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6CC31-C57E-4CCC-854D-ADDF15F262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025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B4BF6-B6FF-4C45-8212-10D26B4F0EB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571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BB471-15CF-4334-B714-FFFE761B82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9458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C69E7-F505-4D91-B35E-539ADE9DFE8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5994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2B8A0-A18C-4BD4-8543-B431F6FFFF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379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794B6-7759-4713-A203-10E0E838B5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107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F7886-19C8-402F-8B47-44900DA8D09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898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1CDB2-137E-4500-B0B4-815C5C2490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7433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D5E2D-DA99-4A02-A685-2E2B4967C5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2583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396B9-6B30-4F46-9EAE-B7115AB63BC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7223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DBFAB-D380-486C-A511-738EC93E1A4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228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6A89F8-73E0-4BAB-B5AE-1AFF1131AE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0" name="Text Box 740"/>
          <p:cNvSpPr txBox="1">
            <a:spLocks noChangeArrowheads="1"/>
          </p:cNvSpPr>
          <p:nvPr/>
        </p:nvSpPr>
        <p:spPr bwMode="auto">
          <a:xfrm>
            <a:off x="914400" y="304800"/>
            <a:ext cx="38100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>
                <a:solidFill>
                  <a:schemeClr val="bg1"/>
                </a:solidFill>
                <a:latin typeface="Times New Roman" charset="0"/>
              </a:rPr>
              <a:t>ブレーンストーミング法</a:t>
            </a:r>
          </a:p>
        </p:txBody>
      </p:sp>
      <p:sp>
        <p:nvSpPr>
          <p:cNvPr id="5861" name="Text Box 741"/>
          <p:cNvSpPr txBox="1">
            <a:spLocks noChangeArrowheads="1"/>
          </p:cNvSpPr>
          <p:nvPr/>
        </p:nvSpPr>
        <p:spPr bwMode="auto">
          <a:xfrm>
            <a:off x="4876800" y="3810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FF"/>
                    </a:gs>
                    <a:gs pos="50000">
                      <a:schemeClr val="bg1"/>
                    </a:gs>
                    <a:gs pos="100000">
                      <a:srgbClr val="CC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 dirty="0" smtClean="0">
                <a:latin typeface="Times New Roman" charset="0"/>
              </a:rPr>
              <a:t>Ｂｒ</a:t>
            </a:r>
            <a:r>
              <a:rPr lang="en-US" altLang="ja-JP" sz="2400" dirty="0" smtClean="0">
                <a:latin typeface="Times New Roman" charset="0"/>
              </a:rPr>
              <a:t>a</a:t>
            </a:r>
            <a:r>
              <a:rPr lang="ja-JP" altLang="en-US" sz="2400" dirty="0" smtClean="0">
                <a:latin typeface="Times New Roman" charset="0"/>
              </a:rPr>
              <a:t>ｉｎ</a:t>
            </a:r>
            <a:r>
              <a:rPr lang="ja-JP" altLang="en-US" sz="2400" dirty="0">
                <a:latin typeface="Times New Roman" charset="0"/>
              </a:rPr>
              <a:t>　Ｓｔｏｒｍｉｎｇ</a:t>
            </a:r>
          </a:p>
        </p:txBody>
      </p:sp>
      <p:grpSp>
        <p:nvGrpSpPr>
          <p:cNvPr id="5862" name="Group 742"/>
          <p:cNvGrpSpPr>
            <a:grpSpLocks/>
          </p:cNvGrpSpPr>
          <p:nvPr/>
        </p:nvGrpSpPr>
        <p:grpSpPr bwMode="auto">
          <a:xfrm>
            <a:off x="3352800" y="1981200"/>
            <a:ext cx="5410200" cy="1905000"/>
            <a:chOff x="2112" y="1248"/>
            <a:chExt cx="3408" cy="1200"/>
          </a:xfrm>
        </p:grpSpPr>
        <p:sp>
          <p:nvSpPr>
            <p:cNvPr id="5863" name="Rectangle 743"/>
            <p:cNvSpPr>
              <a:spLocks noChangeArrowheads="1"/>
            </p:cNvSpPr>
            <p:nvPr/>
          </p:nvSpPr>
          <p:spPr bwMode="auto">
            <a:xfrm>
              <a:off x="2112" y="1248"/>
              <a:ext cx="3408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4" name="Text Box 744"/>
            <p:cNvSpPr txBox="1">
              <a:spLocks noChangeArrowheads="1"/>
            </p:cNvSpPr>
            <p:nvPr/>
          </p:nvSpPr>
          <p:spPr bwMode="auto">
            <a:xfrm>
              <a:off x="2256" y="1372"/>
              <a:ext cx="29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600" b="1">
                  <a:latin typeface="Times New Roman" charset="0"/>
                </a:rPr>
                <a:t>１．アイデアは批判しないと沢山出る。</a:t>
              </a:r>
            </a:p>
          </p:txBody>
        </p:sp>
        <p:sp>
          <p:nvSpPr>
            <p:cNvPr id="5865" name="Text Box 745"/>
            <p:cNvSpPr txBox="1">
              <a:spLocks noChangeArrowheads="1"/>
            </p:cNvSpPr>
            <p:nvPr/>
          </p:nvSpPr>
          <p:spPr bwMode="auto">
            <a:xfrm>
              <a:off x="2256" y="1650"/>
              <a:ext cx="2979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600" b="1">
                  <a:latin typeface="Times New Roman" charset="0"/>
                </a:rPr>
                <a:t>２．アイデアは多いほど良いアイデアが含まれる</a:t>
              </a:r>
              <a:br>
                <a:rPr lang="ja-JP" altLang="en-US" sz="1600" b="1">
                  <a:latin typeface="Times New Roman" charset="0"/>
                </a:rPr>
              </a:br>
              <a:r>
                <a:rPr lang="ja-JP" altLang="en-US" sz="1600" b="1">
                  <a:latin typeface="Times New Roman" charset="0"/>
                </a:rPr>
                <a:t>      可能性が高い。</a:t>
              </a:r>
            </a:p>
          </p:txBody>
        </p:sp>
        <p:sp>
          <p:nvSpPr>
            <p:cNvPr id="5866" name="Text Box 746"/>
            <p:cNvSpPr txBox="1">
              <a:spLocks noChangeArrowheads="1"/>
            </p:cNvSpPr>
            <p:nvPr/>
          </p:nvSpPr>
          <p:spPr bwMode="auto">
            <a:xfrm>
              <a:off x="2256" y="2034"/>
              <a:ext cx="318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600" b="1">
                  <a:latin typeface="Times New Roman" charset="0"/>
                </a:rPr>
                <a:t>３．一人で出すよりも、グループで出す方が</a:t>
              </a:r>
              <a:br>
                <a:rPr lang="ja-JP" altLang="en-US" sz="1600" b="1">
                  <a:latin typeface="Times New Roman" charset="0"/>
                </a:rPr>
              </a:br>
              <a:r>
                <a:rPr lang="ja-JP" altLang="en-US" sz="1600" b="1">
                  <a:latin typeface="Times New Roman" charset="0"/>
                </a:rPr>
                <a:t>　　たくさん出る。</a:t>
              </a:r>
            </a:p>
          </p:txBody>
        </p:sp>
      </p:grpSp>
      <p:grpSp>
        <p:nvGrpSpPr>
          <p:cNvPr id="5867" name="Group 747"/>
          <p:cNvGrpSpPr>
            <a:grpSpLocks/>
          </p:cNvGrpSpPr>
          <p:nvPr/>
        </p:nvGrpSpPr>
        <p:grpSpPr bwMode="auto">
          <a:xfrm>
            <a:off x="838200" y="863600"/>
            <a:ext cx="7315200" cy="990600"/>
            <a:chOff x="528" y="544"/>
            <a:chExt cx="4608" cy="624"/>
          </a:xfrm>
        </p:grpSpPr>
        <p:sp>
          <p:nvSpPr>
            <p:cNvPr id="5868" name="AutoShape 748"/>
            <p:cNvSpPr>
              <a:spLocks noChangeArrowheads="1"/>
            </p:cNvSpPr>
            <p:nvPr/>
          </p:nvSpPr>
          <p:spPr bwMode="auto">
            <a:xfrm>
              <a:off x="528" y="544"/>
              <a:ext cx="4608" cy="62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9" name="Text Box 749"/>
            <p:cNvSpPr txBox="1">
              <a:spLocks noChangeArrowheads="1"/>
            </p:cNvSpPr>
            <p:nvPr/>
          </p:nvSpPr>
          <p:spPr bwMode="auto">
            <a:xfrm>
              <a:off x="576" y="586"/>
              <a:ext cx="441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400">
                  <a:latin typeface="Times New Roman" charset="0"/>
                </a:rPr>
                <a:t>■</a:t>
              </a:r>
              <a:r>
                <a:rPr lang="ja-JP" altLang="en-US" sz="2400">
                  <a:latin typeface="Times New Roman" charset="0"/>
                </a:rPr>
                <a:t>グループで連想力を活用し次から次へと自由奔放</a:t>
              </a:r>
              <a:br>
                <a:rPr lang="ja-JP" altLang="en-US" sz="2400">
                  <a:latin typeface="Times New Roman" charset="0"/>
                </a:rPr>
              </a:br>
              <a:r>
                <a:rPr lang="ja-JP" altLang="en-US" sz="2400">
                  <a:latin typeface="Times New Roman" charset="0"/>
                </a:rPr>
                <a:t>    にアイデアを出して行く、発想法の基本となる手法</a:t>
              </a:r>
            </a:p>
          </p:txBody>
        </p:sp>
      </p:grpSp>
      <p:grpSp>
        <p:nvGrpSpPr>
          <p:cNvPr id="5870" name="Group 750"/>
          <p:cNvGrpSpPr>
            <a:grpSpLocks/>
          </p:cNvGrpSpPr>
          <p:nvPr/>
        </p:nvGrpSpPr>
        <p:grpSpPr bwMode="auto">
          <a:xfrm>
            <a:off x="3505200" y="4038600"/>
            <a:ext cx="5257800" cy="2743200"/>
            <a:chOff x="2208" y="2544"/>
            <a:chExt cx="3312" cy="1728"/>
          </a:xfrm>
        </p:grpSpPr>
        <p:sp>
          <p:nvSpPr>
            <p:cNvPr id="5871" name="AutoShape 751"/>
            <p:cNvSpPr>
              <a:spLocks noChangeArrowheads="1"/>
            </p:cNvSpPr>
            <p:nvPr/>
          </p:nvSpPr>
          <p:spPr bwMode="auto">
            <a:xfrm>
              <a:off x="2208" y="2688"/>
              <a:ext cx="3264" cy="158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2" name="Text Box 752"/>
            <p:cNvSpPr txBox="1">
              <a:spLocks noChangeArrowheads="1"/>
            </p:cNvSpPr>
            <p:nvPr/>
          </p:nvSpPr>
          <p:spPr bwMode="auto">
            <a:xfrm>
              <a:off x="2832" y="2544"/>
              <a:ext cx="1824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ja-JP" sz="2400">
                  <a:latin typeface="HGP創英角ﾎﾟｯﾌﾟ体" pitchFamily="50" charset="-128"/>
                  <a:ea typeface="HGP創英角ﾎﾟｯﾌﾟ体" pitchFamily="50" charset="-128"/>
                </a:rPr>
                <a:t>4</a:t>
              </a:r>
              <a:r>
                <a:rPr lang="ja-JP" altLang="en-US" sz="2400">
                  <a:latin typeface="HGP創英角ﾎﾟｯﾌﾟ体" pitchFamily="50" charset="-128"/>
                  <a:ea typeface="HGP創英角ﾎﾟｯﾌﾟ体" pitchFamily="50" charset="-128"/>
                </a:rPr>
                <a:t>つのルール</a:t>
              </a:r>
            </a:p>
          </p:txBody>
        </p:sp>
        <p:sp>
          <p:nvSpPr>
            <p:cNvPr id="5873" name="Oval 753"/>
            <p:cNvSpPr>
              <a:spLocks noChangeArrowheads="1"/>
            </p:cNvSpPr>
            <p:nvPr/>
          </p:nvSpPr>
          <p:spPr bwMode="auto">
            <a:xfrm>
              <a:off x="2304" y="2928"/>
              <a:ext cx="1488" cy="576"/>
            </a:xfrm>
            <a:prstGeom prst="ellipse">
              <a:avLst/>
            </a:prstGeom>
            <a:solidFill>
              <a:srgbClr val="99FF99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4" name="Text Box 754"/>
            <p:cNvSpPr txBox="1">
              <a:spLocks noChangeArrowheads="1"/>
            </p:cNvSpPr>
            <p:nvPr/>
          </p:nvSpPr>
          <p:spPr bwMode="auto">
            <a:xfrm>
              <a:off x="2592" y="3072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2400">
                  <a:latin typeface="Times New Roman" charset="0"/>
                  <a:ea typeface="HGP創英角ﾎﾟｯﾌﾟ体" pitchFamily="50" charset="-128"/>
                </a:rPr>
                <a:t>批判禁止</a:t>
              </a:r>
            </a:p>
          </p:txBody>
        </p:sp>
        <p:sp>
          <p:nvSpPr>
            <p:cNvPr id="5875" name="Oval 755"/>
            <p:cNvSpPr>
              <a:spLocks noChangeArrowheads="1"/>
            </p:cNvSpPr>
            <p:nvPr/>
          </p:nvSpPr>
          <p:spPr bwMode="auto">
            <a:xfrm>
              <a:off x="3888" y="2928"/>
              <a:ext cx="1507" cy="576"/>
            </a:xfrm>
            <a:prstGeom prst="ellipse">
              <a:avLst/>
            </a:prstGeom>
            <a:solidFill>
              <a:srgbClr val="99FF99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6" name="Text Box 756"/>
            <p:cNvSpPr txBox="1">
              <a:spLocks noChangeArrowheads="1"/>
            </p:cNvSpPr>
            <p:nvPr/>
          </p:nvSpPr>
          <p:spPr bwMode="auto">
            <a:xfrm>
              <a:off x="4128" y="3072"/>
              <a:ext cx="10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2400">
                  <a:latin typeface="Times New Roman" charset="0"/>
                  <a:ea typeface="HG創英角ﾎﾟｯﾌﾟ体" pitchFamily="49" charset="-128"/>
                </a:rPr>
                <a:t>質より量</a:t>
              </a:r>
            </a:p>
          </p:txBody>
        </p:sp>
        <p:sp>
          <p:nvSpPr>
            <p:cNvPr id="5877" name="Oval 757"/>
            <p:cNvSpPr>
              <a:spLocks noChangeArrowheads="1"/>
            </p:cNvSpPr>
            <p:nvPr/>
          </p:nvSpPr>
          <p:spPr bwMode="auto">
            <a:xfrm>
              <a:off x="2304" y="3600"/>
              <a:ext cx="1488" cy="576"/>
            </a:xfrm>
            <a:prstGeom prst="ellipse">
              <a:avLst/>
            </a:prstGeom>
            <a:solidFill>
              <a:srgbClr val="99FF99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8" name="Text Box 758"/>
            <p:cNvSpPr txBox="1">
              <a:spLocks noChangeArrowheads="1"/>
            </p:cNvSpPr>
            <p:nvPr/>
          </p:nvSpPr>
          <p:spPr bwMode="auto">
            <a:xfrm>
              <a:off x="2592" y="3744"/>
              <a:ext cx="120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2400">
                  <a:latin typeface="Times New Roman" charset="0"/>
                  <a:ea typeface="HGP創英角ﾎﾟｯﾌﾟ体" pitchFamily="50" charset="-128"/>
                </a:rPr>
                <a:t>自由奔放</a:t>
              </a:r>
            </a:p>
          </p:txBody>
        </p:sp>
        <p:sp>
          <p:nvSpPr>
            <p:cNvPr id="5879" name="Oval 759"/>
            <p:cNvSpPr>
              <a:spLocks noChangeArrowheads="1"/>
            </p:cNvSpPr>
            <p:nvPr/>
          </p:nvSpPr>
          <p:spPr bwMode="auto">
            <a:xfrm>
              <a:off x="3936" y="3600"/>
              <a:ext cx="1488" cy="576"/>
            </a:xfrm>
            <a:prstGeom prst="ellipse">
              <a:avLst/>
            </a:prstGeom>
            <a:solidFill>
              <a:srgbClr val="99FF99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0" name="Text Box 760"/>
            <p:cNvSpPr txBox="1">
              <a:spLocks noChangeArrowheads="1"/>
            </p:cNvSpPr>
            <p:nvPr/>
          </p:nvSpPr>
          <p:spPr bwMode="auto">
            <a:xfrm>
              <a:off x="4176" y="3744"/>
              <a:ext cx="13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2400">
                  <a:latin typeface="Times New Roman" charset="0"/>
                  <a:ea typeface="HGP創英角ﾎﾟｯﾌﾟ体" pitchFamily="50" charset="-128"/>
                </a:rPr>
                <a:t>結合・便乗</a:t>
              </a:r>
            </a:p>
          </p:txBody>
        </p:sp>
      </p:grpSp>
      <p:grpSp>
        <p:nvGrpSpPr>
          <p:cNvPr id="5881" name="Group 761"/>
          <p:cNvGrpSpPr>
            <a:grpSpLocks/>
          </p:cNvGrpSpPr>
          <p:nvPr/>
        </p:nvGrpSpPr>
        <p:grpSpPr bwMode="auto">
          <a:xfrm>
            <a:off x="609600" y="2057400"/>
            <a:ext cx="2590800" cy="4648200"/>
            <a:chOff x="384" y="1296"/>
            <a:chExt cx="1440" cy="2928"/>
          </a:xfrm>
        </p:grpSpPr>
        <p:sp>
          <p:nvSpPr>
            <p:cNvPr id="5882" name="AutoShape 762"/>
            <p:cNvSpPr>
              <a:spLocks noChangeArrowheads="1"/>
            </p:cNvSpPr>
            <p:nvPr/>
          </p:nvSpPr>
          <p:spPr bwMode="auto">
            <a:xfrm>
              <a:off x="768" y="3840"/>
              <a:ext cx="576" cy="144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3" name="AutoShape 763"/>
            <p:cNvSpPr>
              <a:spLocks noChangeArrowheads="1"/>
            </p:cNvSpPr>
            <p:nvPr/>
          </p:nvSpPr>
          <p:spPr bwMode="auto">
            <a:xfrm>
              <a:off x="768" y="2112"/>
              <a:ext cx="617" cy="12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4" name="AutoShape 764"/>
            <p:cNvSpPr>
              <a:spLocks noChangeArrowheads="1"/>
            </p:cNvSpPr>
            <p:nvPr/>
          </p:nvSpPr>
          <p:spPr bwMode="auto">
            <a:xfrm>
              <a:off x="768" y="2448"/>
              <a:ext cx="617" cy="1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5" name="AutoShape 765"/>
            <p:cNvSpPr>
              <a:spLocks noChangeArrowheads="1"/>
            </p:cNvSpPr>
            <p:nvPr/>
          </p:nvSpPr>
          <p:spPr bwMode="auto">
            <a:xfrm>
              <a:off x="768" y="2784"/>
              <a:ext cx="617" cy="1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6" name="AutoShape 766"/>
            <p:cNvSpPr>
              <a:spLocks noChangeArrowheads="1"/>
            </p:cNvSpPr>
            <p:nvPr/>
          </p:nvSpPr>
          <p:spPr bwMode="auto">
            <a:xfrm>
              <a:off x="768" y="1726"/>
              <a:ext cx="576" cy="144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7" name="Text Box 767"/>
            <p:cNvSpPr txBox="1">
              <a:spLocks noChangeArrowheads="1"/>
            </p:cNvSpPr>
            <p:nvPr/>
          </p:nvSpPr>
          <p:spPr bwMode="auto">
            <a:xfrm>
              <a:off x="384" y="1536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①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目的を明確にする</a:t>
              </a:r>
            </a:p>
          </p:txBody>
        </p:sp>
        <p:sp>
          <p:nvSpPr>
            <p:cNvPr id="5888" name="Text Box 768"/>
            <p:cNvSpPr txBox="1">
              <a:spLocks noChangeArrowheads="1"/>
            </p:cNvSpPr>
            <p:nvPr/>
          </p:nvSpPr>
          <p:spPr bwMode="auto">
            <a:xfrm>
              <a:off x="384" y="1884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②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役割を決める</a:t>
              </a:r>
            </a:p>
          </p:txBody>
        </p:sp>
        <p:sp>
          <p:nvSpPr>
            <p:cNvPr id="5889" name="Text Box 769"/>
            <p:cNvSpPr txBox="1">
              <a:spLocks noChangeArrowheads="1"/>
            </p:cNvSpPr>
            <p:nvPr/>
          </p:nvSpPr>
          <p:spPr bwMode="auto">
            <a:xfrm>
              <a:off x="384" y="2271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③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テーマを設定する</a:t>
              </a:r>
            </a:p>
          </p:txBody>
        </p:sp>
        <p:sp>
          <p:nvSpPr>
            <p:cNvPr id="5890" name="Text Box 770"/>
            <p:cNvSpPr txBox="1">
              <a:spLocks noChangeArrowheads="1"/>
            </p:cNvSpPr>
            <p:nvPr/>
          </p:nvSpPr>
          <p:spPr bwMode="auto">
            <a:xfrm>
              <a:off x="384" y="2619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④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アイデアを出す</a:t>
              </a:r>
            </a:p>
          </p:txBody>
        </p:sp>
        <p:sp>
          <p:nvSpPr>
            <p:cNvPr id="5891" name="Text Box 771"/>
            <p:cNvSpPr txBox="1">
              <a:spLocks noChangeArrowheads="1"/>
            </p:cNvSpPr>
            <p:nvPr/>
          </p:nvSpPr>
          <p:spPr bwMode="auto">
            <a:xfrm>
              <a:off x="384" y="2966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⑤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時間を決めて時間内に終る</a:t>
              </a:r>
            </a:p>
          </p:txBody>
        </p:sp>
        <p:sp>
          <p:nvSpPr>
            <p:cNvPr id="5892" name="Text Box 772"/>
            <p:cNvSpPr txBox="1">
              <a:spLocks noChangeArrowheads="1"/>
            </p:cNvSpPr>
            <p:nvPr/>
          </p:nvSpPr>
          <p:spPr bwMode="auto">
            <a:xfrm>
              <a:off x="720" y="1296"/>
              <a:ext cx="768" cy="192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charset="0"/>
                </a:rPr>
                <a:t>　　　手順</a:t>
              </a:r>
            </a:p>
          </p:txBody>
        </p:sp>
        <p:sp>
          <p:nvSpPr>
            <p:cNvPr id="5893" name="AutoShape 773"/>
            <p:cNvSpPr>
              <a:spLocks noChangeArrowheads="1"/>
            </p:cNvSpPr>
            <p:nvPr/>
          </p:nvSpPr>
          <p:spPr bwMode="auto">
            <a:xfrm>
              <a:off x="768" y="3168"/>
              <a:ext cx="576" cy="144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4" name="AutoShape 774"/>
            <p:cNvSpPr>
              <a:spLocks noChangeArrowheads="1"/>
            </p:cNvSpPr>
            <p:nvPr/>
          </p:nvSpPr>
          <p:spPr bwMode="auto">
            <a:xfrm>
              <a:off x="768" y="3504"/>
              <a:ext cx="576" cy="144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5" name="Text Box 775"/>
            <p:cNvSpPr txBox="1">
              <a:spLocks noChangeArrowheads="1"/>
            </p:cNvSpPr>
            <p:nvPr/>
          </p:nvSpPr>
          <p:spPr bwMode="auto">
            <a:xfrm>
              <a:off x="384" y="3339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⑥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アイデア分類整理をする</a:t>
              </a:r>
            </a:p>
          </p:txBody>
        </p:sp>
        <p:sp>
          <p:nvSpPr>
            <p:cNvPr id="5896" name="Text Box 776"/>
            <p:cNvSpPr txBox="1">
              <a:spLocks noChangeArrowheads="1"/>
            </p:cNvSpPr>
            <p:nvPr/>
          </p:nvSpPr>
          <p:spPr bwMode="auto">
            <a:xfrm>
              <a:off x="384" y="3696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⑦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組み合わせ・評価して選ぶ</a:t>
              </a:r>
            </a:p>
          </p:txBody>
        </p:sp>
        <p:sp>
          <p:nvSpPr>
            <p:cNvPr id="5897" name="Text Box 777"/>
            <p:cNvSpPr txBox="1">
              <a:spLocks noChangeArrowheads="1"/>
            </p:cNvSpPr>
            <p:nvPr/>
          </p:nvSpPr>
          <p:spPr bwMode="auto">
            <a:xfrm>
              <a:off x="384" y="4026"/>
              <a:ext cx="1440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⑧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考察する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80CF2800-3586-418A-A81F-CE1DD9503258}"/>
</file>

<file path=customXml/itemProps2.xml><?xml version="1.0" encoding="utf-8"?>
<ds:datastoreItem xmlns:ds="http://schemas.openxmlformats.org/officeDocument/2006/customXml" ds:itemID="{9F3FD38D-F10A-4629-8A42-57C21A55DEEF}"/>
</file>

<file path=customXml/itemProps3.xml><?xml version="1.0" encoding="utf-8"?>
<ds:datastoreItem xmlns:ds="http://schemas.openxmlformats.org/officeDocument/2006/customXml" ds:itemID="{397DCD9B-5A9B-4966-A2B0-6164AE5259FE}"/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104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ＭＳ Ｐゴシック</vt:lpstr>
      <vt:lpstr>ＭＳ Ｐ明朝</vt:lpstr>
      <vt:lpstr>Times New Roman</vt:lpstr>
      <vt:lpstr>HGP創英角ﾎﾟｯﾌﾟ体</vt:lpstr>
      <vt:lpstr>HG創英角ﾎﾟｯﾌﾟ体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10</cp:revision>
  <dcterms:created xsi:type="dcterms:W3CDTF">2007-10-04T11:23:21Z</dcterms:created>
  <dcterms:modified xsi:type="dcterms:W3CDTF">2020-02-18T02:50:45Z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