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32.xml" ContentType="application/vnd.openxmlformats-officedocument.presentationml.slide+xml"/>
  <Override PartName="/ppt/slides/slide21.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2.xml" ContentType="application/vnd.openxmlformats-officedocument.presentationml.slide+xml"/>
  <Override PartName="/ppt/slides/slide20.xml" ContentType="application/vnd.openxmlformats-officedocument.presentationml.slide+xml"/>
  <Override PartName="/ppt/slides/slide24.xml" ContentType="application/vnd.openxmlformats-officedocument.presentationml.slide+xml"/>
  <Override PartName="/ppt/slides/slide40.xml" ContentType="application/vnd.openxmlformats-officedocument.presentationml.slide+xml"/>
  <Override PartName="/ppt/slides/slide23.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41.xml" ContentType="application/vnd.openxmlformats-officedocument.presentationml.slide+xml"/>
  <Override PartName="/ppt/slides/slide39.xml" ContentType="application/vnd.openxmlformats-officedocument.presentationml.slide+xml"/>
  <Override PartName="/ppt/slides/slide43.xml" ContentType="application/vnd.openxmlformats-officedocument.presentationml.slide+xml"/>
  <Override PartName="/ppt/slides/slide25.xml" ContentType="application/vnd.openxmlformats-officedocument.presentationml.slide+xml"/>
  <Override PartName="/ppt/slides/slide42.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6.xml" ContentType="application/vnd.openxmlformats-officedocument.presentationml.slide+xml"/>
  <Override PartName="/ppt/slides/slide30.xml" ContentType="application/vnd.openxmlformats-officedocument.presentationml.slide+xml"/>
  <Override PartName="/ppt/slides/slide44.xml" ContentType="application/vnd.openxmlformats-officedocument.presentationml.slide+xml"/>
  <Override PartName="/ppt/slides/slide29.xml" ContentType="application/vnd.openxmlformats-officedocument.presentationml.slide+xml"/>
  <Override PartName="/ppt/slides/slide3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notesSlides/notesSlide25.xml" ContentType="application/vnd.openxmlformats-officedocument.presentationml.notesSlide+xml"/>
  <Override PartName="/ppt/notesSlides/notesSlide19.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0.xml" ContentType="application/vnd.openxmlformats-officedocument.presentationml.notesSlide+xml"/>
  <Override PartName="/ppt/notesSlides/notesSlide32.xml" ContentType="application/vnd.openxmlformats-officedocument.presentationml.notesSlide+xml"/>
  <Override PartName="/ppt/notesSlides/notesSlide39.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35.xml" ContentType="application/vnd.openxmlformats-officedocument.presentationml.notesSlide+xml"/>
  <Override PartName="/ppt/notesSlides/notesSlide26.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44.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43.xml" ContentType="application/vnd.openxmlformats-officedocument.presentationml.notesSlide+xml"/>
  <Override PartName="/ppt/notesSlides/notesSlide31.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3.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427" r:id="rId2"/>
    <p:sldId id="416" r:id="rId3"/>
    <p:sldId id="285" r:id="rId4"/>
    <p:sldId id="417" r:id="rId5"/>
    <p:sldId id="449" r:id="rId6"/>
    <p:sldId id="418" r:id="rId7"/>
    <p:sldId id="419" r:id="rId8"/>
    <p:sldId id="420" r:id="rId9"/>
    <p:sldId id="421" r:id="rId10"/>
    <p:sldId id="422" r:id="rId11"/>
    <p:sldId id="423" r:id="rId12"/>
    <p:sldId id="424" r:id="rId13"/>
    <p:sldId id="425" r:id="rId14"/>
    <p:sldId id="341" r:id="rId15"/>
    <p:sldId id="340" r:id="rId16"/>
    <p:sldId id="456" r:id="rId17"/>
    <p:sldId id="457" r:id="rId18"/>
    <p:sldId id="428" r:id="rId19"/>
    <p:sldId id="451" r:id="rId20"/>
    <p:sldId id="434" r:id="rId21"/>
    <p:sldId id="431" r:id="rId22"/>
    <p:sldId id="432" r:id="rId23"/>
    <p:sldId id="433" r:id="rId24"/>
    <p:sldId id="435" r:id="rId25"/>
    <p:sldId id="407" r:id="rId26"/>
    <p:sldId id="442" r:id="rId27"/>
    <p:sldId id="408" r:id="rId28"/>
    <p:sldId id="410" r:id="rId29"/>
    <p:sldId id="453" r:id="rId30"/>
    <p:sldId id="454" r:id="rId31"/>
    <p:sldId id="411" r:id="rId32"/>
    <p:sldId id="412" r:id="rId33"/>
    <p:sldId id="452" r:id="rId34"/>
    <p:sldId id="444" r:id="rId35"/>
    <p:sldId id="445" r:id="rId36"/>
    <p:sldId id="446" r:id="rId37"/>
    <p:sldId id="447" r:id="rId38"/>
    <p:sldId id="448" r:id="rId39"/>
    <p:sldId id="450" r:id="rId40"/>
    <p:sldId id="436" r:id="rId41"/>
    <p:sldId id="437" r:id="rId42"/>
    <p:sldId id="438" r:id="rId43"/>
    <p:sldId id="439" r:id="rId44"/>
    <p:sldId id="440" r:id="rId45"/>
  </p:sldIdLst>
  <p:sldSz cx="9144000" cy="6858000" type="screen4x3"/>
  <p:notesSz cx="9866313" cy="6735763"/>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CC"/>
    <a:srgbClr val="FFFFFF"/>
    <a:srgbClr val="0000FF"/>
    <a:srgbClr val="000066"/>
    <a:srgbClr val="FF0066"/>
    <a:srgbClr val="FF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1727" autoAdjust="0"/>
  </p:normalViewPr>
  <p:slideViewPr>
    <p:cSldViewPr>
      <p:cViewPr>
        <p:scale>
          <a:sx n="73" d="100"/>
          <a:sy n="73" d="100"/>
        </p:scale>
        <p:origin x="-12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1026"/>
          <p:cNvSpPr>
            <a:spLocks noGrp="1" noChangeArrowheads="1"/>
          </p:cNvSpPr>
          <p:nvPr>
            <p:ph type="hdr" sz="quarter"/>
          </p:nvPr>
        </p:nvSpPr>
        <p:spPr bwMode="auto">
          <a:xfrm>
            <a:off x="0" y="0"/>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defTabSz="906463">
              <a:defRPr sz="1200"/>
            </a:lvl1pPr>
          </a:lstStyle>
          <a:p>
            <a:pPr>
              <a:defRPr/>
            </a:pPr>
            <a:endParaRPr lang="en-US" altLang="ja-JP"/>
          </a:p>
        </p:txBody>
      </p:sp>
      <p:sp>
        <p:nvSpPr>
          <p:cNvPr id="64515" name="Rectangle 1027"/>
          <p:cNvSpPr>
            <a:spLocks noGrp="1" noChangeArrowheads="1"/>
          </p:cNvSpPr>
          <p:nvPr>
            <p:ph type="dt" sz="quarter" idx="1"/>
          </p:nvPr>
        </p:nvSpPr>
        <p:spPr bwMode="auto">
          <a:xfrm>
            <a:off x="5591175" y="0"/>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algn="r" defTabSz="906463">
              <a:defRPr sz="1200"/>
            </a:lvl1pPr>
          </a:lstStyle>
          <a:p>
            <a:pPr>
              <a:defRPr/>
            </a:pPr>
            <a:endParaRPr lang="en-US" altLang="ja-JP"/>
          </a:p>
        </p:txBody>
      </p:sp>
      <p:sp>
        <p:nvSpPr>
          <p:cNvPr id="64516" name="Rectangle 1028"/>
          <p:cNvSpPr>
            <a:spLocks noGrp="1" noChangeArrowheads="1"/>
          </p:cNvSpPr>
          <p:nvPr>
            <p:ph type="ftr" sz="quarter" idx="2"/>
          </p:nvPr>
        </p:nvSpPr>
        <p:spPr bwMode="auto">
          <a:xfrm>
            <a:off x="0" y="6399213"/>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defTabSz="906463">
              <a:defRPr sz="1200"/>
            </a:lvl1pPr>
          </a:lstStyle>
          <a:p>
            <a:pPr>
              <a:defRPr/>
            </a:pPr>
            <a:endParaRPr lang="en-US" altLang="ja-JP"/>
          </a:p>
        </p:txBody>
      </p:sp>
      <p:sp>
        <p:nvSpPr>
          <p:cNvPr id="64517" name="Rectangle 1029"/>
          <p:cNvSpPr>
            <a:spLocks noGrp="1" noChangeArrowheads="1"/>
          </p:cNvSpPr>
          <p:nvPr>
            <p:ph type="sldNum" sz="quarter" idx="3"/>
          </p:nvPr>
        </p:nvSpPr>
        <p:spPr bwMode="auto">
          <a:xfrm>
            <a:off x="5591175" y="6399213"/>
            <a:ext cx="4275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algn="r" defTabSz="906463">
              <a:defRPr sz="1200"/>
            </a:lvl1pPr>
          </a:lstStyle>
          <a:p>
            <a:pPr>
              <a:defRPr/>
            </a:pPr>
            <a:fld id="{63B85BC5-E27C-447B-94F5-19ED045DC052}" type="slidenum">
              <a:rPr lang="en-US" altLang="ja-JP"/>
              <a:pPr>
                <a:defRPr/>
              </a:pPr>
              <a:t>‹#›</a:t>
            </a:fld>
            <a:endParaRPr lang="en-US" altLang="ja-JP"/>
          </a:p>
        </p:txBody>
      </p:sp>
    </p:spTree>
    <p:extLst>
      <p:ext uri="{BB962C8B-B14F-4D97-AF65-F5344CB8AC3E}">
        <p14:creationId xmlns:p14="http://schemas.microsoft.com/office/powerpoint/2010/main" val="566146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4306888"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defTabSz="906463">
              <a:defRPr sz="1200"/>
            </a:lvl1pPr>
          </a:lstStyle>
          <a:p>
            <a:pPr>
              <a:defRPr/>
            </a:pPr>
            <a:endParaRPr lang="en-US" altLang="ja-JP"/>
          </a:p>
        </p:txBody>
      </p:sp>
      <p:sp>
        <p:nvSpPr>
          <p:cNvPr id="68611" name="Rectangle 3"/>
          <p:cNvSpPr>
            <a:spLocks noGrp="1" noChangeArrowheads="1"/>
          </p:cNvSpPr>
          <p:nvPr>
            <p:ph type="dt" idx="1"/>
          </p:nvPr>
        </p:nvSpPr>
        <p:spPr bwMode="auto">
          <a:xfrm>
            <a:off x="5632450" y="0"/>
            <a:ext cx="41973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lvl1pPr algn="r" defTabSz="906463">
              <a:defRPr sz="1200"/>
            </a:lvl1pPr>
          </a:lstStyle>
          <a:p>
            <a:pPr>
              <a:defRPr/>
            </a:pPr>
            <a:endParaRPr lang="en-US" altLang="ja-JP"/>
          </a:p>
        </p:txBody>
      </p:sp>
      <p:sp>
        <p:nvSpPr>
          <p:cNvPr id="47108" name="Rectangle 4"/>
          <p:cNvSpPr>
            <a:spLocks noChangeArrowheads="1" noTextEdit="1"/>
          </p:cNvSpPr>
          <p:nvPr>
            <p:ph type="sldImg" idx="2"/>
          </p:nvPr>
        </p:nvSpPr>
        <p:spPr bwMode="auto">
          <a:xfrm>
            <a:off x="3227388" y="517525"/>
            <a:ext cx="3373437" cy="25304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8613" name="Rectangle 5"/>
          <p:cNvSpPr>
            <a:spLocks noGrp="1" noChangeArrowheads="1"/>
          </p:cNvSpPr>
          <p:nvPr>
            <p:ph type="body" sz="quarter" idx="3"/>
          </p:nvPr>
        </p:nvSpPr>
        <p:spPr bwMode="auto">
          <a:xfrm>
            <a:off x="1325563" y="3201988"/>
            <a:ext cx="7178675" cy="304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8614" name="Rectangle 6"/>
          <p:cNvSpPr>
            <a:spLocks noGrp="1" noChangeArrowheads="1"/>
          </p:cNvSpPr>
          <p:nvPr>
            <p:ph type="ftr" sz="quarter" idx="4"/>
          </p:nvPr>
        </p:nvSpPr>
        <p:spPr bwMode="auto">
          <a:xfrm>
            <a:off x="0" y="6402388"/>
            <a:ext cx="4306888"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defTabSz="906463">
              <a:defRPr sz="1200"/>
            </a:lvl1pPr>
          </a:lstStyle>
          <a:p>
            <a:pPr>
              <a:defRPr/>
            </a:pPr>
            <a:endParaRPr lang="en-US" altLang="ja-JP"/>
          </a:p>
        </p:txBody>
      </p:sp>
      <p:sp>
        <p:nvSpPr>
          <p:cNvPr id="68615" name="Rectangle 7"/>
          <p:cNvSpPr>
            <a:spLocks noGrp="1" noChangeArrowheads="1"/>
          </p:cNvSpPr>
          <p:nvPr>
            <p:ph type="sldNum" sz="quarter" idx="5"/>
          </p:nvPr>
        </p:nvSpPr>
        <p:spPr bwMode="auto">
          <a:xfrm>
            <a:off x="5632450" y="6402388"/>
            <a:ext cx="4197350"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44" tIns="45322" rIns="90644" bIns="45322" numCol="1" anchor="b" anchorCtr="0" compatLnSpc="1">
            <a:prstTxWarp prst="textNoShape">
              <a:avLst/>
            </a:prstTxWarp>
          </a:bodyPr>
          <a:lstStyle>
            <a:lvl1pPr algn="r" defTabSz="906463">
              <a:defRPr sz="1200"/>
            </a:lvl1pPr>
          </a:lstStyle>
          <a:p>
            <a:pPr>
              <a:defRPr/>
            </a:pPr>
            <a:fld id="{2772935C-F448-4A49-843E-5AA5CF191129}" type="slidenum">
              <a:rPr lang="en-US" altLang="ja-JP"/>
              <a:pPr>
                <a:defRPr/>
              </a:pPr>
              <a:t>‹#›</a:t>
            </a:fld>
            <a:endParaRPr lang="en-US" altLang="ja-JP"/>
          </a:p>
        </p:txBody>
      </p:sp>
    </p:spTree>
    <p:extLst>
      <p:ext uri="{BB962C8B-B14F-4D97-AF65-F5344CB8AC3E}">
        <p14:creationId xmlns:p14="http://schemas.microsoft.com/office/powerpoint/2010/main" val="4281400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ー 1"/>
          <p:cNvSpPr>
            <a:spLocks noGrp="1" noRot="1" noChangeAspect="1" noTextEdit="1"/>
          </p:cNvSpPr>
          <p:nvPr>
            <p:ph type="sldImg"/>
          </p:nvPr>
        </p:nvSpPr>
        <p:spPr>
          <a:ln/>
        </p:spPr>
      </p:sp>
      <p:sp>
        <p:nvSpPr>
          <p:cNvPr id="48131" name="ノート プレースホルダー 2"/>
          <p:cNvSpPr>
            <a:spLocks noGrp="1"/>
          </p:cNvSpPr>
          <p:nvPr>
            <p:ph type="body" idx="1"/>
          </p:nvPr>
        </p:nvSpPr>
        <p:spPr>
          <a:noFill/>
        </p:spPr>
        <p:txBody>
          <a:bodyPr/>
          <a:lstStyle/>
          <a:p>
            <a:r>
              <a:rPr lang="ja-JP" altLang="en-US" smtClean="0"/>
              <a:t>系統図４種類を説明、資料内容はよく使われる１）２）のみで３）４）の詳細はありません。</a:t>
            </a:r>
            <a:endParaRPr lang="en-US" altLang="ja-JP" smtClean="0"/>
          </a:p>
          <a:p>
            <a:r>
              <a:rPr lang="ja-JP" altLang="en-US" smtClean="0"/>
              <a:t>まず１）の方策展開型系統図について詳細説明します。</a:t>
            </a:r>
          </a:p>
        </p:txBody>
      </p:sp>
      <p:sp>
        <p:nvSpPr>
          <p:cNvPr id="4813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A2AC5A42-340E-4EE0-ABFA-AC6D0E78568E}" type="slidenum">
              <a:rPr lang="en-US" altLang="ja-JP" smtClean="0">
                <a:ea typeface="ＭＳ Ｐゴシック" pitchFamily="50" charset="-128"/>
              </a:rPr>
              <a:pPr eaLnBrk="1" hangingPunct="1">
                <a:spcBef>
                  <a:spcPct val="0"/>
                </a:spcBef>
              </a:pPr>
              <a:t>1</a:t>
            </a:fld>
            <a:endParaRPr lang="en-US" altLang="ja-JP" smtClean="0">
              <a:ea typeface="ＭＳ Ｐゴシック" pitchFamily="50"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A4F521F0-222B-4D16-AEE1-0FAAA1279CC1}" type="slidenum">
              <a:rPr lang="en-US" altLang="ja-JP" smtClean="0">
                <a:ea typeface="ＭＳ Ｐゴシック" pitchFamily="50" charset="-128"/>
              </a:rPr>
              <a:pPr eaLnBrk="1" hangingPunct="1">
                <a:spcBef>
                  <a:spcPct val="0"/>
                </a:spcBef>
              </a:pPr>
              <a:t>10</a:t>
            </a:fld>
            <a:endParaRPr lang="en-US" altLang="ja-JP" smtClean="0">
              <a:ea typeface="ＭＳ Ｐゴシック" pitchFamily="50" charset="-128"/>
            </a:endParaRPr>
          </a:p>
        </p:txBody>
      </p:sp>
      <p:sp>
        <p:nvSpPr>
          <p:cNvPr id="57347" name="Rectangle 2"/>
          <p:cNvSpPr>
            <a:spLocks noChangeArrowheads="1" noTextEdit="1"/>
          </p:cNvSpPr>
          <p:nvPr>
            <p:ph type="sldImg"/>
          </p:nvPr>
        </p:nvSpPr>
        <p:spPr>
          <a:xfrm>
            <a:off x="3240088" y="511175"/>
            <a:ext cx="3387725" cy="2540000"/>
          </a:xfrm>
          <a:ln/>
        </p:spPr>
      </p:sp>
      <p:sp>
        <p:nvSpPr>
          <p:cNvPr id="57348" name="Rectangle 3"/>
          <p:cNvSpPr>
            <a:spLocks noGrp="1" noChangeArrowheads="1"/>
          </p:cNvSpPr>
          <p:nvPr>
            <p:ph type="body" idx="1"/>
          </p:nvPr>
        </p:nvSpPr>
        <p:spPr>
          <a:xfrm>
            <a:off x="1360488" y="3213100"/>
            <a:ext cx="7143750" cy="3014663"/>
          </a:xfrm>
          <a:noFill/>
        </p:spPr>
        <p:txBody>
          <a:bodyPr/>
          <a:lstStyle/>
          <a:p>
            <a:pPr eaLnBrk="1" hangingPunct="1"/>
            <a:r>
              <a:rPr lang="ja-JP" altLang="ja-JP" smtClean="0"/>
              <a:t>ここで、目的達成の可能性を確認していきましょう。</a:t>
            </a:r>
            <a:endParaRPr lang="ja-JP" altLang="en-US" smtClean="0"/>
          </a:p>
          <a:p>
            <a:pPr eaLnBrk="1" hangingPunct="1"/>
            <a:r>
              <a:rPr lang="ja-JP" altLang="ja-JP" smtClean="0"/>
              <a:t>前のステップで系統図を作成出来たら、</a:t>
            </a:r>
            <a:r>
              <a:rPr lang="ja-JP" altLang="en-US" sz="700" smtClean="0">
                <a:latin typeface="HGP創英角ｺﾞｼｯｸUB" pitchFamily="50" charset="-128"/>
                <a:ea typeface="HGP創英角ｺﾞｼｯｸUB" pitchFamily="50" charset="-128"/>
              </a:rPr>
              <a:t>下位の手段を実施することで、</a:t>
            </a:r>
          </a:p>
          <a:p>
            <a:pPr eaLnBrk="1" hangingPunct="1"/>
            <a:r>
              <a:rPr lang="ja-JP" altLang="en-US" sz="700" smtClean="0">
                <a:latin typeface="HGP創英角ｺﾞｼｯｸUB" pitchFamily="50" charset="-128"/>
                <a:ea typeface="HGP創英角ｺﾞｼｯｸUB" pitchFamily="50" charset="-128"/>
              </a:rPr>
              <a:t>上位の目的が実際に達成できるか、</a:t>
            </a:r>
            <a:r>
              <a:rPr lang="ja-JP" altLang="en-US" sz="700" smtClean="0">
                <a:solidFill>
                  <a:srgbClr val="FF0000"/>
                </a:solidFill>
                <a:latin typeface="HGP創英角ｺﾞｼｯｸUB" pitchFamily="50" charset="-128"/>
                <a:ea typeface="HGP創英角ｺﾞｼｯｸUB" pitchFamily="50" charset="-128"/>
              </a:rPr>
              <a:t>全ての手段で設問し抜け落ちが無いか確認</a:t>
            </a:r>
            <a:r>
              <a:rPr lang="ja-JP" altLang="en-US" sz="700" smtClean="0">
                <a:latin typeface="HGP創英角ｺﾞｼｯｸUB" pitchFamily="50" charset="-128"/>
                <a:ea typeface="HGP創英角ｺﾞｼｯｸUB" pitchFamily="50" charset="-128"/>
              </a:rPr>
              <a:t>するようにしましょう。</a:t>
            </a:r>
          </a:p>
          <a:p>
            <a:pPr eaLnBrk="1" hangingPunct="1"/>
            <a:endParaRPr lang="ja-JP" altLang="ja-JP"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31BCF598-C367-4034-94D2-D0BD5895A230}" type="slidenum">
              <a:rPr lang="en-US" altLang="ja-JP" smtClean="0">
                <a:ea typeface="ＭＳ Ｐゴシック" pitchFamily="50" charset="-128"/>
              </a:rPr>
              <a:pPr eaLnBrk="1" hangingPunct="1">
                <a:spcBef>
                  <a:spcPct val="0"/>
                </a:spcBef>
              </a:pPr>
              <a:t>11</a:t>
            </a:fld>
            <a:endParaRPr lang="en-US" altLang="ja-JP" smtClean="0">
              <a:ea typeface="ＭＳ Ｐゴシック" pitchFamily="50" charset="-128"/>
            </a:endParaRPr>
          </a:p>
        </p:txBody>
      </p:sp>
      <p:sp>
        <p:nvSpPr>
          <p:cNvPr id="58371" name="Rectangle 2"/>
          <p:cNvSpPr>
            <a:spLocks noChangeArrowheads="1" noTextEdit="1"/>
          </p:cNvSpPr>
          <p:nvPr>
            <p:ph type="sldImg"/>
          </p:nvPr>
        </p:nvSpPr>
        <p:spPr>
          <a:xfrm>
            <a:off x="3240088" y="511175"/>
            <a:ext cx="3387725" cy="2540000"/>
          </a:xfrm>
          <a:ln/>
        </p:spPr>
      </p:sp>
      <p:sp>
        <p:nvSpPr>
          <p:cNvPr id="58372" name="Rectangle 3"/>
          <p:cNvSpPr>
            <a:spLocks noGrp="1" noChangeArrowheads="1"/>
          </p:cNvSpPr>
          <p:nvPr>
            <p:ph type="body" idx="1"/>
          </p:nvPr>
        </p:nvSpPr>
        <p:spPr>
          <a:xfrm>
            <a:off x="1360488" y="3213100"/>
            <a:ext cx="7143750" cy="3014663"/>
          </a:xfrm>
          <a:noFill/>
        </p:spPr>
        <p:txBody>
          <a:bodyPr/>
          <a:lstStyle/>
          <a:p>
            <a:pPr eaLnBrk="1" hangingPunct="1"/>
            <a:r>
              <a:rPr lang="ja-JP" altLang="ja-JP" smtClean="0"/>
              <a:t>最後に、関連事項を記入して完成です。</a:t>
            </a:r>
            <a:endParaRPr lang="ja-JP" altLang="en-US" smtClean="0"/>
          </a:p>
          <a:p>
            <a:pPr eaLnBrk="1" hangingPunct="1"/>
            <a:r>
              <a:rPr lang="ja-JP" altLang="ja-JP" smtClean="0"/>
              <a:t>関連事項とは、名称・作成者・作成日時・制約条件などの事です。</a:t>
            </a:r>
            <a:endParaRPr lang="ja-JP" altLang="en-US" smtClean="0"/>
          </a:p>
          <a:p>
            <a:pPr eaLnBrk="1" hangingPunct="1"/>
            <a:r>
              <a:rPr lang="ja-JP" altLang="ja-JP" smtClean="0"/>
              <a:t>忘れないで記入するようにしましょう。</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5630863" y="6402388"/>
            <a:ext cx="4198937"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nchor="b"/>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algn="r" eaLnBrk="1" hangingPunct="1">
              <a:spcBef>
                <a:spcPct val="0"/>
              </a:spcBef>
            </a:pPr>
            <a:fld id="{F96ABD0A-73E1-49D5-B696-4269F58B9B6D}" type="slidenum">
              <a:rPr lang="en-US" altLang="ja-JP">
                <a:ea typeface="ＭＳ Ｐゴシック" pitchFamily="50" charset="-128"/>
              </a:rPr>
              <a:pPr algn="r" eaLnBrk="1" hangingPunct="1">
                <a:spcBef>
                  <a:spcPct val="0"/>
                </a:spcBef>
              </a:pPr>
              <a:t>12</a:t>
            </a:fld>
            <a:endParaRPr lang="en-US" altLang="ja-JP">
              <a:ea typeface="ＭＳ Ｐゴシック" pitchFamily="50" charset="-128"/>
            </a:endParaRPr>
          </a:p>
        </p:txBody>
      </p:sp>
      <p:sp>
        <p:nvSpPr>
          <p:cNvPr id="59395" name="Rectangle 2"/>
          <p:cNvSpPr>
            <a:spLocks noChangeArrowheads="1" noTextEdit="1"/>
          </p:cNvSpPr>
          <p:nvPr>
            <p:ph type="sldImg"/>
          </p:nvPr>
        </p:nvSpPr>
        <p:spPr>
          <a:xfrm>
            <a:off x="3240088" y="511175"/>
            <a:ext cx="3387725" cy="2540000"/>
          </a:xfrm>
          <a:ln/>
        </p:spPr>
      </p:sp>
      <p:sp>
        <p:nvSpPr>
          <p:cNvPr id="59396" name="Rectangle 3"/>
          <p:cNvSpPr>
            <a:spLocks noGrp="1" noChangeArrowheads="1"/>
          </p:cNvSpPr>
          <p:nvPr>
            <p:ph type="body" idx="1"/>
          </p:nvPr>
        </p:nvSpPr>
        <p:spPr>
          <a:xfrm>
            <a:off x="1360488" y="3213100"/>
            <a:ext cx="7143750" cy="3014663"/>
          </a:xfrm>
          <a:noFill/>
        </p:spPr>
        <p:txBody>
          <a:bodyPr/>
          <a:lstStyle/>
          <a:p>
            <a:pPr eaLnBrk="1" hangingPunct="1"/>
            <a:r>
              <a:rPr lang="ja-JP" altLang="en-US" smtClean="0"/>
              <a:t>この図は特性要因図と系統図をリンクさせ活用するやり方です、</a:t>
            </a:r>
          </a:p>
          <a:p>
            <a:pPr eaLnBrk="1" hangingPunct="1"/>
            <a:r>
              <a:rPr lang="ja-JP" altLang="en-US" smtClean="0"/>
              <a:t>特性要因図の、特性を系統図の基本目的に入れます、</a:t>
            </a:r>
          </a:p>
          <a:p>
            <a:pPr eaLnBrk="1" hangingPunct="1"/>
            <a:r>
              <a:rPr lang="ja-JP" altLang="en-US" smtClean="0"/>
              <a:t>「混雑しない食堂にする」です、そして</a:t>
            </a:r>
          </a:p>
          <a:p>
            <a:pPr eaLnBrk="1" hangingPunct="1"/>
            <a:r>
              <a:rPr lang="ja-JP" altLang="en-US" smtClean="0"/>
              <a:t>特性要因図の重要要因の「メニュー別に長さを想定していない」と</a:t>
            </a:r>
          </a:p>
          <a:p>
            <a:pPr eaLnBrk="1" hangingPunct="1"/>
            <a:r>
              <a:rPr lang="ja-JP" altLang="en-US" smtClean="0"/>
              <a:t>「全体スペースが不足」を１次方策にいれます、そして</a:t>
            </a:r>
          </a:p>
          <a:p>
            <a:pPr eaLnBrk="1" hangingPunct="1"/>
            <a:r>
              <a:rPr lang="ja-JP" altLang="en-US" smtClean="0"/>
              <a:t>２次手段３次手段と対策案を検討して行きます。こうして効率の良い対策案の検討が</a:t>
            </a:r>
          </a:p>
          <a:p>
            <a:pPr eaLnBrk="1" hangingPunct="1"/>
            <a:r>
              <a:rPr lang="ja-JP" altLang="en-US" smtClean="0"/>
              <a:t>出来るようになります。</a:t>
            </a:r>
          </a:p>
          <a:p>
            <a:pPr eaLnBrk="1" hangingPunct="1"/>
            <a:r>
              <a:rPr lang="ja-JP" altLang="en-US" smtClean="0"/>
              <a:t>注意する事は、特性要因図の重要要因はこの時点ではまだ容疑者です</a:t>
            </a:r>
          </a:p>
          <a:p>
            <a:pPr eaLnBrk="1" hangingPunct="1"/>
            <a:r>
              <a:rPr lang="ja-JP" altLang="en-US" smtClean="0"/>
              <a:t>しっかり調査して真因であることを確認した上で</a:t>
            </a:r>
            <a:r>
              <a:rPr lang="en-US" altLang="ja-JP" smtClean="0"/>
              <a:t>1</a:t>
            </a:r>
            <a:r>
              <a:rPr lang="ja-JP" altLang="en-US" smtClean="0"/>
              <a:t>次手段とすることを</a:t>
            </a:r>
          </a:p>
          <a:p>
            <a:pPr eaLnBrk="1" hangingPunct="1"/>
            <a:r>
              <a:rPr lang="ja-JP" altLang="en-US" smtClean="0"/>
              <a:t>忘れないようにして下さい。</a:t>
            </a:r>
          </a:p>
          <a:p>
            <a:pPr eaLnBrk="1" hangingPunct="1"/>
            <a:r>
              <a:rPr lang="ja-JP" altLang="en-US" smtClean="0"/>
              <a:t>このような使い方も覚えておくと便利です。</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6DDF9C94-FE7C-4B60-B826-1963A1377BC3}" type="slidenum">
              <a:rPr lang="en-US" altLang="ja-JP" smtClean="0">
                <a:ea typeface="ＭＳ Ｐゴシック" pitchFamily="50" charset="-128"/>
              </a:rPr>
              <a:pPr eaLnBrk="1" hangingPunct="1">
                <a:spcBef>
                  <a:spcPct val="0"/>
                </a:spcBef>
              </a:pPr>
              <a:t>13</a:t>
            </a:fld>
            <a:endParaRPr lang="en-US" altLang="ja-JP" smtClean="0">
              <a:ea typeface="ＭＳ Ｐゴシック" pitchFamily="50" charset="-128"/>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ja-JP" altLang="en-US" smtClean="0"/>
              <a:t>こうして作成した、系統図は、マトリックス図と合わせて使うのが一般的です。</a:t>
            </a:r>
          </a:p>
          <a:p>
            <a:pPr eaLnBrk="1" hangingPunct="1"/>
            <a:r>
              <a:rPr lang="ja-JP" altLang="en-US" smtClean="0"/>
              <a:t>系統図で、多くの案を出し、その中から、一番効果的な対策を決定するやり方です。</a:t>
            </a:r>
          </a:p>
          <a:p>
            <a:pPr eaLnBrk="1" hangingPunct="1"/>
            <a:r>
              <a:rPr lang="ja-JP" altLang="en-US" smtClean="0"/>
              <a:t>この図の様に、評価項目を決め、点数で評価し、総合点でどの対策を実施するか</a:t>
            </a:r>
          </a:p>
          <a:p>
            <a:pPr eaLnBrk="1" hangingPunct="1"/>
            <a:r>
              <a:rPr lang="ja-JP" altLang="en-US" smtClean="0"/>
              <a:t>を決めています。</a:t>
            </a:r>
          </a:p>
          <a:p>
            <a:pPr eaLnBrk="1" hangingPunct="1"/>
            <a:endParaRPr lang="en-US" altLang="ja-JP"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4C5F1C48-602D-4382-9BF3-C4F937690BA3}" type="slidenum">
              <a:rPr lang="en-US" altLang="ja-JP" smtClean="0">
                <a:ea typeface="ＭＳ Ｐゴシック" pitchFamily="50" charset="-128"/>
              </a:rPr>
              <a:pPr eaLnBrk="1" hangingPunct="1">
                <a:spcBef>
                  <a:spcPct val="0"/>
                </a:spcBef>
              </a:pPr>
              <a:t>14</a:t>
            </a:fld>
            <a:endParaRPr lang="en-US" altLang="ja-JP" smtClean="0">
              <a:ea typeface="ＭＳ Ｐゴシック" pitchFamily="50" charset="-128"/>
            </a:endParaRPr>
          </a:p>
        </p:txBody>
      </p:sp>
      <p:sp>
        <p:nvSpPr>
          <p:cNvPr id="61443" name="Rectangle 2"/>
          <p:cNvSpPr>
            <a:spLocks noChangeArrowheads="1" noTextEdit="1"/>
          </p:cNvSpPr>
          <p:nvPr>
            <p:ph type="sldImg"/>
          </p:nvPr>
        </p:nvSpPr>
        <p:spPr>
          <a:xfrm>
            <a:off x="3241675" y="511175"/>
            <a:ext cx="3386138" cy="2540000"/>
          </a:xfrm>
          <a:ln/>
        </p:spPr>
      </p:sp>
      <p:sp>
        <p:nvSpPr>
          <p:cNvPr id="61444" name="Rectangle 3"/>
          <p:cNvSpPr>
            <a:spLocks noGrp="1" noChangeArrowheads="1"/>
          </p:cNvSpPr>
          <p:nvPr>
            <p:ph type="body" idx="1"/>
          </p:nvPr>
        </p:nvSpPr>
        <p:spPr>
          <a:xfrm>
            <a:off x="1360488" y="3213100"/>
            <a:ext cx="7143750" cy="3014663"/>
          </a:xfrm>
          <a:noFill/>
        </p:spPr>
        <p:txBody>
          <a:bodyPr/>
          <a:lstStyle/>
          <a:p>
            <a:pPr eaLnBrk="1" hangingPunct="1"/>
            <a:r>
              <a:rPr lang="ja-JP" altLang="en-US" smtClean="0"/>
              <a:t>方策展開型系統図の作り方、注意点のまとめ</a:t>
            </a:r>
            <a:r>
              <a:rPr lang="en-US" altLang="ja-JP" smtClean="0"/>
              <a:t>5</a:t>
            </a:r>
            <a:r>
              <a:rPr lang="ja-JP" altLang="en-US" smtClean="0"/>
              <a:t>項目です。</a:t>
            </a:r>
            <a:endParaRPr lang="ja-JP" altLang="ja-JP"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D85B323D-CC43-4D7B-85DB-D5796A4D2958}" type="slidenum">
              <a:rPr lang="en-US" altLang="ja-JP" smtClean="0">
                <a:ea typeface="ＭＳ Ｐゴシック" pitchFamily="50" charset="-128"/>
              </a:rPr>
              <a:pPr eaLnBrk="1" hangingPunct="1">
                <a:spcBef>
                  <a:spcPct val="0"/>
                </a:spcBef>
              </a:pPr>
              <a:t>15</a:t>
            </a:fld>
            <a:endParaRPr lang="en-US" altLang="ja-JP" smtClean="0">
              <a:ea typeface="ＭＳ Ｐゴシック" pitchFamily="50" charset="-128"/>
            </a:endParaRPr>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ja-JP" altLang="en-US" smtClean="0"/>
              <a:t>系統図作り方手順のまとめです。</a:t>
            </a:r>
            <a:endParaRPr lang="ja-JP" altLang="ja-JP"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ー 1"/>
          <p:cNvSpPr>
            <a:spLocks noGrp="1" noRot="1" noChangeAspect="1" noTextEdit="1"/>
          </p:cNvSpPr>
          <p:nvPr>
            <p:ph type="sldImg"/>
          </p:nvPr>
        </p:nvSpPr>
        <p:spPr>
          <a:ln/>
        </p:spPr>
      </p:sp>
      <p:sp>
        <p:nvSpPr>
          <p:cNvPr id="63491" name="ノート プレースホルダー 2"/>
          <p:cNvSpPr>
            <a:spLocks noGrp="1"/>
          </p:cNvSpPr>
          <p:nvPr>
            <p:ph type="body" idx="1"/>
          </p:nvPr>
        </p:nvSpPr>
        <p:spPr>
          <a:noFill/>
        </p:spPr>
        <p:txBody>
          <a:bodyPr/>
          <a:lstStyle/>
          <a:p>
            <a:r>
              <a:rPr lang="ja-JP" altLang="en-US" smtClean="0"/>
              <a:t>次に２）の原因追究型系統図について詳細説明します。</a:t>
            </a:r>
          </a:p>
        </p:txBody>
      </p:sp>
      <p:sp>
        <p:nvSpPr>
          <p:cNvPr id="6349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2D8CF624-60D9-4C44-9672-488282F0E426}" type="slidenum">
              <a:rPr lang="en-US" altLang="ja-JP" smtClean="0">
                <a:ea typeface="ＭＳ Ｐゴシック" pitchFamily="50" charset="-128"/>
              </a:rPr>
              <a:pPr eaLnBrk="1" hangingPunct="1">
                <a:spcBef>
                  <a:spcPct val="0"/>
                </a:spcBef>
              </a:pPr>
              <a:t>16</a:t>
            </a:fld>
            <a:endParaRPr lang="en-US" altLang="ja-JP" smtClean="0">
              <a:ea typeface="ＭＳ Ｐゴシック" pitchFamily="50"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B49850FE-2761-41AA-A99F-4EB5E8C32ECD}" type="slidenum">
              <a:rPr lang="en-US" altLang="ja-JP" smtClean="0">
                <a:ea typeface="ＭＳ Ｐゴシック" pitchFamily="50" charset="-128"/>
              </a:rPr>
              <a:pPr eaLnBrk="1" hangingPunct="1">
                <a:spcBef>
                  <a:spcPct val="0"/>
                </a:spcBef>
              </a:pPr>
              <a:t>17</a:t>
            </a:fld>
            <a:endParaRPr lang="en-US" altLang="ja-JP" smtClean="0">
              <a:ea typeface="ＭＳ Ｐゴシック" pitchFamily="50" charset="-128"/>
            </a:endParaRPr>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ja-JP" altLang="en-US" smtClean="0"/>
              <a:t>原因追求型系統図の利点について説明します。</a:t>
            </a:r>
            <a:endParaRPr lang="ja-JP" altLang="en-US" sz="800" smtClean="0">
              <a:solidFill>
                <a:srgbClr val="FF0000"/>
              </a:solidFill>
              <a:ea typeface="HGP創英角ｺﾞｼｯｸUB" pitchFamily="50"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a:noFill/>
        </p:spPr>
        <p:txBody>
          <a:bodyPr/>
          <a:lstStyle/>
          <a:p>
            <a:r>
              <a:rPr lang="ja-JP" altLang="en-US" smtClean="0"/>
              <a:t>ここからは原因追求型系統図の説明です。</a:t>
            </a:r>
            <a:endParaRPr lang="en-US" altLang="ja-JP" smtClean="0"/>
          </a:p>
          <a:p>
            <a:r>
              <a:rPr lang="ja-JP" altLang="en-US" smtClean="0"/>
              <a:t>なぜを繰り返しながら、事象の原因を追究し狙いとする再発防止策を導くなぜなぜ分析です。</a:t>
            </a:r>
          </a:p>
        </p:txBody>
      </p:sp>
      <p:sp>
        <p:nvSpPr>
          <p:cNvPr id="65540"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BFEA9FD4-202A-4B7A-99B1-41116FBEA97C}" type="slidenum">
              <a:rPr lang="en-US" altLang="ja-JP" smtClean="0">
                <a:ea typeface="ＭＳ Ｐゴシック" pitchFamily="50" charset="-128"/>
              </a:rPr>
              <a:pPr eaLnBrk="1" hangingPunct="1">
                <a:spcBef>
                  <a:spcPct val="0"/>
                </a:spcBef>
              </a:pPr>
              <a:t>18</a:t>
            </a:fld>
            <a:endParaRPr lang="en-US" altLang="ja-JP" smtClean="0">
              <a:ea typeface="ＭＳ Ｐゴシック" pitchFamily="50"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ー 1"/>
          <p:cNvSpPr>
            <a:spLocks noGrp="1" noRot="1" noChangeAspect="1" noTextEdit="1"/>
          </p:cNvSpPr>
          <p:nvPr>
            <p:ph type="sldImg"/>
          </p:nvPr>
        </p:nvSpPr>
        <p:spPr>
          <a:ln/>
        </p:spPr>
      </p:sp>
      <p:sp>
        <p:nvSpPr>
          <p:cNvPr id="66563" name="ノート プレースホルダー 2"/>
          <p:cNvSpPr>
            <a:spLocks noGrp="1"/>
          </p:cNvSpPr>
          <p:nvPr>
            <p:ph type="body" idx="1"/>
          </p:nvPr>
        </p:nvSpPr>
        <p:spPr>
          <a:noFill/>
        </p:spPr>
        <p:txBody>
          <a:bodyPr/>
          <a:lstStyle/>
          <a:p>
            <a:r>
              <a:rPr lang="ja-JP" altLang="en-US" smtClean="0"/>
              <a:t>原因追究型系統図、なぜなぜ分析の進め方手順を説明します。</a:t>
            </a:r>
            <a:endParaRPr lang="en-US" altLang="ja-JP" smtClean="0"/>
          </a:p>
          <a:p>
            <a:r>
              <a:rPr lang="ja-JP" altLang="en-US" smtClean="0"/>
              <a:t>まず課題（テーマ）を抽出し、どういう事象かをはっきりさせます。</a:t>
            </a:r>
            <a:endParaRPr lang="en-US" altLang="ja-JP" smtClean="0"/>
          </a:p>
          <a:p>
            <a:r>
              <a:rPr lang="ja-JP" altLang="en-US" smtClean="0"/>
              <a:t>次に分析対象をしっかりと把握します。</a:t>
            </a:r>
          </a:p>
        </p:txBody>
      </p:sp>
      <p:sp>
        <p:nvSpPr>
          <p:cNvPr id="6656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9792F726-5863-4F2C-9E7D-244D4D5FC3FA}" type="slidenum">
              <a:rPr lang="en-US" altLang="ja-JP" smtClean="0">
                <a:ea typeface="ＭＳ Ｐゴシック" pitchFamily="50" charset="-128"/>
              </a:rPr>
              <a:pPr eaLnBrk="1" hangingPunct="1">
                <a:spcBef>
                  <a:spcPct val="0"/>
                </a:spcBef>
              </a:pPr>
              <a:t>19</a:t>
            </a:fld>
            <a:endParaRPr lang="en-US" altLang="ja-JP" smtClean="0">
              <a:ea typeface="ＭＳ Ｐゴシック"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14857252-6108-4561-A143-8CB3125F518B}" type="slidenum">
              <a:rPr lang="en-US" altLang="ja-JP" smtClean="0">
                <a:ea typeface="ＭＳ Ｐゴシック" pitchFamily="50" charset="-128"/>
              </a:rPr>
              <a:pPr eaLnBrk="1" hangingPunct="1">
                <a:spcBef>
                  <a:spcPct val="0"/>
                </a:spcBef>
              </a:pPr>
              <a:t>2</a:t>
            </a:fld>
            <a:endParaRPr lang="en-US" altLang="ja-JP" smtClean="0">
              <a:ea typeface="ＭＳ Ｐゴシック" pitchFamily="50" charset="-128"/>
            </a:endParaRPr>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ja-JP" altLang="en-US" smtClean="0"/>
              <a:t>次に、方策展開型系統図の利点について説明します。</a:t>
            </a:r>
          </a:p>
          <a:p>
            <a:pPr eaLnBrk="1" hangingPunct="1"/>
            <a:r>
              <a:rPr lang="ja-JP" altLang="en-US" smtClean="0"/>
              <a:t>１つ目は、</a:t>
            </a:r>
            <a:r>
              <a:rPr lang="ja-JP" altLang="en-US" sz="800" smtClean="0">
                <a:ea typeface="HGP創英角ｺﾞｼｯｸUB" pitchFamily="50" charset="-128"/>
              </a:rPr>
              <a:t>多くの対策を立案することができるという事。</a:t>
            </a:r>
          </a:p>
          <a:p>
            <a:pPr eaLnBrk="1" hangingPunct="1"/>
            <a:r>
              <a:rPr lang="ja-JP" altLang="en-US" sz="800" smtClean="0">
                <a:ea typeface="HGP創英角ｺﾞｼｯｸUB" pitchFamily="50" charset="-128"/>
              </a:rPr>
              <a:t>２つ目は、系統的に展開するため、ヌケ・モレをなくすことができる点です。</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ー 1"/>
          <p:cNvSpPr>
            <a:spLocks noGrp="1" noRot="1" noChangeAspect="1" noTextEdit="1"/>
          </p:cNvSpPr>
          <p:nvPr>
            <p:ph type="sldImg"/>
          </p:nvPr>
        </p:nvSpPr>
        <p:spPr>
          <a:ln/>
        </p:spPr>
      </p:sp>
      <p:sp>
        <p:nvSpPr>
          <p:cNvPr id="67587" name="ノート プレースホルダー 2"/>
          <p:cNvSpPr>
            <a:spLocks noGrp="1"/>
          </p:cNvSpPr>
          <p:nvPr>
            <p:ph type="body" idx="1"/>
          </p:nvPr>
        </p:nvSpPr>
        <p:spPr>
          <a:noFill/>
        </p:spPr>
        <p:txBody>
          <a:bodyPr/>
          <a:lstStyle/>
          <a:p>
            <a:r>
              <a:rPr lang="ja-JP" altLang="en-US" smtClean="0"/>
              <a:t>次に前提条件を確認し、再発防止策が見い出せるまでなぜを繰り返します。</a:t>
            </a:r>
          </a:p>
        </p:txBody>
      </p:sp>
      <p:sp>
        <p:nvSpPr>
          <p:cNvPr id="67588"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ED9E2D2E-ABA5-47C5-829F-5F751CDD7395}" type="slidenum">
              <a:rPr lang="en-US" altLang="ja-JP" smtClean="0">
                <a:ea typeface="ＭＳ Ｐゴシック" pitchFamily="50" charset="-128"/>
              </a:rPr>
              <a:pPr eaLnBrk="1" hangingPunct="1">
                <a:spcBef>
                  <a:spcPct val="0"/>
                </a:spcBef>
              </a:pPr>
              <a:t>20</a:t>
            </a:fld>
            <a:endParaRPr lang="en-US" altLang="ja-JP" smtClean="0">
              <a:ea typeface="ＭＳ Ｐゴシック" pitchFamily="50"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ー 1"/>
          <p:cNvSpPr>
            <a:spLocks noGrp="1" noRot="1" noChangeAspect="1" noTextEdit="1"/>
          </p:cNvSpPr>
          <p:nvPr>
            <p:ph type="sldImg"/>
          </p:nvPr>
        </p:nvSpPr>
        <p:spPr>
          <a:ln/>
        </p:spPr>
      </p:sp>
      <p:sp>
        <p:nvSpPr>
          <p:cNvPr id="68611" name="ノート プレースホルダー 2"/>
          <p:cNvSpPr>
            <a:spLocks noGrp="1"/>
          </p:cNvSpPr>
          <p:nvPr>
            <p:ph type="body" idx="1"/>
          </p:nvPr>
        </p:nvSpPr>
        <p:spPr>
          <a:noFill/>
        </p:spPr>
        <p:txBody>
          <a:bodyPr/>
          <a:lstStyle/>
          <a:p>
            <a:r>
              <a:rPr lang="ja-JP" altLang="en-US" smtClean="0"/>
              <a:t>なぜなぜ分析を進めるポイント</a:t>
            </a:r>
            <a:r>
              <a:rPr lang="en-US" altLang="ja-JP" smtClean="0"/>
              <a:t>10</a:t>
            </a:r>
            <a:r>
              <a:rPr lang="ja-JP" altLang="en-US" smtClean="0"/>
              <a:t>項目です。</a:t>
            </a:r>
          </a:p>
        </p:txBody>
      </p:sp>
      <p:sp>
        <p:nvSpPr>
          <p:cNvPr id="6861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461C43CA-12B6-4261-8DA7-9D48392C27F4}" type="slidenum">
              <a:rPr lang="en-US" altLang="ja-JP" smtClean="0">
                <a:ea typeface="ＭＳ Ｐゴシック" pitchFamily="50" charset="-128"/>
              </a:rPr>
              <a:pPr eaLnBrk="1" hangingPunct="1">
                <a:spcBef>
                  <a:spcPct val="0"/>
                </a:spcBef>
              </a:pPr>
              <a:t>21</a:t>
            </a:fld>
            <a:endParaRPr lang="en-US" altLang="ja-JP" smtClean="0">
              <a:ea typeface="ＭＳ Ｐゴシック" pitchFamily="50"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 イメージ プレースホルダー 1"/>
          <p:cNvSpPr>
            <a:spLocks noGrp="1" noRot="1" noChangeAspect="1" noTextEdit="1"/>
          </p:cNvSpPr>
          <p:nvPr>
            <p:ph type="sldImg"/>
          </p:nvPr>
        </p:nvSpPr>
        <p:spPr>
          <a:ln/>
        </p:spPr>
      </p:sp>
      <p:sp>
        <p:nvSpPr>
          <p:cNvPr id="69635" name="ノート プレースホルダー 2"/>
          <p:cNvSpPr>
            <a:spLocks noGrp="1"/>
          </p:cNvSpPr>
          <p:nvPr>
            <p:ph type="body" idx="1"/>
          </p:nvPr>
        </p:nvSpPr>
        <p:spPr>
          <a:noFill/>
        </p:spPr>
        <p:txBody>
          <a:bodyPr/>
          <a:lstStyle/>
          <a:p>
            <a:r>
              <a:rPr lang="ja-JP" altLang="en-US" smtClean="0"/>
              <a:t>なぜなぜ分析を進めるポイント</a:t>
            </a:r>
            <a:r>
              <a:rPr lang="en-US" altLang="ja-JP" smtClean="0"/>
              <a:t>10</a:t>
            </a:r>
            <a:r>
              <a:rPr lang="ja-JP" altLang="en-US" smtClean="0"/>
              <a:t>項目です。</a:t>
            </a:r>
          </a:p>
          <a:p>
            <a:endParaRPr lang="ja-JP" altLang="en-US" smtClean="0"/>
          </a:p>
        </p:txBody>
      </p:sp>
      <p:sp>
        <p:nvSpPr>
          <p:cNvPr id="69636"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7B851D93-2AA3-46E8-A1F1-057E13F2C510}" type="slidenum">
              <a:rPr lang="en-US" altLang="ja-JP" smtClean="0">
                <a:ea typeface="ＭＳ Ｐゴシック" pitchFamily="50" charset="-128"/>
              </a:rPr>
              <a:pPr eaLnBrk="1" hangingPunct="1">
                <a:spcBef>
                  <a:spcPct val="0"/>
                </a:spcBef>
              </a:pPr>
              <a:t>22</a:t>
            </a:fld>
            <a:endParaRPr lang="en-US" altLang="ja-JP" smtClean="0">
              <a:ea typeface="ＭＳ Ｐゴシック" pitchFamily="50"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ー 1"/>
          <p:cNvSpPr>
            <a:spLocks noGrp="1" noRot="1" noChangeAspect="1" noTextEdit="1"/>
          </p:cNvSpPr>
          <p:nvPr>
            <p:ph type="sldImg"/>
          </p:nvPr>
        </p:nvSpPr>
        <p:spPr>
          <a:ln/>
        </p:spPr>
      </p:sp>
      <p:sp>
        <p:nvSpPr>
          <p:cNvPr id="70659" name="ノート プレースホルダー 2"/>
          <p:cNvSpPr>
            <a:spLocks noGrp="1"/>
          </p:cNvSpPr>
          <p:nvPr>
            <p:ph type="body" idx="1"/>
          </p:nvPr>
        </p:nvSpPr>
        <p:spPr>
          <a:noFill/>
        </p:spPr>
        <p:txBody>
          <a:bodyPr/>
          <a:lstStyle/>
          <a:p>
            <a:r>
              <a:rPr lang="ja-JP" altLang="en-US" smtClean="0"/>
              <a:t>なぜなぜ分析を進めるポイント</a:t>
            </a:r>
            <a:r>
              <a:rPr lang="en-US" altLang="ja-JP" smtClean="0"/>
              <a:t>10</a:t>
            </a:r>
            <a:r>
              <a:rPr lang="ja-JP" altLang="en-US" smtClean="0"/>
              <a:t>項目です。</a:t>
            </a:r>
          </a:p>
          <a:p>
            <a:endParaRPr lang="ja-JP" altLang="en-US" smtClean="0"/>
          </a:p>
        </p:txBody>
      </p:sp>
      <p:sp>
        <p:nvSpPr>
          <p:cNvPr id="70660"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2BC74B10-6DA9-4856-8469-89E27EE9585B}" type="slidenum">
              <a:rPr lang="en-US" altLang="ja-JP" smtClean="0">
                <a:ea typeface="ＭＳ Ｐゴシック" pitchFamily="50" charset="-128"/>
              </a:rPr>
              <a:pPr eaLnBrk="1" hangingPunct="1">
                <a:spcBef>
                  <a:spcPct val="0"/>
                </a:spcBef>
              </a:pPr>
              <a:t>23</a:t>
            </a:fld>
            <a:endParaRPr lang="en-US" altLang="ja-JP" smtClean="0">
              <a:ea typeface="ＭＳ Ｐゴシック" pitchFamily="50"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スライド イメージ プレースホルダー 1"/>
          <p:cNvSpPr>
            <a:spLocks noGrp="1" noRot="1" noChangeAspect="1" noTextEdit="1"/>
          </p:cNvSpPr>
          <p:nvPr>
            <p:ph type="sldImg"/>
          </p:nvPr>
        </p:nvSpPr>
        <p:spPr>
          <a:ln/>
        </p:spPr>
      </p:sp>
      <p:sp>
        <p:nvSpPr>
          <p:cNvPr id="71683" name="ノート プレースホルダー 2"/>
          <p:cNvSpPr>
            <a:spLocks noGrp="1"/>
          </p:cNvSpPr>
          <p:nvPr>
            <p:ph type="body" idx="1"/>
          </p:nvPr>
        </p:nvSpPr>
        <p:spPr>
          <a:noFill/>
        </p:spPr>
        <p:txBody>
          <a:bodyPr/>
          <a:lstStyle/>
          <a:p>
            <a:r>
              <a:rPr lang="ja-JP" altLang="en-US" smtClean="0"/>
              <a:t>最後になぜなぜ分析の実施例です。</a:t>
            </a:r>
          </a:p>
        </p:txBody>
      </p:sp>
      <p:sp>
        <p:nvSpPr>
          <p:cNvPr id="7168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48974CC1-B5A6-416F-9DB0-029ED2E7F5BB}" type="slidenum">
              <a:rPr lang="en-US" altLang="ja-JP" smtClean="0">
                <a:ea typeface="ＭＳ Ｐゴシック" pitchFamily="50" charset="-128"/>
              </a:rPr>
              <a:pPr eaLnBrk="1" hangingPunct="1">
                <a:spcBef>
                  <a:spcPct val="0"/>
                </a:spcBef>
              </a:pPr>
              <a:t>24</a:t>
            </a:fld>
            <a:endParaRPr lang="en-US" altLang="ja-JP" smtClean="0">
              <a:ea typeface="ＭＳ Ｐゴシック" pitchFamily="50"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スライド イメージ プレースホルダー 1"/>
          <p:cNvSpPr>
            <a:spLocks noGrp="1" noRot="1" noChangeAspect="1" noTextEdit="1"/>
          </p:cNvSpPr>
          <p:nvPr>
            <p:ph type="sldImg"/>
          </p:nvPr>
        </p:nvSpPr>
        <p:spPr>
          <a:ln/>
        </p:spPr>
      </p:sp>
      <p:sp>
        <p:nvSpPr>
          <p:cNvPr id="72707" name="ノート プレースホルダー 2"/>
          <p:cNvSpPr>
            <a:spLocks noGrp="1"/>
          </p:cNvSpPr>
          <p:nvPr>
            <p:ph type="body" idx="1"/>
          </p:nvPr>
        </p:nvSpPr>
        <p:spPr>
          <a:noFill/>
        </p:spPr>
        <p:txBody>
          <a:bodyPr/>
          <a:lstStyle/>
          <a:p>
            <a:r>
              <a:rPr lang="ja-JP" altLang="en-US" smtClean="0"/>
              <a:t>マトリックス図法は問題の要素を行と列に配置し、その交点に各要素の関連の有無や度合を表示することで</a:t>
            </a:r>
            <a:endParaRPr lang="en-US" altLang="ja-JP" smtClean="0"/>
          </a:p>
          <a:p>
            <a:r>
              <a:rPr lang="ja-JP" altLang="en-US" smtClean="0"/>
              <a:t>問題解決へのヒントを得るための手法です。</a:t>
            </a:r>
            <a:endParaRPr lang="en-US" altLang="ja-JP" smtClean="0"/>
          </a:p>
          <a:p>
            <a:r>
              <a:rPr lang="ja-JP" altLang="en-US" smtClean="0"/>
              <a:t>テーマ選定や対策立案でよく使われます。</a:t>
            </a:r>
          </a:p>
        </p:txBody>
      </p:sp>
      <p:sp>
        <p:nvSpPr>
          <p:cNvPr id="72708"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FE55EB27-7DA0-465C-9DF1-0ACE927D101D}" type="slidenum">
              <a:rPr lang="en-US" altLang="ja-JP" smtClean="0">
                <a:ea typeface="ＭＳ Ｐゴシック" pitchFamily="50" charset="-128"/>
              </a:rPr>
              <a:pPr eaLnBrk="1" hangingPunct="1">
                <a:spcBef>
                  <a:spcPct val="0"/>
                </a:spcBef>
              </a:pPr>
              <a:t>25</a:t>
            </a:fld>
            <a:endParaRPr lang="en-US" altLang="ja-JP" smtClean="0">
              <a:ea typeface="ＭＳ Ｐゴシック" pitchFamily="50"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スライド イメージ プレースホルダー 1"/>
          <p:cNvSpPr>
            <a:spLocks noGrp="1" noRot="1" noChangeAspect="1" noTextEdit="1"/>
          </p:cNvSpPr>
          <p:nvPr>
            <p:ph type="sldImg"/>
          </p:nvPr>
        </p:nvSpPr>
        <p:spPr>
          <a:ln/>
        </p:spPr>
      </p:sp>
      <p:sp>
        <p:nvSpPr>
          <p:cNvPr id="73731" name="ノート プレースホルダー 2"/>
          <p:cNvSpPr>
            <a:spLocks noGrp="1"/>
          </p:cNvSpPr>
          <p:nvPr>
            <p:ph type="body" idx="1"/>
          </p:nvPr>
        </p:nvSpPr>
        <p:spPr>
          <a:noFill/>
        </p:spPr>
        <p:txBody>
          <a:bodyPr/>
          <a:lstStyle/>
          <a:p>
            <a:r>
              <a:rPr lang="ja-JP" altLang="en-US" smtClean="0"/>
              <a:t>マトリックス図５種類の説明です。考える事柄が何対あるかで選ぶ種類が決まります。</a:t>
            </a:r>
            <a:endParaRPr lang="en-US" altLang="ja-JP" smtClean="0"/>
          </a:p>
          <a:p>
            <a:r>
              <a:rPr lang="ja-JP" altLang="en-US" smtClean="0"/>
              <a:t>各種類の概念図が別紙にあります。</a:t>
            </a:r>
          </a:p>
        </p:txBody>
      </p:sp>
      <p:sp>
        <p:nvSpPr>
          <p:cNvPr id="7373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FC9796A9-149E-4249-B3C7-F746A9199FD1}" type="slidenum">
              <a:rPr lang="en-US" altLang="ja-JP" smtClean="0">
                <a:ea typeface="ＭＳ Ｐゴシック" pitchFamily="50" charset="-128"/>
              </a:rPr>
              <a:pPr eaLnBrk="1" hangingPunct="1">
                <a:spcBef>
                  <a:spcPct val="0"/>
                </a:spcBef>
              </a:pPr>
              <a:t>26</a:t>
            </a:fld>
            <a:endParaRPr lang="en-US" altLang="ja-JP" smtClean="0">
              <a:ea typeface="ＭＳ Ｐゴシック" pitchFamily="50"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スライド イメージ プレースホルダー 1"/>
          <p:cNvSpPr>
            <a:spLocks noGrp="1" noRot="1" noChangeAspect="1" noTextEdit="1"/>
          </p:cNvSpPr>
          <p:nvPr>
            <p:ph type="sldImg"/>
          </p:nvPr>
        </p:nvSpPr>
        <p:spPr>
          <a:ln/>
        </p:spPr>
      </p:sp>
      <p:sp>
        <p:nvSpPr>
          <p:cNvPr id="74755" name="ノート プレースホルダー 2"/>
          <p:cNvSpPr>
            <a:spLocks noGrp="1"/>
          </p:cNvSpPr>
          <p:nvPr>
            <p:ph type="body" idx="1"/>
          </p:nvPr>
        </p:nvSpPr>
        <p:spPr>
          <a:noFill/>
        </p:spPr>
        <p:txBody>
          <a:bodyPr/>
          <a:lstStyle/>
          <a:p>
            <a:r>
              <a:rPr lang="ja-JP" altLang="en-US" smtClean="0"/>
              <a:t>よく使われるＬ型マトリックス図の作り方手順です。</a:t>
            </a:r>
          </a:p>
        </p:txBody>
      </p:sp>
      <p:sp>
        <p:nvSpPr>
          <p:cNvPr id="74756"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C2032711-46D1-4329-B666-1440637DB71E}" type="slidenum">
              <a:rPr lang="en-US" altLang="ja-JP" smtClean="0">
                <a:ea typeface="ＭＳ Ｐゴシック" pitchFamily="50" charset="-128"/>
              </a:rPr>
              <a:pPr eaLnBrk="1" hangingPunct="1">
                <a:spcBef>
                  <a:spcPct val="0"/>
                </a:spcBef>
              </a:pPr>
              <a:t>27</a:t>
            </a:fld>
            <a:endParaRPr lang="en-US" altLang="ja-JP" smtClean="0">
              <a:ea typeface="ＭＳ Ｐゴシック" pitchFamily="50"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スライド イメージ プレースホルダー 1"/>
          <p:cNvSpPr>
            <a:spLocks noGrp="1" noRot="1" noChangeAspect="1" noTextEdit="1"/>
          </p:cNvSpPr>
          <p:nvPr>
            <p:ph type="sldImg"/>
          </p:nvPr>
        </p:nvSpPr>
        <p:spPr>
          <a:ln/>
        </p:spPr>
      </p:sp>
      <p:sp>
        <p:nvSpPr>
          <p:cNvPr id="75779" name="ノート プレースホルダー 2"/>
          <p:cNvSpPr>
            <a:spLocks noGrp="1"/>
          </p:cNvSpPr>
          <p:nvPr>
            <p:ph type="body" idx="1"/>
          </p:nvPr>
        </p:nvSpPr>
        <p:spPr>
          <a:noFill/>
        </p:spPr>
        <p:txBody>
          <a:bodyPr/>
          <a:lstStyle/>
          <a:p>
            <a:r>
              <a:rPr lang="ja-JP" altLang="en-US" smtClean="0"/>
              <a:t>よく使われるＬ型マトリックス図の作り方手順です。</a:t>
            </a:r>
          </a:p>
          <a:p>
            <a:endParaRPr lang="ja-JP" altLang="en-US" smtClean="0"/>
          </a:p>
        </p:txBody>
      </p:sp>
      <p:sp>
        <p:nvSpPr>
          <p:cNvPr id="75780"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2DDF5849-1708-4181-8A6A-AFC3B20909A3}" type="slidenum">
              <a:rPr lang="en-US" altLang="ja-JP" smtClean="0">
                <a:ea typeface="ＭＳ Ｐゴシック" pitchFamily="50" charset="-128"/>
              </a:rPr>
              <a:pPr eaLnBrk="1" hangingPunct="1">
                <a:spcBef>
                  <a:spcPct val="0"/>
                </a:spcBef>
              </a:pPr>
              <a:t>28</a:t>
            </a:fld>
            <a:endParaRPr lang="en-US" altLang="ja-JP" smtClean="0">
              <a:ea typeface="ＭＳ Ｐゴシック" pitchFamily="50"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ー 1"/>
          <p:cNvSpPr>
            <a:spLocks noGrp="1" noRot="1" noChangeAspect="1" noTextEdit="1"/>
          </p:cNvSpPr>
          <p:nvPr>
            <p:ph type="sldImg"/>
          </p:nvPr>
        </p:nvSpPr>
        <p:spPr>
          <a:ln/>
        </p:spPr>
      </p:sp>
      <p:sp>
        <p:nvSpPr>
          <p:cNvPr id="76803" name="ノート プレースホルダー 2"/>
          <p:cNvSpPr>
            <a:spLocks noGrp="1"/>
          </p:cNvSpPr>
          <p:nvPr>
            <p:ph type="body" idx="1"/>
          </p:nvPr>
        </p:nvSpPr>
        <p:spPr>
          <a:noFill/>
        </p:spPr>
        <p:txBody>
          <a:bodyPr/>
          <a:lstStyle/>
          <a:p>
            <a:r>
              <a:rPr lang="ja-JP" altLang="en-US" smtClean="0"/>
              <a:t>評価要素と重み付けの例ですが、まずテーマ選定時に使用される項目です。</a:t>
            </a:r>
          </a:p>
        </p:txBody>
      </p:sp>
      <p:sp>
        <p:nvSpPr>
          <p:cNvPr id="7680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3A46EC51-B3E1-49A3-A4EC-2266A224A583}" type="slidenum">
              <a:rPr lang="en-US" altLang="ja-JP" smtClean="0">
                <a:ea typeface="ＭＳ Ｐゴシック" pitchFamily="50" charset="-128"/>
              </a:rPr>
              <a:pPr eaLnBrk="1" hangingPunct="1">
                <a:spcBef>
                  <a:spcPct val="0"/>
                </a:spcBef>
              </a:pPr>
              <a:t>29</a:t>
            </a:fld>
            <a:endParaRPr lang="en-US" altLang="ja-JP" smtClean="0">
              <a:ea typeface="ＭＳ Ｐゴシック" pitchFamily="50"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B946444D-D32F-4A61-8774-E794DA9253FB}" type="slidenum">
              <a:rPr lang="en-US" altLang="ja-JP" smtClean="0">
                <a:ea typeface="ＭＳ Ｐゴシック" pitchFamily="50" charset="-128"/>
              </a:rPr>
              <a:pPr eaLnBrk="1" hangingPunct="1">
                <a:spcBef>
                  <a:spcPct val="0"/>
                </a:spcBef>
              </a:pPr>
              <a:t>3</a:t>
            </a:fld>
            <a:endParaRPr lang="en-US" altLang="ja-JP" smtClean="0">
              <a:ea typeface="ＭＳ Ｐゴシック" pitchFamily="50" charset="-128"/>
            </a:endParaRPr>
          </a:p>
        </p:txBody>
      </p:sp>
      <p:sp>
        <p:nvSpPr>
          <p:cNvPr id="50179" name="Rectangle 2"/>
          <p:cNvSpPr>
            <a:spLocks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ja-JP" altLang="en-US" smtClean="0"/>
              <a:t>系統図は問題解決手順に沿ってテーマを解決するときに、対策立案でよく使います。</a:t>
            </a:r>
          </a:p>
          <a:p>
            <a:pPr eaLnBrk="1" hangingPunct="1"/>
            <a:r>
              <a:rPr lang="ja-JP" altLang="en-US" smtClean="0"/>
              <a:t>目的に対してそれを達成する為の手段を</a:t>
            </a:r>
            <a:r>
              <a:rPr lang="en-US" altLang="ja-JP" smtClean="0"/>
              <a:t>1</a:t>
            </a:r>
            <a:r>
              <a:rPr lang="ja-JP" altLang="en-US" smtClean="0"/>
              <a:t>次</a:t>
            </a:r>
            <a:r>
              <a:rPr lang="en-US" altLang="ja-JP" smtClean="0"/>
              <a:t>2</a:t>
            </a:r>
            <a:r>
              <a:rPr lang="ja-JP" altLang="en-US" smtClean="0"/>
              <a:t>次</a:t>
            </a:r>
            <a:r>
              <a:rPr lang="en-US" altLang="ja-JP" smtClean="0"/>
              <a:t>3</a:t>
            </a:r>
            <a:r>
              <a:rPr lang="ja-JP" altLang="en-US" smtClean="0"/>
              <a:t>次と系統的に導き出すのに使います。</a:t>
            </a:r>
            <a:endParaRPr lang="en-US" altLang="ja-JP" smtClean="0"/>
          </a:p>
          <a:p>
            <a:pPr eaLnBrk="1" hangingPunct="1"/>
            <a:r>
              <a:rPr lang="ja-JP" altLang="en-US" smtClean="0"/>
              <a:t>基本目的に対して、</a:t>
            </a:r>
            <a:r>
              <a:rPr lang="en-US" altLang="ja-JP" smtClean="0"/>
              <a:t>1</a:t>
            </a:r>
            <a:r>
              <a:rPr lang="ja-JP" altLang="en-US" smtClean="0"/>
              <a:t>次手段が</a:t>
            </a:r>
            <a:r>
              <a:rPr lang="en-US" altLang="ja-JP" smtClean="0"/>
              <a:t>2</a:t>
            </a:r>
            <a:r>
              <a:rPr lang="ja-JP" altLang="en-US" smtClean="0"/>
              <a:t>次手段の目的に、</a:t>
            </a:r>
            <a:r>
              <a:rPr lang="en-US" altLang="ja-JP" smtClean="0"/>
              <a:t>2</a:t>
            </a:r>
            <a:r>
              <a:rPr lang="ja-JP" altLang="en-US" smtClean="0"/>
              <a:t>次手段が</a:t>
            </a:r>
            <a:r>
              <a:rPr lang="en-US" altLang="ja-JP" smtClean="0"/>
              <a:t>3</a:t>
            </a:r>
            <a:r>
              <a:rPr lang="ja-JP" altLang="en-US" smtClean="0"/>
              <a:t>次手段の目的になります。</a:t>
            </a:r>
            <a:endParaRPr lang="en-US" altLang="ja-JP" smtClean="0"/>
          </a:p>
          <a:p>
            <a:pPr eaLnBrk="1" hangingPunct="1"/>
            <a:r>
              <a:rPr lang="ja-JP" altLang="en-US" smtClean="0"/>
              <a:t>こうして系統だって対策案を検討して行きます。</a:t>
            </a:r>
          </a:p>
          <a:p>
            <a:pPr eaLnBrk="1" hangingPunct="1"/>
            <a:endParaRPr lang="en-US" altLang="ja-JP"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ー 1"/>
          <p:cNvSpPr>
            <a:spLocks noGrp="1" noRot="1" noChangeAspect="1" noTextEdit="1"/>
          </p:cNvSpPr>
          <p:nvPr>
            <p:ph type="sldImg"/>
          </p:nvPr>
        </p:nvSpPr>
        <p:spPr>
          <a:ln/>
        </p:spPr>
      </p:sp>
      <p:sp>
        <p:nvSpPr>
          <p:cNvPr id="77827" name="ノート プレースホルダー 2"/>
          <p:cNvSpPr>
            <a:spLocks noGrp="1"/>
          </p:cNvSpPr>
          <p:nvPr>
            <p:ph type="body" idx="1"/>
          </p:nvPr>
        </p:nvSpPr>
        <p:spPr>
          <a:noFill/>
        </p:spPr>
        <p:txBody>
          <a:bodyPr/>
          <a:lstStyle/>
          <a:p>
            <a:r>
              <a:rPr lang="ja-JP" altLang="en-US" smtClean="0"/>
              <a:t>次に対策検討時に使用される主な項目です。</a:t>
            </a:r>
          </a:p>
        </p:txBody>
      </p:sp>
      <p:sp>
        <p:nvSpPr>
          <p:cNvPr id="77828"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A92AEA93-CB5A-4E1B-9704-1D7EB48CE840}" type="slidenum">
              <a:rPr lang="en-US" altLang="ja-JP" smtClean="0">
                <a:ea typeface="ＭＳ Ｐゴシック" pitchFamily="50" charset="-128"/>
              </a:rPr>
              <a:pPr eaLnBrk="1" hangingPunct="1">
                <a:spcBef>
                  <a:spcPct val="0"/>
                </a:spcBef>
              </a:pPr>
              <a:t>30</a:t>
            </a:fld>
            <a:endParaRPr lang="en-US" altLang="ja-JP" smtClean="0">
              <a:ea typeface="ＭＳ Ｐゴシック" pitchFamily="50"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a:ln/>
        </p:spPr>
      </p:sp>
      <p:sp>
        <p:nvSpPr>
          <p:cNvPr id="78851" name="ノート プレースホルダー 2"/>
          <p:cNvSpPr>
            <a:spLocks noGrp="1"/>
          </p:cNvSpPr>
          <p:nvPr>
            <p:ph type="body" idx="1"/>
          </p:nvPr>
        </p:nvSpPr>
        <p:spPr>
          <a:noFill/>
        </p:spPr>
        <p:txBody>
          <a:bodyPr/>
          <a:lstStyle/>
          <a:p>
            <a:r>
              <a:rPr lang="ja-JP" altLang="en-US" smtClean="0"/>
              <a:t>テーマ選定用マトリックス図の例です。</a:t>
            </a:r>
            <a:endParaRPr lang="en-US" altLang="ja-JP" smtClean="0"/>
          </a:p>
          <a:p>
            <a:r>
              <a:rPr lang="ja-JP" altLang="en-US" smtClean="0"/>
              <a:t>評価項目の重要度に合わせて重み付けの係数をかける場合もあります。</a:t>
            </a:r>
            <a:endParaRPr lang="en-US" altLang="ja-JP" smtClean="0"/>
          </a:p>
          <a:p>
            <a:r>
              <a:rPr lang="ja-JP" altLang="en-US" smtClean="0"/>
              <a:t>点数評価は単に挙手だけで決めるのではなく、明確な表現にすることも重要です。</a:t>
            </a:r>
          </a:p>
        </p:txBody>
      </p:sp>
      <p:sp>
        <p:nvSpPr>
          <p:cNvPr id="7885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33733C39-0864-4C4A-9A5B-2F000EA2314F}" type="slidenum">
              <a:rPr lang="en-US" altLang="ja-JP" smtClean="0">
                <a:ea typeface="ＭＳ Ｐゴシック" pitchFamily="50" charset="-128"/>
              </a:rPr>
              <a:pPr eaLnBrk="1" hangingPunct="1">
                <a:spcBef>
                  <a:spcPct val="0"/>
                </a:spcBef>
              </a:pPr>
              <a:t>31</a:t>
            </a:fld>
            <a:endParaRPr lang="en-US" altLang="ja-JP" smtClean="0">
              <a:ea typeface="ＭＳ Ｐゴシック" pitchFamily="50"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a:ln/>
        </p:spPr>
      </p:sp>
      <p:sp>
        <p:nvSpPr>
          <p:cNvPr id="79875" name="ノート プレースホルダー 2"/>
          <p:cNvSpPr>
            <a:spLocks noGrp="1"/>
          </p:cNvSpPr>
          <p:nvPr>
            <p:ph type="body" idx="1"/>
          </p:nvPr>
        </p:nvSpPr>
        <p:spPr>
          <a:noFill/>
        </p:spPr>
        <p:txBody>
          <a:bodyPr/>
          <a:lstStyle/>
          <a:p>
            <a:r>
              <a:rPr lang="ja-JP" altLang="en-US" smtClean="0"/>
              <a:t>対策検討用に使われる系統マトリックス図の例です。</a:t>
            </a:r>
            <a:endParaRPr lang="en-US" altLang="ja-JP" smtClean="0"/>
          </a:p>
          <a:p>
            <a:r>
              <a:rPr lang="ja-JP" altLang="en-US" smtClean="0"/>
              <a:t>系統図で出された対策案で何を実施するかを決定するためにマトリックス図と合わせて使用します。</a:t>
            </a:r>
            <a:endParaRPr lang="en-US" altLang="ja-JP" smtClean="0"/>
          </a:p>
          <a:p>
            <a:r>
              <a:rPr lang="ja-JP" altLang="en-US" smtClean="0"/>
              <a:t>評価点は各評価項目の足し算とすることが多いですが、掛け算とすることもあります。</a:t>
            </a:r>
          </a:p>
        </p:txBody>
      </p:sp>
      <p:sp>
        <p:nvSpPr>
          <p:cNvPr id="79876"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519B6A6C-8730-4557-96CE-067219696931}" type="slidenum">
              <a:rPr lang="en-US" altLang="ja-JP" smtClean="0">
                <a:ea typeface="ＭＳ Ｐゴシック" pitchFamily="50" charset="-128"/>
              </a:rPr>
              <a:pPr eaLnBrk="1" hangingPunct="1">
                <a:spcBef>
                  <a:spcPct val="0"/>
                </a:spcBef>
              </a:pPr>
              <a:t>32</a:t>
            </a:fld>
            <a:endParaRPr lang="en-US" altLang="ja-JP" smtClean="0">
              <a:ea typeface="ＭＳ Ｐゴシック" pitchFamily="50"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50FD9EE2-B2F6-43F4-9C8F-065BF5519F2C}" type="slidenum">
              <a:rPr lang="en-US" altLang="ja-JP" smtClean="0">
                <a:ea typeface="ＭＳ Ｐゴシック" pitchFamily="50" charset="-128"/>
              </a:rPr>
              <a:pPr eaLnBrk="1" hangingPunct="1">
                <a:spcBef>
                  <a:spcPct val="0"/>
                </a:spcBef>
              </a:pPr>
              <a:t>33</a:t>
            </a:fld>
            <a:endParaRPr lang="en-US" altLang="ja-JP" smtClean="0">
              <a:ea typeface="ＭＳ Ｐゴシック" pitchFamily="50" charset="-128"/>
            </a:endParaRPr>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r>
              <a:rPr lang="ja-JP" altLang="en-US" smtClean="0"/>
              <a:t>マトリックス図作り方手順のまとめです。</a:t>
            </a:r>
            <a:endParaRPr lang="ja-JP" altLang="ja-JP"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a:ln/>
        </p:spPr>
      </p:sp>
      <p:sp>
        <p:nvSpPr>
          <p:cNvPr id="81923" name="ノート プレースホルダー 2"/>
          <p:cNvSpPr>
            <a:spLocks noGrp="1"/>
          </p:cNvSpPr>
          <p:nvPr>
            <p:ph type="body" idx="1"/>
          </p:nvPr>
        </p:nvSpPr>
        <p:spPr>
          <a:noFill/>
        </p:spPr>
        <p:txBody>
          <a:bodyPr/>
          <a:lstStyle/>
          <a:p>
            <a:r>
              <a:rPr lang="ja-JP" altLang="en-US" smtClean="0"/>
              <a:t>基本的パターンです。二元マトリックスで他の型の基本となっています。</a:t>
            </a:r>
          </a:p>
        </p:txBody>
      </p:sp>
      <p:sp>
        <p:nvSpPr>
          <p:cNvPr id="8192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F97FF3BE-34D5-4487-A222-23B306D43891}" type="slidenum">
              <a:rPr lang="en-US" altLang="ja-JP" smtClean="0">
                <a:ea typeface="ＭＳ Ｐゴシック" pitchFamily="50" charset="-128"/>
              </a:rPr>
              <a:pPr eaLnBrk="1" hangingPunct="1">
                <a:spcBef>
                  <a:spcPct val="0"/>
                </a:spcBef>
              </a:pPr>
              <a:t>34</a:t>
            </a:fld>
            <a:endParaRPr lang="en-US" altLang="ja-JP" smtClean="0">
              <a:ea typeface="ＭＳ Ｐゴシック" pitchFamily="50"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スライド イメージ プレースホルダー 1"/>
          <p:cNvSpPr>
            <a:spLocks noGrp="1" noRot="1" noChangeAspect="1" noTextEdit="1"/>
          </p:cNvSpPr>
          <p:nvPr>
            <p:ph type="sldImg"/>
          </p:nvPr>
        </p:nvSpPr>
        <p:spPr>
          <a:ln/>
        </p:spPr>
      </p:sp>
      <p:sp>
        <p:nvSpPr>
          <p:cNvPr id="82947" name="ノート プレースホルダー 2"/>
          <p:cNvSpPr>
            <a:spLocks noGrp="1"/>
          </p:cNvSpPr>
          <p:nvPr>
            <p:ph type="body" idx="1"/>
          </p:nvPr>
        </p:nvSpPr>
        <p:spPr>
          <a:noFill/>
        </p:spPr>
        <p:txBody>
          <a:bodyPr/>
          <a:lstStyle/>
          <a:p>
            <a:r>
              <a:rPr lang="ja-JP" altLang="en-US" smtClean="0"/>
              <a:t>Ａを共通にしてＢ，Ｃの組み合せを表しています。</a:t>
            </a:r>
          </a:p>
        </p:txBody>
      </p:sp>
      <p:sp>
        <p:nvSpPr>
          <p:cNvPr id="82948"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659CCA88-99C9-48C6-9B40-912A4CB8CDB5}" type="slidenum">
              <a:rPr lang="en-US" altLang="ja-JP" smtClean="0">
                <a:ea typeface="ＭＳ Ｐゴシック" pitchFamily="50" charset="-128"/>
              </a:rPr>
              <a:pPr eaLnBrk="1" hangingPunct="1">
                <a:spcBef>
                  <a:spcPct val="0"/>
                </a:spcBef>
              </a:pPr>
              <a:t>35</a:t>
            </a:fld>
            <a:endParaRPr lang="en-US" altLang="ja-JP" smtClean="0">
              <a:ea typeface="ＭＳ Ｐゴシック" pitchFamily="50"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a:ln/>
        </p:spPr>
      </p:sp>
      <p:sp>
        <p:nvSpPr>
          <p:cNvPr id="83971" name="ノート プレースホルダー 2"/>
          <p:cNvSpPr>
            <a:spLocks noGrp="1"/>
          </p:cNvSpPr>
          <p:nvPr>
            <p:ph type="body" idx="1"/>
          </p:nvPr>
        </p:nvSpPr>
        <p:spPr>
          <a:noFill/>
        </p:spPr>
        <p:txBody>
          <a:bodyPr/>
          <a:lstStyle/>
          <a:p>
            <a:r>
              <a:rPr lang="ja-JP" altLang="en-US" smtClean="0"/>
              <a:t>Ａ、Ｂ、Ｃ　３対の事柄について関連を表しています。</a:t>
            </a:r>
          </a:p>
        </p:txBody>
      </p:sp>
      <p:sp>
        <p:nvSpPr>
          <p:cNvPr id="8397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F94B24FA-501F-4C50-8B9A-22D8B75FD5D5}" type="slidenum">
              <a:rPr lang="en-US" altLang="ja-JP" smtClean="0">
                <a:ea typeface="ＭＳ Ｐゴシック" pitchFamily="50" charset="-128"/>
              </a:rPr>
              <a:pPr eaLnBrk="1" hangingPunct="1">
                <a:spcBef>
                  <a:spcPct val="0"/>
                </a:spcBef>
              </a:pPr>
              <a:t>36</a:t>
            </a:fld>
            <a:endParaRPr lang="en-US" altLang="ja-JP" smtClean="0">
              <a:ea typeface="ＭＳ Ｐゴシック" pitchFamily="50"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a:ln/>
        </p:spPr>
      </p:sp>
      <p:sp>
        <p:nvSpPr>
          <p:cNvPr id="84995" name="ノート プレースホルダー 2"/>
          <p:cNvSpPr>
            <a:spLocks noGrp="1"/>
          </p:cNvSpPr>
          <p:nvPr>
            <p:ph type="body" idx="1"/>
          </p:nvPr>
        </p:nvSpPr>
        <p:spPr>
          <a:noFill/>
        </p:spPr>
        <p:txBody>
          <a:bodyPr/>
          <a:lstStyle/>
          <a:p>
            <a:r>
              <a:rPr lang="ja-JP" altLang="en-US" smtClean="0"/>
              <a:t>Ａ，Ｂ，Ｃ，Ｄの４つの事柄のそれぞれのＬ型を組合せたものです。</a:t>
            </a:r>
          </a:p>
        </p:txBody>
      </p:sp>
      <p:sp>
        <p:nvSpPr>
          <p:cNvPr id="84996"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7B2E3F16-44CB-40ED-84F6-DF50129816F4}" type="slidenum">
              <a:rPr lang="en-US" altLang="ja-JP" smtClean="0">
                <a:ea typeface="ＭＳ Ｐゴシック" pitchFamily="50" charset="-128"/>
              </a:rPr>
              <a:pPr eaLnBrk="1" hangingPunct="1">
                <a:spcBef>
                  <a:spcPct val="0"/>
                </a:spcBef>
              </a:pPr>
              <a:t>37</a:t>
            </a:fld>
            <a:endParaRPr lang="en-US" altLang="ja-JP" smtClean="0">
              <a:ea typeface="ＭＳ Ｐゴシック" pitchFamily="50"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スライド イメージ プレースホルダー 1"/>
          <p:cNvSpPr>
            <a:spLocks noGrp="1" noRot="1" noChangeAspect="1" noTextEdit="1"/>
          </p:cNvSpPr>
          <p:nvPr>
            <p:ph type="sldImg"/>
          </p:nvPr>
        </p:nvSpPr>
        <p:spPr>
          <a:ln/>
        </p:spPr>
      </p:sp>
      <p:sp>
        <p:nvSpPr>
          <p:cNvPr id="86019" name="ノート プレースホルダー 2"/>
          <p:cNvSpPr>
            <a:spLocks noGrp="1"/>
          </p:cNvSpPr>
          <p:nvPr>
            <p:ph type="body" idx="1"/>
          </p:nvPr>
        </p:nvSpPr>
        <p:spPr>
          <a:noFill/>
        </p:spPr>
        <p:txBody>
          <a:bodyPr/>
          <a:lstStyle/>
          <a:p>
            <a:r>
              <a:rPr lang="ja-JP" altLang="en-US" smtClean="0"/>
              <a:t>ＡとＢとＣの事柄の三次元の組合せを考える時に用います。</a:t>
            </a:r>
          </a:p>
        </p:txBody>
      </p:sp>
      <p:sp>
        <p:nvSpPr>
          <p:cNvPr id="86020"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19BF5993-E4EF-44CD-BD9C-C007338EA5FC}" type="slidenum">
              <a:rPr lang="en-US" altLang="ja-JP" smtClean="0">
                <a:ea typeface="ＭＳ Ｐゴシック" pitchFamily="50" charset="-128"/>
              </a:rPr>
              <a:pPr eaLnBrk="1" hangingPunct="1">
                <a:spcBef>
                  <a:spcPct val="0"/>
                </a:spcBef>
              </a:pPr>
              <a:t>38</a:t>
            </a:fld>
            <a:endParaRPr lang="en-US" altLang="ja-JP" smtClean="0">
              <a:ea typeface="ＭＳ Ｐゴシック" pitchFamily="50"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ー 1"/>
          <p:cNvSpPr>
            <a:spLocks noGrp="1" noRot="1" noChangeAspect="1" noTextEdit="1"/>
          </p:cNvSpPr>
          <p:nvPr>
            <p:ph type="sldImg"/>
          </p:nvPr>
        </p:nvSpPr>
        <p:spPr>
          <a:ln/>
        </p:spPr>
      </p:sp>
      <p:sp>
        <p:nvSpPr>
          <p:cNvPr id="87043" name="ノート プレースホルダー 2"/>
          <p:cNvSpPr>
            <a:spLocks noGrp="1"/>
          </p:cNvSpPr>
          <p:nvPr>
            <p:ph type="body" idx="1"/>
          </p:nvPr>
        </p:nvSpPr>
        <p:spPr>
          <a:noFill/>
        </p:spPr>
        <p:txBody>
          <a:bodyPr/>
          <a:lstStyle/>
          <a:p>
            <a:r>
              <a:rPr lang="ja-JP" altLang="en-US" smtClean="0"/>
              <a:t>系統図、マトリックス図を合わせた演習問題です。</a:t>
            </a:r>
          </a:p>
        </p:txBody>
      </p:sp>
      <p:sp>
        <p:nvSpPr>
          <p:cNvPr id="8704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A6C6ED00-E139-4FF7-BFA8-0BDA543BA5CD}" type="slidenum">
              <a:rPr lang="en-US" altLang="ja-JP" smtClean="0">
                <a:ea typeface="ＭＳ Ｐゴシック" pitchFamily="50" charset="-128"/>
              </a:rPr>
              <a:pPr eaLnBrk="1" hangingPunct="1">
                <a:spcBef>
                  <a:spcPct val="0"/>
                </a:spcBef>
              </a:pPr>
              <a:t>39</a:t>
            </a:fld>
            <a:endParaRPr lang="en-US" altLang="ja-JP" smtClean="0">
              <a:ea typeface="ＭＳ Ｐゴシック" pitchFamily="5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204159B4-330B-437B-98C4-5F95F974F4AE}" type="slidenum">
              <a:rPr lang="en-US" altLang="ja-JP" smtClean="0">
                <a:ea typeface="ＭＳ Ｐゴシック" pitchFamily="50" charset="-128"/>
              </a:rPr>
              <a:pPr eaLnBrk="1" hangingPunct="1">
                <a:spcBef>
                  <a:spcPct val="0"/>
                </a:spcBef>
              </a:pPr>
              <a:t>4</a:t>
            </a:fld>
            <a:endParaRPr lang="en-US" altLang="ja-JP" smtClean="0">
              <a:ea typeface="ＭＳ Ｐゴシック" pitchFamily="50" charset="-128"/>
            </a:endParaRPr>
          </a:p>
        </p:txBody>
      </p:sp>
      <p:sp>
        <p:nvSpPr>
          <p:cNvPr id="51203" name="Rectangle 2"/>
          <p:cNvSpPr>
            <a:spLocks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ja-JP" altLang="en-US" smtClean="0"/>
              <a:t>次に、</a:t>
            </a:r>
            <a:r>
              <a:rPr lang="ja-JP" altLang="en-US" b="1" smtClean="0"/>
              <a:t>系統図の見方を勉強</a:t>
            </a:r>
            <a:r>
              <a:rPr lang="ja-JP" altLang="en-US" smtClean="0"/>
              <a:t>して行きます。</a:t>
            </a:r>
          </a:p>
          <a:p>
            <a:pPr eaLnBrk="1" hangingPunct="1"/>
            <a:r>
              <a:rPr lang="ja-JP" altLang="en-US" smtClean="0"/>
              <a:t>左側の</a:t>
            </a:r>
            <a:r>
              <a:rPr lang="ja-JP" altLang="en-US" b="1" smtClean="0"/>
              <a:t>基本目的には問題を解消する言葉</a:t>
            </a:r>
            <a:r>
              <a:rPr lang="ja-JP" altLang="en-US" smtClean="0"/>
              <a:t>を入れ、</a:t>
            </a:r>
          </a:p>
          <a:p>
            <a:pPr eaLnBrk="1" hangingPunct="1"/>
            <a:r>
              <a:rPr lang="en-US" altLang="ja-JP" sz="700" smtClean="0">
                <a:latin typeface="HGP創英角ｺﾞｼｯｸUB" pitchFamily="50" charset="-128"/>
                <a:ea typeface="HGP創英角ｺﾞｼｯｸUB" pitchFamily="50" charset="-128"/>
              </a:rPr>
              <a:t>1</a:t>
            </a:r>
            <a:r>
              <a:rPr lang="ja-JP" altLang="en-US" sz="700" smtClean="0">
                <a:latin typeface="HGP創英角ｺﾞｼｯｸUB" pitchFamily="50" charset="-128"/>
                <a:ea typeface="HGP創英角ｺﾞｼｯｸUB" pitchFamily="50" charset="-128"/>
              </a:rPr>
              <a:t>次手段には大まかな考え方、それから</a:t>
            </a:r>
            <a:r>
              <a:rPr lang="en-US" altLang="ja-JP" sz="700" smtClean="0">
                <a:latin typeface="HGP創英角ｺﾞｼｯｸUB" pitchFamily="50" charset="-128"/>
                <a:ea typeface="HGP創英角ｺﾞｼｯｸUB" pitchFamily="50" charset="-128"/>
              </a:rPr>
              <a:t>2</a:t>
            </a:r>
            <a:r>
              <a:rPr lang="ja-JP" altLang="en-US" sz="700" smtClean="0">
                <a:latin typeface="HGP創英角ｺﾞｼｯｸUB" pitchFamily="50" charset="-128"/>
                <a:ea typeface="HGP創英角ｺﾞｼｯｸUB" pitchFamily="50" charset="-128"/>
              </a:rPr>
              <a:t>次手段、</a:t>
            </a:r>
            <a:r>
              <a:rPr lang="en-US" altLang="ja-JP" sz="700" smtClean="0">
                <a:latin typeface="HGP創英角ｺﾞｼｯｸUB" pitchFamily="50" charset="-128"/>
                <a:ea typeface="HGP創英角ｺﾞｼｯｸUB" pitchFamily="50" charset="-128"/>
              </a:rPr>
              <a:t>3</a:t>
            </a:r>
            <a:r>
              <a:rPr lang="ja-JP" altLang="en-US" sz="700" smtClean="0">
                <a:latin typeface="HGP創英角ｺﾞｼｯｸUB" pitchFamily="50" charset="-128"/>
                <a:ea typeface="HGP創英角ｺﾞｼｯｸUB" pitchFamily="50" charset="-128"/>
              </a:rPr>
              <a:t>次手段とだんだん具体的に掘り下げていきます。</a:t>
            </a:r>
          </a:p>
          <a:p>
            <a:pPr eaLnBrk="1" hangingPunct="1"/>
            <a:r>
              <a:rPr lang="ja-JP" altLang="en-US" sz="700" smtClean="0">
                <a:latin typeface="HGP創英角ｺﾞｼｯｸUB" pitchFamily="50" charset="-128"/>
                <a:ea typeface="HGP創英角ｺﾞｼｯｸUB" pitchFamily="50" charset="-128"/>
              </a:rPr>
              <a:t>例えば、混雑しないために、ニーズに合わせたルート設定にする、そのために人気メニューにルートを合わせる、そのためにアンケート調査を行う</a:t>
            </a:r>
          </a:p>
          <a:p>
            <a:pPr eaLnBrk="1" hangingPunct="1"/>
            <a:r>
              <a:rPr lang="ja-JP" altLang="en-US" sz="700" smtClean="0">
                <a:latin typeface="HGP創英角ｺﾞｼｯｸUB" pitchFamily="50" charset="-128"/>
                <a:ea typeface="HGP創英角ｺﾞｼｯｸUB" pitchFamily="50" charset="-128"/>
              </a:rPr>
              <a:t>と言った様に行います。</a:t>
            </a:r>
          </a:p>
          <a:p>
            <a:pPr eaLnBrk="1" hangingPunct="1"/>
            <a:r>
              <a:rPr lang="ja-JP" altLang="en-US" sz="700" smtClean="0">
                <a:latin typeface="HGP創英角ｺﾞｼｯｸUB" pitchFamily="50" charset="-128"/>
                <a:ea typeface="HGP創英角ｺﾞｼｯｸUB" pitchFamily="50" charset="-128"/>
              </a:rPr>
              <a:t>また、</a:t>
            </a:r>
            <a:r>
              <a:rPr lang="ja-JP" altLang="en-US" sz="700" b="1" smtClean="0">
                <a:latin typeface="HGP創英角ｺﾞｼｯｸUB" pitchFamily="50" charset="-128"/>
                <a:ea typeface="HGP創英角ｺﾞｼｯｸUB" pitchFamily="50" charset="-128"/>
              </a:rPr>
              <a:t>制約条件がある場合、ルールや予算など考慮する点を書くようにしましょう。</a:t>
            </a:r>
          </a:p>
          <a:p>
            <a:pPr eaLnBrk="1" hangingPunct="1"/>
            <a:endParaRPr lang="en-US" altLang="ja-JP" sz="700" smtClean="0">
              <a:latin typeface="HGP創英角ｺﾞｼｯｸUB" pitchFamily="50" charset="-128"/>
              <a:ea typeface="HGP創英角ｺﾞｼｯｸUB" pitchFamily="50"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ー 1"/>
          <p:cNvSpPr>
            <a:spLocks noGrp="1" noRot="1" noChangeAspect="1" noTextEdit="1"/>
          </p:cNvSpPr>
          <p:nvPr>
            <p:ph type="sldImg"/>
          </p:nvPr>
        </p:nvSpPr>
        <p:spPr>
          <a:ln/>
        </p:spPr>
      </p:sp>
      <p:sp>
        <p:nvSpPr>
          <p:cNvPr id="88067" name="ノート プレースホルダー 2"/>
          <p:cNvSpPr>
            <a:spLocks noGrp="1"/>
          </p:cNvSpPr>
          <p:nvPr>
            <p:ph type="body" idx="1"/>
          </p:nvPr>
        </p:nvSpPr>
        <p:spPr>
          <a:noFill/>
        </p:spPr>
        <p:txBody>
          <a:bodyPr/>
          <a:lstStyle/>
          <a:p>
            <a:r>
              <a:rPr lang="ja-JP" altLang="en-US" smtClean="0"/>
              <a:t>系統図の回答例です。</a:t>
            </a:r>
          </a:p>
        </p:txBody>
      </p:sp>
      <p:sp>
        <p:nvSpPr>
          <p:cNvPr id="88068"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88146F32-576F-404F-BD66-26CDCD1C6FAD}" type="slidenum">
              <a:rPr lang="en-US" altLang="ja-JP" smtClean="0">
                <a:ea typeface="ＭＳ Ｐゴシック" pitchFamily="50" charset="-128"/>
              </a:rPr>
              <a:pPr eaLnBrk="1" hangingPunct="1">
                <a:spcBef>
                  <a:spcPct val="0"/>
                </a:spcBef>
              </a:pPr>
              <a:t>40</a:t>
            </a:fld>
            <a:endParaRPr lang="en-US" altLang="ja-JP" smtClean="0">
              <a:ea typeface="ＭＳ Ｐゴシック" pitchFamily="50"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スライド イメージ プレースホルダー 1"/>
          <p:cNvSpPr>
            <a:spLocks noGrp="1" noRot="1" noChangeAspect="1" noTextEdit="1"/>
          </p:cNvSpPr>
          <p:nvPr>
            <p:ph type="sldImg"/>
          </p:nvPr>
        </p:nvSpPr>
        <p:spPr>
          <a:ln/>
        </p:spPr>
      </p:sp>
      <p:sp>
        <p:nvSpPr>
          <p:cNvPr id="89091" name="ノート プレースホルダー 2"/>
          <p:cNvSpPr>
            <a:spLocks noGrp="1"/>
          </p:cNvSpPr>
          <p:nvPr>
            <p:ph type="body" idx="1"/>
          </p:nvPr>
        </p:nvSpPr>
        <p:spPr>
          <a:noFill/>
        </p:spPr>
        <p:txBody>
          <a:bodyPr/>
          <a:lstStyle/>
          <a:p>
            <a:r>
              <a:rPr lang="ja-JP" altLang="en-US" smtClean="0"/>
              <a:t>マトリックス図の回答例です。評価点は掛け算としています。</a:t>
            </a:r>
          </a:p>
        </p:txBody>
      </p:sp>
      <p:sp>
        <p:nvSpPr>
          <p:cNvPr id="89092"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4F492E33-A645-440A-8D22-F22D1CB8BBD3}" type="slidenum">
              <a:rPr lang="en-US" altLang="ja-JP" smtClean="0">
                <a:ea typeface="ＭＳ Ｐゴシック" pitchFamily="50" charset="-128"/>
              </a:rPr>
              <a:pPr eaLnBrk="1" hangingPunct="1">
                <a:spcBef>
                  <a:spcPct val="0"/>
                </a:spcBef>
              </a:pPr>
              <a:t>41</a:t>
            </a:fld>
            <a:endParaRPr lang="en-US" altLang="ja-JP" smtClean="0">
              <a:ea typeface="ＭＳ Ｐゴシック" pitchFamily="50"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スライド イメージ プレースホルダー 1"/>
          <p:cNvSpPr>
            <a:spLocks noGrp="1" noRot="1" noChangeAspect="1" noTextEdit="1"/>
          </p:cNvSpPr>
          <p:nvPr>
            <p:ph type="sldImg"/>
          </p:nvPr>
        </p:nvSpPr>
        <p:spPr>
          <a:ln/>
        </p:spPr>
      </p:sp>
      <p:sp>
        <p:nvSpPr>
          <p:cNvPr id="90115" name="ノート プレースホルダー 2"/>
          <p:cNvSpPr>
            <a:spLocks noGrp="1"/>
          </p:cNvSpPr>
          <p:nvPr>
            <p:ph type="body" idx="1"/>
          </p:nvPr>
        </p:nvSpPr>
        <p:spPr>
          <a:noFill/>
        </p:spPr>
        <p:txBody>
          <a:bodyPr/>
          <a:lstStyle/>
          <a:p>
            <a:r>
              <a:rPr lang="ja-JP" altLang="en-US" smtClean="0"/>
              <a:t>方策展開型系統図記入用紙です。</a:t>
            </a:r>
          </a:p>
        </p:txBody>
      </p:sp>
      <p:sp>
        <p:nvSpPr>
          <p:cNvPr id="90116"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EC7949D9-DA03-44E3-9BF5-0B027F75C83B}" type="slidenum">
              <a:rPr lang="en-US" altLang="ja-JP" smtClean="0">
                <a:ea typeface="ＭＳ Ｐゴシック" pitchFamily="50" charset="-128"/>
              </a:rPr>
              <a:pPr eaLnBrk="1" hangingPunct="1">
                <a:spcBef>
                  <a:spcPct val="0"/>
                </a:spcBef>
              </a:pPr>
              <a:t>42</a:t>
            </a:fld>
            <a:endParaRPr lang="en-US" altLang="ja-JP" smtClean="0">
              <a:ea typeface="ＭＳ Ｐゴシック" pitchFamily="50"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 イメージ プレースホルダー 1"/>
          <p:cNvSpPr>
            <a:spLocks noGrp="1" noRot="1" noChangeAspect="1" noTextEdit="1"/>
          </p:cNvSpPr>
          <p:nvPr>
            <p:ph type="sldImg"/>
          </p:nvPr>
        </p:nvSpPr>
        <p:spPr>
          <a:ln/>
        </p:spPr>
      </p:sp>
      <p:sp>
        <p:nvSpPr>
          <p:cNvPr id="91139" name="ノート プレースホルダー 2"/>
          <p:cNvSpPr>
            <a:spLocks noGrp="1"/>
          </p:cNvSpPr>
          <p:nvPr>
            <p:ph type="body" idx="1"/>
          </p:nvPr>
        </p:nvSpPr>
        <p:spPr>
          <a:noFill/>
        </p:spPr>
        <p:txBody>
          <a:bodyPr/>
          <a:lstStyle/>
          <a:p>
            <a:r>
              <a:rPr lang="ja-JP" altLang="en-US" smtClean="0"/>
              <a:t>系統マトリックス図の記入用紙です。</a:t>
            </a:r>
          </a:p>
        </p:txBody>
      </p:sp>
      <p:sp>
        <p:nvSpPr>
          <p:cNvPr id="91140"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3DF5B7A6-9445-42C1-8438-DFCC653C78DD}" type="slidenum">
              <a:rPr lang="en-US" altLang="ja-JP" smtClean="0">
                <a:ea typeface="ＭＳ Ｐゴシック" pitchFamily="50" charset="-128"/>
              </a:rPr>
              <a:pPr eaLnBrk="1" hangingPunct="1">
                <a:spcBef>
                  <a:spcPct val="0"/>
                </a:spcBef>
              </a:pPr>
              <a:t>43</a:t>
            </a:fld>
            <a:endParaRPr lang="en-US" altLang="ja-JP" smtClean="0">
              <a:ea typeface="ＭＳ Ｐゴシック" pitchFamily="50"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スライド イメージ プレースホルダー 1"/>
          <p:cNvSpPr>
            <a:spLocks noGrp="1" noRot="1" noChangeAspect="1" noTextEdit="1"/>
          </p:cNvSpPr>
          <p:nvPr>
            <p:ph type="sldImg"/>
          </p:nvPr>
        </p:nvSpPr>
        <p:spPr>
          <a:ln/>
        </p:spPr>
      </p:sp>
      <p:sp>
        <p:nvSpPr>
          <p:cNvPr id="92163" name="ノート プレースホルダー 2"/>
          <p:cNvSpPr>
            <a:spLocks noGrp="1"/>
          </p:cNvSpPr>
          <p:nvPr>
            <p:ph type="body" idx="1"/>
          </p:nvPr>
        </p:nvSpPr>
        <p:spPr>
          <a:noFill/>
        </p:spPr>
        <p:txBody>
          <a:bodyPr/>
          <a:lstStyle/>
          <a:p>
            <a:r>
              <a:rPr lang="ja-JP" altLang="en-US" smtClean="0"/>
              <a:t>原因追求型系統図の記入用紙です。</a:t>
            </a:r>
          </a:p>
        </p:txBody>
      </p:sp>
      <p:sp>
        <p:nvSpPr>
          <p:cNvPr id="92164" name="スライド番号プレースホルダー 3"/>
          <p:cNvSpPr>
            <a:spLocks noGrp="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0C37B9C4-01EF-459E-A453-D5BF1F52D7F4}" type="slidenum">
              <a:rPr lang="en-US" altLang="ja-JP" smtClean="0">
                <a:ea typeface="ＭＳ Ｐゴシック" pitchFamily="50" charset="-128"/>
              </a:rPr>
              <a:pPr eaLnBrk="1" hangingPunct="1">
                <a:spcBef>
                  <a:spcPct val="0"/>
                </a:spcBef>
              </a:pPr>
              <a:t>44</a:t>
            </a:fld>
            <a:endParaRPr lang="en-US" altLang="ja-JP" smtClean="0">
              <a:ea typeface="ＭＳ Ｐゴシック" pitchFamily="5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A7EB2D0A-3AE1-4D7C-A567-B4BDD369CFDB}" type="slidenum">
              <a:rPr lang="en-US" altLang="ja-JP" smtClean="0">
                <a:ea typeface="ＭＳ Ｐゴシック" pitchFamily="50" charset="-128"/>
              </a:rPr>
              <a:pPr eaLnBrk="1" hangingPunct="1">
                <a:spcBef>
                  <a:spcPct val="0"/>
                </a:spcBef>
              </a:pPr>
              <a:t>5</a:t>
            </a:fld>
            <a:endParaRPr lang="en-US" altLang="ja-JP" smtClean="0">
              <a:ea typeface="ＭＳ Ｐゴシック" pitchFamily="50" charset="-128"/>
            </a:endParaRPr>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r>
              <a:rPr lang="ja-JP" altLang="en-US" smtClean="0"/>
              <a:t>この図のような系統図をどう作成するか勉強して行きます。</a:t>
            </a:r>
          </a:p>
          <a:p>
            <a:pPr eaLnBrk="1" hangingPunct="1"/>
            <a:r>
              <a:rPr lang="ja-JP" altLang="en-US" smtClean="0"/>
              <a:t>「混雑しない食堂にする」を基本目的に</a:t>
            </a:r>
            <a:r>
              <a:rPr lang="en-US" altLang="ja-JP" smtClean="0"/>
              <a:t>1</a:t>
            </a:r>
            <a:r>
              <a:rPr lang="ja-JP" altLang="en-US" smtClean="0"/>
              <a:t>次</a:t>
            </a:r>
            <a:r>
              <a:rPr lang="en-US" altLang="ja-JP" smtClean="0"/>
              <a:t>2</a:t>
            </a:r>
            <a:r>
              <a:rPr lang="ja-JP" altLang="en-US" smtClean="0"/>
              <a:t>次</a:t>
            </a:r>
            <a:r>
              <a:rPr lang="en-US" altLang="ja-JP" smtClean="0"/>
              <a:t>3</a:t>
            </a:r>
            <a:r>
              <a:rPr lang="ja-JP" altLang="en-US" smtClean="0"/>
              <a:t>次と対策を検討していきます。</a:t>
            </a:r>
          </a:p>
          <a:p>
            <a:pPr eaLnBrk="1" hangingPunct="1"/>
            <a:r>
              <a:rPr lang="en-US" altLang="ja-JP" smtClean="0"/>
              <a:t>1</a:t>
            </a:r>
            <a:r>
              <a:rPr lang="ja-JP" altLang="en-US" smtClean="0"/>
              <a:t>次で</a:t>
            </a:r>
            <a:r>
              <a:rPr lang="en-US" altLang="ja-JP" b="1" smtClean="0"/>
              <a:t>4</a:t>
            </a:r>
            <a:r>
              <a:rPr lang="ja-JP" altLang="en-US" b="1" smtClean="0"/>
              <a:t>つの手段</a:t>
            </a:r>
            <a:r>
              <a:rPr lang="ja-JP" altLang="en-US" smtClean="0"/>
              <a:t>が上がり</a:t>
            </a:r>
            <a:r>
              <a:rPr lang="en-US" altLang="ja-JP" smtClean="0"/>
              <a:t>2</a:t>
            </a:r>
            <a:r>
              <a:rPr lang="ja-JP" altLang="en-US" b="1" smtClean="0"/>
              <a:t>次で</a:t>
            </a:r>
            <a:r>
              <a:rPr lang="en-US" altLang="ja-JP" b="1" smtClean="0"/>
              <a:t>10</a:t>
            </a:r>
            <a:r>
              <a:rPr lang="ja-JP" altLang="en-US" b="1" smtClean="0"/>
              <a:t>個</a:t>
            </a:r>
            <a:r>
              <a:rPr lang="ja-JP" altLang="en-US" smtClean="0"/>
              <a:t>の手段となり、</a:t>
            </a:r>
            <a:r>
              <a:rPr lang="en-US" altLang="ja-JP" b="1" smtClean="0"/>
              <a:t>3</a:t>
            </a:r>
            <a:r>
              <a:rPr lang="ja-JP" altLang="en-US" b="1" smtClean="0"/>
              <a:t>次では１５種</a:t>
            </a:r>
            <a:r>
              <a:rPr lang="ja-JP" altLang="en-US" smtClean="0"/>
              <a:t>の対策案が求められています。</a:t>
            </a:r>
          </a:p>
          <a:p>
            <a:pPr eaLnBrk="1" hangingPunct="1"/>
            <a:endParaRPr lang="en-US"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D1E8203A-8357-4A39-AFB2-B0B3174B6228}" type="slidenum">
              <a:rPr lang="en-US" altLang="ja-JP" smtClean="0">
                <a:ea typeface="ＭＳ Ｐゴシック" pitchFamily="50" charset="-128"/>
              </a:rPr>
              <a:pPr eaLnBrk="1" hangingPunct="1">
                <a:spcBef>
                  <a:spcPct val="0"/>
                </a:spcBef>
              </a:pPr>
              <a:t>6</a:t>
            </a:fld>
            <a:endParaRPr lang="en-US" altLang="ja-JP" smtClean="0">
              <a:ea typeface="ＭＳ Ｐゴシック" pitchFamily="50" charset="-128"/>
            </a:endParaRPr>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ja-JP" altLang="en-US" smtClean="0"/>
              <a:t>実際に作成する手順ですが、手順①ではまずメンバーが話し合い、</a:t>
            </a:r>
            <a:r>
              <a:rPr lang="ja-JP" altLang="en-US" b="1" u="sng" smtClean="0"/>
              <a:t>何の目的で作成するのか理解</a:t>
            </a:r>
            <a:r>
              <a:rPr lang="ja-JP" altLang="en-US" smtClean="0"/>
              <a:t>しあってください。</a:t>
            </a:r>
          </a:p>
          <a:p>
            <a:pPr eaLnBrk="1" hangingPunct="1"/>
            <a:r>
              <a:rPr lang="ja-JP" altLang="en-US" smtClean="0"/>
              <a:t>「現実的に実行できる案」、「理想的な対策を皆で考える」為という意識をもってください。</a:t>
            </a:r>
          </a:p>
          <a:p>
            <a:pPr eaLnBrk="1" hangingPunct="1"/>
            <a:r>
              <a:rPr lang="ja-JP" altLang="en-US" smtClean="0"/>
              <a:t>次に基本目的を明確にします、基本目的とは、今回取り上げようとしている問題の事です。</a:t>
            </a:r>
          </a:p>
          <a:p>
            <a:pPr eaLnBrk="1" hangingPunct="1"/>
            <a:r>
              <a:rPr lang="ja-JP" altLang="en-US" smtClean="0"/>
              <a:t>系統図の要です、なるべく解りやすい明瞭簡潔な語句にしましょう。</a:t>
            </a:r>
          </a:p>
          <a:p>
            <a:pPr eaLnBrk="1" hangingPunct="1"/>
            <a:r>
              <a:rPr lang="ja-JP" altLang="en-US" smtClean="0"/>
              <a:t>あいまいな語句はさけ</a:t>
            </a:r>
          </a:p>
          <a:p>
            <a:pPr eaLnBrk="1" hangingPunct="1"/>
            <a:r>
              <a:rPr lang="ja-JP" altLang="en-US" sz="1400" smtClean="0">
                <a:ea typeface="ＭＳ Ｐゴシック" pitchFamily="50" charset="-128"/>
              </a:rPr>
              <a:t>「</a:t>
            </a:r>
            <a:r>
              <a:rPr lang="ja-JP" altLang="en-US" sz="1400" smtClean="0">
                <a:solidFill>
                  <a:srgbClr val="FF0000"/>
                </a:solidFill>
                <a:ea typeface="ＭＳ Ｐゴシック" pitchFamily="50" charset="-128"/>
              </a:rPr>
              <a:t>○○を△△にする</a:t>
            </a:r>
            <a:r>
              <a:rPr lang="ja-JP" altLang="en-US" sz="1400" smtClean="0">
                <a:ea typeface="ＭＳ Ｐゴシック" pitchFamily="50" charset="-128"/>
              </a:rPr>
              <a:t>」又は「</a:t>
            </a:r>
            <a:r>
              <a:rPr lang="ja-JP" altLang="en-US" sz="1400" smtClean="0">
                <a:solidFill>
                  <a:srgbClr val="FF0000"/>
                </a:solidFill>
                <a:ea typeface="ＭＳ Ｐゴシック" pitchFamily="50" charset="-128"/>
              </a:rPr>
              <a:t>○○の</a:t>
            </a:r>
            <a:r>
              <a:rPr lang="en-US" altLang="ja-JP" sz="1400" smtClean="0">
                <a:solidFill>
                  <a:srgbClr val="FF0000"/>
                </a:solidFill>
                <a:ea typeface="ＭＳ Ｐゴシック" pitchFamily="50" charset="-128"/>
              </a:rPr>
              <a:t>××</a:t>
            </a:r>
            <a:r>
              <a:rPr lang="ja-JP" altLang="en-US" sz="1400" smtClean="0">
                <a:solidFill>
                  <a:srgbClr val="FF0000"/>
                </a:solidFill>
                <a:ea typeface="ＭＳ Ｐゴシック" pitchFamily="50" charset="-128"/>
              </a:rPr>
              <a:t>を△△するという風に具体的に設定してください</a:t>
            </a:r>
          </a:p>
          <a:p>
            <a:pPr eaLnBrk="1" hangingPunct="1"/>
            <a:r>
              <a:rPr lang="ja-JP" altLang="en-US" sz="1400" smtClean="0">
                <a:solidFill>
                  <a:srgbClr val="FF0000"/>
                </a:solidFill>
                <a:ea typeface="ＭＳ Ｐゴシック" pitchFamily="50" charset="-128"/>
              </a:rPr>
              <a:t>書き方は縦書きでも横でも構いません。</a:t>
            </a:r>
          </a:p>
          <a:p>
            <a:pPr eaLnBrk="1" hangingPunct="1"/>
            <a:r>
              <a:rPr lang="ja-JP" altLang="en-US" smtClean="0"/>
              <a:t>今回は「混雑しない食堂にする」という目的を設定しました。</a:t>
            </a:r>
          </a:p>
          <a:p>
            <a:pPr eaLnBrk="1" hangingPunct="1"/>
            <a:r>
              <a:rPr lang="ja-JP" altLang="en-US" b="1" smtClean="0"/>
              <a:t>制約条件：ＱＣＤＳなどの条件を確認しておきますが、アイデア出し</a:t>
            </a:r>
          </a:p>
          <a:p>
            <a:pPr eaLnBrk="1" hangingPunct="1"/>
            <a:r>
              <a:rPr lang="ja-JP" altLang="en-US" b="1" smtClean="0"/>
              <a:t>　　　　　具体的な手順が明確に成った後で、制約条件との擦り合わせを行います。</a:t>
            </a:r>
          </a:p>
          <a:p>
            <a:pPr eaLnBrk="1" hangingPunct="1"/>
            <a:r>
              <a:rPr lang="ja-JP" altLang="en-US" b="1" smtClean="0"/>
              <a:t>基本目標は左側で２重枠で囲む事もルールです。</a:t>
            </a:r>
          </a:p>
          <a:p>
            <a:pPr eaLnBrk="1" hangingPunct="1"/>
            <a:endParaRPr lang="ja-JP" altLang="en-US" sz="1400" b="1" smtClean="0">
              <a:solidFill>
                <a:srgbClr val="FF0000"/>
              </a:solidFill>
              <a:ea typeface="ＭＳ Ｐゴシック" pitchFamily="50" charset="-128"/>
            </a:endParaRPr>
          </a:p>
          <a:p>
            <a:pPr eaLnBrk="1" hangingPunct="1"/>
            <a:endParaRPr lang="en-US" altLang="ja-JP"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9859C876-5B26-4F50-81FB-03FBF2DFC0D5}" type="slidenum">
              <a:rPr lang="en-US" altLang="ja-JP" smtClean="0">
                <a:ea typeface="ＭＳ Ｐゴシック" pitchFamily="50" charset="-128"/>
              </a:rPr>
              <a:pPr eaLnBrk="1" hangingPunct="1">
                <a:spcBef>
                  <a:spcPct val="0"/>
                </a:spcBef>
              </a:pPr>
              <a:t>7</a:t>
            </a:fld>
            <a:endParaRPr lang="en-US" altLang="ja-JP" smtClean="0">
              <a:ea typeface="ＭＳ Ｐゴシック" pitchFamily="50" charset="-128"/>
            </a:endParaRPr>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ja-JP" altLang="en-US" sz="1400" smtClean="0">
                <a:ea typeface="ＭＳ Ｐゴシック" pitchFamily="50" charset="-128"/>
              </a:rPr>
              <a:t>次に基本目的が決まったら、</a:t>
            </a:r>
            <a:r>
              <a:rPr lang="ja-JP" altLang="en-US" sz="1400" b="1" u="sng" smtClean="0">
                <a:ea typeface="ＭＳ Ｐゴシック" pitchFamily="50" charset="-128"/>
              </a:rPr>
              <a:t>第一手段「それを達成するためにどんな事をしたらよいのか」</a:t>
            </a:r>
          </a:p>
          <a:p>
            <a:pPr eaLnBrk="1" hangingPunct="1"/>
            <a:r>
              <a:rPr lang="ja-JP" altLang="en-US" sz="1400" smtClean="0">
                <a:ea typeface="ＭＳ Ｐゴシック" pitchFamily="50" charset="-128"/>
              </a:rPr>
              <a:t>を考えます。</a:t>
            </a:r>
          </a:p>
          <a:p>
            <a:pPr eaLnBrk="1" hangingPunct="1">
              <a:spcBef>
                <a:spcPct val="50000"/>
              </a:spcBef>
            </a:pPr>
            <a:r>
              <a:rPr lang="ja-JP" altLang="en-US" sz="1400" b="1" u="sng" smtClean="0">
                <a:ea typeface="ＭＳ Ｐゴシック" pitchFamily="50" charset="-128"/>
              </a:rPr>
              <a:t>皆でブレーンストーミング</a:t>
            </a:r>
            <a:r>
              <a:rPr lang="ja-JP" altLang="en-US" sz="1400" smtClean="0">
                <a:ea typeface="ＭＳ Ｐゴシック" pitchFamily="50" charset="-128"/>
              </a:rPr>
              <a:t>を行い、各人の考えたことを小さな紙に書いて皆で討議して決める方法が多い。</a:t>
            </a:r>
          </a:p>
          <a:p>
            <a:pPr eaLnBrk="1" hangingPunct="1">
              <a:spcBef>
                <a:spcPct val="50000"/>
              </a:spcBef>
            </a:pPr>
            <a:r>
              <a:rPr lang="ja-JP" altLang="en-US" sz="1400" smtClean="0">
                <a:ea typeface="ＭＳ Ｐゴシック" pitchFamily="50" charset="-128"/>
              </a:rPr>
              <a:t>こうした方が、幅広い対策案が出てきます。</a:t>
            </a:r>
          </a:p>
          <a:p>
            <a:pPr eaLnBrk="1" hangingPunct="1">
              <a:spcBef>
                <a:spcPct val="50000"/>
              </a:spcBef>
            </a:pPr>
            <a:r>
              <a:rPr lang="en-US" altLang="ja-JP" sz="1400" b="1" smtClean="0">
                <a:ea typeface="ＭＳ Ｐゴシック" pitchFamily="50" charset="-128"/>
              </a:rPr>
              <a:t>1</a:t>
            </a:r>
            <a:r>
              <a:rPr lang="ja-JP" altLang="en-US" sz="1400" b="1" smtClean="0">
                <a:ea typeface="ＭＳ Ｐゴシック" pitchFamily="50" charset="-128"/>
              </a:rPr>
              <a:t>次手段は、</a:t>
            </a:r>
            <a:r>
              <a:rPr lang="ja-JP" altLang="en-US" sz="1400" smtClean="0">
                <a:ea typeface="ＭＳ Ｐゴシック" pitchFamily="50" charset="-128"/>
              </a:rPr>
              <a:t>大分類項目的に、挙げてください。</a:t>
            </a:r>
            <a:r>
              <a:rPr lang="ja-JP" altLang="en-US" sz="1400" b="1" smtClean="0">
                <a:ea typeface="ＭＳ Ｐゴシック" pitchFamily="50" charset="-128"/>
              </a:rPr>
              <a:t>５</a:t>
            </a:r>
            <a:r>
              <a:rPr lang="en-US" altLang="ja-JP" sz="1400" b="1" smtClean="0">
                <a:ea typeface="ＭＳ Ｐゴシック" pitchFamily="50" charset="-128"/>
              </a:rPr>
              <a:t>M</a:t>
            </a:r>
            <a:r>
              <a:rPr lang="ja-JP" altLang="en-US" sz="1400" b="1" smtClean="0">
                <a:ea typeface="ＭＳ Ｐゴシック" pitchFamily="50" charset="-128"/>
              </a:rPr>
              <a:t>で考える</a:t>
            </a:r>
            <a:r>
              <a:rPr lang="ja-JP" altLang="en-US" sz="1400" smtClean="0">
                <a:ea typeface="ＭＳ Ｐゴシック" pitchFamily="50" charset="-128"/>
              </a:rPr>
              <a:t>のもいいでしょう。</a:t>
            </a:r>
          </a:p>
          <a:p>
            <a:pPr eaLnBrk="1" hangingPunct="1">
              <a:spcBef>
                <a:spcPct val="50000"/>
              </a:spcBef>
            </a:pPr>
            <a:r>
              <a:rPr lang="en-US" altLang="ja-JP" sz="1400" smtClean="0">
                <a:ea typeface="ＭＳ Ｐゴシック" pitchFamily="50" charset="-128"/>
              </a:rPr>
              <a:t>1</a:t>
            </a:r>
            <a:r>
              <a:rPr lang="ja-JP" altLang="en-US" sz="1400" smtClean="0">
                <a:ea typeface="ＭＳ Ｐゴシック" pitchFamily="50" charset="-128"/>
              </a:rPr>
              <a:t>次手段が決まったら、目的と手段があっているかチェックしましょう。</a:t>
            </a:r>
          </a:p>
          <a:p>
            <a:pPr eaLnBrk="1" hangingPunct="1">
              <a:spcBef>
                <a:spcPct val="50000"/>
              </a:spcBef>
            </a:pPr>
            <a:r>
              <a:rPr lang="ja-JP" altLang="en-US" sz="1400" smtClean="0">
                <a:ea typeface="ＭＳ Ｐゴシック" pitchFamily="50" charset="-128"/>
              </a:rPr>
              <a:t>手段から目的へと</a:t>
            </a:r>
            <a:r>
              <a:rPr lang="ja-JP" altLang="en-US" sz="1400" b="1" u="sng" smtClean="0">
                <a:ea typeface="ＭＳ Ｐゴシック" pitchFamily="50" charset="-128"/>
              </a:rPr>
              <a:t>１次手段をすると目的達成できるか？の確認が必要。</a:t>
            </a:r>
          </a:p>
          <a:p>
            <a:pPr eaLnBrk="1" hangingPunct="1">
              <a:spcBef>
                <a:spcPct val="50000"/>
              </a:spcBef>
            </a:pPr>
            <a:endParaRPr lang="ja-JP" altLang="en-US" sz="1400" smtClean="0">
              <a:ea typeface="ＭＳ Ｐゴシック" pitchFamily="50" charset="-128"/>
            </a:endParaRPr>
          </a:p>
          <a:p>
            <a:pPr eaLnBrk="1" hangingPunct="1">
              <a:spcBef>
                <a:spcPct val="50000"/>
              </a:spcBef>
            </a:pPr>
            <a:endParaRPr lang="ja-JP" altLang="en-US" sz="1400" smtClean="0">
              <a:ea typeface="ＭＳ Ｐゴシック" pitchFamily="50" charset="-128"/>
            </a:endParaRPr>
          </a:p>
          <a:p>
            <a:pPr eaLnBrk="1" hangingPunct="1">
              <a:spcBef>
                <a:spcPct val="50000"/>
              </a:spcBef>
            </a:pPr>
            <a:endParaRPr lang="ja-JP" altLang="en-US" sz="1400" smtClean="0">
              <a:ea typeface="ＭＳ Ｐゴシック" pitchFamily="50" charset="-128"/>
            </a:endParaRPr>
          </a:p>
          <a:p>
            <a:pPr eaLnBrk="1" hangingPunct="1"/>
            <a:endParaRPr lang="ja-JP" altLang="en-US" sz="1400" smtClean="0">
              <a:ea typeface="ＭＳ Ｐゴシック" pitchFamily="50" charset="-128"/>
            </a:endParaRPr>
          </a:p>
          <a:p>
            <a:pPr eaLnBrk="1" hangingPunct="1"/>
            <a:endParaRPr lang="en-US" altLang="ja-JP"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84E585C8-6EDE-485F-90E0-08D43B5C0347}" type="slidenum">
              <a:rPr lang="en-US" altLang="ja-JP" smtClean="0">
                <a:ea typeface="ＭＳ Ｐゴシック" pitchFamily="50" charset="-128"/>
              </a:rPr>
              <a:pPr eaLnBrk="1" hangingPunct="1">
                <a:spcBef>
                  <a:spcPct val="0"/>
                </a:spcBef>
              </a:pPr>
              <a:t>8</a:t>
            </a:fld>
            <a:endParaRPr lang="en-US" altLang="ja-JP" smtClean="0">
              <a:ea typeface="ＭＳ Ｐゴシック" pitchFamily="50" charset="-128"/>
            </a:endParaRPr>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ja-JP" altLang="en-US" b="1" smtClean="0"/>
              <a:t>次に</a:t>
            </a:r>
            <a:r>
              <a:rPr lang="en-US" altLang="ja-JP" b="1" smtClean="0"/>
              <a:t>1</a:t>
            </a:r>
            <a:r>
              <a:rPr lang="ja-JP" altLang="en-US" b="1" smtClean="0"/>
              <a:t>次手段を目的におき、</a:t>
            </a:r>
            <a:r>
              <a:rPr lang="en-US" altLang="ja-JP" b="1" smtClean="0"/>
              <a:t>2</a:t>
            </a:r>
            <a:r>
              <a:rPr lang="ja-JP" altLang="en-US" b="1" smtClean="0"/>
              <a:t>次手段を考えます。</a:t>
            </a:r>
          </a:p>
          <a:p>
            <a:pPr eaLnBrk="1" hangingPunct="1"/>
            <a:r>
              <a:rPr lang="ja-JP" altLang="en-US" smtClean="0"/>
              <a:t>図５の様に</a:t>
            </a:r>
            <a:r>
              <a:rPr lang="en-US" altLang="ja-JP" smtClean="0"/>
              <a:t>1</a:t>
            </a:r>
            <a:r>
              <a:rPr lang="ja-JP" altLang="en-US" smtClean="0"/>
              <a:t>次目的の「ニーズに合わせたルート設定にする」を目的にし、</a:t>
            </a:r>
            <a:r>
              <a:rPr lang="en-US" altLang="ja-JP" smtClean="0"/>
              <a:t>2</a:t>
            </a:r>
            <a:r>
              <a:rPr lang="ja-JP" altLang="en-US" smtClean="0"/>
              <a:t>次手段を考えます。</a:t>
            </a:r>
          </a:p>
          <a:p>
            <a:pPr eaLnBrk="1" hangingPunct="1"/>
            <a:r>
              <a:rPr lang="ja-JP" altLang="en-US" smtClean="0"/>
              <a:t>「人気メニューにルートを合わせる」「レイアウトの変更をする」「案内表示の変更」が</a:t>
            </a:r>
            <a:r>
              <a:rPr lang="en-US" altLang="ja-JP" smtClean="0"/>
              <a:t>2</a:t>
            </a:r>
            <a:r>
              <a:rPr lang="ja-JP" altLang="en-US" smtClean="0"/>
              <a:t>次手段となります。</a:t>
            </a:r>
          </a:p>
          <a:p>
            <a:pPr eaLnBrk="1" hangingPunct="1"/>
            <a:r>
              <a:rPr lang="ja-JP" altLang="en-US" smtClean="0"/>
              <a:t>そして、 </a:t>
            </a:r>
            <a:r>
              <a:rPr lang="ja-JP" altLang="en-US" sz="800" smtClean="0">
                <a:latin typeface="HGP創英角ｺﾞｼｯｸUB" pitchFamily="50" charset="-128"/>
                <a:ea typeface="HGP創英角ｺﾞｼｯｸUB" pitchFamily="50" charset="-128"/>
              </a:rPr>
              <a:t>１次手段に対し、２次手段を</a:t>
            </a:r>
            <a:r>
              <a:rPr lang="ja-JP" altLang="en-US" sz="800" smtClean="0">
                <a:solidFill>
                  <a:srgbClr val="000066"/>
                </a:solidFill>
                <a:latin typeface="HGP創英角ｺﾞｼｯｸUB" pitchFamily="50" charset="-128"/>
                <a:ea typeface="HGP創英角ｺﾞｼｯｸUB" pitchFamily="50" charset="-128"/>
              </a:rPr>
              <a:t>できるだけ多く</a:t>
            </a:r>
            <a:r>
              <a:rPr lang="ja-JP" altLang="en-US" sz="800" smtClean="0">
                <a:latin typeface="HGP創英角ｺﾞｼｯｸUB" pitchFamily="50" charset="-128"/>
                <a:ea typeface="HGP創英角ｺﾞｼｯｸUB" pitchFamily="50" charset="-128"/>
              </a:rPr>
              <a:t>検討するようにしてください。</a:t>
            </a:r>
          </a:p>
          <a:p>
            <a:pPr eaLnBrk="1" hangingPunct="1"/>
            <a:r>
              <a:rPr lang="ja-JP" altLang="en-US" sz="800" smtClean="0">
                <a:latin typeface="HGP創英角ｺﾞｼｯｸUB" pitchFamily="50" charset="-128"/>
                <a:ea typeface="HGP創英角ｺﾞｼｯｸUB" pitchFamily="50" charset="-128"/>
              </a:rPr>
              <a:t>ここでは、</a:t>
            </a:r>
            <a:r>
              <a:rPr lang="ja-JP" altLang="en-US" sz="800" smtClean="0">
                <a:solidFill>
                  <a:srgbClr val="FF3300"/>
                </a:solidFill>
                <a:latin typeface="HGP創英角ｺﾞｼｯｸUB" pitchFamily="50" charset="-128"/>
                <a:ea typeface="HGP創英角ｺﾞｼｯｸUB" pitchFamily="50" charset="-128"/>
              </a:rPr>
              <a:t>新たに思いついた手段を追加するのが大切です。</a:t>
            </a:r>
          </a:p>
          <a:p>
            <a:pPr eaLnBrk="1" hangingPunct="1"/>
            <a:r>
              <a:rPr lang="ja-JP" altLang="en-US" sz="800" smtClean="0">
                <a:solidFill>
                  <a:srgbClr val="FF3300"/>
                </a:solidFill>
                <a:latin typeface="HGP創英角ｺﾞｼｯｸUB" pitchFamily="50" charset="-128"/>
                <a:ea typeface="HGP創英角ｺﾞｼｯｸUB" pitchFamily="50" charset="-128"/>
              </a:rPr>
              <a:t>また、実現性は考えずアイデアを多く出すことが大切で、どれを選択するかは、マトリックス図で行い、絞り込んでいきます。</a:t>
            </a:r>
          </a:p>
          <a:p>
            <a:pPr eaLnBrk="1" hangingPunct="1"/>
            <a:endParaRPr lang="ja-JP" altLang="en-US" sz="800" smtClean="0">
              <a:solidFill>
                <a:srgbClr val="FF3300"/>
              </a:solidFill>
              <a:latin typeface="HGP創英角ｺﾞｼｯｸUB" pitchFamily="50" charset="-128"/>
              <a:ea typeface="HGP創英角ｺﾞｼｯｸUB" pitchFamily="50"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06463"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defTabSz="906463"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defTabSz="906463"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defTabSz="906463"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defTabSz="906463"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defTabSz="906463"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eaLnBrk="1" hangingPunct="1">
              <a:spcBef>
                <a:spcPct val="0"/>
              </a:spcBef>
            </a:pPr>
            <a:fld id="{C1CA3325-9399-402E-90E3-E8CEBD4DBD1E}" type="slidenum">
              <a:rPr lang="en-US" altLang="ja-JP" smtClean="0">
                <a:ea typeface="ＭＳ Ｐゴシック" pitchFamily="50" charset="-128"/>
              </a:rPr>
              <a:pPr eaLnBrk="1" hangingPunct="1">
                <a:spcBef>
                  <a:spcPct val="0"/>
                </a:spcBef>
              </a:pPr>
              <a:t>9</a:t>
            </a:fld>
            <a:endParaRPr lang="en-US" altLang="ja-JP" smtClean="0">
              <a:ea typeface="ＭＳ Ｐゴシック" pitchFamily="50" charset="-128"/>
            </a:endParaRPr>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ja-JP" altLang="en-US" smtClean="0"/>
              <a:t>次に</a:t>
            </a:r>
            <a:r>
              <a:rPr lang="en-US" altLang="ja-JP" smtClean="0"/>
              <a:t>3</a:t>
            </a:r>
            <a:r>
              <a:rPr lang="ja-JP" altLang="en-US" smtClean="0"/>
              <a:t>次４次と展開して行きます。これも同じように</a:t>
            </a:r>
          </a:p>
          <a:p>
            <a:pPr eaLnBrk="1" hangingPunct="1"/>
            <a:r>
              <a:rPr lang="ja-JP" altLang="en-US" sz="1600" smtClean="0">
                <a:solidFill>
                  <a:srgbClr val="FF0000"/>
                </a:solidFill>
                <a:ea typeface="ＭＳ Ｐゴシック" pitchFamily="50" charset="-128"/>
              </a:rPr>
              <a:t>二次手段の「人気メニューにルートを合わせる」を目的</a:t>
            </a:r>
            <a:r>
              <a:rPr lang="ja-JP" altLang="en-US" sz="1600" smtClean="0">
                <a:ea typeface="ＭＳ Ｐゴシック" pitchFamily="50" charset="-128"/>
              </a:rPr>
              <a:t>として、それを達成するための</a:t>
            </a:r>
            <a:r>
              <a:rPr lang="ja-JP" altLang="en-US" sz="1600" smtClean="0">
                <a:solidFill>
                  <a:srgbClr val="FF0000"/>
                </a:solidFill>
                <a:ea typeface="ＭＳ Ｐゴシック" pitchFamily="50" charset="-128"/>
              </a:rPr>
              <a:t>手段</a:t>
            </a:r>
          </a:p>
          <a:p>
            <a:pPr eaLnBrk="1" hangingPunct="1"/>
            <a:r>
              <a:rPr lang="ja-JP" altLang="en-US" sz="1600" smtClean="0">
                <a:solidFill>
                  <a:srgbClr val="FF0000"/>
                </a:solidFill>
                <a:ea typeface="ＭＳ Ｐゴシック" pitchFamily="50" charset="-128"/>
              </a:rPr>
              <a:t>「アンケート調査を行う」を三次手段</a:t>
            </a:r>
            <a:r>
              <a:rPr lang="ja-JP" altLang="en-US" sz="1600" smtClean="0">
                <a:ea typeface="ＭＳ Ｐゴシック" pitchFamily="50" charset="-128"/>
              </a:rPr>
              <a:t>と考えます</a:t>
            </a:r>
          </a:p>
          <a:p>
            <a:pPr eaLnBrk="1" hangingPunct="1"/>
            <a:r>
              <a:rPr lang="ja-JP" altLang="en-US" sz="1600" smtClean="0">
                <a:ea typeface="ＭＳ Ｐゴシック" pitchFamily="50" charset="-128"/>
              </a:rPr>
              <a:t>これを続け、</a:t>
            </a:r>
            <a:r>
              <a:rPr lang="ja-JP" altLang="en-US" sz="1600" b="1" smtClean="0">
                <a:ea typeface="ＭＳ Ｐゴシック" pitchFamily="50" charset="-128"/>
              </a:rPr>
              <a:t>具体的な対策が取れる案になるまで展開</a:t>
            </a:r>
            <a:r>
              <a:rPr lang="ja-JP" altLang="en-US" sz="1600" smtClean="0">
                <a:ea typeface="ＭＳ Ｐゴシック" pitchFamily="50" charset="-128"/>
              </a:rPr>
              <a:t>して行ってください。</a:t>
            </a:r>
          </a:p>
          <a:p>
            <a:pPr eaLnBrk="1" hangingPunct="1"/>
            <a:endParaRPr lang="en-US"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3A2FED4-1D69-4728-8C8B-72F0038BA7AE}" type="slidenum">
              <a:rPr lang="en-US" altLang="ja-JP"/>
              <a:pPr>
                <a:defRPr/>
              </a:pPr>
              <a:t>‹#›</a:t>
            </a:fld>
            <a:endParaRPr lang="en-US" altLang="ja-JP"/>
          </a:p>
        </p:txBody>
      </p:sp>
    </p:spTree>
    <p:extLst>
      <p:ext uri="{BB962C8B-B14F-4D97-AF65-F5344CB8AC3E}">
        <p14:creationId xmlns:p14="http://schemas.microsoft.com/office/powerpoint/2010/main" val="187063877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9FEE006-93AA-46F4-A715-8127C188C135}" type="slidenum">
              <a:rPr lang="en-US" altLang="ja-JP"/>
              <a:pPr>
                <a:defRPr/>
              </a:pPr>
              <a:t>‹#›</a:t>
            </a:fld>
            <a:endParaRPr lang="en-US" altLang="ja-JP"/>
          </a:p>
        </p:txBody>
      </p:sp>
    </p:spTree>
    <p:extLst>
      <p:ext uri="{BB962C8B-B14F-4D97-AF65-F5344CB8AC3E}">
        <p14:creationId xmlns:p14="http://schemas.microsoft.com/office/powerpoint/2010/main" val="151811350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335449D-5640-4E7F-BFA6-5424D9CEDDCF}" type="slidenum">
              <a:rPr lang="en-US" altLang="ja-JP"/>
              <a:pPr>
                <a:defRPr/>
              </a:pPr>
              <a:t>‹#›</a:t>
            </a:fld>
            <a:endParaRPr lang="en-US" altLang="ja-JP"/>
          </a:p>
        </p:txBody>
      </p:sp>
    </p:spTree>
    <p:extLst>
      <p:ext uri="{BB962C8B-B14F-4D97-AF65-F5344CB8AC3E}">
        <p14:creationId xmlns:p14="http://schemas.microsoft.com/office/powerpoint/2010/main" val="169840552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57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FC6AFB92-AE3C-4A92-8B2C-7F4333079AFB}" type="slidenum">
              <a:rPr lang="en-US" altLang="ja-JP"/>
              <a:pPr>
                <a:defRPr/>
              </a:pPr>
              <a:t>‹#›</a:t>
            </a:fld>
            <a:endParaRPr lang="en-US" altLang="ja-JP"/>
          </a:p>
        </p:txBody>
      </p:sp>
    </p:spTree>
    <p:extLst>
      <p:ext uri="{BB962C8B-B14F-4D97-AF65-F5344CB8AC3E}">
        <p14:creationId xmlns:p14="http://schemas.microsoft.com/office/powerpoint/2010/main" val="2480728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D5A1E39-6575-458F-A436-9F8AAC564D77}" type="slidenum">
              <a:rPr lang="en-US" altLang="ja-JP"/>
              <a:pPr>
                <a:defRPr/>
              </a:pPr>
              <a:t>‹#›</a:t>
            </a:fld>
            <a:endParaRPr lang="en-US" altLang="ja-JP"/>
          </a:p>
        </p:txBody>
      </p:sp>
    </p:spTree>
    <p:extLst>
      <p:ext uri="{BB962C8B-B14F-4D97-AF65-F5344CB8AC3E}">
        <p14:creationId xmlns:p14="http://schemas.microsoft.com/office/powerpoint/2010/main" val="204246839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D8D3068-C211-4F95-B702-8791BC82F05A}" type="slidenum">
              <a:rPr lang="en-US" altLang="ja-JP"/>
              <a:pPr>
                <a:defRPr/>
              </a:pPr>
              <a:t>‹#›</a:t>
            </a:fld>
            <a:endParaRPr lang="en-US" altLang="ja-JP"/>
          </a:p>
        </p:txBody>
      </p:sp>
    </p:spTree>
    <p:extLst>
      <p:ext uri="{BB962C8B-B14F-4D97-AF65-F5344CB8AC3E}">
        <p14:creationId xmlns:p14="http://schemas.microsoft.com/office/powerpoint/2010/main" val="291247533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234DC1F-7D38-4064-A9FA-677A33F129F0}" type="slidenum">
              <a:rPr lang="en-US" altLang="ja-JP"/>
              <a:pPr>
                <a:defRPr/>
              </a:pPr>
              <a:t>‹#›</a:t>
            </a:fld>
            <a:endParaRPr lang="en-US" altLang="ja-JP"/>
          </a:p>
        </p:txBody>
      </p:sp>
    </p:spTree>
    <p:extLst>
      <p:ext uri="{BB962C8B-B14F-4D97-AF65-F5344CB8AC3E}">
        <p14:creationId xmlns:p14="http://schemas.microsoft.com/office/powerpoint/2010/main" val="129224662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58795E5-40E7-41A8-9986-584CCE1407E8}" type="slidenum">
              <a:rPr lang="en-US" altLang="ja-JP"/>
              <a:pPr>
                <a:defRPr/>
              </a:pPr>
              <a:t>‹#›</a:t>
            </a:fld>
            <a:endParaRPr lang="en-US" altLang="ja-JP"/>
          </a:p>
        </p:txBody>
      </p:sp>
    </p:spTree>
    <p:extLst>
      <p:ext uri="{BB962C8B-B14F-4D97-AF65-F5344CB8AC3E}">
        <p14:creationId xmlns:p14="http://schemas.microsoft.com/office/powerpoint/2010/main" val="283554052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CA9F9812-5220-4260-B5EF-5865ADD48CAF}" type="slidenum">
              <a:rPr lang="en-US" altLang="ja-JP"/>
              <a:pPr>
                <a:defRPr/>
              </a:pPr>
              <a:t>‹#›</a:t>
            </a:fld>
            <a:endParaRPr lang="en-US" altLang="ja-JP"/>
          </a:p>
        </p:txBody>
      </p:sp>
    </p:spTree>
    <p:extLst>
      <p:ext uri="{BB962C8B-B14F-4D97-AF65-F5344CB8AC3E}">
        <p14:creationId xmlns:p14="http://schemas.microsoft.com/office/powerpoint/2010/main" val="7910982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BC4776EB-FCEC-4172-A553-15EF6AEF8778}" type="slidenum">
              <a:rPr lang="en-US" altLang="ja-JP"/>
              <a:pPr>
                <a:defRPr/>
              </a:pPr>
              <a:t>‹#›</a:t>
            </a:fld>
            <a:endParaRPr lang="en-US" altLang="ja-JP"/>
          </a:p>
        </p:txBody>
      </p:sp>
    </p:spTree>
    <p:extLst>
      <p:ext uri="{BB962C8B-B14F-4D97-AF65-F5344CB8AC3E}">
        <p14:creationId xmlns:p14="http://schemas.microsoft.com/office/powerpoint/2010/main" val="93127920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83B1FFB-1E35-4E4F-8CEF-D8A180F57283}" type="slidenum">
              <a:rPr lang="en-US" altLang="ja-JP"/>
              <a:pPr>
                <a:defRPr/>
              </a:pPr>
              <a:t>‹#›</a:t>
            </a:fld>
            <a:endParaRPr lang="en-US" altLang="ja-JP"/>
          </a:p>
        </p:txBody>
      </p:sp>
    </p:spTree>
    <p:extLst>
      <p:ext uri="{BB962C8B-B14F-4D97-AF65-F5344CB8AC3E}">
        <p14:creationId xmlns:p14="http://schemas.microsoft.com/office/powerpoint/2010/main" val="263056393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8EFE74B-DF53-4178-BBAC-33EDEFDE9B01}" type="slidenum">
              <a:rPr lang="en-US" altLang="ja-JP"/>
              <a:pPr>
                <a:defRPr/>
              </a:pPr>
              <a:t>‹#›</a:t>
            </a:fld>
            <a:endParaRPr lang="en-US" altLang="ja-JP"/>
          </a:p>
        </p:txBody>
      </p:sp>
    </p:spTree>
    <p:extLst>
      <p:ext uri="{BB962C8B-B14F-4D97-AF65-F5344CB8AC3E}">
        <p14:creationId xmlns:p14="http://schemas.microsoft.com/office/powerpoint/2010/main" val="30827237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ECFF"/>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CE14491E-87CC-4E74-8CC0-075F6231F44F}"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image" Target="../media/image9.emf"/><Relationship Id="rId7" Type="http://schemas.openxmlformats.org/officeDocument/2006/relationships/slide" Target="slide36.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slide" Target="slide35.xml"/><Relationship Id="rId5" Type="http://schemas.openxmlformats.org/officeDocument/2006/relationships/slide" Target="slide34.xml"/><Relationship Id="rId4" Type="http://schemas.openxmlformats.org/officeDocument/2006/relationships/image" Target="../media/image10.emf"/><Relationship Id="rId9" Type="http://schemas.openxmlformats.org/officeDocument/2006/relationships/slide" Target="slide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4.wmf"/><Relationship Id="rId4" Type="http://schemas.openxmlformats.org/officeDocument/2006/relationships/image" Target="../media/image13.wmf"/></Relationships>
</file>

<file path=ppt/slides/_rels/slide3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107"/>
          <p:cNvSpPr>
            <a:spLocks noChangeArrowheads="1"/>
          </p:cNvSpPr>
          <p:nvPr/>
        </p:nvSpPr>
        <p:spPr bwMode="auto">
          <a:xfrm>
            <a:off x="215900" y="3700463"/>
            <a:ext cx="4208463" cy="2984500"/>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51" name="AutoShape 105"/>
          <p:cNvSpPr>
            <a:spLocks noChangeArrowheads="1"/>
          </p:cNvSpPr>
          <p:nvPr/>
        </p:nvSpPr>
        <p:spPr bwMode="auto">
          <a:xfrm>
            <a:off x="220663" y="682625"/>
            <a:ext cx="4176712" cy="2905125"/>
          </a:xfrm>
          <a:prstGeom prst="roundRect">
            <a:avLst>
              <a:gd name="adj" fmla="val 16667"/>
            </a:avLst>
          </a:prstGeom>
          <a:solidFill>
            <a:srgbClr val="FFFF99"/>
          </a:solidFill>
          <a:ln w="50800">
            <a:solidFill>
              <a:srgbClr val="FF33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52" name="Text Box 4"/>
          <p:cNvSpPr txBox="1">
            <a:spLocks noChangeArrowheads="1"/>
          </p:cNvSpPr>
          <p:nvPr/>
        </p:nvSpPr>
        <p:spPr bwMode="auto">
          <a:xfrm>
            <a:off x="474663" y="44450"/>
            <a:ext cx="3454400" cy="523875"/>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800">
                <a:latin typeface="HG創英角ﾎﾟｯﾌﾟ体" pitchFamily="49" charset="-128"/>
                <a:ea typeface="HG創英角ﾎﾟｯﾌﾟ体" pitchFamily="49" charset="-128"/>
              </a:rPr>
              <a:t>１</a:t>
            </a:r>
            <a:r>
              <a:rPr lang="en-US" altLang="ja-JP" sz="2800">
                <a:latin typeface="HG創英角ﾎﾟｯﾌﾟ体" pitchFamily="49" charset="-128"/>
                <a:ea typeface="HG創英角ﾎﾟｯﾌﾟ体" pitchFamily="49" charset="-128"/>
              </a:rPr>
              <a:t>. </a:t>
            </a:r>
            <a:r>
              <a:rPr lang="ja-JP" altLang="en-US" sz="2800">
                <a:latin typeface="HG創英角ﾎﾟｯﾌﾟ体" pitchFamily="49" charset="-128"/>
                <a:ea typeface="HG創英角ﾎﾟｯﾌﾟ体" pitchFamily="49" charset="-128"/>
              </a:rPr>
              <a:t>系統図の種類</a:t>
            </a:r>
          </a:p>
        </p:txBody>
      </p:sp>
      <p:sp>
        <p:nvSpPr>
          <p:cNvPr id="2053" name="Text Box 5"/>
          <p:cNvSpPr txBox="1">
            <a:spLocks noChangeArrowheads="1"/>
          </p:cNvSpPr>
          <p:nvPr/>
        </p:nvSpPr>
        <p:spPr bwMode="auto">
          <a:xfrm>
            <a:off x="422275" y="757238"/>
            <a:ext cx="272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１）方策展開型系統図</a:t>
            </a:r>
          </a:p>
        </p:txBody>
      </p:sp>
      <p:sp>
        <p:nvSpPr>
          <p:cNvPr id="2054" name="Text Box 7"/>
          <p:cNvSpPr txBox="1">
            <a:spLocks noChangeArrowheads="1"/>
          </p:cNvSpPr>
          <p:nvPr/>
        </p:nvSpPr>
        <p:spPr bwMode="auto">
          <a:xfrm>
            <a:off x="485775" y="3724275"/>
            <a:ext cx="2501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３）機能展開型系統図</a:t>
            </a:r>
          </a:p>
        </p:txBody>
      </p:sp>
      <p:sp>
        <p:nvSpPr>
          <p:cNvPr id="2055" name="Text Box 9"/>
          <p:cNvSpPr txBox="1">
            <a:spLocks noChangeArrowheads="1"/>
          </p:cNvSpPr>
          <p:nvPr/>
        </p:nvSpPr>
        <p:spPr bwMode="auto">
          <a:xfrm>
            <a:off x="1122363" y="1103313"/>
            <a:ext cx="25066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目的を達成するための手段を系統的に展開する。</a:t>
            </a:r>
          </a:p>
        </p:txBody>
      </p:sp>
      <p:sp>
        <p:nvSpPr>
          <p:cNvPr id="2056" name="Text Box 11"/>
          <p:cNvSpPr txBox="1">
            <a:spLocks noChangeArrowheads="1"/>
          </p:cNvSpPr>
          <p:nvPr/>
        </p:nvSpPr>
        <p:spPr bwMode="auto">
          <a:xfrm>
            <a:off x="1076325" y="4087813"/>
            <a:ext cx="3194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製品や業務の持つべき機能を果たすために基本機能～部分機能を展開する。</a:t>
            </a:r>
          </a:p>
        </p:txBody>
      </p:sp>
      <p:grpSp>
        <p:nvGrpSpPr>
          <p:cNvPr id="2057" name="Group 124"/>
          <p:cNvGrpSpPr>
            <a:grpSpLocks/>
          </p:cNvGrpSpPr>
          <p:nvPr/>
        </p:nvGrpSpPr>
        <p:grpSpPr bwMode="auto">
          <a:xfrm>
            <a:off x="450850" y="1514475"/>
            <a:ext cx="3559175" cy="1697038"/>
            <a:chOff x="284" y="954"/>
            <a:chExt cx="2242" cy="1069"/>
          </a:xfrm>
        </p:grpSpPr>
        <p:sp>
          <p:nvSpPr>
            <p:cNvPr id="2127" name="Text Box 13"/>
            <p:cNvSpPr txBox="1">
              <a:spLocks noChangeArrowheads="1"/>
            </p:cNvSpPr>
            <p:nvPr/>
          </p:nvSpPr>
          <p:spPr bwMode="auto">
            <a:xfrm>
              <a:off x="284" y="954"/>
              <a:ext cx="364" cy="974"/>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ＱＣサークル活動を活性化するには</a:t>
              </a:r>
            </a:p>
          </p:txBody>
        </p:sp>
        <p:sp>
          <p:nvSpPr>
            <p:cNvPr id="2128" name="Text Box 14"/>
            <p:cNvSpPr txBox="1">
              <a:spLocks noChangeArrowheads="1"/>
            </p:cNvSpPr>
            <p:nvPr/>
          </p:nvSpPr>
          <p:spPr bwMode="auto">
            <a:xfrm>
              <a:off x="862" y="1065"/>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ＱＣサークル活動の意義を管理者が正しく理解する</a:t>
              </a:r>
            </a:p>
          </p:txBody>
        </p:sp>
        <p:sp>
          <p:nvSpPr>
            <p:cNvPr id="2129" name="Text Box 15"/>
            <p:cNvSpPr txBox="1">
              <a:spLocks noChangeArrowheads="1"/>
            </p:cNvSpPr>
            <p:nvPr/>
          </p:nvSpPr>
          <p:spPr bwMode="auto">
            <a:xfrm>
              <a:off x="857" y="1709"/>
              <a:ext cx="144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標準化のうれしさを実感させる</a:t>
              </a:r>
            </a:p>
          </p:txBody>
        </p:sp>
        <p:sp>
          <p:nvSpPr>
            <p:cNvPr id="2130" name="Line 41"/>
            <p:cNvSpPr>
              <a:spLocks noChangeShapeType="1"/>
            </p:cNvSpPr>
            <p:nvPr/>
          </p:nvSpPr>
          <p:spPr bwMode="auto">
            <a:xfrm>
              <a:off x="772" y="1168"/>
              <a:ext cx="0" cy="63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1" name="Line 42"/>
            <p:cNvSpPr>
              <a:spLocks noChangeShapeType="1"/>
            </p:cNvSpPr>
            <p:nvPr/>
          </p:nvSpPr>
          <p:spPr bwMode="auto">
            <a:xfrm>
              <a:off x="653" y="1487"/>
              <a:ext cx="12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2" name="Line 43"/>
            <p:cNvSpPr>
              <a:spLocks noChangeShapeType="1"/>
            </p:cNvSpPr>
            <p:nvPr/>
          </p:nvSpPr>
          <p:spPr bwMode="auto">
            <a:xfrm>
              <a:off x="780" y="1183"/>
              <a:ext cx="7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3" name="Line 45"/>
            <p:cNvSpPr>
              <a:spLocks noChangeShapeType="1"/>
            </p:cNvSpPr>
            <p:nvPr/>
          </p:nvSpPr>
          <p:spPr bwMode="auto">
            <a:xfrm>
              <a:off x="772" y="1794"/>
              <a:ext cx="8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4" name="Line 89"/>
            <p:cNvSpPr>
              <a:spLocks noChangeShapeType="1"/>
            </p:cNvSpPr>
            <p:nvPr/>
          </p:nvSpPr>
          <p:spPr bwMode="auto">
            <a:xfrm>
              <a:off x="2410" y="966"/>
              <a:ext cx="0" cy="4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5" name="Line 90"/>
            <p:cNvSpPr>
              <a:spLocks noChangeShapeType="1"/>
            </p:cNvSpPr>
            <p:nvPr/>
          </p:nvSpPr>
          <p:spPr bwMode="auto">
            <a:xfrm>
              <a:off x="2409" y="97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6" name="Line 91"/>
            <p:cNvSpPr>
              <a:spLocks noChangeShapeType="1"/>
            </p:cNvSpPr>
            <p:nvPr/>
          </p:nvSpPr>
          <p:spPr bwMode="auto">
            <a:xfrm>
              <a:off x="2410" y="1447"/>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7" name="Line 92"/>
            <p:cNvSpPr>
              <a:spLocks noChangeShapeType="1"/>
            </p:cNvSpPr>
            <p:nvPr/>
          </p:nvSpPr>
          <p:spPr bwMode="auto">
            <a:xfrm>
              <a:off x="2315" y="1199"/>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8" name="Line 94"/>
            <p:cNvSpPr>
              <a:spLocks noChangeShapeType="1"/>
            </p:cNvSpPr>
            <p:nvPr/>
          </p:nvSpPr>
          <p:spPr bwMode="auto">
            <a:xfrm>
              <a:off x="2413" y="1589"/>
              <a:ext cx="0" cy="4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39" name="Line 95"/>
            <p:cNvSpPr>
              <a:spLocks noChangeShapeType="1"/>
            </p:cNvSpPr>
            <p:nvPr/>
          </p:nvSpPr>
          <p:spPr bwMode="auto">
            <a:xfrm>
              <a:off x="2405" y="158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40" name="Line 96"/>
            <p:cNvSpPr>
              <a:spLocks noChangeShapeType="1"/>
            </p:cNvSpPr>
            <p:nvPr/>
          </p:nvSpPr>
          <p:spPr bwMode="auto">
            <a:xfrm>
              <a:off x="2413" y="2023"/>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41" name="Line 97"/>
            <p:cNvSpPr>
              <a:spLocks noChangeShapeType="1"/>
            </p:cNvSpPr>
            <p:nvPr/>
          </p:nvSpPr>
          <p:spPr bwMode="auto">
            <a:xfrm>
              <a:off x="2311" y="1797"/>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058" name="Group 132"/>
          <p:cNvGrpSpPr>
            <a:grpSpLocks/>
          </p:cNvGrpSpPr>
          <p:nvPr/>
        </p:nvGrpSpPr>
        <p:grpSpPr bwMode="auto">
          <a:xfrm>
            <a:off x="4516438" y="658813"/>
            <a:ext cx="4379912" cy="2928937"/>
            <a:chOff x="2868" y="2348"/>
            <a:chExt cx="2759" cy="1880"/>
          </a:xfrm>
        </p:grpSpPr>
        <p:sp>
          <p:nvSpPr>
            <p:cNvPr id="2108" name="AutoShape 108"/>
            <p:cNvSpPr>
              <a:spLocks noChangeArrowheads="1"/>
            </p:cNvSpPr>
            <p:nvPr/>
          </p:nvSpPr>
          <p:spPr bwMode="auto">
            <a:xfrm>
              <a:off x="2868" y="2348"/>
              <a:ext cx="2759" cy="1880"/>
            </a:xfrm>
            <a:prstGeom prst="roundRect">
              <a:avLst>
                <a:gd name="adj" fmla="val 16667"/>
              </a:avLst>
            </a:prstGeom>
            <a:solidFill>
              <a:srgbClr val="FFFF99"/>
            </a:solidFill>
            <a:ln w="508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109" name="Text Box 8"/>
            <p:cNvSpPr txBox="1">
              <a:spLocks noChangeArrowheads="1"/>
            </p:cNvSpPr>
            <p:nvPr/>
          </p:nvSpPr>
          <p:spPr bwMode="auto">
            <a:xfrm>
              <a:off x="3022" y="2367"/>
              <a:ext cx="17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kumimoji="0" lang="ja-JP" altLang="en-US" sz="1800">
                  <a:ea typeface="HG創英角ﾎﾟｯﾌﾟ体" pitchFamily="49" charset="-128"/>
                </a:rPr>
                <a:t>２）原</a:t>
              </a:r>
              <a:r>
                <a:rPr lang="ja-JP" altLang="en-US" sz="1800">
                  <a:ea typeface="HG創英角ﾎﾟｯﾌﾟ体" pitchFamily="49" charset="-128"/>
                </a:rPr>
                <a:t>因追求型系統図</a:t>
              </a:r>
            </a:p>
          </p:txBody>
        </p:sp>
        <p:sp>
          <p:nvSpPr>
            <p:cNvPr id="2110" name="Text Box 12"/>
            <p:cNvSpPr txBox="1">
              <a:spLocks noChangeArrowheads="1"/>
            </p:cNvSpPr>
            <p:nvPr/>
          </p:nvSpPr>
          <p:spPr bwMode="auto">
            <a:xfrm>
              <a:off x="3450" y="2601"/>
              <a:ext cx="191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系統図における目的を問題に、手段を原因に置き換え要因を追求する。</a:t>
              </a:r>
            </a:p>
          </p:txBody>
        </p:sp>
        <p:grpSp>
          <p:nvGrpSpPr>
            <p:cNvPr id="2111" name="Group 130"/>
            <p:cNvGrpSpPr>
              <a:grpSpLocks/>
            </p:cNvGrpSpPr>
            <p:nvPr/>
          </p:nvGrpSpPr>
          <p:grpSpPr bwMode="auto">
            <a:xfrm>
              <a:off x="3106" y="2878"/>
              <a:ext cx="2228" cy="1185"/>
              <a:chOff x="3106" y="2878"/>
              <a:chExt cx="2228" cy="1185"/>
            </a:xfrm>
          </p:grpSpPr>
          <p:sp>
            <p:nvSpPr>
              <p:cNvPr id="2112" name="Text Box 16"/>
              <p:cNvSpPr txBox="1">
                <a:spLocks noChangeArrowheads="1"/>
              </p:cNvSpPr>
              <p:nvPr/>
            </p:nvSpPr>
            <p:spPr bwMode="auto">
              <a:xfrm>
                <a:off x="3106" y="2878"/>
                <a:ext cx="249" cy="118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ＱＣサークル活動が停滞</a:t>
                </a:r>
              </a:p>
            </p:txBody>
          </p:sp>
          <p:sp>
            <p:nvSpPr>
              <p:cNvPr id="2113" name="Text Box 17"/>
              <p:cNvSpPr txBox="1">
                <a:spLocks noChangeArrowheads="1"/>
              </p:cNvSpPr>
              <p:nvPr/>
            </p:nvSpPr>
            <p:spPr bwMode="auto">
              <a:xfrm>
                <a:off x="3601" y="3234"/>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ＱＣサークル活動の意義を管理者が知らない</a:t>
                </a:r>
              </a:p>
            </p:txBody>
          </p:sp>
          <p:sp>
            <p:nvSpPr>
              <p:cNvPr id="2114" name="Text Box 18"/>
              <p:cNvSpPr txBox="1">
                <a:spLocks noChangeArrowheads="1"/>
              </p:cNvSpPr>
              <p:nvPr/>
            </p:nvSpPr>
            <p:spPr bwMode="auto">
              <a:xfrm>
                <a:off x="3612" y="3702"/>
                <a:ext cx="144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標準化のうれしさを実感していない</a:t>
                </a:r>
              </a:p>
            </p:txBody>
          </p:sp>
          <p:sp>
            <p:nvSpPr>
              <p:cNvPr id="2115" name="Line 76"/>
              <p:cNvSpPr>
                <a:spLocks noChangeShapeType="1"/>
              </p:cNvSpPr>
              <p:nvPr/>
            </p:nvSpPr>
            <p:spPr bwMode="auto">
              <a:xfrm>
                <a:off x="3464" y="3381"/>
                <a:ext cx="0" cy="45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16" name="Line 77"/>
              <p:cNvSpPr>
                <a:spLocks noChangeShapeType="1"/>
              </p:cNvSpPr>
              <p:nvPr/>
            </p:nvSpPr>
            <p:spPr bwMode="auto">
              <a:xfrm>
                <a:off x="3455" y="3381"/>
                <a:ext cx="15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17" name="Line 78"/>
              <p:cNvSpPr>
                <a:spLocks noChangeShapeType="1"/>
              </p:cNvSpPr>
              <p:nvPr/>
            </p:nvSpPr>
            <p:spPr bwMode="auto">
              <a:xfrm>
                <a:off x="3455" y="3841"/>
                <a:ext cx="15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18" name="Line 79"/>
              <p:cNvSpPr>
                <a:spLocks noChangeShapeType="1"/>
              </p:cNvSpPr>
              <p:nvPr/>
            </p:nvSpPr>
            <p:spPr bwMode="auto">
              <a:xfrm>
                <a:off x="3362" y="3593"/>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19" name="Line 81"/>
              <p:cNvSpPr>
                <a:spLocks noChangeShapeType="1"/>
              </p:cNvSpPr>
              <p:nvPr/>
            </p:nvSpPr>
            <p:spPr bwMode="auto">
              <a:xfrm>
                <a:off x="5047" y="385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0" name="Line 83"/>
              <p:cNvSpPr>
                <a:spLocks noChangeShapeType="1"/>
              </p:cNvSpPr>
              <p:nvPr/>
            </p:nvSpPr>
            <p:spPr bwMode="auto">
              <a:xfrm>
                <a:off x="5149" y="3687"/>
                <a:ext cx="0" cy="31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1" name="Line 86"/>
              <p:cNvSpPr>
                <a:spLocks noChangeShapeType="1"/>
              </p:cNvSpPr>
              <p:nvPr/>
            </p:nvSpPr>
            <p:spPr bwMode="auto">
              <a:xfrm>
                <a:off x="5141" y="3688"/>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2" name="Line 87"/>
              <p:cNvSpPr>
                <a:spLocks noChangeShapeType="1"/>
              </p:cNvSpPr>
              <p:nvPr/>
            </p:nvSpPr>
            <p:spPr bwMode="auto">
              <a:xfrm>
                <a:off x="5149" y="4001"/>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3" name="Line 98"/>
              <p:cNvSpPr>
                <a:spLocks noChangeShapeType="1"/>
              </p:cNvSpPr>
              <p:nvPr/>
            </p:nvSpPr>
            <p:spPr bwMode="auto">
              <a:xfrm>
                <a:off x="5050" y="337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4" name="Line 99"/>
              <p:cNvSpPr>
                <a:spLocks noChangeShapeType="1"/>
              </p:cNvSpPr>
              <p:nvPr/>
            </p:nvSpPr>
            <p:spPr bwMode="auto">
              <a:xfrm>
                <a:off x="5152" y="3193"/>
                <a:ext cx="0" cy="3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5" name="Line 100"/>
              <p:cNvSpPr>
                <a:spLocks noChangeShapeType="1"/>
              </p:cNvSpPr>
              <p:nvPr/>
            </p:nvSpPr>
            <p:spPr bwMode="auto">
              <a:xfrm>
                <a:off x="5144" y="3194"/>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26" name="Line 101"/>
              <p:cNvSpPr>
                <a:spLocks noChangeShapeType="1"/>
              </p:cNvSpPr>
              <p:nvPr/>
            </p:nvSpPr>
            <p:spPr bwMode="auto">
              <a:xfrm>
                <a:off x="5152" y="3535"/>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059" name="Text Box 109"/>
          <p:cNvSpPr txBox="1">
            <a:spLocks noChangeArrowheads="1"/>
          </p:cNvSpPr>
          <p:nvPr/>
        </p:nvSpPr>
        <p:spPr bwMode="auto">
          <a:xfrm>
            <a:off x="8796338" y="244475"/>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1</a:t>
            </a:r>
          </a:p>
        </p:txBody>
      </p:sp>
      <p:grpSp>
        <p:nvGrpSpPr>
          <p:cNvPr id="2060" name="Group 131"/>
          <p:cNvGrpSpPr>
            <a:grpSpLocks/>
          </p:cNvGrpSpPr>
          <p:nvPr/>
        </p:nvGrpSpPr>
        <p:grpSpPr bwMode="auto">
          <a:xfrm>
            <a:off x="4537075" y="3687763"/>
            <a:ext cx="4456113" cy="2957512"/>
            <a:chOff x="2851" y="445"/>
            <a:chExt cx="2807" cy="1815"/>
          </a:xfrm>
        </p:grpSpPr>
        <p:sp>
          <p:nvSpPr>
            <p:cNvPr id="2076" name="AutoShape 106"/>
            <p:cNvSpPr>
              <a:spLocks noChangeArrowheads="1"/>
            </p:cNvSpPr>
            <p:nvPr/>
          </p:nvSpPr>
          <p:spPr bwMode="auto">
            <a:xfrm>
              <a:off x="2851" y="445"/>
              <a:ext cx="2807" cy="1815"/>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77" name="Text Box 6"/>
            <p:cNvSpPr txBox="1">
              <a:spLocks noChangeArrowheads="1"/>
            </p:cNvSpPr>
            <p:nvPr/>
          </p:nvSpPr>
          <p:spPr bwMode="auto">
            <a:xfrm>
              <a:off x="2939" y="475"/>
              <a:ext cx="20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４）構成要素展開型系統図</a:t>
              </a:r>
            </a:p>
          </p:txBody>
        </p:sp>
        <p:sp>
          <p:nvSpPr>
            <p:cNvPr id="2078" name="Text Box 10"/>
            <p:cNvSpPr txBox="1">
              <a:spLocks noChangeArrowheads="1"/>
            </p:cNvSpPr>
            <p:nvPr/>
          </p:nvSpPr>
          <p:spPr bwMode="auto">
            <a:xfrm>
              <a:off x="3346" y="698"/>
              <a:ext cx="155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ＶＥ活動における機能分析に用いる事が多い。</a:t>
              </a:r>
            </a:p>
          </p:txBody>
        </p:sp>
        <p:grpSp>
          <p:nvGrpSpPr>
            <p:cNvPr id="2079" name="Group 128"/>
            <p:cNvGrpSpPr>
              <a:grpSpLocks/>
            </p:cNvGrpSpPr>
            <p:nvPr/>
          </p:nvGrpSpPr>
          <p:grpSpPr bwMode="auto">
            <a:xfrm>
              <a:off x="2934" y="936"/>
              <a:ext cx="2637" cy="1256"/>
              <a:chOff x="2934" y="936"/>
              <a:chExt cx="2637" cy="1256"/>
            </a:xfrm>
          </p:grpSpPr>
          <p:sp>
            <p:nvSpPr>
              <p:cNvPr id="2080" name="Text Box 20"/>
              <p:cNvSpPr txBox="1">
                <a:spLocks noChangeArrowheads="1"/>
              </p:cNvSpPr>
              <p:nvPr/>
            </p:nvSpPr>
            <p:spPr bwMode="auto">
              <a:xfrm>
                <a:off x="3412" y="1127"/>
                <a:ext cx="491"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発火部</a:t>
                </a:r>
              </a:p>
            </p:txBody>
          </p:sp>
          <p:sp>
            <p:nvSpPr>
              <p:cNvPr id="2081" name="Text Box 21"/>
              <p:cNvSpPr txBox="1">
                <a:spLocks noChangeArrowheads="1"/>
              </p:cNvSpPr>
              <p:nvPr/>
            </p:nvSpPr>
            <p:spPr bwMode="auto">
              <a:xfrm>
                <a:off x="3412" y="1661"/>
                <a:ext cx="635"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ガス噴出部</a:t>
                </a:r>
              </a:p>
            </p:txBody>
          </p:sp>
          <p:sp>
            <p:nvSpPr>
              <p:cNvPr id="2082" name="Text Box 22"/>
              <p:cNvSpPr txBox="1">
                <a:spLocks noChangeArrowheads="1"/>
              </p:cNvSpPr>
              <p:nvPr/>
            </p:nvSpPr>
            <p:spPr bwMode="auto">
              <a:xfrm>
                <a:off x="3412" y="2001"/>
                <a:ext cx="56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カバー部</a:t>
                </a:r>
              </a:p>
            </p:txBody>
          </p:sp>
          <p:sp>
            <p:nvSpPr>
              <p:cNvPr id="2083" name="Text Box 24"/>
              <p:cNvSpPr txBox="1">
                <a:spLocks noChangeArrowheads="1"/>
              </p:cNvSpPr>
              <p:nvPr/>
            </p:nvSpPr>
            <p:spPr bwMode="auto">
              <a:xfrm>
                <a:off x="4211" y="1451"/>
                <a:ext cx="542"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ノズルアセンブリ</a:t>
                </a:r>
              </a:p>
            </p:txBody>
          </p:sp>
          <p:sp>
            <p:nvSpPr>
              <p:cNvPr id="2084" name="Text Box 25"/>
              <p:cNvSpPr txBox="1">
                <a:spLocks noChangeArrowheads="1"/>
              </p:cNvSpPr>
              <p:nvPr/>
            </p:nvSpPr>
            <p:spPr bwMode="auto">
              <a:xfrm>
                <a:off x="4180" y="1122"/>
                <a:ext cx="77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発火アセンブリ</a:t>
                </a:r>
              </a:p>
            </p:txBody>
          </p:sp>
          <p:sp>
            <p:nvSpPr>
              <p:cNvPr id="2085" name="Text Box 27"/>
              <p:cNvSpPr txBox="1">
                <a:spLocks noChangeArrowheads="1"/>
              </p:cNvSpPr>
              <p:nvPr/>
            </p:nvSpPr>
            <p:spPr bwMode="auto">
              <a:xfrm>
                <a:off x="5134" y="1508"/>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バネ</a:t>
                </a:r>
              </a:p>
            </p:txBody>
          </p:sp>
          <p:sp>
            <p:nvSpPr>
              <p:cNvPr id="2086" name="Text Box 28"/>
              <p:cNvSpPr txBox="1">
                <a:spLocks noChangeArrowheads="1"/>
              </p:cNvSpPr>
              <p:nvPr/>
            </p:nvSpPr>
            <p:spPr bwMode="auto">
              <a:xfrm>
                <a:off x="5132" y="1230"/>
                <a:ext cx="43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発火石</a:t>
                </a:r>
              </a:p>
            </p:txBody>
          </p:sp>
          <p:sp>
            <p:nvSpPr>
              <p:cNvPr id="2087" name="Text Box 29"/>
              <p:cNvSpPr txBox="1">
                <a:spLocks noChangeArrowheads="1"/>
              </p:cNvSpPr>
              <p:nvPr/>
            </p:nvSpPr>
            <p:spPr bwMode="auto">
              <a:xfrm>
                <a:off x="5117" y="936"/>
                <a:ext cx="42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支柱</a:t>
                </a:r>
              </a:p>
            </p:txBody>
          </p:sp>
          <p:sp>
            <p:nvSpPr>
              <p:cNvPr id="2088" name="Text Box 37"/>
              <p:cNvSpPr txBox="1">
                <a:spLocks noChangeArrowheads="1"/>
              </p:cNvSpPr>
              <p:nvPr/>
            </p:nvSpPr>
            <p:spPr bwMode="auto">
              <a:xfrm>
                <a:off x="5141" y="1746"/>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ノズル</a:t>
                </a:r>
              </a:p>
            </p:txBody>
          </p:sp>
          <p:sp>
            <p:nvSpPr>
              <p:cNvPr id="2089" name="Text Box 40"/>
              <p:cNvSpPr txBox="1">
                <a:spLocks noChangeArrowheads="1"/>
              </p:cNvSpPr>
              <p:nvPr/>
            </p:nvSpPr>
            <p:spPr bwMode="auto">
              <a:xfrm>
                <a:off x="2934" y="1237"/>
                <a:ext cx="268" cy="74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ライター</a:t>
                </a:r>
              </a:p>
            </p:txBody>
          </p:sp>
          <p:sp>
            <p:nvSpPr>
              <p:cNvPr id="2090" name="Line 46"/>
              <p:cNvSpPr>
                <a:spLocks noChangeShapeType="1"/>
              </p:cNvSpPr>
              <p:nvPr/>
            </p:nvSpPr>
            <p:spPr bwMode="auto">
              <a:xfrm>
                <a:off x="3301" y="1212"/>
                <a:ext cx="0" cy="8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1" name="Line 47"/>
              <p:cNvSpPr>
                <a:spLocks noChangeShapeType="1"/>
              </p:cNvSpPr>
              <p:nvPr/>
            </p:nvSpPr>
            <p:spPr bwMode="auto">
              <a:xfrm>
                <a:off x="3301" y="1212"/>
                <a:ext cx="10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2" name="Line 48"/>
              <p:cNvSpPr>
                <a:spLocks noChangeShapeType="1"/>
              </p:cNvSpPr>
              <p:nvPr/>
            </p:nvSpPr>
            <p:spPr bwMode="auto">
              <a:xfrm>
                <a:off x="3213" y="1753"/>
                <a:ext cx="1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3" name="Line 49"/>
              <p:cNvSpPr>
                <a:spLocks noChangeShapeType="1"/>
              </p:cNvSpPr>
              <p:nvPr/>
            </p:nvSpPr>
            <p:spPr bwMode="auto">
              <a:xfrm>
                <a:off x="3301" y="2092"/>
                <a:ext cx="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4" name="Line 51"/>
              <p:cNvSpPr>
                <a:spLocks noChangeShapeType="1"/>
              </p:cNvSpPr>
              <p:nvPr/>
            </p:nvSpPr>
            <p:spPr bwMode="auto">
              <a:xfrm>
                <a:off x="3896" y="1203"/>
                <a:ext cx="2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5" name="Line 52"/>
              <p:cNvSpPr>
                <a:spLocks noChangeShapeType="1"/>
              </p:cNvSpPr>
              <p:nvPr/>
            </p:nvSpPr>
            <p:spPr bwMode="auto">
              <a:xfrm>
                <a:off x="4084" y="1603"/>
                <a:ext cx="11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6" name="Line 53"/>
              <p:cNvSpPr>
                <a:spLocks noChangeShapeType="1"/>
              </p:cNvSpPr>
              <p:nvPr/>
            </p:nvSpPr>
            <p:spPr bwMode="auto">
              <a:xfrm>
                <a:off x="4044" y="175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7" name="Line 54"/>
              <p:cNvSpPr>
                <a:spLocks noChangeShapeType="1"/>
              </p:cNvSpPr>
              <p:nvPr/>
            </p:nvSpPr>
            <p:spPr bwMode="auto">
              <a:xfrm>
                <a:off x="3976" y="2088"/>
                <a:ext cx="19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8" name="Line 55"/>
              <p:cNvSpPr>
                <a:spLocks noChangeShapeType="1"/>
              </p:cNvSpPr>
              <p:nvPr/>
            </p:nvSpPr>
            <p:spPr bwMode="auto">
              <a:xfrm>
                <a:off x="5027" y="1015"/>
                <a:ext cx="0" cy="58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99" name="Line 56"/>
              <p:cNvSpPr>
                <a:spLocks noChangeShapeType="1"/>
              </p:cNvSpPr>
              <p:nvPr/>
            </p:nvSpPr>
            <p:spPr bwMode="auto">
              <a:xfrm>
                <a:off x="5027" y="101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0" name="Line 57"/>
              <p:cNvSpPr>
                <a:spLocks noChangeShapeType="1"/>
              </p:cNvSpPr>
              <p:nvPr/>
            </p:nvSpPr>
            <p:spPr bwMode="auto">
              <a:xfrm>
                <a:off x="5027" y="1322"/>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1" name="Line 58"/>
              <p:cNvSpPr>
                <a:spLocks noChangeShapeType="1"/>
              </p:cNvSpPr>
              <p:nvPr/>
            </p:nvSpPr>
            <p:spPr bwMode="auto">
              <a:xfrm>
                <a:off x="5027" y="159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2" name="Line 60"/>
              <p:cNvSpPr>
                <a:spLocks noChangeShapeType="1"/>
              </p:cNvSpPr>
              <p:nvPr/>
            </p:nvSpPr>
            <p:spPr bwMode="auto">
              <a:xfrm>
                <a:off x="4961" y="1205"/>
                <a:ext cx="5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3" name="Line 62"/>
              <p:cNvSpPr>
                <a:spLocks noChangeShapeType="1"/>
              </p:cNvSpPr>
              <p:nvPr/>
            </p:nvSpPr>
            <p:spPr bwMode="auto">
              <a:xfrm>
                <a:off x="4918" y="1832"/>
                <a:ext cx="21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4" name="Line 63"/>
              <p:cNvSpPr>
                <a:spLocks noChangeShapeType="1"/>
              </p:cNvSpPr>
              <p:nvPr/>
            </p:nvSpPr>
            <p:spPr bwMode="auto">
              <a:xfrm>
                <a:off x="4757" y="1577"/>
                <a:ext cx="15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5" name="Line 64"/>
              <p:cNvSpPr>
                <a:spLocks noChangeShapeType="1"/>
              </p:cNvSpPr>
              <p:nvPr/>
            </p:nvSpPr>
            <p:spPr bwMode="auto">
              <a:xfrm>
                <a:off x="4910" y="1561"/>
                <a:ext cx="0" cy="467"/>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6" name="Line 66"/>
              <p:cNvSpPr>
                <a:spLocks noChangeShapeType="1"/>
              </p:cNvSpPr>
              <p:nvPr/>
            </p:nvSpPr>
            <p:spPr bwMode="auto">
              <a:xfrm>
                <a:off x="4919" y="2022"/>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07" name="Line 111"/>
              <p:cNvSpPr>
                <a:spLocks noChangeShapeType="1"/>
              </p:cNvSpPr>
              <p:nvPr/>
            </p:nvSpPr>
            <p:spPr bwMode="auto">
              <a:xfrm flipV="1">
                <a:off x="4085" y="1204"/>
                <a:ext cx="0" cy="39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2061" name="Group 129"/>
          <p:cNvGrpSpPr>
            <a:grpSpLocks/>
          </p:cNvGrpSpPr>
          <p:nvPr/>
        </p:nvGrpSpPr>
        <p:grpSpPr bwMode="auto">
          <a:xfrm>
            <a:off x="434975" y="4745038"/>
            <a:ext cx="3729038" cy="1709737"/>
            <a:chOff x="274" y="2989"/>
            <a:chExt cx="2349" cy="1077"/>
          </a:xfrm>
        </p:grpSpPr>
        <p:sp>
          <p:nvSpPr>
            <p:cNvPr id="2062" name="Text Box 30"/>
            <p:cNvSpPr txBox="1">
              <a:spLocks noChangeArrowheads="1"/>
            </p:cNvSpPr>
            <p:nvPr/>
          </p:nvSpPr>
          <p:spPr bwMode="auto">
            <a:xfrm>
              <a:off x="274" y="2989"/>
              <a:ext cx="279" cy="99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新商品を開発する</a:t>
              </a:r>
            </a:p>
          </p:txBody>
        </p:sp>
        <p:sp>
          <p:nvSpPr>
            <p:cNvPr id="2063" name="Text Box 31"/>
            <p:cNvSpPr txBox="1">
              <a:spLocks noChangeArrowheads="1"/>
            </p:cNvSpPr>
            <p:nvPr/>
          </p:nvSpPr>
          <p:spPr bwMode="auto">
            <a:xfrm>
              <a:off x="723" y="3049"/>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商品を企画する</a:t>
              </a:r>
            </a:p>
          </p:txBody>
        </p:sp>
        <p:sp>
          <p:nvSpPr>
            <p:cNvPr id="2064" name="Text Box 32"/>
            <p:cNvSpPr txBox="1">
              <a:spLocks noChangeArrowheads="1"/>
            </p:cNvSpPr>
            <p:nvPr/>
          </p:nvSpPr>
          <p:spPr bwMode="auto">
            <a:xfrm>
              <a:off x="733" y="3828"/>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商品を設計する</a:t>
              </a:r>
            </a:p>
          </p:txBody>
        </p:sp>
        <p:sp>
          <p:nvSpPr>
            <p:cNvPr id="2065" name="Text Box 33"/>
            <p:cNvSpPr txBox="1">
              <a:spLocks noChangeArrowheads="1"/>
            </p:cNvSpPr>
            <p:nvPr/>
          </p:nvSpPr>
          <p:spPr bwMode="auto">
            <a:xfrm>
              <a:off x="1742" y="3760"/>
              <a:ext cx="881"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マークティング戦略を設定</a:t>
              </a:r>
            </a:p>
          </p:txBody>
        </p:sp>
        <p:sp>
          <p:nvSpPr>
            <p:cNvPr id="2066" name="Text Box 34"/>
            <p:cNvSpPr txBox="1">
              <a:spLocks noChangeArrowheads="1"/>
            </p:cNvSpPr>
            <p:nvPr/>
          </p:nvSpPr>
          <p:spPr bwMode="auto">
            <a:xfrm>
              <a:off x="1742" y="3309"/>
              <a:ext cx="88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商品コンセプトを設計</a:t>
              </a:r>
            </a:p>
          </p:txBody>
        </p:sp>
        <p:sp>
          <p:nvSpPr>
            <p:cNvPr id="2067" name="Text Box 35"/>
            <p:cNvSpPr txBox="1">
              <a:spLocks noChangeArrowheads="1"/>
            </p:cNvSpPr>
            <p:nvPr/>
          </p:nvSpPr>
          <p:spPr bwMode="auto">
            <a:xfrm>
              <a:off x="1742" y="3034"/>
              <a:ext cx="86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目標市場を調査</a:t>
              </a:r>
            </a:p>
          </p:txBody>
        </p:sp>
        <p:sp>
          <p:nvSpPr>
            <p:cNvPr id="2068" name="Line 68"/>
            <p:cNvSpPr>
              <a:spLocks noChangeShapeType="1"/>
            </p:cNvSpPr>
            <p:nvPr/>
          </p:nvSpPr>
          <p:spPr bwMode="auto">
            <a:xfrm>
              <a:off x="647" y="3124"/>
              <a:ext cx="6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69" name="Line 70"/>
            <p:cNvSpPr>
              <a:spLocks noChangeShapeType="1"/>
            </p:cNvSpPr>
            <p:nvPr/>
          </p:nvSpPr>
          <p:spPr bwMode="auto">
            <a:xfrm>
              <a:off x="640" y="390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0" name="Line 71"/>
            <p:cNvSpPr>
              <a:spLocks noChangeShapeType="1"/>
            </p:cNvSpPr>
            <p:nvPr/>
          </p:nvSpPr>
          <p:spPr bwMode="auto">
            <a:xfrm>
              <a:off x="1674" y="3131"/>
              <a:ext cx="0" cy="34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1" name="Line 74"/>
            <p:cNvSpPr>
              <a:spLocks noChangeShapeType="1"/>
            </p:cNvSpPr>
            <p:nvPr/>
          </p:nvSpPr>
          <p:spPr bwMode="auto">
            <a:xfrm>
              <a:off x="1631" y="3897"/>
              <a:ext cx="10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2" name="Line 75"/>
            <p:cNvSpPr>
              <a:spLocks noChangeShapeType="1"/>
            </p:cNvSpPr>
            <p:nvPr/>
          </p:nvSpPr>
          <p:spPr bwMode="auto">
            <a:xfrm>
              <a:off x="560" y="3488"/>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3" name="Line 112"/>
            <p:cNvSpPr>
              <a:spLocks noChangeShapeType="1"/>
            </p:cNvSpPr>
            <p:nvPr/>
          </p:nvSpPr>
          <p:spPr bwMode="auto">
            <a:xfrm>
              <a:off x="642" y="3113"/>
              <a:ext cx="0" cy="80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4" name="Line 113"/>
            <p:cNvSpPr>
              <a:spLocks noChangeShapeType="1"/>
            </p:cNvSpPr>
            <p:nvPr/>
          </p:nvSpPr>
          <p:spPr bwMode="auto">
            <a:xfrm>
              <a:off x="1619" y="3128"/>
              <a:ext cx="131"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75" name="Line 121"/>
            <p:cNvSpPr>
              <a:spLocks noChangeShapeType="1"/>
            </p:cNvSpPr>
            <p:nvPr/>
          </p:nvSpPr>
          <p:spPr bwMode="auto">
            <a:xfrm>
              <a:off x="1668" y="3472"/>
              <a:ext cx="6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3"/>
          <p:cNvSpPr txBox="1">
            <a:spLocks noChangeArrowheads="1"/>
          </p:cNvSpPr>
          <p:nvPr/>
        </p:nvSpPr>
        <p:spPr bwMode="auto">
          <a:xfrm>
            <a:off x="420688" y="836613"/>
            <a:ext cx="8112125" cy="641350"/>
          </a:xfrm>
          <a:prstGeom prst="rect">
            <a:avLst/>
          </a:prstGeom>
          <a:solidFill>
            <a:srgbClr val="FF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latin typeface="HGP創英角ｺﾞｼｯｸUB" pitchFamily="50" charset="-128"/>
                <a:ea typeface="HGP創英角ｺﾞｼｯｸUB" pitchFamily="50" charset="-128"/>
              </a:rPr>
              <a:t>◇</a:t>
            </a:r>
            <a:r>
              <a:rPr lang="ja-JP" altLang="en-US" sz="1800">
                <a:latin typeface="HGP創英角ｺﾞｼｯｸUB" pitchFamily="50" charset="-128"/>
                <a:ea typeface="HGP創英角ｺﾞｼｯｸUB" pitchFamily="50" charset="-128"/>
              </a:rPr>
              <a:t>手順５で系統図を作成することが出来たら、下位の手段を実施することで、上位の</a:t>
            </a:r>
            <a:br>
              <a:rPr lang="ja-JP" altLang="en-US" sz="1800">
                <a:latin typeface="HGP創英角ｺﾞｼｯｸUB" pitchFamily="50" charset="-128"/>
                <a:ea typeface="HGP創英角ｺﾞｼｯｸUB" pitchFamily="50" charset="-128"/>
              </a:rPr>
            </a:br>
            <a:r>
              <a:rPr lang="ja-JP" altLang="en-US" sz="1800">
                <a:latin typeface="HGP創英角ｺﾞｼｯｸUB" pitchFamily="50" charset="-128"/>
                <a:ea typeface="HGP創英角ｺﾞｼｯｸUB" pitchFamily="50" charset="-128"/>
              </a:rPr>
              <a:t>　 目的が本当に達成できるか</a:t>
            </a:r>
            <a:r>
              <a:rPr lang="ja-JP" altLang="en-US" sz="1800">
                <a:solidFill>
                  <a:srgbClr val="FF0000"/>
                </a:solidFill>
                <a:latin typeface="HGP創英角ｺﾞｼｯｸUB" pitchFamily="50" charset="-128"/>
                <a:ea typeface="HGP創英角ｺﾞｼｯｸUB" pitchFamily="50" charset="-128"/>
              </a:rPr>
              <a:t>すべての手段で設問し抜け落ちが無いか確認</a:t>
            </a:r>
            <a:r>
              <a:rPr lang="ja-JP" altLang="en-US" sz="1800">
                <a:latin typeface="HGP創英角ｺﾞｼｯｸUB" pitchFamily="50" charset="-128"/>
                <a:ea typeface="HGP創英角ｺﾞｼｯｸUB" pitchFamily="50" charset="-128"/>
              </a:rPr>
              <a:t>する。</a:t>
            </a:r>
          </a:p>
        </p:txBody>
      </p:sp>
      <p:sp>
        <p:nvSpPr>
          <p:cNvPr id="11267" name="Text Box 4"/>
          <p:cNvSpPr txBox="1">
            <a:spLocks noChangeArrowheads="1"/>
          </p:cNvSpPr>
          <p:nvPr/>
        </p:nvSpPr>
        <p:spPr bwMode="auto">
          <a:xfrm>
            <a:off x="6729413" y="15890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３次手段</a:t>
            </a:r>
          </a:p>
        </p:txBody>
      </p:sp>
      <p:sp>
        <p:nvSpPr>
          <p:cNvPr id="11268" name="Text Box 5"/>
          <p:cNvSpPr txBox="1">
            <a:spLocks noChangeArrowheads="1"/>
          </p:cNvSpPr>
          <p:nvPr/>
        </p:nvSpPr>
        <p:spPr bwMode="auto">
          <a:xfrm>
            <a:off x="1336675" y="2535238"/>
            <a:ext cx="1323975"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ニーズに合わせたルート設定にする</a:t>
            </a:r>
          </a:p>
        </p:txBody>
      </p:sp>
      <p:sp>
        <p:nvSpPr>
          <p:cNvPr id="11269" name="Text Box 6"/>
          <p:cNvSpPr txBox="1">
            <a:spLocks noChangeArrowheads="1"/>
          </p:cNvSpPr>
          <p:nvPr/>
        </p:nvSpPr>
        <p:spPr bwMode="auto">
          <a:xfrm>
            <a:off x="3135313" y="3154363"/>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案内表示の変更</a:t>
            </a:r>
          </a:p>
        </p:txBody>
      </p:sp>
      <p:sp>
        <p:nvSpPr>
          <p:cNvPr id="11270" name="Text Box 7"/>
          <p:cNvSpPr txBox="1">
            <a:spLocks noChangeArrowheads="1"/>
          </p:cNvSpPr>
          <p:nvPr/>
        </p:nvSpPr>
        <p:spPr bwMode="auto">
          <a:xfrm>
            <a:off x="6003925" y="3167063"/>
            <a:ext cx="2878138" cy="3159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待ち時間を表示する</a:t>
            </a:r>
          </a:p>
        </p:txBody>
      </p:sp>
      <p:sp>
        <p:nvSpPr>
          <p:cNvPr id="11271" name="Text Box 8"/>
          <p:cNvSpPr txBox="1">
            <a:spLocks noChangeArrowheads="1"/>
          </p:cNvSpPr>
          <p:nvPr/>
        </p:nvSpPr>
        <p:spPr bwMode="auto">
          <a:xfrm>
            <a:off x="6003925" y="1874838"/>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アンケート調査を行う</a:t>
            </a:r>
          </a:p>
        </p:txBody>
      </p:sp>
      <p:sp>
        <p:nvSpPr>
          <p:cNvPr id="11272" name="Line 9"/>
          <p:cNvSpPr>
            <a:spLocks noChangeShapeType="1"/>
          </p:cNvSpPr>
          <p:nvPr/>
        </p:nvSpPr>
        <p:spPr bwMode="auto">
          <a:xfrm>
            <a:off x="1120775" y="2760663"/>
            <a:ext cx="22066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3" name="Line 10"/>
          <p:cNvSpPr>
            <a:spLocks noChangeShapeType="1"/>
          </p:cNvSpPr>
          <p:nvPr/>
        </p:nvSpPr>
        <p:spPr bwMode="auto">
          <a:xfrm>
            <a:off x="1116013" y="2755900"/>
            <a:ext cx="0" cy="33289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4" name="Line 11"/>
          <p:cNvSpPr>
            <a:spLocks noChangeShapeType="1"/>
          </p:cNvSpPr>
          <p:nvPr/>
        </p:nvSpPr>
        <p:spPr bwMode="auto">
          <a:xfrm>
            <a:off x="1122363" y="4940300"/>
            <a:ext cx="242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5" name="Line 12"/>
          <p:cNvSpPr>
            <a:spLocks noChangeShapeType="1"/>
          </p:cNvSpPr>
          <p:nvPr/>
        </p:nvSpPr>
        <p:spPr bwMode="auto">
          <a:xfrm>
            <a:off x="2881313" y="2205038"/>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6" name="Line 13"/>
          <p:cNvSpPr>
            <a:spLocks noChangeShapeType="1"/>
          </p:cNvSpPr>
          <p:nvPr/>
        </p:nvSpPr>
        <p:spPr bwMode="auto">
          <a:xfrm>
            <a:off x="2881313" y="3625850"/>
            <a:ext cx="0" cy="3667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7" name="Text Box 14"/>
          <p:cNvSpPr txBox="1">
            <a:spLocks noChangeArrowheads="1"/>
          </p:cNvSpPr>
          <p:nvPr/>
        </p:nvSpPr>
        <p:spPr bwMode="auto">
          <a:xfrm>
            <a:off x="1355725" y="3436938"/>
            <a:ext cx="1303338"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返却口の流れをｽﾑｰｽﾞにする</a:t>
            </a:r>
          </a:p>
        </p:txBody>
      </p:sp>
      <p:sp>
        <p:nvSpPr>
          <p:cNvPr id="11278" name="Text Box 15"/>
          <p:cNvSpPr txBox="1">
            <a:spLocks noChangeArrowheads="1"/>
          </p:cNvSpPr>
          <p:nvPr/>
        </p:nvSpPr>
        <p:spPr bwMode="auto">
          <a:xfrm>
            <a:off x="369888" y="3244850"/>
            <a:ext cx="466725" cy="2268538"/>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ea typeface="HGP創英角ｺﾞｼｯｸUB" pitchFamily="50" charset="-128"/>
              </a:rPr>
              <a:t>混雑しない食堂にする</a:t>
            </a:r>
          </a:p>
        </p:txBody>
      </p:sp>
      <p:sp>
        <p:nvSpPr>
          <p:cNvPr id="11279" name="Line 16"/>
          <p:cNvSpPr>
            <a:spLocks noChangeShapeType="1"/>
          </p:cNvSpPr>
          <p:nvPr/>
        </p:nvSpPr>
        <p:spPr bwMode="auto">
          <a:xfrm>
            <a:off x="2652713" y="3810000"/>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0" name="Line 17"/>
          <p:cNvSpPr>
            <a:spLocks noChangeShapeType="1"/>
          </p:cNvSpPr>
          <p:nvPr/>
        </p:nvSpPr>
        <p:spPr bwMode="auto">
          <a:xfrm>
            <a:off x="2881313" y="2205038"/>
            <a:ext cx="0" cy="10842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1" name="Line 18"/>
          <p:cNvSpPr>
            <a:spLocks noChangeShapeType="1"/>
          </p:cNvSpPr>
          <p:nvPr/>
        </p:nvSpPr>
        <p:spPr bwMode="auto">
          <a:xfrm>
            <a:off x="5548313" y="227647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2" name="Text Box 19"/>
          <p:cNvSpPr txBox="1">
            <a:spLocks noChangeArrowheads="1"/>
          </p:cNvSpPr>
          <p:nvPr/>
        </p:nvSpPr>
        <p:spPr bwMode="auto">
          <a:xfrm>
            <a:off x="3135313" y="2125663"/>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人気メニューにﾙｰﾄを合わせる</a:t>
            </a:r>
          </a:p>
        </p:txBody>
      </p:sp>
      <p:sp>
        <p:nvSpPr>
          <p:cNvPr id="11283" name="Text Box 20"/>
          <p:cNvSpPr txBox="1">
            <a:spLocks noChangeArrowheads="1"/>
          </p:cNvSpPr>
          <p:nvPr/>
        </p:nvSpPr>
        <p:spPr bwMode="auto">
          <a:xfrm>
            <a:off x="3135313" y="2678113"/>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レイアウトの変更を行う</a:t>
            </a:r>
          </a:p>
        </p:txBody>
      </p:sp>
      <p:sp>
        <p:nvSpPr>
          <p:cNvPr id="11284" name="Text Box 21"/>
          <p:cNvSpPr txBox="1">
            <a:spLocks noChangeArrowheads="1"/>
          </p:cNvSpPr>
          <p:nvPr/>
        </p:nvSpPr>
        <p:spPr bwMode="auto">
          <a:xfrm>
            <a:off x="6003925" y="218757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月間の献立を</a:t>
            </a:r>
            <a:r>
              <a:rPr lang="en-US" altLang="ja-JP" sz="1400">
                <a:ea typeface="HGP創英角ｺﾞｼｯｸUB" pitchFamily="50" charset="-128"/>
              </a:rPr>
              <a:t>HP</a:t>
            </a:r>
            <a:r>
              <a:rPr lang="ja-JP" altLang="en-US" sz="1400">
                <a:ea typeface="HGP創英角ｺﾞｼｯｸUB" pitchFamily="50" charset="-128"/>
              </a:rPr>
              <a:t>に公開</a:t>
            </a:r>
          </a:p>
        </p:txBody>
      </p:sp>
      <p:sp>
        <p:nvSpPr>
          <p:cNvPr id="11285" name="Line 22"/>
          <p:cNvSpPr>
            <a:spLocks noChangeShapeType="1"/>
          </p:cNvSpPr>
          <p:nvPr/>
        </p:nvSpPr>
        <p:spPr bwMode="auto">
          <a:xfrm>
            <a:off x="5802313" y="2425700"/>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6" name="Line 23"/>
          <p:cNvSpPr>
            <a:spLocks noChangeShapeType="1"/>
          </p:cNvSpPr>
          <p:nvPr/>
        </p:nvSpPr>
        <p:spPr bwMode="auto">
          <a:xfrm>
            <a:off x="5802313" y="2051050"/>
            <a:ext cx="0" cy="3698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7" name="Text Box 24"/>
          <p:cNvSpPr txBox="1">
            <a:spLocks noChangeArrowheads="1"/>
          </p:cNvSpPr>
          <p:nvPr/>
        </p:nvSpPr>
        <p:spPr bwMode="auto">
          <a:xfrm>
            <a:off x="6003925" y="2798763"/>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箸等の備品配置変更</a:t>
            </a:r>
          </a:p>
        </p:txBody>
      </p:sp>
      <p:sp>
        <p:nvSpPr>
          <p:cNvPr id="11288" name="Line 25"/>
          <p:cNvSpPr>
            <a:spLocks noChangeShapeType="1"/>
          </p:cNvSpPr>
          <p:nvPr/>
        </p:nvSpPr>
        <p:spPr bwMode="auto">
          <a:xfrm>
            <a:off x="5811838" y="3008313"/>
            <a:ext cx="1920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89" name="Line 26"/>
          <p:cNvSpPr>
            <a:spLocks noChangeShapeType="1"/>
          </p:cNvSpPr>
          <p:nvPr/>
        </p:nvSpPr>
        <p:spPr bwMode="auto">
          <a:xfrm>
            <a:off x="5556250" y="3321050"/>
            <a:ext cx="4397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0" name="Line 27"/>
          <p:cNvSpPr>
            <a:spLocks noChangeShapeType="1"/>
          </p:cNvSpPr>
          <p:nvPr/>
        </p:nvSpPr>
        <p:spPr bwMode="auto">
          <a:xfrm>
            <a:off x="5553075" y="28575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1" name="Line 28"/>
          <p:cNvSpPr>
            <a:spLocks noChangeShapeType="1"/>
          </p:cNvSpPr>
          <p:nvPr/>
        </p:nvSpPr>
        <p:spPr bwMode="auto">
          <a:xfrm>
            <a:off x="5811838" y="2636838"/>
            <a:ext cx="2174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2" name="Line 29"/>
          <p:cNvSpPr>
            <a:spLocks noChangeShapeType="1"/>
          </p:cNvSpPr>
          <p:nvPr/>
        </p:nvSpPr>
        <p:spPr bwMode="auto">
          <a:xfrm>
            <a:off x="2879725" y="328930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93" name="Text Box 30"/>
          <p:cNvSpPr txBox="1">
            <a:spLocks noChangeArrowheads="1"/>
          </p:cNvSpPr>
          <p:nvPr/>
        </p:nvSpPr>
        <p:spPr bwMode="auto">
          <a:xfrm>
            <a:off x="3135313" y="3511550"/>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返却が複数客出来るようにする</a:t>
            </a:r>
          </a:p>
        </p:txBody>
      </p:sp>
      <p:sp>
        <p:nvSpPr>
          <p:cNvPr id="11294" name="Text Box 31"/>
          <p:cNvSpPr txBox="1">
            <a:spLocks noChangeArrowheads="1"/>
          </p:cNvSpPr>
          <p:nvPr/>
        </p:nvSpPr>
        <p:spPr bwMode="auto">
          <a:xfrm>
            <a:off x="3135313" y="3857625"/>
            <a:ext cx="24003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返却に時間をかけない</a:t>
            </a:r>
          </a:p>
        </p:txBody>
      </p:sp>
      <p:sp>
        <p:nvSpPr>
          <p:cNvPr id="11295" name="Text Box 32"/>
          <p:cNvSpPr txBox="1">
            <a:spLocks noChangeArrowheads="1"/>
          </p:cNvSpPr>
          <p:nvPr/>
        </p:nvSpPr>
        <p:spPr bwMode="auto">
          <a:xfrm>
            <a:off x="6003925" y="3516313"/>
            <a:ext cx="2876550"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返却口の改造</a:t>
            </a:r>
          </a:p>
        </p:txBody>
      </p:sp>
      <p:sp>
        <p:nvSpPr>
          <p:cNvPr id="11296" name="Text Box 33"/>
          <p:cNvSpPr txBox="1">
            <a:spLocks noChangeArrowheads="1"/>
          </p:cNvSpPr>
          <p:nvPr/>
        </p:nvSpPr>
        <p:spPr bwMode="auto">
          <a:xfrm>
            <a:off x="6003925" y="3830638"/>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返却方式の改善（客は洗わない）</a:t>
            </a:r>
          </a:p>
        </p:txBody>
      </p:sp>
      <p:sp>
        <p:nvSpPr>
          <p:cNvPr id="11297" name="Text Box 34"/>
          <p:cNvSpPr txBox="1">
            <a:spLocks noChangeArrowheads="1"/>
          </p:cNvSpPr>
          <p:nvPr/>
        </p:nvSpPr>
        <p:spPr bwMode="auto">
          <a:xfrm>
            <a:off x="6003925" y="414337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返却手順等の見直し</a:t>
            </a:r>
          </a:p>
        </p:txBody>
      </p:sp>
      <p:sp>
        <p:nvSpPr>
          <p:cNvPr id="11298" name="Text Box 35"/>
          <p:cNvSpPr txBox="1">
            <a:spLocks noChangeArrowheads="1"/>
          </p:cNvSpPr>
          <p:nvPr/>
        </p:nvSpPr>
        <p:spPr bwMode="auto">
          <a:xfrm>
            <a:off x="6003925" y="4479925"/>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隣の倉庫を移転する</a:t>
            </a:r>
          </a:p>
        </p:txBody>
      </p:sp>
      <p:sp>
        <p:nvSpPr>
          <p:cNvPr id="11299" name="Text Box 36"/>
          <p:cNvSpPr txBox="1">
            <a:spLocks noChangeArrowheads="1"/>
          </p:cNvSpPr>
          <p:nvPr/>
        </p:nvSpPr>
        <p:spPr bwMode="auto">
          <a:xfrm>
            <a:off x="6003925" y="4818063"/>
            <a:ext cx="28797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机・椅子のｻｲｽﾞ見直し</a:t>
            </a:r>
          </a:p>
        </p:txBody>
      </p:sp>
      <p:sp>
        <p:nvSpPr>
          <p:cNvPr id="11300" name="Text Box 37"/>
          <p:cNvSpPr txBox="1">
            <a:spLocks noChangeArrowheads="1"/>
          </p:cNvSpPr>
          <p:nvPr/>
        </p:nvSpPr>
        <p:spPr bwMode="auto">
          <a:xfrm>
            <a:off x="6003925" y="5165725"/>
            <a:ext cx="28813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ｶｳﾝﾀｰ、二人用の導入</a:t>
            </a:r>
          </a:p>
        </p:txBody>
      </p:sp>
      <p:sp>
        <p:nvSpPr>
          <p:cNvPr id="11301" name="Line 38"/>
          <p:cNvSpPr>
            <a:spLocks noChangeShapeType="1"/>
          </p:cNvSpPr>
          <p:nvPr/>
        </p:nvSpPr>
        <p:spPr bwMode="auto">
          <a:xfrm>
            <a:off x="2881313" y="3625850"/>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2" name="Text Box 39"/>
          <p:cNvSpPr txBox="1">
            <a:spLocks noChangeArrowheads="1"/>
          </p:cNvSpPr>
          <p:nvPr/>
        </p:nvSpPr>
        <p:spPr bwMode="auto">
          <a:xfrm>
            <a:off x="3135313" y="4492625"/>
            <a:ext cx="2413000"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ｽﾍﾟｰｽを増やす</a:t>
            </a:r>
          </a:p>
        </p:txBody>
      </p:sp>
      <p:sp>
        <p:nvSpPr>
          <p:cNvPr id="11303" name="Text Box 40"/>
          <p:cNvSpPr txBox="1">
            <a:spLocks noChangeArrowheads="1"/>
          </p:cNvSpPr>
          <p:nvPr/>
        </p:nvSpPr>
        <p:spPr bwMode="auto">
          <a:xfrm>
            <a:off x="3135313" y="4822825"/>
            <a:ext cx="2411412" cy="3048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机・椅子を増やす</a:t>
            </a:r>
          </a:p>
        </p:txBody>
      </p:sp>
      <p:sp>
        <p:nvSpPr>
          <p:cNvPr id="11304" name="Line 41"/>
          <p:cNvSpPr>
            <a:spLocks noChangeShapeType="1"/>
          </p:cNvSpPr>
          <p:nvPr/>
        </p:nvSpPr>
        <p:spPr bwMode="auto">
          <a:xfrm>
            <a:off x="5562600" y="3603625"/>
            <a:ext cx="4556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5" name="Line 42"/>
          <p:cNvSpPr>
            <a:spLocks noChangeShapeType="1"/>
          </p:cNvSpPr>
          <p:nvPr/>
        </p:nvSpPr>
        <p:spPr bwMode="auto">
          <a:xfrm>
            <a:off x="5789613" y="3689350"/>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6" name="Line 43"/>
          <p:cNvSpPr>
            <a:spLocks noChangeShapeType="1"/>
          </p:cNvSpPr>
          <p:nvPr/>
        </p:nvSpPr>
        <p:spPr bwMode="auto">
          <a:xfrm>
            <a:off x="5535613" y="3997325"/>
            <a:ext cx="482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7" name="Line 44"/>
          <p:cNvSpPr>
            <a:spLocks noChangeShapeType="1"/>
          </p:cNvSpPr>
          <p:nvPr/>
        </p:nvSpPr>
        <p:spPr bwMode="auto">
          <a:xfrm>
            <a:off x="5789613" y="4286250"/>
            <a:ext cx="2095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8" name="Line 45"/>
          <p:cNvSpPr>
            <a:spLocks noChangeShapeType="1"/>
          </p:cNvSpPr>
          <p:nvPr/>
        </p:nvSpPr>
        <p:spPr bwMode="auto">
          <a:xfrm>
            <a:off x="5789613" y="3689350"/>
            <a:ext cx="0" cy="5969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9" name="Line 46"/>
          <p:cNvSpPr>
            <a:spLocks noChangeShapeType="1"/>
          </p:cNvSpPr>
          <p:nvPr/>
        </p:nvSpPr>
        <p:spPr bwMode="auto">
          <a:xfrm>
            <a:off x="5554663" y="4622800"/>
            <a:ext cx="4302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0" name="Line 47"/>
          <p:cNvSpPr>
            <a:spLocks noChangeShapeType="1"/>
          </p:cNvSpPr>
          <p:nvPr/>
        </p:nvSpPr>
        <p:spPr bwMode="auto">
          <a:xfrm>
            <a:off x="5553075" y="5283200"/>
            <a:ext cx="4429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1" name="Text Box 48"/>
          <p:cNvSpPr txBox="1">
            <a:spLocks noChangeArrowheads="1"/>
          </p:cNvSpPr>
          <p:nvPr/>
        </p:nvSpPr>
        <p:spPr bwMode="auto">
          <a:xfrm>
            <a:off x="3135313" y="5157788"/>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ﾆｰｽﾞに合せた備品の採用</a:t>
            </a:r>
          </a:p>
        </p:txBody>
      </p:sp>
      <p:sp>
        <p:nvSpPr>
          <p:cNvPr id="11312" name="Line 49"/>
          <p:cNvSpPr>
            <a:spLocks noChangeShapeType="1"/>
          </p:cNvSpPr>
          <p:nvPr/>
        </p:nvSpPr>
        <p:spPr bwMode="auto">
          <a:xfrm>
            <a:off x="2886075" y="3997325"/>
            <a:ext cx="254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3" name="Line 50"/>
          <p:cNvSpPr>
            <a:spLocks noChangeShapeType="1"/>
          </p:cNvSpPr>
          <p:nvPr/>
        </p:nvSpPr>
        <p:spPr bwMode="auto">
          <a:xfrm>
            <a:off x="2900363" y="4611688"/>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4" name="Line 51"/>
          <p:cNvSpPr>
            <a:spLocks noChangeShapeType="1"/>
          </p:cNvSpPr>
          <p:nvPr/>
        </p:nvSpPr>
        <p:spPr bwMode="auto">
          <a:xfrm>
            <a:off x="2903538" y="5294313"/>
            <a:ext cx="2190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15" name="Text Box 52"/>
          <p:cNvSpPr txBox="1">
            <a:spLocks noChangeArrowheads="1"/>
          </p:cNvSpPr>
          <p:nvPr/>
        </p:nvSpPr>
        <p:spPr bwMode="auto">
          <a:xfrm>
            <a:off x="201613" y="29749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基本目的</a:t>
            </a:r>
          </a:p>
        </p:txBody>
      </p:sp>
      <p:sp>
        <p:nvSpPr>
          <p:cNvPr id="11316" name="Text Box 53"/>
          <p:cNvSpPr txBox="1">
            <a:spLocks noChangeArrowheads="1"/>
          </p:cNvSpPr>
          <p:nvPr/>
        </p:nvSpPr>
        <p:spPr bwMode="auto">
          <a:xfrm>
            <a:off x="1509713" y="214947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１次手段</a:t>
            </a:r>
          </a:p>
        </p:txBody>
      </p:sp>
      <p:sp>
        <p:nvSpPr>
          <p:cNvPr id="11317" name="Text Box 54"/>
          <p:cNvSpPr txBox="1">
            <a:spLocks noChangeArrowheads="1"/>
          </p:cNvSpPr>
          <p:nvPr/>
        </p:nvSpPr>
        <p:spPr bwMode="auto">
          <a:xfrm>
            <a:off x="3744913" y="17541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２次手段</a:t>
            </a:r>
          </a:p>
        </p:txBody>
      </p:sp>
      <p:sp>
        <p:nvSpPr>
          <p:cNvPr id="11318" name="Text Box 55"/>
          <p:cNvSpPr txBox="1">
            <a:spLocks noChangeArrowheads="1"/>
          </p:cNvSpPr>
          <p:nvPr/>
        </p:nvSpPr>
        <p:spPr bwMode="auto">
          <a:xfrm>
            <a:off x="1350963" y="4678363"/>
            <a:ext cx="1289050"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ｽﾍﾟｰｽの活用を見直しする</a:t>
            </a:r>
          </a:p>
        </p:txBody>
      </p:sp>
      <p:sp>
        <p:nvSpPr>
          <p:cNvPr id="11319" name="Text Box 56"/>
          <p:cNvSpPr txBox="1">
            <a:spLocks noChangeArrowheads="1"/>
          </p:cNvSpPr>
          <p:nvPr/>
        </p:nvSpPr>
        <p:spPr bwMode="auto">
          <a:xfrm>
            <a:off x="6003925" y="2495550"/>
            <a:ext cx="2879725" cy="31908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配膳口の変更</a:t>
            </a:r>
          </a:p>
        </p:txBody>
      </p:sp>
      <p:sp>
        <p:nvSpPr>
          <p:cNvPr id="11320" name="Line 57"/>
          <p:cNvSpPr>
            <a:spLocks noChangeShapeType="1"/>
          </p:cNvSpPr>
          <p:nvPr/>
        </p:nvSpPr>
        <p:spPr bwMode="auto">
          <a:xfrm>
            <a:off x="5802313" y="2047875"/>
            <a:ext cx="2159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21" name="Line 58"/>
          <p:cNvSpPr>
            <a:spLocks noChangeShapeType="1"/>
          </p:cNvSpPr>
          <p:nvPr/>
        </p:nvSpPr>
        <p:spPr bwMode="auto">
          <a:xfrm>
            <a:off x="1111250" y="3714750"/>
            <a:ext cx="2603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22" name="Line 59"/>
          <p:cNvSpPr>
            <a:spLocks noChangeShapeType="1"/>
          </p:cNvSpPr>
          <p:nvPr/>
        </p:nvSpPr>
        <p:spPr bwMode="auto">
          <a:xfrm>
            <a:off x="2895600" y="4616450"/>
            <a:ext cx="0" cy="6746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23" name="Line 60"/>
          <p:cNvSpPr>
            <a:spLocks noChangeShapeType="1"/>
          </p:cNvSpPr>
          <p:nvPr/>
        </p:nvSpPr>
        <p:spPr bwMode="auto">
          <a:xfrm>
            <a:off x="833438" y="4354513"/>
            <a:ext cx="30003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24" name="Line 61"/>
          <p:cNvSpPr>
            <a:spLocks noChangeShapeType="1"/>
          </p:cNvSpPr>
          <p:nvPr/>
        </p:nvSpPr>
        <p:spPr bwMode="auto">
          <a:xfrm>
            <a:off x="2662238" y="2820988"/>
            <a:ext cx="46196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25" name="Line 62"/>
          <p:cNvSpPr>
            <a:spLocks noChangeShapeType="1"/>
          </p:cNvSpPr>
          <p:nvPr/>
        </p:nvSpPr>
        <p:spPr bwMode="auto">
          <a:xfrm>
            <a:off x="2647950" y="4959350"/>
            <a:ext cx="47466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26" name="Line 63"/>
          <p:cNvSpPr>
            <a:spLocks noChangeShapeType="1"/>
          </p:cNvSpPr>
          <p:nvPr/>
        </p:nvSpPr>
        <p:spPr bwMode="auto">
          <a:xfrm>
            <a:off x="5541963" y="4970463"/>
            <a:ext cx="441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1327" name="Group 64"/>
          <p:cNvGrpSpPr>
            <a:grpSpLocks/>
          </p:cNvGrpSpPr>
          <p:nvPr/>
        </p:nvGrpSpPr>
        <p:grpSpPr bwMode="auto">
          <a:xfrm>
            <a:off x="4659313" y="5514975"/>
            <a:ext cx="2492375" cy="676275"/>
            <a:chOff x="2935" y="3474"/>
            <a:chExt cx="1570" cy="426"/>
          </a:xfrm>
        </p:grpSpPr>
        <p:sp>
          <p:nvSpPr>
            <p:cNvPr id="11336" name="AutoShape 65"/>
            <p:cNvSpPr>
              <a:spLocks noChangeArrowheads="1"/>
            </p:cNvSpPr>
            <p:nvPr/>
          </p:nvSpPr>
          <p:spPr bwMode="auto">
            <a:xfrm rot="21528517" flipH="1">
              <a:off x="2935" y="3474"/>
              <a:ext cx="1570" cy="426"/>
            </a:xfrm>
            <a:prstGeom prst="curvedUpArrow">
              <a:avLst>
                <a:gd name="adj1" fmla="val 73709"/>
                <a:gd name="adj2" fmla="val 147418"/>
                <a:gd name="adj3" fmla="val 41657"/>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1337" name="Text Box 66"/>
            <p:cNvSpPr txBox="1">
              <a:spLocks noChangeArrowheads="1"/>
            </p:cNvSpPr>
            <p:nvPr/>
          </p:nvSpPr>
          <p:spPr bwMode="auto">
            <a:xfrm>
              <a:off x="3516" y="3498"/>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b="1">
                  <a:solidFill>
                    <a:schemeClr val="accent2"/>
                  </a:solidFill>
                </a:rPr>
                <a:t>設問</a:t>
              </a:r>
            </a:p>
          </p:txBody>
        </p:sp>
      </p:grpSp>
      <p:grpSp>
        <p:nvGrpSpPr>
          <p:cNvPr id="11328" name="Group 67"/>
          <p:cNvGrpSpPr>
            <a:grpSpLocks/>
          </p:cNvGrpSpPr>
          <p:nvPr/>
        </p:nvGrpSpPr>
        <p:grpSpPr bwMode="auto">
          <a:xfrm>
            <a:off x="1460500" y="5570538"/>
            <a:ext cx="2492375" cy="676275"/>
            <a:chOff x="920" y="3509"/>
            <a:chExt cx="1570" cy="426"/>
          </a:xfrm>
        </p:grpSpPr>
        <p:sp>
          <p:nvSpPr>
            <p:cNvPr id="11334" name="AutoShape 68"/>
            <p:cNvSpPr>
              <a:spLocks noChangeArrowheads="1"/>
            </p:cNvSpPr>
            <p:nvPr/>
          </p:nvSpPr>
          <p:spPr bwMode="auto">
            <a:xfrm rot="222385" flipH="1">
              <a:off x="920" y="3509"/>
              <a:ext cx="1570" cy="426"/>
            </a:xfrm>
            <a:prstGeom prst="curvedUpArrow">
              <a:avLst>
                <a:gd name="adj1" fmla="val 73709"/>
                <a:gd name="adj2" fmla="val 147418"/>
                <a:gd name="adj3" fmla="val 51523"/>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1335" name="Text Box 69"/>
            <p:cNvSpPr txBox="1">
              <a:spLocks noChangeArrowheads="1"/>
            </p:cNvSpPr>
            <p:nvPr/>
          </p:nvSpPr>
          <p:spPr bwMode="auto">
            <a:xfrm>
              <a:off x="1584" y="3541"/>
              <a:ext cx="55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b="1">
                  <a:solidFill>
                    <a:schemeClr val="accent2"/>
                  </a:solidFill>
                </a:rPr>
                <a:t>設問</a:t>
              </a:r>
            </a:p>
          </p:txBody>
        </p:sp>
      </p:grpSp>
      <p:sp>
        <p:nvSpPr>
          <p:cNvPr id="11329" name="Line 70"/>
          <p:cNvSpPr>
            <a:spLocks noChangeShapeType="1"/>
          </p:cNvSpPr>
          <p:nvPr/>
        </p:nvSpPr>
        <p:spPr bwMode="auto">
          <a:xfrm>
            <a:off x="1103313" y="6078538"/>
            <a:ext cx="1873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0" name="Text Box 71"/>
          <p:cNvSpPr txBox="1">
            <a:spLocks noChangeArrowheads="1"/>
          </p:cNvSpPr>
          <p:nvPr/>
        </p:nvSpPr>
        <p:spPr bwMode="auto">
          <a:xfrm>
            <a:off x="2713038" y="6357938"/>
            <a:ext cx="436086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-7</a:t>
            </a:r>
            <a:r>
              <a:rPr lang="ja-JP" altLang="en-US" sz="1800">
                <a:ea typeface="HGP創英角ｺﾞｼｯｸUB" pitchFamily="50" charset="-128"/>
              </a:rPr>
              <a:t>　「混雑しない食堂にする」の系統図①</a:t>
            </a:r>
            <a:endParaRPr lang="en-US" altLang="ja-JP" sz="1800" b="1">
              <a:ea typeface="HGP創英角ｺﾞｼｯｸUB" pitchFamily="50" charset="-128"/>
            </a:endParaRPr>
          </a:p>
        </p:txBody>
      </p:sp>
      <p:sp>
        <p:nvSpPr>
          <p:cNvPr id="11331" name="Line 72"/>
          <p:cNvSpPr>
            <a:spLocks noChangeShapeType="1"/>
          </p:cNvSpPr>
          <p:nvPr/>
        </p:nvSpPr>
        <p:spPr bwMode="auto">
          <a:xfrm>
            <a:off x="5795963" y="2636838"/>
            <a:ext cx="7937" cy="3635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2" name="Text Box 75"/>
          <p:cNvSpPr txBox="1">
            <a:spLocks noChangeArrowheads="1"/>
          </p:cNvSpPr>
          <p:nvPr/>
        </p:nvSpPr>
        <p:spPr bwMode="auto">
          <a:xfrm>
            <a:off x="8532813" y="-1588"/>
            <a:ext cx="588962" cy="342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10</a:t>
            </a:r>
          </a:p>
        </p:txBody>
      </p:sp>
      <p:sp>
        <p:nvSpPr>
          <p:cNvPr id="157772" name="AutoShape 76"/>
          <p:cNvSpPr>
            <a:spLocks noChangeArrowheads="1"/>
          </p:cNvSpPr>
          <p:nvPr/>
        </p:nvSpPr>
        <p:spPr bwMode="auto">
          <a:xfrm>
            <a:off x="250825" y="184150"/>
            <a:ext cx="5130800"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作り方手順６．目的達成の可能性確認</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6248400" y="6308725"/>
            <a:ext cx="23828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000066"/>
                </a:solidFill>
                <a:ea typeface="HGP創英角ｺﾞｼｯｸUB" pitchFamily="50" charset="-128"/>
              </a:rPr>
              <a:t>作成者：　○○○サークル</a:t>
            </a:r>
          </a:p>
          <a:p>
            <a:pPr algn="ctr" eaLnBrk="1" hangingPunct="1">
              <a:lnSpc>
                <a:spcPct val="50000"/>
              </a:lnSpc>
              <a:spcBef>
                <a:spcPct val="50000"/>
              </a:spcBef>
              <a:buFontTx/>
              <a:buNone/>
            </a:pPr>
            <a:r>
              <a:rPr lang="ja-JP" altLang="en-US" sz="1200">
                <a:solidFill>
                  <a:srgbClr val="000066"/>
                </a:solidFill>
                <a:ea typeface="HGP創英角ｺﾞｼｯｸUB" pitchFamily="50" charset="-128"/>
              </a:rPr>
              <a:t>作成日：２０</a:t>
            </a:r>
            <a:r>
              <a:rPr lang="en-US" altLang="ja-JP" sz="1200">
                <a:solidFill>
                  <a:srgbClr val="000066"/>
                </a:solidFill>
                <a:ea typeface="HGP創英角ｺﾞｼｯｸUB" pitchFamily="50" charset="-128"/>
              </a:rPr>
              <a:t>××</a:t>
            </a:r>
            <a:r>
              <a:rPr lang="ja-JP" altLang="en-US" sz="1200">
                <a:solidFill>
                  <a:srgbClr val="000066"/>
                </a:solidFill>
                <a:ea typeface="HGP創英角ｺﾞｼｯｸUB" pitchFamily="50" charset="-128"/>
              </a:rPr>
              <a:t>年　６月　１日</a:t>
            </a:r>
          </a:p>
        </p:txBody>
      </p:sp>
      <p:sp>
        <p:nvSpPr>
          <p:cNvPr id="12291" name="Text Box 3"/>
          <p:cNvSpPr txBox="1">
            <a:spLocks noChangeArrowheads="1"/>
          </p:cNvSpPr>
          <p:nvPr/>
        </p:nvSpPr>
        <p:spPr bwMode="auto">
          <a:xfrm>
            <a:off x="128588" y="827088"/>
            <a:ext cx="8863012" cy="366712"/>
          </a:xfrm>
          <a:prstGeom prst="rect">
            <a:avLst/>
          </a:prstGeom>
          <a:solidFill>
            <a:srgbClr val="FFFF99"/>
          </a:solidFill>
          <a:ln>
            <a:noFill/>
          </a:ln>
          <a:effectLst/>
          <a:extLs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a:latin typeface="HGP創英角ｺﾞｼｯｸUB" pitchFamily="50" charset="-128"/>
                <a:ea typeface="HGP創英角ｺﾞｼｯｸUB" pitchFamily="50" charset="-128"/>
              </a:rPr>
              <a:t>◇ </a:t>
            </a:r>
            <a:r>
              <a:rPr lang="ja-JP" altLang="en-US" sz="1800">
                <a:latin typeface="HGP創英角ｺﾞｼｯｸUB" pitchFamily="50" charset="-128"/>
                <a:ea typeface="HGP創英角ｺﾞｼｯｸUB" pitchFamily="50" charset="-128"/>
              </a:rPr>
              <a:t>最後に</a:t>
            </a:r>
            <a:r>
              <a:rPr lang="ja-JP" altLang="en-US" sz="1800">
                <a:solidFill>
                  <a:schemeClr val="accent2"/>
                </a:solidFill>
                <a:latin typeface="HGP創英角ｺﾞｼｯｸUB" pitchFamily="50" charset="-128"/>
                <a:ea typeface="HGP創英角ｺﾞｼｯｸUB" pitchFamily="50" charset="-128"/>
              </a:rPr>
              <a:t>①名称　②作成者　③作成年月日　④制約条件</a:t>
            </a:r>
            <a:r>
              <a:rPr lang="ja-JP" altLang="en-US" sz="1800">
                <a:latin typeface="HGP創英角ｺﾞｼｯｸUB" pitchFamily="50" charset="-128"/>
                <a:ea typeface="HGP創英角ｺﾞｼｯｸUB" pitchFamily="50" charset="-128"/>
              </a:rPr>
              <a:t>など関連事項を記入し</a:t>
            </a:r>
            <a:r>
              <a:rPr lang="ja-JP" altLang="en-US" sz="1800">
                <a:solidFill>
                  <a:srgbClr val="FF3300"/>
                </a:solidFill>
                <a:latin typeface="HGP創英角ｺﾞｼｯｸUB" pitchFamily="50" charset="-128"/>
                <a:ea typeface="HGP創英角ｺﾞｼｯｸUB" pitchFamily="50" charset="-128"/>
              </a:rPr>
              <a:t>完成</a:t>
            </a:r>
            <a:r>
              <a:rPr lang="ja-JP" altLang="en-US" sz="1800">
                <a:latin typeface="HGP創英角ｺﾞｼｯｸUB" pitchFamily="50" charset="-128"/>
                <a:ea typeface="HGP創英角ｺﾞｼｯｸUB" pitchFamily="50" charset="-128"/>
              </a:rPr>
              <a:t>です。</a:t>
            </a:r>
            <a:endParaRPr lang="ja-JP" altLang="en-US" sz="1800">
              <a:solidFill>
                <a:srgbClr val="000066"/>
              </a:solidFill>
              <a:latin typeface="HGP創英角ｺﾞｼｯｸUB" pitchFamily="50" charset="-128"/>
              <a:ea typeface="HGP創英角ｺﾞｼｯｸUB" pitchFamily="50" charset="-128"/>
            </a:endParaRPr>
          </a:p>
        </p:txBody>
      </p:sp>
      <p:sp>
        <p:nvSpPr>
          <p:cNvPr id="159835" name="AutoShape 91"/>
          <p:cNvSpPr>
            <a:spLocks noChangeArrowheads="1"/>
          </p:cNvSpPr>
          <p:nvPr/>
        </p:nvSpPr>
        <p:spPr bwMode="auto">
          <a:xfrm>
            <a:off x="153988" y="166688"/>
            <a:ext cx="5445125"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作り方手順６－１．関連事項を記入する</a:t>
            </a:r>
          </a:p>
        </p:txBody>
      </p:sp>
      <p:sp>
        <p:nvSpPr>
          <p:cNvPr id="63576" name="Text Box 93"/>
          <p:cNvSpPr txBox="1">
            <a:spLocks noChangeArrowheads="1"/>
          </p:cNvSpPr>
          <p:nvPr/>
        </p:nvSpPr>
        <p:spPr bwMode="auto">
          <a:xfrm>
            <a:off x="1698625" y="6350000"/>
            <a:ext cx="43608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-8</a:t>
            </a:r>
            <a:r>
              <a:rPr lang="ja-JP" altLang="en-US" sz="1800">
                <a:ea typeface="HGP創英角ｺﾞｼｯｸUB" pitchFamily="50" charset="-128"/>
              </a:rPr>
              <a:t>　「混雑しない食堂にする」の系統図②</a:t>
            </a:r>
            <a:endParaRPr lang="ja-JP" altLang="en-US" sz="1800" b="1">
              <a:ea typeface="HGP創英角ｺﾞｼｯｸUB" pitchFamily="50" charset="-128"/>
            </a:endParaRPr>
          </a:p>
        </p:txBody>
      </p:sp>
      <p:sp>
        <p:nvSpPr>
          <p:cNvPr id="12294" name="Rectangle 95"/>
          <p:cNvSpPr>
            <a:spLocks noChangeArrowheads="1"/>
          </p:cNvSpPr>
          <p:nvPr/>
        </p:nvSpPr>
        <p:spPr bwMode="auto">
          <a:xfrm>
            <a:off x="6421438" y="1319213"/>
            <a:ext cx="476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３次手段</a:t>
            </a:r>
            <a:endParaRPr lang="ja-JP" altLang="en-US" sz="2400"/>
          </a:p>
        </p:txBody>
      </p:sp>
      <p:sp>
        <p:nvSpPr>
          <p:cNvPr id="12295" name="Rectangle 96"/>
          <p:cNvSpPr>
            <a:spLocks noChangeArrowheads="1"/>
          </p:cNvSpPr>
          <p:nvPr/>
        </p:nvSpPr>
        <p:spPr bwMode="auto">
          <a:xfrm>
            <a:off x="3181350" y="2709863"/>
            <a:ext cx="2073275"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296" name="Rectangle 97"/>
          <p:cNvSpPr>
            <a:spLocks noChangeArrowheads="1"/>
          </p:cNvSpPr>
          <p:nvPr/>
        </p:nvSpPr>
        <p:spPr bwMode="auto">
          <a:xfrm>
            <a:off x="3181350" y="2709863"/>
            <a:ext cx="2073275"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297" name="Rectangle 98"/>
          <p:cNvSpPr>
            <a:spLocks noChangeArrowheads="1"/>
          </p:cNvSpPr>
          <p:nvPr/>
        </p:nvSpPr>
        <p:spPr bwMode="auto">
          <a:xfrm>
            <a:off x="3260725" y="2767013"/>
            <a:ext cx="976313"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案内表示の変更</a:t>
            </a:r>
            <a:endParaRPr lang="ja-JP" altLang="en-US" sz="2400"/>
          </a:p>
        </p:txBody>
      </p:sp>
      <p:sp>
        <p:nvSpPr>
          <p:cNvPr id="12298" name="Rectangle 99"/>
          <p:cNvSpPr>
            <a:spLocks noChangeArrowheads="1"/>
          </p:cNvSpPr>
          <p:nvPr/>
        </p:nvSpPr>
        <p:spPr bwMode="auto">
          <a:xfrm>
            <a:off x="5656263" y="2732088"/>
            <a:ext cx="2462212"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299" name="Rectangle 100"/>
          <p:cNvSpPr>
            <a:spLocks noChangeArrowheads="1"/>
          </p:cNvSpPr>
          <p:nvPr/>
        </p:nvSpPr>
        <p:spPr bwMode="auto">
          <a:xfrm>
            <a:off x="5656263" y="2732088"/>
            <a:ext cx="2462212"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00" name="Rectangle 101"/>
          <p:cNvSpPr>
            <a:spLocks noChangeArrowheads="1"/>
          </p:cNvSpPr>
          <p:nvPr/>
        </p:nvSpPr>
        <p:spPr bwMode="auto">
          <a:xfrm>
            <a:off x="5735638" y="2789238"/>
            <a:ext cx="12890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待ち時間を表示する</a:t>
            </a:r>
            <a:endParaRPr lang="ja-JP" altLang="en-US" sz="2400"/>
          </a:p>
        </p:txBody>
      </p:sp>
      <p:sp>
        <p:nvSpPr>
          <p:cNvPr id="12301" name="Rectangle 102"/>
          <p:cNvSpPr>
            <a:spLocks noChangeArrowheads="1"/>
          </p:cNvSpPr>
          <p:nvPr/>
        </p:nvSpPr>
        <p:spPr bwMode="auto">
          <a:xfrm>
            <a:off x="5645150" y="1476375"/>
            <a:ext cx="2452688"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02" name="Rectangle 103"/>
          <p:cNvSpPr>
            <a:spLocks noChangeArrowheads="1"/>
          </p:cNvSpPr>
          <p:nvPr/>
        </p:nvSpPr>
        <p:spPr bwMode="auto">
          <a:xfrm>
            <a:off x="5657850" y="1476375"/>
            <a:ext cx="2452688"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03" name="Rectangle 104"/>
          <p:cNvSpPr>
            <a:spLocks noChangeArrowheads="1"/>
          </p:cNvSpPr>
          <p:nvPr/>
        </p:nvSpPr>
        <p:spPr bwMode="auto">
          <a:xfrm>
            <a:off x="5724525" y="1533525"/>
            <a:ext cx="13255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アンケート調査を行う</a:t>
            </a:r>
            <a:endParaRPr lang="ja-JP" altLang="en-US" sz="2400"/>
          </a:p>
        </p:txBody>
      </p:sp>
      <p:sp>
        <p:nvSpPr>
          <p:cNvPr id="12304" name="Line 105"/>
          <p:cNvSpPr>
            <a:spLocks noChangeShapeType="1"/>
          </p:cNvSpPr>
          <p:nvPr/>
        </p:nvSpPr>
        <p:spPr bwMode="auto">
          <a:xfrm>
            <a:off x="1450975" y="2314575"/>
            <a:ext cx="18891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5" name="Line 106"/>
          <p:cNvSpPr>
            <a:spLocks noChangeShapeType="1"/>
          </p:cNvSpPr>
          <p:nvPr/>
        </p:nvSpPr>
        <p:spPr bwMode="auto">
          <a:xfrm>
            <a:off x="1447800" y="5646738"/>
            <a:ext cx="24130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6" name="Line 107"/>
          <p:cNvSpPr>
            <a:spLocks noChangeShapeType="1"/>
          </p:cNvSpPr>
          <p:nvPr/>
        </p:nvSpPr>
        <p:spPr bwMode="auto">
          <a:xfrm>
            <a:off x="1446213" y="2309813"/>
            <a:ext cx="0" cy="334803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7" name="Line 108"/>
          <p:cNvSpPr>
            <a:spLocks noChangeShapeType="1"/>
          </p:cNvSpPr>
          <p:nvPr/>
        </p:nvSpPr>
        <p:spPr bwMode="auto">
          <a:xfrm>
            <a:off x="1452563" y="4506913"/>
            <a:ext cx="2095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8" name="Line 109"/>
          <p:cNvSpPr>
            <a:spLocks noChangeShapeType="1"/>
          </p:cNvSpPr>
          <p:nvPr/>
        </p:nvSpPr>
        <p:spPr bwMode="auto">
          <a:xfrm>
            <a:off x="2963863" y="1754188"/>
            <a:ext cx="2174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9" name="Line 110"/>
          <p:cNvSpPr>
            <a:spLocks noChangeShapeType="1"/>
          </p:cNvSpPr>
          <p:nvPr/>
        </p:nvSpPr>
        <p:spPr bwMode="auto">
          <a:xfrm>
            <a:off x="2963863" y="3184525"/>
            <a:ext cx="0" cy="36830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0" name="Rectangle 111"/>
          <p:cNvSpPr>
            <a:spLocks noChangeArrowheads="1"/>
          </p:cNvSpPr>
          <p:nvPr/>
        </p:nvSpPr>
        <p:spPr bwMode="auto">
          <a:xfrm>
            <a:off x="1654175" y="2995613"/>
            <a:ext cx="1119188" cy="636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11" name="Rectangle 112"/>
          <p:cNvSpPr>
            <a:spLocks noChangeArrowheads="1"/>
          </p:cNvSpPr>
          <p:nvPr/>
        </p:nvSpPr>
        <p:spPr bwMode="auto">
          <a:xfrm>
            <a:off x="1654175" y="2995613"/>
            <a:ext cx="1119188" cy="636587"/>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12" name="Rectangle 113"/>
          <p:cNvSpPr>
            <a:spLocks noChangeArrowheads="1"/>
          </p:cNvSpPr>
          <p:nvPr/>
        </p:nvSpPr>
        <p:spPr bwMode="auto">
          <a:xfrm>
            <a:off x="1731963" y="3060700"/>
            <a:ext cx="8905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返却口の流れ</a:t>
            </a:r>
            <a:endParaRPr lang="ja-JP" altLang="en-US" sz="2400"/>
          </a:p>
        </p:txBody>
      </p:sp>
      <p:sp>
        <p:nvSpPr>
          <p:cNvPr id="12313" name="Rectangle 114"/>
          <p:cNvSpPr>
            <a:spLocks noChangeArrowheads="1"/>
          </p:cNvSpPr>
          <p:nvPr/>
        </p:nvSpPr>
        <p:spPr bwMode="auto">
          <a:xfrm>
            <a:off x="1731963" y="3241675"/>
            <a:ext cx="8366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をｽﾑｰｽﾞにす</a:t>
            </a:r>
            <a:endParaRPr lang="ja-JP" altLang="en-US" sz="2400"/>
          </a:p>
        </p:txBody>
      </p:sp>
      <p:sp>
        <p:nvSpPr>
          <p:cNvPr id="12314" name="Rectangle 115"/>
          <p:cNvSpPr>
            <a:spLocks noChangeArrowheads="1"/>
          </p:cNvSpPr>
          <p:nvPr/>
        </p:nvSpPr>
        <p:spPr bwMode="auto">
          <a:xfrm>
            <a:off x="1731963" y="3419475"/>
            <a:ext cx="1285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る</a:t>
            </a:r>
            <a:endParaRPr lang="ja-JP" altLang="en-US" sz="2400"/>
          </a:p>
        </p:txBody>
      </p:sp>
      <p:sp>
        <p:nvSpPr>
          <p:cNvPr id="12315" name="Rectangle 116"/>
          <p:cNvSpPr>
            <a:spLocks noChangeArrowheads="1"/>
          </p:cNvSpPr>
          <p:nvPr/>
        </p:nvSpPr>
        <p:spPr bwMode="auto">
          <a:xfrm>
            <a:off x="1674813" y="5356225"/>
            <a:ext cx="1068387" cy="638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16" name="Rectangle 117"/>
          <p:cNvSpPr>
            <a:spLocks noChangeArrowheads="1"/>
          </p:cNvSpPr>
          <p:nvPr/>
        </p:nvSpPr>
        <p:spPr bwMode="auto">
          <a:xfrm>
            <a:off x="1674813" y="5356225"/>
            <a:ext cx="1068387" cy="638175"/>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17" name="Rectangle 118"/>
          <p:cNvSpPr>
            <a:spLocks noChangeArrowheads="1"/>
          </p:cNvSpPr>
          <p:nvPr/>
        </p:nvSpPr>
        <p:spPr bwMode="auto">
          <a:xfrm>
            <a:off x="1754188" y="5421313"/>
            <a:ext cx="809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調理・配膳を</a:t>
            </a:r>
            <a:endParaRPr lang="ja-JP" altLang="en-US" sz="2400"/>
          </a:p>
        </p:txBody>
      </p:sp>
      <p:sp>
        <p:nvSpPr>
          <p:cNvPr id="12318" name="Rectangle 119"/>
          <p:cNvSpPr>
            <a:spLocks noChangeArrowheads="1"/>
          </p:cNvSpPr>
          <p:nvPr/>
        </p:nvSpPr>
        <p:spPr bwMode="auto">
          <a:xfrm>
            <a:off x="1754188" y="5602288"/>
            <a:ext cx="8683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スピードアップ</a:t>
            </a:r>
            <a:endParaRPr lang="ja-JP" altLang="en-US" sz="2400"/>
          </a:p>
        </p:txBody>
      </p:sp>
      <p:sp>
        <p:nvSpPr>
          <p:cNvPr id="12319" name="Rectangle 120"/>
          <p:cNvSpPr>
            <a:spLocks noChangeArrowheads="1"/>
          </p:cNvSpPr>
          <p:nvPr/>
        </p:nvSpPr>
        <p:spPr bwMode="auto">
          <a:xfrm>
            <a:off x="1754188" y="5780088"/>
            <a:ext cx="2619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する</a:t>
            </a:r>
            <a:endParaRPr lang="ja-JP" altLang="en-US" sz="2400"/>
          </a:p>
        </p:txBody>
      </p:sp>
      <p:sp>
        <p:nvSpPr>
          <p:cNvPr id="12320" name="Line 122"/>
          <p:cNvSpPr>
            <a:spLocks noChangeShapeType="1"/>
          </p:cNvSpPr>
          <p:nvPr/>
        </p:nvSpPr>
        <p:spPr bwMode="auto">
          <a:xfrm>
            <a:off x="2767013" y="3370263"/>
            <a:ext cx="20637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1" name="Line 123"/>
          <p:cNvSpPr>
            <a:spLocks noChangeShapeType="1"/>
          </p:cNvSpPr>
          <p:nvPr/>
        </p:nvSpPr>
        <p:spPr bwMode="auto">
          <a:xfrm>
            <a:off x="2963863" y="1754188"/>
            <a:ext cx="0" cy="109220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2" name="Line 124"/>
          <p:cNvSpPr>
            <a:spLocks noChangeShapeType="1"/>
          </p:cNvSpPr>
          <p:nvPr/>
        </p:nvSpPr>
        <p:spPr bwMode="auto">
          <a:xfrm>
            <a:off x="5254625" y="1754188"/>
            <a:ext cx="2174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23" name="Rectangle 125"/>
          <p:cNvSpPr>
            <a:spLocks noChangeArrowheads="1"/>
          </p:cNvSpPr>
          <p:nvPr/>
        </p:nvSpPr>
        <p:spPr bwMode="auto">
          <a:xfrm>
            <a:off x="3181350" y="2173288"/>
            <a:ext cx="2073275"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24" name="Rectangle 126"/>
          <p:cNvSpPr>
            <a:spLocks noChangeArrowheads="1"/>
          </p:cNvSpPr>
          <p:nvPr/>
        </p:nvSpPr>
        <p:spPr bwMode="auto">
          <a:xfrm>
            <a:off x="3181350" y="2173288"/>
            <a:ext cx="2073275"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25" name="Rectangle 127"/>
          <p:cNvSpPr>
            <a:spLocks noChangeArrowheads="1"/>
          </p:cNvSpPr>
          <p:nvPr/>
        </p:nvSpPr>
        <p:spPr bwMode="auto">
          <a:xfrm>
            <a:off x="3260725" y="2216150"/>
            <a:ext cx="13144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レイアウトの変更をする</a:t>
            </a:r>
            <a:endParaRPr lang="ja-JP" altLang="en-US" sz="2400"/>
          </a:p>
        </p:txBody>
      </p:sp>
      <p:sp>
        <p:nvSpPr>
          <p:cNvPr id="12326" name="Rectangle 128"/>
          <p:cNvSpPr>
            <a:spLocks noChangeArrowheads="1"/>
          </p:cNvSpPr>
          <p:nvPr/>
        </p:nvSpPr>
        <p:spPr bwMode="auto">
          <a:xfrm>
            <a:off x="5667375" y="1806575"/>
            <a:ext cx="2465388"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27" name="Rectangle 129"/>
          <p:cNvSpPr>
            <a:spLocks noChangeArrowheads="1"/>
          </p:cNvSpPr>
          <p:nvPr/>
        </p:nvSpPr>
        <p:spPr bwMode="auto">
          <a:xfrm>
            <a:off x="5667375" y="1806575"/>
            <a:ext cx="2465388"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28" name="Rectangle 130"/>
          <p:cNvSpPr>
            <a:spLocks noChangeArrowheads="1"/>
          </p:cNvSpPr>
          <p:nvPr/>
        </p:nvSpPr>
        <p:spPr bwMode="auto">
          <a:xfrm>
            <a:off x="5746750" y="1863725"/>
            <a:ext cx="1358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月間の献立を</a:t>
            </a:r>
            <a:r>
              <a:rPr lang="en-US" altLang="ja-JP" sz="1200">
                <a:solidFill>
                  <a:srgbClr val="000000"/>
                </a:solidFill>
                <a:latin typeface="HGP創英角ｺﾞｼｯｸUB" pitchFamily="50" charset="-128"/>
                <a:ea typeface="HGP創英角ｺﾞｼｯｸUB" pitchFamily="50" charset="-128"/>
              </a:rPr>
              <a:t>HP</a:t>
            </a:r>
            <a:r>
              <a:rPr lang="ja-JP" altLang="en-US" sz="1200">
                <a:solidFill>
                  <a:srgbClr val="000000"/>
                </a:solidFill>
                <a:latin typeface="HGP創英角ｺﾞｼｯｸUB" pitchFamily="50" charset="-128"/>
                <a:ea typeface="HGP創英角ｺﾞｼｯｸUB" pitchFamily="50" charset="-128"/>
              </a:rPr>
              <a:t>公開</a:t>
            </a:r>
            <a:endParaRPr lang="ja-JP" altLang="en-US" sz="2400"/>
          </a:p>
        </p:txBody>
      </p:sp>
      <p:sp>
        <p:nvSpPr>
          <p:cNvPr id="12329" name="Line 131"/>
          <p:cNvSpPr>
            <a:spLocks noChangeShapeType="1"/>
          </p:cNvSpPr>
          <p:nvPr/>
        </p:nvSpPr>
        <p:spPr bwMode="auto">
          <a:xfrm>
            <a:off x="5472113" y="1974850"/>
            <a:ext cx="1857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0" name="Rectangle 132"/>
          <p:cNvSpPr>
            <a:spLocks noChangeArrowheads="1"/>
          </p:cNvSpPr>
          <p:nvPr/>
        </p:nvSpPr>
        <p:spPr bwMode="auto">
          <a:xfrm>
            <a:off x="5668963" y="2419350"/>
            <a:ext cx="2465387"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31" name="Rectangle 133"/>
          <p:cNvSpPr>
            <a:spLocks noChangeArrowheads="1"/>
          </p:cNvSpPr>
          <p:nvPr/>
        </p:nvSpPr>
        <p:spPr bwMode="auto">
          <a:xfrm>
            <a:off x="5668963" y="2419350"/>
            <a:ext cx="2465387"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32" name="Rectangle 134"/>
          <p:cNvSpPr>
            <a:spLocks noChangeArrowheads="1"/>
          </p:cNvSpPr>
          <p:nvPr/>
        </p:nvSpPr>
        <p:spPr bwMode="auto">
          <a:xfrm>
            <a:off x="5748338" y="2474913"/>
            <a:ext cx="136048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箸等の備品配置変更</a:t>
            </a:r>
            <a:endParaRPr lang="ja-JP" altLang="en-US" sz="2400"/>
          </a:p>
        </p:txBody>
      </p:sp>
      <p:sp>
        <p:nvSpPr>
          <p:cNvPr id="12333" name="Line 135"/>
          <p:cNvSpPr>
            <a:spLocks noChangeShapeType="1"/>
          </p:cNvSpPr>
          <p:nvPr/>
        </p:nvSpPr>
        <p:spPr bwMode="auto">
          <a:xfrm>
            <a:off x="5480050" y="2549525"/>
            <a:ext cx="1857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4" name="Line 136"/>
          <p:cNvSpPr>
            <a:spLocks noChangeShapeType="1"/>
          </p:cNvSpPr>
          <p:nvPr/>
        </p:nvSpPr>
        <p:spPr bwMode="auto">
          <a:xfrm>
            <a:off x="5260975" y="2878138"/>
            <a:ext cx="40640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5" name="Line 137"/>
          <p:cNvSpPr>
            <a:spLocks noChangeShapeType="1"/>
          </p:cNvSpPr>
          <p:nvPr/>
        </p:nvSpPr>
        <p:spPr bwMode="auto">
          <a:xfrm flipH="1">
            <a:off x="5470525" y="2298700"/>
            <a:ext cx="1588" cy="257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6" name="Line 138"/>
          <p:cNvSpPr>
            <a:spLocks noChangeShapeType="1"/>
          </p:cNvSpPr>
          <p:nvPr/>
        </p:nvSpPr>
        <p:spPr bwMode="auto">
          <a:xfrm>
            <a:off x="5257800" y="2317750"/>
            <a:ext cx="2174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7" name="Line 139"/>
          <p:cNvSpPr>
            <a:spLocks noChangeShapeType="1"/>
          </p:cNvSpPr>
          <p:nvPr/>
        </p:nvSpPr>
        <p:spPr bwMode="auto">
          <a:xfrm>
            <a:off x="5480050" y="2305050"/>
            <a:ext cx="1873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8" name="Line 140"/>
          <p:cNvSpPr>
            <a:spLocks noChangeShapeType="1"/>
          </p:cNvSpPr>
          <p:nvPr/>
        </p:nvSpPr>
        <p:spPr bwMode="auto">
          <a:xfrm>
            <a:off x="2962275" y="2835275"/>
            <a:ext cx="2174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39" name="Rectangle 141"/>
          <p:cNvSpPr>
            <a:spLocks noChangeArrowheads="1"/>
          </p:cNvSpPr>
          <p:nvPr/>
        </p:nvSpPr>
        <p:spPr bwMode="auto">
          <a:xfrm>
            <a:off x="3195638" y="3068638"/>
            <a:ext cx="2071687"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0" name="Rectangle 142"/>
          <p:cNvSpPr>
            <a:spLocks noChangeArrowheads="1"/>
          </p:cNvSpPr>
          <p:nvPr/>
        </p:nvSpPr>
        <p:spPr bwMode="auto">
          <a:xfrm>
            <a:off x="3195638" y="3068638"/>
            <a:ext cx="2071687"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1" name="Rectangle 143"/>
          <p:cNvSpPr>
            <a:spLocks noChangeArrowheads="1"/>
          </p:cNvSpPr>
          <p:nvPr/>
        </p:nvSpPr>
        <p:spPr bwMode="auto">
          <a:xfrm>
            <a:off x="3275013" y="3125788"/>
            <a:ext cx="1825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返却が複数客出来るようにする</a:t>
            </a:r>
            <a:endParaRPr lang="ja-JP" altLang="en-US" sz="2400"/>
          </a:p>
        </p:txBody>
      </p:sp>
      <p:sp>
        <p:nvSpPr>
          <p:cNvPr id="12342" name="Rectangle 144"/>
          <p:cNvSpPr>
            <a:spLocks noChangeArrowheads="1"/>
          </p:cNvSpPr>
          <p:nvPr/>
        </p:nvSpPr>
        <p:spPr bwMode="auto">
          <a:xfrm>
            <a:off x="3184525" y="3455988"/>
            <a:ext cx="2062163"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3" name="Rectangle 145"/>
          <p:cNvSpPr>
            <a:spLocks noChangeArrowheads="1"/>
          </p:cNvSpPr>
          <p:nvPr/>
        </p:nvSpPr>
        <p:spPr bwMode="auto">
          <a:xfrm>
            <a:off x="3184525" y="3455988"/>
            <a:ext cx="2062163"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4" name="Rectangle 146"/>
          <p:cNvSpPr>
            <a:spLocks noChangeArrowheads="1"/>
          </p:cNvSpPr>
          <p:nvPr/>
        </p:nvSpPr>
        <p:spPr bwMode="auto">
          <a:xfrm>
            <a:off x="3263900" y="3513138"/>
            <a:ext cx="13112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返却に時間をかけない</a:t>
            </a:r>
            <a:endParaRPr lang="ja-JP" altLang="en-US" sz="2400"/>
          </a:p>
        </p:txBody>
      </p:sp>
      <p:sp>
        <p:nvSpPr>
          <p:cNvPr id="12345" name="Rectangle 147"/>
          <p:cNvSpPr>
            <a:spLocks noChangeArrowheads="1"/>
          </p:cNvSpPr>
          <p:nvPr/>
        </p:nvSpPr>
        <p:spPr bwMode="auto">
          <a:xfrm>
            <a:off x="5657850" y="3063875"/>
            <a:ext cx="2451100" cy="271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6" name="Rectangle 148"/>
          <p:cNvSpPr>
            <a:spLocks noChangeArrowheads="1"/>
          </p:cNvSpPr>
          <p:nvPr/>
        </p:nvSpPr>
        <p:spPr bwMode="auto">
          <a:xfrm>
            <a:off x="5657850" y="3063875"/>
            <a:ext cx="2451100" cy="27146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7" name="Rectangle 149"/>
          <p:cNvSpPr>
            <a:spLocks noChangeArrowheads="1"/>
          </p:cNvSpPr>
          <p:nvPr/>
        </p:nvSpPr>
        <p:spPr bwMode="auto">
          <a:xfrm>
            <a:off x="5737225" y="3121025"/>
            <a:ext cx="90328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返却口の改造</a:t>
            </a:r>
            <a:endParaRPr lang="ja-JP" altLang="en-US" sz="2400"/>
          </a:p>
        </p:txBody>
      </p:sp>
      <p:sp>
        <p:nvSpPr>
          <p:cNvPr id="12348" name="Rectangle 150"/>
          <p:cNvSpPr>
            <a:spLocks noChangeArrowheads="1"/>
          </p:cNvSpPr>
          <p:nvPr/>
        </p:nvSpPr>
        <p:spPr bwMode="auto">
          <a:xfrm>
            <a:off x="5657850" y="3390900"/>
            <a:ext cx="2462213" cy="271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49" name="Rectangle 151"/>
          <p:cNvSpPr>
            <a:spLocks noChangeArrowheads="1"/>
          </p:cNvSpPr>
          <p:nvPr/>
        </p:nvSpPr>
        <p:spPr bwMode="auto">
          <a:xfrm>
            <a:off x="5657850" y="3390900"/>
            <a:ext cx="2462213" cy="27146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0" name="Rectangle 152"/>
          <p:cNvSpPr>
            <a:spLocks noChangeArrowheads="1"/>
          </p:cNvSpPr>
          <p:nvPr/>
        </p:nvSpPr>
        <p:spPr bwMode="auto">
          <a:xfrm>
            <a:off x="5737225" y="3448050"/>
            <a:ext cx="2070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返却方式の改善（客は洗わない）</a:t>
            </a:r>
            <a:endParaRPr lang="ja-JP" altLang="en-US" sz="2400"/>
          </a:p>
        </p:txBody>
      </p:sp>
      <p:sp>
        <p:nvSpPr>
          <p:cNvPr id="12351" name="Rectangle 153"/>
          <p:cNvSpPr>
            <a:spLocks noChangeArrowheads="1"/>
          </p:cNvSpPr>
          <p:nvPr/>
        </p:nvSpPr>
        <p:spPr bwMode="auto">
          <a:xfrm>
            <a:off x="5657850" y="3706813"/>
            <a:ext cx="2462213"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2" name="Rectangle 154"/>
          <p:cNvSpPr>
            <a:spLocks noChangeArrowheads="1"/>
          </p:cNvSpPr>
          <p:nvPr/>
        </p:nvSpPr>
        <p:spPr bwMode="auto">
          <a:xfrm>
            <a:off x="5657850" y="3706813"/>
            <a:ext cx="2462213"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3" name="Rectangle 155"/>
          <p:cNvSpPr>
            <a:spLocks noChangeArrowheads="1"/>
          </p:cNvSpPr>
          <p:nvPr/>
        </p:nvSpPr>
        <p:spPr bwMode="auto">
          <a:xfrm>
            <a:off x="5737225" y="3762375"/>
            <a:ext cx="13271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返却手順等の見直し</a:t>
            </a:r>
            <a:endParaRPr lang="ja-JP" altLang="en-US" sz="2400"/>
          </a:p>
        </p:txBody>
      </p:sp>
      <p:sp>
        <p:nvSpPr>
          <p:cNvPr id="12354" name="Rectangle 156"/>
          <p:cNvSpPr>
            <a:spLocks noChangeArrowheads="1"/>
          </p:cNvSpPr>
          <p:nvPr/>
        </p:nvSpPr>
        <p:spPr bwMode="auto">
          <a:xfrm>
            <a:off x="5657850" y="4022725"/>
            <a:ext cx="2462213" cy="274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5" name="Rectangle 157"/>
          <p:cNvSpPr>
            <a:spLocks noChangeArrowheads="1"/>
          </p:cNvSpPr>
          <p:nvPr/>
        </p:nvSpPr>
        <p:spPr bwMode="auto">
          <a:xfrm>
            <a:off x="5657850" y="4022725"/>
            <a:ext cx="2462213" cy="274638"/>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6" name="Rectangle 158"/>
          <p:cNvSpPr>
            <a:spLocks noChangeArrowheads="1"/>
          </p:cNvSpPr>
          <p:nvPr/>
        </p:nvSpPr>
        <p:spPr bwMode="auto">
          <a:xfrm>
            <a:off x="5737225" y="4081463"/>
            <a:ext cx="12890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隣の倉庫を移転する</a:t>
            </a:r>
            <a:endParaRPr lang="ja-JP" altLang="en-US" sz="2400"/>
          </a:p>
        </p:txBody>
      </p:sp>
      <p:sp>
        <p:nvSpPr>
          <p:cNvPr id="12357" name="Rectangle 159"/>
          <p:cNvSpPr>
            <a:spLocks noChangeArrowheads="1"/>
          </p:cNvSpPr>
          <p:nvPr/>
        </p:nvSpPr>
        <p:spPr bwMode="auto">
          <a:xfrm>
            <a:off x="5657850" y="4340225"/>
            <a:ext cx="2462213" cy="271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8" name="Rectangle 160"/>
          <p:cNvSpPr>
            <a:spLocks noChangeArrowheads="1"/>
          </p:cNvSpPr>
          <p:nvPr/>
        </p:nvSpPr>
        <p:spPr bwMode="auto">
          <a:xfrm>
            <a:off x="5657850" y="4340225"/>
            <a:ext cx="2462213" cy="27146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59" name="Rectangle 161"/>
          <p:cNvSpPr>
            <a:spLocks noChangeArrowheads="1"/>
          </p:cNvSpPr>
          <p:nvPr/>
        </p:nvSpPr>
        <p:spPr bwMode="auto">
          <a:xfrm>
            <a:off x="5737225" y="4397375"/>
            <a:ext cx="142398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机・椅子のｻｲｽﾞ見直し</a:t>
            </a:r>
            <a:endParaRPr lang="ja-JP" altLang="en-US" sz="2400"/>
          </a:p>
        </p:txBody>
      </p:sp>
      <p:sp>
        <p:nvSpPr>
          <p:cNvPr id="12360" name="Rectangle 162"/>
          <p:cNvSpPr>
            <a:spLocks noChangeArrowheads="1"/>
          </p:cNvSpPr>
          <p:nvPr/>
        </p:nvSpPr>
        <p:spPr bwMode="auto">
          <a:xfrm>
            <a:off x="5649913" y="4667250"/>
            <a:ext cx="2474912"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1" name="Rectangle 163"/>
          <p:cNvSpPr>
            <a:spLocks noChangeArrowheads="1"/>
          </p:cNvSpPr>
          <p:nvPr/>
        </p:nvSpPr>
        <p:spPr bwMode="auto">
          <a:xfrm>
            <a:off x="5649913" y="4667250"/>
            <a:ext cx="2474912"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2" name="Rectangle 164"/>
          <p:cNvSpPr>
            <a:spLocks noChangeArrowheads="1"/>
          </p:cNvSpPr>
          <p:nvPr/>
        </p:nvSpPr>
        <p:spPr bwMode="auto">
          <a:xfrm>
            <a:off x="5727700" y="4724400"/>
            <a:ext cx="15065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ｶｳﾝﾀｰ、二人用の導入</a:t>
            </a:r>
            <a:endParaRPr lang="ja-JP" altLang="en-US" sz="2400"/>
          </a:p>
        </p:txBody>
      </p:sp>
      <p:sp>
        <p:nvSpPr>
          <p:cNvPr id="12363" name="Rectangle 165"/>
          <p:cNvSpPr>
            <a:spLocks noChangeArrowheads="1"/>
          </p:cNvSpPr>
          <p:nvPr/>
        </p:nvSpPr>
        <p:spPr bwMode="auto">
          <a:xfrm>
            <a:off x="5657850" y="4994275"/>
            <a:ext cx="2487613"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4" name="Rectangle 166"/>
          <p:cNvSpPr>
            <a:spLocks noChangeArrowheads="1"/>
          </p:cNvSpPr>
          <p:nvPr/>
        </p:nvSpPr>
        <p:spPr bwMode="auto">
          <a:xfrm>
            <a:off x="5657850" y="4994275"/>
            <a:ext cx="2487613"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5" name="Rectangle 167"/>
          <p:cNvSpPr>
            <a:spLocks noChangeArrowheads="1"/>
          </p:cNvSpPr>
          <p:nvPr/>
        </p:nvSpPr>
        <p:spPr bwMode="auto">
          <a:xfrm>
            <a:off x="5737225" y="5049838"/>
            <a:ext cx="7620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最短距離化</a:t>
            </a:r>
            <a:endParaRPr lang="ja-JP" altLang="en-US" sz="2400"/>
          </a:p>
        </p:txBody>
      </p:sp>
      <p:sp>
        <p:nvSpPr>
          <p:cNvPr id="12366" name="Rectangle 168"/>
          <p:cNvSpPr>
            <a:spLocks noChangeArrowheads="1"/>
          </p:cNvSpPr>
          <p:nvPr/>
        </p:nvSpPr>
        <p:spPr bwMode="auto">
          <a:xfrm>
            <a:off x="5657850" y="5311775"/>
            <a:ext cx="2476500" cy="271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7" name="Rectangle 169"/>
          <p:cNvSpPr>
            <a:spLocks noChangeArrowheads="1"/>
          </p:cNvSpPr>
          <p:nvPr/>
        </p:nvSpPr>
        <p:spPr bwMode="auto">
          <a:xfrm>
            <a:off x="5657850" y="5311775"/>
            <a:ext cx="2476500" cy="27146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68" name="Rectangle 170"/>
          <p:cNvSpPr>
            <a:spLocks noChangeArrowheads="1"/>
          </p:cNvSpPr>
          <p:nvPr/>
        </p:nvSpPr>
        <p:spPr bwMode="auto">
          <a:xfrm>
            <a:off x="5737225" y="5368925"/>
            <a:ext cx="101441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外段取りの導入</a:t>
            </a:r>
            <a:endParaRPr lang="ja-JP" altLang="en-US" sz="2400"/>
          </a:p>
        </p:txBody>
      </p:sp>
      <p:sp>
        <p:nvSpPr>
          <p:cNvPr id="12369" name="Rectangle 171"/>
          <p:cNvSpPr>
            <a:spLocks noChangeArrowheads="1"/>
          </p:cNvSpPr>
          <p:nvPr/>
        </p:nvSpPr>
        <p:spPr bwMode="auto">
          <a:xfrm>
            <a:off x="5657850" y="5964238"/>
            <a:ext cx="2476500" cy="273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0" name="Rectangle 172"/>
          <p:cNvSpPr>
            <a:spLocks noChangeArrowheads="1"/>
          </p:cNvSpPr>
          <p:nvPr/>
        </p:nvSpPr>
        <p:spPr bwMode="auto">
          <a:xfrm>
            <a:off x="5657850" y="5964238"/>
            <a:ext cx="2476500" cy="2730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1" name="Rectangle 173"/>
          <p:cNvSpPr>
            <a:spLocks noChangeArrowheads="1"/>
          </p:cNvSpPr>
          <p:nvPr/>
        </p:nvSpPr>
        <p:spPr bwMode="auto">
          <a:xfrm>
            <a:off x="5737225" y="6021388"/>
            <a:ext cx="16351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作業要領の標準化と教育</a:t>
            </a:r>
            <a:endParaRPr lang="ja-JP" altLang="en-US" sz="2400"/>
          </a:p>
        </p:txBody>
      </p:sp>
      <p:sp>
        <p:nvSpPr>
          <p:cNvPr id="12372" name="Rectangle 174"/>
          <p:cNvSpPr>
            <a:spLocks noChangeArrowheads="1"/>
          </p:cNvSpPr>
          <p:nvPr/>
        </p:nvSpPr>
        <p:spPr bwMode="auto">
          <a:xfrm>
            <a:off x="5657850" y="5608638"/>
            <a:ext cx="2476500" cy="2714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3" name="Rectangle 175"/>
          <p:cNvSpPr>
            <a:spLocks noChangeArrowheads="1"/>
          </p:cNvSpPr>
          <p:nvPr/>
        </p:nvSpPr>
        <p:spPr bwMode="auto">
          <a:xfrm>
            <a:off x="5657850" y="5608638"/>
            <a:ext cx="2476500" cy="27146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4" name="Rectangle 176"/>
          <p:cNvSpPr>
            <a:spLocks noChangeArrowheads="1"/>
          </p:cNvSpPr>
          <p:nvPr/>
        </p:nvSpPr>
        <p:spPr bwMode="auto">
          <a:xfrm>
            <a:off x="5737225" y="5665788"/>
            <a:ext cx="90328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工数の平準化</a:t>
            </a:r>
            <a:endParaRPr lang="ja-JP" altLang="en-US" sz="2400"/>
          </a:p>
        </p:txBody>
      </p:sp>
      <p:sp>
        <p:nvSpPr>
          <p:cNvPr id="12375" name="Line 177"/>
          <p:cNvSpPr>
            <a:spLocks noChangeShapeType="1"/>
          </p:cNvSpPr>
          <p:nvPr/>
        </p:nvSpPr>
        <p:spPr bwMode="auto">
          <a:xfrm>
            <a:off x="2963863" y="3184525"/>
            <a:ext cx="2174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76" name="Rectangle 178"/>
          <p:cNvSpPr>
            <a:spLocks noChangeArrowheads="1"/>
          </p:cNvSpPr>
          <p:nvPr/>
        </p:nvSpPr>
        <p:spPr bwMode="auto">
          <a:xfrm>
            <a:off x="3194050" y="4068763"/>
            <a:ext cx="2071688"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7" name="Rectangle 179"/>
          <p:cNvSpPr>
            <a:spLocks noChangeArrowheads="1"/>
          </p:cNvSpPr>
          <p:nvPr/>
        </p:nvSpPr>
        <p:spPr bwMode="auto">
          <a:xfrm>
            <a:off x="3194050" y="4068763"/>
            <a:ext cx="2071688"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78" name="Rectangle 180"/>
          <p:cNvSpPr>
            <a:spLocks noChangeArrowheads="1"/>
          </p:cNvSpPr>
          <p:nvPr/>
        </p:nvSpPr>
        <p:spPr bwMode="auto">
          <a:xfrm>
            <a:off x="3273425" y="4124325"/>
            <a:ext cx="9048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ｽﾍﾟｰｽを増やす</a:t>
            </a:r>
            <a:endParaRPr lang="ja-JP" altLang="en-US" sz="2400"/>
          </a:p>
        </p:txBody>
      </p:sp>
      <p:sp>
        <p:nvSpPr>
          <p:cNvPr id="12379" name="Rectangle 181"/>
          <p:cNvSpPr>
            <a:spLocks noChangeArrowheads="1"/>
          </p:cNvSpPr>
          <p:nvPr/>
        </p:nvSpPr>
        <p:spPr bwMode="auto">
          <a:xfrm>
            <a:off x="3205163" y="4376738"/>
            <a:ext cx="2062162"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80" name="Rectangle 182"/>
          <p:cNvSpPr>
            <a:spLocks noChangeArrowheads="1"/>
          </p:cNvSpPr>
          <p:nvPr/>
        </p:nvSpPr>
        <p:spPr bwMode="auto">
          <a:xfrm>
            <a:off x="3205163" y="4376738"/>
            <a:ext cx="2062162"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81" name="Rectangle 183"/>
          <p:cNvSpPr>
            <a:spLocks noChangeArrowheads="1"/>
          </p:cNvSpPr>
          <p:nvPr/>
        </p:nvSpPr>
        <p:spPr bwMode="auto">
          <a:xfrm>
            <a:off x="3284538" y="4433888"/>
            <a:ext cx="9921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机・椅子を増やす</a:t>
            </a:r>
            <a:endParaRPr lang="ja-JP" altLang="en-US" sz="2400"/>
          </a:p>
        </p:txBody>
      </p:sp>
      <p:sp>
        <p:nvSpPr>
          <p:cNvPr id="12382" name="Line 184"/>
          <p:cNvSpPr>
            <a:spLocks noChangeShapeType="1"/>
          </p:cNvSpPr>
          <p:nvPr/>
        </p:nvSpPr>
        <p:spPr bwMode="auto">
          <a:xfrm>
            <a:off x="5265738" y="3162300"/>
            <a:ext cx="39211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3" name="Line 185"/>
          <p:cNvSpPr>
            <a:spLocks noChangeShapeType="1"/>
          </p:cNvSpPr>
          <p:nvPr/>
        </p:nvSpPr>
        <p:spPr bwMode="auto">
          <a:xfrm>
            <a:off x="5241925" y="3557588"/>
            <a:ext cx="4159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4" name="Line 186"/>
          <p:cNvSpPr>
            <a:spLocks noChangeShapeType="1"/>
          </p:cNvSpPr>
          <p:nvPr/>
        </p:nvSpPr>
        <p:spPr bwMode="auto">
          <a:xfrm>
            <a:off x="5461000" y="3849688"/>
            <a:ext cx="1968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5" name="Line 187"/>
          <p:cNvSpPr>
            <a:spLocks noChangeShapeType="1"/>
          </p:cNvSpPr>
          <p:nvPr/>
        </p:nvSpPr>
        <p:spPr bwMode="auto">
          <a:xfrm>
            <a:off x="5461000" y="3541713"/>
            <a:ext cx="0" cy="3079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6" name="Line 188"/>
          <p:cNvSpPr>
            <a:spLocks noChangeShapeType="1"/>
          </p:cNvSpPr>
          <p:nvPr/>
        </p:nvSpPr>
        <p:spPr bwMode="auto">
          <a:xfrm>
            <a:off x="5270500" y="4165600"/>
            <a:ext cx="3889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7" name="Line 189"/>
          <p:cNvSpPr>
            <a:spLocks noChangeShapeType="1"/>
          </p:cNvSpPr>
          <p:nvPr/>
        </p:nvSpPr>
        <p:spPr bwMode="auto">
          <a:xfrm>
            <a:off x="5276850" y="4829175"/>
            <a:ext cx="37306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8" name="Line 190"/>
          <p:cNvSpPr>
            <a:spLocks noChangeShapeType="1"/>
          </p:cNvSpPr>
          <p:nvPr/>
        </p:nvSpPr>
        <p:spPr bwMode="auto">
          <a:xfrm>
            <a:off x="5461000" y="5462588"/>
            <a:ext cx="1968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89" name="Line 191"/>
          <p:cNvSpPr>
            <a:spLocks noChangeShapeType="1"/>
          </p:cNvSpPr>
          <p:nvPr/>
        </p:nvSpPr>
        <p:spPr bwMode="auto">
          <a:xfrm>
            <a:off x="5467350" y="5737225"/>
            <a:ext cx="19050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90" name="Line 192"/>
          <p:cNvSpPr>
            <a:spLocks noChangeShapeType="1"/>
          </p:cNvSpPr>
          <p:nvPr/>
        </p:nvSpPr>
        <p:spPr bwMode="auto">
          <a:xfrm>
            <a:off x="5461000" y="6046788"/>
            <a:ext cx="1968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91" name="Rectangle 193"/>
          <p:cNvSpPr>
            <a:spLocks noChangeArrowheads="1"/>
          </p:cNvSpPr>
          <p:nvPr/>
        </p:nvSpPr>
        <p:spPr bwMode="auto">
          <a:xfrm>
            <a:off x="3205163" y="4705350"/>
            <a:ext cx="2062162"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92" name="Rectangle 194"/>
          <p:cNvSpPr>
            <a:spLocks noChangeArrowheads="1"/>
          </p:cNvSpPr>
          <p:nvPr/>
        </p:nvSpPr>
        <p:spPr bwMode="auto">
          <a:xfrm>
            <a:off x="3205163" y="4705350"/>
            <a:ext cx="2062162"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93" name="Rectangle 195"/>
          <p:cNvSpPr>
            <a:spLocks noChangeArrowheads="1"/>
          </p:cNvSpPr>
          <p:nvPr/>
        </p:nvSpPr>
        <p:spPr bwMode="auto">
          <a:xfrm>
            <a:off x="3284538" y="4762500"/>
            <a:ext cx="15192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ﾆｰｽﾞに合せた備品の採用</a:t>
            </a:r>
            <a:endParaRPr lang="ja-JP" altLang="en-US" sz="2400"/>
          </a:p>
        </p:txBody>
      </p:sp>
      <p:sp>
        <p:nvSpPr>
          <p:cNvPr id="12394" name="Line 196"/>
          <p:cNvSpPr>
            <a:spLocks noChangeShapeType="1"/>
          </p:cNvSpPr>
          <p:nvPr/>
        </p:nvSpPr>
        <p:spPr bwMode="auto">
          <a:xfrm>
            <a:off x="5465763" y="5148263"/>
            <a:ext cx="1920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95" name="Rectangle 197"/>
          <p:cNvSpPr>
            <a:spLocks noChangeArrowheads="1"/>
          </p:cNvSpPr>
          <p:nvPr/>
        </p:nvSpPr>
        <p:spPr bwMode="auto">
          <a:xfrm>
            <a:off x="3194050" y="5230813"/>
            <a:ext cx="2062163"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96" name="Rectangle 198"/>
          <p:cNvSpPr>
            <a:spLocks noChangeArrowheads="1"/>
          </p:cNvSpPr>
          <p:nvPr/>
        </p:nvSpPr>
        <p:spPr bwMode="auto">
          <a:xfrm>
            <a:off x="3194050" y="5230813"/>
            <a:ext cx="2062163"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397" name="Rectangle 199"/>
          <p:cNvSpPr>
            <a:spLocks noChangeArrowheads="1"/>
          </p:cNvSpPr>
          <p:nvPr/>
        </p:nvSpPr>
        <p:spPr bwMode="auto">
          <a:xfrm>
            <a:off x="3273425" y="5286375"/>
            <a:ext cx="17938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最短の手順・経路に見直しする</a:t>
            </a:r>
            <a:endParaRPr lang="ja-JP" altLang="en-US" sz="2400"/>
          </a:p>
        </p:txBody>
      </p:sp>
      <p:sp>
        <p:nvSpPr>
          <p:cNvPr id="12398" name="Line 200"/>
          <p:cNvSpPr>
            <a:spLocks noChangeShapeType="1"/>
          </p:cNvSpPr>
          <p:nvPr/>
        </p:nvSpPr>
        <p:spPr bwMode="auto">
          <a:xfrm>
            <a:off x="2967038" y="3549650"/>
            <a:ext cx="2174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99" name="Line 201"/>
          <p:cNvSpPr>
            <a:spLocks noChangeShapeType="1"/>
          </p:cNvSpPr>
          <p:nvPr/>
        </p:nvSpPr>
        <p:spPr bwMode="auto">
          <a:xfrm>
            <a:off x="2979738" y="4176713"/>
            <a:ext cx="2174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00" name="Line 202"/>
          <p:cNvSpPr>
            <a:spLocks noChangeShapeType="1"/>
          </p:cNvSpPr>
          <p:nvPr/>
        </p:nvSpPr>
        <p:spPr bwMode="auto">
          <a:xfrm>
            <a:off x="2982913" y="4852988"/>
            <a:ext cx="21907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01" name="Rectangle 203"/>
          <p:cNvSpPr>
            <a:spLocks noChangeArrowheads="1"/>
          </p:cNvSpPr>
          <p:nvPr/>
        </p:nvSpPr>
        <p:spPr bwMode="auto">
          <a:xfrm>
            <a:off x="744538" y="2584450"/>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基本目的</a:t>
            </a:r>
            <a:endParaRPr lang="ja-JP" altLang="en-US" sz="2400"/>
          </a:p>
        </p:txBody>
      </p:sp>
      <p:sp>
        <p:nvSpPr>
          <p:cNvPr id="12402" name="Rectangle 204"/>
          <p:cNvSpPr>
            <a:spLocks noChangeArrowheads="1"/>
          </p:cNvSpPr>
          <p:nvPr/>
        </p:nvSpPr>
        <p:spPr bwMode="auto">
          <a:xfrm>
            <a:off x="1938338" y="1755775"/>
            <a:ext cx="476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１次手段</a:t>
            </a:r>
            <a:endParaRPr lang="ja-JP" altLang="en-US" sz="2400"/>
          </a:p>
        </p:txBody>
      </p:sp>
      <p:sp>
        <p:nvSpPr>
          <p:cNvPr id="12403" name="Rectangle 205"/>
          <p:cNvSpPr>
            <a:spLocks noChangeArrowheads="1"/>
          </p:cNvSpPr>
          <p:nvPr/>
        </p:nvSpPr>
        <p:spPr bwMode="auto">
          <a:xfrm>
            <a:off x="3857625" y="1395413"/>
            <a:ext cx="476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２次手段</a:t>
            </a:r>
            <a:endParaRPr lang="ja-JP" altLang="en-US" sz="2400"/>
          </a:p>
        </p:txBody>
      </p:sp>
      <p:sp>
        <p:nvSpPr>
          <p:cNvPr id="12404" name="Rectangle 206"/>
          <p:cNvSpPr>
            <a:spLocks noChangeArrowheads="1"/>
          </p:cNvSpPr>
          <p:nvPr/>
        </p:nvSpPr>
        <p:spPr bwMode="auto">
          <a:xfrm>
            <a:off x="688975" y="5249863"/>
            <a:ext cx="711200" cy="719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05" name="Freeform 207"/>
          <p:cNvSpPr>
            <a:spLocks noEditPoints="1"/>
          </p:cNvSpPr>
          <p:nvPr/>
        </p:nvSpPr>
        <p:spPr bwMode="auto">
          <a:xfrm>
            <a:off x="684213" y="5245100"/>
            <a:ext cx="720725" cy="728663"/>
          </a:xfrm>
          <a:custGeom>
            <a:avLst/>
            <a:gdLst>
              <a:gd name="T0" fmla="*/ 0 w 454"/>
              <a:gd name="T1" fmla="*/ 2147483647 h 459"/>
              <a:gd name="T2" fmla="*/ 0 w 454"/>
              <a:gd name="T3" fmla="*/ 2147483647 h 459"/>
              <a:gd name="T4" fmla="*/ 2147483647 w 454"/>
              <a:gd name="T5" fmla="*/ 2147483647 h 459"/>
              <a:gd name="T6" fmla="*/ 2147483647 w 454"/>
              <a:gd name="T7" fmla="*/ 2147483647 h 459"/>
              <a:gd name="T8" fmla="*/ 0 w 454"/>
              <a:gd name="T9" fmla="*/ 2147483647 h 459"/>
              <a:gd name="T10" fmla="*/ 0 w 454"/>
              <a:gd name="T11" fmla="*/ 2147483647 h 459"/>
              <a:gd name="T12" fmla="*/ 0 w 454"/>
              <a:gd name="T13" fmla="*/ 2147483647 h 459"/>
              <a:gd name="T14" fmla="*/ 2147483647 w 454"/>
              <a:gd name="T15" fmla="*/ 2147483647 h 459"/>
              <a:gd name="T16" fmla="*/ 2147483647 w 454"/>
              <a:gd name="T17" fmla="*/ 2147483647 h 459"/>
              <a:gd name="T18" fmla="*/ 0 w 454"/>
              <a:gd name="T19" fmla="*/ 2147483647 h 459"/>
              <a:gd name="T20" fmla="*/ 0 w 454"/>
              <a:gd name="T21" fmla="*/ 2147483647 h 459"/>
              <a:gd name="T22" fmla="*/ 0 w 454"/>
              <a:gd name="T23" fmla="*/ 2147483647 h 459"/>
              <a:gd name="T24" fmla="*/ 2147483647 w 454"/>
              <a:gd name="T25" fmla="*/ 2147483647 h 459"/>
              <a:gd name="T26" fmla="*/ 2147483647 w 454"/>
              <a:gd name="T27" fmla="*/ 2147483647 h 459"/>
              <a:gd name="T28" fmla="*/ 0 w 454"/>
              <a:gd name="T29" fmla="*/ 2147483647 h 459"/>
              <a:gd name="T30" fmla="*/ 2147483647 w 454"/>
              <a:gd name="T31" fmla="*/ 2147483647 h 459"/>
              <a:gd name="T32" fmla="*/ 2147483647 w 454"/>
              <a:gd name="T33" fmla="*/ 2147483647 h 459"/>
              <a:gd name="T34" fmla="*/ 2147483647 w 454"/>
              <a:gd name="T35" fmla="*/ 0 h 459"/>
              <a:gd name="T36" fmla="*/ 2147483647 w 454"/>
              <a:gd name="T37" fmla="*/ 0 h 459"/>
              <a:gd name="T38" fmla="*/ 2147483647 w 454"/>
              <a:gd name="T39" fmla="*/ 0 h 459"/>
              <a:gd name="T40" fmla="*/ 2147483647 w 454"/>
              <a:gd name="T41" fmla="*/ 2147483647 h 459"/>
              <a:gd name="T42" fmla="*/ 2147483647 w 454"/>
              <a:gd name="T43" fmla="*/ 2147483647 h 459"/>
              <a:gd name="T44" fmla="*/ 2147483647 w 454"/>
              <a:gd name="T45" fmla="*/ 0 h 459"/>
              <a:gd name="T46" fmla="*/ 2147483647 w 454"/>
              <a:gd name="T47" fmla="*/ 0 h 459"/>
              <a:gd name="T48" fmla="*/ 2147483647 w 454"/>
              <a:gd name="T49" fmla="*/ 0 h 459"/>
              <a:gd name="T50" fmla="*/ 2147483647 w 454"/>
              <a:gd name="T51" fmla="*/ 2147483647 h 459"/>
              <a:gd name="T52" fmla="*/ 2147483647 w 454"/>
              <a:gd name="T53" fmla="*/ 2147483647 h 459"/>
              <a:gd name="T54" fmla="*/ 2147483647 w 454"/>
              <a:gd name="T55" fmla="*/ 0 h 459"/>
              <a:gd name="T56" fmla="*/ 2147483647 w 454"/>
              <a:gd name="T57" fmla="*/ 0 h 459"/>
              <a:gd name="T58" fmla="*/ 2147483647 w 454"/>
              <a:gd name="T59" fmla="*/ 0 h 459"/>
              <a:gd name="T60" fmla="*/ 2147483647 w 454"/>
              <a:gd name="T61" fmla="*/ 2147483647 h 459"/>
              <a:gd name="T62" fmla="*/ 2147483647 w 454"/>
              <a:gd name="T63" fmla="*/ 2147483647 h 459"/>
              <a:gd name="T64" fmla="*/ 2147483647 w 454"/>
              <a:gd name="T65" fmla="*/ 2147483647 h 459"/>
              <a:gd name="T66" fmla="*/ 2147483647 w 454"/>
              <a:gd name="T67" fmla="*/ 2147483647 h 459"/>
              <a:gd name="T68" fmla="*/ 2147483647 w 454"/>
              <a:gd name="T69" fmla="*/ 2147483647 h 459"/>
              <a:gd name="T70" fmla="*/ 2147483647 w 454"/>
              <a:gd name="T71" fmla="*/ 2147483647 h 459"/>
              <a:gd name="T72" fmla="*/ 2147483647 w 454"/>
              <a:gd name="T73" fmla="*/ 2147483647 h 459"/>
              <a:gd name="T74" fmla="*/ 2147483647 w 454"/>
              <a:gd name="T75" fmla="*/ 2147483647 h 459"/>
              <a:gd name="T76" fmla="*/ 2147483647 w 454"/>
              <a:gd name="T77" fmla="*/ 2147483647 h 459"/>
              <a:gd name="T78" fmla="*/ 2147483647 w 454"/>
              <a:gd name="T79" fmla="*/ 2147483647 h 459"/>
              <a:gd name="T80" fmla="*/ 2147483647 w 454"/>
              <a:gd name="T81" fmla="*/ 2147483647 h 459"/>
              <a:gd name="T82" fmla="*/ 2147483647 w 454"/>
              <a:gd name="T83" fmla="*/ 2147483647 h 459"/>
              <a:gd name="T84" fmla="*/ 2147483647 w 454"/>
              <a:gd name="T85" fmla="*/ 2147483647 h 459"/>
              <a:gd name="T86" fmla="*/ 2147483647 w 454"/>
              <a:gd name="T87" fmla="*/ 2147483647 h 459"/>
              <a:gd name="T88" fmla="*/ 2147483647 w 454"/>
              <a:gd name="T89" fmla="*/ 2147483647 h 459"/>
              <a:gd name="T90" fmla="*/ 2147483647 w 454"/>
              <a:gd name="T91" fmla="*/ 2147483647 h 459"/>
              <a:gd name="T92" fmla="*/ 2147483647 w 454"/>
              <a:gd name="T93" fmla="*/ 2147483647 h 459"/>
              <a:gd name="T94" fmla="*/ 2147483647 w 454"/>
              <a:gd name="T95" fmla="*/ 2147483647 h 459"/>
              <a:gd name="T96" fmla="*/ 2147483647 w 454"/>
              <a:gd name="T97" fmla="*/ 2147483647 h 459"/>
              <a:gd name="T98" fmla="*/ 2147483647 w 454"/>
              <a:gd name="T99" fmla="*/ 2147483647 h 459"/>
              <a:gd name="T100" fmla="*/ 2147483647 w 454"/>
              <a:gd name="T101" fmla="*/ 2147483647 h 459"/>
              <a:gd name="T102" fmla="*/ 2147483647 w 454"/>
              <a:gd name="T103" fmla="*/ 2147483647 h 459"/>
              <a:gd name="T104" fmla="*/ 2147483647 w 454"/>
              <a:gd name="T105" fmla="*/ 2147483647 h 459"/>
              <a:gd name="T106" fmla="*/ 2147483647 w 454"/>
              <a:gd name="T107" fmla="*/ 2147483647 h 459"/>
              <a:gd name="T108" fmla="*/ 2147483647 w 454"/>
              <a:gd name="T109" fmla="*/ 2147483647 h 459"/>
              <a:gd name="T110" fmla="*/ 2147483647 w 454"/>
              <a:gd name="T111" fmla="*/ 2147483647 h 459"/>
              <a:gd name="T112" fmla="*/ 2147483647 w 454"/>
              <a:gd name="T113" fmla="*/ 2147483647 h 459"/>
              <a:gd name="T114" fmla="*/ 2147483647 w 454"/>
              <a:gd name="T115" fmla="*/ 2147483647 h 459"/>
              <a:gd name="T116" fmla="*/ 2147483647 w 454"/>
              <a:gd name="T117" fmla="*/ 2147483647 h 459"/>
              <a:gd name="T118" fmla="*/ 2147483647 w 454"/>
              <a:gd name="T119" fmla="*/ 2147483647 h 459"/>
              <a:gd name="T120" fmla="*/ 2147483647 w 454"/>
              <a:gd name="T121" fmla="*/ 2147483647 h 459"/>
              <a:gd name="T122" fmla="*/ 2147483647 w 454"/>
              <a:gd name="T123" fmla="*/ 2147483647 h 45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54" h="459">
                <a:moveTo>
                  <a:pt x="0" y="456"/>
                </a:moveTo>
                <a:lnTo>
                  <a:pt x="0" y="449"/>
                </a:lnTo>
                <a:lnTo>
                  <a:pt x="6" y="449"/>
                </a:lnTo>
                <a:lnTo>
                  <a:pt x="6" y="456"/>
                </a:lnTo>
                <a:lnTo>
                  <a:pt x="0" y="456"/>
                </a:lnTo>
                <a:close/>
                <a:moveTo>
                  <a:pt x="0" y="443"/>
                </a:moveTo>
                <a:lnTo>
                  <a:pt x="0" y="436"/>
                </a:lnTo>
                <a:lnTo>
                  <a:pt x="6" y="436"/>
                </a:lnTo>
                <a:lnTo>
                  <a:pt x="6" y="443"/>
                </a:lnTo>
                <a:lnTo>
                  <a:pt x="0" y="443"/>
                </a:lnTo>
                <a:close/>
                <a:moveTo>
                  <a:pt x="0" y="429"/>
                </a:moveTo>
                <a:lnTo>
                  <a:pt x="0" y="423"/>
                </a:lnTo>
                <a:lnTo>
                  <a:pt x="6" y="423"/>
                </a:lnTo>
                <a:lnTo>
                  <a:pt x="6" y="429"/>
                </a:lnTo>
                <a:lnTo>
                  <a:pt x="0" y="429"/>
                </a:lnTo>
                <a:close/>
                <a:moveTo>
                  <a:pt x="0" y="416"/>
                </a:moveTo>
                <a:lnTo>
                  <a:pt x="0" y="410"/>
                </a:lnTo>
                <a:lnTo>
                  <a:pt x="6" y="410"/>
                </a:lnTo>
                <a:lnTo>
                  <a:pt x="6" y="416"/>
                </a:lnTo>
                <a:lnTo>
                  <a:pt x="0" y="416"/>
                </a:lnTo>
                <a:close/>
                <a:moveTo>
                  <a:pt x="0" y="403"/>
                </a:moveTo>
                <a:lnTo>
                  <a:pt x="0" y="396"/>
                </a:lnTo>
                <a:lnTo>
                  <a:pt x="6" y="396"/>
                </a:lnTo>
                <a:lnTo>
                  <a:pt x="6" y="403"/>
                </a:lnTo>
                <a:lnTo>
                  <a:pt x="0" y="403"/>
                </a:lnTo>
                <a:close/>
                <a:moveTo>
                  <a:pt x="0" y="390"/>
                </a:moveTo>
                <a:lnTo>
                  <a:pt x="0" y="383"/>
                </a:lnTo>
                <a:lnTo>
                  <a:pt x="6" y="383"/>
                </a:lnTo>
                <a:lnTo>
                  <a:pt x="6" y="390"/>
                </a:lnTo>
                <a:lnTo>
                  <a:pt x="0" y="390"/>
                </a:lnTo>
                <a:close/>
                <a:moveTo>
                  <a:pt x="0" y="377"/>
                </a:moveTo>
                <a:lnTo>
                  <a:pt x="0" y="370"/>
                </a:lnTo>
                <a:lnTo>
                  <a:pt x="6" y="370"/>
                </a:lnTo>
                <a:lnTo>
                  <a:pt x="6" y="377"/>
                </a:lnTo>
                <a:lnTo>
                  <a:pt x="0" y="377"/>
                </a:lnTo>
                <a:close/>
                <a:moveTo>
                  <a:pt x="0" y="363"/>
                </a:moveTo>
                <a:lnTo>
                  <a:pt x="0" y="357"/>
                </a:lnTo>
                <a:lnTo>
                  <a:pt x="6" y="357"/>
                </a:lnTo>
                <a:lnTo>
                  <a:pt x="6" y="363"/>
                </a:lnTo>
                <a:lnTo>
                  <a:pt x="0" y="363"/>
                </a:lnTo>
                <a:close/>
                <a:moveTo>
                  <a:pt x="0" y="350"/>
                </a:moveTo>
                <a:lnTo>
                  <a:pt x="0" y="344"/>
                </a:lnTo>
                <a:lnTo>
                  <a:pt x="6" y="344"/>
                </a:lnTo>
                <a:lnTo>
                  <a:pt x="6" y="350"/>
                </a:lnTo>
                <a:lnTo>
                  <a:pt x="0" y="350"/>
                </a:lnTo>
                <a:close/>
                <a:moveTo>
                  <a:pt x="0" y="337"/>
                </a:moveTo>
                <a:lnTo>
                  <a:pt x="0" y="330"/>
                </a:lnTo>
                <a:lnTo>
                  <a:pt x="6" y="330"/>
                </a:lnTo>
                <a:lnTo>
                  <a:pt x="6" y="337"/>
                </a:lnTo>
                <a:lnTo>
                  <a:pt x="0" y="337"/>
                </a:lnTo>
                <a:close/>
                <a:moveTo>
                  <a:pt x="0" y="324"/>
                </a:moveTo>
                <a:lnTo>
                  <a:pt x="0" y="317"/>
                </a:lnTo>
                <a:lnTo>
                  <a:pt x="6" y="317"/>
                </a:lnTo>
                <a:lnTo>
                  <a:pt x="6" y="324"/>
                </a:lnTo>
                <a:lnTo>
                  <a:pt x="0" y="324"/>
                </a:lnTo>
                <a:close/>
                <a:moveTo>
                  <a:pt x="0" y="311"/>
                </a:moveTo>
                <a:lnTo>
                  <a:pt x="0" y="304"/>
                </a:lnTo>
                <a:lnTo>
                  <a:pt x="6" y="304"/>
                </a:lnTo>
                <a:lnTo>
                  <a:pt x="6" y="311"/>
                </a:lnTo>
                <a:lnTo>
                  <a:pt x="0" y="311"/>
                </a:lnTo>
                <a:close/>
                <a:moveTo>
                  <a:pt x="0" y="297"/>
                </a:moveTo>
                <a:lnTo>
                  <a:pt x="0" y="291"/>
                </a:lnTo>
                <a:lnTo>
                  <a:pt x="6" y="291"/>
                </a:lnTo>
                <a:lnTo>
                  <a:pt x="6" y="297"/>
                </a:lnTo>
                <a:lnTo>
                  <a:pt x="0" y="297"/>
                </a:lnTo>
                <a:close/>
                <a:moveTo>
                  <a:pt x="0" y="284"/>
                </a:moveTo>
                <a:lnTo>
                  <a:pt x="0" y="278"/>
                </a:lnTo>
                <a:lnTo>
                  <a:pt x="6" y="278"/>
                </a:lnTo>
                <a:lnTo>
                  <a:pt x="6" y="284"/>
                </a:lnTo>
                <a:lnTo>
                  <a:pt x="0" y="284"/>
                </a:lnTo>
                <a:close/>
                <a:moveTo>
                  <a:pt x="0" y="271"/>
                </a:moveTo>
                <a:lnTo>
                  <a:pt x="0" y="264"/>
                </a:lnTo>
                <a:lnTo>
                  <a:pt x="6" y="264"/>
                </a:lnTo>
                <a:lnTo>
                  <a:pt x="6" y="271"/>
                </a:lnTo>
                <a:lnTo>
                  <a:pt x="0" y="271"/>
                </a:lnTo>
                <a:close/>
                <a:moveTo>
                  <a:pt x="0" y="258"/>
                </a:moveTo>
                <a:lnTo>
                  <a:pt x="0" y="251"/>
                </a:lnTo>
                <a:lnTo>
                  <a:pt x="6" y="251"/>
                </a:lnTo>
                <a:lnTo>
                  <a:pt x="6" y="258"/>
                </a:lnTo>
                <a:lnTo>
                  <a:pt x="0" y="258"/>
                </a:lnTo>
                <a:close/>
                <a:moveTo>
                  <a:pt x="0" y="245"/>
                </a:moveTo>
                <a:lnTo>
                  <a:pt x="0" y="238"/>
                </a:lnTo>
                <a:lnTo>
                  <a:pt x="6" y="238"/>
                </a:lnTo>
                <a:lnTo>
                  <a:pt x="6" y="245"/>
                </a:lnTo>
                <a:lnTo>
                  <a:pt x="0" y="245"/>
                </a:lnTo>
                <a:close/>
                <a:moveTo>
                  <a:pt x="0" y="231"/>
                </a:moveTo>
                <a:lnTo>
                  <a:pt x="0" y="225"/>
                </a:lnTo>
                <a:lnTo>
                  <a:pt x="6" y="225"/>
                </a:lnTo>
                <a:lnTo>
                  <a:pt x="6" y="231"/>
                </a:lnTo>
                <a:lnTo>
                  <a:pt x="0" y="231"/>
                </a:lnTo>
                <a:close/>
                <a:moveTo>
                  <a:pt x="0" y="218"/>
                </a:moveTo>
                <a:lnTo>
                  <a:pt x="0" y="212"/>
                </a:lnTo>
                <a:lnTo>
                  <a:pt x="6" y="212"/>
                </a:lnTo>
                <a:lnTo>
                  <a:pt x="6" y="218"/>
                </a:lnTo>
                <a:lnTo>
                  <a:pt x="0" y="218"/>
                </a:lnTo>
                <a:close/>
                <a:moveTo>
                  <a:pt x="0" y="205"/>
                </a:moveTo>
                <a:lnTo>
                  <a:pt x="0" y="198"/>
                </a:lnTo>
                <a:lnTo>
                  <a:pt x="6" y="198"/>
                </a:lnTo>
                <a:lnTo>
                  <a:pt x="6" y="205"/>
                </a:lnTo>
                <a:lnTo>
                  <a:pt x="0" y="205"/>
                </a:lnTo>
                <a:close/>
                <a:moveTo>
                  <a:pt x="0" y="192"/>
                </a:moveTo>
                <a:lnTo>
                  <a:pt x="0" y="185"/>
                </a:lnTo>
                <a:lnTo>
                  <a:pt x="6" y="185"/>
                </a:lnTo>
                <a:lnTo>
                  <a:pt x="6" y="192"/>
                </a:lnTo>
                <a:lnTo>
                  <a:pt x="0" y="192"/>
                </a:lnTo>
                <a:close/>
                <a:moveTo>
                  <a:pt x="0" y="179"/>
                </a:moveTo>
                <a:lnTo>
                  <a:pt x="0" y="172"/>
                </a:lnTo>
                <a:lnTo>
                  <a:pt x="6" y="172"/>
                </a:lnTo>
                <a:lnTo>
                  <a:pt x="6" y="179"/>
                </a:lnTo>
                <a:lnTo>
                  <a:pt x="0" y="179"/>
                </a:lnTo>
                <a:close/>
                <a:moveTo>
                  <a:pt x="0" y="165"/>
                </a:moveTo>
                <a:lnTo>
                  <a:pt x="0" y="159"/>
                </a:lnTo>
                <a:lnTo>
                  <a:pt x="6" y="159"/>
                </a:lnTo>
                <a:lnTo>
                  <a:pt x="6" y="165"/>
                </a:lnTo>
                <a:lnTo>
                  <a:pt x="0" y="165"/>
                </a:lnTo>
                <a:close/>
                <a:moveTo>
                  <a:pt x="0" y="152"/>
                </a:moveTo>
                <a:lnTo>
                  <a:pt x="0" y="146"/>
                </a:lnTo>
                <a:lnTo>
                  <a:pt x="6" y="146"/>
                </a:lnTo>
                <a:lnTo>
                  <a:pt x="6" y="152"/>
                </a:lnTo>
                <a:lnTo>
                  <a:pt x="0" y="152"/>
                </a:lnTo>
                <a:close/>
                <a:moveTo>
                  <a:pt x="0" y="139"/>
                </a:moveTo>
                <a:lnTo>
                  <a:pt x="0" y="132"/>
                </a:lnTo>
                <a:lnTo>
                  <a:pt x="6" y="132"/>
                </a:lnTo>
                <a:lnTo>
                  <a:pt x="6" y="139"/>
                </a:lnTo>
                <a:lnTo>
                  <a:pt x="0" y="139"/>
                </a:lnTo>
                <a:close/>
                <a:moveTo>
                  <a:pt x="0" y="126"/>
                </a:moveTo>
                <a:lnTo>
                  <a:pt x="0" y="119"/>
                </a:lnTo>
                <a:lnTo>
                  <a:pt x="6" y="119"/>
                </a:lnTo>
                <a:lnTo>
                  <a:pt x="6" y="126"/>
                </a:lnTo>
                <a:lnTo>
                  <a:pt x="0" y="126"/>
                </a:lnTo>
                <a:close/>
                <a:moveTo>
                  <a:pt x="0" y="113"/>
                </a:moveTo>
                <a:lnTo>
                  <a:pt x="0" y="106"/>
                </a:lnTo>
                <a:lnTo>
                  <a:pt x="6" y="106"/>
                </a:lnTo>
                <a:lnTo>
                  <a:pt x="6" y="113"/>
                </a:lnTo>
                <a:lnTo>
                  <a:pt x="0" y="113"/>
                </a:lnTo>
                <a:close/>
                <a:moveTo>
                  <a:pt x="0" y="99"/>
                </a:moveTo>
                <a:lnTo>
                  <a:pt x="0" y="93"/>
                </a:lnTo>
                <a:lnTo>
                  <a:pt x="6" y="93"/>
                </a:lnTo>
                <a:lnTo>
                  <a:pt x="6" y="99"/>
                </a:lnTo>
                <a:lnTo>
                  <a:pt x="0" y="99"/>
                </a:lnTo>
                <a:close/>
                <a:moveTo>
                  <a:pt x="0" y="86"/>
                </a:moveTo>
                <a:lnTo>
                  <a:pt x="0" y="80"/>
                </a:lnTo>
                <a:lnTo>
                  <a:pt x="6" y="80"/>
                </a:lnTo>
                <a:lnTo>
                  <a:pt x="6" y="86"/>
                </a:lnTo>
                <a:lnTo>
                  <a:pt x="0" y="86"/>
                </a:lnTo>
                <a:close/>
                <a:moveTo>
                  <a:pt x="0" y="73"/>
                </a:moveTo>
                <a:lnTo>
                  <a:pt x="0" y="66"/>
                </a:lnTo>
                <a:lnTo>
                  <a:pt x="6" y="66"/>
                </a:lnTo>
                <a:lnTo>
                  <a:pt x="6" y="73"/>
                </a:lnTo>
                <a:lnTo>
                  <a:pt x="0" y="73"/>
                </a:lnTo>
                <a:close/>
                <a:moveTo>
                  <a:pt x="0" y="60"/>
                </a:moveTo>
                <a:lnTo>
                  <a:pt x="0" y="53"/>
                </a:lnTo>
                <a:lnTo>
                  <a:pt x="6" y="53"/>
                </a:lnTo>
                <a:lnTo>
                  <a:pt x="6" y="60"/>
                </a:lnTo>
                <a:lnTo>
                  <a:pt x="0" y="60"/>
                </a:lnTo>
                <a:close/>
                <a:moveTo>
                  <a:pt x="0" y="47"/>
                </a:moveTo>
                <a:lnTo>
                  <a:pt x="0" y="40"/>
                </a:lnTo>
                <a:lnTo>
                  <a:pt x="6" y="40"/>
                </a:lnTo>
                <a:lnTo>
                  <a:pt x="6" y="47"/>
                </a:lnTo>
                <a:lnTo>
                  <a:pt x="0" y="47"/>
                </a:lnTo>
                <a:close/>
                <a:moveTo>
                  <a:pt x="0" y="33"/>
                </a:moveTo>
                <a:lnTo>
                  <a:pt x="0" y="27"/>
                </a:lnTo>
                <a:lnTo>
                  <a:pt x="6" y="27"/>
                </a:lnTo>
                <a:lnTo>
                  <a:pt x="6" y="33"/>
                </a:lnTo>
                <a:lnTo>
                  <a:pt x="0" y="33"/>
                </a:lnTo>
                <a:close/>
                <a:moveTo>
                  <a:pt x="0" y="20"/>
                </a:moveTo>
                <a:lnTo>
                  <a:pt x="0" y="14"/>
                </a:lnTo>
                <a:lnTo>
                  <a:pt x="6" y="14"/>
                </a:lnTo>
                <a:lnTo>
                  <a:pt x="6" y="20"/>
                </a:lnTo>
                <a:lnTo>
                  <a:pt x="0" y="20"/>
                </a:lnTo>
                <a:close/>
                <a:moveTo>
                  <a:pt x="0" y="7"/>
                </a:moveTo>
                <a:lnTo>
                  <a:pt x="0" y="0"/>
                </a:lnTo>
                <a:lnTo>
                  <a:pt x="5" y="0"/>
                </a:lnTo>
                <a:lnTo>
                  <a:pt x="5" y="6"/>
                </a:lnTo>
                <a:lnTo>
                  <a:pt x="3" y="6"/>
                </a:lnTo>
                <a:lnTo>
                  <a:pt x="6" y="3"/>
                </a:lnTo>
                <a:lnTo>
                  <a:pt x="6" y="7"/>
                </a:lnTo>
                <a:lnTo>
                  <a:pt x="0" y="7"/>
                </a:lnTo>
                <a:close/>
                <a:moveTo>
                  <a:pt x="12" y="0"/>
                </a:moveTo>
                <a:lnTo>
                  <a:pt x="19" y="0"/>
                </a:lnTo>
                <a:lnTo>
                  <a:pt x="19" y="6"/>
                </a:lnTo>
                <a:lnTo>
                  <a:pt x="12" y="6"/>
                </a:lnTo>
                <a:lnTo>
                  <a:pt x="12" y="0"/>
                </a:lnTo>
                <a:close/>
                <a:moveTo>
                  <a:pt x="25" y="0"/>
                </a:moveTo>
                <a:lnTo>
                  <a:pt x="32" y="0"/>
                </a:lnTo>
                <a:lnTo>
                  <a:pt x="32" y="6"/>
                </a:lnTo>
                <a:lnTo>
                  <a:pt x="25" y="6"/>
                </a:lnTo>
                <a:lnTo>
                  <a:pt x="25" y="0"/>
                </a:lnTo>
                <a:close/>
                <a:moveTo>
                  <a:pt x="38" y="0"/>
                </a:moveTo>
                <a:lnTo>
                  <a:pt x="45" y="0"/>
                </a:lnTo>
                <a:lnTo>
                  <a:pt x="45" y="6"/>
                </a:lnTo>
                <a:lnTo>
                  <a:pt x="38" y="6"/>
                </a:lnTo>
                <a:lnTo>
                  <a:pt x="38" y="0"/>
                </a:lnTo>
                <a:close/>
                <a:moveTo>
                  <a:pt x="52" y="0"/>
                </a:moveTo>
                <a:lnTo>
                  <a:pt x="58" y="0"/>
                </a:lnTo>
                <a:lnTo>
                  <a:pt x="58" y="6"/>
                </a:lnTo>
                <a:lnTo>
                  <a:pt x="52" y="6"/>
                </a:lnTo>
                <a:lnTo>
                  <a:pt x="52" y="0"/>
                </a:lnTo>
                <a:close/>
                <a:moveTo>
                  <a:pt x="65" y="0"/>
                </a:moveTo>
                <a:lnTo>
                  <a:pt x="71" y="0"/>
                </a:lnTo>
                <a:lnTo>
                  <a:pt x="71" y="6"/>
                </a:lnTo>
                <a:lnTo>
                  <a:pt x="65" y="6"/>
                </a:lnTo>
                <a:lnTo>
                  <a:pt x="65" y="0"/>
                </a:lnTo>
                <a:close/>
                <a:moveTo>
                  <a:pt x="78" y="0"/>
                </a:moveTo>
                <a:lnTo>
                  <a:pt x="85" y="0"/>
                </a:lnTo>
                <a:lnTo>
                  <a:pt x="85" y="6"/>
                </a:lnTo>
                <a:lnTo>
                  <a:pt x="78" y="6"/>
                </a:lnTo>
                <a:lnTo>
                  <a:pt x="78" y="0"/>
                </a:lnTo>
                <a:close/>
                <a:moveTo>
                  <a:pt x="91" y="0"/>
                </a:moveTo>
                <a:lnTo>
                  <a:pt x="98" y="0"/>
                </a:lnTo>
                <a:lnTo>
                  <a:pt x="98" y="6"/>
                </a:lnTo>
                <a:lnTo>
                  <a:pt x="91" y="6"/>
                </a:lnTo>
                <a:lnTo>
                  <a:pt x="91" y="0"/>
                </a:lnTo>
                <a:close/>
                <a:moveTo>
                  <a:pt x="104" y="0"/>
                </a:moveTo>
                <a:lnTo>
                  <a:pt x="111" y="0"/>
                </a:lnTo>
                <a:lnTo>
                  <a:pt x="111" y="6"/>
                </a:lnTo>
                <a:lnTo>
                  <a:pt x="104" y="6"/>
                </a:lnTo>
                <a:lnTo>
                  <a:pt x="104" y="0"/>
                </a:lnTo>
                <a:close/>
                <a:moveTo>
                  <a:pt x="118" y="0"/>
                </a:moveTo>
                <a:lnTo>
                  <a:pt x="124" y="0"/>
                </a:lnTo>
                <a:lnTo>
                  <a:pt x="124" y="6"/>
                </a:lnTo>
                <a:lnTo>
                  <a:pt x="118" y="6"/>
                </a:lnTo>
                <a:lnTo>
                  <a:pt x="118" y="0"/>
                </a:lnTo>
                <a:close/>
                <a:moveTo>
                  <a:pt x="131" y="0"/>
                </a:moveTo>
                <a:lnTo>
                  <a:pt x="137" y="0"/>
                </a:lnTo>
                <a:lnTo>
                  <a:pt x="137" y="6"/>
                </a:lnTo>
                <a:lnTo>
                  <a:pt x="131" y="6"/>
                </a:lnTo>
                <a:lnTo>
                  <a:pt x="131" y="0"/>
                </a:lnTo>
                <a:close/>
                <a:moveTo>
                  <a:pt x="144" y="0"/>
                </a:moveTo>
                <a:lnTo>
                  <a:pt x="150" y="0"/>
                </a:lnTo>
                <a:lnTo>
                  <a:pt x="150" y="6"/>
                </a:lnTo>
                <a:lnTo>
                  <a:pt x="144" y="6"/>
                </a:lnTo>
                <a:lnTo>
                  <a:pt x="144" y="0"/>
                </a:lnTo>
                <a:close/>
                <a:moveTo>
                  <a:pt x="157" y="0"/>
                </a:moveTo>
                <a:lnTo>
                  <a:pt x="164" y="0"/>
                </a:lnTo>
                <a:lnTo>
                  <a:pt x="164" y="6"/>
                </a:lnTo>
                <a:lnTo>
                  <a:pt x="157" y="6"/>
                </a:lnTo>
                <a:lnTo>
                  <a:pt x="157" y="0"/>
                </a:lnTo>
                <a:close/>
                <a:moveTo>
                  <a:pt x="170" y="0"/>
                </a:moveTo>
                <a:lnTo>
                  <a:pt x="177" y="0"/>
                </a:lnTo>
                <a:lnTo>
                  <a:pt x="177" y="6"/>
                </a:lnTo>
                <a:lnTo>
                  <a:pt x="170" y="6"/>
                </a:lnTo>
                <a:lnTo>
                  <a:pt x="170" y="0"/>
                </a:lnTo>
                <a:close/>
                <a:moveTo>
                  <a:pt x="183" y="0"/>
                </a:moveTo>
                <a:lnTo>
                  <a:pt x="190" y="0"/>
                </a:lnTo>
                <a:lnTo>
                  <a:pt x="190" y="6"/>
                </a:lnTo>
                <a:lnTo>
                  <a:pt x="183" y="6"/>
                </a:lnTo>
                <a:lnTo>
                  <a:pt x="183" y="0"/>
                </a:lnTo>
                <a:close/>
                <a:moveTo>
                  <a:pt x="197" y="0"/>
                </a:moveTo>
                <a:lnTo>
                  <a:pt x="203" y="0"/>
                </a:lnTo>
                <a:lnTo>
                  <a:pt x="203" y="6"/>
                </a:lnTo>
                <a:lnTo>
                  <a:pt x="197" y="6"/>
                </a:lnTo>
                <a:lnTo>
                  <a:pt x="197" y="0"/>
                </a:lnTo>
                <a:close/>
                <a:moveTo>
                  <a:pt x="210" y="0"/>
                </a:moveTo>
                <a:lnTo>
                  <a:pt x="216" y="0"/>
                </a:lnTo>
                <a:lnTo>
                  <a:pt x="216" y="6"/>
                </a:lnTo>
                <a:lnTo>
                  <a:pt x="210" y="6"/>
                </a:lnTo>
                <a:lnTo>
                  <a:pt x="210" y="0"/>
                </a:lnTo>
                <a:close/>
                <a:moveTo>
                  <a:pt x="223" y="0"/>
                </a:moveTo>
                <a:lnTo>
                  <a:pt x="230" y="0"/>
                </a:lnTo>
                <a:lnTo>
                  <a:pt x="230" y="6"/>
                </a:lnTo>
                <a:lnTo>
                  <a:pt x="223" y="6"/>
                </a:lnTo>
                <a:lnTo>
                  <a:pt x="223" y="0"/>
                </a:lnTo>
                <a:close/>
                <a:moveTo>
                  <a:pt x="236" y="0"/>
                </a:moveTo>
                <a:lnTo>
                  <a:pt x="243" y="0"/>
                </a:lnTo>
                <a:lnTo>
                  <a:pt x="243" y="6"/>
                </a:lnTo>
                <a:lnTo>
                  <a:pt x="236" y="6"/>
                </a:lnTo>
                <a:lnTo>
                  <a:pt x="236" y="0"/>
                </a:lnTo>
                <a:close/>
                <a:moveTo>
                  <a:pt x="249" y="0"/>
                </a:moveTo>
                <a:lnTo>
                  <a:pt x="256" y="0"/>
                </a:lnTo>
                <a:lnTo>
                  <a:pt x="256" y="6"/>
                </a:lnTo>
                <a:lnTo>
                  <a:pt x="249" y="6"/>
                </a:lnTo>
                <a:lnTo>
                  <a:pt x="249" y="0"/>
                </a:lnTo>
                <a:close/>
                <a:moveTo>
                  <a:pt x="263" y="0"/>
                </a:moveTo>
                <a:lnTo>
                  <a:pt x="269" y="0"/>
                </a:lnTo>
                <a:lnTo>
                  <a:pt x="269" y="6"/>
                </a:lnTo>
                <a:lnTo>
                  <a:pt x="263" y="6"/>
                </a:lnTo>
                <a:lnTo>
                  <a:pt x="263" y="0"/>
                </a:lnTo>
                <a:close/>
                <a:moveTo>
                  <a:pt x="276" y="0"/>
                </a:moveTo>
                <a:lnTo>
                  <a:pt x="282" y="0"/>
                </a:lnTo>
                <a:lnTo>
                  <a:pt x="282" y="6"/>
                </a:lnTo>
                <a:lnTo>
                  <a:pt x="276" y="6"/>
                </a:lnTo>
                <a:lnTo>
                  <a:pt x="276" y="0"/>
                </a:lnTo>
                <a:close/>
                <a:moveTo>
                  <a:pt x="289" y="0"/>
                </a:moveTo>
                <a:lnTo>
                  <a:pt x="296" y="0"/>
                </a:lnTo>
                <a:lnTo>
                  <a:pt x="296" y="6"/>
                </a:lnTo>
                <a:lnTo>
                  <a:pt x="289" y="6"/>
                </a:lnTo>
                <a:lnTo>
                  <a:pt x="289" y="0"/>
                </a:lnTo>
                <a:close/>
                <a:moveTo>
                  <a:pt x="302" y="0"/>
                </a:moveTo>
                <a:lnTo>
                  <a:pt x="309" y="0"/>
                </a:lnTo>
                <a:lnTo>
                  <a:pt x="309" y="6"/>
                </a:lnTo>
                <a:lnTo>
                  <a:pt x="302" y="6"/>
                </a:lnTo>
                <a:lnTo>
                  <a:pt x="302" y="0"/>
                </a:lnTo>
                <a:close/>
                <a:moveTo>
                  <a:pt x="315" y="0"/>
                </a:moveTo>
                <a:lnTo>
                  <a:pt x="322" y="0"/>
                </a:lnTo>
                <a:lnTo>
                  <a:pt x="322" y="6"/>
                </a:lnTo>
                <a:lnTo>
                  <a:pt x="315" y="6"/>
                </a:lnTo>
                <a:lnTo>
                  <a:pt x="315" y="0"/>
                </a:lnTo>
                <a:close/>
                <a:moveTo>
                  <a:pt x="329" y="0"/>
                </a:moveTo>
                <a:lnTo>
                  <a:pt x="335" y="0"/>
                </a:lnTo>
                <a:lnTo>
                  <a:pt x="335" y="6"/>
                </a:lnTo>
                <a:lnTo>
                  <a:pt x="329" y="6"/>
                </a:lnTo>
                <a:lnTo>
                  <a:pt x="329" y="0"/>
                </a:lnTo>
                <a:close/>
                <a:moveTo>
                  <a:pt x="342" y="0"/>
                </a:moveTo>
                <a:lnTo>
                  <a:pt x="348" y="0"/>
                </a:lnTo>
                <a:lnTo>
                  <a:pt x="348" y="6"/>
                </a:lnTo>
                <a:lnTo>
                  <a:pt x="342" y="6"/>
                </a:lnTo>
                <a:lnTo>
                  <a:pt x="342" y="0"/>
                </a:lnTo>
                <a:close/>
                <a:moveTo>
                  <a:pt x="355" y="0"/>
                </a:moveTo>
                <a:lnTo>
                  <a:pt x="362" y="0"/>
                </a:lnTo>
                <a:lnTo>
                  <a:pt x="362" y="6"/>
                </a:lnTo>
                <a:lnTo>
                  <a:pt x="355" y="6"/>
                </a:lnTo>
                <a:lnTo>
                  <a:pt x="355" y="0"/>
                </a:lnTo>
                <a:close/>
                <a:moveTo>
                  <a:pt x="368" y="0"/>
                </a:moveTo>
                <a:lnTo>
                  <a:pt x="375" y="0"/>
                </a:lnTo>
                <a:lnTo>
                  <a:pt x="375" y="6"/>
                </a:lnTo>
                <a:lnTo>
                  <a:pt x="368" y="6"/>
                </a:lnTo>
                <a:lnTo>
                  <a:pt x="368" y="0"/>
                </a:lnTo>
                <a:close/>
                <a:moveTo>
                  <a:pt x="381" y="0"/>
                </a:moveTo>
                <a:lnTo>
                  <a:pt x="388" y="0"/>
                </a:lnTo>
                <a:lnTo>
                  <a:pt x="388" y="6"/>
                </a:lnTo>
                <a:lnTo>
                  <a:pt x="381" y="6"/>
                </a:lnTo>
                <a:lnTo>
                  <a:pt x="381" y="0"/>
                </a:lnTo>
                <a:close/>
                <a:moveTo>
                  <a:pt x="395" y="0"/>
                </a:moveTo>
                <a:lnTo>
                  <a:pt x="401" y="0"/>
                </a:lnTo>
                <a:lnTo>
                  <a:pt x="401" y="6"/>
                </a:lnTo>
                <a:lnTo>
                  <a:pt x="395" y="6"/>
                </a:lnTo>
                <a:lnTo>
                  <a:pt x="395" y="0"/>
                </a:lnTo>
                <a:close/>
                <a:moveTo>
                  <a:pt x="408" y="0"/>
                </a:moveTo>
                <a:lnTo>
                  <a:pt x="414" y="0"/>
                </a:lnTo>
                <a:lnTo>
                  <a:pt x="414" y="6"/>
                </a:lnTo>
                <a:lnTo>
                  <a:pt x="408" y="6"/>
                </a:lnTo>
                <a:lnTo>
                  <a:pt x="408" y="0"/>
                </a:lnTo>
                <a:close/>
                <a:moveTo>
                  <a:pt x="421" y="0"/>
                </a:moveTo>
                <a:lnTo>
                  <a:pt x="428" y="0"/>
                </a:lnTo>
                <a:lnTo>
                  <a:pt x="428" y="6"/>
                </a:lnTo>
                <a:lnTo>
                  <a:pt x="421" y="6"/>
                </a:lnTo>
                <a:lnTo>
                  <a:pt x="421" y="0"/>
                </a:lnTo>
                <a:close/>
                <a:moveTo>
                  <a:pt x="434" y="0"/>
                </a:moveTo>
                <a:lnTo>
                  <a:pt x="441" y="0"/>
                </a:lnTo>
                <a:lnTo>
                  <a:pt x="441" y="6"/>
                </a:lnTo>
                <a:lnTo>
                  <a:pt x="434" y="6"/>
                </a:lnTo>
                <a:lnTo>
                  <a:pt x="434" y="0"/>
                </a:lnTo>
                <a:close/>
                <a:moveTo>
                  <a:pt x="447" y="0"/>
                </a:moveTo>
                <a:lnTo>
                  <a:pt x="454" y="0"/>
                </a:lnTo>
                <a:lnTo>
                  <a:pt x="454" y="6"/>
                </a:lnTo>
                <a:lnTo>
                  <a:pt x="447" y="6"/>
                </a:lnTo>
                <a:lnTo>
                  <a:pt x="447" y="3"/>
                </a:lnTo>
                <a:lnTo>
                  <a:pt x="451" y="6"/>
                </a:lnTo>
                <a:lnTo>
                  <a:pt x="447" y="6"/>
                </a:lnTo>
                <a:lnTo>
                  <a:pt x="447" y="0"/>
                </a:lnTo>
                <a:close/>
                <a:moveTo>
                  <a:pt x="454" y="13"/>
                </a:moveTo>
                <a:lnTo>
                  <a:pt x="454" y="19"/>
                </a:lnTo>
                <a:lnTo>
                  <a:pt x="447" y="19"/>
                </a:lnTo>
                <a:lnTo>
                  <a:pt x="447" y="13"/>
                </a:lnTo>
                <a:lnTo>
                  <a:pt x="454" y="13"/>
                </a:lnTo>
                <a:close/>
                <a:moveTo>
                  <a:pt x="454" y="26"/>
                </a:moveTo>
                <a:lnTo>
                  <a:pt x="454" y="33"/>
                </a:lnTo>
                <a:lnTo>
                  <a:pt x="447" y="33"/>
                </a:lnTo>
                <a:lnTo>
                  <a:pt x="447" y="26"/>
                </a:lnTo>
                <a:lnTo>
                  <a:pt x="454" y="26"/>
                </a:lnTo>
                <a:close/>
                <a:moveTo>
                  <a:pt x="454" y="39"/>
                </a:moveTo>
                <a:lnTo>
                  <a:pt x="454" y="46"/>
                </a:lnTo>
                <a:lnTo>
                  <a:pt x="447" y="46"/>
                </a:lnTo>
                <a:lnTo>
                  <a:pt x="447" y="39"/>
                </a:lnTo>
                <a:lnTo>
                  <a:pt x="454" y="39"/>
                </a:lnTo>
                <a:close/>
                <a:moveTo>
                  <a:pt x="454" y="52"/>
                </a:moveTo>
                <a:lnTo>
                  <a:pt x="454" y="59"/>
                </a:lnTo>
                <a:lnTo>
                  <a:pt x="447" y="59"/>
                </a:lnTo>
                <a:lnTo>
                  <a:pt x="447" y="52"/>
                </a:lnTo>
                <a:lnTo>
                  <a:pt x="454" y="52"/>
                </a:lnTo>
                <a:close/>
                <a:moveTo>
                  <a:pt x="454" y="66"/>
                </a:moveTo>
                <a:lnTo>
                  <a:pt x="454" y="72"/>
                </a:lnTo>
                <a:lnTo>
                  <a:pt x="447" y="72"/>
                </a:lnTo>
                <a:lnTo>
                  <a:pt x="447" y="66"/>
                </a:lnTo>
                <a:lnTo>
                  <a:pt x="454" y="66"/>
                </a:lnTo>
                <a:close/>
                <a:moveTo>
                  <a:pt x="454" y="79"/>
                </a:moveTo>
                <a:lnTo>
                  <a:pt x="454" y="85"/>
                </a:lnTo>
                <a:lnTo>
                  <a:pt x="447" y="85"/>
                </a:lnTo>
                <a:lnTo>
                  <a:pt x="447" y="79"/>
                </a:lnTo>
                <a:lnTo>
                  <a:pt x="454" y="79"/>
                </a:lnTo>
                <a:close/>
                <a:moveTo>
                  <a:pt x="454" y="92"/>
                </a:moveTo>
                <a:lnTo>
                  <a:pt x="454" y="99"/>
                </a:lnTo>
                <a:lnTo>
                  <a:pt x="447" y="99"/>
                </a:lnTo>
                <a:lnTo>
                  <a:pt x="447" y="92"/>
                </a:lnTo>
                <a:lnTo>
                  <a:pt x="454" y="92"/>
                </a:lnTo>
                <a:close/>
                <a:moveTo>
                  <a:pt x="454" y="105"/>
                </a:moveTo>
                <a:lnTo>
                  <a:pt x="454" y="112"/>
                </a:lnTo>
                <a:lnTo>
                  <a:pt x="447" y="112"/>
                </a:lnTo>
                <a:lnTo>
                  <a:pt x="447" y="105"/>
                </a:lnTo>
                <a:lnTo>
                  <a:pt x="454" y="105"/>
                </a:lnTo>
                <a:close/>
                <a:moveTo>
                  <a:pt x="454" y="118"/>
                </a:moveTo>
                <a:lnTo>
                  <a:pt x="454" y="125"/>
                </a:lnTo>
                <a:lnTo>
                  <a:pt x="447" y="125"/>
                </a:lnTo>
                <a:lnTo>
                  <a:pt x="447" y="118"/>
                </a:lnTo>
                <a:lnTo>
                  <a:pt x="454" y="118"/>
                </a:lnTo>
                <a:close/>
                <a:moveTo>
                  <a:pt x="454" y="132"/>
                </a:moveTo>
                <a:lnTo>
                  <a:pt x="454" y="138"/>
                </a:lnTo>
                <a:lnTo>
                  <a:pt x="447" y="138"/>
                </a:lnTo>
                <a:lnTo>
                  <a:pt x="447" y="132"/>
                </a:lnTo>
                <a:lnTo>
                  <a:pt x="454" y="132"/>
                </a:lnTo>
                <a:close/>
                <a:moveTo>
                  <a:pt x="454" y="145"/>
                </a:moveTo>
                <a:lnTo>
                  <a:pt x="454" y="151"/>
                </a:lnTo>
                <a:lnTo>
                  <a:pt x="447" y="151"/>
                </a:lnTo>
                <a:lnTo>
                  <a:pt x="447" y="145"/>
                </a:lnTo>
                <a:lnTo>
                  <a:pt x="454" y="145"/>
                </a:lnTo>
                <a:close/>
                <a:moveTo>
                  <a:pt x="454" y="158"/>
                </a:moveTo>
                <a:lnTo>
                  <a:pt x="454" y="165"/>
                </a:lnTo>
                <a:lnTo>
                  <a:pt x="447" y="165"/>
                </a:lnTo>
                <a:lnTo>
                  <a:pt x="447" y="158"/>
                </a:lnTo>
                <a:lnTo>
                  <a:pt x="454" y="158"/>
                </a:lnTo>
                <a:close/>
                <a:moveTo>
                  <a:pt x="454" y="171"/>
                </a:moveTo>
                <a:lnTo>
                  <a:pt x="454" y="178"/>
                </a:lnTo>
                <a:lnTo>
                  <a:pt x="447" y="178"/>
                </a:lnTo>
                <a:lnTo>
                  <a:pt x="447" y="171"/>
                </a:lnTo>
                <a:lnTo>
                  <a:pt x="454" y="171"/>
                </a:lnTo>
                <a:close/>
                <a:moveTo>
                  <a:pt x="454" y="184"/>
                </a:moveTo>
                <a:lnTo>
                  <a:pt x="454" y="191"/>
                </a:lnTo>
                <a:lnTo>
                  <a:pt x="447" y="191"/>
                </a:lnTo>
                <a:lnTo>
                  <a:pt x="447" y="184"/>
                </a:lnTo>
                <a:lnTo>
                  <a:pt x="454" y="184"/>
                </a:lnTo>
                <a:close/>
                <a:moveTo>
                  <a:pt x="454" y="198"/>
                </a:moveTo>
                <a:lnTo>
                  <a:pt x="454" y="204"/>
                </a:lnTo>
                <a:lnTo>
                  <a:pt x="447" y="204"/>
                </a:lnTo>
                <a:lnTo>
                  <a:pt x="447" y="198"/>
                </a:lnTo>
                <a:lnTo>
                  <a:pt x="454" y="198"/>
                </a:lnTo>
                <a:close/>
                <a:moveTo>
                  <a:pt x="454" y="211"/>
                </a:moveTo>
                <a:lnTo>
                  <a:pt x="454" y="217"/>
                </a:lnTo>
                <a:lnTo>
                  <a:pt x="447" y="217"/>
                </a:lnTo>
                <a:lnTo>
                  <a:pt x="447" y="211"/>
                </a:lnTo>
                <a:lnTo>
                  <a:pt x="454" y="211"/>
                </a:lnTo>
                <a:close/>
                <a:moveTo>
                  <a:pt x="454" y="224"/>
                </a:moveTo>
                <a:lnTo>
                  <a:pt x="454" y="231"/>
                </a:lnTo>
                <a:lnTo>
                  <a:pt x="447" y="231"/>
                </a:lnTo>
                <a:lnTo>
                  <a:pt x="447" y="224"/>
                </a:lnTo>
                <a:lnTo>
                  <a:pt x="454" y="224"/>
                </a:lnTo>
                <a:close/>
                <a:moveTo>
                  <a:pt x="454" y="237"/>
                </a:moveTo>
                <a:lnTo>
                  <a:pt x="454" y="244"/>
                </a:lnTo>
                <a:lnTo>
                  <a:pt x="447" y="244"/>
                </a:lnTo>
                <a:lnTo>
                  <a:pt x="447" y="237"/>
                </a:lnTo>
                <a:lnTo>
                  <a:pt x="454" y="237"/>
                </a:lnTo>
                <a:close/>
                <a:moveTo>
                  <a:pt x="454" y="250"/>
                </a:moveTo>
                <a:lnTo>
                  <a:pt x="454" y="257"/>
                </a:lnTo>
                <a:lnTo>
                  <a:pt x="447" y="257"/>
                </a:lnTo>
                <a:lnTo>
                  <a:pt x="447" y="250"/>
                </a:lnTo>
                <a:lnTo>
                  <a:pt x="454" y="250"/>
                </a:lnTo>
                <a:close/>
                <a:moveTo>
                  <a:pt x="454" y="264"/>
                </a:moveTo>
                <a:lnTo>
                  <a:pt x="454" y="270"/>
                </a:lnTo>
                <a:lnTo>
                  <a:pt x="447" y="270"/>
                </a:lnTo>
                <a:lnTo>
                  <a:pt x="447" y="264"/>
                </a:lnTo>
                <a:lnTo>
                  <a:pt x="454" y="264"/>
                </a:lnTo>
                <a:close/>
                <a:moveTo>
                  <a:pt x="454" y="277"/>
                </a:moveTo>
                <a:lnTo>
                  <a:pt x="454" y="283"/>
                </a:lnTo>
                <a:lnTo>
                  <a:pt x="447" y="283"/>
                </a:lnTo>
                <a:lnTo>
                  <a:pt x="447" y="277"/>
                </a:lnTo>
                <a:lnTo>
                  <a:pt x="454" y="277"/>
                </a:lnTo>
                <a:close/>
                <a:moveTo>
                  <a:pt x="454" y="290"/>
                </a:moveTo>
                <a:lnTo>
                  <a:pt x="454" y="297"/>
                </a:lnTo>
                <a:lnTo>
                  <a:pt x="447" y="297"/>
                </a:lnTo>
                <a:lnTo>
                  <a:pt x="447" y="290"/>
                </a:lnTo>
                <a:lnTo>
                  <a:pt x="454" y="290"/>
                </a:lnTo>
                <a:close/>
                <a:moveTo>
                  <a:pt x="454" y="303"/>
                </a:moveTo>
                <a:lnTo>
                  <a:pt x="454" y="310"/>
                </a:lnTo>
                <a:lnTo>
                  <a:pt x="447" y="310"/>
                </a:lnTo>
                <a:lnTo>
                  <a:pt x="447" y="303"/>
                </a:lnTo>
                <a:lnTo>
                  <a:pt x="454" y="303"/>
                </a:lnTo>
                <a:close/>
                <a:moveTo>
                  <a:pt x="454" y="316"/>
                </a:moveTo>
                <a:lnTo>
                  <a:pt x="454" y="323"/>
                </a:lnTo>
                <a:lnTo>
                  <a:pt x="447" y="323"/>
                </a:lnTo>
                <a:lnTo>
                  <a:pt x="447" y="316"/>
                </a:lnTo>
                <a:lnTo>
                  <a:pt x="454" y="316"/>
                </a:lnTo>
                <a:close/>
                <a:moveTo>
                  <a:pt x="454" y="330"/>
                </a:moveTo>
                <a:lnTo>
                  <a:pt x="454" y="336"/>
                </a:lnTo>
                <a:lnTo>
                  <a:pt x="447" y="336"/>
                </a:lnTo>
                <a:lnTo>
                  <a:pt x="447" y="330"/>
                </a:lnTo>
                <a:lnTo>
                  <a:pt x="454" y="330"/>
                </a:lnTo>
                <a:close/>
                <a:moveTo>
                  <a:pt x="454" y="343"/>
                </a:moveTo>
                <a:lnTo>
                  <a:pt x="454" y="349"/>
                </a:lnTo>
                <a:lnTo>
                  <a:pt x="447" y="349"/>
                </a:lnTo>
                <a:lnTo>
                  <a:pt x="447" y="343"/>
                </a:lnTo>
                <a:lnTo>
                  <a:pt x="454" y="343"/>
                </a:lnTo>
                <a:close/>
                <a:moveTo>
                  <a:pt x="454" y="356"/>
                </a:moveTo>
                <a:lnTo>
                  <a:pt x="454" y="363"/>
                </a:lnTo>
                <a:lnTo>
                  <a:pt x="447" y="363"/>
                </a:lnTo>
                <a:lnTo>
                  <a:pt x="447" y="356"/>
                </a:lnTo>
                <a:lnTo>
                  <a:pt x="454" y="356"/>
                </a:lnTo>
                <a:close/>
                <a:moveTo>
                  <a:pt x="454" y="369"/>
                </a:moveTo>
                <a:lnTo>
                  <a:pt x="454" y="376"/>
                </a:lnTo>
                <a:lnTo>
                  <a:pt x="447" y="376"/>
                </a:lnTo>
                <a:lnTo>
                  <a:pt x="447" y="369"/>
                </a:lnTo>
                <a:lnTo>
                  <a:pt x="454" y="369"/>
                </a:lnTo>
                <a:close/>
                <a:moveTo>
                  <a:pt x="454" y="382"/>
                </a:moveTo>
                <a:lnTo>
                  <a:pt x="454" y="389"/>
                </a:lnTo>
                <a:lnTo>
                  <a:pt x="447" y="389"/>
                </a:lnTo>
                <a:lnTo>
                  <a:pt x="447" y="382"/>
                </a:lnTo>
                <a:lnTo>
                  <a:pt x="454" y="382"/>
                </a:lnTo>
                <a:close/>
                <a:moveTo>
                  <a:pt x="454" y="396"/>
                </a:moveTo>
                <a:lnTo>
                  <a:pt x="454" y="402"/>
                </a:lnTo>
                <a:lnTo>
                  <a:pt x="447" y="402"/>
                </a:lnTo>
                <a:lnTo>
                  <a:pt x="447" y="396"/>
                </a:lnTo>
                <a:lnTo>
                  <a:pt x="454" y="396"/>
                </a:lnTo>
                <a:close/>
                <a:moveTo>
                  <a:pt x="454" y="409"/>
                </a:moveTo>
                <a:lnTo>
                  <a:pt x="454" y="415"/>
                </a:lnTo>
                <a:lnTo>
                  <a:pt x="447" y="415"/>
                </a:lnTo>
                <a:lnTo>
                  <a:pt x="447" y="409"/>
                </a:lnTo>
                <a:lnTo>
                  <a:pt x="454" y="409"/>
                </a:lnTo>
                <a:close/>
                <a:moveTo>
                  <a:pt x="454" y="422"/>
                </a:moveTo>
                <a:lnTo>
                  <a:pt x="454" y="429"/>
                </a:lnTo>
                <a:lnTo>
                  <a:pt x="447" y="429"/>
                </a:lnTo>
                <a:lnTo>
                  <a:pt x="447" y="422"/>
                </a:lnTo>
                <a:lnTo>
                  <a:pt x="454" y="422"/>
                </a:lnTo>
                <a:close/>
                <a:moveTo>
                  <a:pt x="454" y="435"/>
                </a:moveTo>
                <a:lnTo>
                  <a:pt x="454" y="442"/>
                </a:lnTo>
                <a:lnTo>
                  <a:pt x="447" y="442"/>
                </a:lnTo>
                <a:lnTo>
                  <a:pt x="447" y="435"/>
                </a:lnTo>
                <a:lnTo>
                  <a:pt x="454" y="435"/>
                </a:lnTo>
                <a:close/>
                <a:moveTo>
                  <a:pt x="454" y="448"/>
                </a:moveTo>
                <a:lnTo>
                  <a:pt x="454" y="455"/>
                </a:lnTo>
                <a:lnTo>
                  <a:pt x="447" y="455"/>
                </a:lnTo>
                <a:lnTo>
                  <a:pt x="447" y="448"/>
                </a:lnTo>
                <a:lnTo>
                  <a:pt x="454" y="448"/>
                </a:lnTo>
                <a:close/>
                <a:moveTo>
                  <a:pt x="445" y="459"/>
                </a:moveTo>
                <a:lnTo>
                  <a:pt x="438" y="459"/>
                </a:lnTo>
                <a:lnTo>
                  <a:pt x="438" y="452"/>
                </a:lnTo>
                <a:lnTo>
                  <a:pt x="445" y="452"/>
                </a:lnTo>
                <a:lnTo>
                  <a:pt x="445" y="459"/>
                </a:lnTo>
                <a:close/>
                <a:moveTo>
                  <a:pt x="432" y="459"/>
                </a:moveTo>
                <a:lnTo>
                  <a:pt x="425" y="459"/>
                </a:lnTo>
                <a:lnTo>
                  <a:pt x="425" y="452"/>
                </a:lnTo>
                <a:lnTo>
                  <a:pt x="432" y="452"/>
                </a:lnTo>
                <a:lnTo>
                  <a:pt x="432" y="459"/>
                </a:lnTo>
                <a:close/>
                <a:moveTo>
                  <a:pt x="418" y="459"/>
                </a:moveTo>
                <a:lnTo>
                  <a:pt x="412" y="459"/>
                </a:lnTo>
                <a:lnTo>
                  <a:pt x="412" y="452"/>
                </a:lnTo>
                <a:lnTo>
                  <a:pt x="418" y="452"/>
                </a:lnTo>
                <a:lnTo>
                  <a:pt x="418" y="459"/>
                </a:lnTo>
                <a:close/>
                <a:moveTo>
                  <a:pt x="405" y="459"/>
                </a:moveTo>
                <a:lnTo>
                  <a:pt x="399" y="459"/>
                </a:lnTo>
                <a:lnTo>
                  <a:pt x="399" y="452"/>
                </a:lnTo>
                <a:lnTo>
                  <a:pt x="405" y="452"/>
                </a:lnTo>
                <a:lnTo>
                  <a:pt x="405" y="459"/>
                </a:lnTo>
                <a:close/>
                <a:moveTo>
                  <a:pt x="392" y="459"/>
                </a:moveTo>
                <a:lnTo>
                  <a:pt x="385" y="459"/>
                </a:lnTo>
                <a:lnTo>
                  <a:pt x="385" y="452"/>
                </a:lnTo>
                <a:lnTo>
                  <a:pt x="392" y="452"/>
                </a:lnTo>
                <a:lnTo>
                  <a:pt x="392" y="459"/>
                </a:lnTo>
                <a:close/>
                <a:moveTo>
                  <a:pt x="379" y="459"/>
                </a:moveTo>
                <a:lnTo>
                  <a:pt x="372" y="459"/>
                </a:lnTo>
                <a:lnTo>
                  <a:pt x="372" y="452"/>
                </a:lnTo>
                <a:lnTo>
                  <a:pt x="379" y="452"/>
                </a:lnTo>
                <a:lnTo>
                  <a:pt x="379" y="459"/>
                </a:lnTo>
                <a:close/>
                <a:moveTo>
                  <a:pt x="366" y="459"/>
                </a:moveTo>
                <a:lnTo>
                  <a:pt x="359" y="459"/>
                </a:lnTo>
                <a:lnTo>
                  <a:pt x="359" y="452"/>
                </a:lnTo>
                <a:lnTo>
                  <a:pt x="366" y="452"/>
                </a:lnTo>
                <a:lnTo>
                  <a:pt x="366" y="459"/>
                </a:lnTo>
                <a:close/>
                <a:moveTo>
                  <a:pt x="352" y="459"/>
                </a:moveTo>
                <a:lnTo>
                  <a:pt x="346" y="459"/>
                </a:lnTo>
                <a:lnTo>
                  <a:pt x="346" y="452"/>
                </a:lnTo>
                <a:lnTo>
                  <a:pt x="352" y="452"/>
                </a:lnTo>
                <a:lnTo>
                  <a:pt x="352" y="459"/>
                </a:lnTo>
                <a:close/>
                <a:moveTo>
                  <a:pt x="339" y="459"/>
                </a:moveTo>
                <a:lnTo>
                  <a:pt x="333" y="459"/>
                </a:lnTo>
                <a:lnTo>
                  <a:pt x="333" y="452"/>
                </a:lnTo>
                <a:lnTo>
                  <a:pt x="339" y="452"/>
                </a:lnTo>
                <a:lnTo>
                  <a:pt x="339" y="459"/>
                </a:lnTo>
                <a:close/>
                <a:moveTo>
                  <a:pt x="326" y="459"/>
                </a:moveTo>
                <a:lnTo>
                  <a:pt x="320" y="459"/>
                </a:lnTo>
                <a:lnTo>
                  <a:pt x="320" y="452"/>
                </a:lnTo>
                <a:lnTo>
                  <a:pt x="326" y="452"/>
                </a:lnTo>
                <a:lnTo>
                  <a:pt x="326" y="459"/>
                </a:lnTo>
                <a:close/>
                <a:moveTo>
                  <a:pt x="313" y="459"/>
                </a:moveTo>
                <a:lnTo>
                  <a:pt x="306" y="459"/>
                </a:lnTo>
                <a:lnTo>
                  <a:pt x="306" y="452"/>
                </a:lnTo>
                <a:lnTo>
                  <a:pt x="313" y="452"/>
                </a:lnTo>
                <a:lnTo>
                  <a:pt x="313" y="459"/>
                </a:lnTo>
                <a:close/>
                <a:moveTo>
                  <a:pt x="300" y="459"/>
                </a:moveTo>
                <a:lnTo>
                  <a:pt x="293" y="459"/>
                </a:lnTo>
                <a:lnTo>
                  <a:pt x="293" y="452"/>
                </a:lnTo>
                <a:lnTo>
                  <a:pt x="300" y="452"/>
                </a:lnTo>
                <a:lnTo>
                  <a:pt x="300" y="459"/>
                </a:lnTo>
                <a:close/>
                <a:moveTo>
                  <a:pt x="287" y="459"/>
                </a:moveTo>
                <a:lnTo>
                  <a:pt x="280" y="459"/>
                </a:lnTo>
                <a:lnTo>
                  <a:pt x="280" y="452"/>
                </a:lnTo>
                <a:lnTo>
                  <a:pt x="287" y="452"/>
                </a:lnTo>
                <a:lnTo>
                  <a:pt x="287" y="459"/>
                </a:lnTo>
                <a:close/>
                <a:moveTo>
                  <a:pt x="273" y="459"/>
                </a:moveTo>
                <a:lnTo>
                  <a:pt x="267" y="459"/>
                </a:lnTo>
                <a:lnTo>
                  <a:pt x="267" y="452"/>
                </a:lnTo>
                <a:lnTo>
                  <a:pt x="273" y="452"/>
                </a:lnTo>
                <a:lnTo>
                  <a:pt x="273" y="459"/>
                </a:lnTo>
                <a:close/>
                <a:moveTo>
                  <a:pt x="260" y="459"/>
                </a:moveTo>
                <a:lnTo>
                  <a:pt x="254" y="459"/>
                </a:lnTo>
                <a:lnTo>
                  <a:pt x="254" y="452"/>
                </a:lnTo>
                <a:lnTo>
                  <a:pt x="260" y="452"/>
                </a:lnTo>
                <a:lnTo>
                  <a:pt x="260" y="459"/>
                </a:lnTo>
                <a:close/>
                <a:moveTo>
                  <a:pt x="247" y="459"/>
                </a:moveTo>
                <a:lnTo>
                  <a:pt x="240" y="459"/>
                </a:lnTo>
                <a:lnTo>
                  <a:pt x="240" y="452"/>
                </a:lnTo>
                <a:lnTo>
                  <a:pt x="247" y="452"/>
                </a:lnTo>
                <a:lnTo>
                  <a:pt x="247" y="459"/>
                </a:lnTo>
                <a:close/>
                <a:moveTo>
                  <a:pt x="234" y="459"/>
                </a:moveTo>
                <a:lnTo>
                  <a:pt x="227" y="459"/>
                </a:lnTo>
                <a:lnTo>
                  <a:pt x="227" y="452"/>
                </a:lnTo>
                <a:lnTo>
                  <a:pt x="234" y="452"/>
                </a:lnTo>
                <a:lnTo>
                  <a:pt x="234" y="459"/>
                </a:lnTo>
                <a:close/>
                <a:moveTo>
                  <a:pt x="221" y="459"/>
                </a:moveTo>
                <a:lnTo>
                  <a:pt x="214" y="459"/>
                </a:lnTo>
                <a:lnTo>
                  <a:pt x="214" y="452"/>
                </a:lnTo>
                <a:lnTo>
                  <a:pt x="221" y="452"/>
                </a:lnTo>
                <a:lnTo>
                  <a:pt x="221" y="459"/>
                </a:lnTo>
                <a:close/>
                <a:moveTo>
                  <a:pt x="207" y="459"/>
                </a:moveTo>
                <a:lnTo>
                  <a:pt x="201" y="459"/>
                </a:lnTo>
                <a:lnTo>
                  <a:pt x="201" y="452"/>
                </a:lnTo>
                <a:lnTo>
                  <a:pt x="207" y="452"/>
                </a:lnTo>
                <a:lnTo>
                  <a:pt x="207" y="459"/>
                </a:lnTo>
                <a:close/>
                <a:moveTo>
                  <a:pt x="194" y="459"/>
                </a:moveTo>
                <a:lnTo>
                  <a:pt x="188" y="459"/>
                </a:lnTo>
                <a:lnTo>
                  <a:pt x="188" y="452"/>
                </a:lnTo>
                <a:lnTo>
                  <a:pt x="194" y="452"/>
                </a:lnTo>
                <a:lnTo>
                  <a:pt x="194" y="459"/>
                </a:lnTo>
                <a:close/>
                <a:moveTo>
                  <a:pt x="181" y="459"/>
                </a:moveTo>
                <a:lnTo>
                  <a:pt x="174" y="459"/>
                </a:lnTo>
                <a:lnTo>
                  <a:pt x="174" y="452"/>
                </a:lnTo>
                <a:lnTo>
                  <a:pt x="181" y="452"/>
                </a:lnTo>
                <a:lnTo>
                  <a:pt x="181" y="459"/>
                </a:lnTo>
                <a:close/>
                <a:moveTo>
                  <a:pt x="168" y="459"/>
                </a:moveTo>
                <a:lnTo>
                  <a:pt x="161" y="459"/>
                </a:lnTo>
                <a:lnTo>
                  <a:pt x="161" y="452"/>
                </a:lnTo>
                <a:lnTo>
                  <a:pt x="168" y="452"/>
                </a:lnTo>
                <a:lnTo>
                  <a:pt x="168" y="459"/>
                </a:lnTo>
                <a:close/>
                <a:moveTo>
                  <a:pt x="155" y="459"/>
                </a:moveTo>
                <a:lnTo>
                  <a:pt x="148" y="459"/>
                </a:lnTo>
                <a:lnTo>
                  <a:pt x="148" y="452"/>
                </a:lnTo>
                <a:lnTo>
                  <a:pt x="155" y="452"/>
                </a:lnTo>
                <a:lnTo>
                  <a:pt x="155" y="459"/>
                </a:lnTo>
                <a:close/>
                <a:moveTo>
                  <a:pt x="141" y="459"/>
                </a:moveTo>
                <a:lnTo>
                  <a:pt x="135" y="459"/>
                </a:lnTo>
                <a:lnTo>
                  <a:pt x="135" y="452"/>
                </a:lnTo>
                <a:lnTo>
                  <a:pt x="141" y="452"/>
                </a:lnTo>
                <a:lnTo>
                  <a:pt x="141" y="459"/>
                </a:lnTo>
                <a:close/>
                <a:moveTo>
                  <a:pt x="128" y="459"/>
                </a:moveTo>
                <a:lnTo>
                  <a:pt x="122" y="459"/>
                </a:lnTo>
                <a:lnTo>
                  <a:pt x="122" y="452"/>
                </a:lnTo>
                <a:lnTo>
                  <a:pt x="128" y="452"/>
                </a:lnTo>
                <a:lnTo>
                  <a:pt x="128" y="459"/>
                </a:lnTo>
                <a:close/>
                <a:moveTo>
                  <a:pt x="115" y="459"/>
                </a:moveTo>
                <a:lnTo>
                  <a:pt x="108" y="459"/>
                </a:lnTo>
                <a:lnTo>
                  <a:pt x="108" y="452"/>
                </a:lnTo>
                <a:lnTo>
                  <a:pt x="115" y="452"/>
                </a:lnTo>
                <a:lnTo>
                  <a:pt x="115" y="459"/>
                </a:lnTo>
                <a:close/>
                <a:moveTo>
                  <a:pt x="102" y="459"/>
                </a:moveTo>
                <a:lnTo>
                  <a:pt x="95" y="459"/>
                </a:lnTo>
                <a:lnTo>
                  <a:pt x="95" y="452"/>
                </a:lnTo>
                <a:lnTo>
                  <a:pt x="102" y="452"/>
                </a:lnTo>
                <a:lnTo>
                  <a:pt x="102" y="459"/>
                </a:lnTo>
                <a:close/>
                <a:moveTo>
                  <a:pt x="89" y="459"/>
                </a:moveTo>
                <a:lnTo>
                  <a:pt x="82" y="459"/>
                </a:lnTo>
                <a:lnTo>
                  <a:pt x="82" y="452"/>
                </a:lnTo>
                <a:lnTo>
                  <a:pt x="89" y="452"/>
                </a:lnTo>
                <a:lnTo>
                  <a:pt x="89" y="459"/>
                </a:lnTo>
                <a:close/>
                <a:moveTo>
                  <a:pt x="75" y="459"/>
                </a:moveTo>
                <a:lnTo>
                  <a:pt x="69" y="459"/>
                </a:lnTo>
                <a:lnTo>
                  <a:pt x="69" y="452"/>
                </a:lnTo>
                <a:lnTo>
                  <a:pt x="75" y="452"/>
                </a:lnTo>
                <a:lnTo>
                  <a:pt x="75" y="459"/>
                </a:lnTo>
                <a:close/>
                <a:moveTo>
                  <a:pt x="62" y="459"/>
                </a:moveTo>
                <a:lnTo>
                  <a:pt x="56" y="459"/>
                </a:lnTo>
                <a:lnTo>
                  <a:pt x="56" y="452"/>
                </a:lnTo>
                <a:lnTo>
                  <a:pt x="62" y="452"/>
                </a:lnTo>
                <a:lnTo>
                  <a:pt x="62" y="459"/>
                </a:lnTo>
                <a:close/>
                <a:moveTo>
                  <a:pt x="49" y="459"/>
                </a:moveTo>
                <a:lnTo>
                  <a:pt x="42" y="459"/>
                </a:lnTo>
                <a:lnTo>
                  <a:pt x="42" y="452"/>
                </a:lnTo>
                <a:lnTo>
                  <a:pt x="49" y="452"/>
                </a:lnTo>
                <a:lnTo>
                  <a:pt x="49" y="459"/>
                </a:lnTo>
                <a:close/>
                <a:moveTo>
                  <a:pt x="36" y="459"/>
                </a:moveTo>
                <a:lnTo>
                  <a:pt x="29" y="459"/>
                </a:lnTo>
                <a:lnTo>
                  <a:pt x="29" y="452"/>
                </a:lnTo>
                <a:lnTo>
                  <a:pt x="36" y="452"/>
                </a:lnTo>
                <a:lnTo>
                  <a:pt x="36" y="459"/>
                </a:lnTo>
                <a:close/>
                <a:moveTo>
                  <a:pt x="23" y="459"/>
                </a:moveTo>
                <a:lnTo>
                  <a:pt x="16" y="459"/>
                </a:lnTo>
                <a:lnTo>
                  <a:pt x="16" y="452"/>
                </a:lnTo>
                <a:lnTo>
                  <a:pt x="23" y="452"/>
                </a:lnTo>
                <a:lnTo>
                  <a:pt x="23" y="459"/>
                </a:lnTo>
                <a:close/>
                <a:moveTo>
                  <a:pt x="9" y="459"/>
                </a:moveTo>
                <a:lnTo>
                  <a:pt x="3" y="459"/>
                </a:lnTo>
                <a:lnTo>
                  <a:pt x="3" y="452"/>
                </a:lnTo>
                <a:lnTo>
                  <a:pt x="9" y="452"/>
                </a:lnTo>
                <a:lnTo>
                  <a:pt x="9" y="459"/>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12406" name="Rectangle 208"/>
          <p:cNvSpPr>
            <a:spLocks noChangeArrowheads="1"/>
          </p:cNvSpPr>
          <p:nvPr/>
        </p:nvSpPr>
        <p:spPr bwMode="auto">
          <a:xfrm>
            <a:off x="782638" y="530542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制約条件</a:t>
            </a:r>
            <a:endParaRPr lang="ja-JP" altLang="en-US" sz="2400"/>
          </a:p>
        </p:txBody>
      </p:sp>
      <p:sp>
        <p:nvSpPr>
          <p:cNvPr id="12407" name="Rectangle 209"/>
          <p:cNvSpPr>
            <a:spLocks noChangeArrowheads="1"/>
          </p:cNvSpPr>
          <p:nvPr/>
        </p:nvSpPr>
        <p:spPr bwMode="auto">
          <a:xfrm>
            <a:off x="782638" y="55403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12408" name="Rectangle 210"/>
          <p:cNvSpPr>
            <a:spLocks noChangeArrowheads="1"/>
          </p:cNvSpPr>
          <p:nvPr/>
        </p:nvSpPr>
        <p:spPr bwMode="auto">
          <a:xfrm>
            <a:off x="782638" y="5776913"/>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12409" name="Rectangle 211"/>
          <p:cNvSpPr>
            <a:spLocks noChangeArrowheads="1"/>
          </p:cNvSpPr>
          <p:nvPr/>
        </p:nvSpPr>
        <p:spPr bwMode="auto">
          <a:xfrm>
            <a:off x="1647825" y="4244975"/>
            <a:ext cx="1108075" cy="455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0" name="Rectangle 212"/>
          <p:cNvSpPr>
            <a:spLocks noChangeArrowheads="1"/>
          </p:cNvSpPr>
          <p:nvPr/>
        </p:nvSpPr>
        <p:spPr bwMode="auto">
          <a:xfrm>
            <a:off x="1647825" y="4244975"/>
            <a:ext cx="1108075" cy="45561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1" name="Rectangle 213"/>
          <p:cNvSpPr>
            <a:spLocks noChangeArrowheads="1"/>
          </p:cNvSpPr>
          <p:nvPr/>
        </p:nvSpPr>
        <p:spPr bwMode="auto">
          <a:xfrm>
            <a:off x="1728788" y="4310063"/>
            <a:ext cx="8810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ｽﾍﾟｰｽの活用</a:t>
            </a:r>
            <a:endParaRPr lang="ja-JP" altLang="en-US" sz="2400"/>
          </a:p>
        </p:txBody>
      </p:sp>
      <p:sp>
        <p:nvSpPr>
          <p:cNvPr id="12412" name="Rectangle 214"/>
          <p:cNvSpPr>
            <a:spLocks noChangeArrowheads="1"/>
          </p:cNvSpPr>
          <p:nvPr/>
        </p:nvSpPr>
        <p:spPr bwMode="auto">
          <a:xfrm>
            <a:off x="1728788" y="4483100"/>
            <a:ext cx="8096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を見直しする</a:t>
            </a:r>
            <a:endParaRPr lang="ja-JP" altLang="en-US" sz="2400"/>
          </a:p>
        </p:txBody>
      </p:sp>
      <p:sp>
        <p:nvSpPr>
          <p:cNvPr id="12413" name="Rectangle 215"/>
          <p:cNvSpPr>
            <a:spLocks noChangeArrowheads="1"/>
          </p:cNvSpPr>
          <p:nvPr/>
        </p:nvSpPr>
        <p:spPr bwMode="auto">
          <a:xfrm>
            <a:off x="3194050" y="5767388"/>
            <a:ext cx="2062163" cy="26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4" name="Rectangle 216"/>
          <p:cNvSpPr>
            <a:spLocks noChangeArrowheads="1"/>
          </p:cNvSpPr>
          <p:nvPr/>
        </p:nvSpPr>
        <p:spPr bwMode="auto">
          <a:xfrm>
            <a:off x="3194050" y="5767388"/>
            <a:ext cx="2062163" cy="260350"/>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5" name="Rectangle 217"/>
          <p:cNvSpPr>
            <a:spLocks noChangeArrowheads="1"/>
          </p:cNvSpPr>
          <p:nvPr/>
        </p:nvSpPr>
        <p:spPr bwMode="auto">
          <a:xfrm>
            <a:off x="3273425" y="5824538"/>
            <a:ext cx="18224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誰でも最適な作業方法でできる</a:t>
            </a:r>
            <a:endParaRPr lang="ja-JP" altLang="en-US" sz="2400"/>
          </a:p>
        </p:txBody>
      </p:sp>
      <p:sp>
        <p:nvSpPr>
          <p:cNvPr id="12416" name="Rectangle 218"/>
          <p:cNvSpPr>
            <a:spLocks noChangeArrowheads="1"/>
          </p:cNvSpPr>
          <p:nvPr/>
        </p:nvSpPr>
        <p:spPr bwMode="auto">
          <a:xfrm>
            <a:off x="5664200" y="2114550"/>
            <a:ext cx="2463800" cy="2714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7" name="Rectangle 219"/>
          <p:cNvSpPr>
            <a:spLocks noChangeArrowheads="1"/>
          </p:cNvSpPr>
          <p:nvPr/>
        </p:nvSpPr>
        <p:spPr bwMode="auto">
          <a:xfrm>
            <a:off x="5664200" y="2114550"/>
            <a:ext cx="2463800" cy="27146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2418" name="Rectangle 220"/>
          <p:cNvSpPr>
            <a:spLocks noChangeArrowheads="1"/>
          </p:cNvSpPr>
          <p:nvPr/>
        </p:nvSpPr>
        <p:spPr bwMode="auto">
          <a:xfrm>
            <a:off x="5743575" y="2171700"/>
            <a:ext cx="90328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配膳口の変更</a:t>
            </a:r>
            <a:endParaRPr lang="ja-JP" altLang="en-US" sz="2400"/>
          </a:p>
        </p:txBody>
      </p:sp>
      <p:sp>
        <p:nvSpPr>
          <p:cNvPr id="12419" name="Line 221"/>
          <p:cNvSpPr>
            <a:spLocks noChangeShapeType="1"/>
          </p:cNvSpPr>
          <p:nvPr/>
        </p:nvSpPr>
        <p:spPr bwMode="auto">
          <a:xfrm>
            <a:off x="5472113" y="1595438"/>
            <a:ext cx="1857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0" name="Line 222"/>
          <p:cNvSpPr>
            <a:spLocks noChangeShapeType="1"/>
          </p:cNvSpPr>
          <p:nvPr/>
        </p:nvSpPr>
        <p:spPr bwMode="auto">
          <a:xfrm>
            <a:off x="1443038" y="3275013"/>
            <a:ext cx="2238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1" name="Line 223"/>
          <p:cNvSpPr>
            <a:spLocks noChangeShapeType="1"/>
          </p:cNvSpPr>
          <p:nvPr/>
        </p:nvSpPr>
        <p:spPr bwMode="auto">
          <a:xfrm>
            <a:off x="2974975" y="4181475"/>
            <a:ext cx="0" cy="677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2" name="Line 224"/>
          <p:cNvSpPr>
            <a:spLocks noChangeShapeType="1"/>
          </p:cNvSpPr>
          <p:nvPr/>
        </p:nvSpPr>
        <p:spPr bwMode="auto">
          <a:xfrm>
            <a:off x="1204913" y="3917950"/>
            <a:ext cx="25717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3" name="Line 225"/>
          <p:cNvSpPr>
            <a:spLocks noChangeShapeType="1"/>
          </p:cNvSpPr>
          <p:nvPr/>
        </p:nvSpPr>
        <p:spPr bwMode="auto">
          <a:xfrm flipH="1">
            <a:off x="5459413" y="5151438"/>
            <a:ext cx="1587" cy="3111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4" name="Line 226"/>
          <p:cNvSpPr>
            <a:spLocks noChangeShapeType="1"/>
          </p:cNvSpPr>
          <p:nvPr/>
        </p:nvSpPr>
        <p:spPr bwMode="auto">
          <a:xfrm>
            <a:off x="5259388" y="5349875"/>
            <a:ext cx="2127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5" name="Line 227"/>
          <p:cNvSpPr>
            <a:spLocks noChangeShapeType="1"/>
          </p:cNvSpPr>
          <p:nvPr/>
        </p:nvSpPr>
        <p:spPr bwMode="auto">
          <a:xfrm>
            <a:off x="5256213" y="5910263"/>
            <a:ext cx="21431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6" name="Line 228"/>
          <p:cNvSpPr>
            <a:spLocks noChangeShapeType="1"/>
          </p:cNvSpPr>
          <p:nvPr/>
        </p:nvSpPr>
        <p:spPr bwMode="auto">
          <a:xfrm>
            <a:off x="2979738" y="5384800"/>
            <a:ext cx="21748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7" name="Line 229"/>
          <p:cNvSpPr>
            <a:spLocks noChangeShapeType="1"/>
          </p:cNvSpPr>
          <p:nvPr/>
        </p:nvSpPr>
        <p:spPr bwMode="auto">
          <a:xfrm>
            <a:off x="2974975" y="5883275"/>
            <a:ext cx="2301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8" name="Line 230"/>
          <p:cNvSpPr>
            <a:spLocks noChangeShapeType="1"/>
          </p:cNvSpPr>
          <p:nvPr/>
        </p:nvSpPr>
        <p:spPr bwMode="auto">
          <a:xfrm>
            <a:off x="2974975" y="5391150"/>
            <a:ext cx="0" cy="5048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29" name="Line 231"/>
          <p:cNvSpPr>
            <a:spLocks noChangeShapeType="1"/>
          </p:cNvSpPr>
          <p:nvPr/>
        </p:nvSpPr>
        <p:spPr bwMode="auto">
          <a:xfrm>
            <a:off x="2746375" y="5667375"/>
            <a:ext cx="22860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30" name="Line 232"/>
          <p:cNvSpPr>
            <a:spLocks noChangeShapeType="1"/>
          </p:cNvSpPr>
          <p:nvPr/>
        </p:nvSpPr>
        <p:spPr bwMode="auto">
          <a:xfrm>
            <a:off x="2844800" y="2316163"/>
            <a:ext cx="3270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31" name="Line 233"/>
          <p:cNvSpPr>
            <a:spLocks noChangeShapeType="1"/>
          </p:cNvSpPr>
          <p:nvPr/>
        </p:nvSpPr>
        <p:spPr bwMode="auto">
          <a:xfrm>
            <a:off x="2763838" y="4527550"/>
            <a:ext cx="45720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32" name="Line 234"/>
          <p:cNvSpPr>
            <a:spLocks noChangeShapeType="1"/>
          </p:cNvSpPr>
          <p:nvPr/>
        </p:nvSpPr>
        <p:spPr bwMode="auto">
          <a:xfrm>
            <a:off x="5270500" y="4527550"/>
            <a:ext cx="3889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33" name="Line 235"/>
          <p:cNvSpPr>
            <a:spLocks noChangeShapeType="1"/>
          </p:cNvSpPr>
          <p:nvPr/>
        </p:nvSpPr>
        <p:spPr bwMode="auto">
          <a:xfrm flipH="1">
            <a:off x="5459413" y="5738813"/>
            <a:ext cx="1587" cy="3095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434" name="Text Box 236"/>
          <p:cNvSpPr txBox="1">
            <a:spLocks noChangeArrowheads="1"/>
          </p:cNvSpPr>
          <p:nvPr/>
        </p:nvSpPr>
        <p:spPr bwMode="auto">
          <a:xfrm>
            <a:off x="1644650" y="2101850"/>
            <a:ext cx="1223963" cy="6461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ニーズに合わせたルート設定にする</a:t>
            </a:r>
          </a:p>
        </p:txBody>
      </p:sp>
      <p:sp>
        <p:nvSpPr>
          <p:cNvPr id="12435" name="Text Box 237"/>
          <p:cNvSpPr txBox="1">
            <a:spLocks noChangeArrowheads="1"/>
          </p:cNvSpPr>
          <p:nvPr/>
        </p:nvSpPr>
        <p:spPr bwMode="auto">
          <a:xfrm>
            <a:off x="3181350" y="1597025"/>
            <a:ext cx="2089150" cy="269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100" b="1"/>
              <a:t>人気メニューを調査する</a:t>
            </a:r>
          </a:p>
        </p:txBody>
      </p:sp>
      <p:sp>
        <p:nvSpPr>
          <p:cNvPr id="12436" name="Text Box 238"/>
          <p:cNvSpPr txBox="1">
            <a:spLocks noChangeArrowheads="1"/>
          </p:cNvSpPr>
          <p:nvPr/>
        </p:nvSpPr>
        <p:spPr bwMode="auto">
          <a:xfrm>
            <a:off x="817563" y="2892425"/>
            <a:ext cx="406400" cy="20891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混雑しない食堂にする</a:t>
            </a:r>
          </a:p>
        </p:txBody>
      </p:sp>
      <p:sp>
        <p:nvSpPr>
          <p:cNvPr id="12437" name="Line 239"/>
          <p:cNvSpPr>
            <a:spLocks noChangeShapeType="1"/>
          </p:cNvSpPr>
          <p:nvPr/>
        </p:nvSpPr>
        <p:spPr bwMode="auto">
          <a:xfrm>
            <a:off x="5473700" y="1597025"/>
            <a:ext cx="0" cy="360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38" name="Text Box 75"/>
          <p:cNvSpPr txBox="1">
            <a:spLocks noChangeArrowheads="1"/>
          </p:cNvSpPr>
          <p:nvPr/>
        </p:nvSpPr>
        <p:spPr bwMode="auto">
          <a:xfrm>
            <a:off x="8532813" y="-1588"/>
            <a:ext cx="588962" cy="342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11</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576"/>
                                        </p:tgtEl>
                                        <p:attrNameLst>
                                          <p:attrName>style.visibility</p:attrName>
                                        </p:attrNameLst>
                                      </p:cBhvr>
                                      <p:to>
                                        <p:strVal val="visible"/>
                                      </p:to>
                                    </p:set>
                                    <p:anim calcmode="lin" valueType="num">
                                      <p:cBhvr additive="base">
                                        <p:cTn id="7" dur="500" fill="hold"/>
                                        <p:tgtEl>
                                          <p:spTgt spid="63576"/>
                                        </p:tgtEl>
                                        <p:attrNameLst>
                                          <p:attrName>ppt_x</p:attrName>
                                        </p:attrNameLst>
                                      </p:cBhvr>
                                      <p:tavLst>
                                        <p:tav tm="0">
                                          <p:val>
                                            <p:strVal val="#ppt_x"/>
                                          </p:val>
                                        </p:tav>
                                        <p:tav tm="100000">
                                          <p:val>
                                            <p:strVal val="#ppt_x"/>
                                          </p:val>
                                        </p:tav>
                                      </p:tavLst>
                                    </p:anim>
                                    <p:anim calcmode="lin" valueType="num">
                                      <p:cBhvr additive="base">
                                        <p:cTn id="8" dur="500" fill="hold"/>
                                        <p:tgtEl>
                                          <p:spTgt spid="6357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490"/>
                                        </p:tgtEl>
                                        <p:attrNameLst>
                                          <p:attrName>style.visibility</p:attrName>
                                        </p:attrNameLst>
                                      </p:cBhvr>
                                      <p:to>
                                        <p:strVal val="visible"/>
                                      </p:to>
                                    </p:set>
                                    <p:anim calcmode="lin" valueType="num">
                                      <p:cBhvr additive="base">
                                        <p:cTn id="13" dur="500" fill="hold"/>
                                        <p:tgtEl>
                                          <p:spTgt spid="63490"/>
                                        </p:tgtEl>
                                        <p:attrNameLst>
                                          <p:attrName>ppt_x</p:attrName>
                                        </p:attrNameLst>
                                      </p:cBhvr>
                                      <p:tavLst>
                                        <p:tav tm="0">
                                          <p:val>
                                            <p:strVal val="#ppt_x"/>
                                          </p:val>
                                        </p:tav>
                                        <p:tav tm="100000">
                                          <p:val>
                                            <p:strVal val="#ppt_x"/>
                                          </p:val>
                                        </p:tav>
                                      </p:tavLst>
                                    </p:anim>
                                    <p:anim calcmode="lin" valueType="num">
                                      <p:cBhvr additive="base">
                                        <p:cTn id="14" dur="500" fill="hold"/>
                                        <p:tgtEl>
                                          <p:spTgt spid="634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57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27"/>
          <p:cNvSpPr>
            <a:spLocks noChangeArrowheads="1"/>
          </p:cNvSpPr>
          <p:nvPr/>
        </p:nvSpPr>
        <p:spPr bwMode="auto">
          <a:xfrm>
            <a:off x="2411413" y="5661025"/>
            <a:ext cx="1584325" cy="2444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3315" name="Rectangle 118"/>
          <p:cNvSpPr>
            <a:spLocks noChangeArrowheads="1"/>
          </p:cNvSpPr>
          <p:nvPr/>
        </p:nvSpPr>
        <p:spPr bwMode="auto">
          <a:xfrm>
            <a:off x="1628775" y="4657725"/>
            <a:ext cx="360363" cy="1508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3316" name="Oval 3"/>
          <p:cNvSpPr>
            <a:spLocks noChangeArrowheads="1"/>
          </p:cNvSpPr>
          <p:nvPr/>
        </p:nvSpPr>
        <p:spPr bwMode="auto">
          <a:xfrm>
            <a:off x="5472113" y="1962150"/>
            <a:ext cx="2105025" cy="219075"/>
          </a:xfrm>
          <a:prstGeom prst="ellipse">
            <a:avLst/>
          </a:prstGeom>
          <a:solidFill>
            <a:srgbClr val="CCECFF">
              <a:alpha val="50195"/>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nvGrpSpPr>
          <p:cNvPr id="13317" name="Group 5"/>
          <p:cNvGrpSpPr>
            <a:grpSpLocks/>
          </p:cNvGrpSpPr>
          <p:nvPr/>
        </p:nvGrpSpPr>
        <p:grpSpPr bwMode="auto">
          <a:xfrm>
            <a:off x="0" y="1255713"/>
            <a:ext cx="8940800" cy="2636837"/>
            <a:chOff x="0" y="370"/>
            <a:chExt cx="5632" cy="1661"/>
          </a:xfrm>
        </p:grpSpPr>
        <p:sp>
          <p:nvSpPr>
            <p:cNvPr id="13380" name="Text Box 6"/>
            <p:cNvSpPr txBox="1">
              <a:spLocks noChangeArrowheads="1"/>
            </p:cNvSpPr>
            <p:nvPr/>
          </p:nvSpPr>
          <p:spPr bwMode="auto">
            <a:xfrm>
              <a:off x="3978" y="370"/>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一度に人が来る</a:t>
              </a:r>
            </a:p>
          </p:txBody>
        </p:sp>
        <p:sp>
          <p:nvSpPr>
            <p:cNvPr id="13381" name="Text Box 7"/>
            <p:cNvSpPr txBox="1">
              <a:spLocks noChangeArrowheads="1"/>
            </p:cNvSpPr>
            <p:nvPr/>
          </p:nvSpPr>
          <p:spPr bwMode="auto">
            <a:xfrm>
              <a:off x="3080" y="407"/>
              <a:ext cx="842"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100" b="1"/>
                <a:t>流れが止まる</a:t>
              </a:r>
            </a:p>
          </p:txBody>
        </p:sp>
        <p:sp>
          <p:nvSpPr>
            <p:cNvPr id="13382" name="Text Box 8"/>
            <p:cNvSpPr txBox="1">
              <a:spLocks noChangeArrowheads="1"/>
            </p:cNvSpPr>
            <p:nvPr/>
          </p:nvSpPr>
          <p:spPr bwMode="auto">
            <a:xfrm>
              <a:off x="5330" y="926"/>
              <a:ext cx="302" cy="978"/>
            </a:xfrm>
            <a:prstGeom prst="rect">
              <a:avLst/>
            </a:prstGeom>
            <a:solidFill>
              <a:srgbClr val="FFCCCC"/>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162000">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食堂が混雑する</a:t>
              </a:r>
            </a:p>
          </p:txBody>
        </p:sp>
        <p:sp>
          <p:nvSpPr>
            <p:cNvPr id="13383" name="Line 9"/>
            <p:cNvSpPr>
              <a:spLocks noChangeShapeType="1"/>
            </p:cNvSpPr>
            <p:nvPr/>
          </p:nvSpPr>
          <p:spPr bwMode="auto">
            <a:xfrm>
              <a:off x="645" y="1728"/>
              <a:ext cx="4691" cy="0"/>
            </a:xfrm>
            <a:prstGeom prst="line">
              <a:avLst/>
            </a:prstGeom>
            <a:noFill/>
            <a:ln w="381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4" name="Text Box 10"/>
            <p:cNvSpPr txBox="1">
              <a:spLocks noChangeArrowheads="1"/>
            </p:cNvSpPr>
            <p:nvPr/>
          </p:nvSpPr>
          <p:spPr bwMode="auto">
            <a:xfrm>
              <a:off x="622" y="4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66"/>
                  </a:solidFill>
                </a:rPr>
                <a:t>食堂施設</a:t>
              </a:r>
            </a:p>
          </p:txBody>
        </p:sp>
        <p:sp>
          <p:nvSpPr>
            <p:cNvPr id="13385" name="Line 11"/>
            <p:cNvSpPr>
              <a:spLocks noChangeShapeType="1"/>
            </p:cNvSpPr>
            <p:nvPr/>
          </p:nvSpPr>
          <p:spPr bwMode="auto">
            <a:xfrm>
              <a:off x="996" y="613"/>
              <a:ext cx="1079" cy="107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6" name="Line 12"/>
            <p:cNvSpPr>
              <a:spLocks noChangeShapeType="1"/>
            </p:cNvSpPr>
            <p:nvPr/>
          </p:nvSpPr>
          <p:spPr bwMode="auto">
            <a:xfrm>
              <a:off x="2689" y="602"/>
              <a:ext cx="1098" cy="1098"/>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7" name="Line 13"/>
            <p:cNvSpPr>
              <a:spLocks noChangeShapeType="1"/>
            </p:cNvSpPr>
            <p:nvPr/>
          </p:nvSpPr>
          <p:spPr bwMode="auto">
            <a:xfrm>
              <a:off x="644" y="1266"/>
              <a:ext cx="95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8" name="Text Box 14"/>
            <p:cNvSpPr txBox="1">
              <a:spLocks noChangeArrowheads="1"/>
            </p:cNvSpPr>
            <p:nvPr/>
          </p:nvSpPr>
          <p:spPr bwMode="auto">
            <a:xfrm>
              <a:off x="31" y="1093"/>
              <a:ext cx="6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ｽﾍﾟｰｽ容量が不足</a:t>
              </a:r>
            </a:p>
          </p:txBody>
        </p:sp>
        <p:sp>
          <p:nvSpPr>
            <p:cNvPr id="13389" name="Line 15"/>
            <p:cNvSpPr>
              <a:spLocks noChangeShapeType="1"/>
            </p:cNvSpPr>
            <p:nvPr/>
          </p:nvSpPr>
          <p:spPr bwMode="auto">
            <a:xfrm flipV="1">
              <a:off x="2462" y="1264"/>
              <a:ext cx="80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90" name="Text Box 16"/>
            <p:cNvSpPr txBox="1">
              <a:spLocks noChangeArrowheads="1"/>
            </p:cNvSpPr>
            <p:nvPr/>
          </p:nvSpPr>
          <p:spPr bwMode="auto">
            <a:xfrm>
              <a:off x="1849" y="1177"/>
              <a:ext cx="6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返却口で混む</a:t>
              </a:r>
            </a:p>
          </p:txBody>
        </p:sp>
        <p:sp>
          <p:nvSpPr>
            <p:cNvPr id="13391" name="Line 17"/>
            <p:cNvSpPr>
              <a:spLocks noChangeShapeType="1"/>
            </p:cNvSpPr>
            <p:nvPr/>
          </p:nvSpPr>
          <p:spPr bwMode="auto">
            <a:xfrm>
              <a:off x="2456" y="724"/>
              <a:ext cx="540" cy="54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92" name="Text Box 18"/>
            <p:cNvSpPr txBox="1">
              <a:spLocks noChangeArrowheads="1"/>
            </p:cNvSpPr>
            <p:nvPr/>
          </p:nvSpPr>
          <p:spPr bwMode="auto">
            <a:xfrm>
              <a:off x="1519" y="536"/>
              <a:ext cx="12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処理に時間がかかる</a:t>
              </a:r>
            </a:p>
          </p:txBody>
        </p:sp>
        <p:sp>
          <p:nvSpPr>
            <p:cNvPr id="13393" name="Line 19"/>
            <p:cNvSpPr>
              <a:spLocks noChangeShapeType="1"/>
            </p:cNvSpPr>
            <p:nvPr/>
          </p:nvSpPr>
          <p:spPr bwMode="auto">
            <a:xfrm flipH="1">
              <a:off x="2872" y="767"/>
              <a:ext cx="1380" cy="1"/>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94" name="Text Box 20"/>
            <p:cNvSpPr txBox="1">
              <a:spLocks noChangeArrowheads="1"/>
            </p:cNvSpPr>
            <p:nvPr/>
          </p:nvSpPr>
          <p:spPr bwMode="auto">
            <a:xfrm>
              <a:off x="4232" y="667"/>
              <a:ext cx="91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入り口付近が混む</a:t>
              </a:r>
            </a:p>
          </p:txBody>
        </p:sp>
        <p:sp>
          <p:nvSpPr>
            <p:cNvPr id="13395" name="Line 21"/>
            <p:cNvSpPr>
              <a:spLocks noChangeShapeType="1"/>
            </p:cNvSpPr>
            <p:nvPr/>
          </p:nvSpPr>
          <p:spPr bwMode="auto">
            <a:xfrm flipH="1" flipV="1">
              <a:off x="3524" y="1264"/>
              <a:ext cx="64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96" name="Text Box 22"/>
            <p:cNvSpPr txBox="1">
              <a:spLocks noChangeArrowheads="1"/>
            </p:cNvSpPr>
            <p:nvPr/>
          </p:nvSpPr>
          <p:spPr bwMode="auto">
            <a:xfrm>
              <a:off x="4200" y="1177"/>
              <a:ext cx="9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並びや通行者がｸﾛｽ</a:t>
              </a:r>
            </a:p>
          </p:txBody>
        </p:sp>
        <p:sp>
          <p:nvSpPr>
            <p:cNvPr id="13397" name="Text Box 23"/>
            <p:cNvSpPr txBox="1">
              <a:spLocks noChangeArrowheads="1"/>
            </p:cNvSpPr>
            <p:nvPr/>
          </p:nvSpPr>
          <p:spPr bwMode="auto">
            <a:xfrm>
              <a:off x="3928" y="1318"/>
              <a:ext cx="869"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100" b="1"/>
                <a:t>順路設定がまずい</a:t>
              </a:r>
            </a:p>
          </p:txBody>
        </p:sp>
        <p:sp>
          <p:nvSpPr>
            <p:cNvPr id="13398" name="Text Box 24"/>
            <p:cNvSpPr txBox="1">
              <a:spLocks noChangeArrowheads="1"/>
            </p:cNvSpPr>
            <p:nvPr/>
          </p:nvSpPr>
          <p:spPr bwMode="auto">
            <a:xfrm>
              <a:off x="3652" y="1463"/>
              <a:ext cx="11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並びがはみ出る</a:t>
              </a:r>
            </a:p>
          </p:txBody>
        </p:sp>
        <p:sp>
          <p:nvSpPr>
            <p:cNvPr id="13399" name="Line 25"/>
            <p:cNvSpPr>
              <a:spLocks noChangeShapeType="1"/>
            </p:cNvSpPr>
            <p:nvPr/>
          </p:nvSpPr>
          <p:spPr bwMode="auto">
            <a:xfrm flipH="1">
              <a:off x="3892" y="504"/>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0" name="Line 26"/>
            <p:cNvSpPr>
              <a:spLocks noChangeShapeType="1"/>
            </p:cNvSpPr>
            <p:nvPr/>
          </p:nvSpPr>
          <p:spPr bwMode="auto">
            <a:xfrm flipH="1" flipV="1">
              <a:off x="3062" y="787"/>
              <a:ext cx="695" cy="695"/>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1" name="Line 27"/>
            <p:cNvSpPr>
              <a:spLocks noChangeShapeType="1"/>
            </p:cNvSpPr>
            <p:nvPr/>
          </p:nvSpPr>
          <p:spPr bwMode="auto">
            <a:xfrm flipH="1" flipV="1">
              <a:off x="3731" y="1264"/>
              <a:ext cx="265" cy="153"/>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2" name="Line 28"/>
            <p:cNvSpPr>
              <a:spLocks noChangeShapeType="1"/>
            </p:cNvSpPr>
            <p:nvPr/>
          </p:nvSpPr>
          <p:spPr bwMode="auto">
            <a:xfrm flipH="1">
              <a:off x="3702" y="1104"/>
              <a:ext cx="211" cy="16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3" name="Text Box 29"/>
            <p:cNvSpPr txBox="1">
              <a:spLocks noChangeArrowheads="1"/>
            </p:cNvSpPr>
            <p:nvPr/>
          </p:nvSpPr>
          <p:spPr bwMode="auto">
            <a:xfrm>
              <a:off x="3772" y="1055"/>
              <a:ext cx="915"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100" b="1"/>
                <a:t>全体ﾚｲｱｳﾄが悪い</a:t>
              </a:r>
            </a:p>
          </p:txBody>
        </p:sp>
        <p:sp>
          <p:nvSpPr>
            <p:cNvPr id="13404" name="Line 30"/>
            <p:cNvSpPr>
              <a:spLocks noChangeShapeType="1"/>
            </p:cNvSpPr>
            <p:nvPr/>
          </p:nvSpPr>
          <p:spPr bwMode="auto">
            <a:xfrm flipH="1">
              <a:off x="4115" y="585"/>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5" name="Line 31"/>
            <p:cNvSpPr>
              <a:spLocks noChangeShapeType="1"/>
            </p:cNvSpPr>
            <p:nvPr/>
          </p:nvSpPr>
          <p:spPr bwMode="auto">
            <a:xfrm flipV="1">
              <a:off x="2552" y="1052"/>
              <a:ext cx="171"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6" name="Text Box 32"/>
            <p:cNvSpPr txBox="1">
              <a:spLocks noChangeArrowheads="1"/>
            </p:cNvSpPr>
            <p:nvPr/>
          </p:nvSpPr>
          <p:spPr bwMode="auto">
            <a:xfrm>
              <a:off x="1551" y="756"/>
              <a:ext cx="77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全部洗っている</a:t>
              </a:r>
            </a:p>
          </p:txBody>
        </p:sp>
        <p:sp>
          <p:nvSpPr>
            <p:cNvPr id="13407" name="Line 33"/>
            <p:cNvSpPr>
              <a:spLocks noChangeShapeType="1"/>
            </p:cNvSpPr>
            <p:nvPr/>
          </p:nvSpPr>
          <p:spPr bwMode="auto">
            <a:xfrm flipV="1">
              <a:off x="2598" y="1264"/>
              <a:ext cx="120" cy="248"/>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8" name="Line 34"/>
            <p:cNvSpPr>
              <a:spLocks noChangeShapeType="1"/>
            </p:cNvSpPr>
            <p:nvPr/>
          </p:nvSpPr>
          <p:spPr bwMode="auto">
            <a:xfrm flipH="1" flipV="1">
              <a:off x="2654" y="1417"/>
              <a:ext cx="209" cy="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09" name="Line 35"/>
            <p:cNvSpPr>
              <a:spLocks noChangeShapeType="1"/>
            </p:cNvSpPr>
            <p:nvPr/>
          </p:nvSpPr>
          <p:spPr bwMode="auto">
            <a:xfrm flipV="1">
              <a:off x="649" y="1264"/>
              <a:ext cx="284" cy="292"/>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10" name="Text Box 36"/>
            <p:cNvSpPr txBox="1">
              <a:spLocks noChangeArrowheads="1"/>
            </p:cNvSpPr>
            <p:nvPr/>
          </p:nvSpPr>
          <p:spPr bwMode="auto">
            <a:xfrm>
              <a:off x="143" y="1493"/>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solidFill>
                    <a:srgbClr val="FF0000"/>
                  </a:solidFill>
                </a:rPr>
                <a:t>全体ｽﾍﾟｰｽが不足</a:t>
              </a:r>
            </a:p>
          </p:txBody>
        </p:sp>
        <p:sp>
          <p:nvSpPr>
            <p:cNvPr id="13411" name="Line 37"/>
            <p:cNvSpPr>
              <a:spLocks noChangeShapeType="1"/>
            </p:cNvSpPr>
            <p:nvPr/>
          </p:nvSpPr>
          <p:spPr bwMode="auto">
            <a:xfrm>
              <a:off x="940" y="870"/>
              <a:ext cx="385" cy="39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12" name="Text Box 38"/>
            <p:cNvSpPr txBox="1">
              <a:spLocks noChangeArrowheads="1"/>
            </p:cNvSpPr>
            <p:nvPr/>
          </p:nvSpPr>
          <p:spPr bwMode="auto">
            <a:xfrm>
              <a:off x="155" y="636"/>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利用者のﾆｰｽﾞに合っていない</a:t>
              </a:r>
            </a:p>
          </p:txBody>
        </p:sp>
        <p:sp>
          <p:nvSpPr>
            <p:cNvPr id="13413" name="Line 39"/>
            <p:cNvSpPr>
              <a:spLocks noChangeShapeType="1"/>
            </p:cNvSpPr>
            <p:nvPr/>
          </p:nvSpPr>
          <p:spPr bwMode="auto">
            <a:xfrm>
              <a:off x="861" y="1014"/>
              <a:ext cx="219"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14" name="Text Box 40"/>
            <p:cNvSpPr txBox="1">
              <a:spLocks noChangeArrowheads="1"/>
            </p:cNvSpPr>
            <p:nvPr/>
          </p:nvSpPr>
          <p:spPr bwMode="auto">
            <a:xfrm>
              <a:off x="4287" y="508"/>
              <a:ext cx="111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100" b="1"/>
                <a:t>集中する休憩時間設定</a:t>
              </a:r>
            </a:p>
          </p:txBody>
        </p:sp>
        <p:sp>
          <p:nvSpPr>
            <p:cNvPr id="13415" name="Line 41"/>
            <p:cNvSpPr>
              <a:spLocks noChangeShapeType="1"/>
            </p:cNvSpPr>
            <p:nvPr/>
          </p:nvSpPr>
          <p:spPr bwMode="auto">
            <a:xfrm flipH="1">
              <a:off x="3024" y="522"/>
              <a:ext cx="256" cy="265"/>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16" name="Line 42"/>
            <p:cNvSpPr>
              <a:spLocks noChangeShapeType="1"/>
            </p:cNvSpPr>
            <p:nvPr/>
          </p:nvSpPr>
          <p:spPr bwMode="auto">
            <a:xfrm flipH="1">
              <a:off x="3201" y="613"/>
              <a:ext cx="192"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17" name="Text Box 43"/>
            <p:cNvSpPr txBox="1">
              <a:spLocks noChangeArrowheads="1"/>
            </p:cNvSpPr>
            <p:nvPr/>
          </p:nvSpPr>
          <p:spPr bwMode="auto">
            <a:xfrm>
              <a:off x="3291" y="526"/>
              <a:ext cx="84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箸等がなくなる</a:t>
              </a:r>
            </a:p>
          </p:txBody>
        </p:sp>
        <p:sp>
          <p:nvSpPr>
            <p:cNvPr id="13418" name="Text Box 44"/>
            <p:cNvSpPr txBox="1">
              <a:spLocks noChangeArrowheads="1"/>
            </p:cNvSpPr>
            <p:nvPr/>
          </p:nvSpPr>
          <p:spPr bwMode="auto">
            <a:xfrm>
              <a:off x="2259" y="1479"/>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返却が一人づつ</a:t>
              </a:r>
            </a:p>
          </p:txBody>
        </p:sp>
        <p:sp>
          <p:nvSpPr>
            <p:cNvPr id="13419" name="Text Box 45"/>
            <p:cNvSpPr txBox="1">
              <a:spLocks noChangeArrowheads="1"/>
            </p:cNvSpPr>
            <p:nvPr/>
          </p:nvSpPr>
          <p:spPr bwMode="auto">
            <a:xfrm>
              <a:off x="2863" y="1374"/>
              <a:ext cx="9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返却口が狭い</a:t>
              </a:r>
            </a:p>
          </p:txBody>
        </p:sp>
        <p:sp>
          <p:nvSpPr>
            <p:cNvPr id="13420" name="Line 46"/>
            <p:cNvSpPr>
              <a:spLocks noChangeShapeType="1"/>
            </p:cNvSpPr>
            <p:nvPr/>
          </p:nvSpPr>
          <p:spPr bwMode="auto">
            <a:xfrm>
              <a:off x="2259" y="849"/>
              <a:ext cx="293" cy="1"/>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21" name="Text Box 47"/>
            <p:cNvSpPr txBox="1">
              <a:spLocks noChangeArrowheads="1"/>
            </p:cNvSpPr>
            <p:nvPr/>
          </p:nvSpPr>
          <p:spPr bwMode="auto">
            <a:xfrm>
              <a:off x="1717" y="966"/>
              <a:ext cx="90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返却手順が悪い</a:t>
              </a:r>
            </a:p>
          </p:txBody>
        </p:sp>
        <p:sp>
          <p:nvSpPr>
            <p:cNvPr id="13422" name="Text Box 48"/>
            <p:cNvSpPr txBox="1">
              <a:spLocks noChangeArrowheads="1"/>
            </p:cNvSpPr>
            <p:nvPr/>
          </p:nvSpPr>
          <p:spPr bwMode="auto">
            <a:xfrm>
              <a:off x="2452" y="449"/>
              <a:ext cx="620"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66"/>
                  </a:solidFill>
                </a:rPr>
                <a:t>運営方法</a:t>
              </a:r>
            </a:p>
          </p:txBody>
        </p:sp>
        <p:sp>
          <p:nvSpPr>
            <p:cNvPr id="13423" name="Line 49"/>
            <p:cNvSpPr>
              <a:spLocks noChangeShapeType="1"/>
            </p:cNvSpPr>
            <p:nvPr/>
          </p:nvSpPr>
          <p:spPr bwMode="auto">
            <a:xfrm flipV="1">
              <a:off x="1253" y="1264"/>
              <a:ext cx="220" cy="247"/>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24" name="Text Box 50"/>
            <p:cNvSpPr txBox="1">
              <a:spLocks noChangeArrowheads="1"/>
            </p:cNvSpPr>
            <p:nvPr/>
          </p:nvSpPr>
          <p:spPr bwMode="auto">
            <a:xfrm>
              <a:off x="1060" y="1468"/>
              <a:ext cx="82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机・椅子のｻｲｽﾞ形状が不適切</a:t>
              </a:r>
            </a:p>
          </p:txBody>
        </p:sp>
        <p:sp>
          <p:nvSpPr>
            <p:cNvPr id="13425" name="Text Box 51"/>
            <p:cNvSpPr txBox="1">
              <a:spLocks noChangeArrowheads="1"/>
            </p:cNvSpPr>
            <p:nvPr/>
          </p:nvSpPr>
          <p:spPr bwMode="auto">
            <a:xfrm>
              <a:off x="0" y="944"/>
              <a:ext cx="9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一人用、</a:t>
              </a:r>
              <a:r>
                <a:rPr lang="en-US" altLang="ja-JP" sz="1200" b="1"/>
                <a:t>2</a:t>
              </a:r>
              <a:r>
                <a:rPr lang="ja-JP" altLang="en-US" sz="1200" b="1"/>
                <a:t>人用なし</a:t>
              </a:r>
            </a:p>
          </p:txBody>
        </p:sp>
        <p:sp>
          <p:nvSpPr>
            <p:cNvPr id="13426" name="Line 52"/>
            <p:cNvSpPr>
              <a:spLocks noChangeShapeType="1"/>
            </p:cNvSpPr>
            <p:nvPr/>
          </p:nvSpPr>
          <p:spPr bwMode="auto">
            <a:xfrm flipH="1">
              <a:off x="3341" y="1034"/>
              <a:ext cx="658" cy="2"/>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27" name="Text Box 53"/>
            <p:cNvSpPr txBox="1">
              <a:spLocks noChangeArrowheads="1"/>
            </p:cNvSpPr>
            <p:nvPr/>
          </p:nvSpPr>
          <p:spPr bwMode="auto">
            <a:xfrm>
              <a:off x="3980" y="917"/>
              <a:ext cx="13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ﾒﾆｭｰにより並びの長さに偏り</a:t>
              </a:r>
            </a:p>
          </p:txBody>
        </p:sp>
        <p:sp>
          <p:nvSpPr>
            <p:cNvPr id="13428" name="Line 54"/>
            <p:cNvSpPr>
              <a:spLocks noChangeShapeType="1"/>
            </p:cNvSpPr>
            <p:nvPr/>
          </p:nvSpPr>
          <p:spPr bwMode="auto">
            <a:xfrm flipH="1">
              <a:off x="3546" y="911"/>
              <a:ext cx="174" cy="124"/>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29" name="Text Box 55"/>
            <p:cNvSpPr txBox="1">
              <a:spLocks noChangeArrowheads="1"/>
            </p:cNvSpPr>
            <p:nvPr/>
          </p:nvSpPr>
          <p:spPr bwMode="auto">
            <a:xfrm>
              <a:off x="3331" y="797"/>
              <a:ext cx="160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0000"/>
                  </a:solidFill>
                  <a:latin typeface="HGP創英角ｺﾞｼｯｸUB" pitchFamily="50" charset="-128"/>
                  <a:ea typeface="HGP創英角ｺﾞｼｯｸUB" pitchFamily="50" charset="-128"/>
                </a:rPr>
                <a:t>ﾒﾆｭｰ別に長さを想定していない</a:t>
              </a:r>
            </a:p>
          </p:txBody>
        </p:sp>
        <p:sp>
          <p:nvSpPr>
            <p:cNvPr id="13430" name="Line 56"/>
            <p:cNvSpPr>
              <a:spLocks noChangeShapeType="1"/>
            </p:cNvSpPr>
            <p:nvPr/>
          </p:nvSpPr>
          <p:spPr bwMode="auto">
            <a:xfrm flipV="1">
              <a:off x="1745" y="1720"/>
              <a:ext cx="110" cy="119"/>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31" name="Line 57"/>
            <p:cNvSpPr>
              <a:spLocks noChangeShapeType="1"/>
            </p:cNvSpPr>
            <p:nvPr/>
          </p:nvSpPr>
          <p:spPr bwMode="auto">
            <a:xfrm flipV="1">
              <a:off x="3600" y="1711"/>
              <a:ext cx="92" cy="101"/>
            </a:xfrm>
            <a:prstGeom prst="line">
              <a:avLst/>
            </a:prstGeom>
            <a:noFill/>
            <a:ln w="2222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32" name="Text Box 58"/>
            <p:cNvSpPr txBox="1">
              <a:spLocks noChangeArrowheads="1"/>
            </p:cNvSpPr>
            <p:nvPr/>
          </p:nvSpPr>
          <p:spPr bwMode="auto">
            <a:xfrm>
              <a:off x="1399" y="1831"/>
              <a:ext cx="649"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66"/>
                  </a:solidFill>
                </a:rPr>
                <a:t>利用者</a:t>
              </a:r>
            </a:p>
          </p:txBody>
        </p:sp>
        <p:sp>
          <p:nvSpPr>
            <p:cNvPr id="13433" name="Text Box 59"/>
            <p:cNvSpPr txBox="1">
              <a:spLocks noChangeArrowheads="1"/>
            </p:cNvSpPr>
            <p:nvPr/>
          </p:nvSpPr>
          <p:spPr bwMode="auto">
            <a:xfrm>
              <a:off x="2881" y="1804"/>
              <a:ext cx="986" cy="200"/>
            </a:xfrm>
            <a:prstGeom prst="rect">
              <a:avLst/>
            </a:prstGeom>
            <a:solidFill>
              <a:srgbClr val="99FF33"/>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66"/>
                  </a:solidFill>
                </a:rPr>
                <a:t>調理・配膳員</a:t>
              </a:r>
            </a:p>
          </p:txBody>
        </p:sp>
      </p:grpSp>
      <p:sp>
        <p:nvSpPr>
          <p:cNvPr id="13318" name="Line 60"/>
          <p:cNvSpPr>
            <a:spLocks noChangeShapeType="1"/>
          </p:cNvSpPr>
          <p:nvPr/>
        </p:nvSpPr>
        <p:spPr bwMode="auto">
          <a:xfrm>
            <a:off x="5562600" y="6894513"/>
            <a:ext cx="469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9" name="Text Box 61"/>
          <p:cNvSpPr txBox="1">
            <a:spLocks noChangeArrowheads="1"/>
          </p:cNvSpPr>
          <p:nvPr/>
        </p:nvSpPr>
        <p:spPr bwMode="auto">
          <a:xfrm>
            <a:off x="1042988" y="627063"/>
            <a:ext cx="6764337" cy="581025"/>
          </a:xfrm>
          <a:prstGeom prst="rect">
            <a:avLst/>
          </a:prstGeom>
          <a:solidFill>
            <a:srgbClr val="FFFF66"/>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a:t>
            </a:r>
            <a:r>
              <a:rPr lang="ja-JP" altLang="en-US" sz="1600" b="1"/>
              <a:t>特性要因図で、色々な要因の中から</a:t>
            </a:r>
            <a:r>
              <a:rPr lang="ja-JP" altLang="en-US" sz="1600" b="1">
                <a:solidFill>
                  <a:srgbClr val="0000FF"/>
                </a:solidFill>
              </a:rPr>
              <a:t>重要要因（攻撃対象）を絞り込んだら</a:t>
            </a:r>
            <a:r>
              <a:rPr lang="ja-JP" altLang="en-US" sz="1600" b="1"/>
              <a:t/>
            </a:r>
            <a:br>
              <a:rPr lang="ja-JP" altLang="en-US" sz="1600" b="1"/>
            </a:br>
            <a:r>
              <a:rPr lang="ja-JP" altLang="en-US" sz="1600" b="1"/>
              <a:t>　 次に具体的な</a:t>
            </a:r>
            <a:r>
              <a:rPr lang="ja-JP" altLang="en-US" sz="1600" b="1">
                <a:solidFill>
                  <a:srgbClr val="0000FF"/>
                </a:solidFill>
              </a:rPr>
              <a:t>対策案を系統図で決める方法</a:t>
            </a:r>
            <a:r>
              <a:rPr lang="ja-JP" altLang="en-US" sz="1600" b="1"/>
              <a:t>があります。</a:t>
            </a:r>
          </a:p>
        </p:txBody>
      </p:sp>
      <p:sp>
        <p:nvSpPr>
          <p:cNvPr id="13320" name="Text Box 71"/>
          <p:cNvSpPr txBox="1">
            <a:spLocks noChangeArrowheads="1"/>
          </p:cNvSpPr>
          <p:nvPr/>
        </p:nvSpPr>
        <p:spPr bwMode="auto">
          <a:xfrm>
            <a:off x="8204200" y="3865563"/>
            <a:ext cx="93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（特性）</a:t>
            </a:r>
          </a:p>
        </p:txBody>
      </p:sp>
      <p:sp>
        <p:nvSpPr>
          <p:cNvPr id="13321" name="Text Box 72"/>
          <p:cNvSpPr txBox="1">
            <a:spLocks noChangeArrowheads="1"/>
          </p:cNvSpPr>
          <p:nvPr/>
        </p:nvSpPr>
        <p:spPr bwMode="auto">
          <a:xfrm>
            <a:off x="1074738" y="4089400"/>
            <a:ext cx="9604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（目的）</a:t>
            </a:r>
          </a:p>
        </p:txBody>
      </p:sp>
      <p:sp>
        <p:nvSpPr>
          <p:cNvPr id="13322" name="Text Box 73"/>
          <p:cNvSpPr txBox="1">
            <a:spLocks noChangeArrowheads="1"/>
          </p:cNvSpPr>
          <p:nvPr/>
        </p:nvSpPr>
        <p:spPr bwMode="auto">
          <a:xfrm>
            <a:off x="-33338" y="2746375"/>
            <a:ext cx="1435101"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00"/>
                </a:solidFill>
              </a:rPr>
              <a:t>（重要要因②）</a:t>
            </a:r>
          </a:p>
        </p:txBody>
      </p:sp>
      <p:sp>
        <p:nvSpPr>
          <p:cNvPr id="13323" name="Text Box 78"/>
          <p:cNvSpPr txBox="1">
            <a:spLocks noChangeArrowheads="1"/>
          </p:cNvSpPr>
          <p:nvPr/>
        </p:nvSpPr>
        <p:spPr bwMode="auto">
          <a:xfrm>
            <a:off x="4533900" y="4394200"/>
            <a:ext cx="12446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4" name="Text Box 79"/>
          <p:cNvSpPr txBox="1">
            <a:spLocks noChangeArrowheads="1"/>
          </p:cNvSpPr>
          <p:nvPr/>
        </p:nvSpPr>
        <p:spPr bwMode="auto">
          <a:xfrm>
            <a:off x="4533900" y="4959350"/>
            <a:ext cx="12446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5" name="Text Box 80"/>
          <p:cNvSpPr txBox="1">
            <a:spLocks noChangeArrowheads="1"/>
          </p:cNvSpPr>
          <p:nvPr/>
        </p:nvSpPr>
        <p:spPr bwMode="auto">
          <a:xfrm>
            <a:off x="6223000" y="41878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6" name="Text Box 81"/>
          <p:cNvSpPr txBox="1">
            <a:spLocks noChangeArrowheads="1"/>
          </p:cNvSpPr>
          <p:nvPr/>
        </p:nvSpPr>
        <p:spPr bwMode="auto">
          <a:xfrm>
            <a:off x="6223000" y="45180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7" name="Text Box 82"/>
          <p:cNvSpPr txBox="1">
            <a:spLocks noChangeArrowheads="1"/>
          </p:cNvSpPr>
          <p:nvPr/>
        </p:nvSpPr>
        <p:spPr bwMode="auto">
          <a:xfrm>
            <a:off x="6223000" y="48482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8" name="Text Box 83"/>
          <p:cNvSpPr txBox="1">
            <a:spLocks noChangeArrowheads="1"/>
          </p:cNvSpPr>
          <p:nvPr/>
        </p:nvSpPr>
        <p:spPr bwMode="auto">
          <a:xfrm>
            <a:off x="6223000" y="51784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29" name="Text Box 84"/>
          <p:cNvSpPr txBox="1">
            <a:spLocks noChangeArrowheads="1"/>
          </p:cNvSpPr>
          <p:nvPr/>
        </p:nvSpPr>
        <p:spPr bwMode="auto">
          <a:xfrm>
            <a:off x="6223000" y="55594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30" name="Text Box 85"/>
          <p:cNvSpPr txBox="1">
            <a:spLocks noChangeArrowheads="1"/>
          </p:cNvSpPr>
          <p:nvPr/>
        </p:nvSpPr>
        <p:spPr bwMode="auto">
          <a:xfrm>
            <a:off x="6223000" y="5889625"/>
            <a:ext cx="13462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31" name="Text Box 86"/>
          <p:cNvSpPr txBox="1">
            <a:spLocks noChangeArrowheads="1"/>
          </p:cNvSpPr>
          <p:nvPr/>
        </p:nvSpPr>
        <p:spPr bwMode="auto">
          <a:xfrm>
            <a:off x="4533900" y="5383213"/>
            <a:ext cx="1244600" cy="28733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32" name="Text Box 87"/>
          <p:cNvSpPr txBox="1">
            <a:spLocks noChangeArrowheads="1"/>
          </p:cNvSpPr>
          <p:nvPr/>
        </p:nvSpPr>
        <p:spPr bwMode="auto">
          <a:xfrm>
            <a:off x="4533900" y="5889625"/>
            <a:ext cx="124460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endParaRPr lang="ja-JP" altLang="ja-JP" sz="1200" b="1"/>
          </a:p>
        </p:txBody>
      </p:sp>
      <p:sp>
        <p:nvSpPr>
          <p:cNvPr id="13333" name="Line 88"/>
          <p:cNvSpPr>
            <a:spLocks noChangeShapeType="1"/>
          </p:cNvSpPr>
          <p:nvPr/>
        </p:nvSpPr>
        <p:spPr bwMode="auto">
          <a:xfrm>
            <a:off x="6007100" y="4314825"/>
            <a:ext cx="0" cy="381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4" name="Line 89"/>
          <p:cNvSpPr>
            <a:spLocks noChangeShapeType="1"/>
          </p:cNvSpPr>
          <p:nvPr/>
        </p:nvSpPr>
        <p:spPr bwMode="auto">
          <a:xfrm>
            <a:off x="6019800" y="5013325"/>
            <a:ext cx="0" cy="2921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5" name="Line 90"/>
          <p:cNvSpPr>
            <a:spLocks noChangeShapeType="1"/>
          </p:cNvSpPr>
          <p:nvPr/>
        </p:nvSpPr>
        <p:spPr bwMode="auto">
          <a:xfrm>
            <a:off x="6019800" y="5381625"/>
            <a:ext cx="0" cy="2921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6" name="Line 91"/>
          <p:cNvSpPr>
            <a:spLocks noChangeShapeType="1"/>
          </p:cNvSpPr>
          <p:nvPr/>
        </p:nvSpPr>
        <p:spPr bwMode="auto">
          <a:xfrm>
            <a:off x="6019800" y="5381625"/>
            <a:ext cx="20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7" name="Line 92"/>
          <p:cNvSpPr>
            <a:spLocks noChangeShapeType="1"/>
          </p:cNvSpPr>
          <p:nvPr/>
        </p:nvSpPr>
        <p:spPr bwMode="auto">
          <a:xfrm>
            <a:off x="6019800" y="5661025"/>
            <a:ext cx="20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8" name="Line 93"/>
          <p:cNvSpPr>
            <a:spLocks noChangeShapeType="1"/>
          </p:cNvSpPr>
          <p:nvPr/>
        </p:nvSpPr>
        <p:spPr bwMode="auto">
          <a:xfrm>
            <a:off x="6019800" y="5292725"/>
            <a:ext cx="20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39" name="Line 94"/>
          <p:cNvSpPr>
            <a:spLocks noChangeShapeType="1"/>
          </p:cNvSpPr>
          <p:nvPr/>
        </p:nvSpPr>
        <p:spPr bwMode="auto">
          <a:xfrm>
            <a:off x="6019800" y="5013325"/>
            <a:ext cx="20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0" name="Line 95"/>
          <p:cNvSpPr>
            <a:spLocks noChangeShapeType="1"/>
          </p:cNvSpPr>
          <p:nvPr/>
        </p:nvSpPr>
        <p:spPr bwMode="auto">
          <a:xfrm>
            <a:off x="6007100" y="4683125"/>
            <a:ext cx="215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1" name="Line 96"/>
          <p:cNvSpPr>
            <a:spLocks noChangeShapeType="1"/>
          </p:cNvSpPr>
          <p:nvPr/>
        </p:nvSpPr>
        <p:spPr bwMode="auto">
          <a:xfrm>
            <a:off x="6007100" y="4314825"/>
            <a:ext cx="215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2" name="Line 97"/>
          <p:cNvSpPr>
            <a:spLocks noChangeShapeType="1"/>
          </p:cNvSpPr>
          <p:nvPr/>
        </p:nvSpPr>
        <p:spPr bwMode="auto">
          <a:xfrm>
            <a:off x="5778500" y="4556125"/>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3" name="Line 98"/>
          <p:cNvSpPr>
            <a:spLocks noChangeShapeType="1"/>
          </p:cNvSpPr>
          <p:nvPr/>
        </p:nvSpPr>
        <p:spPr bwMode="auto">
          <a:xfrm>
            <a:off x="5791200" y="5127625"/>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4" name="Line 99"/>
          <p:cNvSpPr>
            <a:spLocks noChangeShapeType="1"/>
          </p:cNvSpPr>
          <p:nvPr/>
        </p:nvSpPr>
        <p:spPr bwMode="auto">
          <a:xfrm>
            <a:off x="5778500" y="55340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5" name="Line 100"/>
          <p:cNvSpPr>
            <a:spLocks noChangeShapeType="1"/>
          </p:cNvSpPr>
          <p:nvPr/>
        </p:nvSpPr>
        <p:spPr bwMode="auto">
          <a:xfrm>
            <a:off x="5778500" y="6029325"/>
            <a:ext cx="4445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6" name="Line 101"/>
          <p:cNvSpPr>
            <a:spLocks noChangeShapeType="1"/>
          </p:cNvSpPr>
          <p:nvPr/>
        </p:nvSpPr>
        <p:spPr bwMode="auto">
          <a:xfrm>
            <a:off x="4279900" y="4581525"/>
            <a:ext cx="0" cy="533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7" name="Line 102"/>
          <p:cNvSpPr>
            <a:spLocks noChangeShapeType="1"/>
          </p:cNvSpPr>
          <p:nvPr/>
        </p:nvSpPr>
        <p:spPr bwMode="auto">
          <a:xfrm>
            <a:off x="4279900" y="5457825"/>
            <a:ext cx="0" cy="609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8" name="Line 103"/>
          <p:cNvSpPr>
            <a:spLocks noChangeShapeType="1"/>
          </p:cNvSpPr>
          <p:nvPr/>
        </p:nvSpPr>
        <p:spPr bwMode="auto">
          <a:xfrm>
            <a:off x="4279900" y="45815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9" name="Line 104"/>
          <p:cNvSpPr>
            <a:spLocks noChangeShapeType="1"/>
          </p:cNvSpPr>
          <p:nvPr/>
        </p:nvSpPr>
        <p:spPr bwMode="auto">
          <a:xfrm>
            <a:off x="4279900" y="51022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0" name="Line 105"/>
          <p:cNvSpPr>
            <a:spLocks noChangeShapeType="1"/>
          </p:cNvSpPr>
          <p:nvPr/>
        </p:nvSpPr>
        <p:spPr bwMode="auto">
          <a:xfrm>
            <a:off x="4279900" y="54578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1" name="Line 106"/>
          <p:cNvSpPr>
            <a:spLocks noChangeShapeType="1"/>
          </p:cNvSpPr>
          <p:nvPr/>
        </p:nvSpPr>
        <p:spPr bwMode="auto">
          <a:xfrm>
            <a:off x="4279900" y="60420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2" name="Line 107"/>
          <p:cNvSpPr>
            <a:spLocks noChangeShapeType="1"/>
          </p:cNvSpPr>
          <p:nvPr/>
        </p:nvSpPr>
        <p:spPr bwMode="auto">
          <a:xfrm>
            <a:off x="4000500" y="5762625"/>
            <a:ext cx="27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3" name="Line 108"/>
          <p:cNvSpPr>
            <a:spLocks noChangeShapeType="1"/>
          </p:cNvSpPr>
          <p:nvPr/>
        </p:nvSpPr>
        <p:spPr bwMode="auto">
          <a:xfrm>
            <a:off x="4000500" y="4822825"/>
            <a:ext cx="27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4" name="Line 109"/>
          <p:cNvSpPr>
            <a:spLocks noChangeShapeType="1"/>
          </p:cNvSpPr>
          <p:nvPr/>
        </p:nvSpPr>
        <p:spPr bwMode="auto">
          <a:xfrm>
            <a:off x="2222500" y="4822825"/>
            <a:ext cx="0" cy="965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5" name="Line 110"/>
          <p:cNvSpPr>
            <a:spLocks noChangeShapeType="1"/>
          </p:cNvSpPr>
          <p:nvPr/>
        </p:nvSpPr>
        <p:spPr bwMode="auto">
          <a:xfrm>
            <a:off x="2222500" y="4822825"/>
            <a:ext cx="1905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6" name="Line 111"/>
          <p:cNvSpPr>
            <a:spLocks noChangeShapeType="1"/>
          </p:cNvSpPr>
          <p:nvPr/>
        </p:nvSpPr>
        <p:spPr bwMode="auto">
          <a:xfrm>
            <a:off x="2222500" y="5775325"/>
            <a:ext cx="1905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7" name="Line 112"/>
          <p:cNvSpPr>
            <a:spLocks noChangeShapeType="1"/>
          </p:cNvSpPr>
          <p:nvPr/>
        </p:nvSpPr>
        <p:spPr bwMode="auto">
          <a:xfrm>
            <a:off x="1993900" y="5305425"/>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8" name="Text Box 113"/>
          <p:cNvSpPr txBox="1">
            <a:spLocks noChangeArrowheads="1"/>
          </p:cNvSpPr>
          <p:nvPr/>
        </p:nvSpPr>
        <p:spPr bwMode="auto">
          <a:xfrm>
            <a:off x="4610100" y="5864225"/>
            <a:ext cx="1117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00"/>
                </a:solidFill>
              </a:rPr>
              <a:t>２次手段</a:t>
            </a:r>
          </a:p>
        </p:txBody>
      </p:sp>
      <p:sp>
        <p:nvSpPr>
          <p:cNvPr id="13359" name="Text Box 114"/>
          <p:cNvSpPr txBox="1">
            <a:spLocks noChangeArrowheads="1"/>
          </p:cNvSpPr>
          <p:nvPr/>
        </p:nvSpPr>
        <p:spPr bwMode="auto">
          <a:xfrm>
            <a:off x="6337300" y="5864225"/>
            <a:ext cx="1117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00"/>
                </a:solidFill>
              </a:rPr>
              <a:t>３次手段</a:t>
            </a:r>
          </a:p>
        </p:txBody>
      </p:sp>
      <p:sp>
        <p:nvSpPr>
          <p:cNvPr id="13360" name="Text Box 115"/>
          <p:cNvSpPr txBox="1">
            <a:spLocks noChangeArrowheads="1"/>
          </p:cNvSpPr>
          <p:nvPr/>
        </p:nvSpPr>
        <p:spPr bwMode="auto">
          <a:xfrm>
            <a:off x="2570163" y="5937250"/>
            <a:ext cx="1052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solidFill>
                  <a:srgbClr val="FF0000"/>
                </a:solidFill>
              </a:rPr>
              <a:t>１次手段</a:t>
            </a:r>
          </a:p>
        </p:txBody>
      </p:sp>
      <p:sp>
        <p:nvSpPr>
          <p:cNvPr id="13361" name="Text Box 116"/>
          <p:cNvSpPr txBox="1">
            <a:spLocks noChangeArrowheads="1"/>
          </p:cNvSpPr>
          <p:nvPr/>
        </p:nvSpPr>
        <p:spPr bwMode="auto">
          <a:xfrm>
            <a:off x="7462838" y="1933575"/>
            <a:ext cx="12874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solidFill>
                  <a:srgbClr val="FF0000"/>
                </a:solidFill>
              </a:rPr>
              <a:t>（重要要因①）</a:t>
            </a:r>
          </a:p>
        </p:txBody>
      </p:sp>
      <p:sp>
        <p:nvSpPr>
          <p:cNvPr id="178293" name="AutoShape 117"/>
          <p:cNvSpPr>
            <a:spLocks noChangeArrowheads="1"/>
          </p:cNvSpPr>
          <p:nvPr/>
        </p:nvSpPr>
        <p:spPr bwMode="auto">
          <a:xfrm>
            <a:off x="63500" y="42863"/>
            <a:ext cx="8518525" cy="509587"/>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作り方手順６－２．特性要因図の重要要因の系統図を作る場合</a:t>
            </a:r>
          </a:p>
        </p:txBody>
      </p:sp>
      <p:sp>
        <p:nvSpPr>
          <p:cNvPr id="13363" name="Text Box 118"/>
          <p:cNvSpPr txBox="1">
            <a:spLocks noChangeArrowheads="1"/>
          </p:cNvSpPr>
          <p:nvPr/>
        </p:nvSpPr>
        <p:spPr bwMode="auto">
          <a:xfrm>
            <a:off x="8604250" y="0"/>
            <a:ext cx="53975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12</a:t>
            </a:r>
          </a:p>
        </p:txBody>
      </p:sp>
      <p:grpSp>
        <p:nvGrpSpPr>
          <p:cNvPr id="153728" name="Group 128"/>
          <p:cNvGrpSpPr>
            <a:grpSpLocks/>
          </p:cNvGrpSpPr>
          <p:nvPr/>
        </p:nvGrpSpPr>
        <p:grpSpPr bwMode="auto">
          <a:xfrm>
            <a:off x="1574800" y="3644900"/>
            <a:ext cx="7316788" cy="2520950"/>
            <a:chOff x="992" y="2296"/>
            <a:chExt cx="4609" cy="1588"/>
          </a:xfrm>
        </p:grpSpPr>
        <p:sp>
          <p:nvSpPr>
            <p:cNvPr id="13377" name="Line 64"/>
            <p:cNvSpPr>
              <a:spLocks noChangeShapeType="1"/>
            </p:cNvSpPr>
            <p:nvPr/>
          </p:nvSpPr>
          <p:spPr bwMode="auto">
            <a:xfrm flipH="1">
              <a:off x="1247" y="2296"/>
              <a:ext cx="4083" cy="635"/>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8" name="Text Box 75"/>
            <p:cNvSpPr txBox="1">
              <a:spLocks noChangeArrowheads="1"/>
            </p:cNvSpPr>
            <p:nvPr/>
          </p:nvSpPr>
          <p:spPr bwMode="auto">
            <a:xfrm>
              <a:off x="992" y="2795"/>
              <a:ext cx="255" cy="1089"/>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混雑しない食堂にする</a:t>
              </a:r>
            </a:p>
          </p:txBody>
        </p:sp>
        <p:sp>
          <p:nvSpPr>
            <p:cNvPr id="13379" name="AutoShape 122"/>
            <p:cNvSpPr>
              <a:spLocks noChangeArrowheads="1"/>
            </p:cNvSpPr>
            <p:nvPr/>
          </p:nvSpPr>
          <p:spPr bwMode="auto">
            <a:xfrm>
              <a:off x="4876" y="2659"/>
              <a:ext cx="725" cy="181"/>
            </a:xfrm>
            <a:prstGeom prst="wedgeRoundRectCallout">
              <a:avLst>
                <a:gd name="adj1" fmla="val -57032"/>
                <a:gd name="adj2" fmla="val -213537"/>
                <a:gd name="adj3" fmla="val 16667"/>
              </a:avLst>
            </a:prstGeom>
            <a:solidFill>
              <a:srgbClr val="FFFF99"/>
            </a:solidFill>
            <a:ln w="15875">
              <a:solidFill>
                <a:srgbClr val="FF000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b="1"/>
                <a:t>目的を表現</a:t>
              </a:r>
            </a:p>
          </p:txBody>
        </p:sp>
      </p:grpSp>
      <p:sp>
        <p:nvSpPr>
          <p:cNvPr id="13365" name="Rectangle 126"/>
          <p:cNvSpPr>
            <a:spLocks noChangeArrowheads="1"/>
          </p:cNvSpPr>
          <p:nvPr/>
        </p:nvSpPr>
        <p:spPr bwMode="auto">
          <a:xfrm>
            <a:off x="2411413" y="4724400"/>
            <a:ext cx="1584325" cy="2174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nvGrpSpPr>
          <p:cNvPr id="153729" name="Group 129"/>
          <p:cNvGrpSpPr>
            <a:grpSpLocks/>
          </p:cNvGrpSpPr>
          <p:nvPr/>
        </p:nvGrpSpPr>
        <p:grpSpPr bwMode="auto">
          <a:xfrm>
            <a:off x="2411413" y="2060575"/>
            <a:ext cx="3133725" cy="3114675"/>
            <a:chOff x="1519" y="1298"/>
            <a:chExt cx="1974" cy="1962"/>
          </a:xfrm>
        </p:grpSpPr>
        <p:sp>
          <p:nvSpPr>
            <p:cNvPr id="13374" name="Line 67"/>
            <p:cNvSpPr>
              <a:spLocks noChangeShapeType="1"/>
            </p:cNvSpPr>
            <p:nvPr/>
          </p:nvSpPr>
          <p:spPr bwMode="auto">
            <a:xfrm flipH="1">
              <a:off x="1701" y="1298"/>
              <a:ext cx="1792" cy="1664"/>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5" name="AutoShape 124"/>
            <p:cNvSpPr>
              <a:spLocks noChangeArrowheads="1"/>
            </p:cNvSpPr>
            <p:nvPr/>
          </p:nvSpPr>
          <p:spPr bwMode="auto">
            <a:xfrm>
              <a:off x="2290" y="2432"/>
              <a:ext cx="659" cy="181"/>
            </a:xfrm>
            <a:prstGeom prst="wedgeRoundRectCallout">
              <a:avLst>
                <a:gd name="adj1" fmla="val -29819"/>
                <a:gd name="adj2" fmla="val -111324"/>
                <a:gd name="adj3" fmla="val 16667"/>
              </a:avLst>
            </a:prstGeom>
            <a:solidFill>
              <a:srgbClr val="FFFF99"/>
            </a:solidFill>
            <a:ln w="15875">
              <a:solidFill>
                <a:srgbClr val="FF000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b="1"/>
                <a:t>手段的表現</a:t>
              </a:r>
            </a:p>
          </p:txBody>
        </p:sp>
        <p:sp>
          <p:nvSpPr>
            <p:cNvPr id="13376" name="Text Box 76"/>
            <p:cNvSpPr txBox="1">
              <a:spLocks noChangeArrowheads="1"/>
            </p:cNvSpPr>
            <p:nvPr/>
          </p:nvSpPr>
          <p:spPr bwMode="auto">
            <a:xfrm>
              <a:off x="1519" y="2964"/>
              <a:ext cx="1000" cy="296"/>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b="1">
                  <a:solidFill>
                    <a:srgbClr val="FF0000"/>
                  </a:solidFill>
                </a:rPr>
                <a:t>ニーズに合わせたルート設定にする</a:t>
              </a:r>
            </a:p>
          </p:txBody>
        </p:sp>
      </p:grpSp>
      <p:grpSp>
        <p:nvGrpSpPr>
          <p:cNvPr id="2" name="グループ化 1"/>
          <p:cNvGrpSpPr>
            <a:grpSpLocks/>
          </p:cNvGrpSpPr>
          <p:nvPr/>
        </p:nvGrpSpPr>
        <p:grpSpPr bwMode="auto">
          <a:xfrm>
            <a:off x="217488" y="3036888"/>
            <a:ext cx="3778250" cy="2914650"/>
            <a:chOff x="217488" y="3036888"/>
            <a:chExt cx="3778250" cy="2915011"/>
          </a:xfrm>
        </p:grpSpPr>
        <p:sp>
          <p:nvSpPr>
            <p:cNvPr id="13370" name="Oval 2"/>
            <p:cNvSpPr>
              <a:spLocks noChangeArrowheads="1"/>
            </p:cNvSpPr>
            <p:nvPr/>
          </p:nvSpPr>
          <p:spPr bwMode="auto">
            <a:xfrm>
              <a:off x="217488" y="3036888"/>
              <a:ext cx="1466850" cy="290512"/>
            </a:xfrm>
            <a:prstGeom prst="ellipse">
              <a:avLst/>
            </a:prstGeom>
            <a:solidFill>
              <a:srgbClr val="CCECFF">
                <a:alpha val="50195"/>
              </a:srgbClr>
            </a:solidFill>
            <a:ln w="22225">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3371" name="Line 69"/>
            <p:cNvSpPr>
              <a:spLocks noChangeShapeType="1"/>
            </p:cNvSpPr>
            <p:nvPr/>
          </p:nvSpPr>
          <p:spPr bwMode="auto">
            <a:xfrm>
              <a:off x="1547814" y="3285008"/>
              <a:ext cx="914400" cy="2204928"/>
            </a:xfrm>
            <a:prstGeom prst="line">
              <a:avLst/>
            </a:prstGeom>
            <a:noFill/>
            <a:ln w="25400">
              <a:solidFill>
                <a:srgbClr val="FF0000"/>
              </a:solidFill>
              <a:prstDash val="dash"/>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2" name="AutoShape 121"/>
            <p:cNvSpPr>
              <a:spLocks noChangeArrowheads="1"/>
            </p:cNvSpPr>
            <p:nvPr/>
          </p:nvSpPr>
          <p:spPr bwMode="auto">
            <a:xfrm>
              <a:off x="539750" y="3645371"/>
              <a:ext cx="1046163" cy="287338"/>
            </a:xfrm>
            <a:prstGeom prst="wedgeRoundRectCallout">
              <a:avLst>
                <a:gd name="adj1" fmla="val 72458"/>
                <a:gd name="adj2" fmla="val 84255"/>
                <a:gd name="adj3" fmla="val 16667"/>
              </a:avLst>
            </a:prstGeom>
            <a:solidFill>
              <a:srgbClr val="FFFF99"/>
            </a:solidFill>
            <a:ln w="15875">
              <a:solidFill>
                <a:srgbClr val="FF000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b="1"/>
                <a:t>手段的表現</a:t>
              </a:r>
            </a:p>
          </p:txBody>
        </p:sp>
        <p:sp>
          <p:nvSpPr>
            <p:cNvPr id="13373" name="Text Box 77"/>
            <p:cNvSpPr txBox="1">
              <a:spLocks noChangeArrowheads="1"/>
            </p:cNvSpPr>
            <p:nvPr/>
          </p:nvSpPr>
          <p:spPr bwMode="auto">
            <a:xfrm>
              <a:off x="2411413" y="5489936"/>
              <a:ext cx="1584325" cy="461963"/>
            </a:xfrm>
            <a:prstGeom prst="rect">
              <a:avLst/>
            </a:prstGeom>
            <a:solidFill>
              <a:srgbClr val="CC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solidFill>
                    <a:srgbClr val="FF0066"/>
                  </a:solidFill>
                </a:rPr>
                <a:t>スペースの活用を見直しする</a:t>
              </a:r>
            </a:p>
          </p:txBody>
        </p:sp>
      </p:grpSp>
      <p:sp>
        <p:nvSpPr>
          <p:cNvPr id="3" name="正方形/長方形 2"/>
          <p:cNvSpPr/>
          <p:nvPr/>
        </p:nvSpPr>
        <p:spPr>
          <a:xfrm>
            <a:off x="474663" y="6330950"/>
            <a:ext cx="4386262" cy="338138"/>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dirty="0">
                <a:solidFill>
                  <a:schemeClr val="tx1"/>
                </a:solidFill>
              </a:rPr>
              <a:t>1</a:t>
            </a:r>
            <a:r>
              <a:rPr lang="ja-JP" altLang="en-US" sz="1400" b="1" dirty="0">
                <a:solidFill>
                  <a:schemeClr val="tx1"/>
                </a:solidFill>
              </a:rPr>
              <a:t>次手段には重要要因（孫骨・小骨）を入れ方策を考える</a:t>
            </a:r>
          </a:p>
        </p:txBody>
      </p:sp>
      <p:sp>
        <p:nvSpPr>
          <p:cNvPr id="122" name="正方形/長方形 121"/>
          <p:cNvSpPr/>
          <p:nvPr/>
        </p:nvSpPr>
        <p:spPr>
          <a:xfrm>
            <a:off x="5003800" y="6335713"/>
            <a:ext cx="3937000" cy="338137"/>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tx1"/>
                </a:solidFill>
              </a:rPr>
              <a:t>方策は実現可能なアイデアを出す（アイデア勝負）</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53728"/>
                                        </p:tgtEl>
                                        <p:attrNameLst>
                                          <p:attrName>style.visibility</p:attrName>
                                        </p:attrNameLst>
                                      </p:cBhvr>
                                      <p:to>
                                        <p:strVal val="visible"/>
                                      </p:to>
                                    </p:set>
                                    <p:anim calcmode="lin" valueType="num">
                                      <p:cBhvr additive="base">
                                        <p:cTn id="7" dur="1000" fill="hold"/>
                                        <p:tgtEl>
                                          <p:spTgt spid="153728"/>
                                        </p:tgtEl>
                                        <p:attrNameLst>
                                          <p:attrName>ppt_x</p:attrName>
                                        </p:attrNameLst>
                                      </p:cBhvr>
                                      <p:tavLst>
                                        <p:tav tm="0">
                                          <p:val>
                                            <p:strVal val="1+#ppt_w/2"/>
                                          </p:val>
                                        </p:tav>
                                        <p:tav tm="100000">
                                          <p:val>
                                            <p:strVal val="#ppt_x"/>
                                          </p:val>
                                        </p:tav>
                                      </p:tavLst>
                                    </p:anim>
                                    <p:anim calcmode="lin" valueType="num">
                                      <p:cBhvr additive="base">
                                        <p:cTn id="8" dur="1000" fill="hold"/>
                                        <p:tgtEl>
                                          <p:spTgt spid="15372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153729"/>
                                        </p:tgtEl>
                                        <p:attrNameLst>
                                          <p:attrName>style.visibility</p:attrName>
                                        </p:attrNameLst>
                                      </p:cBhvr>
                                      <p:to>
                                        <p:strVal val="visible"/>
                                      </p:to>
                                    </p:set>
                                    <p:anim calcmode="lin" valueType="num">
                                      <p:cBhvr additive="base">
                                        <p:cTn id="13" dur="1000" fill="hold"/>
                                        <p:tgtEl>
                                          <p:spTgt spid="153729"/>
                                        </p:tgtEl>
                                        <p:attrNameLst>
                                          <p:attrName>ppt_x</p:attrName>
                                        </p:attrNameLst>
                                      </p:cBhvr>
                                      <p:tavLst>
                                        <p:tav tm="0">
                                          <p:val>
                                            <p:strVal val="#ppt_x"/>
                                          </p:val>
                                        </p:tav>
                                        <p:tav tm="100000">
                                          <p:val>
                                            <p:strVal val="#ppt_x"/>
                                          </p:val>
                                        </p:tav>
                                      </p:tavLst>
                                    </p:anim>
                                    <p:anim calcmode="lin" valueType="num">
                                      <p:cBhvr additive="base">
                                        <p:cTn id="14" dur="1000" fill="hold"/>
                                        <p:tgtEl>
                                          <p:spTgt spid="153729"/>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71438" y="1019175"/>
            <a:ext cx="6156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latin typeface="HGP創英角ｺﾞｼｯｸUB" pitchFamily="50" charset="-128"/>
                <a:ea typeface="HGP創英角ｺﾞｼｯｸUB" pitchFamily="50" charset="-128"/>
              </a:rPr>
              <a:t>(1) </a:t>
            </a:r>
            <a:r>
              <a:rPr lang="ja-JP" altLang="en-US" sz="2000">
                <a:latin typeface="HGP創英角ｺﾞｼｯｸUB" pitchFamily="50" charset="-128"/>
                <a:ea typeface="HGP創英角ｺﾞｼｯｸUB" pitchFamily="50" charset="-128"/>
              </a:rPr>
              <a:t>マトリックス図とセットにして最適手段の選定を行う。</a:t>
            </a:r>
          </a:p>
        </p:txBody>
      </p:sp>
      <p:sp>
        <p:nvSpPr>
          <p:cNvPr id="14339" name="Text Box 3"/>
          <p:cNvSpPr txBox="1">
            <a:spLocks noChangeArrowheads="1"/>
          </p:cNvSpPr>
          <p:nvPr/>
        </p:nvSpPr>
        <p:spPr bwMode="auto">
          <a:xfrm>
            <a:off x="1997075" y="6350000"/>
            <a:ext cx="4619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-9.</a:t>
            </a:r>
            <a:r>
              <a:rPr lang="ja-JP" altLang="en-US" sz="1800">
                <a:latin typeface="HGP創英角ｺﾞｼｯｸUB" pitchFamily="50" charset="-128"/>
                <a:ea typeface="HGP創英角ｺﾞｼｯｸUB" pitchFamily="50" charset="-128"/>
              </a:rPr>
              <a:t>　系統図</a:t>
            </a:r>
            <a:r>
              <a:rPr lang="ja-JP" altLang="en-US" sz="1800">
                <a:ea typeface="HGP創英角ｺﾞｼｯｸUB" pitchFamily="50" charset="-128"/>
              </a:rPr>
              <a:t>とマトリックス図の組み合わせ</a:t>
            </a:r>
          </a:p>
        </p:txBody>
      </p:sp>
      <p:grpSp>
        <p:nvGrpSpPr>
          <p:cNvPr id="14340" name="Group 4"/>
          <p:cNvGrpSpPr>
            <a:grpSpLocks/>
          </p:cNvGrpSpPr>
          <p:nvPr/>
        </p:nvGrpSpPr>
        <p:grpSpPr bwMode="auto">
          <a:xfrm>
            <a:off x="4586288" y="5780088"/>
            <a:ext cx="4418012" cy="222250"/>
            <a:chOff x="2562" y="3574"/>
            <a:chExt cx="2783" cy="140"/>
          </a:xfrm>
        </p:grpSpPr>
        <p:sp>
          <p:nvSpPr>
            <p:cNvPr id="14465" name="Line 5"/>
            <p:cNvSpPr>
              <a:spLocks noChangeShapeType="1"/>
            </p:cNvSpPr>
            <p:nvPr/>
          </p:nvSpPr>
          <p:spPr bwMode="auto">
            <a:xfrm>
              <a:off x="2562" y="3574"/>
              <a:ext cx="0" cy="140"/>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6" name="Line 6"/>
            <p:cNvSpPr>
              <a:spLocks noChangeShapeType="1"/>
            </p:cNvSpPr>
            <p:nvPr/>
          </p:nvSpPr>
          <p:spPr bwMode="auto">
            <a:xfrm flipV="1">
              <a:off x="2562" y="3706"/>
              <a:ext cx="2783" cy="8"/>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7" name="Line 7"/>
            <p:cNvSpPr>
              <a:spLocks noChangeShapeType="1"/>
            </p:cNvSpPr>
            <p:nvPr/>
          </p:nvSpPr>
          <p:spPr bwMode="auto">
            <a:xfrm flipV="1">
              <a:off x="5335" y="3586"/>
              <a:ext cx="0" cy="93"/>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4341" name="Text Box 8"/>
          <p:cNvSpPr txBox="1">
            <a:spLocks noChangeArrowheads="1"/>
          </p:cNvSpPr>
          <p:nvPr/>
        </p:nvSpPr>
        <p:spPr bwMode="auto">
          <a:xfrm>
            <a:off x="6613525" y="6011863"/>
            <a:ext cx="2236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3300"/>
                </a:solidFill>
                <a:ea typeface="HGP創英角ｺﾞｼｯｸUB" pitchFamily="50" charset="-128"/>
              </a:rPr>
              <a:t>マトリックス図</a:t>
            </a:r>
            <a:r>
              <a:rPr lang="ja-JP" altLang="en-US" sz="1800">
                <a:solidFill>
                  <a:srgbClr val="FF0000"/>
                </a:solidFill>
                <a:ea typeface="HGP創英角ｺﾞｼｯｸUB" pitchFamily="50" charset="-128"/>
              </a:rPr>
              <a:t>　　　　</a:t>
            </a:r>
            <a:endParaRPr lang="ja-JP" altLang="en-US" sz="1400">
              <a:solidFill>
                <a:srgbClr val="000066"/>
              </a:solidFill>
              <a:ea typeface="HGP創英角ｺﾞｼｯｸUB" pitchFamily="50" charset="-128"/>
            </a:endParaRPr>
          </a:p>
        </p:txBody>
      </p:sp>
      <p:sp>
        <p:nvSpPr>
          <p:cNvPr id="14342" name="Line 9"/>
          <p:cNvSpPr>
            <a:spLocks noChangeShapeType="1"/>
          </p:cNvSpPr>
          <p:nvPr/>
        </p:nvSpPr>
        <p:spPr bwMode="auto">
          <a:xfrm>
            <a:off x="1354138" y="3913188"/>
            <a:ext cx="0" cy="21399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43" name="Text Box 10"/>
          <p:cNvSpPr txBox="1">
            <a:spLocks noChangeArrowheads="1"/>
          </p:cNvSpPr>
          <p:nvPr/>
        </p:nvSpPr>
        <p:spPr bwMode="auto">
          <a:xfrm>
            <a:off x="779463" y="3890963"/>
            <a:ext cx="466725" cy="2152650"/>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rgbClr val="FF3300"/>
                </a:solidFill>
                <a:latin typeface="HGP創英角ｺﾞｼｯｸUB" pitchFamily="50" charset="-128"/>
                <a:ea typeface="HGP創英角ｺﾞｼｯｸUB" pitchFamily="50" charset="-128"/>
              </a:rPr>
              <a:t>混雑しない食堂にする</a:t>
            </a:r>
          </a:p>
        </p:txBody>
      </p:sp>
      <p:sp>
        <p:nvSpPr>
          <p:cNvPr id="14344" name="Text Box 11"/>
          <p:cNvSpPr txBox="1">
            <a:spLocks noChangeArrowheads="1"/>
          </p:cNvSpPr>
          <p:nvPr/>
        </p:nvSpPr>
        <p:spPr bwMode="auto">
          <a:xfrm>
            <a:off x="1490663" y="3589338"/>
            <a:ext cx="1042987" cy="95567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a:latin typeface="HGP創英角ｺﾞｼｯｸUB" pitchFamily="50" charset="-128"/>
                <a:ea typeface="HGP創英角ｺﾞｼｯｸUB" pitchFamily="50" charset="-128"/>
              </a:rPr>
              <a:t>ニーズに合わせたルート設定にする</a:t>
            </a:r>
          </a:p>
        </p:txBody>
      </p:sp>
      <p:sp>
        <p:nvSpPr>
          <p:cNvPr id="14345" name="Text Box 12"/>
          <p:cNvSpPr txBox="1">
            <a:spLocks noChangeArrowheads="1"/>
          </p:cNvSpPr>
          <p:nvPr/>
        </p:nvSpPr>
        <p:spPr bwMode="auto">
          <a:xfrm>
            <a:off x="2743200" y="3138488"/>
            <a:ext cx="1560513"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人気メニューにﾙｰﾄを合わせる</a:t>
            </a:r>
          </a:p>
        </p:txBody>
      </p:sp>
      <p:sp>
        <p:nvSpPr>
          <p:cNvPr id="14346" name="Line 13"/>
          <p:cNvSpPr>
            <a:spLocks noChangeShapeType="1"/>
          </p:cNvSpPr>
          <p:nvPr/>
        </p:nvSpPr>
        <p:spPr bwMode="auto">
          <a:xfrm>
            <a:off x="1347788" y="3916363"/>
            <a:ext cx="1492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47" name="Line 14"/>
          <p:cNvSpPr>
            <a:spLocks noChangeShapeType="1"/>
          </p:cNvSpPr>
          <p:nvPr/>
        </p:nvSpPr>
        <p:spPr bwMode="auto">
          <a:xfrm flipV="1">
            <a:off x="1220788" y="5262563"/>
            <a:ext cx="265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48" name="Text Box 15"/>
          <p:cNvSpPr txBox="1">
            <a:spLocks noChangeArrowheads="1"/>
          </p:cNvSpPr>
          <p:nvPr/>
        </p:nvSpPr>
        <p:spPr bwMode="auto">
          <a:xfrm>
            <a:off x="1476375" y="4930775"/>
            <a:ext cx="1042988" cy="73818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latin typeface="HGP創英角ｺﾞｼｯｸUB" pitchFamily="50" charset="-128"/>
                <a:ea typeface="HGP創英角ｺﾞｼｯｸUB" pitchFamily="50" charset="-128"/>
              </a:rPr>
              <a:t>スペースの活用を見直しする</a:t>
            </a:r>
          </a:p>
        </p:txBody>
      </p:sp>
      <p:sp>
        <p:nvSpPr>
          <p:cNvPr id="14349" name="Text Box 16"/>
          <p:cNvSpPr txBox="1">
            <a:spLocks noChangeArrowheads="1"/>
          </p:cNvSpPr>
          <p:nvPr/>
        </p:nvSpPr>
        <p:spPr bwMode="auto">
          <a:xfrm>
            <a:off x="2746375" y="3789363"/>
            <a:ext cx="1558925" cy="287337"/>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レイアウトの変更</a:t>
            </a:r>
          </a:p>
        </p:txBody>
      </p:sp>
      <p:sp>
        <p:nvSpPr>
          <p:cNvPr id="14350" name="Text Box 17"/>
          <p:cNvSpPr txBox="1">
            <a:spLocks noChangeArrowheads="1"/>
          </p:cNvSpPr>
          <p:nvPr/>
        </p:nvSpPr>
        <p:spPr bwMode="auto">
          <a:xfrm>
            <a:off x="2770188" y="4718050"/>
            <a:ext cx="154463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ｽﾍﾟｰｽを増やす</a:t>
            </a:r>
          </a:p>
        </p:txBody>
      </p:sp>
      <p:sp>
        <p:nvSpPr>
          <p:cNvPr id="14351" name="Text Box 18"/>
          <p:cNvSpPr txBox="1">
            <a:spLocks noChangeArrowheads="1"/>
          </p:cNvSpPr>
          <p:nvPr/>
        </p:nvSpPr>
        <p:spPr bwMode="auto">
          <a:xfrm>
            <a:off x="2771775" y="5046663"/>
            <a:ext cx="1538288"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机・椅子を増やす</a:t>
            </a:r>
          </a:p>
        </p:txBody>
      </p:sp>
      <p:sp>
        <p:nvSpPr>
          <p:cNvPr id="14352" name="Text Box 19"/>
          <p:cNvSpPr txBox="1">
            <a:spLocks noChangeArrowheads="1"/>
          </p:cNvSpPr>
          <p:nvPr/>
        </p:nvSpPr>
        <p:spPr bwMode="auto">
          <a:xfrm>
            <a:off x="2744788" y="4303713"/>
            <a:ext cx="1546225" cy="27781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案内表示の変更</a:t>
            </a:r>
          </a:p>
        </p:txBody>
      </p:sp>
      <p:sp>
        <p:nvSpPr>
          <p:cNvPr id="14353" name="Text Box 20"/>
          <p:cNvSpPr txBox="1">
            <a:spLocks noChangeArrowheads="1"/>
          </p:cNvSpPr>
          <p:nvPr/>
        </p:nvSpPr>
        <p:spPr bwMode="auto">
          <a:xfrm>
            <a:off x="2755900" y="5426075"/>
            <a:ext cx="1568450"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ﾆｰｽﾞに合せた備品の採用</a:t>
            </a:r>
          </a:p>
        </p:txBody>
      </p:sp>
      <p:sp>
        <p:nvSpPr>
          <p:cNvPr id="14354" name="Line 21"/>
          <p:cNvSpPr>
            <a:spLocks noChangeShapeType="1"/>
          </p:cNvSpPr>
          <p:nvPr/>
        </p:nvSpPr>
        <p:spPr bwMode="auto">
          <a:xfrm>
            <a:off x="4457700" y="3170238"/>
            <a:ext cx="138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5" name="Line 22"/>
          <p:cNvSpPr>
            <a:spLocks noChangeShapeType="1"/>
          </p:cNvSpPr>
          <p:nvPr/>
        </p:nvSpPr>
        <p:spPr bwMode="auto">
          <a:xfrm>
            <a:off x="4462463" y="3484563"/>
            <a:ext cx="138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6" name="Line 23"/>
          <p:cNvSpPr>
            <a:spLocks noChangeShapeType="1"/>
          </p:cNvSpPr>
          <p:nvPr/>
        </p:nvSpPr>
        <p:spPr bwMode="auto">
          <a:xfrm>
            <a:off x="4457700" y="3175000"/>
            <a:ext cx="0" cy="3254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7" name="Line 24"/>
          <p:cNvSpPr>
            <a:spLocks noChangeShapeType="1"/>
          </p:cNvSpPr>
          <p:nvPr/>
        </p:nvSpPr>
        <p:spPr bwMode="auto">
          <a:xfrm>
            <a:off x="4302125" y="3294063"/>
            <a:ext cx="1635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8" name="Line 25"/>
          <p:cNvSpPr>
            <a:spLocks noChangeShapeType="1"/>
          </p:cNvSpPr>
          <p:nvPr/>
        </p:nvSpPr>
        <p:spPr bwMode="auto">
          <a:xfrm>
            <a:off x="4470400" y="3863975"/>
            <a:ext cx="0" cy="2651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59" name="Line 27"/>
          <p:cNvSpPr>
            <a:spLocks noChangeShapeType="1"/>
          </p:cNvSpPr>
          <p:nvPr/>
        </p:nvSpPr>
        <p:spPr bwMode="auto">
          <a:xfrm>
            <a:off x="4471988" y="3862388"/>
            <a:ext cx="138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0" name="Line 28"/>
          <p:cNvSpPr>
            <a:spLocks noChangeShapeType="1"/>
          </p:cNvSpPr>
          <p:nvPr/>
        </p:nvSpPr>
        <p:spPr bwMode="auto">
          <a:xfrm>
            <a:off x="4471988" y="4124325"/>
            <a:ext cx="1381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1" name="Line 29"/>
          <p:cNvSpPr>
            <a:spLocks noChangeShapeType="1"/>
          </p:cNvSpPr>
          <p:nvPr/>
        </p:nvSpPr>
        <p:spPr bwMode="auto">
          <a:xfrm>
            <a:off x="4318000" y="4013200"/>
            <a:ext cx="1508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2" name="Line 30"/>
          <p:cNvSpPr>
            <a:spLocks noChangeShapeType="1"/>
          </p:cNvSpPr>
          <p:nvPr/>
        </p:nvSpPr>
        <p:spPr bwMode="auto">
          <a:xfrm>
            <a:off x="4300538" y="4452938"/>
            <a:ext cx="30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3" name="Line 31"/>
          <p:cNvSpPr>
            <a:spLocks noChangeShapeType="1"/>
          </p:cNvSpPr>
          <p:nvPr/>
        </p:nvSpPr>
        <p:spPr bwMode="auto">
          <a:xfrm flipV="1">
            <a:off x="4310063" y="4833938"/>
            <a:ext cx="30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4" name="Line 32"/>
          <p:cNvSpPr>
            <a:spLocks noChangeShapeType="1"/>
          </p:cNvSpPr>
          <p:nvPr/>
        </p:nvSpPr>
        <p:spPr bwMode="auto">
          <a:xfrm>
            <a:off x="4327525" y="5543550"/>
            <a:ext cx="300038"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5" name="Line 33"/>
          <p:cNvSpPr>
            <a:spLocks noChangeShapeType="1"/>
          </p:cNvSpPr>
          <p:nvPr/>
        </p:nvSpPr>
        <p:spPr bwMode="auto">
          <a:xfrm>
            <a:off x="2590800" y="3414713"/>
            <a:ext cx="152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6" name="Line 34"/>
          <p:cNvSpPr>
            <a:spLocks noChangeShapeType="1"/>
          </p:cNvSpPr>
          <p:nvPr/>
        </p:nvSpPr>
        <p:spPr bwMode="auto">
          <a:xfrm>
            <a:off x="2524125" y="3927475"/>
            <a:ext cx="2365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7" name="Line 35"/>
          <p:cNvSpPr>
            <a:spLocks noChangeShapeType="1"/>
          </p:cNvSpPr>
          <p:nvPr/>
        </p:nvSpPr>
        <p:spPr bwMode="auto">
          <a:xfrm>
            <a:off x="2590800" y="3414713"/>
            <a:ext cx="0" cy="10382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8" name="Line 36"/>
          <p:cNvSpPr>
            <a:spLocks noChangeShapeType="1"/>
          </p:cNvSpPr>
          <p:nvPr/>
        </p:nvSpPr>
        <p:spPr bwMode="auto">
          <a:xfrm flipV="1">
            <a:off x="2598738" y="4443413"/>
            <a:ext cx="1428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69" name="Line 37"/>
          <p:cNvSpPr>
            <a:spLocks noChangeShapeType="1"/>
          </p:cNvSpPr>
          <p:nvPr/>
        </p:nvSpPr>
        <p:spPr bwMode="auto">
          <a:xfrm>
            <a:off x="2632075" y="4779963"/>
            <a:ext cx="0" cy="11525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0" name="Line 38"/>
          <p:cNvSpPr>
            <a:spLocks noChangeShapeType="1"/>
          </p:cNvSpPr>
          <p:nvPr/>
        </p:nvSpPr>
        <p:spPr bwMode="auto">
          <a:xfrm flipV="1">
            <a:off x="2627313" y="4783138"/>
            <a:ext cx="1428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1" name="Line 39"/>
          <p:cNvSpPr>
            <a:spLocks noChangeShapeType="1"/>
          </p:cNvSpPr>
          <p:nvPr/>
        </p:nvSpPr>
        <p:spPr bwMode="auto">
          <a:xfrm flipV="1">
            <a:off x="2627313" y="5646738"/>
            <a:ext cx="1428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2" name="Line 40"/>
          <p:cNvSpPr>
            <a:spLocks noChangeShapeType="1"/>
          </p:cNvSpPr>
          <p:nvPr/>
        </p:nvSpPr>
        <p:spPr bwMode="auto">
          <a:xfrm>
            <a:off x="2519363" y="5172075"/>
            <a:ext cx="2571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3" name="Text Box 41"/>
          <p:cNvSpPr txBox="1">
            <a:spLocks noChangeArrowheads="1"/>
          </p:cNvSpPr>
          <p:nvPr/>
        </p:nvSpPr>
        <p:spPr bwMode="auto">
          <a:xfrm>
            <a:off x="6804025" y="1295400"/>
            <a:ext cx="2159000" cy="30797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rgbClr val="FF3300"/>
                </a:solidFill>
                <a:ea typeface="HGP創英角ｺﾞｼｯｸUB" pitchFamily="50" charset="-128"/>
              </a:rPr>
              <a:t>評価点</a:t>
            </a:r>
            <a:r>
              <a:rPr lang="ja-JP" altLang="en-US" sz="1400">
                <a:ea typeface="HGP創英角ｺﾞｼｯｸUB" pitchFamily="50" charset="-128"/>
              </a:rPr>
              <a:t>＝①</a:t>
            </a:r>
            <a:r>
              <a:rPr lang="en-US" altLang="ja-JP" sz="1400">
                <a:ea typeface="HGP創英角ｺﾞｼｯｸUB" pitchFamily="50" charset="-128"/>
              </a:rPr>
              <a:t>×②×③×④</a:t>
            </a:r>
          </a:p>
        </p:txBody>
      </p:sp>
      <p:sp>
        <p:nvSpPr>
          <p:cNvPr id="14374" name="Text Box 42"/>
          <p:cNvSpPr txBox="1">
            <a:spLocks noChangeArrowheads="1"/>
          </p:cNvSpPr>
          <p:nvPr/>
        </p:nvSpPr>
        <p:spPr bwMode="auto">
          <a:xfrm>
            <a:off x="4597400" y="3355975"/>
            <a:ext cx="1911350" cy="28733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月間の献立を</a:t>
            </a:r>
            <a:r>
              <a:rPr lang="en-US" altLang="ja-JP" sz="1200">
                <a:latin typeface="HGP創英角ｺﾞｼｯｸUB" pitchFamily="50" charset="-128"/>
                <a:ea typeface="HGP創英角ｺﾞｼｯｸUB" pitchFamily="50" charset="-128"/>
              </a:rPr>
              <a:t>HP</a:t>
            </a:r>
            <a:r>
              <a:rPr lang="ja-JP" altLang="en-US" sz="1200">
                <a:latin typeface="HGP創英角ｺﾞｼｯｸUB" pitchFamily="50" charset="-128"/>
                <a:ea typeface="HGP創英角ｺﾞｼｯｸUB" pitchFamily="50" charset="-128"/>
              </a:rPr>
              <a:t>に公開</a:t>
            </a:r>
          </a:p>
        </p:txBody>
      </p:sp>
      <p:sp>
        <p:nvSpPr>
          <p:cNvPr id="14375" name="Text Box 43"/>
          <p:cNvSpPr txBox="1">
            <a:spLocks noChangeArrowheads="1"/>
          </p:cNvSpPr>
          <p:nvPr/>
        </p:nvSpPr>
        <p:spPr bwMode="auto">
          <a:xfrm>
            <a:off x="4583113" y="3035300"/>
            <a:ext cx="192563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アンケート調査を行う</a:t>
            </a:r>
          </a:p>
        </p:txBody>
      </p:sp>
      <p:sp>
        <p:nvSpPr>
          <p:cNvPr id="14376" name="Text Box 44"/>
          <p:cNvSpPr txBox="1">
            <a:spLocks noChangeArrowheads="1"/>
          </p:cNvSpPr>
          <p:nvPr/>
        </p:nvSpPr>
        <p:spPr bwMode="auto">
          <a:xfrm>
            <a:off x="4614863" y="3679825"/>
            <a:ext cx="18923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FFCC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配膳口の変更</a:t>
            </a:r>
          </a:p>
        </p:txBody>
      </p:sp>
      <p:sp>
        <p:nvSpPr>
          <p:cNvPr id="14377" name="Text Box 45"/>
          <p:cNvSpPr txBox="1">
            <a:spLocks noChangeArrowheads="1"/>
          </p:cNvSpPr>
          <p:nvPr/>
        </p:nvSpPr>
        <p:spPr bwMode="auto">
          <a:xfrm>
            <a:off x="4614863" y="4010025"/>
            <a:ext cx="18923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箸等の備品配置変更</a:t>
            </a:r>
          </a:p>
        </p:txBody>
      </p:sp>
      <p:sp>
        <p:nvSpPr>
          <p:cNvPr id="14378" name="Text Box 46"/>
          <p:cNvSpPr txBox="1">
            <a:spLocks noChangeArrowheads="1"/>
          </p:cNvSpPr>
          <p:nvPr/>
        </p:nvSpPr>
        <p:spPr bwMode="auto">
          <a:xfrm>
            <a:off x="4613275" y="4340225"/>
            <a:ext cx="1881188"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FFCC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待ち時間の表示をする</a:t>
            </a:r>
          </a:p>
        </p:txBody>
      </p:sp>
      <p:sp>
        <p:nvSpPr>
          <p:cNvPr id="14379" name="Text Box 47"/>
          <p:cNvSpPr txBox="1">
            <a:spLocks noChangeArrowheads="1"/>
          </p:cNvSpPr>
          <p:nvPr/>
        </p:nvSpPr>
        <p:spPr bwMode="auto">
          <a:xfrm>
            <a:off x="4613275" y="4673600"/>
            <a:ext cx="1876425"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隣の倉庫を移転</a:t>
            </a:r>
          </a:p>
        </p:txBody>
      </p:sp>
      <p:sp>
        <p:nvSpPr>
          <p:cNvPr id="14380" name="Text Box 48"/>
          <p:cNvSpPr txBox="1">
            <a:spLocks noChangeArrowheads="1"/>
          </p:cNvSpPr>
          <p:nvPr/>
        </p:nvSpPr>
        <p:spPr bwMode="auto">
          <a:xfrm>
            <a:off x="4614863" y="5005388"/>
            <a:ext cx="1889125"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机・椅子のｻｲｽﾞ見直し</a:t>
            </a:r>
          </a:p>
        </p:txBody>
      </p:sp>
      <p:sp>
        <p:nvSpPr>
          <p:cNvPr id="14381" name="Text Box 49"/>
          <p:cNvSpPr txBox="1">
            <a:spLocks noChangeArrowheads="1"/>
          </p:cNvSpPr>
          <p:nvPr/>
        </p:nvSpPr>
        <p:spPr bwMode="auto">
          <a:xfrm>
            <a:off x="4629150" y="5392738"/>
            <a:ext cx="1868488"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ｶｳﾝﾀｰ、二人用の導入</a:t>
            </a:r>
          </a:p>
        </p:txBody>
      </p:sp>
      <p:sp>
        <p:nvSpPr>
          <p:cNvPr id="14382" name="Line 50"/>
          <p:cNvSpPr>
            <a:spLocks noChangeShapeType="1"/>
          </p:cNvSpPr>
          <p:nvPr/>
        </p:nvSpPr>
        <p:spPr bwMode="auto">
          <a:xfrm>
            <a:off x="6548438" y="1689100"/>
            <a:ext cx="0" cy="4156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3" name="Line 51"/>
          <p:cNvSpPr>
            <a:spLocks noChangeShapeType="1"/>
          </p:cNvSpPr>
          <p:nvPr/>
        </p:nvSpPr>
        <p:spPr bwMode="auto">
          <a:xfrm>
            <a:off x="6548438" y="1689100"/>
            <a:ext cx="23891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4" name="Line 52"/>
          <p:cNvSpPr>
            <a:spLocks noChangeShapeType="1"/>
          </p:cNvSpPr>
          <p:nvPr/>
        </p:nvSpPr>
        <p:spPr bwMode="auto">
          <a:xfrm>
            <a:off x="7340600" y="1963738"/>
            <a:ext cx="0" cy="3857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5" name="Line 53"/>
          <p:cNvSpPr>
            <a:spLocks noChangeShapeType="1"/>
          </p:cNvSpPr>
          <p:nvPr/>
        </p:nvSpPr>
        <p:spPr bwMode="auto">
          <a:xfrm>
            <a:off x="6945313" y="1963738"/>
            <a:ext cx="0" cy="3857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6" name="Line 54"/>
          <p:cNvSpPr>
            <a:spLocks noChangeShapeType="1"/>
          </p:cNvSpPr>
          <p:nvPr/>
        </p:nvSpPr>
        <p:spPr bwMode="auto">
          <a:xfrm>
            <a:off x="8132763" y="1681163"/>
            <a:ext cx="0" cy="41354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7" name="Line 55"/>
          <p:cNvSpPr>
            <a:spLocks noChangeShapeType="1"/>
          </p:cNvSpPr>
          <p:nvPr/>
        </p:nvSpPr>
        <p:spPr bwMode="auto">
          <a:xfrm>
            <a:off x="7737475" y="1963738"/>
            <a:ext cx="0" cy="38814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8" name="Line 56"/>
          <p:cNvSpPr>
            <a:spLocks noChangeShapeType="1"/>
          </p:cNvSpPr>
          <p:nvPr/>
        </p:nvSpPr>
        <p:spPr bwMode="auto">
          <a:xfrm>
            <a:off x="8924925" y="1689100"/>
            <a:ext cx="0" cy="4156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9" name="Line 57"/>
          <p:cNvSpPr>
            <a:spLocks noChangeShapeType="1"/>
          </p:cNvSpPr>
          <p:nvPr/>
        </p:nvSpPr>
        <p:spPr bwMode="auto">
          <a:xfrm>
            <a:off x="8529638" y="1681163"/>
            <a:ext cx="0" cy="41465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0" name="Line 58"/>
          <p:cNvSpPr>
            <a:spLocks noChangeShapeType="1"/>
          </p:cNvSpPr>
          <p:nvPr/>
        </p:nvSpPr>
        <p:spPr bwMode="auto">
          <a:xfrm flipV="1">
            <a:off x="6553200" y="1938338"/>
            <a:ext cx="15668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1" name="Line 59"/>
          <p:cNvSpPr>
            <a:spLocks noChangeShapeType="1"/>
          </p:cNvSpPr>
          <p:nvPr/>
        </p:nvSpPr>
        <p:spPr bwMode="auto">
          <a:xfrm>
            <a:off x="6548438" y="3028950"/>
            <a:ext cx="237648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2" name="Line 60"/>
          <p:cNvSpPr>
            <a:spLocks noChangeShapeType="1"/>
          </p:cNvSpPr>
          <p:nvPr/>
        </p:nvSpPr>
        <p:spPr bwMode="auto">
          <a:xfrm>
            <a:off x="6548438" y="3354388"/>
            <a:ext cx="2376487"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3" name="Line 61"/>
          <p:cNvSpPr>
            <a:spLocks noChangeShapeType="1"/>
          </p:cNvSpPr>
          <p:nvPr/>
        </p:nvSpPr>
        <p:spPr bwMode="auto">
          <a:xfrm>
            <a:off x="6548438" y="3671888"/>
            <a:ext cx="2376487"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4" name="Line 62"/>
          <p:cNvSpPr>
            <a:spLocks noChangeShapeType="1"/>
          </p:cNvSpPr>
          <p:nvPr/>
        </p:nvSpPr>
        <p:spPr bwMode="auto">
          <a:xfrm>
            <a:off x="6548438" y="3989388"/>
            <a:ext cx="2376487"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5" name="Line 63"/>
          <p:cNvSpPr>
            <a:spLocks noChangeShapeType="1"/>
          </p:cNvSpPr>
          <p:nvPr/>
        </p:nvSpPr>
        <p:spPr bwMode="auto">
          <a:xfrm>
            <a:off x="6561138" y="4321175"/>
            <a:ext cx="236378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6" name="Line 64"/>
          <p:cNvSpPr>
            <a:spLocks noChangeShapeType="1"/>
          </p:cNvSpPr>
          <p:nvPr/>
        </p:nvSpPr>
        <p:spPr bwMode="auto">
          <a:xfrm>
            <a:off x="6548438" y="4641850"/>
            <a:ext cx="237648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7" name="Line 65"/>
          <p:cNvSpPr>
            <a:spLocks noChangeShapeType="1"/>
          </p:cNvSpPr>
          <p:nvPr/>
        </p:nvSpPr>
        <p:spPr bwMode="auto">
          <a:xfrm>
            <a:off x="6561138" y="4973638"/>
            <a:ext cx="2363787"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8" name="Line 66"/>
          <p:cNvSpPr>
            <a:spLocks noChangeShapeType="1"/>
          </p:cNvSpPr>
          <p:nvPr/>
        </p:nvSpPr>
        <p:spPr bwMode="auto">
          <a:xfrm>
            <a:off x="6548438" y="5343525"/>
            <a:ext cx="237648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99" name="Text Box 67"/>
          <p:cNvSpPr txBox="1">
            <a:spLocks noChangeArrowheads="1"/>
          </p:cNvSpPr>
          <p:nvPr/>
        </p:nvSpPr>
        <p:spPr bwMode="auto">
          <a:xfrm>
            <a:off x="6615113" y="1652588"/>
            <a:ext cx="1530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000066"/>
                </a:solidFill>
                <a:latin typeface="HGP創英角ｺﾞｼｯｸUB" pitchFamily="50" charset="-128"/>
                <a:ea typeface="HGP創英角ｺﾞｼｯｸUB" pitchFamily="50" charset="-128"/>
              </a:rPr>
              <a:t>評 価 項 目</a:t>
            </a:r>
          </a:p>
        </p:txBody>
      </p:sp>
      <p:sp>
        <p:nvSpPr>
          <p:cNvPr id="14400" name="Text Box 68"/>
          <p:cNvSpPr txBox="1">
            <a:spLocks noChangeArrowheads="1"/>
          </p:cNvSpPr>
          <p:nvPr/>
        </p:nvSpPr>
        <p:spPr bwMode="auto">
          <a:xfrm>
            <a:off x="8534400" y="1700213"/>
            <a:ext cx="40005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FF3300"/>
                </a:solidFill>
                <a:latin typeface="HGP創英角ｺﾞｼｯｸUB" pitchFamily="50" charset="-128"/>
                <a:ea typeface="HGP創英角ｺﾞｼｯｸUB" pitchFamily="50" charset="-128"/>
              </a:rPr>
              <a:t>対策優先順番</a:t>
            </a:r>
          </a:p>
        </p:txBody>
      </p:sp>
      <p:sp>
        <p:nvSpPr>
          <p:cNvPr id="14401" name="Text Box 69"/>
          <p:cNvSpPr txBox="1">
            <a:spLocks noChangeArrowheads="1"/>
          </p:cNvSpPr>
          <p:nvPr/>
        </p:nvSpPr>
        <p:spPr bwMode="auto">
          <a:xfrm>
            <a:off x="8156575" y="1866900"/>
            <a:ext cx="40005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FF3300"/>
                </a:solidFill>
                <a:latin typeface="HGP創英角ｺﾞｼｯｸUB" pitchFamily="50" charset="-128"/>
                <a:ea typeface="HGP創英角ｺﾞｼｯｸUB" pitchFamily="50" charset="-128"/>
              </a:rPr>
              <a:t>評　価　点</a:t>
            </a:r>
          </a:p>
        </p:txBody>
      </p:sp>
      <p:sp>
        <p:nvSpPr>
          <p:cNvPr id="14402" name="Text Box 70"/>
          <p:cNvSpPr txBox="1">
            <a:spLocks noChangeArrowheads="1"/>
          </p:cNvSpPr>
          <p:nvPr/>
        </p:nvSpPr>
        <p:spPr bwMode="auto">
          <a:xfrm>
            <a:off x="7756525" y="1895475"/>
            <a:ext cx="396875" cy="114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rgbClr val="000066"/>
                </a:solidFill>
                <a:latin typeface="HGP創英角ｺﾞｼｯｸUB" pitchFamily="50" charset="-128"/>
                <a:ea typeface="HGP創英角ｺﾞｼｯｸUB" pitchFamily="50" charset="-128"/>
              </a:rPr>
              <a:t>④</a:t>
            </a:r>
            <a:r>
              <a:rPr lang="ja-JP" altLang="en-US" sz="1400">
                <a:solidFill>
                  <a:srgbClr val="000066"/>
                </a:solidFill>
                <a:latin typeface="HGP創英角ｺﾞｼｯｸUB" pitchFamily="50" charset="-128"/>
                <a:ea typeface="HGP創英角ｺﾞｼｯｸUB" pitchFamily="50" charset="-128"/>
              </a:rPr>
              <a:t>管理容易さ</a:t>
            </a:r>
          </a:p>
        </p:txBody>
      </p:sp>
      <p:sp>
        <p:nvSpPr>
          <p:cNvPr id="14403" name="Text Box 71"/>
          <p:cNvSpPr txBox="1">
            <a:spLocks noChangeArrowheads="1"/>
          </p:cNvSpPr>
          <p:nvPr/>
        </p:nvSpPr>
        <p:spPr bwMode="auto">
          <a:xfrm>
            <a:off x="7375525" y="1925638"/>
            <a:ext cx="396875"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b">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rgbClr val="000066"/>
                </a:solidFill>
                <a:latin typeface="HGP創英角ｺﾞｼｯｸUB" pitchFamily="50" charset="-128"/>
                <a:ea typeface="HGP創英角ｺﾞｼｯｸUB" pitchFamily="50" charset="-128"/>
              </a:rPr>
              <a:t>③</a:t>
            </a:r>
            <a:r>
              <a:rPr lang="ja-JP" altLang="en-US" sz="1400">
                <a:solidFill>
                  <a:srgbClr val="000066"/>
                </a:solidFill>
                <a:latin typeface="HGP創英角ｺﾞｼｯｸUB" pitchFamily="50" charset="-128"/>
                <a:ea typeface="HGP創英角ｺﾞｼｯｸUB" pitchFamily="50" charset="-128"/>
              </a:rPr>
              <a:t>経済性</a:t>
            </a:r>
            <a:endParaRPr lang="ja-JP" altLang="en-US" sz="1400">
              <a:latin typeface="HGP創英角ｺﾞｼｯｸUB" pitchFamily="50" charset="-128"/>
              <a:ea typeface="HGP創英角ｺﾞｼｯｸUB" pitchFamily="50" charset="-128"/>
            </a:endParaRPr>
          </a:p>
        </p:txBody>
      </p:sp>
      <p:sp>
        <p:nvSpPr>
          <p:cNvPr id="14404" name="Text Box 72"/>
          <p:cNvSpPr txBox="1">
            <a:spLocks noChangeArrowheads="1"/>
          </p:cNvSpPr>
          <p:nvPr/>
        </p:nvSpPr>
        <p:spPr bwMode="auto">
          <a:xfrm>
            <a:off x="6556375" y="1930400"/>
            <a:ext cx="39687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rgbClr val="000066"/>
                </a:solidFill>
                <a:latin typeface="HGP創英角ｺﾞｼｯｸUB" pitchFamily="50" charset="-128"/>
                <a:ea typeface="HGP創英角ｺﾞｼｯｸUB" pitchFamily="50" charset="-128"/>
              </a:rPr>
              <a:t>①</a:t>
            </a:r>
            <a:r>
              <a:rPr lang="ja-JP" altLang="en-US" sz="1400">
                <a:solidFill>
                  <a:srgbClr val="000066"/>
                </a:solidFill>
                <a:latin typeface="HGP創英角ｺﾞｼｯｸUB" pitchFamily="50" charset="-128"/>
                <a:ea typeface="HGP創英角ｺﾞｼｯｸUB" pitchFamily="50" charset="-128"/>
              </a:rPr>
              <a:t>予想効果</a:t>
            </a:r>
          </a:p>
        </p:txBody>
      </p:sp>
      <p:sp>
        <p:nvSpPr>
          <p:cNvPr id="14405" name="Text Box 73"/>
          <p:cNvSpPr txBox="1">
            <a:spLocks noChangeArrowheads="1"/>
          </p:cNvSpPr>
          <p:nvPr/>
        </p:nvSpPr>
        <p:spPr bwMode="auto">
          <a:xfrm>
            <a:off x="6953250" y="1928813"/>
            <a:ext cx="396875"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400">
                <a:solidFill>
                  <a:srgbClr val="000066"/>
                </a:solidFill>
                <a:latin typeface="HGP創英角ｺﾞｼｯｸUB" pitchFamily="50" charset="-128"/>
                <a:ea typeface="HGP創英角ｺﾞｼｯｸUB" pitchFamily="50" charset="-128"/>
              </a:rPr>
              <a:t>②</a:t>
            </a:r>
            <a:r>
              <a:rPr lang="ja-JP" altLang="en-US" sz="1400">
                <a:solidFill>
                  <a:srgbClr val="000066"/>
                </a:solidFill>
                <a:latin typeface="HGP創英角ｺﾞｼｯｸUB" pitchFamily="50" charset="-128"/>
                <a:ea typeface="HGP創英角ｺﾞｼｯｸUB" pitchFamily="50" charset="-128"/>
              </a:rPr>
              <a:t>実現性</a:t>
            </a:r>
          </a:p>
        </p:txBody>
      </p:sp>
      <p:sp>
        <p:nvSpPr>
          <p:cNvPr id="14406" name="Text Box 74"/>
          <p:cNvSpPr txBox="1">
            <a:spLocks noChangeArrowheads="1"/>
          </p:cNvSpPr>
          <p:nvPr/>
        </p:nvSpPr>
        <p:spPr bwMode="auto">
          <a:xfrm>
            <a:off x="8164513" y="3070225"/>
            <a:ext cx="4397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45</a:t>
            </a:r>
          </a:p>
        </p:txBody>
      </p:sp>
      <p:sp>
        <p:nvSpPr>
          <p:cNvPr id="14407" name="Text Box 75"/>
          <p:cNvSpPr txBox="1">
            <a:spLocks noChangeArrowheads="1"/>
          </p:cNvSpPr>
          <p:nvPr/>
        </p:nvSpPr>
        <p:spPr bwMode="auto">
          <a:xfrm>
            <a:off x="8167688" y="3373438"/>
            <a:ext cx="4476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45</a:t>
            </a:r>
          </a:p>
        </p:txBody>
      </p:sp>
      <p:sp>
        <p:nvSpPr>
          <p:cNvPr id="14408" name="Text Box 76"/>
          <p:cNvSpPr txBox="1">
            <a:spLocks noChangeArrowheads="1"/>
          </p:cNvSpPr>
          <p:nvPr/>
        </p:nvSpPr>
        <p:spPr bwMode="auto">
          <a:xfrm>
            <a:off x="8105775" y="3703638"/>
            <a:ext cx="4699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135</a:t>
            </a:r>
          </a:p>
        </p:txBody>
      </p:sp>
      <p:sp>
        <p:nvSpPr>
          <p:cNvPr id="14409" name="Text Box 77"/>
          <p:cNvSpPr txBox="1">
            <a:spLocks noChangeArrowheads="1"/>
          </p:cNvSpPr>
          <p:nvPr/>
        </p:nvSpPr>
        <p:spPr bwMode="auto">
          <a:xfrm>
            <a:off x="8183563" y="4016375"/>
            <a:ext cx="4048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45</a:t>
            </a:r>
          </a:p>
        </p:txBody>
      </p:sp>
      <p:sp>
        <p:nvSpPr>
          <p:cNvPr id="14410" name="Text Box 78"/>
          <p:cNvSpPr txBox="1">
            <a:spLocks noChangeArrowheads="1"/>
          </p:cNvSpPr>
          <p:nvPr/>
        </p:nvSpPr>
        <p:spPr bwMode="auto">
          <a:xfrm>
            <a:off x="8170863" y="4344988"/>
            <a:ext cx="419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75</a:t>
            </a:r>
          </a:p>
        </p:txBody>
      </p:sp>
      <p:sp>
        <p:nvSpPr>
          <p:cNvPr id="14411" name="Text Box 79"/>
          <p:cNvSpPr txBox="1">
            <a:spLocks noChangeArrowheads="1"/>
          </p:cNvSpPr>
          <p:nvPr/>
        </p:nvSpPr>
        <p:spPr bwMode="auto">
          <a:xfrm>
            <a:off x="8186738" y="4660900"/>
            <a:ext cx="3762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15</a:t>
            </a:r>
          </a:p>
        </p:txBody>
      </p:sp>
      <p:sp>
        <p:nvSpPr>
          <p:cNvPr id="14412" name="Text Box 80"/>
          <p:cNvSpPr txBox="1">
            <a:spLocks noChangeArrowheads="1"/>
          </p:cNvSpPr>
          <p:nvPr/>
        </p:nvSpPr>
        <p:spPr bwMode="auto">
          <a:xfrm>
            <a:off x="8174038" y="5011738"/>
            <a:ext cx="406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45</a:t>
            </a:r>
          </a:p>
        </p:txBody>
      </p:sp>
      <p:sp>
        <p:nvSpPr>
          <p:cNvPr id="14413" name="Text Box 81"/>
          <p:cNvSpPr txBox="1">
            <a:spLocks noChangeArrowheads="1"/>
          </p:cNvSpPr>
          <p:nvPr/>
        </p:nvSpPr>
        <p:spPr bwMode="auto">
          <a:xfrm>
            <a:off x="8197850" y="5381625"/>
            <a:ext cx="3905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27</a:t>
            </a:r>
          </a:p>
        </p:txBody>
      </p:sp>
      <p:sp>
        <p:nvSpPr>
          <p:cNvPr id="14414" name="Text Box 82"/>
          <p:cNvSpPr txBox="1">
            <a:spLocks noChangeArrowheads="1"/>
          </p:cNvSpPr>
          <p:nvPr/>
        </p:nvSpPr>
        <p:spPr bwMode="auto">
          <a:xfrm>
            <a:off x="8524875" y="3017838"/>
            <a:ext cx="3254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３</a:t>
            </a:r>
          </a:p>
        </p:txBody>
      </p:sp>
      <p:sp>
        <p:nvSpPr>
          <p:cNvPr id="14415" name="Text Box 83"/>
          <p:cNvSpPr txBox="1">
            <a:spLocks noChangeArrowheads="1"/>
          </p:cNvSpPr>
          <p:nvPr/>
        </p:nvSpPr>
        <p:spPr bwMode="auto">
          <a:xfrm>
            <a:off x="8537575" y="3365500"/>
            <a:ext cx="336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３</a:t>
            </a:r>
            <a:endParaRPr lang="en-US" altLang="ja-JP" sz="1400">
              <a:latin typeface="HGP創英角ｺﾞｼｯｸUB" pitchFamily="50" charset="-128"/>
              <a:ea typeface="HGP創英角ｺﾞｼｯｸUB" pitchFamily="50" charset="-128"/>
            </a:endParaRPr>
          </a:p>
        </p:txBody>
      </p:sp>
      <p:sp>
        <p:nvSpPr>
          <p:cNvPr id="14416" name="Text Box 85"/>
          <p:cNvSpPr txBox="1">
            <a:spLocks noChangeArrowheads="1"/>
          </p:cNvSpPr>
          <p:nvPr/>
        </p:nvSpPr>
        <p:spPr bwMode="auto">
          <a:xfrm>
            <a:off x="8537575" y="4294188"/>
            <a:ext cx="336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２</a:t>
            </a:r>
            <a:endParaRPr lang="en-US" altLang="ja-JP" sz="1400">
              <a:latin typeface="HGP創英角ｺﾞｼｯｸUB" pitchFamily="50" charset="-128"/>
              <a:ea typeface="HGP創英角ｺﾞｼｯｸUB" pitchFamily="50" charset="-128"/>
            </a:endParaRPr>
          </a:p>
        </p:txBody>
      </p:sp>
      <p:sp>
        <p:nvSpPr>
          <p:cNvPr id="14417" name="Text Box 86"/>
          <p:cNvSpPr txBox="1">
            <a:spLocks noChangeArrowheads="1"/>
          </p:cNvSpPr>
          <p:nvPr/>
        </p:nvSpPr>
        <p:spPr bwMode="auto">
          <a:xfrm>
            <a:off x="8539163" y="3981450"/>
            <a:ext cx="3238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３</a:t>
            </a:r>
            <a:endParaRPr lang="en-US" altLang="ja-JP" sz="1400">
              <a:latin typeface="HGP創英角ｺﾞｼｯｸUB" pitchFamily="50" charset="-128"/>
              <a:ea typeface="HGP創英角ｺﾞｼｯｸUB" pitchFamily="50" charset="-128"/>
            </a:endParaRPr>
          </a:p>
        </p:txBody>
      </p:sp>
      <p:sp>
        <p:nvSpPr>
          <p:cNvPr id="14418" name="Text Box 87"/>
          <p:cNvSpPr txBox="1">
            <a:spLocks noChangeArrowheads="1"/>
          </p:cNvSpPr>
          <p:nvPr/>
        </p:nvSpPr>
        <p:spPr bwMode="auto">
          <a:xfrm>
            <a:off x="8537575" y="4632325"/>
            <a:ext cx="336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５</a:t>
            </a:r>
            <a:endParaRPr lang="en-US" altLang="ja-JP" sz="1400">
              <a:latin typeface="HGP創英角ｺﾞｼｯｸUB" pitchFamily="50" charset="-128"/>
              <a:ea typeface="HGP創英角ｺﾞｼｯｸUB" pitchFamily="50" charset="-128"/>
            </a:endParaRPr>
          </a:p>
        </p:txBody>
      </p:sp>
      <p:sp>
        <p:nvSpPr>
          <p:cNvPr id="14419" name="Text Box 88"/>
          <p:cNvSpPr txBox="1">
            <a:spLocks noChangeArrowheads="1"/>
          </p:cNvSpPr>
          <p:nvPr/>
        </p:nvSpPr>
        <p:spPr bwMode="auto">
          <a:xfrm>
            <a:off x="8556625" y="5000625"/>
            <a:ext cx="3365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３</a:t>
            </a:r>
            <a:endParaRPr lang="en-US" altLang="ja-JP" sz="1400">
              <a:latin typeface="HGP創英角ｺﾞｼｯｸUB" pitchFamily="50" charset="-128"/>
              <a:ea typeface="HGP創英角ｺﾞｼｯｸUB" pitchFamily="50" charset="-128"/>
            </a:endParaRPr>
          </a:p>
        </p:txBody>
      </p:sp>
      <p:sp>
        <p:nvSpPr>
          <p:cNvPr id="14420" name="Text Box 89"/>
          <p:cNvSpPr txBox="1">
            <a:spLocks noChangeArrowheads="1"/>
          </p:cNvSpPr>
          <p:nvPr/>
        </p:nvSpPr>
        <p:spPr bwMode="auto">
          <a:xfrm>
            <a:off x="8537575" y="5343525"/>
            <a:ext cx="3365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４</a:t>
            </a:r>
            <a:endParaRPr lang="en-US" altLang="ja-JP" sz="1400">
              <a:latin typeface="HGP創英角ｺﾞｼｯｸUB" pitchFamily="50" charset="-128"/>
              <a:ea typeface="HGP創英角ｺﾞｼｯｸUB" pitchFamily="50" charset="-128"/>
            </a:endParaRPr>
          </a:p>
        </p:txBody>
      </p:sp>
      <p:sp>
        <p:nvSpPr>
          <p:cNvPr id="14421" name="Line 90"/>
          <p:cNvSpPr>
            <a:spLocks noChangeShapeType="1"/>
          </p:cNvSpPr>
          <p:nvPr/>
        </p:nvSpPr>
        <p:spPr bwMode="auto">
          <a:xfrm>
            <a:off x="6554788" y="5683250"/>
            <a:ext cx="2362200"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22" name="Text Box 91"/>
          <p:cNvSpPr txBox="1">
            <a:spLocks noChangeArrowheads="1"/>
          </p:cNvSpPr>
          <p:nvPr/>
        </p:nvSpPr>
        <p:spPr bwMode="auto">
          <a:xfrm>
            <a:off x="2792413" y="5905500"/>
            <a:ext cx="15636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000066"/>
                </a:solidFill>
                <a:ea typeface="HGP創英角ｺﾞｼｯｸUB" pitchFamily="50" charset="-128"/>
              </a:rPr>
              <a:t>系　統　図</a:t>
            </a:r>
            <a:endParaRPr lang="ja-JP" altLang="en-US" sz="1400">
              <a:solidFill>
                <a:srgbClr val="FF3300"/>
              </a:solidFill>
              <a:ea typeface="HGP創英角ｺﾞｼｯｸUB" pitchFamily="50" charset="-128"/>
            </a:endParaRPr>
          </a:p>
        </p:txBody>
      </p:sp>
      <p:grpSp>
        <p:nvGrpSpPr>
          <p:cNvPr id="14423" name="Group 92"/>
          <p:cNvGrpSpPr>
            <a:grpSpLocks/>
          </p:cNvGrpSpPr>
          <p:nvPr/>
        </p:nvGrpSpPr>
        <p:grpSpPr bwMode="auto">
          <a:xfrm>
            <a:off x="747713" y="5938838"/>
            <a:ext cx="5791200" cy="381000"/>
            <a:chOff x="463" y="3696"/>
            <a:chExt cx="3648" cy="240"/>
          </a:xfrm>
        </p:grpSpPr>
        <p:sp>
          <p:nvSpPr>
            <p:cNvPr id="14462" name="Line 93"/>
            <p:cNvSpPr>
              <a:spLocks noChangeShapeType="1"/>
            </p:cNvSpPr>
            <p:nvPr/>
          </p:nvSpPr>
          <p:spPr bwMode="auto">
            <a:xfrm flipV="1">
              <a:off x="466" y="3936"/>
              <a:ext cx="3645" cy="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3" name="Line 94"/>
            <p:cNvSpPr>
              <a:spLocks noChangeShapeType="1"/>
            </p:cNvSpPr>
            <p:nvPr/>
          </p:nvSpPr>
          <p:spPr bwMode="auto">
            <a:xfrm flipV="1">
              <a:off x="4111" y="3696"/>
              <a:ext cx="0" cy="24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4" name="Line 95"/>
            <p:cNvSpPr>
              <a:spLocks noChangeShapeType="1"/>
            </p:cNvSpPr>
            <p:nvPr/>
          </p:nvSpPr>
          <p:spPr bwMode="auto">
            <a:xfrm flipV="1">
              <a:off x="463" y="3696"/>
              <a:ext cx="0" cy="24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4424" name="Text Box 96"/>
          <p:cNvSpPr txBox="1">
            <a:spLocks noChangeArrowheads="1"/>
          </p:cNvSpPr>
          <p:nvPr/>
        </p:nvSpPr>
        <p:spPr bwMode="auto">
          <a:xfrm>
            <a:off x="8675688" y="0"/>
            <a:ext cx="446087"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13</a:t>
            </a:r>
          </a:p>
        </p:txBody>
      </p:sp>
      <p:sp>
        <p:nvSpPr>
          <p:cNvPr id="14425" name="Line 97"/>
          <p:cNvSpPr>
            <a:spLocks noChangeShapeType="1"/>
          </p:cNvSpPr>
          <p:nvPr/>
        </p:nvSpPr>
        <p:spPr bwMode="auto">
          <a:xfrm flipV="1">
            <a:off x="4310063" y="5181600"/>
            <a:ext cx="30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1106" name="AutoShape 98"/>
          <p:cNvSpPr>
            <a:spLocks noChangeArrowheads="1"/>
          </p:cNvSpPr>
          <p:nvPr/>
        </p:nvSpPr>
        <p:spPr bwMode="auto">
          <a:xfrm>
            <a:off x="180975" y="254000"/>
            <a:ext cx="5970588"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作り方手順７．最適手段の選定と結論の要約</a:t>
            </a:r>
          </a:p>
        </p:txBody>
      </p:sp>
      <p:sp>
        <p:nvSpPr>
          <p:cNvPr id="14427" name="Text Box 99"/>
          <p:cNvSpPr txBox="1">
            <a:spLocks noChangeArrowheads="1"/>
          </p:cNvSpPr>
          <p:nvPr/>
        </p:nvSpPr>
        <p:spPr bwMode="auto">
          <a:xfrm>
            <a:off x="6588125" y="305593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28" name="Text Box 100"/>
          <p:cNvSpPr txBox="1">
            <a:spLocks noChangeArrowheads="1"/>
          </p:cNvSpPr>
          <p:nvPr/>
        </p:nvSpPr>
        <p:spPr bwMode="auto">
          <a:xfrm>
            <a:off x="7007225" y="305593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29" name="Text Box 101"/>
          <p:cNvSpPr txBox="1">
            <a:spLocks noChangeArrowheads="1"/>
          </p:cNvSpPr>
          <p:nvPr/>
        </p:nvSpPr>
        <p:spPr bwMode="auto">
          <a:xfrm>
            <a:off x="7392988" y="305593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0" name="Text Box 102"/>
          <p:cNvSpPr txBox="1">
            <a:spLocks noChangeArrowheads="1"/>
          </p:cNvSpPr>
          <p:nvPr/>
        </p:nvSpPr>
        <p:spPr bwMode="auto">
          <a:xfrm>
            <a:off x="7812088" y="305593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31" name="Text Box 103"/>
          <p:cNvSpPr txBox="1">
            <a:spLocks noChangeArrowheads="1"/>
          </p:cNvSpPr>
          <p:nvPr/>
        </p:nvSpPr>
        <p:spPr bwMode="auto">
          <a:xfrm>
            <a:off x="6588125" y="3382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32" name="Text Box 104"/>
          <p:cNvSpPr txBox="1">
            <a:spLocks noChangeArrowheads="1"/>
          </p:cNvSpPr>
          <p:nvPr/>
        </p:nvSpPr>
        <p:spPr bwMode="auto">
          <a:xfrm>
            <a:off x="7007225" y="3382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3" name="Text Box 105"/>
          <p:cNvSpPr txBox="1">
            <a:spLocks noChangeArrowheads="1"/>
          </p:cNvSpPr>
          <p:nvPr/>
        </p:nvSpPr>
        <p:spPr bwMode="auto">
          <a:xfrm>
            <a:off x="7392988" y="3382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4" name="Text Box 106"/>
          <p:cNvSpPr txBox="1">
            <a:spLocks noChangeArrowheads="1"/>
          </p:cNvSpPr>
          <p:nvPr/>
        </p:nvSpPr>
        <p:spPr bwMode="auto">
          <a:xfrm>
            <a:off x="7812088" y="3382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35" name="Text Box 107"/>
          <p:cNvSpPr txBox="1">
            <a:spLocks noChangeArrowheads="1"/>
          </p:cNvSpPr>
          <p:nvPr/>
        </p:nvSpPr>
        <p:spPr bwMode="auto">
          <a:xfrm>
            <a:off x="6588125" y="3695700"/>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6" name="Text Box 108"/>
          <p:cNvSpPr txBox="1">
            <a:spLocks noChangeArrowheads="1"/>
          </p:cNvSpPr>
          <p:nvPr/>
        </p:nvSpPr>
        <p:spPr bwMode="auto">
          <a:xfrm>
            <a:off x="7007225" y="3695700"/>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7" name="Text Box 109"/>
          <p:cNvSpPr txBox="1">
            <a:spLocks noChangeArrowheads="1"/>
          </p:cNvSpPr>
          <p:nvPr/>
        </p:nvSpPr>
        <p:spPr bwMode="auto">
          <a:xfrm>
            <a:off x="7392988" y="3695700"/>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38" name="Text Box 110"/>
          <p:cNvSpPr txBox="1">
            <a:spLocks noChangeArrowheads="1"/>
          </p:cNvSpPr>
          <p:nvPr/>
        </p:nvSpPr>
        <p:spPr bwMode="auto">
          <a:xfrm>
            <a:off x="7812088" y="3695700"/>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39" name="Text Box 111"/>
          <p:cNvSpPr txBox="1">
            <a:spLocks noChangeArrowheads="1"/>
          </p:cNvSpPr>
          <p:nvPr/>
        </p:nvSpPr>
        <p:spPr bwMode="auto">
          <a:xfrm>
            <a:off x="6588125" y="4017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40" name="Text Box 112"/>
          <p:cNvSpPr txBox="1">
            <a:spLocks noChangeArrowheads="1"/>
          </p:cNvSpPr>
          <p:nvPr/>
        </p:nvSpPr>
        <p:spPr bwMode="auto">
          <a:xfrm>
            <a:off x="7007225" y="4017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41" name="Text Box 113"/>
          <p:cNvSpPr txBox="1">
            <a:spLocks noChangeArrowheads="1"/>
          </p:cNvSpPr>
          <p:nvPr/>
        </p:nvSpPr>
        <p:spPr bwMode="auto">
          <a:xfrm>
            <a:off x="7392988" y="4017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42" name="Text Box 114"/>
          <p:cNvSpPr txBox="1">
            <a:spLocks noChangeArrowheads="1"/>
          </p:cNvSpPr>
          <p:nvPr/>
        </p:nvSpPr>
        <p:spPr bwMode="auto">
          <a:xfrm>
            <a:off x="7812088" y="4017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43" name="Text Box 115"/>
          <p:cNvSpPr txBox="1">
            <a:spLocks noChangeArrowheads="1"/>
          </p:cNvSpPr>
          <p:nvPr/>
        </p:nvSpPr>
        <p:spPr bwMode="auto">
          <a:xfrm>
            <a:off x="6588125" y="4340225"/>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44" name="Text Box 116"/>
          <p:cNvSpPr txBox="1">
            <a:spLocks noChangeArrowheads="1"/>
          </p:cNvSpPr>
          <p:nvPr/>
        </p:nvSpPr>
        <p:spPr bwMode="auto">
          <a:xfrm>
            <a:off x="7007225" y="4352925"/>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45" name="Text Box 117"/>
          <p:cNvSpPr txBox="1">
            <a:spLocks noChangeArrowheads="1"/>
          </p:cNvSpPr>
          <p:nvPr/>
        </p:nvSpPr>
        <p:spPr bwMode="auto">
          <a:xfrm>
            <a:off x="7392988" y="4340225"/>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46" name="Text Box 118"/>
          <p:cNvSpPr txBox="1">
            <a:spLocks noChangeArrowheads="1"/>
          </p:cNvSpPr>
          <p:nvPr/>
        </p:nvSpPr>
        <p:spPr bwMode="auto">
          <a:xfrm>
            <a:off x="7812088" y="4340225"/>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47" name="Text Box 119"/>
          <p:cNvSpPr txBox="1">
            <a:spLocks noChangeArrowheads="1"/>
          </p:cNvSpPr>
          <p:nvPr/>
        </p:nvSpPr>
        <p:spPr bwMode="auto">
          <a:xfrm>
            <a:off x="6588125" y="46656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48" name="Text Box 120"/>
          <p:cNvSpPr txBox="1">
            <a:spLocks noChangeArrowheads="1"/>
          </p:cNvSpPr>
          <p:nvPr/>
        </p:nvSpPr>
        <p:spPr bwMode="auto">
          <a:xfrm>
            <a:off x="7007225" y="46656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49" name="Text Box 121"/>
          <p:cNvSpPr txBox="1">
            <a:spLocks noChangeArrowheads="1"/>
          </p:cNvSpPr>
          <p:nvPr/>
        </p:nvSpPr>
        <p:spPr bwMode="auto">
          <a:xfrm>
            <a:off x="7392988" y="46656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50" name="Text Box 122"/>
          <p:cNvSpPr txBox="1">
            <a:spLocks noChangeArrowheads="1"/>
          </p:cNvSpPr>
          <p:nvPr/>
        </p:nvSpPr>
        <p:spPr bwMode="auto">
          <a:xfrm>
            <a:off x="7812088" y="46783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51" name="Text Box 123"/>
          <p:cNvSpPr txBox="1">
            <a:spLocks noChangeArrowheads="1"/>
          </p:cNvSpPr>
          <p:nvPr/>
        </p:nvSpPr>
        <p:spPr bwMode="auto">
          <a:xfrm>
            <a:off x="6588125" y="50212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52" name="Text Box 124"/>
          <p:cNvSpPr txBox="1">
            <a:spLocks noChangeArrowheads="1"/>
          </p:cNvSpPr>
          <p:nvPr/>
        </p:nvSpPr>
        <p:spPr bwMode="auto">
          <a:xfrm>
            <a:off x="7007225" y="50212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53" name="Text Box 125"/>
          <p:cNvSpPr txBox="1">
            <a:spLocks noChangeArrowheads="1"/>
          </p:cNvSpPr>
          <p:nvPr/>
        </p:nvSpPr>
        <p:spPr bwMode="auto">
          <a:xfrm>
            <a:off x="7392988" y="50212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54" name="Text Box 126"/>
          <p:cNvSpPr txBox="1">
            <a:spLocks noChangeArrowheads="1"/>
          </p:cNvSpPr>
          <p:nvPr/>
        </p:nvSpPr>
        <p:spPr bwMode="auto">
          <a:xfrm>
            <a:off x="7812088" y="5033963"/>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5</a:t>
            </a:r>
          </a:p>
        </p:txBody>
      </p:sp>
      <p:sp>
        <p:nvSpPr>
          <p:cNvPr id="14455" name="Text Box 127"/>
          <p:cNvSpPr txBox="1">
            <a:spLocks noChangeArrowheads="1"/>
          </p:cNvSpPr>
          <p:nvPr/>
        </p:nvSpPr>
        <p:spPr bwMode="auto">
          <a:xfrm>
            <a:off x="6588125" y="537368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56" name="Text Box 128"/>
          <p:cNvSpPr txBox="1">
            <a:spLocks noChangeArrowheads="1"/>
          </p:cNvSpPr>
          <p:nvPr/>
        </p:nvSpPr>
        <p:spPr bwMode="auto">
          <a:xfrm>
            <a:off x="7007225" y="537368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4457" name="Text Box 129"/>
          <p:cNvSpPr txBox="1">
            <a:spLocks noChangeArrowheads="1"/>
          </p:cNvSpPr>
          <p:nvPr/>
        </p:nvSpPr>
        <p:spPr bwMode="auto">
          <a:xfrm>
            <a:off x="7392988" y="537368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1</a:t>
            </a:r>
          </a:p>
        </p:txBody>
      </p:sp>
      <p:sp>
        <p:nvSpPr>
          <p:cNvPr id="14458" name="Text Box 130"/>
          <p:cNvSpPr txBox="1">
            <a:spLocks noChangeArrowheads="1"/>
          </p:cNvSpPr>
          <p:nvPr/>
        </p:nvSpPr>
        <p:spPr bwMode="auto">
          <a:xfrm>
            <a:off x="7812088" y="5373688"/>
            <a:ext cx="276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200">
                <a:latin typeface="HGP創英角ｺﾞｼｯｸUB" pitchFamily="50" charset="-128"/>
                <a:ea typeface="HGP創英角ｺﾞｼｯｸUB" pitchFamily="50" charset="-128"/>
              </a:rPr>
              <a:t>3</a:t>
            </a:r>
          </a:p>
        </p:txBody>
      </p:sp>
      <p:sp>
        <p:nvSpPr>
          <p:cNvPr id="171139" name="Text Box 131"/>
          <p:cNvSpPr txBox="1">
            <a:spLocks noChangeArrowheads="1"/>
          </p:cNvSpPr>
          <p:nvPr/>
        </p:nvSpPr>
        <p:spPr bwMode="auto">
          <a:xfrm>
            <a:off x="615950" y="2651125"/>
            <a:ext cx="1873250" cy="838200"/>
          </a:xfrm>
          <a:prstGeom prst="rect">
            <a:avLst/>
          </a:prstGeom>
          <a:gradFill rotWithShape="0">
            <a:gsLst>
              <a:gs pos="0">
                <a:srgbClr val="FFCCFF"/>
              </a:gs>
              <a:gs pos="50000">
                <a:schemeClr val="bg1"/>
              </a:gs>
              <a:gs pos="100000">
                <a:srgbClr val="FFCCFF"/>
              </a:gs>
            </a:gsLst>
            <a:lin ang="5400000" scaled="1"/>
          </a:gra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82800" anchor="ct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130000"/>
              </a:lnSpc>
              <a:spcBef>
                <a:spcPct val="50000"/>
              </a:spcBef>
              <a:defRPr/>
            </a:pPr>
            <a:r>
              <a:rPr lang="en-US" altLang="ja-JP" sz="1200" b="1" smtClean="0"/>
              <a:t>【</a:t>
            </a:r>
            <a:r>
              <a:rPr lang="ja-JP" altLang="en-US" sz="1200" b="1" smtClean="0"/>
              <a:t>制約条件</a:t>
            </a:r>
            <a:r>
              <a:rPr lang="en-US" altLang="ja-JP" sz="1200" b="1" smtClean="0"/>
              <a:t>】</a:t>
            </a:r>
            <a:br>
              <a:rPr lang="en-US" altLang="ja-JP" sz="1200" b="1" smtClean="0"/>
            </a:br>
            <a:r>
              <a:rPr lang="ja-JP" altLang="en-US" sz="1200" b="1" smtClean="0"/>
              <a:t>１．投資額を最小限にする</a:t>
            </a:r>
          </a:p>
          <a:p>
            <a:pPr>
              <a:lnSpc>
                <a:spcPct val="70000"/>
              </a:lnSpc>
              <a:spcBef>
                <a:spcPct val="50000"/>
              </a:spcBef>
              <a:defRPr/>
            </a:pPr>
            <a:r>
              <a:rPr lang="ja-JP" altLang="en-US" sz="1200" b="1" smtClean="0"/>
              <a:t>２．食事時間を変えない</a:t>
            </a:r>
          </a:p>
        </p:txBody>
      </p:sp>
      <p:sp>
        <p:nvSpPr>
          <p:cNvPr id="14460" name="Text Box 132"/>
          <p:cNvSpPr txBox="1">
            <a:spLocks noChangeArrowheads="1"/>
          </p:cNvSpPr>
          <p:nvPr/>
        </p:nvSpPr>
        <p:spPr bwMode="auto">
          <a:xfrm>
            <a:off x="71438" y="1376363"/>
            <a:ext cx="60848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latin typeface="HGP創英角ｺﾞｼｯｸUB" pitchFamily="50" charset="-128"/>
                <a:ea typeface="HGP創英角ｺﾞｼｯｸUB" pitchFamily="50" charset="-128"/>
              </a:rPr>
              <a:t>(2) </a:t>
            </a:r>
            <a:r>
              <a:rPr lang="ja-JP" altLang="en-US" sz="2000">
                <a:latin typeface="HGP創英角ｺﾞｼｯｸUB" pitchFamily="50" charset="-128"/>
                <a:ea typeface="HGP創英角ｺﾞｼｯｸUB" pitchFamily="50" charset="-128"/>
              </a:rPr>
              <a:t>複数の実施レベルの手段を予想効果、実現性など</a:t>
            </a:r>
          </a:p>
          <a:p>
            <a:pPr eaLnBrk="1" hangingPunct="1">
              <a:lnSpc>
                <a:spcPct val="50000"/>
              </a:lnSpc>
              <a:spcBef>
                <a:spcPct val="50000"/>
              </a:spcBef>
              <a:buFontTx/>
              <a:buNone/>
            </a:pPr>
            <a:r>
              <a:rPr lang="ja-JP" altLang="en-US" sz="2000">
                <a:latin typeface="HGP創英角ｺﾞｼｯｸUB" pitchFamily="50" charset="-128"/>
                <a:ea typeface="HGP創英角ｺﾞｼｯｸUB" pitchFamily="50" charset="-128"/>
              </a:rPr>
              <a:t>　　　から評価し、</a:t>
            </a:r>
            <a:r>
              <a:rPr lang="ja-JP" altLang="en-US" sz="2000">
                <a:solidFill>
                  <a:srgbClr val="FF0000"/>
                </a:solidFill>
                <a:latin typeface="HGP創英角ｺﾞｼｯｸUB" pitchFamily="50" charset="-128"/>
                <a:ea typeface="HGP創英角ｺﾞｼｯｸUB" pitchFamily="50" charset="-128"/>
              </a:rPr>
              <a:t>実施事項を決定する。</a:t>
            </a:r>
            <a:endParaRPr lang="en-US" altLang="ja-JP" sz="2000">
              <a:solidFill>
                <a:srgbClr val="FF0000"/>
              </a:solidFill>
              <a:latin typeface="HGP創英角ｺﾞｼｯｸUB" pitchFamily="50" charset="-128"/>
              <a:ea typeface="HGP創英角ｺﾞｼｯｸUB" pitchFamily="50" charset="-128"/>
            </a:endParaRPr>
          </a:p>
          <a:p>
            <a:pPr eaLnBrk="1" hangingPunct="1">
              <a:lnSpc>
                <a:spcPct val="50000"/>
              </a:lnSpc>
              <a:spcBef>
                <a:spcPct val="50000"/>
              </a:spcBef>
              <a:buFontTx/>
              <a:buNone/>
            </a:pPr>
            <a:r>
              <a:rPr lang="ja-JP" altLang="en-US" sz="2000">
                <a:latin typeface="HGP創英角ｺﾞｼｯｸUB" pitchFamily="50" charset="-128"/>
                <a:ea typeface="HGP創英角ｺﾞｼｯｸUB" pitchFamily="50" charset="-128"/>
              </a:rPr>
              <a:t>　　　＊いくつ実施するかは、</a:t>
            </a:r>
            <a:r>
              <a:rPr lang="ja-JP" altLang="en-US" sz="2000">
                <a:solidFill>
                  <a:srgbClr val="FF0000"/>
                </a:solidFill>
                <a:latin typeface="HGP創英角ｺﾞｼｯｸUB" pitchFamily="50" charset="-128"/>
                <a:ea typeface="HGP創英角ｺﾞｼｯｸUB" pitchFamily="50" charset="-128"/>
              </a:rPr>
              <a:t>目標達成できるまで</a:t>
            </a:r>
          </a:p>
        </p:txBody>
      </p:sp>
      <p:sp>
        <p:nvSpPr>
          <p:cNvPr id="14461" name="Text Box 83"/>
          <p:cNvSpPr txBox="1">
            <a:spLocks noChangeArrowheads="1"/>
          </p:cNvSpPr>
          <p:nvPr/>
        </p:nvSpPr>
        <p:spPr bwMode="auto">
          <a:xfrm>
            <a:off x="8532813" y="3670300"/>
            <a:ext cx="33655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１</a:t>
            </a:r>
            <a:endParaRPr lang="en-US" altLang="ja-JP" sz="1400">
              <a:latin typeface="HGP創英角ｺﾞｼｯｸUB" pitchFamily="50" charset="-128"/>
              <a:ea typeface="HGP創英角ｺﾞｼｯｸUB" pitchFamily="50" charset="-128"/>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4"/>
          <p:cNvGrpSpPr>
            <a:grpSpLocks/>
          </p:cNvGrpSpPr>
          <p:nvPr/>
        </p:nvGrpSpPr>
        <p:grpSpPr bwMode="auto">
          <a:xfrm>
            <a:off x="371475" y="1341438"/>
            <a:ext cx="8448675" cy="5154612"/>
            <a:chOff x="236" y="637"/>
            <a:chExt cx="5322" cy="3247"/>
          </a:xfrm>
        </p:grpSpPr>
        <p:sp>
          <p:nvSpPr>
            <p:cNvPr id="15365" name="AutoShape 4"/>
            <p:cNvSpPr>
              <a:spLocks noChangeArrowheads="1"/>
            </p:cNvSpPr>
            <p:nvPr/>
          </p:nvSpPr>
          <p:spPr bwMode="auto">
            <a:xfrm>
              <a:off x="236" y="637"/>
              <a:ext cx="5322" cy="3247"/>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5366" name="Text Box 5"/>
            <p:cNvSpPr txBox="1">
              <a:spLocks noChangeArrowheads="1"/>
            </p:cNvSpPr>
            <p:nvPr/>
          </p:nvSpPr>
          <p:spPr bwMode="auto">
            <a:xfrm>
              <a:off x="530" y="750"/>
              <a:ext cx="4270" cy="288"/>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FF"/>
                  </a:solidFill>
                  <a:ea typeface="HG創英角ﾎﾟｯﾌﾟ体" pitchFamily="49" charset="-128"/>
                </a:rPr>
                <a:t>１）基本目的である目標値を明確にする</a:t>
              </a:r>
            </a:p>
          </p:txBody>
        </p:sp>
        <p:sp>
          <p:nvSpPr>
            <p:cNvPr id="15367" name="Text Box 6"/>
            <p:cNvSpPr txBox="1">
              <a:spLocks noChangeArrowheads="1"/>
            </p:cNvSpPr>
            <p:nvPr/>
          </p:nvSpPr>
          <p:spPr bwMode="auto">
            <a:xfrm>
              <a:off x="912" y="1005"/>
              <a:ext cx="4141" cy="21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・基本目的である目標値により結果が異なってくる。</a:t>
              </a:r>
            </a:p>
          </p:txBody>
        </p:sp>
        <p:sp>
          <p:nvSpPr>
            <p:cNvPr id="15368" name="Text Box 7"/>
            <p:cNvSpPr txBox="1">
              <a:spLocks noChangeArrowheads="1"/>
            </p:cNvSpPr>
            <p:nvPr/>
          </p:nvSpPr>
          <p:spPr bwMode="auto">
            <a:xfrm>
              <a:off x="530" y="1304"/>
              <a:ext cx="3742" cy="288"/>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FF"/>
                  </a:solidFill>
                  <a:ea typeface="HG創英角ﾎﾟｯﾌﾟ体" pitchFamily="49" charset="-128"/>
                </a:rPr>
                <a:t>２）制約条件を明確にする</a:t>
              </a:r>
            </a:p>
          </p:txBody>
        </p:sp>
        <p:sp>
          <p:nvSpPr>
            <p:cNvPr id="15369" name="Text Box 8"/>
            <p:cNvSpPr txBox="1">
              <a:spLocks noChangeArrowheads="1"/>
            </p:cNvSpPr>
            <p:nvPr/>
          </p:nvSpPr>
          <p:spPr bwMode="auto">
            <a:xfrm>
              <a:off x="567" y="2507"/>
              <a:ext cx="3646" cy="288"/>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FF"/>
                  </a:solidFill>
                  <a:ea typeface="HG創英角ﾎﾟｯﾌﾟ体" pitchFamily="49" charset="-128"/>
                </a:rPr>
                <a:t>４）真の要因から離れない。</a:t>
              </a:r>
            </a:p>
          </p:txBody>
        </p:sp>
        <p:sp>
          <p:nvSpPr>
            <p:cNvPr id="15370" name="Text Box 9"/>
            <p:cNvSpPr txBox="1">
              <a:spLocks noChangeArrowheads="1"/>
            </p:cNvSpPr>
            <p:nvPr/>
          </p:nvSpPr>
          <p:spPr bwMode="auto">
            <a:xfrm>
              <a:off x="545" y="1872"/>
              <a:ext cx="4558" cy="288"/>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FF"/>
                  </a:solidFill>
                  <a:ea typeface="HG創英角ﾎﾟｯﾌﾟ体" pitchFamily="49" charset="-128"/>
                </a:rPr>
                <a:t>３）目的に対し必ず複数の手段を考える。</a:t>
              </a:r>
            </a:p>
          </p:txBody>
        </p:sp>
        <p:sp>
          <p:nvSpPr>
            <p:cNvPr id="15371" name="Text Box 11"/>
            <p:cNvSpPr txBox="1">
              <a:spLocks noChangeArrowheads="1"/>
            </p:cNvSpPr>
            <p:nvPr/>
          </p:nvSpPr>
          <p:spPr bwMode="auto">
            <a:xfrm>
              <a:off x="567" y="3203"/>
              <a:ext cx="4750" cy="288"/>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solidFill>
                    <a:srgbClr val="0000FF"/>
                  </a:solidFill>
                  <a:ea typeface="HG創英角ﾎﾟｯﾌﾟ体" pitchFamily="49" charset="-128"/>
                </a:rPr>
                <a:t>５）効果に対する評価の高い手段を大切にする</a:t>
              </a:r>
            </a:p>
          </p:txBody>
        </p:sp>
        <p:sp>
          <p:nvSpPr>
            <p:cNvPr id="15372" name="Text Box 12"/>
            <p:cNvSpPr txBox="1">
              <a:spLocks noChangeArrowheads="1"/>
            </p:cNvSpPr>
            <p:nvPr/>
          </p:nvSpPr>
          <p:spPr bwMode="auto">
            <a:xfrm>
              <a:off x="899" y="1555"/>
              <a:ext cx="4381" cy="21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・最適な解決手段を摘出するとき必要。</a:t>
              </a:r>
            </a:p>
          </p:txBody>
        </p:sp>
        <p:sp>
          <p:nvSpPr>
            <p:cNvPr id="15373" name="Text Box 13"/>
            <p:cNvSpPr txBox="1">
              <a:spLocks noChangeArrowheads="1"/>
            </p:cNvSpPr>
            <p:nvPr/>
          </p:nvSpPr>
          <p:spPr bwMode="auto">
            <a:xfrm>
              <a:off x="930" y="2855"/>
              <a:ext cx="4093" cy="21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・真の要因を解消する手段は必ず択ぶこと。（優先度付けで注意）</a:t>
              </a:r>
            </a:p>
          </p:txBody>
        </p:sp>
        <p:sp>
          <p:nvSpPr>
            <p:cNvPr id="15374" name="Text Box 16"/>
            <p:cNvSpPr txBox="1">
              <a:spLocks noChangeArrowheads="1"/>
            </p:cNvSpPr>
            <p:nvPr/>
          </p:nvSpPr>
          <p:spPr bwMode="auto">
            <a:xfrm>
              <a:off x="954" y="3566"/>
              <a:ext cx="4285" cy="21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・効果が高いが、実現性・経済性が低いと判断した対策こそ重要。</a:t>
              </a:r>
            </a:p>
          </p:txBody>
        </p:sp>
        <p:sp>
          <p:nvSpPr>
            <p:cNvPr id="15375" name="Text Box 13"/>
            <p:cNvSpPr txBox="1">
              <a:spLocks noChangeArrowheads="1"/>
            </p:cNvSpPr>
            <p:nvPr/>
          </p:nvSpPr>
          <p:spPr bwMode="auto">
            <a:xfrm>
              <a:off x="920" y="2164"/>
              <a:ext cx="4093" cy="212"/>
            </a:xfrm>
            <a:prstGeom prst="rect">
              <a:avLst/>
            </a:prstGeom>
            <a:solidFill>
              <a:srgbClr val="FFFF66"/>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・多くのアイデアを抽出することが大切。</a:t>
              </a:r>
            </a:p>
          </p:txBody>
        </p:sp>
      </p:grpSp>
      <p:sp>
        <p:nvSpPr>
          <p:cNvPr id="175122" name="Text Box 18"/>
          <p:cNvSpPr txBox="1">
            <a:spLocks noChangeArrowheads="1"/>
          </p:cNvSpPr>
          <p:nvPr/>
        </p:nvSpPr>
        <p:spPr bwMode="auto">
          <a:xfrm>
            <a:off x="838200" y="358775"/>
            <a:ext cx="6326188"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 系統図（方策展開型）作り方の注意点</a:t>
            </a:r>
          </a:p>
        </p:txBody>
      </p:sp>
      <p:sp>
        <p:nvSpPr>
          <p:cNvPr id="15364" name="Text Box 20"/>
          <p:cNvSpPr txBox="1">
            <a:spLocks noChangeArrowheads="1"/>
          </p:cNvSpPr>
          <p:nvPr/>
        </p:nvSpPr>
        <p:spPr bwMode="auto">
          <a:xfrm>
            <a:off x="8680450" y="-1588"/>
            <a:ext cx="401638" cy="342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14</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468313" y="114300"/>
            <a:ext cx="5930900" cy="523875"/>
          </a:xfrm>
          <a:prstGeom prst="rect">
            <a:avLst/>
          </a:prstGeom>
          <a:gradFill rotWithShape="0">
            <a:gsLst>
              <a:gs pos="0">
                <a:srgbClr val="FFC1C1">
                  <a:gamma/>
                  <a:tint val="0"/>
                  <a:invGamma/>
                </a:srgbClr>
              </a:gs>
              <a:gs pos="100000">
                <a:srgbClr val="FFC1C1"/>
              </a:gs>
            </a:gsLst>
            <a:path path="shape">
              <a:fillToRect l="50000" t="50000" r="50000" b="50000"/>
            </a:path>
          </a:gra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defRPr/>
            </a:pPr>
            <a:r>
              <a:rPr lang="ja-JP" altLang="en-US" sz="2800" dirty="0" smtClean="0">
                <a:effectLst>
                  <a:outerShdw blurRad="38100" dist="38100" dir="2700000" algn="tl">
                    <a:srgbClr val="FFFFFF"/>
                  </a:outerShdw>
                </a:effectLst>
                <a:ea typeface="HG創英角ﾎﾟｯﾌﾟ体" pitchFamily="49" charset="-128"/>
              </a:rPr>
              <a:t>系統図作り方手順のまとめ</a:t>
            </a:r>
          </a:p>
        </p:txBody>
      </p:sp>
      <p:sp>
        <p:nvSpPr>
          <p:cNvPr id="16387" name="Text Box 4"/>
          <p:cNvSpPr txBox="1">
            <a:spLocks noChangeArrowheads="1"/>
          </p:cNvSpPr>
          <p:nvPr/>
        </p:nvSpPr>
        <p:spPr bwMode="auto">
          <a:xfrm>
            <a:off x="2074863" y="885825"/>
            <a:ext cx="5011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１．</a:t>
            </a:r>
            <a:r>
              <a:rPr lang="ja-JP" altLang="en-US" sz="2000">
                <a:solidFill>
                  <a:srgbClr val="FF3300"/>
                </a:solidFill>
                <a:ea typeface="HGP創英角ｺﾞｼｯｸUB" pitchFamily="50" charset="-128"/>
              </a:rPr>
              <a:t>系統図</a:t>
            </a:r>
            <a:r>
              <a:rPr lang="ja-JP" altLang="en-US" sz="2000">
                <a:solidFill>
                  <a:schemeClr val="accent2"/>
                </a:solidFill>
                <a:ea typeface="HGP創英角ｺﾞｼｯｸUB" pitchFamily="50" charset="-128"/>
              </a:rPr>
              <a:t>を作成する</a:t>
            </a:r>
            <a:r>
              <a:rPr lang="ja-JP" altLang="en-US" sz="2000">
                <a:solidFill>
                  <a:srgbClr val="FF0000"/>
                </a:solidFill>
                <a:ea typeface="HGP創英角ｺﾞｼｯｸUB" pitchFamily="50" charset="-128"/>
              </a:rPr>
              <a:t>目的</a:t>
            </a:r>
            <a:r>
              <a:rPr lang="ja-JP" altLang="en-US" sz="2000">
                <a:solidFill>
                  <a:schemeClr val="accent2"/>
                </a:solidFill>
                <a:ea typeface="HGP創英角ｺﾞｼｯｸUB" pitchFamily="50" charset="-128"/>
              </a:rPr>
              <a:t>の明確化</a:t>
            </a:r>
          </a:p>
        </p:txBody>
      </p:sp>
      <p:sp>
        <p:nvSpPr>
          <p:cNvPr id="16388" name="Text Box 6"/>
          <p:cNvSpPr txBox="1">
            <a:spLocks noChangeArrowheads="1"/>
          </p:cNvSpPr>
          <p:nvPr/>
        </p:nvSpPr>
        <p:spPr bwMode="auto">
          <a:xfrm>
            <a:off x="2562225" y="1462088"/>
            <a:ext cx="38100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２．</a:t>
            </a:r>
            <a:r>
              <a:rPr lang="ja-JP" altLang="en-US" sz="2000">
                <a:solidFill>
                  <a:srgbClr val="FF3300"/>
                </a:solidFill>
                <a:ea typeface="HGP創英角ｺﾞｼｯｸUB" pitchFamily="50" charset="-128"/>
              </a:rPr>
              <a:t>基本目的</a:t>
            </a:r>
            <a:r>
              <a:rPr lang="ja-JP" altLang="en-US" sz="2000">
                <a:solidFill>
                  <a:schemeClr val="accent2"/>
                </a:solidFill>
                <a:ea typeface="HGP創英角ｺﾞｼｯｸUB" pitchFamily="50" charset="-128"/>
              </a:rPr>
              <a:t>と制約条件の明確化</a:t>
            </a:r>
          </a:p>
        </p:txBody>
      </p:sp>
      <p:sp>
        <p:nvSpPr>
          <p:cNvPr id="16389" name="Line 8"/>
          <p:cNvSpPr>
            <a:spLocks noChangeShapeType="1"/>
          </p:cNvSpPr>
          <p:nvPr/>
        </p:nvSpPr>
        <p:spPr bwMode="auto">
          <a:xfrm>
            <a:off x="3127375" y="1279525"/>
            <a:ext cx="252413" cy="261938"/>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0" name="Text Box 9"/>
          <p:cNvSpPr txBox="1">
            <a:spLocks noChangeArrowheads="1"/>
          </p:cNvSpPr>
          <p:nvPr/>
        </p:nvSpPr>
        <p:spPr bwMode="auto">
          <a:xfrm>
            <a:off x="3382963" y="2889250"/>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４． </a:t>
            </a:r>
            <a:r>
              <a:rPr lang="ja-JP" altLang="en-US" sz="2000">
                <a:solidFill>
                  <a:srgbClr val="FF3300"/>
                </a:solidFill>
                <a:latin typeface="HGP創英角ｺﾞｼｯｸUB" pitchFamily="50" charset="-128"/>
                <a:ea typeface="HGP創英角ｺﾞｼｯｸUB" pitchFamily="50" charset="-128"/>
              </a:rPr>
              <a:t>２次手段の抽出</a:t>
            </a:r>
            <a:endParaRPr lang="ja-JP" altLang="en-US" sz="2000">
              <a:solidFill>
                <a:schemeClr val="accent2"/>
              </a:solidFill>
              <a:latin typeface="HGP創英角ｺﾞｼｯｸUB" pitchFamily="50" charset="-128"/>
              <a:ea typeface="HGP創英角ｺﾞｼｯｸUB" pitchFamily="50" charset="-128"/>
            </a:endParaRPr>
          </a:p>
        </p:txBody>
      </p:sp>
      <p:pic>
        <p:nvPicPr>
          <p:cNvPr id="1639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2288" y="1484313"/>
            <a:ext cx="1876425" cy="152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2" name="Line 11"/>
          <p:cNvSpPr>
            <a:spLocks noChangeShapeType="1"/>
          </p:cNvSpPr>
          <p:nvPr/>
        </p:nvSpPr>
        <p:spPr bwMode="auto">
          <a:xfrm>
            <a:off x="4278313" y="2559050"/>
            <a:ext cx="77787" cy="271463"/>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3" name="Line 12"/>
          <p:cNvSpPr>
            <a:spLocks noChangeShapeType="1"/>
          </p:cNvSpPr>
          <p:nvPr/>
        </p:nvSpPr>
        <p:spPr bwMode="auto">
          <a:xfrm flipH="1">
            <a:off x="4518025" y="3295650"/>
            <a:ext cx="53975" cy="24130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3070" name="Text Box 14"/>
          <p:cNvSpPr txBox="1">
            <a:spLocks noChangeArrowheads="1"/>
          </p:cNvSpPr>
          <p:nvPr/>
        </p:nvSpPr>
        <p:spPr bwMode="auto">
          <a:xfrm>
            <a:off x="3297238" y="2159000"/>
            <a:ext cx="3506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defRPr/>
            </a:pPr>
            <a:r>
              <a:rPr lang="ja-JP" altLang="en-US" sz="2000" dirty="0" smtClean="0">
                <a:latin typeface="HGP創英角ｺﾞｼｯｸUB" pitchFamily="50" charset="-128"/>
                <a:ea typeface="HGP創英角ｺﾞｼｯｸUB" pitchFamily="50" charset="-128"/>
              </a:rPr>
              <a:t>３．</a:t>
            </a:r>
            <a:r>
              <a:rPr lang="ja-JP" altLang="en-US" sz="2000" dirty="0" smtClean="0">
                <a:solidFill>
                  <a:srgbClr val="FF3300"/>
                </a:solidFill>
                <a:latin typeface="HGP創英角ｺﾞｼｯｸUB" pitchFamily="50" charset="-128"/>
                <a:ea typeface="HGP創英角ｺﾞｼｯｸUB" pitchFamily="50" charset="-128"/>
              </a:rPr>
              <a:t>１次手段の抽出</a:t>
            </a:r>
            <a:endParaRPr lang="ja-JP" altLang="en-US" sz="1200" dirty="0" smtClean="0">
              <a:solidFill>
                <a:schemeClr val="accent2"/>
              </a:solidFill>
              <a:effectLst>
                <a:outerShdw blurRad="38100" dist="38100" dir="2700000" algn="tl">
                  <a:srgbClr val="000000"/>
                </a:outerShdw>
              </a:effectLst>
              <a:latin typeface="HGP創英角ｺﾞｼｯｸUB" pitchFamily="50" charset="-128"/>
              <a:ea typeface="HGP創英角ｺﾞｼｯｸUB" pitchFamily="50" charset="-128"/>
            </a:endParaRPr>
          </a:p>
        </p:txBody>
      </p:sp>
      <p:sp>
        <p:nvSpPr>
          <p:cNvPr id="16395" name="Line 15"/>
          <p:cNvSpPr>
            <a:spLocks noChangeShapeType="1"/>
          </p:cNvSpPr>
          <p:nvPr/>
        </p:nvSpPr>
        <p:spPr bwMode="auto">
          <a:xfrm>
            <a:off x="3857625" y="1911350"/>
            <a:ext cx="96838" cy="196850"/>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6" name="Text Box 16"/>
          <p:cNvSpPr txBox="1">
            <a:spLocks noChangeArrowheads="1"/>
          </p:cNvSpPr>
          <p:nvPr/>
        </p:nvSpPr>
        <p:spPr bwMode="auto">
          <a:xfrm>
            <a:off x="8682038" y="114300"/>
            <a:ext cx="401637"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15</a:t>
            </a:r>
          </a:p>
        </p:txBody>
      </p:sp>
      <p:grpSp>
        <p:nvGrpSpPr>
          <p:cNvPr id="173073" name="Group 17"/>
          <p:cNvGrpSpPr>
            <a:grpSpLocks/>
          </p:cNvGrpSpPr>
          <p:nvPr/>
        </p:nvGrpSpPr>
        <p:grpSpPr bwMode="auto">
          <a:xfrm>
            <a:off x="3240088" y="5356225"/>
            <a:ext cx="3419475" cy="1358900"/>
            <a:chOff x="1728" y="3408"/>
            <a:chExt cx="2154" cy="856"/>
          </a:xfrm>
        </p:grpSpPr>
        <p:sp>
          <p:nvSpPr>
            <p:cNvPr id="16406" name="AutoShape 18"/>
            <p:cNvSpPr>
              <a:spLocks noChangeArrowheads="1"/>
            </p:cNvSpPr>
            <p:nvPr/>
          </p:nvSpPr>
          <p:spPr bwMode="auto">
            <a:xfrm>
              <a:off x="1728" y="3666"/>
              <a:ext cx="1056" cy="384"/>
            </a:xfrm>
            <a:prstGeom prst="roundRect">
              <a:avLst>
                <a:gd name="adj" fmla="val 16667"/>
              </a:avLst>
            </a:prstGeom>
            <a:solidFill>
              <a:srgbClr val="006600"/>
            </a:solidFill>
            <a:ln w="9525">
              <a:solidFill>
                <a:schemeClr val="accent2"/>
              </a:solidFill>
              <a:round/>
              <a:headEnd/>
              <a:tailEnd/>
            </a:ln>
            <a:effectLst>
              <a:outerShdw dist="107763" dir="2700000" algn="ctr" rotWithShape="0">
                <a:schemeClr val="bg2"/>
              </a:outerShdw>
            </a:effectLst>
          </p:spPr>
          <p:txBody>
            <a:bodyPr wrap="none" tIns="46800" bIns="118800"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3600">
                  <a:solidFill>
                    <a:schemeClr val="bg1"/>
                  </a:solidFill>
                  <a:latin typeface="HGP創英角ｺﾞｼｯｸUB" pitchFamily="50" charset="-128"/>
                  <a:ea typeface="HGP創英角ｺﾞｼｯｸUB" pitchFamily="50" charset="-128"/>
                </a:rPr>
                <a:t>完 成</a:t>
              </a:r>
            </a:p>
          </p:txBody>
        </p:sp>
        <p:pic>
          <p:nvPicPr>
            <p:cNvPr id="1640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8" y="3408"/>
              <a:ext cx="864" cy="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398" name="Text Box 21"/>
          <p:cNvSpPr txBox="1">
            <a:spLocks noChangeArrowheads="1"/>
          </p:cNvSpPr>
          <p:nvPr/>
        </p:nvSpPr>
        <p:spPr bwMode="auto">
          <a:xfrm>
            <a:off x="3502025" y="3556000"/>
            <a:ext cx="40941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５． </a:t>
            </a:r>
            <a:r>
              <a:rPr lang="ja-JP" altLang="en-US" sz="2000">
                <a:solidFill>
                  <a:srgbClr val="FF0000"/>
                </a:solidFill>
                <a:latin typeface="HGP創英角ｺﾞｼｯｸUB" pitchFamily="50" charset="-128"/>
                <a:ea typeface="HGP創英角ｺﾞｼｯｸUB" pitchFamily="50" charset="-128"/>
              </a:rPr>
              <a:t>３次・４次手段の抽出</a:t>
            </a:r>
            <a:endParaRPr lang="ja-JP" altLang="en-US" sz="2000">
              <a:solidFill>
                <a:schemeClr val="accent2"/>
              </a:solidFill>
              <a:latin typeface="HGP創英角ｺﾞｼｯｸUB" pitchFamily="50" charset="-128"/>
              <a:ea typeface="HGP創英角ｺﾞｼｯｸUB" pitchFamily="50" charset="-128"/>
            </a:endParaRPr>
          </a:p>
        </p:txBody>
      </p:sp>
      <p:sp>
        <p:nvSpPr>
          <p:cNvPr id="16399" name="Text Box 23"/>
          <p:cNvSpPr txBox="1">
            <a:spLocks noChangeArrowheads="1"/>
          </p:cNvSpPr>
          <p:nvPr/>
        </p:nvSpPr>
        <p:spPr bwMode="auto">
          <a:xfrm>
            <a:off x="3221038" y="4225925"/>
            <a:ext cx="31781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６．</a:t>
            </a:r>
            <a:r>
              <a:rPr lang="ja-JP" altLang="en-US" sz="2000">
                <a:solidFill>
                  <a:srgbClr val="000066"/>
                </a:solidFill>
                <a:latin typeface="HGP創英角ｺﾞｼｯｸUB" pitchFamily="50" charset="-128"/>
                <a:ea typeface="HGP創英角ｺﾞｼｯｸUB" pitchFamily="50" charset="-128"/>
              </a:rPr>
              <a:t> </a:t>
            </a:r>
            <a:r>
              <a:rPr lang="ja-JP" altLang="en-US" sz="2000">
                <a:solidFill>
                  <a:schemeClr val="accent2"/>
                </a:solidFill>
                <a:latin typeface="HGP創英角ｺﾞｼｯｸUB" pitchFamily="50" charset="-128"/>
                <a:ea typeface="HGP創英角ｺﾞｼｯｸUB" pitchFamily="50" charset="-128"/>
              </a:rPr>
              <a:t>目的達成の可能性確認</a:t>
            </a:r>
          </a:p>
        </p:txBody>
      </p:sp>
      <p:pic>
        <p:nvPicPr>
          <p:cNvPr id="16400"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1700" y="3824288"/>
            <a:ext cx="15811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01" name="Line 25"/>
          <p:cNvSpPr>
            <a:spLocks noChangeShapeType="1"/>
          </p:cNvSpPr>
          <p:nvPr/>
        </p:nvSpPr>
        <p:spPr bwMode="auto">
          <a:xfrm flipH="1">
            <a:off x="4140200" y="4008438"/>
            <a:ext cx="280988" cy="2603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6402"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6850" y="4321175"/>
            <a:ext cx="2447925"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03" name="Text Box 28"/>
          <p:cNvSpPr txBox="1">
            <a:spLocks noChangeArrowheads="1"/>
          </p:cNvSpPr>
          <p:nvPr/>
        </p:nvSpPr>
        <p:spPr bwMode="auto">
          <a:xfrm>
            <a:off x="2771775" y="4902200"/>
            <a:ext cx="38766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７．</a:t>
            </a:r>
            <a:r>
              <a:rPr lang="ja-JP" altLang="en-US" sz="2000">
                <a:solidFill>
                  <a:srgbClr val="000066"/>
                </a:solidFill>
                <a:latin typeface="HGP創英角ｺﾞｼｯｸUB" pitchFamily="50" charset="-128"/>
                <a:ea typeface="HGP創英角ｺﾞｼｯｸUB" pitchFamily="50" charset="-128"/>
              </a:rPr>
              <a:t> </a:t>
            </a:r>
            <a:r>
              <a:rPr lang="ja-JP" altLang="en-US" sz="2000">
                <a:solidFill>
                  <a:schemeClr val="accent2"/>
                </a:solidFill>
                <a:latin typeface="HGP創英角ｺﾞｼｯｸUB" pitchFamily="50" charset="-128"/>
                <a:ea typeface="HGP創英角ｺﾞｼｯｸUB" pitchFamily="50" charset="-128"/>
              </a:rPr>
              <a:t>最適手段の選定と結論の要約</a:t>
            </a:r>
          </a:p>
        </p:txBody>
      </p:sp>
      <p:sp>
        <p:nvSpPr>
          <p:cNvPr id="16404" name="Line 29"/>
          <p:cNvSpPr>
            <a:spLocks noChangeShapeType="1"/>
          </p:cNvSpPr>
          <p:nvPr/>
        </p:nvSpPr>
        <p:spPr bwMode="auto">
          <a:xfrm flipH="1">
            <a:off x="3563938" y="4656138"/>
            <a:ext cx="280987" cy="2603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6405" name="Picture 30" descr="2-B-00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000" y="1751013"/>
            <a:ext cx="286861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73073"/>
                                        </p:tgtEl>
                                        <p:attrNameLst>
                                          <p:attrName>style.visibility</p:attrName>
                                        </p:attrNameLst>
                                      </p:cBhvr>
                                      <p:to>
                                        <p:strVal val="visible"/>
                                      </p:to>
                                    </p:set>
                                    <p:animEffect transition="in" filter="checkerboard(across)">
                                      <p:cBhvr>
                                        <p:cTn id="7" dur="500"/>
                                        <p:tgtEl>
                                          <p:spTgt spid="17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107"/>
          <p:cNvSpPr>
            <a:spLocks noChangeArrowheads="1"/>
          </p:cNvSpPr>
          <p:nvPr/>
        </p:nvSpPr>
        <p:spPr bwMode="auto">
          <a:xfrm>
            <a:off x="215900" y="3700463"/>
            <a:ext cx="4208463" cy="2984500"/>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7411" name="AutoShape 105"/>
          <p:cNvSpPr>
            <a:spLocks noChangeArrowheads="1"/>
          </p:cNvSpPr>
          <p:nvPr/>
        </p:nvSpPr>
        <p:spPr bwMode="auto">
          <a:xfrm>
            <a:off x="220663" y="682625"/>
            <a:ext cx="4176712" cy="2905125"/>
          </a:xfrm>
          <a:prstGeom prst="roundRect">
            <a:avLst>
              <a:gd name="adj" fmla="val 16667"/>
            </a:avLst>
          </a:prstGeom>
          <a:solidFill>
            <a:srgbClr val="FFFF99"/>
          </a:solidFill>
          <a:ln w="508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7412" name="Text Box 4"/>
          <p:cNvSpPr txBox="1">
            <a:spLocks noChangeArrowheads="1"/>
          </p:cNvSpPr>
          <p:nvPr/>
        </p:nvSpPr>
        <p:spPr bwMode="auto">
          <a:xfrm>
            <a:off x="474663" y="44450"/>
            <a:ext cx="3454400" cy="523875"/>
          </a:xfrm>
          <a:prstGeom prst="rect">
            <a:avLst/>
          </a:prstGeom>
          <a:solidFill>
            <a:srgbClr val="FF99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800">
                <a:latin typeface="HG創英角ﾎﾟｯﾌﾟ体" pitchFamily="49" charset="-128"/>
                <a:ea typeface="HG創英角ﾎﾟｯﾌﾟ体" pitchFamily="49" charset="-128"/>
              </a:rPr>
              <a:t>６</a:t>
            </a:r>
            <a:r>
              <a:rPr lang="en-US" altLang="ja-JP" sz="2800">
                <a:latin typeface="HG創英角ﾎﾟｯﾌﾟ体" pitchFamily="49" charset="-128"/>
                <a:ea typeface="HG創英角ﾎﾟｯﾌﾟ体" pitchFamily="49" charset="-128"/>
              </a:rPr>
              <a:t>. </a:t>
            </a:r>
            <a:r>
              <a:rPr lang="ja-JP" altLang="en-US" sz="2800">
                <a:latin typeface="HG創英角ﾎﾟｯﾌﾟ体" pitchFamily="49" charset="-128"/>
                <a:ea typeface="HG創英角ﾎﾟｯﾌﾟ体" pitchFamily="49" charset="-128"/>
              </a:rPr>
              <a:t>系統図の種類</a:t>
            </a:r>
          </a:p>
        </p:txBody>
      </p:sp>
      <p:sp>
        <p:nvSpPr>
          <p:cNvPr id="17413" name="Text Box 5"/>
          <p:cNvSpPr txBox="1">
            <a:spLocks noChangeArrowheads="1"/>
          </p:cNvSpPr>
          <p:nvPr/>
        </p:nvSpPr>
        <p:spPr bwMode="auto">
          <a:xfrm>
            <a:off x="422275" y="757238"/>
            <a:ext cx="272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１）方策展開型系統図</a:t>
            </a:r>
          </a:p>
        </p:txBody>
      </p:sp>
      <p:sp>
        <p:nvSpPr>
          <p:cNvPr id="17414" name="Text Box 7"/>
          <p:cNvSpPr txBox="1">
            <a:spLocks noChangeArrowheads="1"/>
          </p:cNvSpPr>
          <p:nvPr/>
        </p:nvSpPr>
        <p:spPr bwMode="auto">
          <a:xfrm>
            <a:off x="485775" y="3724275"/>
            <a:ext cx="2501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３）機能展開型系統図</a:t>
            </a:r>
          </a:p>
        </p:txBody>
      </p:sp>
      <p:sp>
        <p:nvSpPr>
          <p:cNvPr id="17415" name="Text Box 9"/>
          <p:cNvSpPr txBox="1">
            <a:spLocks noChangeArrowheads="1"/>
          </p:cNvSpPr>
          <p:nvPr/>
        </p:nvSpPr>
        <p:spPr bwMode="auto">
          <a:xfrm>
            <a:off x="1122363" y="1103313"/>
            <a:ext cx="25066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目的を達成するための手段を系統的に展開する。</a:t>
            </a:r>
          </a:p>
        </p:txBody>
      </p:sp>
      <p:sp>
        <p:nvSpPr>
          <p:cNvPr id="17416" name="Text Box 11"/>
          <p:cNvSpPr txBox="1">
            <a:spLocks noChangeArrowheads="1"/>
          </p:cNvSpPr>
          <p:nvPr/>
        </p:nvSpPr>
        <p:spPr bwMode="auto">
          <a:xfrm>
            <a:off x="1076325" y="4087813"/>
            <a:ext cx="3194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製品や業務の持つべき機能を果たすために基本機能～部分機能を展開する。</a:t>
            </a:r>
          </a:p>
        </p:txBody>
      </p:sp>
      <p:grpSp>
        <p:nvGrpSpPr>
          <p:cNvPr id="17417" name="Group 124"/>
          <p:cNvGrpSpPr>
            <a:grpSpLocks/>
          </p:cNvGrpSpPr>
          <p:nvPr/>
        </p:nvGrpSpPr>
        <p:grpSpPr bwMode="auto">
          <a:xfrm>
            <a:off x="450850" y="1514475"/>
            <a:ext cx="3559175" cy="1697038"/>
            <a:chOff x="284" y="954"/>
            <a:chExt cx="2242" cy="1069"/>
          </a:xfrm>
        </p:grpSpPr>
        <p:sp>
          <p:nvSpPr>
            <p:cNvPr id="17487" name="Text Box 13"/>
            <p:cNvSpPr txBox="1">
              <a:spLocks noChangeArrowheads="1"/>
            </p:cNvSpPr>
            <p:nvPr/>
          </p:nvSpPr>
          <p:spPr bwMode="auto">
            <a:xfrm>
              <a:off x="284" y="954"/>
              <a:ext cx="364" cy="974"/>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ＱＣサークル活動を活性化するには</a:t>
              </a:r>
            </a:p>
          </p:txBody>
        </p:sp>
        <p:sp>
          <p:nvSpPr>
            <p:cNvPr id="17488" name="Text Box 14"/>
            <p:cNvSpPr txBox="1">
              <a:spLocks noChangeArrowheads="1"/>
            </p:cNvSpPr>
            <p:nvPr/>
          </p:nvSpPr>
          <p:spPr bwMode="auto">
            <a:xfrm>
              <a:off x="862" y="1065"/>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ＱＣサークル活動の意義を管理者が正しく理解する</a:t>
              </a:r>
            </a:p>
          </p:txBody>
        </p:sp>
        <p:sp>
          <p:nvSpPr>
            <p:cNvPr id="17489" name="Text Box 15"/>
            <p:cNvSpPr txBox="1">
              <a:spLocks noChangeArrowheads="1"/>
            </p:cNvSpPr>
            <p:nvPr/>
          </p:nvSpPr>
          <p:spPr bwMode="auto">
            <a:xfrm>
              <a:off x="857" y="1709"/>
              <a:ext cx="144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標準化のうれしさを実感させる</a:t>
              </a:r>
            </a:p>
          </p:txBody>
        </p:sp>
        <p:sp>
          <p:nvSpPr>
            <p:cNvPr id="17490" name="Line 41"/>
            <p:cNvSpPr>
              <a:spLocks noChangeShapeType="1"/>
            </p:cNvSpPr>
            <p:nvPr/>
          </p:nvSpPr>
          <p:spPr bwMode="auto">
            <a:xfrm>
              <a:off x="772" y="1168"/>
              <a:ext cx="0" cy="63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1" name="Line 42"/>
            <p:cNvSpPr>
              <a:spLocks noChangeShapeType="1"/>
            </p:cNvSpPr>
            <p:nvPr/>
          </p:nvSpPr>
          <p:spPr bwMode="auto">
            <a:xfrm>
              <a:off x="653" y="1487"/>
              <a:ext cx="12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2" name="Line 43"/>
            <p:cNvSpPr>
              <a:spLocks noChangeShapeType="1"/>
            </p:cNvSpPr>
            <p:nvPr/>
          </p:nvSpPr>
          <p:spPr bwMode="auto">
            <a:xfrm>
              <a:off x="780" y="1183"/>
              <a:ext cx="7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3" name="Line 45"/>
            <p:cNvSpPr>
              <a:spLocks noChangeShapeType="1"/>
            </p:cNvSpPr>
            <p:nvPr/>
          </p:nvSpPr>
          <p:spPr bwMode="auto">
            <a:xfrm>
              <a:off x="772" y="1794"/>
              <a:ext cx="8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4" name="Line 89"/>
            <p:cNvSpPr>
              <a:spLocks noChangeShapeType="1"/>
            </p:cNvSpPr>
            <p:nvPr/>
          </p:nvSpPr>
          <p:spPr bwMode="auto">
            <a:xfrm>
              <a:off x="2410" y="966"/>
              <a:ext cx="0" cy="4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5" name="Line 90"/>
            <p:cNvSpPr>
              <a:spLocks noChangeShapeType="1"/>
            </p:cNvSpPr>
            <p:nvPr/>
          </p:nvSpPr>
          <p:spPr bwMode="auto">
            <a:xfrm>
              <a:off x="2409" y="97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6" name="Line 91"/>
            <p:cNvSpPr>
              <a:spLocks noChangeShapeType="1"/>
            </p:cNvSpPr>
            <p:nvPr/>
          </p:nvSpPr>
          <p:spPr bwMode="auto">
            <a:xfrm>
              <a:off x="2410" y="1447"/>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7" name="Line 92"/>
            <p:cNvSpPr>
              <a:spLocks noChangeShapeType="1"/>
            </p:cNvSpPr>
            <p:nvPr/>
          </p:nvSpPr>
          <p:spPr bwMode="auto">
            <a:xfrm>
              <a:off x="2315" y="1199"/>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8" name="Line 94"/>
            <p:cNvSpPr>
              <a:spLocks noChangeShapeType="1"/>
            </p:cNvSpPr>
            <p:nvPr/>
          </p:nvSpPr>
          <p:spPr bwMode="auto">
            <a:xfrm>
              <a:off x="2413" y="1589"/>
              <a:ext cx="0" cy="4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99" name="Line 95"/>
            <p:cNvSpPr>
              <a:spLocks noChangeShapeType="1"/>
            </p:cNvSpPr>
            <p:nvPr/>
          </p:nvSpPr>
          <p:spPr bwMode="auto">
            <a:xfrm>
              <a:off x="2405" y="1582"/>
              <a:ext cx="11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00" name="Line 96"/>
            <p:cNvSpPr>
              <a:spLocks noChangeShapeType="1"/>
            </p:cNvSpPr>
            <p:nvPr/>
          </p:nvSpPr>
          <p:spPr bwMode="auto">
            <a:xfrm>
              <a:off x="2413" y="2023"/>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501" name="Line 97"/>
            <p:cNvSpPr>
              <a:spLocks noChangeShapeType="1"/>
            </p:cNvSpPr>
            <p:nvPr/>
          </p:nvSpPr>
          <p:spPr bwMode="auto">
            <a:xfrm>
              <a:off x="2311" y="1797"/>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7418" name="Group 132"/>
          <p:cNvGrpSpPr>
            <a:grpSpLocks/>
          </p:cNvGrpSpPr>
          <p:nvPr/>
        </p:nvGrpSpPr>
        <p:grpSpPr bwMode="auto">
          <a:xfrm>
            <a:off x="4516438" y="658813"/>
            <a:ext cx="4379912" cy="2928937"/>
            <a:chOff x="2868" y="2348"/>
            <a:chExt cx="2759" cy="1880"/>
          </a:xfrm>
        </p:grpSpPr>
        <p:sp>
          <p:nvSpPr>
            <p:cNvPr id="17468" name="AutoShape 108"/>
            <p:cNvSpPr>
              <a:spLocks noChangeArrowheads="1"/>
            </p:cNvSpPr>
            <p:nvPr/>
          </p:nvSpPr>
          <p:spPr bwMode="auto">
            <a:xfrm>
              <a:off x="2868" y="2348"/>
              <a:ext cx="2759" cy="1880"/>
            </a:xfrm>
            <a:prstGeom prst="roundRect">
              <a:avLst>
                <a:gd name="adj" fmla="val 16667"/>
              </a:avLst>
            </a:prstGeom>
            <a:solidFill>
              <a:srgbClr val="FFFF99"/>
            </a:solidFill>
            <a:ln w="50800">
              <a:solidFill>
                <a:srgbClr val="FF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7469" name="Text Box 8"/>
            <p:cNvSpPr txBox="1">
              <a:spLocks noChangeArrowheads="1"/>
            </p:cNvSpPr>
            <p:nvPr/>
          </p:nvSpPr>
          <p:spPr bwMode="auto">
            <a:xfrm>
              <a:off x="3022" y="2367"/>
              <a:ext cx="17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kumimoji="0" lang="ja-JP" altLang="en-US" sz="1800">
                  <a:ea typeface="HG創英角ﾎﾟｯﾌﾟ体" pitchFamily="49" charset="-128"/>
                </a:rPr>
                <a:t>２）原</a:t>
              </a:r>
              <a:r>
                <a:rPr lang="ja-JP" altLang="en-US" sz="1800">
                  <a:ea typeface="HG創英角ﾎﾟｯﾌﾟ体" pitchFamily="49" charset="-128"/>
                </a:rPr>
                <a:t>因追求型系統図</a:t>
              </a:r>
            </a:p>
          </p:txBody>
        </p:sp>
        <p:sp>
          <p:nvSpPr>
            <p:cNvPr id="17470" name="Text Box 12"/>
            <p:cNvSpPr txBox="1">
              <a:spLocks noChangeArrowheads="1"/>
            </p:cNvSpPr>
            <p:nvPr/>
          </p:nvSpPr>
          <p:spPr bwMode="auto">
            <a:xfrm>
              <a:off x="3450" y="2601"/>
              <a:ext cx="191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系統図における目的を問題に、手段を原因に置き換え要因を追求する。</a:t>
              </a:r>
            </a:p>
          </p:txBody>
        </p:sp>
        <p:grpSp>
          <p:nvGrpSpPr>
            <p:cNvPr id="17471" name="Group 130"/>
            <p:cNvGrpSpPr>
              <a:grpSpLocks/>
            </p:cNvGrpSpPr>
            <p:nvPr/>
          </p:nvGrpSpPr>
          <p:grpSpPr bwMode="auto">
            <a:xfrm>
              <a:off x="3106" y="2878"/>
              <a:ext cx="2228" cy="1185"/>
              <a:chOff x="3106" y="2878"/>
              <a:chExt cx="2228" cy="1185"/>
            </a:xfrm>
          </p:grpSpPr>
          <p:sp>
            <p:nvSpPr>
              <p:cNvPr id="17472" name="Text Box 16"/>
              <p:cNvSpPr txBox="1">
                <a:spLocks noChangeArrowheads="1"/>
              </p:cNvSpPr>
              <p:nvPr/>
            </p:nvSpPr>
            <p:spPr bwMode="auto">
              <a:xfrm>
                <a:off x="3106" y="2878"/>
                <a:ext cx="249" cy="1185"/>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ＱＣサークル活動が停滞</a:t>
                </a:r>
              </a:p>
            </p:txBody>
          </p:sp>
          <p:sp>
            <p:nvSpPr>
              <p:cNvPr id="17473" name="Text Box 17"/>
              <p:cNvSpPr txBox="1">
                <a:spLocks noChangeArrowheads="1"/>
              </p:cNvSpPr>
              <p:nvPr/>
            </p:nvSpPr>
            <p:spPr bwMode="auto">
              <a:xfrm>
                <a:off x="3601" y="3234"/>
                <a:ext cx="1448"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ＱＣサークル活動の意義を管理者が知らない</a:t>
                </a:r>
              </a:p>
            </p:txBody>
          </p:sp>
          <p:sp>
            <p:nvSpPr>
              <p:cNvPr id="17474" name="Text Box 18"/>
              <p:cNvSpPr txBox="1">
                <a:spLocks noChangeArrowheads="1"/>
              </p:cNvSpPr>
              <p:nvPr/>
            </p:nvSpPr>
            <p:spPr bwMode="auto">
              <a:xfrm>
                <a:off x="3612" y="3702"/>
                <a:ext cx="144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標準化のうれしさを実感していない</a:t>
                </a:r>
              </a:p>
            </p:txBody>
          </p:sp>
          <p:sp>
            <p:nvSpPr>
              <p:cNvPr id="17475" name="Line 76"/>
              <p:cNvSpPr>
                <a:spLocks noChangeShapeType="1"/>
              </p:cNvSpPr>
              <p:nvPr/>
            </p:nvSpPr>
            <p:spPr bwMode="auto">
              <a:xfrm>
                <a:off x="3464" y="3381"/>
                <a:ext cx="0" cy="45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6" name="Line 77"/>
              <p:cNvSpPr>
                <a:spLocks noChangeShapeType="1"/>
              </p:cNvSpPr>
              <p:nvPr/>
            </p:nvSpPr>
            <p:spPr bwMode="auto">
              <a:xfrm>
                <a:off x="3455" y="3381"/>
                <a:ext cx="15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7" name="Line 78"/>
              <p:cNvSpPr>
                <a:spLocks noChangeShapeType="1"/>
              </p:cNvSpPr>
              <p:nvPr/>
            </p:nvSpPr>
            <p:spPr bwMode="auto">
              <a:xfrm>
                <a:off x="3455" y="3841"/>
                <a:ext cx="15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8" name="Line 79"/>
              <p:cNvSpPr>
                <a:spLocks noChangeShapeType="1"/>
              </p:cNvSpPr>
              <p:nvPr/>
            </p:nvSpPr>
            <p:spPr bwMode="auto">
              <a:xfrm>
                <a:off x="3362" y="3593"/>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9" name="Line 81"/>
              <p:cNvSpPr>
                <a:spLocks noChangeShapeType="1"/>
              </p:cNvSpPr>
              <p:nvPr/>
            </p:nvSpPr>
            <p:spPr bwMode="auto">
              <a:xfrm>
                <a:off x="5047" y="385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0" name="Line 83"/>
              <p:cNvSpPr>
                <a:spLocks noChangeShapeType="1"/>
              </p:cNvSpPr>
              <p:nvPr/>
            </p:nvSpPr>
            <p:spPr bwMode="auto">
              <a:xfrm>
                <a:off x="5149" y="3687"/>
                <a:ext cx="0" cy="31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1" name="Line 86"/>
              <p:cNvSpPr>
                <a:spLocks noChangeShapeType="1"/>
              </p:cNvSpPr>
              <p:nvPr/>
            </p:nvSpPr>
            <p:spPr bwMode="auto">
              <a:xfrm>
                <a:off x="5141" y="3688"/>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2" name="Line 87"/>
              <p:cNvSpPr>
                <a:spLocks noChangeShapeType="1"/>
              </p:cNvSpPr>
              <p:nvPr/>
            </p:nvSpPr>
            <p:spPr bwMode="auto">
              <a:xfrm>
                <a:off x="5149" y="4001"/>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3" name="Line 98"/>
              <p:cNvSpPr>
                <a:spLocks noChangeShapeType="1"/>
              </p:cNvSpPr>
              <p:nvPr/>
            </p:nvSpPr>
            <p:spPr bwMode="auto">
              <a:xfrm>
                <a:off x="5050" y="3375"/>
                <a:ext cx="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4" name="Line 99"/>
              <p:cNvSpPr>
                <a:spLocks noChangeShapeType="1"/>
              </p:cNvSpPr>
              <p:nvPr/>
            </p:nvSpPr>
            <p:spPr bwMode="auto">
              <a:xfrm>
                <a:off x="5152" y="3193"/>
                <a:ext cx="0" cy="33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5" name="Line 100"/>
              <p:cNvSpPr>
                <a:spLocks noChangeShapeType="1"/>
              </p:cNvSpPr>
              <p:nvPr/>
            </p:nvSpPr>
            <p:spPr bwMode="auto">
              <a:xfrm>
                <a:off x="5144" y="3194"/>
                <a:ext cx="18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86" name="Line 101"/>
              <p:cNvSpPr>
                <a:spLocks noChangeShapeType="1"/>
              </p:cNvSpPr>
              <p:nvPr/>
            </p:nvSpPr>
            <p:spPr bwMode="auto">
              <a:xfrm>
                <a:off x="5152" y="3535"/>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17419" name="Text Box 109"/>
          <p:cNvSpPr txBox="1">
            <a:spLocks noChangeArrowheads="1"/>
          </p:cNvSpPr>
          <p:nvPr/>
        </p:nvSpPr>
        <p:spPr bwMode="auto">
          <a:xfrm>
            <a:off x="8604250" y="115888"/>
            <a:ext cx="38417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16</a:t>
            </a:r>
          </a:p>
        </p:txBody>
      </p:sp>
      <p:grpSp>
        <p:nvGrpSpPr>
          <p:cNvPr id="17420" name="Group 131"/>
          <p:cNvGrpSpPr>
            <a:grpSpLocks/>
          </p:cNvGrpSpPr>
          <p:nvPr/>
        </p:nvGrpSpPr>
        <p:grpSpPr bwMode="auto">
          <a:xfrm>
            <a:off x="4537075" y="3687763"/>
            <a:ext cx="4456113" cy="2957512"/>
            <a:chOff x="2851" y="445"/>
            <a:chExt cx="2807" cy="1815"/>
          </a:xfrm>
        </p:grpSpPr>
        <p:sp>
          <p:nvSpPr>
            <p:cNvPr id="17436" name="AutoShape 106"/>
            <p:cNvSpPr>
              <a:spLocks noChangeArrowheads="1"/>
            </p:cNvSpPr>
            <p:nvPr/>
          </p:nvSpPr>
          <p:spPr bwMode="auto">
            <a:xfrm>
              <a:off x="2851" y="445"/>
              <a:ext cx="2807" cy="1815"/>
            </a:xfrm>
            <a:prstGeom prst="roundRect">
              <a:avLst>
                <a:gd name="adj" fmla="val 16667"/>
              </a:avLst>
            </a:prstGeom>
            <a:solidFill>
              <a:srgbClr val="FFFF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7437" name="Text Box 6"/>
            <p:cNvSpPr txBox="1">
              <a:spLocks noChangeArrowheads="1"/>
            </p:cNvSpPr>
            <p:nvPr/>
          </p:nvSpPr>
          <p:spPr bwMode="auto">
            <a:xfrm>
              <a:off x="2939" y="475"/>
              <a:ext cx="20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創英角ﾎﾟｯﾌﾟ体" pitchFamily="49" charset="-128"/>
                </a:rPr>
                <a:t>４）構成要素展開型系統図</a:t>
              </a:r>
            </a:p>
          </p:txBody>
        </p:sp>
        <p:sp>
          <p:nvSpPr>
            <p:cNvPr id="17438" name="Text Box 10"/>
            <p:cNvSpPr txBox="1">
              <a:spLocks noChangeArrowheads="1"/>
            </p:cNvSpPr>
            <p:nvPr/>
          </p:nvSpPr>
          <p:spPr bwMode="auto">
            <a:xfrm>
              <a:off x="3346" y="698"/>
              <a:ext cx="155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b="1"/>
                <a:t>ＶＥ活動における機能分析に用いる事が多い。</a:t>
              </a:r>
            </a:p>
          </p:txBody>
        </p:sp>
        <p:grpSp>
          <p:nvGrpSpPr>
            <p:cNvPr id="17439" name="Group 128"/>
            <p:cNvGrpSpPr>
              <a:grpSpLocks/>
            </p:cNvGrpSpPr>
            <p:nvPr/>
          </p:nvGrpSpPr>
          <p:grpSpPr bwMode="auto">
            <a:xfrm>
              <a:off x="2934" y="936"/>
              <a:ext cx="2637" cy="1256"/>
              <a:chOff x="2934" y="936"/>
              <a:chExt cx="2637" cy="1256"/>
            </a:xfrm>
          </p:grpSpPr>
          <p:sp>
            <p:nvSpPr>
              <p:cNvPr id="17440" name="Text Box 20"/>
              <p:cNvSpPr txBox="1">
                <a:spLocks noChangeArrowheads="1"/>
              </p:cNvSpPr>
              <p:nvPr/>
            </p:nvSpPr>
            <p:spPr bwMode="auto">
              <a:xfrm>
                <a:off x="3412" y="1127"/>
                <a:ext cx="491"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発火部</a:t>
                </a:r>
              </a:p>
            </p:txBody>
          </p:sp>
          <p:sp>
            <p:nvSpPr>
              <p:cNvPr id="17441" name="Text Box 21"/>
              <p:cNvSpPr txBox="1">
                <a:spLocks noChangeArrowheads="1"/>
              </p:cNvSpPr>
              <p:nvPr/>
            </p:nvSpPr>
            <p:spPr bwMode="auto">
              <a:xfrm>
                <a:off x="3412" y="1661"/>
                <a:ext cx="635"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ガス噴出部</a:t>
                </a:r>
              </a:p>
            </p:txBody>
          </p:sp>
          <p:sp>
            <p:nvSpPr>
              <p:cNvPr id="17442" name="Text Box 22"/>
              <p:cNvSpPr txBox="1">
                <a:spLocks noChangeArrowheads="1"/>
              </p:cNvSpPr>
              <p:nvPr/>
            </p:nvSpPr>
            <p:spPr bwMode="auto">
              <a:xfrm>
                <a:off x="3412" y="2001"/>
                <a:ext cx="56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カバー部</a:t>
                </a:r>
              </a:p>
            </p:txBody>
          </p:sp>
          <p:sp>
            <p:nvSpPr>
              <p:cNvPr id="17443" name="Text Box 24"/>
              <p:cNvSpPr txBox="1">
                <a:spLocks noChangeArrowheads="1"/>
              </p:cNvSpPr>
              <p:nvPr/>
            </p:nvSpPr>
            <p:spPr bwMode="auto">
              <a:xfrm>
                <a:off x="4211" y="1451"/>
                <a:ext cx="542"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ノズルアセンブリ</a:t>
                </a:r>
              </a:p>
            </p:txBody>
          </p:sp>
          <p:sp>
            <p:nvSpPr>
              <p:cNvPr id="17444" name="Text Box 25"/>
              <p:cNvSpPr txBox="1">
                <a:spLocks noChangeArrowheads="1"/>
              </p:cNvSpPr>
              <p:nvPr/>
            </p:nvSpPr>
            <p:spPr bwMode="auto">
              <a:xfrm>
                <a:off x="4180" y="1122"/>
                <a:ext cx="77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発火アセンブリ</a:t>
                </a:r>
              </a:p>
            </p:txBody>
          </p:sp>
          <p:sp>
            <p:nvSpPr>
              <p:cNvPr id="17445" name="Text Box 27"/>
              <p:cNvSpPr txBox="1">
                <a:spLocks noChangeArrowheads="1"/>
              </p:cNvSpPr>
              <p:nvPr/>
            </p:nvSpPr>
            <p:spPr bwMode="auto">
              <a:xfrm>
                <a:off x="5134" y="1508"/>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バネ</a:t>
                </a:r>
              </a:p>
            </p:txBody>
          </p:sp>
          <p:sp>
            <p:nvSpPr>
              <p:cNvPr id="17446" name="Text Box 28"/>
              <p:cNvSpPr txBox="1">
                <a:spLocks noChangeArrowheads="1"/>
              </p:cNvSpPr>
              <p:nvPr/>
            </p:nvSpPr>
            <p:spPr bwMode="auto">
              <a:xfrm>
                <a:off x="5132" y="1230"/>
                <a:ext cx="439"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発火石</a:t>
                </a:r>
              </a:p>
            </p:txBody>
          </p:sp>
          <p:sp>
            <p:nvSpPr>
              <p:cNvPr id="17447" name="Text Box 29"/>
              <p:cNvSpPr txBox="1">
                <a:spLocks noChangeArrowheads="1"/>
              </p:cNvSpPr>
              <p:nvPr/>
            </p:nvSpPr>
            <p:spPr bwMode="auto">
              <a:xfrm>
                <a:off x="5117" y="936"/>
                <a:ext cx="42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支柱</a:t>
                </a:r>
              </a:p>
            </p:txBody>
          </p:sp>
          <p:sp>
            <p:nvSpPr>
              <p:cNvPr id="17448" name="Text Box 37"/>
              <p:cNvSpPr txBox="1">
                <a:spLocks noChangeArrowheads="1"/>
              </p:cNvSpPr>
              <p:nvPr/>
            </p:nvSpPr>
            <p:spPr bwMode="auto">
              <a:xfrm>
                <a:off x="5141" y="1746"/>
                <a:ext cx="406"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ノズル</a:t>
                </a:r>
              </a:p>
            </p:txBody>
          </p:sp>
          <p:sp>
            <p:nvSpPr>
              <p:cNvPr id="17449" name="Text Box 40"/>
              <p:cNvSpPr txBox="1">
                <a:spLocks noChangeArrowheads="1"/>
              </p:cNvSpPr>
              <p:nvPr/>
            </p:nvSpPr>
            <p:spPr bwMode="auto">
              <a:xfrm>
                <a:off x="2934" y="1237"/>
                <a:ext cx="268" cy="74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ライター</a:t>
                </a:r>
              </a:p>
            </p:txBody>
          </p:sp>
          <p:sp>
            <p:nvSpPr>
              <p:cNvPr id="17450" name="Line 46"/>
              <p:cNvSpPr>
                <a:spLocks noChangeShapeType="1"/>
              </p:cNvSpPr>
              <p:nvPr/>
            </p:nvSpPr>
            <p:spPr bwMode="auto">
              <a:xfrm>
                <a:off x="3301" y="1212"/>
                <a:ext cx="0" cy="88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1" name="Line 47"/>
              <p:cNvSpPr>
                <a:spLocks noChangeShapeType="1"/>
              </p:cNvSpPr>
              <p:nvPr/>
            </p:nvSpPr>
            <p:spPr bwMode="auto">
              <a:xfrm>
                <a:off x="3301" y="1212"/>
                <a:ext cx="10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2" name="Line 48"/>
              <p:cNvSpPr>
                <a:spLocks noChangeShapeType="1"/>
              </p:cNvSpPr>
              <p:nvPr/>
            </p:nvSpPr>
            <p:spPr bwMode="auto">
              <a:xfrm>
                <a:off x="3213" y="1753"/>
                <a:ext cx="19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3" name="Line 49"/>
              <p:cNvSpPr>
                <a:spLocks noChangeShapeType="1"/>
              </p:cNvSpPr>
              <p:nvPr/>
            </p:nvSpPr>
            <p:spPr bwMode="auto">
              <a:xfrm>
                <a:off x="3301" y="2092"/>
                <a:ext cx="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4" name="Line 51"/>
              <p:cNvSpPr>
                <a:spLocks noChangeShapeType="1"/>
              </p:cNvSpPr>
              <p:nvPr/>
            </p:nvSpPr>
            <p:spPr bwMode="auto">
              <a:xfrm>
                <a:off x="3896" y="1203"/>
                <a:ext cx="2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5" name="Line 52"/>
              <p:cNvSpPr>
                <a:spLocks noChangeShapeType="1"/>
              </p:cNvSpPr>
              <p:nvPr/>
            </p:nvSpPr>
            <p:spPr bwMode="auto">
              <a:xfrm>
                <a:off x="4084" y="1603"/>
                <a:ext cx="11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6" name="Line 53"/>
              <p:cNvSpPr>
                <a:spLocks noChangeShapeType="1"/>
              </p:cNvSpPr>
              <p:nvPr/>
            </p:nvSpPr>
            <p:spPr bwMode="auto">
              <a:xfrm>
                <a:off x="4044" y="175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7" name="Line 54"/>
              <p:cNvSpPr>
                <a:spLocks noChangeShapeType="1"/>
              </p:cNvSpPr>
              <p:nvPr/>
            </p:nvSpPr>
            <p:spPr bwMode="auto">
              <a:xfrm>
                <a:off x="3976" y="2088"/>
                <a:ext cx="19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8" name="Line 55"/>
              <p:cNvSpPr>
                <a:spLocks noChangeShapeType="1"/>
              </p:cNvSpPr>
              <p:nvPr/>
            </p:nvSpPr>
            <p:spPr bwMode="auto">
              <a:xfrm>
                <a:off x="5027" y="1015"/>
                <a:ext cx="0" cy="58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9" name="Line 56"/>
              <p:cNvSpPr>
                <a:spLocks noChangeShapeType="1"/>
              </p:cNvSpPr>
              <p:nvPr/>
            </p:nvSpPr>
            <p:spPr bwMode="auto">
              <a:xfrm>
                <a:off x="5027" y="101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0" name="Line 57"/>
              <p:cNvSpPr>
                <a:spLocks noChangeShapeType="1"/>
              </p:cNvSpPr>
              <p:nvPr/>
            </p:nvSpPr>
            <p:spPr bwMode="auto">
              <a:xfrm>
                <a:off x="5027" y="1322"/>
                <a:ext cx="95"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1" name="Line 58"/>
              <p:cNvSpPr>
                <a:spLocks noChangeShapeType="1"/>
              </p:cNvSpPr>
              <p:nvPr/>
            </p:nvSpPr>
            <p:spPr bwMode="auto">
              <a:xfrm>
                <a:off x="5027" y="1592"/>
                <a:ext cx="10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2" name="Line 60"/>
              <p:cNvSpPr>
                <a:spLocks noChangeShapeType="1"/>
              </p:cNvSpPr>
              <p:nvPr/>
            </p:nvSpPr>
            <p:spPr bwMode="auto">
              <a:xfrm>
                <a:off x="4961" y="1205"/>
                <a:ext cx="5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3" name="Line 62"/>
              <p:cNvSpPr>
                <a:spLocks noChangeShapeType="1"/>
              </p:cNvSpPr>
              <p:nvPr/>
            </p:nvSpPr>
            <p:spPr bwMode="auto">
              <a:xfrm>
                <a:off x="4918" y="1832"/>
                <a:ext cx="21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4" name="Line 63"/>
              <p:cNvSpPr>
                <a:spLocks noChangeShapeType="1"/>
              </p:cNvSpPr>
              <p:nvPr/>
            </p:nvSpPr>
            <p:spPr bwMode="auto">
              <a:xfrm>
                <a:off x="4757" y="1577"/>
                <a:ext cx="153"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5" name="Line 64"/>
              <p:cNvSpPr>
                <a:spLocks noChangeShapeType="1"/>
              </p:cNvSpPr>
              <p:nvPr/>
            </p:nvSpPr>
            <p:spPr bwMode="auto">
              <a:xfrm>
                <a:off x="4910" y="1561"/>
                <a:ext cx="0" cy="467"/>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6" name="Line 66"/>
              <p:cNvSpPr>
                <a:spLocks noChangeShapeType="1"/>
              </p:cNvSpPr>
              <p:nvPr/>
            </p:nvSpPr>
            <p:spPr bwMode="auto">
              <a:xfrm>
                <a:off x="4919" y="2022"/>
                <a:ext cx="182"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7" name="Line 111"/>
              <p:cNvSpPr>
                <a:spLocks noChangeShapeType="1"/>
              </p:cNvSpPr>
              <p:nvPr/>
            </p:nvSpPr>
            <p:spPr bwMode="auto">
              <a:xfrm flipV="1">
                <a:off x="4085" y="1204"/>
                <a:ext cx="0" cy="39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grpSp>
        <p:nvGrpSpPr>
          <p:cNvPr id="17421" name="Group 129"/>
          <p:cNvGrpSpPr>
            <a:grpSpLocks/>
          </p:cNvGrpSpPr>
          <p:nvPr/>
        </p:nvGrpSpPr>
        <p:grpSpPr bwMode="auto">
          <a:xfrm>
            <a:off x="434975" y="4745038"/>
            <a:ext cx="3729038" cy="1709737"/>
            <a:chOff x="274" y="2989"/>
            <a:chExt cx="2349" cy="1077"/>
          </a:xfrm>
        </p:grpSpPr>
        <p:sp>
          <p:nvSpPr>
            <p:cNvPr id="17422" name="Text Box 30"/>
            <p:cNvSpPr txBox="1">
              <a:spLocks noChangeArrowheads="1"/>
            </p:cNvSpPr>
            <p:nvPr/>
          </p:nvSpPr>
          <p:spPr bwMode="auto">
            <a:xfrm>
              <a:off x="274" y="2989"/>
              <a:ext cx="279" cy="99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新商品を開発する</a:t>
              </a:r>
            </a:p>
          </p:txBody>
        </p:sp>
        <p:sp>
          <p:nvSpPr>
            <p:cNvPr id="17423" name="Text Box 31"/>
            <p:cNvSpPr txBox="1">
              <a:spLocks noChangeArrowheads="1"/>
            </p:cNvSpPr>
            <p:nvPr/>
          </p:nvSpPr>
          <p:spPr bwMode="auto">
            <a:xfrm>
              <a:off x="723" y="3049"/>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商品を企画する</a:t>
              </a:r>
            </a:p>
          </p:txBody>
        </p:sp>
        <p:sp>
          <p:nvSpPr>
            <p:cNvPr id="17424" name="Text Box 32"/>
            <p:cNvSpPr txBox="1">
              <a:spLocks noChangeArrowheads="1"/>
            </p:cNvSpPr>
            <p:nvPr/>
          </p:nvSpPr>
          <p:spPr bwMode="auto">
            <a:xfrm>
              <a:off x="733" y="3828"/>
              <a:ext cx="897"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商品を設計する</a:t>
              </a:r>
            </a:p>
          </p:txBody>
        </p:sp>
        <p:sp>
          <p:nvSpPr>
            <p:cNvPr id="17425" name="Text Box 33"/>
            <p:cNvSpPr txBox="1">
              <a:spLocks noChangeArrowheads="1"/>
            </p:cNvSpPr>
            <p:nvPr/>
          </p:nvSpPr>
          <p:spPr bwMode="auto">
            <a:xfrm>
              <a:off x="1742" y="3760"/>
              <a:ext cx="881"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b="1"/>
                <a:t>マークティング戦略を設定</a:t>
              </a:r>
            </a:p>
          </p:txBody>
        </p:sp>
        <p:sp>
          <p:nvSpPr>
            <p:cNvPr id="17426" name="Text Box 34"/>
            <p:cNvSpPr txBox="1">
              <a:spLocks noChangeArrowheads="1"/>
            </p:cNvSpPr>
            <p:nvPr/>
          </p:nvSpPr>
          <p:spPr bwMode="auto">
            <a:xfrm>
              <a:off x="1742" y="3309"/>
              <a:ext cx="880" cy="306"/>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商品コンセプトを設計</a:t>
              </a:r>
            </a:p>
          </p:txBody>
        </p:sp>
        <p:sp>
          <p:nvSpPr>
            <p:cNvPr id="17427" name="Text Box 35"/>
            <p:cNvSpPr txBox="1">
              <a:spLocks noChangeArrowheads="1"/>
            </p:cNvSpPr>
            <p:nvPr/>
          </p:nvSpPr>
          <p:spPr bwMode="auto">
            <a:xfrm>
              <a:off x="1742" y="3034"/>
              <a:ext cx="863" cy="191"/>
            </a:xfrm>
            <a:prstGeom prst="rect">
              <a:avLst/>
            </a:prstGeom>
            <a:solidFill>
              <a:schemeClr val="bg1"/>
            </a:solidFill>
            <a:ln w="2857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b="1"/>
                <a:t>目標市場を調査</a:t>
              </a:r>
            </a:p>
          </p:txBody>
        </p:sp>
        <p:sp>
          <p:nvSpPr>
            <p:cNvPr id="17428" name="Line 68"/>
            <p:cNvSpPr>
              <a:spLocks noChangeShapeType="1"/>
            </p:cNvSpPr>
            <p:nvPr/>
          </p:nvSpPr>
          <p:spPr bwMode="auto">
            <a:xfrm>
              <a:off x="647" y="3124"/>
              <a:ext cx="6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9" name="Line 70"/>
            <p:cNvSpPr>
              <a:spLocks noChangeShapeType="1"/>
            </p:cNvSpPr>
            <p:nvPr/>
          </p:nvSpPr>
          <p:spPr bwMode="auto">
            <a:xfrm>
              <a:off x="640" y="3906"/>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0" name="Line 71"/>
            <p:cNvSpPr>
              <a:spLocks noChangeShapeType="1"/>
            </p:cNvSpPr>
            <p:nvPr/>
          </p:nvSpPr>
          <p:spPr bwMode="auto">
            <a:xfrm>
              <a:off x="1674" y="3131"/>
              <a:ext cx="0" cy="342"/>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1" name="Line 74"/>
            <p:cNvSpPr>
              <a:spLocks noChangeShapeType="1"/>
            </p:cNvSpPr>
            <p:nvPr/>
          </p:nvSpPr>
          <p:spPr bwMode="auto">
            <a:xfrm>
              <a:off x="1631" y="3897"/>
              <a:ext cx="107"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2" name="Line 75"/>
            <p:cNvSpPr>
              <a:spLocks noChangeShapeType="1"/>
            </p:cNvSpPr>
            <p:nvPr/>
          </p:nvSpPr>
          <p:spPr bwMode="auto">
            <a:xfrm>
              <a:off x="560" y="3488"/>
              <a:ext cx="8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3" name="Line 112"/>
            <p:cNvSpPr>
              <a:spLocks noChangeShapeType="1"/>
            </p:cNvSpPr>
            <p:nvPr/>
          </p:nvSpPr>
          <p:spPr bwMode="auto">
            <a:xfrm>
              <a:off x="642" y="3113"/>
              <a:ext cx="0" cy="803"/>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4" name="Line 113"/>
            <p:cNvSpPr>
              <a:spLocks noChangeShapeType="1"/>
            </p:cNvSpPr>
            <p:nvPr/>
          </p:nvSpPr>
          <p:spPr bwMode="auto">
            <a:xfrm>
              <a:off x="1619" y="3128"/>
              <a:ext cx="131"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5" name="Line 121"/>
            <p:cNvSpPr>
              <a:spLocks noChangeShapeType="1"/>
            </p:cNvSpPr>
            <p:nvPr/>
          </p:nvSpPr>
          <p:spPr bwMode="auto">
            <a:xfrm>
              <a:off x="1668" y="3472"/>
              <a:ext cx="6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33363" y="198438"/>
            <a:ext cx="5238750"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７．系統図の利点（原因追求型）</a:t>
            </a:r>
            <a:endParaRPr lang="ja-JP" altLang="en-US" sz="2800" dirty="0" smtClean="0">
              <a:latin typeface="HGP創英角ｺﾞｼｯｸUB" pitchFamily="50" charset="-128"/>
              <a:ea typeface="HGP創英角ｺﾞｼｯｸUB" pitchFamily="50" charset="-128"/>
            </a:endParaRPr>
          </a:p>
        </p:txBody>
      </p:sp>
      <p:sp>
        <p:nvSpPr>
          <p:cNvPr id="18435" name="Text Box 3"/>
          <p:cNvSpPr txBox="1">
            <a:spLocks noChangeArrowheads="1"/>
          </p:cNvSpPr>
          <p:nvPr/>
        </p:nvSpPr>
        <p:spPr bwMode="auto">
          <a:xfrm>
            <a:off x="8636000" y="28575"/>
            <a:ext cx="5080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17</a:t>
            </a:r>
          </a:p>
        </p:txBody>
      </p:sp>
      <p:sp>
        <p:nvSpPr>
          <p:cNvPr id="18436" name="Text Box 4"/>
          <p:cNvSpPr txBox="1">
            <a:spLocks noChangeArrowheads="1"/>
          </p:cNvSpPr>
          <p:nvPr/>
        </p:nvSpPr>
        <p:spPr bwMode="auto">
          <a:xfrm>
            <a:off x="482600" y="839788"/>
            <a:ext cx="8328025" cy="860425"/>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（１）　問題の原因を深堀することにより「真の原因」が分かります。</a:t>
            </a:r>
            <a:endParaRPr lang="en-US" altLang="ja-JP" sz="2000">
              <a:ea typeface="HGP創英角ｺﾞｼｯｸUB" pitchFamily="50" charset="-128"/>
            </a:endParaRPr>
          </a:p>
          <a:p>
            <a:pPr eaLnBrk="1" hangingPunct="1">
              <a:spcBef>
                <a:spcPct val="50000"/>
              </a:spcBef>
              <a:buFontTx/>
              <a:buNone/>
            </a:pPr>
            <a:r>
              <a:rPr lang="ja-JP" altLang="en-US" sz="2000">
                <a:ea typeface="HGP創英角ｺﾞｼｯｸUB" pitchFamily="50" charset="-128"/>
              </a:rPr>
              <a:t>（２）　規則的に順序良く展開するため、ヌケ・モレをなくすことができます。</a:t>
            </a:r>
          </a:p>
        </p:txBody>
      </p:sp>
      <p:sp>
        <p:nvSpPr>
          <p:cNvPr id="18437" name="AutoShape 7"/>
          <p:cNvSpPr>
            <a:spLocks noChangeAspect="1" noChangeArrowheads="1" noTextEdit="1"/>
          </p:cNvSpPr>
          <p:nvPr/>
        </p:nvSpPr>
        <p:spPr bwMode="auto">
          <a:xfrm>
            <a:off x="684213" y="1576388"/>
            <a:ext cx="7488237"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18438" name="グループ化 201"/>
          <p:cNvGrpSpPr>
            <a:grpSpLocks/>
          </p:cNvGrpSpPr>
          <p:nvPr/>
        </p:nvGrpSpPr>
        <p:grpSpPr bwMode="auto">
          <a:xfrm>
            <a:off x="233363" y="1700213"/>
            <a:ext cx="8577262" cy="4964112"/>
            <a:chOff x="263525" y="873125"/>
            <a:chExt cx="8616950" cy="5791200"/>
          </a:xfrm>
        </p:grpSpPr>
        <p:sp>
          <p:nvSpPr>
            <p:cNvPr id="18440" name="AutoShape 53"/>
            <p:cNvSpPr>
              <a:spLocks noChangeArrowheads="1"/>
            </p:cNvSpPr>
            <p:nvPr/>
          </p:nvSpPr>
          <p:spPr bwMode="auto">
            <a:xfrm>
              <a:off x="263525" y="873125"/>
              <a:ext cx="8616950" cy="5791200"/>
            </a:xfrm>
            <a:prstGeom prst="roundRect">
              <a:avLst>
                <a:gd name="adj" fmla="val 16667"/>
              </a:avLst>
            </a:prstGeom>
            <a:solidFill>
              <a:srgbClr val="FFFF66"/>
            </a:solidFill>
            <a:ln>
              <a:noFill/>
            </a:ln>
            <a:effectLst/>
            <a:extLst>
              <a:ext uri="{91240B29-F687-4F45-9708-019B960494DF}">
                <a14:hiddenLine xmlns:a14="http://schemas.microsoft.com/office/drawing/2010/main" w="12700" cap="rnd">
                  <a:solidFill>
                    <a:schemeClr val="tx1"/>
                  </a:solidFill>
                  <a:prstDash val="sysDot"/>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41" name="Text Box 5"/>
            <p:cNvSpPr txBox="1">
              <a:spLocks noChangeArrowheads="1"/>
            </p:cNvSpPr>
            <p:nvPr/>
          </p:nvSpPr>
          <p:spPr bwMode="auto">
            <a:xfrm>
              <a:off x="2952750" y="1109663"/>
              <a:ext cx="4071938" cy="454025"/>
            </a:xfrm>
            <a:prstGeom prst="rect">
              <a:avLst/>
            </a:prstGeom>
            <a:solidFill>
              <a:schemeClr val="bg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b="1"/>
                <a:t>テーマ　：　機械の異常停止</a:t>
              </a:r>
            </a:p>
          </p:txBody>
        </p:sp>
        <p:sp>
          <p:nvSpPr>
            <p:cNvPr id="18442" name="Text Box 6"/>
            <p:cNvSpPr txBox="1">
              <a:spLocks noChangeArrowheads="1"/>
            </p:cNvSpPr>
            <p:nvPr/>
          </p:nvSpPr>
          <p:spPr bwMode="auto">
            <a:xfrm>
              <a:off x="914400" y="1793875"/>
              <a:ext cx="25622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オーバーロードが掛かった</a:t>
              </a:r>
            </a:p>
          </p:txBody>
        </p:sp>
        <p:sp>
          <p:nvSpPr>
            <p:cNvPr id="18443" name="Text Box 7"/>
            <p:cNvSpPr txBox="1">
              <a:spLocks noChangeArrowheads="1"/>
            </p:cNvSpPr>
            <p:nvPr/>
          </p:nvSpPr>
          <p:spPr bwMode="auto">
            <a:xfrm>
              <a:off x="914400" y="2582863"/>
              <a:ext cx="25749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軸受けの潤滑不良</a:t>
              </a:r>
            </a:p>
          </p:txBody>
        </p:sp>
        <p:sp>
          <p:nvSpPr>
            <p:cNvPr id="18444" name="Text Box 8"/>
            <p:cNvSpPr txBox="1">
              <a:spLocks noChangeArrowheads="1"/>
            </p:cNvSpPr>
            <p:nvPr/>
          </p:nvSpPr>
          <p:spPr bwMode="auto">
            <a:xfrm>
              <a:off x="914400" y="3368675"/>
              <a:ext cx="25876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潤滑ポンプの供給圧が低い</a:t>
              </a:r>
            </a:p>
          </p:txBody>
        </p:sp>
        <p:sp>
          <p:nvSpPr>
            <p:cNvPr id="18445" name="Text Box 9"/>
            <p:cNvSpPr txBox="1">
              <a:spLocks noChangeArrowheads="1"/>
            </p:cNvSpPr>
            <p:nvPr/>
          </p:nvSpPr>
          <p:spPr bwMode="auto">
            <a:xfrm>
              <a:off x="914400" y="4156075"/>
              <a:ext cx="25971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ポンプの軸が磨耗してガタガタになっている</a:t>
              </a:r>
            </a:p>
          </p:txBody>
        </p:sp>
        <p:sp>
          <p:nvSpPr>
            <p:cNvPr id="18446" name="Text Box 10"/>
            <p:cNvSpPr txBox="1">
              <a:spLocks noChangeArrowheads="1"/>
            </p:cNvSpPr>
            <p:nvPr/>
          </p:nvSpPr>
          <p:spPr bwMode="auto">
            <a:xfrm>
              <a:off x="914400" y="5222875"/>
              <a:ext cx="2600325"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吸い込み口にストレーナーが無く切紛が入った</a:t>
              </a:r>
            </a:p>
          </p:txBody>
        </p:sp>
        <p:sp>
          <p:nvSpPr>
            <p:cNvPr id="18447" name="Text Box 20"/>
            <p:cNvSpPr txBox="1">
              <a:spLocks noChangeArrowheads="1"/>
            </p:cNvSpPr>
            <p:nvPr/>
          </p:nvSpPr>
          <p:spPr bwMode="auto">
            <a:xfrm>
              <a:off x="4038600" y="3162300"/>
              <a:ext cx="19367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潤滑油の油量が不足していた</a:t>
              </a:r>
            </a:p>
          </p:txBody>
        </p:sp>
        <p:sp>
          <p:nvSpPr>
            <p:cNvPr id="18448" name="Text Box 21"/>
            <p:cNvSpPr txBox="1">
              <a:spLocks noChangeArrowheads="1"/>
            </p:cNvSpPr>
            <p:nvPr/>
          </p:nvSpPr>
          <p:spPr bwMode="auto">
            <a:xfrm>
              <a:off x="4037013" y="4183063"/>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点検が不十分で補給していなかった</a:t>
              </a:r>
            </a:p>
          </p:txBody>
        </p:sp>
        <p:sp>
          <p:nvSpPr>
            <p:cNvPr id="18449" name="Text Box 23"/>
            <p:cNvSpPr txBox="1">
              <a:spLocks noChangeArrowheads="1"/>
            </p:cNvSpPr>
            <p:nvPr/>
          </p:nvSpPr>
          <p:spPr bwMode="auto">
            <a:xfrm>
              <a:off x="6365875" y="4286250"/>
              <a:ext cx="2176463"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潤滑油が漏れていた</a:t>
              </a:r>
            </a:p>
          </p:txBody>
        </p:sp>
        <p:sp>
          <p:nvSpPr>
            <p:cNvPr id="18450" name="Text Box 24"/>
            <p:cNvSpPr txBox="1">
              <a:spLocks noChangeArrowheads="1"/>
            </p:cNvSpPr>
            <p:nvPr/>
          </p:nvSpPr>
          <p:spPr bwMode="auto">
            <a:xfrm>
              <a:off x="6388100" y="5235575"/>
              <a:ext cx="2106613"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パイプが他の設備に接触し曲げられた</a:t>
              </a:r>
            </a:p>
          </p:txBody>
        </p:sp>
        <p:sp>
          <p:nvSpPr>
            <p:cNvPr id="18451" name="Text Box 25"/>
            <p:cNvSpPr txBox="1">
              <a:spLocks noChangeArrowheads="1"/>
            </p:cNvSpPr>
            <p:nvPr/>
          </p:nvSpPr>
          <p:spPr bwMode="auto">
            <a:xfrm>
              <a:off x="4024313" y="5232400"/>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職制が教育をしていなかった</a:t>
              </a:r>
            </a:p>
          </p:txBody>
        </p:sp>
        <p:sp>
          <p:nvSpPr>
            <p:cNvPr id="18452" name="AutoShape 30"/>
            <p:cNvSpPr>
              <a:spLocks noChangeArrowheads="1"/>
            </p:cNvSpPr>
            <p:nvPr/>
          </p:nvSpPr>
          <p:spPr bwMode="auto">
            <a:xfrm>
              <a:off x="2043113" y="2174875"/>
              <a:ext cx="252412"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3" name="AutoShape 31"/>
            <p:cNvSpPr>
              <a:spLocks noChangeArrowheads="1"/>
            </p:cNvSpPr>
            <p:nvPr/>
          </p:nvSpPr>
          <p:spPr bwMode="auto">
            <a:xfrm>
              <a:off x="4799013" y="27511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4" name="AutoShape 32"/>
            <p:cNvSpPr>
              <a:spLocks noChangeArrowheads="1"/>
            </p:cNvSpPr>
            <p:nvPr/>
          </p:nvSpPr>
          <p:spPr bwMode="auto">
            <a:xfrm>
              <a:off x="7232650" y="4805363"/>
              <a:ext cx="252413"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5" name="AutoShape 33"/>
            <p:cNvSpPr>
              <a:spLocks noChangeArrowheads="1"/>
            </p:cNvSpPr>
            <p:nvPr/>
          </p:nvSpPr>
          <p:spPr bwMode="auto">
            <a:xfrm>
              <a:off x="4813300" y="48101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6" name="AutoShape 34"/>
            <p:cNvSpPr>
              <a:spLocks noChangeArrowheads="1"/>
            </p:cNvSpPr>
            <p:nvPr/>
          </p:nvSpPr>
          <p:spPr bwMode="auto">
            <a:xfrm>
              <a:off x="4813300" y="37814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7" name="AutoShape 35"/>
            <p:cNvSpPr>
              <a:spLocks noChangeArrowheads="1"/>
            </p:cNvSpPr>
            <p:nvPr/>
          </p:nvSpPr>
          <p:spPr bwMode="auto">
            <a:xfrm>
              <a:off x="2043113" y="29670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8" name="AutoShape 36"/>
            <p:cNvSpPr>
              <a:spLocks noChangeArrowheads="1"/>
            </p:cNvSpPr>
            <p:nvPr/>
          </p:nvSpPr>
          <p:spPr bwMode="auto">
            <a:xfrm>
              <a:off x="2043113" y="374491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59" name="AutoShape 37"/>
            <p:cNvSpPr>
              <a:spLocks noChangeArrowheads="1"/>
            </p:cNvSpPr>
            <p:nvPr/>
          </p:nvSpPr>
          <p:spPr bwMode="auto">
            <a:xfrm>
              <a:off x="2043113" y="480536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60" name="Rectangle 38"/>
            <p:cNvSpPr>
              <a:spLocks noChangeArrowheads="1"/>
            </p:cNvSpPr>
            <p:nvPr/>
          </p:nvSpPr>
          <p:spPr bwMode="auto">
            <a:xfrm>
              <a:off x="3681413" y="2682875"/>
              <a:ext cx="1311275" cy="117475"/>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61" name="AutoShape 39"/>
            <p:cNvSpPr>
              <a:spLocks noChangeArrowheads="1"/>
            </p:cNvSpPr>
            <p:nvPr/>
          </p:nvSpPr>
          <p:spPr bwMode="auto">
            <a:xfrm>
              <a:off x="7237413" y="3457575"/>
              <a:ext cx="266700" cy="622300"/>
            </a:xfrm>
            <a:prstGeom prst="downArrow">
              <a:avLst>
                <a:gd name="adj1" fmla="val 50000"/>
                <a:gd name="adj2" fmla="val 58333"/>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8462" name="Rectangle 40"/>
            <p:cNvSpPr>
              <a:spLocks noChangeArrowheads="1"/>
            </p:cNvSpPr>
            <p:nvPr/>
          </p:nvSpPr>
          <p:spPr bwMode="auto">
            <a:xfrm>
              <a:off x="6122988" y="3368675"/>
              <a:ext cx="1311275" cy="115888"/>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18439" name="Text Box 56"/>
          <p:cNvSpPr txBox="1">
            <a:spLocks noChangeArrowheads="1"/>
          </p:cNvSpPr>
          <p:nvPr/>
        </p:nvSpPr>
        <p:spPr bwMode="auto">
          <a:xfrm>
            <a:off x="2255838" y="6308725"/>
            <a:ext cx="4462462"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b="1"/>
              <a:t>図１０．機械の異常停止の系統図（原因追求型）</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62"/>
          <p:cNvSpPr>
            <a:spLocks noChangeArrowheads="1"/>
          </p:cNvSpPr>
          <p:nvPr/>
        </p:nvSpPr>
        <p:spPr bwMode="auto">
          <a:xfrm>
            <a:off x="166688" y="1924050"/>
            <a:ext cx="8797925" cy="4862513"/>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6180" name="Text Box 4"/>
          <p:cNvSpPr txBox="1">
            <a:spLocks noChangeArrowheads="1"/>
          </p:cNvSpPr>
          <p:nvPr/>
        </p:nvSpPr>
        <p:spPr bwMode="auto">
          <a:xfrm>
            <a:off x="247650" y="255588"/>
            <a:ext cx="4795838" cy="531812"/>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defRPr/>
            </a:pPr>
            <a:r>
              <a:rPr lang="ja-JP" altLang="en-US" sz="2800" b="1" dirty="0" smtClean="0">
                <a:effectLst>
                  <a:outerShdw blurRad="38100" dist="38100" dir="2700000" algn="tl">
                    <a:srgbClr val="FFFFFF"/>
                  </a:outerShdw>
                </a:effectLst>
                <a:ea typeface="HG創英角ﾎﾟｯﾌﾟ体" pitchFamily="49" charset="-128"/>
              </a:rPr>
              <a:t>８</a:t>
            </a:r>
            <a:r>
              <a:rPr lang="en-US" altLang="ja-JP" sz="2800" b="1" dirty="0" smtClean="0">
                <a:effectLst>
                  <a:outerShdw blurRad="38100" dist="38100" dir="2700000" algn="tl">
                    <a:srgbClr val="FFFFFF"/>
                  </a:outerShdw>
                </a:effectLst>
                <a:ea typeface="HG創英角ﾎﾟｯﾌﾟ体" pitchFamily="49" charset="-128"/>
              </a:rPr>
              <a:t>. </a:t>
            </a:r>
            <a:r>
              <a:rPr lang="ja-JP" altLang="en-US" sz="2800" b="1" dirty="0" smtClean="0">
                <a:effectLst>
                  <a:outerShdw blurRad="38100" dist="38100" dir="2700000" algn="tl">
                    <a:srgbClr val="FFFFFF"/>
                  </a:outerShdw>
                </a:effectLst>
                <a:ea typeface="HG創英角ﾎﾟｯﾌﾟ体" pitchFamily="49" charset="-128"/>
              </a:rPr>
              <a:t>系統図（</a:t>
            </a:r>
            <a:r>
              <a:rPr lang="ja-JP" altLang="en-US" sz="2800" b="1" dirty="0" smtClean="0">
                <a:effectLst>
                  <a:outerShdw blurRad="38100" dist="38100" dir="2700000" algn="tl">
                    <a:srgbClr val="FFFFFF"/>
                  </a:outerShdw>
                </a:effectLst>
                <a:ea typeface="HGP創英角ﾎﾟｯﾌﾟ体" pitchFamily="50" charset="-128"/>
              </a:rPr>
              <a:t>原因追求型</a:t>
            </a:r>
            <a:r>
              <a:rPr lang="ja-JP" altLang="en-US" sz="2800" b="1" dirty="0" smtClean="0">
                <a:effectLst>
                  <a:outerShdw blurRad="38100" dist="38100" dir="2700000" algn="tl">
                    <a:srgbClr val="FFFFFF"/>
                  </a:outerShdw>
                </a:effectLst>
                <a:ea typeface="HG創英角ﾎﾟｯﾌﾟ体" pitchFamily="49" charset="-128"/>
              </a:rPr>
              <a:t>）</a:t>
            </a:r>
          </a:p>
        </p:txBody>
      </p:sp>
      <p:sp>
        <p:nvSpPr>
          <p:cNvPr id="19460" name="Text Box 5"/>
          <p:cNvSpPr txBox="1">
            <a:spLocks noChangeArrowheads="1"/>
          </p:cNvSpPr>
          <p:nvPr/>
        </p:nvSpPr>
        <p:spPr bwMode="auto">
          <a:xfrm>
            <a:off x="749300" y="1131888"/>
            <a:ext cx="7710488" cy="646112"/>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P創英角ﾎﾟｯﾌﾟ体" pitchFamily="50" charset="-128"/>
              </a:rPr>
              <a:t>「なぜ」を繰り返しながら、発生している事象の原因を論理的に事実に基づいて追究していき、ねらいとするもの（再発防止策）を導く分析のことをいう。</a:t>
            </a:r>
          </a:p>
        </p:txBody>
      </p:sp>
      <p:sp>
        <p:nvSpPr>
          <p:cNvPr id="19461" name="AutoShape 6"/>
          <p:cNvSpPr>
            <a:spLocks noChangeArrowheads="1"/>
          </p:cNvSpPr>
          <p:nvPr/>
        </p:nvSpPr>
        <p:spPr bwMode="auto">
          <a:xfrm>
            <a:off x="749300" y="2273300"/>
            <a:ext cx="427038" cy="790575"/>
          </a:xfrm>
          <a:prstGeom prst="roundRect">
            <a:avLst>
              <a:gd name="adj" fmla="val 16667"/>
            </a:avLst>
          </a:prstGeom>
          <a:solidFill>
            <a:srgbClr val="008000"/>
          </a:solidFill>
          <a:ln w="38100" cmpd="dbl">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2000" b="1">
                <a:solidFill>
                  <a:schemeClr val="bg1"/>
                </a:solidFill>
              </a:rPr>
              <a:t>事</a:t>
            </a:r>
            <a:br>
              <a:rPr lang="ja-JP" altLang="en-US" sz="2000" b="1">
                <a:solidFill>
                  <a:schemeClr val="bg1"/>
                </a:solidFill>
              </a:rPr>
            </a:br>
            <a:r>
              <a:rPr lang="ja-JP" altLang="en-US" sz="2000" b="1">
                <a:solidFill>
                  <a:schemeClr val="bg1"/>
                </a:solidFill>
              </a:rPr>
              <a:t>象</a:t>
            </a:r>
          </a:p>
        </p:txBody>
      </p:sp>
      <p:sp>
        <p:nvSpPr>
          <p:cNvPr id="19462" name="AutoShape 7"/>
          <p:cNvSpPr>
            <a:spLocks noChangeArrowheads="1"/>
          </p:cNvSpPr>
          <p:nvPr/>
        </p:nvSpPr>
        <p:spPr bwMode="auto">
          <a:xfrm>
            <a:off x="1601788" y="2473325"/>
            <a:ext cx="6794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3" name="AutoShape 8"/>
          <p:cNvSpPr>
            <a:spLocks noChangeArrowheads="1"/>
          </p:cNvSpPr>
          <p:nvPr/>
        </p:nvSpPr>
        <p:spPr bwMode="auto">
          <a:xfrm>
            <a:off x="3659188" y="3633788"/>
            <a:ext cx="7064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4" name="AutoShape 9"/>
          <p:cNvSpPr>
            <a:spLocks noChangeArrowheads="1"/>
          </p:cNvSpPr>
          <p:nvPr/>
        </p:nvSpPr>
        <p:spPr bwMode="auto">
          <a:xfrm>
            <a:off x="2633663" y="2473325"/>
            <a:ext cx="6810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5" name="AutoShape 10"/>
          <p:cNvSpPr>
            <a:spLocks noChangeArrowheads="1"/>
          </p:cNvSpPr>
          <p:nvPr/>
        </p:nvSpPr>
        <p:spPr bwMode="auto">
          <a:xfrm>
            <a:off x="4697413" y="4343400"/>
            <a:ext cx="665162"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6" name="AutoShape 11"/>
          <p:cNvSpPr>
            <a:spLocks noChangeArrowheads="1"/>
          </p:cNvSpPr>
          <p:nvPr/>
        </p:nvSpPr>
        <p:spPr bwMode="auto">
          <a:xfrm>
            <a:off x="2633663" y="4957763"/>
            <a:ext cx="7064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7" name="AutoShape 12"/>
          <p:cNvSpPr>
            <a:spLocks noChangeArrowheads="1"/>
          </p:cNvSpPr>
          <p:nvPr/>
        </p:nvSpPr>
        <p:spPr bwMode="auto">
          <a:xfrm>
            <a:off x="3659188" y="4953000"/>
            <a:ext cx="6921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8" name="AutoShape 13"/>
          <p:cNvSpPr>
            <a:spLocks noChangeArrowheads="1"/>
          </p:cNvSpPr>
          <p:nvPr/>
        </p:nvSpPr>
        <p:spPr bwMode="auto">
          <a:xfrm>
            <a:off x="4697413" y="3632200"/>
            <a:ext cx="6937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69" name="AutoShape 14"/>
          <p:cNvSpPr>
            <a:spLocks noChangeArrowheads="1"/>
          </p:cNvSpPr>
          <p:nvPr/>
        </p:nvSpPr>
        <p:spPr bwMode="auto">
          <a:xfrm>
            <a:off x="4697413" y="2473325"/>
            <a:ext cx="6540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0" name="AutoShape 15"/>
          <p:cNvSpPr>
            <a:spLocks noChangeArrowheads="1"/>
          </p:cNvSpPr>
          <p:nvPr/>
        </p:nvSpPr>
        <p:spPr bwMode="auto">
          <a:xfrm>
            <a:off x="3659188" y="2473325"/>
            <a:ext cx="654050"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1" name="AutoShape 16"/>
          <p:cNvSpPr>
            <a:spLocks noChangeArrowheads="1"/>
          </p:cNvSpPr>
          <p:nvPr/>
        </p:nvSpPr>
        <p:spPr bwMode="auto">
          <a:xfrm>
            <a:off x="3659188" y="5664200"/>
            <a:ext cx="663575"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2" name="AutoShape 17"/>
          <p:cNvSpPr>
            <a:spLocks noChangeArrowheads="1"/>
          </p:cNvSpPr>
          <p:nvPr/>
        </p:nvSpPr>
        <p:spPr bwMode="auto">
          <a:xfrm>
            <a:off x="5729288" y="4344988"/>
            <a:ext cx="677862"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3" name="AutoShape 18"/>
          <p:cNvSpPr>
            <a:spLocks noChangeArrowheads="1"/>
          </p:cNvSpPr>
          <p:nvPr/>
        </p:nvSpPr>
        <p:spPr bwMode="auto">
          <a:xfrm>
            <a:off x="5729288" y="3048000"/>
            <a:ext cx="693737"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4" name="AutoShape 19"/>
          <p:cNvSpPr>
            <a:spLocks noChangeArrowheads="1"/>
          </p:cNvSpPr>
          <p:nvPr/>
        </p:nvSpPr>
        <p:spPr bwMode="auto">
          <a:xfrm>
            <a:off x="5729288" y="2473325"/>
            <a:ext cx="665162" cy="430213"/>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5" name="AutoShape 20"/>
          <p:cNvSpPr>
            <a:spLocks noChangeArrowheads="1"/>
          </p:cNvSpPr>
          <p:nvPr/>
        </p:nvSpPr>
        <p:spPr bwMode="auto">
          <a:xfrm>
            <a:off x="1601788" y="4948238"/>
            <a:ext cx="719137" cy="430212"/>
          </a:xfrm>
          <a:prstGeom prst="roundRect">
            <a:avLst>
              <a:gd name="adj" fmla="val 16667"/>
            </a:avLst>
          </a:prstGeom>
          <a:solidFill>
            <a:schemeClr val="bg1"/>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t>なぜ</a:t>
            </a:r>
          </a:p>
        </p:txBody>
      </p:sp>
      <p:sp>
        <p:nvSpPr>
          <p:cNvPr id="19476" name="AutoShape 21"/>
          <p:cNvSpPr>
            <a:spLocks noChangeArrowheads="1"/>
          </p:cNvSpPr>
          <p:nvPr/>
        </p:nvSpPr>
        <p:spPr bwMode="auto">
          <a:xfrm>
            <a:off x="6513513" y="2300288"/>
            <a:ext cx="928687" cy="747712"/>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NG</a:t>
            </a:r>
          </a:p>
        </p:txBody>
      </p:sp>
      <p:sp>
        <p:nvSpPr>
          <p:cNvPr id="19477" name="Oval 22"/>
          <p:cNvSpPr>
            <a:spLocks noChangeArrowheads="1"/>
          </p:cNvSpPr>
          <p:nvPr/>
        </p:nvSpPr>
        <p:spPr bwMode="auto">
          <a:xfrm>
            <a:off x="6648450" y="3087688"/>
            <a:ext cx="706438" cy="401637"/>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OK</a:t>
            </a:r>
          </a:p>
        </p:txBody>
      </p:sp>
      <p:sp>
        <p:nvSpPr>
          <p:cNvPr id="19478" name="AutoShape 23"/>
          <p:cNvSpPr>
            <a:spLocks noChangeArrowheads="1"/>
          </p:cNvSpPr>
          <p:nvPr/>
        </p:nvSpPr>
        <p:spPr bwMode="auto">
          <a:xfrm>
            <a:off x="5703888" y="3514725"/>
            <a:ext cx="928687" cy="747713"/>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NG</a:t>
            </a:r>
          </a:p>
        </p:txBody>
      </p:sp>
      <p:sp>
        <p:nvSpPr>
          <p:cNvPr id="19479" name="AutoShape 24"/>
          <p:cNvSpPr>
            <a:spLocks noChangeArrowheads="1"/>
          </p:cNvSpPr>
          <p:nvPr/>
        </p:nvSpPr>
        <p:spPr bwMode="auto">
          <a:xfrm>
            <a:off x="4484688" y="5545138"/>
            <a:ext cx="928687" cy="747712"/>
          </a:xfrm>
          <a:prstGeom prst="irregularSeal1">
            <a:avLst/>
          </a:prstGeom>
          <a:solidFill>
            <a:srgbClr val="FF0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NG</a:t>
            </a:r>
          </a:p>
        </p:txBody>
      </p:sp>
      <p:sp>
        <p:nvSpPr>
          <p:cNvPr id="19480" name="Oval 25"/>
          <p:cNvSpPr>
            <a:spLocks noChangeArrowheads="1"/>
          </p:cNvSpPr>
          <p:nvPr/>
        </p:nvSpPr>
        <p:spPr bwMode="auto">
          <a:xfrm>
            <a:off x="6667500" y="4346575"/>
            <a:ext cx="706438" cy="401638"/>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OK</a:t>
            </a:r>
          </a:p>
        </p:txBody>
      </p:sp>
      <p:sp>
        <p:nvSpPr>
          <p:cNvPr id="19481" name="Oval 26"/>
          <p:cNvSpPr>
            <a:spLocks noChangeArrowheads="1"/>
          </p:cNvSpPr>
          <p:nvPr/>
        </p:nvSpPr>
        <p:spPr bwMode="auto">
          <a:xfrm>
            <a:off x="4525963" y="4989513"/>
            <a:ext cx="706437" cy="401637"/>
          </a:xfrm>
          <a:prstGeom prst="ellipse">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en-US" altLang="ja-JP" sz="1800" b="1"/>
              <a:t>OK</a:t>
            </a:r>
          </a:p>
        </p:txBody>
      </p:sp>
      <p:sp>
        <p:nvSpPr>
          <p:cNvPr id="19482" name="AutoShape 27"/>
          <p:cNvSpPr>
            <a:spLocks noChangeArrowheads="1"/>
          </p:cNvSpPr>
          <p:nvPr/>
        </p:nvSpPr>
        <p:spPr bwMode="auto">
          <a:xfrm>
            <a:off x="7772400" y="2411413"/>
            <a:ext cx="969963"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b="1">
                <a:solidFill>
                  <a:schemeClr val="bg1"/>
                </a:solidFill>
              </a:rPr>
              <a:t>再発</a:t>
            </a:r>
          </a:p>
          <a:p>
            <a:pPr eaLnBrk="1" hangingPunct="1">
              <a:spcBef>
                <a:spcPct val="0"/>
              </a:spcBef>
              <a:buFontTx/>
              <a:buNone/>
            </a:pPr>
            <a:r>
              <a:rPr lang="ja-JP" altLang="en-US" sz="1800" b="1">
                <a:solidFill>
                  <a:schemeClr val="bg1"/>
                </a:solidFill>
              </a:rPr>
              <a:t>防止策</a:t>
            </a:r>
          </a:p>
        </p:txBody>
      </p:sp>
      <p:sp>
        <p:nvSpPr>
          <p:cNvPr id="19483" name="AutoShape 28"/>
          <p:cNvSpPr>
            <a:spLocks noChangeArrowheads="1"/>
          </p:cNvSpPr>
          <p:nvPr/>
        </p:nvSpPr>
        <p:spPr bwMode="auto">
          <a:xfrm>
            <a:off x="7800975" y="3570288"/>
            <a:ext cx="969963"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b="1">
                <a:solidFill>
                  <a:schemeClr val="bg1"/>
                </a:solidFill>
              </a:rPr>
              <a:t>再発</a:t>
            </a:r>
          </a:p>
          <a:p>
            <a:pPr eaLnBrk="1" hangingPunct="1">
              <a:spcBef>
                <a:spcPct val="0"/>
              </a:spcBef>
              <a:buFontTx/>
              <a:buNone/>
            </a:pPr>
            <a:r>
              <a:rPr lang="ja-JP" altLang="en-US" sz="1800" b="1">
                <a:solidFill>
                  <a:schemeClr val="bg1"/>
                </a:solidFill>
              </a:rPr>
              <a:t>防止策</a:t>
            </a:r>
          </a:p>
        </p:txBody>
      </p:sp>
      <p:sp>
        <p:nvSpPr>
          <p:cNvPr id="19484" name="AutoShape 29"/>
          <p:cNvSpPr>
            <a:spLocks noChangeArrowheads="1"/>
          </p:cNvSpPr>
          <p:nvPr/>
        </p:nvSpPr>
        <p:spPr bwMode="auto">
          <a:xfrm>
            <a:off x="7815263" y="5503863"/>
            <a:ext cx="969962" cy="677862"/>
          </a:xfrm>
          <a:prstGeom prst="roundRect">
            <a:avLst>
              <a:gd name="adj" fmla="val 16667"/>
            </a:avLst>
          </a:prstGeom>
          <a:solidFill>
            <a:srgbClr val="008000"/>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b="1">
                <a:solidFill>
                  <a:schemeClr val="bg1"/>
                </a:solidFill>
              </a:rPr>
              <a:t>再発</a:t>
            </a:r>
          </a:p>
          <a:p>
            <a:pPr eaLnBrk="1" hangingPunct="1">
              <a:spcBef>
                <a:spcPct val="0"/>
              </a:spcBef>
              <a:buFontTx/>
              <a:buNone/>
            </a:pPr>
            <a:r>
              <a:rPr lang="ja-JP" altLang="en-US" sz="1800" b="1">
                <a:solidFill>
                  <a:schemeClr val="bg1"/>
                </a:solidFill>
              </a:rPr>
              <a:t>防止策</a:t>
            </a:r>
          </a:p>
        </p:txBody>
      </p:sp>
      <p:sp>
        <p:nvSpPr>
          <p:cNvPr id="19485" name="AutoShape 31"/>
          <p:cNvSpPr>
            <a:spLocks noChangeArrowheads="1"/>
          </p:cNvSpPr>
          <p:nvPr/>
        </p:nvSpPr>
        <p:spPr bwMode="auto">
          <a:xfrm>
            <a:off x="1287463" y="2619375"/>
            <a:ext cx="292100" cy="123825"/>
          </a:xfrm>
          <a:prstGeom prst="rightArrow">
            <a:avLst>
              <a:gd name="adj1" fmla="val 50000"/>
              <a:gd name="adj2" fmla="val 58974"/>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86" name="AutoShape 32"/>
          <p:cNvSpPr>
            <a:spLocks noChangeArrowheads="1"/>
          </p:cNvSpPr>
          <p:nvPr/>
        </p:nvSpPr>
        <p:spPr bwMode="auto">
          <a:xfrm>
            <a:off x="2349500" y="2625725"/>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87" name="AutoShape 33"/>
          <p:cNvSpPr>
            <a:spLocks noChangeArrowheads="1"/>
          </p:cNvSpPr>
          <p:nvPr/>
        </p:nvSpPr>
        <p:spPr bwMode="auto">
          <a:xfrm>
            <a:off x="3381375" y="2620963"/>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88" name="AutoShape 34"/>
          <p:cNvSpPr>
            <a:spLocks noChangeArrowheads="1"/>
          </p:cNvSpPr>
          <p:nvPr/>
        </p:nvSpPr>
        <p:spPr bwMode="auto">
          <a:xfrm>
            <a:off x="1393825" y="5081588"/>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89" name="AutoShape 35"/>
          <p:cNvSpPr>
            <a:spLocks noChangeArrowheads="1"/>
          </p:cNvSpPr>
          <p:nvPr/>
        </p:nvSpPr>
        <p:spPr bwMode="auto">
          <a:xfrm>
            <a:off x="2382838" y="5103813"/>
            <a:ext cx="180975" cy="138112"/>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0" name="AutoShape 36"/>
          <p:cNvSpPr>
            <a:spLocks noChangeArrowheads="1"/>
          </p:cNvSpPr>
          <p:nvPr/>
        </p:nvSpPr>
        <p:spPr bwMode="auto">
          <a:xfrm>
            <a:off x="4419600" y="262731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1" name="AutoShape 37"/>
          <p:cNvSpPr>
            <a:spLocks noChangeArrowheads="1"/>
          </p:cNvSpPr>
          <p:nvPr/>
        </p:nvSpPr>
        <p:spPr bwMode="auto">
          <a:xfrm>
            <a:off x="5426075" y="262096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2" name="AutoShape 38"/>
          <p:cNvSpPr>
            <a:spLocks noChangeArrowheads="1"/>
          </p:cNvSpPr>
          <p:nvPr/>
        </p:nvSpPr>
        <p:spPr bwMode="auto">
          <a:xfrm>
            <a:off x="3440113" y="3794125"/>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3" name="AutoShape 39"/>
          <p:cNvSpPr>
            <a:spLocks noChangeArrowheads="1"/>
          </p:cNvSpPr>
          <p:nvPr/>
        </p:nvSpPr>
        <p:spPr bwMode="auto">
          <a:xfrm>
            <a:off x="5468938" y="378777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4" name="AutoShape 40"/>
          <p:cNvSpPr>
            <a:spLocks noChangeArrowheads="1"/>
          </p:cNvSpPr>
          <p:nvPr/>
        </p:nvSpPr>
        <p:spPr bwMode="auto">
          <a:xfrm>
            <a:off x="4424363" y="3767138"/>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5" name="AutoShape 43"/>
          <p:cNvSpPr>
            <a:spLocks noChangeArrowheads="1"/>
          </p:cNvSpPr>
          <p:nvPr/>
        </p:nvSpPr>
        <p:spPr bwMode="auto">
          <a:xfrm>
            <a:off x="3387725" y="5110163"/>
            <a:ext cx="238125" cy="138112"/>
          </a:xfrm>
          <a:prstGeom prst="rightArrow">
            <a:avLst>
              <a:gd name="adj1" fmla="val 50000"/>
              <a:gd name="adj2" fmla="val 43104"/>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6" name="AutoShape 44"/>
          <p:cNvSpPr>
            <a:spLocks noChangeArrowheads="1"/>
          </p:cNvSpPr>
          <p:nvPr/>
        </p:nvSpPr>
        <p:spPr bwMode="auto">
          <a:xfrm>
            <a:off x="5461000" y="4494213"/>
            <a:ext cx="180975" cy="138112"/>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7" name="AutoShape 45"/>
          <p:cNvSpPr>
            <a:spLocks noChangeArrowheads="1"/>
          </p:cNvSpPr>
          <p:nvPr/>
        </p:nvSpPr>
        <p:spPr bwMode="auto">
          <a:xfrm>
            <a:off x="4459288" y="453072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8" name="AutoShape 46"/>
          <p:cNvSpPr>
            <a:spLocks noChangeArrowheads="1"/>
          </p:cNvSpPr>
          <p:nvPr/>
        </p:nvSpPr>
        <p:spPr bwMode="auto">
          <a:xfrm>
            <a:off x="7504113" y="2632075"/>
            <a:ext cx="180975" cy="138113"/>
          </a:xfrm>
          <a:prstGeom prst="rightArrow">
            <a:avLst>
              <a:gd name="adj1" fmla="val 50000"/>
              <a:gd name="adj2" fmla="val 32759"/>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499" name="AutoShape 50"/>
          <p:cNvSpPr>
            <a:spLocks noChangeArrowheads="1"/>
          </p:cNvSpPr>
          <p:nvPr/>
        </p:nvSpPr>
        <p:spPr bwMode="auto">
          <a:xfrm>
            <a:off x="3424238" y="5822950"/>
            <a:ext cx="180975" cy="138113"/>
          </a:xfrm>
          <a:prstGeom prst="rightArrow">
            <a:avLst>
              <a:gd name="adj1" fmla="val 50000"/>
              <a:gd name="adj2" fmla="val 3275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500" name="AutoShape 53"/>
          <p:cNvSpPr>
            <a:spLocks noChangeArrowheads="1"/>
          </p:cNvSpPr>
          <p:nvPr/>
        </p:nvSpPr>
        <p:spPr bwMode="auto">
          <a:xfrm>
            <a:off x="5459413" y="3216275"/>
            <a:ext cx="180975" cy="138113"/>
          </a:xfrm>
          <a:prstGeom prst="rightArrow">
            <a:avLst>
              <a:gd name="adj1" fmla="val 50000"/>
              <a:gd name="adj2" fmla="val 32759"/>
            </a:avLst>
          </a:prstGeom>
          <a:solidFill>
            <a:schemeClr val="accent2"/>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501" name="AutoShape 54"/>
          <p:cNvSpPr>
            <a:spLocks noChangeArrowheads="1"/>
          </p:cNvSpPr>
          <p:nvPr/>
        </p:nvSpPr>
        <p:spPr bwMode="auto">
          <a:xfrm>
            <a:off x="6605588" y="3817938"/>
            <a:ext cx="1138237" cy="84137"/>
          </a:xfrm>
          <a:prstGeom prst="rightArrow">
            <a:avLst>
              <a:gd name="adj1" fmla="val 50000"/>
              <a:gd name="adj2" fmla="val 338209"/>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502" name="AutoShape 55"/>
          <p:cNvSpPr>
            <a:spLocks noChangeArrowheads="1"/>
          </p:cNvSpPr>
          <p:nvPr/>
        </p:nvSpPr>
        <p:spPr bwMode="auto">
          <a:xfrm>
            <a:off x="5781675" y="5810250"/>
            <a:ext cx="2009775" cy="111125"/>
          </a:xfrm>
          <a:prstGeom prst="rightArrow">
            <a:avLst>
              <a:gd name="adj1" fmla="val 50000"/>
              <a:gd name="adj2" fmla="val 452143"/>
            </a:avLst>
          </a:prstGeom>
          <a:solidFill>
            <a:srgbClr val="0080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19503" name="Line 56"/>
          <p:cNvSpPr>
            <a:spLocks noChangeShapeType="1"/>
          </p:cNvSpPr>
          <p:nvPr/>
        </p:nvSpPr>
        <p:spPr bwMode="auto">
          <a:xfrm flipH="1">
            <a:off x="1397000" y="2687638"/>
            <a:ext cx="14288" cy="2452687"/>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4" name="Line 57"/>
          <p:cNvSpPr>
            <a:spLocks noChangeShapeType="1"/>
          </p:cNvSpPr>
          <p:nvPr/>
        </p:nvSpPr>
        <p:spPr bwMode="auto">
          <a:xfrm flipH="1">
            <a:off x="3416300" y="5148263"/>
            <a:ext cx="15875" cy="747712"/>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5" name="Line 58"/>
          <p:cNvSpPr>
            <a:spLocks noChangeShapeType="1"/>
          </p:cNvSpPr>
          <p:nvPr/>
        </p:nvSpPr>
        <p:spPr bwMode="auto">
          <a:xfrm flipH="1">
            <a:off x="3452813" y="2686050"/>
            <a:ext cx="1587" cy="1149350"/>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6" name="Line 59"/>
          <p:cNvSpPr>
            <a:spLocks noChangeShapeType="1"/>
          </p:cNvSpPr>
          <p:nvPr/>
        </p:nvSpPr>
        <p:spPr bwMode="auto">
          <a:xfrm flipH="1">
            <a:off x="4468813" y="3873500"/>
            <a:ext cx="1587" cy="720725"/>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7" name="Line 60"/>
          <p:cNvSpPr>
            <a:spLocks noChangeShapeType="1"/>
          </p:cNvSpPr>
          <p:nvPr/>
        </p:nvSpPr>
        <p:spPr bwMode="auto">
          <a:xfrm flipH="1">
            <a:off x="5467350" y="2654300"/>
            <a:ext cx="0" cy="665163"/>
          </a:xfrm>
          <a:prstGeom prst="line">
            <a:avLst/>
          </a:prstGeom>
          <a:noFill/>
          <a:ln w="12700">
            <a:solidFill>
              <a:srgbClr val="0000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8" name="Text Box 61"/>
          <p:cNvSpPr txBox="1">
            <a:spLocks noChangeArrowheads="1"/>
          </p:cNvSpPr>
          <p:nvPr/>
        </p:nvSpPr>
        <p:spPr bwMode="auto">
          <a:xfrm>
            <a:off x="2492375" y="6381750"/>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b="1"/>
              <a:t>図１１．系統図（原因追求型）の概念図</a:t>
            </a:r>
          </a:p>
        </p:txBody>
      </p:sp>
      <p:sp>
        <p:nvSpPr>
          <p:cNvPr id="19509" name="Text Box 63"/>
          <p:cNvSpPr txBox="1">
            <a:spLocks noChangeArrowheads="1"/>
          </p:cNvSpPr>
          <p:nvPr/>
        </p:nvSpPr>
        <p:spPr bwMode="auto">
          <a:xfrm>
            <a:off x="8564563" y="44450"/>
            <a:ext cx="544512"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   18</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698500" y="981075"/>
            <a:ext cx="6180138"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ea typeface="HGP創英角ﾎﾟｯﾌﾟ体" pitchFamily="50" charset="-128"/>
              </a:rPr>
              <a:t>手順１．課題</a:t>
            </a:r>
            <a:r>
              <a:rPr lang="ja-JP" altLang="en-US" sz="1800">
                <a:ea typeface="HGP創英角ﾎﾟｯﾌﾟ体" pitchFamily="50" charset="-128"/>
              </a:rPr>
              <a:t>（テーマ）</a:t>
            </a:r>
            <a:r>
              <a:rPr lang="ja-JP" altLang="en-US" sz="2400">
                <a:ea typeface="HGP創英角ﾎﾟｯﾌﾟ体" pitchFamily="50" charset="-128"/>
              </a:rPr>
              <a:t>の抽出と事象の絞込み</a:t>
            </a:r>
          </a:p>
        </p:txBody>
      </p:sp>
      <p:sp>
        <p:nvSpPr>
          <p:cNvPr id="20483" name="Text Box 4"/>
          <p:cNvSpPr txBox="1">
            <a:spLocks noChangeArrowheads="1"/>
          </p:cNvSpPr>
          <p:nvPr/>
        </p:nvSpPr>
        <p:spPr bwMode="auto">
          <a:xfrm>
            <a:off x="790575" y="3789363"/>
            <a:ext cx="4502150"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ea typeface="HGP創英角ﾎﾟｯﾌﾟ体" pitchFamily="50" charset="-128"/>
              </a:rPr>
              <a:t>手順２．分析対象の理解、絞込み</a:t>
            </a:r>
          </a:p>
        </p:txBody>
      </p:sp>
      <p:sp>
        <p:nvSpPr>
          <p:cNvPr id="305162" name="Text Box 10"/>
          <p:cNvSpPr txBox="1">
            <a:spLocks noChangeArrowheads="1"/>
          </p:cNvSpPr>
          <p:nvPr/>
        </p:nvSpPr>
        <p:spPr bwMode="auto">
          <a:xfrm>
            <a:off x="565150" y="271463"/>
            <a:ext cx="7724775" cy="461962"/>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defRPr/>
            </a:pPr>
            <a:r>
              <a:rPr lang="ja-JP" altLang="en-US" b="1" dirty="0" smtClean="0">
                <a:effectLst>
                  <a:outerShdw blurRad="38100" dist="38100" dir="2700000" algn="tl">
                    <a:srgbClr val="FFFFFF"/>
                  </a:outerShdw>
                </a:effectLst>
                <a:ea typeface="HG創英角ﾎﾟｯﾌﾟ体" pitchFamily="49" charset="-128"/>
              </a:rPr>
              <a:t>８</a:t>
            </a:r>
            <a:r>
              <a:rPr lang="en-US" altLang="ja-JP" b="1" dirty="0" smtClean="0">
                <a:effectLst>
                  <a:outerShdw blurRad="38100" dist="38100" dir="2700000" algn="tl">
                    <a:srgbClr val="FFFFFF"/>
                  </a:outerShdw>
                </a:effectLst>
                <a:ea typeface="HG創英角ﾎﾟｯﾌﾟ体" pitchFamily="49" charset="-128"/>
              </a:rPr>
              <a:t>-</a:t>
            </a:r>
            <a:r>
              <a:rPr lang="ja-JP" altLang="en-US" sz="2000" b="1" dirty="0">
                <a:effectLst>
                  <a:outerShdw blurRad="38100" dist="38100" dir="2700000" algn="tl">
                    <a:srgbClr val="FFFFFF"/>
                  </a:outerShdw>
                </a:effectLst>
                <a:ea typeface="HG創英角ﾎﾟｯﾌﾟ体" pitchFamily="49" charset="-128"/>
              </a:rPr>
              <a:t>１</a:t>
            </a:r>
            <a:r>
              <a:rPr lang="en-US" altLang="ja-JP" b="1" dirty="0" smtClean="0">
                <a:effectLst>
                  <a:outerShdw blurRad="38100" dist="38100" dir="2700000" algn="tl">
                    <a:srgbClr val="FFFFFF"/>
                  </a:outerShdw>
                </a:effectLst>
                <a:ea typeface="HG創英角ﾎﾟｯﾌﾟ体" pitchFamily="49" charset="-128"/>
              </a:rPr>
              <a:t>. </a:t>
            </a:r>
            <a:r>
              <a:rPr lang="ja-JP" altLang="en-US" b="1" dirty="0" smtClean="0">
                <a:effectLst>
                  <a:outerShdw blurRad="38100" dist="38100" dir="2700000" algn="tl">
                    <a:srgbClr val="FFFFFF"/>
                  </a:outerShdw>
                </a:effectLst>
                <a:ea typeface="HG創英角ﾎﾟｯﾌﾟ体" pitchFamily="49" charset="-128"/>
              </a:rPr>
              <a:t>　原因追求型、なぜなぜ分析の進め方</a:t>
            </a:r>
          </a:p>
        </p:txBody>
      </p:sp>
      <p:sp>
        <p:nvSpPr>
          <p:cNvPr id="20485" name="Text Box 18"/>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 19</a:t>
            </a:r>
          </a:p>
        </p:txBody>
      </p:sp>
      <p:sp>
        <p:nvSpPr>
          <p:cNvPr id="20486" name="Text Box 4"/>
          <p:cNvSpPr txBox="1">
            <a:spLocks noChangeArrowheads="1"/>
          </p:cNvSpPr>
          <p:nvPr/>
        </p:nvSpPr>
        <p:spPr bwMode="auto">
          <a:xfrm>
            <a:off x="1047750" y="1557338"/>
            <a:ext cx="61166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１）原因追求と対策を要する課題（テーマ）をしっかり抽出する</a:t>
            </a:r>
          </a:p>
        </p:txBody>
      </p:sp>
      <p:sp>
        <p:nvSpPr>
          <p:cNvPr id="20487" name="Text Box 10"/>
          <p:cNvSpPr txBox="1">
            <a:spLocks noChangeArrowheads="1"/>
          </p:cNvSpPr>
          <p:nvPr/>
        </p:nvSpPr>
        <p:spPr bwMode="auto">
          <a:xfrm>
            <a:off x="1474788" y="1916113"/>
            <a:ext cx="59055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・使命を念頭において発生した出来事から、原因追及と再発防止を</a:t>
            </a:r>
            <a:br>
              <a:rPr lang="ja-JP" altLang="en-US" sz="1600" b="1"/>
            </a:br>
            <a:r>
              <a:rPr lang="ja-JP" altLang="en-US" sz="1600" b="1"/>
              <a:t>　必要とする課題をより具体的に抽出する。</a:t>
            </a:r>
            <a:br>
              <a:rPr lang="ja-JP" altLang="en-US" sz="1600" b="1"/>
            </a:br>
            <a:r>
              <a:rPr lang="ja-JP" altLang="en-US" sz="1600" b="1"/>
              <a:t>・一つの大きな出来事に対して課題は一つとは限らない</a:t>
            </a:r>
          </a:p>
        </p:txBody>
      </p:sp>
      <p:sp>
        <p:nvSpPr>
          <p:cNvPr id="20488" name="Text Box 5"/>
          <p:cNvSpPr txBox="1">
            <a:spLocks noChangeArrowheads="1"/>
          </p:cNvSpPr>
          <p:nvPr/>
        </p:nvSpPr>
        <p:spPr bwMode="auto">
          <a:xfrm>
            <a:off x="1069975" y="2781300"/>
            <a:ext cx="573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２）モノゴトを見極めて絞り込む</a:t>
            </a:r>
          </a:p>
        </p:txBody>
      </p:sp>
      <p:sp>
        <p:nvSpPr>
          <p:cNvPr id="20489" name="Text Box 11"/>
          <p:cNvSpPr txBox="1">
            <a:spLocks noChangeArrowheads="1"/>
          </p:cNvSpPr>
          <p:nvPr/>
        </p:nvSpPr>
        <p:spPr bwMode="auto">
          <a:xfrm>
            <a:off x="1565275" y="3284538"/>
            <a:ext cx="2678113"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小集団活動が活発でない</a:t>
            </a:r>
          </a:p>
        </p:txBody>
      </p:sp>
      <p:sp>
        <p:nvSpPr>
          <p:cNvPr id="20490" name="AutoShape 14"/>
          <p:cNvSpPr>
            <a:spLocks noChangeArrowheads="1"/>
          </p:cNvSpPr>
          <p:nvPr/>
        </p:nvSpPr>
        <p:spPr bwMode="auto">
          <a:xfrm>
            <a:off x="4719638" y="3357563"/>
            <a:ext cx="388937" cy="207962"/>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491" name="Text Box 12"/>
          <p:cNvSpPr txBox="1">
            <a:spLocks noChangeArrowheads="1"/>
          </p:cNvSpPr>
          <p:nvPr/>
        </p:nvSpPr>
        <p:spPr bwMode="auto">
          <a:xfrm>
            <a:off x="5233988" y="3141663"/>
            <a:ext cx="3451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　どういう事象を示して言っているのか</a:t>
            </a:r>
            <a:br>
              <a:rPr lang="ja-JP" altLang="en-US" sz="1600" b="1"/>
            </a:br>
            <a:r>
              <a:rPr lang="ja-JP" altLang="en-US" sz="1600" b="1"/>
              <a:t>　をはっきりさせてからスタートする</a:t>
            </a:r>
          </a:p>
        </p:txBody>
      </p:sp>
      <p:sp>
        <p:nvSpPr>
          <p:cNvPr id="20492" name="Text Box 6"/>
          <p:cNvSpPr txBox="1">
            <a:spLocks noChangeArrowheads="1"/>
          </p:cNvSpPr>
          <p:nvPr/>
        </p:nvSpPr>
        <p:spPr bwMode="auto">
          <a:xfrm>
            <a:off x="1122363" y="4292600"/>
            <a:ext cx="56816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１）分析する事象の表現に気をつける</a:t>
            </a:r>
          </a:p>
        </p:txBody>
      </p:sp>
      <p:sp>
        <p:nvSpPr>
          <p:cNvPr id="20493" name="Text Box 15"/>
          <p:cNvSpPr txBox="1">
            <a:spLocks noChangeArrowheads="1"/>
          </p:cNvSpPr>
          <p:nvPr/>
        </p:nvSpPr>
        <p:spPr bwMode="auto">
          <a:xfrm>
            <a:off x="2224088" y="4652963"/>
            <a:ext cx="205105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ねじ不良</a:t>
            </a:r>
          </a:p>
        </p:txBody>
      </p:sp>
      <p:sp>
        <p:nvSpPr>
          <p:cNvPr id="20494" name="AutoShape 18"/>
          <p:cNvSpPr>
            <a:spLocks noChangeArrowheads="1"/>
          </p:cNvSpPr>
          <p:nvPr/>
        </p:nvSpPr>
        <p:spPr bwMode="auto">
          <a:xfrm>
            <a:off x="4733925" y="4725988"/>
            <a:ext cx="388938" cy="207962"/>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495" name="Text Box 19"/>
          <p:cNvSpPr txBox="1">
            <a:spLocks noChangeArrowheads="1"/>
          </p:cNvSpPr>
          <p:nvPr/>
        </p:nvSpPr>
        <p:spPr bwMode="auto">
          <a:xfrm>
            <a:off x="5322888" y="4686300"/>
            <a:ext cx="3298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　どんな不良かはっきりさせる</a:t>
            </a:r>
          </a:p>
        </p:txBody>
      </p:sp>
      <p:sp>
        <p:nvSpPr>
          <p:cNvPr id="20496" name="Text Box 16"/>
          <p:cNvSpPr txBox="1">
            <a:spLocks noChangeArrowheads="1"/>
          </p:cNvSpPr>
          <p:nvPr/>
        </p:nvSpPr>
        <p:spPr bwMode="auto">
          <a:xfrm>
            <a:off x="2241550" y="5135563"/>
            <a:ext cx="205105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設計ミス</a:t>
            </a:r>
          </a:p>
        </p:txBody>
      </p:sp>
      <p:sp>
        <p:nvSpPr>
          <p:cNvPr id="20497" name="AutoShape 17"/>
          <p:cNvSpPr>
            <a:spLocks noChangeArrowheads="1"/>
          </p:cNvSpPr>
          <p:nvPr/>
        </p:nvSpPr>
        <p:spPr bwMode="auto">
          <a:xfrm>
            <a:off x="4741863" y="5233988"/>
            <a:ext cx="388937" cy="207962"/>
          </a:xfrm>
          <a:prstGeom prst="homePlate">
            <a:avLst>
              <a:gd name="adj" fmla="val 46756"/>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0498" name="Text Box 20"/>
          <p:cNvSpPr txBox="1">
            <a:spLocks noChangeArrowheads="1"/>
          </p:cNvSpPr>
          <p:nvPr/>
        </p:nvSpPr>
        <p:spPr bwMode="auto">
          <a:xfrm>
            <a:off x="5316538" y="5203825"/>
            <a:ext cx="3298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　どんなミスなのかはっきりさせる</a:t>
            </a:r>
          </a:p>
        </p:txBody>
      </p:sp>
      <p:sp>
        <p:nvSpPr>
          <p:cNvPr id="20499" name="Text Box 4"/>
          <p:cNvSpPr txBox="1">
            <a:spLocks noChangeArrowheads="1"/>
          </p:cNvSpPr>
          <p:nvPr/>
        </p:nvSpPr>
        <p:spPr bwMode="auto">
          <a:xfrm>
            <a:off x="1122363" y="5661025"/>
            <a:ext cx="73358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２）原因追求すべき対象をしっかり把握する</a:t>
            </a:r>
          </a:p>
        </p:txBody>
      </p:sp>
      <p:sp>
        <p:nvSpPr>
          <p:cNvPr id="20500" name="Text Box 8"/>
          <p:cNvSpPr txBox="1">
            <a:spLocks noChangeArrowheads="1"/>
          </p:cNvSpPr>
          <p:nvPr/>
        </p:nvSpPr>
        <p:spPr bwMode="auto">
          <a:xfrm>
            <a:off x="1708150" y="6021388"/>
            <a:ext cx="552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①</a:t>
            </a:r>
            <a:r>
              <a:rPr lang="ja-JP" altLang="en-US" sz="1600" b="1"/>
              <a:t>発生時点の状況を把握する</a:t>
            </a:r>
          </a:p>
        </p:txBody>
      </p:sp>
      <p:sp>
        <p:nvSpPr>
          <p:cNvPr id="20501" name="Text Box 12"/>
          <p:cNvSpPr txBox="1">
            <a:spLocks noChangeArrowheads="1"/>
          </p:cNvSpPr>
          <p:nvPr/>
        </p:nvSpPr>
        <p:spPr bwMode="auto">
          <a:xfrm>
            <a:off x="2116138" y="6326188"/>
            <a:ext cx="4987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（レイアウト・発生時間・発生時の条件・人数　など。）</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33363" y="198438"/>
            <a:ext cx="5238750"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２．系統図の利点（方策展開型）</a:t>
            </a:r>
            <a:endParaRPr lang="ja-JP" altLang="en-US" sz="2800" dirty="0" smtClean="0">
              <a:latin typeface="HGP創英角ｺﾞｼｯｸUB" pitchFamily="50" charset="-128"/>
              <a:ea typeface="HGP創英角ｺﾞｼｯｸUB" pitchFamily="50" charset="-128"/>
            </a:endParaRPr>
          </a:p>
        </p:txBody>
      </p:sp>
      <p:sp>
        <p:nvSpPr>
          <p:cNvPr id="3075" name="Text Box 3"/>
          <p:cNvSpPr txBox="1">
            <a:spLocks noChangeArrowheads="1"/>
          </p:cNvSpPr>
          <p:nvPr/>
        </p:nvSpPr>
        <p:spPr bwMode="auto">
          <a:xfrm>
            <a:off x="8636000" y="28575"/>
            <a:ext cx="5080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2</a:t>
            </a:r>
          </a:p>
        </p:txBody>
      </p:sp>
      <p:sp>
        <p:nvSpPr>
          <p:cNvPr id="3076" name="Text Box 4"/>
          <p:cNvSpPr txBox="1">
            <a:spLocks noChangeArrowheads="1"/>
          </p:cNvSpPr>
          <p:nvPr/>
        </p:nvSpPr>
        <p:spPr bwMode="auto">
          <a:xfrm>
            <a:off x="482600" y="839788"/>
            <a:ext cx="8328025" cy="860425"/>
          </a:xfrm>
          <a:prstGeom prst="rect">
            <a:avLst/>
          </a:prstGeom>
          <a:noFill/>
          <a:ln>
            <a:noFill/>
          </a:ln>
          <a:effectLst/>
          <a:extLst>
            <a:ext uri="{909E8E84-426E-40DD-AFC4-6F175D3DCCD1}">
              <a14:hiddenFill xmlns:a14="http://schemas.microsoft.com/office/drawing/2010/main">
                <a:solidFill>
                  <a:srgbClr val="FF99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（１）　多くの対策を立案することができます。</a:t>
            </a:r>
            <a:endParaRPr lang="en-US" altLang="ja-JP" sz="2000">
              <a:ea typeface="HGP創英角ｺﾞｼｯｸUB" pitchFamily="50" charset="-128"/>
            </a:endParaRPr>
          </a:p>
          <a:p>
            <a:pPr eaLnBrk="1" hangingPunct="1">
              <a:spcBef>
                <a:spcPct val="50000"/>
              </a:spcBef>
              <a:buFontTx/>
              <a:buNone/>
            </a:pPr>
            <a:r>
              <a:rPr lang="ja-JP" altLang="en-US" sz="2000">
                <a:ea typeface="HGP創英角ｺﾞｼｯｸUB" pitchFamily="50" charset="-128"/>
              </a:rPr>
              <a:t>（２）　系統的に展開するため、ヌケ・モレをなくすことができます。</a:t>
            </a:r>
          </a:p>
        </p:txBody>
      </p:sp>
      <p:sp>
        <p:nvSpPr>
          <p:cNvPr id="3077" name="AutoShape 7"/>
          <p:cNvSpPr>
            <a:spLocks noChangeAspect="1" noChangeArrowheads="1" noTextEdit="1"/>
          </p:cNvSpPr>
          <p:nvPr/>
        </p:nvSpPr>
        <p:spPr bwMode="auto">
          <a:xfrm>
            <a:off x="684213" y="1576388"/>
            <a:ext cx="7488237"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3078" name="Group 172"/>
          <p:cNvGrpSpPr>
            <a:grpSpLocks/>
          </p:cNvGrpSpPr>
          <p:nvPr/>
        </p:nvGrpSpPr>
        <p:grpSpPr bwMode="auto">
          <a:xfrm>
            <a:off x="706438" y="1638300"/>
            <a:ext cx="7461250" cy="5186363"/>
            <a:chOff x="445" y="1032"/>
            <a:chExt cx="4700" cy="3267"/>
          </a:xfrm>
        </p:grpSpPr>
        <p:sp>
          <p:nvSpPr>
            <p:cNvPr id="3079" name="Rectangle 9"/>
            <p:cNvSpPr>
              <a:spLocks noChangeArrowheads="1"/>
            </p:cNvSpPr>
            <p:nvPr/>
          </p:nvSpPr>
          <p:spPr bwMode="auto">
            <a:xfrm>
              <a:off x="1545" y="4134"/>
              <a:ext cx="13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700">
                  <a:latin typeface="HGP創英角ｺﾞｼｯｸUB" pitchFamily="50" charset="-128"/>
                  <a:ea typeface="HGP創英角ｺﾞｼｯｸUB" pitchFamily="50" charset="-128"/>
                </a:rPr>
                <a:t>図</a:t>
              </a:r>
              <a:endParaRPr lang="ja-JP" altLang="en-US" sz="2400"/>
            </a:p>
          </p:txBody>
        </p:sp>
        <p:sp>
          <p:nvSpPr>
            <p:cNvPr id="3080" name="Rectangle 10"/>
            <p:cNvSpPr>
              <a:spLocks noChangeArrowheads="1"/>
            </p:cNvSpPr>
            <p:nvPr/>
          </p:nvSpPr>
          <p:spPr bwMode="auto">
            <a:xfrm>
              <a:off x="1683" y="4134"/>
              <a:ext cx="8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700">
                  <a:latin typeface="HGP創英角ｺﾞｼｯｸUB" pitchFamily="50" charset="-128"/>
                  <a:ea typeface="HGP創英角ｺﾞｼｯｸUB" pitchFamily="50" charset="-128"/>
                </a:rPr>
                <a:t>-</a:t>
              </a:r>
              <a:endParaRPr lang="en-US" altLang="ja-JP" sz="2400"/>
            </a:p>
          </p:txBody>
        </p:sp>
        <p:sp>
          <p:nvSpPr>
            <p:cNvPr id="3081" name="Rectangle 11"/>
            <p:cNvSpPr>
              <a:spLocks noChangeArrowheads="1"/>
            </p:cNvSpPr>
            <p:nvPr/>
          </p:nvSpPr>
          <p:spPr bwMode="auto">
            <a:xfrm>
              <a:off x="1770" y="4134"/>
              <a:ext cx="11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700">
                  <a:latin typeface="HGP創英角ｺﾞｼｯｸUB" pitchFamily="50" charset="-128"/>
                  <a:ea typeface="HGP創英角ｺﾞｼｯｸUB" pitchFamily="50" charset="-128"/>
                </a:rPr>
                <a:t>2.</a:t>
              </a:r>
              <a:endParaRPr lang="en-US" altLang="ja-JP" sz="2400"/>
            </a:p>
          </p:txBody>
        </p:sp>
        <p:sp>
          <p:nvSpPr>
            <p:cNvPr id="3082" name="Rectangle 12"/>
            <p:cNvSpPr>
              <a:spLocks noChangeArrowheads="1"/>
            </p:cNvSpPr>
            <p:nvPr/>
          </p:nvSpPr>
          <p:spPr bwMode="auto">
            <a:xfrm>
              <a:off x="1979" y="4134"/>
              <a:ext cx="194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700">
                  <a:latin typeface="HGP創英角ｺﾞｼｯｸUB" pitchFamily="50" charset="-128"/>
                  <a:ea typeface="HGP創英角ｺﾞｼｯｸUB" pitchFamily="50" charset="-128"/>
                </a:rPr>
                <a:t>「混雑しない食堂にする」の系統図</a:t>
              </a:r>
              <a:endParaRPr lang="ja-JP" altLang="en-US" sz="2400"/>
            </a:p>
          </p:txBody>
        </p:sp>
        <p:sp>
          <p:nvSpPr>
            <p:cNvPr id="3083" name="Rectangle 13"/>
            <p:cNvSpPr>
              <a:spLocks noChangeArrowheads="1"/>
            </p:cNvSpPr>
            <p:nvPr/>
          </p:nvSpPr>
          <p:spPr bwMode="auto">
            <a:xfrm>
              <a:off x="4059" y="1032"/>
              <a:ext cx="3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３次手段</a:t>
              </a:r>
              <a:endParaRPr lang="ja-JP" altLang="en-US" sz="2400"/>
            </a:p>
          </p:txBody>
        </p:sp>
        <p:sp>
          <p:nvSpPr>
            <p:cNvPr id="3084" name="Rectangle 18"/>
            <p:cNvSpPr>
              <a:spLocks noChangeArrowheads="1"/>
            </p:cNvSpPr>
            <p:nvPr/>
          </p:nvSpPr>
          <p:spPr bwMode="auto">
            <a:xfrm>
              <a:off x="2018" y="1908"/>
              <a:ext cx="1306"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85" name="Rectangle 19"/>
            <p:cNvSpPr>
              <a:spLocks noChangeArrowheads="1"/>
            </p:cNvSpPr>
            <p:nvPr/>
          </p:nvSpPr>
          <p:spPr bwMode="auto">
            <a:xfrm>
              <a:off x="2018" y="1908"/>
              <a:ext cx="1306"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86" name="Rectangle 20"/>
            <p:cNvSpPr>
              <a:spLocks noChangeArrowheads="1"/>
            </p:cNvSpPr>
            <p:nvPr/>
          </p:nvSpPr>
          <p:spPr bwMode="auto">
            <a:xfrm>
              <a:off x="2068" y="1944"/>
              <a:ext cx="61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案内表示の変更</a:t>
              </a:r>
              <a:endParaRPr lang="ja-JP" altLang="en-US" sz="2400"/>
            </a:p>
          </p:txBody>
        </p:sp>
        <p:sp>
          <p:nvSpPr>
            <p:cNvPr id="3087" name="Rectangle 21"/>
            <p:cNvSpPr>
              <a:spLocks noChangeArrowheads="1"/>
            </p:cNvSpPr>
            <p:nvPr/>
          </p:nvSpPr>
          <p:spPr bwMode="auto">
            <a:xfrm>
              <a:off x="3577" y="1922"/>
              <a:ext cx="1551"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88" name="Rectangle 22"/>
            <p:cNvSpPr>
              <a:spLocks noChangeArrowheads="1"/>
            </p:cNvSpPr>
            <p:nvPr/>
          </p:nvSpPr>
          <p:spPr bwMode="auto">
            <a:xfrm>
              <a:off x="3577" y="1922"/>
              <a:ext cx="1551"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89" name="Rectangle 23"/>
            <p:cNvSpPr>
              <a:spLocks noChangeArrowheads="1"/>
            </p:cNvSpPr>
            <p:nvPr/>
          </p:nvSpPr>
          <p:spPr bwMode="auto">
            <a:xfrm>
              <a:off x="3627" y="1958"/>
              <a:ext cx="90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待ち時間の表示を行う</a:t>
              </a:r>
              <a:endParaRPr lang="ja-JP" altLang="en-US" sz="2400"/>
            </a:p>
          </p:txBody>
        </p:sp>
        <p:sp>
          <p:nvSpPr>
            <p:cNvPr id="3090" name="Rectangle 24"/>
            <p:cNvSpPr>
              <a:spLocks noChangeArrowheads="1"/>
            </p:cNvSpPr>
            <p:nvPr/>
          </p:nvSpPr>
          <p:spPr bwMode="auto">
            <a:xfrm>
              <a:off x="3570" y="1131"/>
              <a:ext cx="1545"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91" name="Rectangle 25"/>
            <p:cNvSpPr>
              <a:spLocks noChangeArrowheads="1"/>
            </p:cNvSpPr>
            <p:nvPr/>
          </p:nvSpPr>
          <p:spPr bwMode="auto">
            <a:xfrm>
              <a:off x="3578" y="1131"/>
              <a:ext cx="1545"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092" name="Rectangle 26"/>
            <p:cNvSpPr>
              <a:spLocks noChangeArrowheads="1"/>
            </p:cNvSpPr>
            <p:nvPr/>
          </p:nvSpPr>
          <p:spPr bwMode="auto">
            <a:xfrm>
              <a:off x="3620" y="1167"/>
              <a:ext cx="83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アンケート調査を行う</a:t>
              </a:r>
              <a:endParaRPr lang="ja-JP" altLang="en-US" sz="2400"/>
            </a:p>
          </p:txBody>
        </p:sp>
        <p:sp>
          <p:nvSpPr>
            <p:cNvPr id="3093" name="Line 27"/>
            <p:cNvSpPr>
              <a:spLocks noChangeShapeType="1"/>
            </p:cNvSpPr>
            <p:nvPr/>
          </p:nvSpPr>
          <p:spPr bwMode="auto">
            <a:xfrm>
              <a:off x="928" y="1659"/>
              <a:ext cx="119"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4" name="Line 28"/>
            <p:cNvSpPr>
              <a:spLocks noChangeShapeType="1"/>
            </p:cNvSpPr>
            <p:nvPr/>
          </p:nvSpPr>
          <p:spPr bwMode="auto">
            <a:xfrm>
              <a:off x="926" y="3758"/>
              <a:ext cx="15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5" name="Line 29"/>
            <p:cNvSpPr>
              <a:spLocks noChangeShapeType="1"/>
            </p:cNvSpPr>
            <p:nvPr/>
          </p:nvSpPr>
          <p:spPr bwMode="auto">
            <a:xfrm>
              <a:off x="925" y="1656"/>
              <a:ext cx="0" cy="210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6" name="Line 30"/>
            <p:cNvSpPr>
              <a:spLocks noChangeShapeType="1"/>
            </p:cNvSpPr>
            <p:nvPr/>
          </p:nvSpPr>
          <p:spPr bwMode="auto">
            <a:xfrm>
              <a:off x="929" y="3040"/>
              <a:ext cx="13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7" name="Line 31"/>
            <p:cNvSpPr>
              <a:spLocks noChangeShapeType="1"/>
            </p:cNvSpPr>
            <p:nvPr/>
          </p:nvSpPr>
          <p:spPr bwMode="auto">
            <a:xfrm>
              <a:off x="1881" y="1306"/>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8" name="Line 32"/>
            <p:cNvSpPr>
              <a:spLocks noChangeShapeType="1"/>
            </p:cNvSpPr>
            <p:nvPr/>
          </p:nvSpPr>
          <p:spPr bwMode="auto">
            <a:xfrm>
              <a:off x="1881" y="2207"/>
              <a:ext cx="0" cy="23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99" name="Rectangle 33"/>
            <p:cNvSpPr>
              <a:spLocks noChangeArrowheads="1"/>
            </p:cNvSpPr>
            <p:nvPr/>
          </p:nvSpPr>
          <p:spPr bwMode="auto">
            <a:xfrm>
              <a:off x="1056" y="2088"/>
              <a:ext cx="705" cy="4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00" name="Rectangle 34"/>
            <p:cNvSpPr>
              <a:spLocks noChangeArrowheads="1"/>
            </p:cNvSpPr>
            <p:nvPr/>
          </p:nvSpPr>
          <p:spPr bwMode="auto">
            <a:xfrm>
              <a:off x="1056" y="2088"/>
              <a:ext cx="705" cy="40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01" name="Rectangle 35"/>
            <p:cNvSpPr>
              <a:spLocks noChangeArrowheads="1"/>
            </p:cNvSpPr>
            <p:nvPr/>
          </p:nvSpPr>
          <p:spPr bwMode="auto">
            <a:xfrm>
              <a:off x="1105" y="2129"/>
              <a:ext cx="56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返却口の流れ</a:t>
              </a:r>
              <a:endParaRPr lang="ja-JP" altLang="en-US" sz="2400"/>
            </a:p>
          </p:txBody>
        </p:sp>
        <p:sp>
          <p:nvSpPr>
            <p:cNvPr id="3102" name="Rectangle 36"/>
            <p:cNvSpPr>
              <a:spLocks noChangeArrowheads="1"/>
            </p:cNvSpPr>
            <p:nvPr/>
          </p:nvSpPr>
          <p:spPr bwMode="auto">
            <a:xfrm>
              <a:off x="1105" y="2243"/>
              <a:ext cx="52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をｽﾑｰｽﾞにす</a:t>
              </a:r>
              <a:endParaRPr lang="ja-JP" altLang="en-US" sz="2400"/>
            </a:p>
          </p:txBody>
        </p:sp>
        <p:sp>
          <p:nvSpPr>
            <p:cNvPr id="3103" name="Rectangle 37"/>
            <p:cNvSpPr>
              <a:spLocks noChangeArrowheads="1"/>
            </p:cNvSpPr>
            <p:nvPr/>
          </p:nvSpPr>
          <p:spPr bwMode="auto">
            <a:xfrm>
              <a:off x="1105" y="2355"/>
              <a:ext cx="8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る</a:t>
              </a:r>
              <a:endParaRPr lang="ja-JP" altLang="en-US" sz="2400"/>
            </a:p>
          </p:txBody>
        </p:sp>
        <p:sp>
          <p:nvSpPr>
            <p:cNvPr id="3104" name="Rectangle 38"/>
            <p:cNvSpPr>
              <a:spLocks noChangeArrowheads="1"/>
            </p:cNvSpPr>
            <p:nvPr/>
          </p:nvSpPr>
          <p:spPr bwMode="auto">
            <a:xfrm>
              <a:off x="1069" y="3575"/>
              <a:ext cx="673" cy="4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05" name="Rectangle 39"/>
            <p:cNvSpPr>
              <a:spLocks noChangeArrowheads="1"/>
            </p:cNvSpPr>
            <p:nvPr/>
          </p:nvSpPr>
          <p:spPr bwMode="auto">
            <a:xfrm>
              <a:off x="1069" y="3575"/>
              <a:ext cx="673" cy="40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06" name="Rectangle 40"/>
            <p:cNvSpPr>
              <a:spLocks noChangeArrowheads="1"/>
            </p:cNvSpPr>
            <p:nvPr/>
          </p:nvSpPr>
          <p:spPr bwMode="auto">
            <a:xfrm>
              <a:off x="1119" y="3616"/>
              <a:ext cx="51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調理・配膳を</a:t>
              </a:r>
              <a:endParaRPr lang="ja-JP" altLang="en-US" sz="2400"/>
            </a:p>
          </p:txBody>
        </p:sp>
        <p:sp>
          <p:nvSpPr>
            <p:cNvPr id="3107" name="Rectangle 41"/>
            <p:cNvSpPr>
              <a:spLocks noChangeArrowheads="1"/>
            </p:cNvSpPr>
            <p:nvPr/>
          </p:nvSpPr>
          <p:spPr bwMode="auto">
            <a:xfrm>
              <a:off x="1119" y="3730"/>
              <a:ext cx="5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スピードアップ</a:t>
              </a:r>
              <a:endParaRPr lang="ja-JP" altLang="en-US" sz="2400"/>
            </a:p>
          </p:txBody>
        </p:sp>
        <p:sp>
          <p:nvSpPr>
            <p:cNvPr id="3108" name="Rectangle 42"/>
            <p:cNvSpPr>
              <a:spLocks noChangeArrowheads="1"/>
            </p:cNvSpPr>
            <p:nvPr/>
          </p:nvSpPr>
          <p:spPr bwMode="auto">
            <a:xfrm>
              <a:off x="1119" y="3842"/>
              <a:ext cx="16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する</a:t>
              </a:r>
              <a:endParaRPr lang="ja-JP" altLang="en-US" sz="2400"/>
            </a:p>
          </p:txBody>
        </p:sp>
        <p:sp>
          <p:nvSpPr>
            <p:cNvPr id="3109" name="Line 46"/>
            <p:cNvSpPr>
              <a:spLocks noChangeShapeType="1"/>
            </p:cNvSpPr>
            <p:nvPr/>
          </p:nvSpPr>
          <p:spPr bwMode="auto">
            <a:xfrm>
              <a:off x="1757" y="2324"/>
              <a:ext cx="13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10" name="Line 47"/>
            <p:cNvSpPr>
              <a:spLocks noChangeShapeType="1"/>
            </p:cNvSpPr>
            <p:nvPr/>
          </p:nvSpPr>
          <p:spPr bwMode="auto">
            <a:xfrm>
              <a:off x="1881" y="1306"/>
              <a:ext cx="0" cy="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11" name="Line 48"/>
            <p:cNvSpPr>
              <a:spLocks noChangeShapeType="1"/>
            </p:cNvSpPr>
            <p:nvPr/>
          </p:nvSpPr>
          <p:spPr bwMode="auto">
            <a:xfrm>
              <a:off x="3324" y="1306"/>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12" name="Rectangle 53"/>
            <p:cNvSpPr>
              <a:spLocks noChangeArrowheads="1"/>
            </p:cNvSpPr>
            <p:nvPr/>
          </p:nvSpPr>
          <p:spPr bwMode="auto">
            <a:xfrm>
              <a:off x="2018" y="1570"/>
              <a:ext cx="1306"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13" name="Rectangle 54"/>
            <p:cNvSpPr>
              <a:spLocks noChangeArrowheads="1"/>
            </p:cNvSpPr>
            <p:nvPr/>
          </p:nvSpPr>
          <p:spPr bwMode="auto">
            <a:xfrm>
              <a:off x="2018" y="1570"/>
              <a:ext cx="1306"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14" name="Rectangle 55"/>
            <p:cNvSpPr>
              <a:spLocks noChangeArrowheads="1"/>
            </p:cNvSpPr>
            <p:nvPr/>
          </p:nvSpPr>
          <p:spPr bwMode="auto">
            <a:xfrm>
              <a:off x="2068" y="1597"/>
              <a:ext cx="82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レイアウトの変更をする</a:t>
              </a:r>
              <a:endParaRPr lang="ja-JP" altLang="en-US" sz="2400"/>
            </a:p>
          </p:txBody>
        </p:sp>
        <p:sp>
          <p:nvSpPr>
            <p:cNvPr id="3115" name="Rectangle 56"/>
            <p:cNvSpPr>
              <a:spLocks noChangeArrowheads="1"/>
            </p:cNvSpPr>
            <p:nvPr/>
          </p:nvSpPr>
          <p:spPr bwMode="auto">
            <a:xfrm>
              <a:off x="3584" y="1339"/>
              <a:ext cx="1553"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16" name="Rectangle 57"/>
            <p:cNvSpPr>
              <a:spLocks noChangeArrowheads="1"/>
            </p:cNvSpPr>
            <p:nvPr/>
          </p:nvSpPr>
          <p:spPr bwMode="auto">
            <a:xfrm>
              <a:off x="3584" y="1339"/>
              <a:ext cx="1553"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17" name="Rectangle 58"/>
            <p:cNvSpPr>
              <a:spLocks noChangeArrowheads="1"/>
            </p:cNvSpPr>
            <p:nvPr/>
          </p:nvSpPr>
          <p:spPr bwMode="auto">
            <a:xfrm>
              <a:off x="3634" y="1375"/>
              <a:ext cx="85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月間の献立を</a:t>
              </a:r>
              <a:r>
                <a:rPr lang="en-US" altLang="ja-JP" sz="1200">
                  <a:solidFill>
                    <a:srgbClr val="000000"/>
                  </a:solidFill>
                  <a:latin typeface="HGP創英角ｺﾞｼｯｸUB" pitchFamily="50" charset="-128"/>
                  <a:ea typeface="HGP創英角ｺﾞｼｯｸUB" pitchFamily="50" charset="-128"/>
                </a:rPr>
                <a:t>HP</a:t>
              </a:r>
              <a:r>
                <a:rPr lang="ja-JP" altLang="en-US" sz="1200">
                  <a:solidFill>
                    <a:srgbClr val="000000"/>
                  </a:solidFill>
                  <a:latin typeface="HGP創英角ｺﾞｼｯｸUB" pitchFamily="50" charset="-128"/>
                  <a:ea typeface="HGP創英角ｺﾞｼｯｸUB" pitchFamily="50" charset="-128"/>
                </a:rPr>
                <a:t>公開</a:t>
              </a:r>
              <a:endParaRPr lang="ja-JP" altLang="en-US" sz="2400"/>
            </a:p>
          </p:txBody>
        </p:sp>
        <p:sp>
          <p:nvSpPr>
            <p:cNvPr id="3118" name="Line 59"/>
            <p:cNvSpPr>
              <a:spLocks noChangeShapeType="1"/>
            </p:cNvSpPr>
            <p:nvPr/>
          </p:nvSpPr>
          <p:spPr bwMode="auto">
            <a:xfrm>
              <a:off x="3461" y="1445"/>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19" name="Rectangle 62"/>
            <p:cNvSpPr>
              <a:spLocks noChangeArrowheads="1"/>
            </p:cNvSpPr>
            <p:nvPr/>
          </p:nvSpPr>
          <p:spPr bwMode="auto">
            <a:xfrm>
              <a:off x="3585" y="1725"/>
              <a:ext cx="1553"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20" name="Rectangle 63"/>
            <p:cNvSpPr>
              <a:spLocks noChangeArrowheads="1"/>
            </p:cNvSpPr>
            <p:nvPr/>
          </p:nvSpPr>
          <p:spPr bwMode="auto">
            <a:xfrm>
              <a:off x="3585" y="1725"/>
              <a:ext cx="1553"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21" name="Rectangle 64"/>
            <p:cNvSpPr>
              <a:spLocks noChangeArrowheads="1"/>
            </p:cNvSpPr>
            <p:nvPr/>
          </p:nvSpPr>
          <p:spPr bwMode="auto">
            <a:xfrm>
              <a:off x="3635" y="1760"/>
              <a:ext cx="85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箸等の備品配置変更</a:t>
              </a:r>
              <a:endParaRPr lang="ja-JP" altLang="en-US" sz="2400"/>
            </a:p>
          </p:txBody>
        </p:sp>
        <p:sp>
          <p:nvSpPr>
            <p:cNvPr id="3122" name="Line 65"/>
            <p:cNvSpPr>
              <a:spLocks noChangeShapeType="1"/>
            </p:cNvSpPr>
            <p:nvPr/>
          </p:nvSpPr>
          <p:spPr bwMode="auto">
            <a:xfrm>
              <a:off x="3466" y="1807"/>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3" name="Line 66"/>
            <p:cNvSpPr>
              <a:spLocks noChangeShapeType="1"/>
            </p:cNvSpPr>
            <p:nvPr/>
          </p:nvSpPr>
          <p:spPr bwMode="auto">
            <a:xfrm>
              <a:off x="3328" y="2014"/>
              <a:ext cx="256"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4" name="Line 67"/>
            <p:cNvSpPr>
              <a:spLocks noChangeShapeType="1"/>
            </p:cNvSpPr>
            <p:nvPr/>
          </p:nvSpPr>
          <p:spPr bwMode="auto">
            <a:xfrm flipH="1">
              <a:off x="3460" y="1649"/>
              <a:ext cx="1" cy="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5" name="Line 68"/>
            <p:cNvSpPr>
              <a:spLocks noChangeShapeType="1"/>
            </p:cNvSpPr>
            <p:nvPr/>
          </p:nvSpPr>
          <p:spPr bwMode="auto">
            <a:xfrm>
              <a:off x="3326" y="1661"/>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6" name="Line 69"/>
            <p:cNvSpPr>
              <a:spLocks noChangeShapeType="1"/>
            </p:cNvSpPr>
            <p:nvPr/>
          </p:nvSpPr>
          <p:spPr bwMode="auto">
            <a:xfrm>
              <a:off x="3466" y="1653"/>
              <a:ext cx="11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7" name="Line 70"/>
            <p:cNvSpPr>
              <a:spLocks noChangeShapeType="1"/>
            </p:cNvSpPr>
            <p:nvPr/>
          </p:nvSpPr>
          <p:spPr bwMode="auto">
            <a:xfrm>
              <a:off x="1880" y="198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28" name="Rectangle 71"/>
            <p:cNvSpPr>
              <a:spLocks noChangeArrowheads="1"/>
            </p:cNvSpPr>
            <p:nvPr/>
          </p:nvSpPr>
          <p:spPr bwMode="auto">
            <a:xfrm>
              <a:off x="2027" y="2134"/>
              <a:ext cx="1305"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29" name="Rectangle 72"/>
            <p:cNvSpPr>
              <a:spLocks noChangeArrowheads="1"/>
            </p:cNvSpPr>
            <p:nvPr/>
          </p:nvSpPr>
          <p:spPr bwMode="auto">
            <a:xfrm>
              <a:off x="2027" y="2134"/>
              <a:ext cx="1305"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0" name="Rectangle 73"/>
            <p:cNvSpPr>
              <a:spLocks noChangeArrowheads="1"/>
            </p:cNvSpPr>
            <p:nvPr/>
          </p:nvSpPr>
          <p:spPr bwMode="auto">
            <a:xfrm>
              <a:off x="2077" y="2170"/>
              <a:ext cx="115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返却が複数客出来るようにする</a:t>
              </a:r>
              <a:endParaRPr lang="ja-JP" altLang="en-US" sz="2400"/>
            </a:p>
          </p:txBody>
        </p:sp>
        <p:sp>
          <p:nvSpPr>
            <p:cNvPr id="3131" name="Rectangle 74"/>
            <p:cNvSpPr>
              <a:spLocks noChangeArrowheads="1"/>
            </p:cNvSpPr>
            <p:nvPr/>
          </p:nvSpPr>
          <p:spPr bwMode="auto">
            <a:xfrm>
              <a:off x="2020" y="2378"/>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2" name="Rectangle 75"/>
            <p:cNvSpPr>
              <a:spLocks noChangeArrowheads="1"/>
            </p:cNvSpPr>
            <p:nvPr/>
          </p:nvSpPr>
          <p:spPr bwMode="auto">
            <a:xfrm>
              <a:off x="2020" y="2378"/>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3" name="Rectangle 76"/>
            <p:cNvSpPr>
              <a:spLocks noChangeArrowheads="1"/>
            </p:cNvSpPr>
            <p:nvPr/>
          </p:nvSpPr>
          <p:spPr bwMode="auto">
            <a:xfrm>
              <a:off x="2070" y="2414"/>
              <a:ext cx="82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返却に時間をかけない</a:t>
              </a:r>
              <a:endParaRPr lang="ja-JP" altLang="en-US" sz="2400"/>
            </a:p>
          </p:txBody>
        </p:sp>
        <p:sp>
          <p:nvSpPr>
            <p:cNvPr id="3134" name="Rectangle 77"/>
            <p:cNvSpPr>
              <a:spLocks noChangeArrowheads="1"/>
            </p:cNvSpPr>
            <p:nvPr/>
          </p:nvSpPr>
          <p:spPr bwMode="auto">
            <a:xfrm>
              <a:off x="3578" y="2131"/>
              <a:ext cx="1544"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5" name="Rectangle 78"/>
            <p:cNvSpPr>
              <a:spLocks noChangeArrowheads="1"/>
            </p:cNvSpPr>
            <p:nvPr/>
          </p:nvSpPr>
          <p:spPr bwMode="auto">
            <a:xfrm>
              <a:off x="3578" y="2131"/>
              <a:ext cx="1544"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6" name="Rectangle 79"/>
            <p:cNvSpPr>
              <a:spLocks noChangeArrowheads="1"/>
            </p:cNvSpPr>
            <p:nvPr/>
          </p:nvSpPr>
          <p:spPr bwMode="auto">
            <a:xfrm>
              <a:off x="3628" y="2167"/>
              <a:ext cx="56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返却口の改造</a:t>
              </a:r>
              <a:endParaRPr lang="ja-JP" altLang="en-US" sz="2400"/>
            </a:p>
          </p:txBody>
        </p:sp>
        <p:sp>
          <p:nvSpPr>
            <p:cNvPr id="3137" name="Rectangle 80"/>
            <p:cNvSpPr>
              <a:spLocks noChangeArrowheads="1"/>
            </p:cNvSpPr>
            <p:nvPr/>
          </p:nvSpPr>
          <p:spPr bwMode="auto">
            <a:xfrm>
              <a:off x="3578" y="2337"/>
              <a:ext cx="1551"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8" name="Rectangle 81"/>
            <p:cNvSpPr>
              <a:spLocks noChangeArrowheads="1"/>
            </p:cNvSpPr>
            <p:nvPr/>
          </p:nvSpPr>
          <p:spPr bwMode="auto">
            <a:xfrm>
              <a:off x="3578" y="2337"/>
              <a:ext cx="1551"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39" name="Rectangle 82"/>
            <p:cNvSpPr>
              <a:spLocks noChangeArrowheads="1"/>
            </p:cNvSpPr>
            <p:nvPr/>
          </p:nvSpPr>
          <p:spPr bwMode="auto">
            <a:xfrm>
              <a:off x="3628" y="2373"/>
              <a:ext cx="130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返却方式の改善（客は洗わない）</a:t>
              </a:r>
              <a:endParaRPr lang="ja-JP" altLang="en-US" sz="2400"/>
            </a:p>
          </p:txBody>
        </p:sp>
        <p:sp>
          <p:nvSpPr>
            <p:cNvPr id="3140" name="Rectangle 83"/>
            <p:cNvSpPr>
              <a:spLocks noChangeArrowheads="1"/>
            </p:cNvSpPr>
            <p:nvPr/>
          </p:nvSpPr>
          <p:spPr bwMode="auto">
            <a:xfrm>
              <a:off x="3578" y="2536"/>
              <a:ext cx="1551"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1" name="Rectangle 84"/>
            <p:cNvSpPr>
              <a:spLocks noChangeArrowheads="1"/>
            </p:cNvSpPr>
            <p:nvPr/>
          </p:nvSpPr>
          <p:spPr bwMode="auto">
            <a:xfrm>
              <a:off x="3578" y="2536"/>
              <a:ext cx="1551"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2" name="Rectangle 85"/>
            <p:cNvSpPr>
              <a:spLocks noChangeArrowheads="1"/>
            </p:cNvSpPr>
            <p:nvPr/>
          </p:nvSpPr>
          <p:spPr bwMode="auto">
            <a:xfrm>
              <a:off x="3628" y="2571"/>
              <a:ext cx="83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返却手順等の見直し</a:t>
              </a:r>
              <a:endParaRPr lang="ja-JP" altLang="en-US" sz="2400"/>
            </a:p>
          </p:txBody>
        </p:sp>
        <p:sp>
          <p:nvSpPr>
            <p:cNvPr id="3143" name="Rectangle 86"/>
            <p:cNvSpPr>
              <a:spLocks noChangeArrowheads="1"/>
            </p:cNvSpPr>
            <p:nvPr/>
          </p:nvSpPr>
          <p:spPr bwMode="auto">
            <a:xfrm>
              <a:off x="3578" y="2735"/>
              <a:ext cx="1551" cy="1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4" name="Rectangle 87"/>
            <p:cNvSpPr>
              <a:spLocks noChangeArrowheads="1"/>
            </p:cNvSpPr>
            <p:nvPr/>
          </p:nvSpPr>
          <p:spPr bwMode="auto">
            <a:xfrm>
              <a:off x="3578" y="2735"/>
              <a:ext cx="1551" cy="17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5" name="Rectangle 88"/>
            <p:cNvSpPr>
              <a:spLocks noChangeArrowheads="1"/>
            </p:cNvSpPr>
            <p:nvPr/>
          </p:nvSpPr>
          <p:spPr bwMode="auto">
            <a:xfrm>
              <a:off x="3628" y="2772"/>
              <a:ext cx="81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隣の倉庫を移転する</a:t>
              </a:r>
              <a:endParaRPr lang="ja-JP" altLang="en-US" sz="2400"/>
            </a:p>
          </p:txBody>
        </p:sp>
        <p:sp>
          <p:nvSpPr>
            <p:cNvPr id="3146" name="Rectangle 89"/>
            <p:cNvSpPr>
              <a:spLocks noChangeArrowheads="1"/>
            </p:cNvSpPr>
            <p:nvPr/>
          </p:nvSpPr>
          <p:spPr bwMode="auto">
            <a:xfrm>
              <a:off x="3578" y="2935"/>
              <a:ext cx="1551"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7" name="Rectangle 90"/>
            <p:cNvSpPr>
              <a:spLocks noChangeArrowheads="1"/>
            </p:cNvSpPr>
            <p:nvPr/>
          </p:nvSpPr>
          <p:spPr bwMode="auto">
            <a:xfrm>
              <a:off x="3578" y="2935"/>
              <a:ext cx="1551"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48" name="Rectangle 91"/>
            <p:cNvSpPr>
              <a:spLocks noChangeArrowheads="1"/>
            </p:cNvSpPr>
            <p:nvPr/>
          </p:nvSpPr>
          <p:spPr bwMode="auto">
            <a:xfrm>
              <a:off x="3628" y="2971"/>
              <a:ext cx="89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机・椅子のｻｲｽﾞ見直し</a:t>
              </a:r>
              <a:endParaRPr lang="ja-JP" altLang="en-US" sz="2400"/>
            </a:p>
          </p:txBody>
        </p:sp>
        <p:sp>
          <p:nvSpPr>
            <p:cNvPr id="3149" name="Rectangle 92"/>
            <p:cNvSpPr>
              <a:spLocks noChangeArrowheads="1"/>
            </p:cNvSpPr>
            <p:nvPr/>
          </p:nvSpPr>
          <p:spPr bwMode="auto">
            <a:xfrm>
              <a:off x="3573" y="3141"/>
              <a:ext cx="1559"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0" name="Rectangle 93"/>
            <p:cNvSpPr>
              <a:spLocks noChangeArrowheads="1"/>
            </p:cNvSpPr>
            <p:nvPr/>
          </p:nvSpPr>
          <p:spPr bwMode="auto">
            <a:xfrm>
              <a:off x="3573" y="3141"/>
              <a:ext cx="1559"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1" name="Rectangle 94"/>
            <p:cNvSpPr>
              <a:spLocks noChangeArrowheads="1"/>
            </p:cNvSpPr>
            <p:nvPr/>
          </p:nvSpPr>
          <p:spPr bwMode="auto">
            <a:xfrm>
              <a:off x="3622" y="3177"/>
              <a:ext cx="94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ｶｳﾝﾀｰ、二人用の導入</a:t>
              </a:r>
              <a:endParaRPr lang="ja-JP" altLang="en-US" sz="2400"/>
            </a:p>
          </p:txBody>
        </p:sp>
        <p:sp>
          <p:nvSpPr>
            <p:cNvPr id="3152" name="Rectangle 95"/>
            <p:cNvSpPr>
              <a:spLocks noChangeArrowheads="1"/>
            </p:cNvSpPr>
            <p:nvPr/>
          </p:nvSpPr>
          <p:spPr bwMode="auto">
            <a:xfrm>
              <a:off x="3578" y="3347"/>
              <a:ext cx="1567"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3" name="Rectangle 96"/>
            <p:cNvSpPr>
              <a:spLocks noChangeArrowheads="1"/>
            </p:cNvSpPr>
            <p:nvPr/>
          </p:nvSpPr>
          <p:spPr bwMode="auto">
            <a:xfrm>
              <a:off x="3578" y="3347"/>
              <a:ext cx="1567"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4" name="Rectangle 97"/>
            <p:cNvSpPr>
              <a:spLocks noChangeArrowheads="1"/>
            </p:cNvSpPr>
            <p:nvPr/>
          </p:nvSpPr>
          <p:spPr bwMode="auto">
            <a:xfrm>
              <a:off x="3628" y="3382"/>
              <a:ext cx="48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最短距離化</a:t>
              </a:r>
              <a:endParaRPr lang="ja-JP" altLang="en-US" sz="2400"/>
            </a:p>
          </p:txBody>
        </p:sp>
        <p:sp>
          <p:nvSpPr>
            <p:cNvPr id="3155" name="Rectangle 98"/>
            <p:cNvSpPr>
              <a:spLocks noChangeArrowheads="1"/>
            </p:cNvSpPr>
            <p:nvPr/>
          </p:nvSpPr>
          <p:spPr bwMode="auto">
            <a:xfrm>
              <a:off x="3578" y="3547"/>
              <a:ext cx="1560"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6" name="Rectangle 99"/>
            <p:cNvSpPr>
              <a:spLocks noChangeArrowheads="1"/>
            </p:cNvSpPr>
            <p:nvPr/>
          </p:nvSpPr>
          <p:spPr bwMode="auto">
            <a:xfrm>
              <a:off x="3578" y="3547"/>
              <a:ext cx="1560"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7" name="Rectangle 100"/>
            <p:cNvSpPr>
              <a:spLocks noChangeArrowheads="1"/>
            </p:cNvSpPr>
            <p:nvPr/>
          </p:nvSpPr>
          <p:spPr bwMode="auto">
            <a:xfrm>
              <a:off x="3628" y="3583"/>
              <a:ext cx="63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外段取りの導入</a:t>
              </a:r>
              <a:endParaRPr lang="ja-JP" altLang="en-US" sz="2400"/>
            </a:p>
          </p:txBody>
        </p:sp>
        <p:sp>
          <p:nvSpPr>
            <p:cNvPr id="3158" name="Rectangle 101"/>
            <p:cNvSpPr>
              <a:spLocks noChangeArrowheads="1"/>
            </p:cNvSpPr>
            <p:nvPr/>
          </p:nvSpPr>
          <p:spPr bwMode="auto">
            <a:xfrm>
              <a:off x="3578" y="3958"/>
              <a:ext cx="1560"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59" name="Rectangle 102"/>
            <p:cNvSpPr>
              <a:spLocks noChangeArrowheads="1"/>
            </p:cNvSpPr>
            <p:nvPr/>
          </p:nvSpPr>
          <p:spPr bwMode="auto">
            <a:xfrm>
              <a:off x="3578" y="3958"/>
              <a:ext cx="1560"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0" name="Rectangle 103"/>
            <p:cNvSpPr>
              <a:spLocks noChangeArrowheads="1"/>
            </p:cNvSpPr>
            <p:nvPr/>
          </p:nvSpPr>
          <p:spPr bwMode="auto">
            <a:xfrm>
              <a:off x="3628" y="3994"/>
              <a:ext cx="103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作業要領の標準化と教育</a:t>
              </a:r>
              <a:endParaRPr lang="ja-JP" altLang="en-US" sz="2400"/>
            </a:p>
          </p:txBody>
        </p:sp>
        <p:sp>
          <p:nvSpPr>
            <p:cNvPr id="3161" name="Rectangle 104"/>
            <p:cNvSpPr>
              <a:spLocks noChangeArrowheads="1"/>
            </p:cNvSpPr>
            <p:nvPr/>
          </p:nvSpPr>
          <p:spPr bwMode="auto">
            <a:xfrm>
              <a:off x="3578" y="3734"/>
              <a:ext cx="1560"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2" name="Rectangle 105"/>
            <p:cNvSpPr>
              <a:spLocks noChangeArrowheads="1"/>
            </p:cNvSpPr>
            <p:nvPr/>
          </p:nvSpPr>
          <p:spPr bwMode="auto">
            <a:xfrm>
              <a:off x="3578" y="3734"/>
              <a:ext cx="1560"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3" name="Rectangle 106"/>
            <p:cNvSpPr>
              <a:spLocks noChangeArrowheads="1"/>
            </p:cNvSpPr>
            <p:nvPr/>
          </p:nvSpPr>
          <p:spPr bwMode="auto">
            <a:xfrm>
              <a:off x="3628" y="3770"/>
              <a:ext cx="56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工数の平準化</a:t>
              </a:r>
              <a:endParaRPr lang="ja-JP" altLang="en-US" sz="2400"/>
            </a:p>
          </p:txBody>
        </p:sp>
        <p:sp>
          <p:nvSpPr>
            <p:cNvPr id="3164" name="Line 107"/>
            <p:cNvSpPr>
              <a:spLocks noChangeShapeType="1"/>
            </p:cNvSpPr>
            <p:nvPr/>
          </p:nvSpPr>
          <p:spPr bwMode="auto">
            <a:xfrm>
              <a:off x="1881" y="220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65" name="Rectangle 108"/>
            <p:cNvSpPr>
              <a:spLocks noChangeArrowheads="1"/>
            </p:cNvSpPr>
            <p:nvPr/>
          </p:nvSpPr>
          <p:spPr bwMode="auto">
            <a:xfrm>
              <a:off x="2026" y="2764"/>
              <a:ext cx="1305"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6" name="Rectangle 109"/>
            <p:cNvSpPr>
              <a:spLocks noChangeArrowheads="1"/>
            </p:cNvSpPr>
            <p:nvPr/>
          </p:nvSpPr>
          <p:spPr bwMode="auto">
            <a:xfrm>
              <a:off x="2026" y="2764"/>
              <a:ext cx="1305"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7" name="Rectangle 110"/>
            <p:cNvSpPr>
              <a:spLocks noChangeArrowheads="1"/>
            </p:cNvSpPr>
            <p:nvPr/>
          </p:nvSpPr>
          <p:spPr bwMode="auto">
            <a:xfrm>
              <a:off x="2076" y="2799"/>
              <a:ext cx="57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ｽﾍﾟｰｽを増やす</a:t>
              </a:r>
              <a:endParaRPr lang="ja-JP" altLang="en-US" sz="2400"/>
            </a:p>
          </p:txBody>
        </p:sp>
        <p:sp>
          <p:nvSpPr>
            <p:cNvPr id="3168" name="Rectangle 111"/>
            <p:cNvSpPr>
              <a:spLocks noChangeArrowheads="1"/>
            </p:cNvSpPr>
            <p:nvPr/>
          </p:nvSpPr>
          <p:spPr bwMode="auto">
            <a:xfrm>
              <a:off x="2033" y="2958"/>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69" name="Rectangle 112"/>
            <p:cNvSpPr>
              <a:spLocks noChangeArrowheads="1"/>
            </p:cNvSpPr>
            <p:nvPr/>
          </p:nvSpPr>
          <p:spPr bwMode="auto">
            <a:xfrm>
              <a:off x="2033" y="2958"/>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70" name="Rectangle 113"/>
            <p:cNvSpPr>
              <a:spLocks noChangeArrowheads="1"/>
            </p:cNvSpPr>
            <p:nvPr/>
          </p:nvSpPr>
          <p:spPr bwMode="auto">
            <a:xfrm>
              <a:off x="2083" y="2994"/>
              <a:ext cx="62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机・椅子を増やす</a:t>
              </a:r>
              <a:endParaRPr lang="ja-JP" altLang="en-US" sz="2400"/>
            </a:p>
          </p:txBody>
        </p:sp>
        <p:sp>
          <p:nvSpPr>
            <p:cNvPr id="3171" name="Line 114"/>
            <p:cNvSpPr>
              <a:spLocks noChangeShapeType="1"/>
            </p:cNvSpPr>
            <p:nvPr/>
          </p:nvSpPr>
          <p:spPr bwMode="auto">
            <a:xfrm>
              <a:off x="3331" y="2193"/>
              <a:ext cx="24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2" name="Line 116"/>
            <p:cNvSpPr>
              <a:spLocks noChangeShapeType="1"/>
            </p:cNvSpPr>
            <p:nvPr/>
          </p:nvSpPr>
          <p:spPr bwMode="auto">
            <a:xfrm>
              <a:off x="3316" y="2442"/>
              <a:ext cx="26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3" name="Line 117"/>
            <p:cNvSpPr>
              <a:spLocks noChangeShapeType="1"/>
            </p:cNvSpPr>
            <p:nvPr/>
          </p:nvSpPr>
          <p:spPr bwMode="auto">
            <a:xfrm>
              <a:off x="3454" y="2626"/>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4" name="Line 118"/>
            <p:cNvSpPr>
              <a:spLocks noChangeShapeType="1"/>
            </p:cNvSpPr>
            <p:nvPr/>
          </p:nvSpPr>
          <p:spPr bwMode="auto">
            <a:xfrm>
              <a:off x="3454" y="2432"/>
              <a:ext cx="0" cy="19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5" name="Line 119"/>
            <p:cNvSpPr>
              <a:spLocks noChangeShapeType="1"/>
            </p:cNvSpPr>
            <p:nvPr/>
          </p:nvSpPr>
          <p:spPr bwMode="auto">
            <a:xfrm>
              <a:off x="3334" y="2825"/>
              <a:ext cx="2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6" name="Line 120"/>
            <p:cNvSpPr>
              <a:spLocks noChangeShapeType="1"/>
            </p:cNvSpPr>
            <p:nvPr/>
          </p:nvSpPr>
          <p:spPr bwMode="auto">
            <a:xfrm>
              <a:off x="3338" y="3243"/>
              <a:ext cx="23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7" name="Line 121"/>
            <p:cNvSpPr>
              <a:spLocks noChangeShapeType="1"/>
            </p:cNvSpPr>
            <p:nvPr/>
          </p:nvSpPr>
          <p:spPr bwMode="auto">
            <a:xfrm>
              <a:off x="3454" y="3642"/>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8" name="Line 122"/>
            <p:cNvSpPr>
              <a:spLocks noChangeShapeType="1"/>
            </p:cNvSpPr>
            <p:nvPr/>
          </p:nvSpPr>
          <p:spPr bwMode="auto">
            <a:xfrm>
              <a:off x="3458" y="3815"/>
              <a:ext cx="12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9" name="Line 123"/>
            <p:cNvSpPr>
              <a:spLocks noChangeShapeType="1"/>
            </p:cNvSpPr>
            <p:nvPr/>
          </p:nvSpPr>
          <p:spPr bwMode="auto">
            <a:xfrm>
              <a:off x="3454" y="4010"/>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0" name="Rectangle 124"/>
            <p:cNvSpPr>
              <a:spLocks noChangeArrowheads="1"/>
            </p:cNvSpPr>
            <p:nvPr/>
          </p:nvSpPr>
          <p:spPr bwMode="auto">
            <a:xfrm>
              <a:off x="2033" y="3165"/>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81" name="Rectangle 125"/>
            <p:cNvSpPr>
              <a:spLocks noChangeArrowheads="1"/>
            </p:cNvSpPr>
            <p:nvPr/>
          </p:nvSpPr>
          <p:spPr bwMode="auto">
            <a:xfrm>
              <a:off x="2033" y="3165"/>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82" name="Rectangle 126"/>
            <p:cNvSpPr>
              <a:spLocks noChangeArrowheads="1"/>
            </p:cNvSpPr>
            <p:nvPr/>
          </p:nvSpPr>
          <p:spPr bwMode="auto">
            <a:xfrm>
              <a:off x="2083" y="3201"/>
              <a:ext cx="9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ﾆｰｽﾞに合せた備品の採用</a:t>
              </a:r>
              <a:endParaRPr lang="ja-JP" altLang="en-US" sz="2400"/>
            </a:p>
          </p:txBody>
        </p:sp>
        <p:sp>
          <p:nvSpPr>
            <p:cNvPr id="3183" name="Line 127"/>
            <p:cNvSpPr>
              <a:spLocks noChangeShapeType="1"/>
            </p:cNvSpPr>
            <p:nvPr/>
          </p:nvSpPr>
          <p:spPr bwMode="auto">
            <a:xfrm>
              <a:off x="3457" y="3444"/>
              <a:ext cx="121"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4" name="Rectangle 128"/>
            <p:cNvSpPr>
              <a:spLocks noChangeArrowheads="1"/>
            </p:cNvSpPr>
            <p:nvPr/>
          </p:nvSpPr>
          <p:spPr bwMode="auto">
            <a:xfrm>
              <a:off x="2026" y="3496"/>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85" name="Rectangle 129"/>
            <p:cNvSpPr>
              <a:spLocks noChangeArrowheads="1"/>
            </p:cNvSpPr>
            <p:nvPr/>
          </p:nvSpPr>
          <p:spPr bwMode="auto">
            <a:xfrm>
              <a:off x="2026" y="3496"/>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86" name="Rectangle 130"/>
            <p:cNvSpPr>
              <a:spLocks noChangeArrowheads="1"/>
            </p:cNvSpPr>
            <p:nvPr/>
          </p:nvSpPr>
          <p:spPr bwMode="auto">
            <a:xfrm>
              <a:off x="2076" y="3531"/>
              <a:ext cx="113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最短の手順・経路に見直しする</a:t>
              </a:r>
              <a:endParaRPr lang="ja-JP" altLang="en-US" sz="2400"/>
            </a:p>
          </p:txBody>
        </p:sp>
        <p:sp>
          <p:nvSpPr>
            <p:cNvPr id="3187" name="Line 131"/>
            <p:cNvSpPr>
              <a:spLocks noChangeShapeType="1"/>
            </p:cNvSpPr>
            <p:nvPr/>
          </p:nvSpPr>
          <p:spPr bwMode="auto">
            <a:xfrm>
              <a:off x="1883" y="243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8" name="Line 132"/>
            <p:cNvSpPr>
              <a:spLocks noChangeShapeType="1"/>
            </p:cNvSpPr>
            <p:nvPr/>
          </p:nvSpPr>
          <p:spPr bwMode="auto">
            <a:xfrm>
              <a:off x="1891" y="2832"/>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9" name="Line 133"/>
            <p:cNvSpPr>
              <a:spLocks noChangeShapeType="1"/>
            </p:cNvSpPr>
            <p:nvPr/>
          </p:nvSpPr>
          <p:spPr bwMode="auto">
            <a:xfrm>
              <a:off x="1893" y="3258"/>
              <a:ext cx="1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90" name="Rectangle 134"/>
            <p:cNvSpPr>
              <a:spLocks noChangeArrowheads="1"/>
            </p:cNvSpPr>
            <p:nvPr/>
          </p:nvSpPr>
          <p:spPr bwMode="auto">
            <a:xfrm>
              <a:off x="483" y="1829"/>
              <a:ext cx="3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基本目的</a:t>
              </a:r>
              <a:endParaRPr lang="ja-JP" altLang="en-US" sz="2400"/>
            </a:p>
          </p:txBody>
        </p:sp>
        <p:sp>
          <p:nvSpPr>
            <p:cNvPr id="3191" name="Rectangle 135"/>
            <p:cNvSpPr>
              <a:spLocks noChangeArrowheads="1"/>
            </p:cNvSpPr>
            <p:nvPr/>
          </p:nvSpPr>
          <p:spPr bwMode="auto">
            <a:xfrm>
              <a:off x="1235" y="1307"/>
              <a:ext cx="3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１次手段</a:t>
              </a:r>
              <a:endParaRPr lang="ja-JP" altLang="en-US" sz="2400"/>
            </a:p>
          </p:txBody>
        </p:sp>
        <p:sp>
          <p:nvSpPr>
            <p:cNvPr id="3192" name="Rectangle 136"/>
            <p:cNvSpPr>
              <a:spLocks noChangeArrowheads="1"/>
            </p:cNvSpPr>
            <p:nvPr/>
          </p:nvSpPr>
          <p:spPr bwMode="auto">
            <a:xfrm>
              <a:off x="2444" y="1080"/>
              <a:ext cx="3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２次手段</a:t>
              </a:r>
              <a:endParaRPr lang="ja-JP" altLang="en-US" sz="2400"/>
            </a:p>
          </p:txBody>
        </p:sp>
        <p:sp>
          <p:nvSpPr>
            <p:cNvPr id="3193" name="Rectangle 137"/>
            <p:cNvSpPr>
              <a:spLocks noChangeArrowheads="1"/>
            </p:cNvSpPr>
            <p:nvPr/>
          </p:nvSpPr>
          <p:spPr bwMode="auto">
            <a:xfrm>
              <a:off x="448" y="3508"/>
              <a:ext cx="448" cy="4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94" name="Freeform 138"/>
            <p:cNvSpPr>
              <a:spLocks noEditPoints="1"/>
            </p:cNvSpPr>
            <p:nvPr/>
          </p:nvSpPr>
          <p:spPr bwMode="auto">
            <a:xfrm>
              <a:off x="445" y="3505"/>
              <a:ext cx="454" cy="459"/>
            </a:xfrm>
            <a:custGeom>
              <a:avLst/>
              <a:gdLst>
                <a:gd name="T0" fmla="*/ 0 w 454"/>
                <a:gd name="T1" fmla="*/ 429 h 459"/>
                <a:gd name="T2" fmla="*/ 0 w 454"/>
                <a:gd name="T3" fmla="*/ 396 h 459"/>
                <a:gd name="T4" fmla="*/ 6 w 454"/>
                <a:gd name="T5" fmla="*/ 370 h 459"/>
                <a:gd name="T6" fmla="*/ 6 w 454"/>
                <a:gd name="T7" fmla="*/ 350 h 459"/>
                <a:gd name="T8" fmla="*/ 0 w 454"/>
                <a:gd name="T9" fmla="*/ 324 h 459"/>
                <a:gd name="T10" fmla="*/ 0 w 454"/>
                <a:gd name="T11" fmla="*/ 284 h 459"/>
                <a:gd name="T12" fmla="*/ 0 w 454"/>
                <a:gd name="T13" fmla="*/ 251 h 459"/>
                <a:gd name="T14" fmla="*/ 6 w 454"/>
                <a:gd name="T15" fmla="*/ 225 h 459"/>
                <a:gd name="T16" fmla="*/ 6 w 454"/>
                <a:gd name="T17" fmla="*/ 205 h 459"/>
                <a:gd name="T18" fmla="*/ 0 w 454"/>
                <a:gd name="T19" fmla="*/ 179 h 459"/>
                <a:gd name="T20" fmla="*/ 0 w 454"/>
                <a:gd name="T21" fmla="*/ 139 h 459"/>
                <a:gd name="T22" fmla="*/ 0 w 454"/>
                <a:gd name="T23" fmla="*/ 106 h 459"/>
                <a:gd name="T24" fmla="*/ 6 w 454"/>
                <a:gd name="T25" fmla="*/ 80 h 459"/>
                <a:gd name="T26" fmla="*/ 6 w 454"/>
                <a:gd name="T27" fmla="*/ 60 h 459"/>
                <a:gd name="T28" fmla="*/ 0 w 454"/>
                <a:gd name="T29" fmla="*/ 33 h 459"/>
                <a:gd name="T30" fmla="*/ 6 w 454"/>
                <a:gd name="T31" fmla="*/ 3 h 459"/>
                <a:gd name="T32" fmla="*/ 25 w 454"/>
                <a:gd name="T33" fmla="*/ 6 h 459"/>
                <a:gd name="T34" fmla="*/ 52 w 454"/>
                <a:gd name="T35" fmla="*/ 0 h 459"/>
                <a:gd name="T36" fmla="*/ 91 w 454"/>
                <a:gd name="T37" fmla="*/ 0 h 459"/>
                <a:gd name="T38" fmla="*/ 124 w 454"/>
                <a:gd name="T39" fmla="*/ 0 h 459"/>
                <a:gd name="T40" fmla="*/ 150 w 454"/>
                <a:gd name="T41" fmla="*/ 6 h 459"/>
                <a:gd name="T42" fmla="*/ 170 w 454"/>
                <a:gd name="T43" fmla="*/ 6 h 459"/>
                <a:gd name="T44" fmla="*/ 197 w 454"/>
                <a:gd name="T45" fmla="*/ 0 h 459"/>
                <a:gd name="T46" fmla="*/ 236 w 454"/>
                <a:gd name="T47" fmla="*/ 0 h 459"/>
                <a:gd name="T48" fmla="*/ 269 w 454"/>
                <a:gd name="T49" fmla="*/ 0 h 459"/>
                <a:gd name="T50" fmla="*/ 296 w 454"/>
                <a:gd name="T51" fmla="*/ 6 h 459"/>
                <a:gd name="T52" fmla="*/ 315 w 454"/>
                <a:gd name="T53" fmla="*/ 6 h 459"/>
                <a:gd name="T54" fmla="*/ 342 w 454"/>
                <a:gd name="T55" fmla="*/ 0 h 459"/>
                <a:gd name="T56" fmla="*/ 381 w 454"/>
                <a:gd name="T57" fmla="*/ 0 h 459"/>
                <a:gd name="T58" fmla="*/ 414 w 454"/>
                <a:gd name="T59" fmla="*/ 0 h 459"/>
                <a:gd name="T60" fmla="*/ 441 w 454"/>
                <a:gd name="T61" fmla="*/ 6 h 459"/>
                <a:gd name="T62" fmla="*/ 454 w 454"/>
                <a:gd name="T63" fmla="*/ 13 h 459"/>
                <a:gd name="T64" fmla="*/ 454 w 454"/>
                <a:gd name="T65" fmla="*/ 46 h 459"/>
                <a:gd name="T66" fmla="*/ 447 w 454"/>
                <a:gd name="T67" fmla="*/ 72 h 459"/>
                <a:gd name="T68" fmla="*/ 447 w 454"/>
                <a:gd name="T69" fmla="*/ 92 h 459"/>
                <a:gd name="T70" fmla="*/ 454 w 454"/>
                <a:gd name="T71" fmla="*/ 118 h 459"/>
                <a:gd name="T72" fmla="*/ 454 w 454"/>
                <a:gd name="T73" fmla="*/ 158 h 459"/>
                <a:gd name="T74" fmla="*/ 454 w 454"/>
                <a:gd name="T75" fmla="*/ 191 h 459"/>
                <a:gd name="T76" fmla="*/ 447 w 454"/>
                <a:gd name="T77" fmla="*/ 217 h 459"/>
                <a:gd name="T78" fmla="*/ 447 w 454"/>
                <a:gd name="T79" fmla="*/ 237 h 459"/>
                <a:gd name="T80" fmla="*/ 454 w 454"/>
                <a:gd name="T81" fmla="*/ 264 h 459"/>
                <a:gd name="T82" fmla="*/ 454 w 454"/>
                <a:gd name="T83" fmla="*/ 303 h 459"/>
                <a:gd name="T84" fmla="*/ 454 w 454"/>
                <a:gd name="T85" fmla="*/ 336 h 459"/>
                <a:gd name="T86" fmla="*/ 447 w 454"/>
                <a:gd name="T87" fmla="*/ 363 h 459"/>
                <a:gd name="T88" fmla="*/ 447 w 454"/>
                <a:gd name="T89" fmla="*/ 382 h 459"/>
                <a:gd name="T90" fmla="*/ 454 w 454"/>
                <a:gd name="T91" fmla="*/ 409 h 459"/>
                <a:gd name="T92" fmla="*/ 454 w 454"/>
                <a:gd name="T93" fmla="*/ 448 h 459"/>
                <a:gd name="T94" fmla="*/ 425 w 454"/>
                <a:gd name="T95" fmla="*/ 459 h 459"/>
                <a:gd name="T96" fmla="*/ 399 w 454"/>
                <a:gd name="T97" fmla="*/ 452 h 459"/>
                <a:gd name="T98" fmla="*/ 379 w 454"/>
                <a:gd name="T99" fmla="*/ 452 h 459"/>
                <a:gd name="T100" fmla="*/ 352 w 454"/>
                <a:gd name="T101" fmla="*/ 459 h 459"/>
                <a:gd name="T102" fmla="*/ 313 w 454"/>
                <a:gd name="T103" fmla="*/ 459 h 459"/>
                <a:gd name="T104" fmla="*/ 280 w 454"/>
                <a:gd name="T105" fmla="*/ 459 h 459"/>
                <a:gd name="T106" fmla="*/ 254 w 454"/>
                <a:gd name="T107" fmla="*/ 452 h 459"/>
                <a:gd name="T108" fmla="*/ 234 w 454"/>
                <a:gd name="T109" fmla="*/ 452 h 459"/>
                <a:gd name="T110" fmla="*/ 207 w 454"/>
                <a:gd name="T111" fmla="*/ 459 h 459"/>
                <a:gd name="T112" fmla="*/ 168 w 454"/>
                <a:gd name="T113" fmla="*/ 459 h 459"/>
                <a:gd name="T114" fmla="*/ 135 w 454"/>
                <a:gd name="T115" fmla="*/ 459 h 459"/>
                <a:gd name="T116" fmla="*/ 108 w 454"/>
                <a:gd name="T117" fmla="*/ 452 h 459"/>
                <a:gd name="T118" fmla="*/ 89 w 454"/>
                <a:gd name="T119" fmla="*/ 452 h 459"/>
                <a:gd name="T120" fmla="*/ 62 w 454"/>
                <a:gd name="T121" fmla="*/ 459 h 459"/>
                <a:gd name="T122" fmla="*/ 23 w 454"/>
                <a:gd name="T123" fmla="*/ 459 h 45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54" h="459">
                  <a:moveTo>
                    <a:pt x="0" y="456"/>
                  </a:moveTo>
                  <a:lnTo>
                    <a:pt x="0" y="449"/>
                  </a:lnTo>
                  <a:lnTo>
                    <a:pt x="6" y="449"/>
                  </a:lnTo>
                  <a:lnTo>
                    <a:pt x="6" y="456"/>
                  </a:lnTo>
                  <a:lnTo>
                    <a:pt x="0" y="456"/>
                  </a:lnTo>
                  <a:close/>
                  <a:moveTo>
                    <a:pt x="0" y="443"/>
                  </a:moveTo>
                  <a:lnTo>
                    <a:pt x="0" y="436"/>
                  </a:lnTo>
                  <a:lnTo>
                    <a:pt x="6" y="436"/>
                  </a:lnTo>
                  <a:lnTo>
                    <a:pt x="6" y="443"/>
                  </a:lnTo>
                  <a:lnTo>
                    <a:pt x="0" y="443"/>
                  </a:lnTo>
                  <a:close/>
                  <a:moveTo>
                    <a:pt x="0" y="429"/>
                  </a:moveTo>
                  <a:lnTo>
                    <a:pt x="0" y="423"/>
                  </a:lnTo>
                  <a:lnTo>
                    <a:pt x="6" y="423"/>
                  </a:lnTo>
                  <a:lnTo>
                    <a:pt x="6" y="429"/>
                  </a:lnTo>
                  <a:lnTo>
                    <a:pt x="0" y="429"/>
                  </a:lnTo>
                  <a:close/>
                  <a:moveTo>
                    <a:pt x="0" y="416"/>
                  </a:moveTo>
                  <a:lnTo>
                    <a:pt x="0" y="410"/>
                  </a:lnTo>
                  <a:lnTo>
                    <a:pt x="6" y="410"/>
                  </a:lnTo>
                  <a:lnTo>
                    <a:pt x="6" y="416"/>
                  </a:lnTo>
                  <a:lnTo>
                    <a:pt x="0" y="416"/>
                  </a:lnTo>
                  <a:close/>
                  <a:moveTo>
                    <a:pt x="0" y="403"/>
                  </a:moveTo>
                  <a:lnTo>
                    <a:pt x="0" y="396"/>
                  </a:lnTo>
                  <a:lnTo>
                    <a:pt x="6" y="396"/>
                  </a:lnTo>
                  <a:lnTo>
                    <a:pt x="6" y="403"/>
                  </a:lnTo>
                  <a:lnTo>
                    <a:pt x="0" y="403"/>
                  </a:lnTo>
                  <a:close/>
                  <a:moveTo>
                    <a:pt x="0" y="390"/>
                  </a:moveTo>
                  <a:lnTo>
                    <a:pt x="0" y="383"/>
                  </a:lnTo>
                  <a:lnTo>
                    <a:pt x="6" y="383"/>
                  </a:lnTo>
                  <a:lnTo>
                    <a:pt x="6" y="390"/>
                  </a:lnTo>
                  <a:lnTo>
                    <a:pt x="0" y="390"/>
                  </a:lnTo>
                  <a:close/>
                  <a:moveTo>
                    <a:pt x="0" y="377"/>
                  </a:moveTo>
                  <a:lnTo>
                    <a:pt x="0" y="370"/>
                  </a:lnTo>
                  <a:lnTo>
                    <a:pt x="6" y="370"/>
                  </a:lnTo>
                  <a:lnTo>
                    <a:pt x="6" y="377"/>
                  </a:lnTo>
                  <a:lnTo>
                    <a:pt x="0" y="377"/>
                  </a:lnTo>
                  <a:close/>
                  <a:moveTo>
                    <a:pt x="0" y="363"/>
                  </a:moveTo>
                  <a:lnTo>
                    <a:pt x="0" y="357"/>
                  </a:lnTo>
                  <a:lnTo>
                    <a:pt x="6" y="357"/>
                  </a:lnTo>
                  <a:lnTo>
                    <a:pt x="6" y="363"/>
                  </a:lnTo>
                  <a:lnTo>
                    <a:pt x="0" y="363"/>
                  </a:lnTo>
                  <a:close/>
                  <a:moveTo>
                    <a:pt x="0" y="350"/>
                  </a:moveTo>
                  <a:lnTo>
                    <a:pt x="0" y="344"/>
                  </a:lnTo>
                  <a:lnTo>
                    <a:pt x="6" y="344"/>
                  </a:lnTo>
                  <a:lnTo>
                    <a:pt x="6" y="350"/>
                  </a:lnTo>
                  <a:lnTo>
                    <a:pt x="0" y="350"/>
                  </a:lnTo>
                  <a:close/>
                  <a:moveTo>
                    <a:pt x="0" y="337"/>
                  </a:moveTo>
                  <a:lnTo>
                    <a:pt x="0" y="330"/>
                  </a:lnTo>
                  <a:lnTo>
                    <a:pt x="6" y="330"/>
                  </a:lnTo>
                  <a:lnTo>
                    <a:pt x="6" y="337"/>
                  </a:lnTo>
                  <a:lnTo>
                    <a:pt x="0" y="337"/>
                  </a:lnTo>
                  <a:close/>
                  <a:moveTo>
                    <a:pt x="0" y="324"/>
                  </a:moveTo>
                  <a:lnTo>
                    <a:pt x="0" y="317"/>
                  </a:lnTo>
                  <a:lnTo>
                    <a:pt x="6" y="317"/>
                  </a:lnTo>
                  <a:lnTo>
                    <a:pt x="6" y="324"/>
                  </a:lnTo>
                  <a:lnTo>
                    <a:pt x="0" y="324"/>
                  </a:lnTo>
                  <a:close/>
                  <a:moveTo>
                    <a:pt x="0" y="311"/>
                  </a:moveTo>
                  <a:lnTo>
                    <a:pt x="0" y="304"/>
                  </a:lnTo>
                  <a:lnTo>
                    <a:pt x="6" y="304"/>
                  </a:lnTo>
                  <a:lnTo>
                    <a:pt x="6" y="311"/>
                  </a:lnTo>
                  <a:lnTo>
                    <a:pt x="0" y="311"/>
                  </a:lnTo>
                  <a:close/>
                  <a:moveTo>
                    <a:pt x="0" y="297"/>
                  </a:moveTo>
                  <a:lnTo>
                    <a:pt x="0" y="291"/>
                  </a:lnTo>
                  <a:lnTo>
                    <a:pt x="6" y="291"/>
                  </a:lnTo>
                  <a:lnTo>
                    <a:pt x="6" y="297"/>
                  </a:lnTo>
                  <a:lnTo>
                    <a:pt x="0" y="297"/>
                  </a:lnTo>
                  <a:close/>
                  <a:moveTo>
                    <a:pt x="0" y="284"/>
                  </a:moveTo>
                  <a:lnTo>
                    <a:pt x="0" y="278"/>
                  </a:lnTo>
                  <a:lnTo>
                    <a:pt x="6" y="278"/>
                  </a:lnTo>
                  <a:lnTo>
                    <a:pt x="6" y="284"/>
                  </a:lnTo>
                  <a:lnTo>
                    <a:pt x="0" y="284"/>
                  </a:lnTo>
                  <a:close/>
                  <a:moveTo>
                    <a:pt x="0" y="271"/>
                  </a:moveTo>
                  <a:lnTo>
                    <a:pt x="0" y="264"/>
                  </a:lnTo>
                  <a:lnTo>
                    <a:pt x="6" y="264"/>
                  </a:lnTo>
                  <a:lnTo>
                    <a:pt x="6" y="271"/>
                  </a:lnTo>
                  <a:lnTo>
                    <a:pt x="0" y="271"/>
                  </a:lnTo>
                  <a:close/>
                  <a:moveTo>
                    <a:pt x="0" y="258"/>
                  </a:moveTo>
                  <a:lnTo>
                    <a:pt x="0" y="251"/>
                  </a:lnTo>
                  <a:lnTo>
                    <a:pt x="6" y="251"/>
                  </a:lnTo>
                  <a:lnTo>
                    <a:pt x="6" y="258"/>
                  </a:lnTo>
                  <a:lnTo>
                    <a:pt x="0" y="258"/>
                  </a:lnTo>
                  <a:close/>
                  <a:moveTo>
                    <a:pt x="0" y="245"/>
                  </a:moveTo>
                  <a:lnTo>
                    <a:pt x="0" y="238"/>
                  </a:lnTo>
                  <a:lnTo>
                    <a:pt x="6" y="238"/>
                  </a:lnTo>
                  <a:lnTo>
                    <a:pt x="6" y="245"/>
                  </a:lnTo>
                  <a:lnTo>
                    <a:pt x="0" y="245"/>
                  </a:lnTo>
                  <a:close/>
                  <a:moveTo>
                    <a:pt x="0" y="231"/>
                  </a:moveTo>
                  <a:lnTo>
                    <a:pt x="0" y="225"/>
                  </a:lnTo>
                  <a:lnTo>
                    <a:pt x="6" y="225"/>
                  </a:lnTo>
                  <a:lnTo>
                    <a:pt x="6" y="231"/>
                  </a:lnTo>
                  <a:lnTo>
                    <a:pt x="0" y="231"/>
                  </a:lnTo>
                  <a:close/>
                  <a:moveTo>
                    <a:pt x="0" y="218"/>
                  </a:moveTo>
                  <a:lnTo>
                    <a:pt x="0" y="212"/>
                  </a:lnTo>
                  <a:lnTo>
                    <a:pt x="6" y="212"/>
                  </a:lnTo>
                  <a:lnTo>
                    <a:pt x="6" y="218"/>
                  </a:lnTo>
                  <a:lnTo>
                    <a:pt x="0" y="218"/>
                  </a:lnTo>
                  <a:close/>
                  <a:moveTo>
                    <a:pt x="0" y="205"/>
                  </a:moveTo>
                  <a:lnTo>
                    <a:pt x="0" y="198"/>
                  </a:lnTo>
                  <a:lnTo>
                    <a:pt x="6" y="198"/>
                  </a:lnTo>
                  <a:lnTo>
                    <a:pt x="6" y="205"/>
                  </a:lnTo>
                  <a:lnTo>
                    <a:pt x="0" y="205"/>
                  </a:lnTo>
                  <a:close/>
                  <a:moveTo>
                    <a:pt x="0" y="192"/>
                  </a:moveTo>
                  <a:lnTo>
                    <a:pt x="0" y="185"/>
                  </a:lnTo>
                  <a:lnTo>
                    <a:pt x="6" y="185"/>
                  </a:lnTo>
                  <a:lnTo>
                    <a:pt x="6" y="192"/>
                  </a:lnTo>
                  <a:lnTo>
                    <a:pt x="0" y="192"/>
                  </a:lnTo>
                  <a:close/>
                  <a:moveTo>
                    <a:pt x="0" y="179"/>
                  </a:moveTo>
                  <a:lnTo>
                    <a:pt x="0" y="172"/>
                  </a:lnTo>
                  <a:lnTo>
                    <a:pt x="6" y="172"/>
                  </a:lnTo>
                  <a:lnTo>
                    <a:pt x="6" y="179"/>
                  </a:lnTo>
                  <a:lnTo>
                    <a:pt x="0" y="179"/>
                  </a:lnTo>
                  <a:close/>
                  <a:moveTo>
                    <a:pt x="0" y="165"/>
                  </a:moveTo>
                  <a:lnTo>
                    <a:pt x="0" y="159"/>
                  </a:lnTo>
                  <a:lnTo>
                    <a:pt x="6" y="159"/>
                  </a:lnTo>
                  <a:lnTo>
                    <a:pt x="6" y="165"/>
                  </a:lnTo>
                  <a:lnTo>
                    <a:pt x="0" y="165"/>
                  </a:lnTo>
                  <a:close/>
                  <a:moveTo>
                    <a:pt x="0" y="152"/>
                  </a:moveTo>
                  <a:lnTo>
                    <a:pt x="0" y="146"/>
                  </a:lnTo>
                  <a:lnTo>
                    <a:pt x="6" y="146"/>
                  </a:lnTo>
                  <a:lnTo>
                    <a:pt x="6" y="152"/>
                  </a:lnTo>
                  <a:lnTo>
                    <a:pt x="0" y="152"/>
                  </a:lnTo>
                  <a:close/>
                  <a:moveTo>
                    <a:pt x="0" y="139"/>
                  </a:moveTo>
                  <a:lnTo>
                    <a:pt x="0" y="132"/>
                  </a:lnTo>
                  <a:lnTo>
                    <a:pt x="6" y="132"/>
                  </a:lnTo>
                  <a:lnTo>
                    <a:pt x="6" y="139"/>
                  </a:lnTo>
                  <a:lnTo>
                    <a:pt x="0" y="139"/>
                  </a:lnTo>
                  <a:close/>
                  <a:moveTo>
                    <a:pt x="0" y="126"/>
                  </a:moveTo>
                  <a:lnTo>
                    <a:pt x="0" y="119"/>
                  </a:lnTo>
                  <a:lnTo>
                    <a:pt x="6" y="119"/>
                  </a:lnTo>
                  <a:lnTo>
                    <a:pt x="6" y="126"/>
                  </a:lnTo>
                  <a:lnTo>
                    <a:pt x="0" y="126"/>
                  </a:lnTo>
                  <a:close/>
                  <a:moveTo>
                    <a:pt x="0" y="113"/>
                  </a:moveTo>
                  <a:lnTo>
                    <a:pt x="0" y="106"/>
                  </a:lnTo>
                  <a:lnTo>
                    <a:pt x="6" y="106"/>
                  </a:lnTo>
                  <a:lnTo>
                    <a:pt x="6" y="113"/>
                  </a:lnTo>
                  <a:lnTo>
                    <a:pt x="0" y="113"/>
                  </a:lnTo>
                  <a:close/>
                  <a:moveTo>
                    <a:pt x="0" y="99"/>
                  </a:moveTo>
                  <a:lnTo>
                    <a:pt x="0" y="93"/>
                  </a:lnTo>
                  <a:lnTo>
                    <a:pt x="6" y="93"/>
                  </a:lnTo>
                  <a:lnTo>
                    <a:pt x="6" y="99"/>
                  </a:lnTo>
                  <a:lnTo>
                    <a:pt x="0" y="99"/>
                  </a:lnTo>
                  <a:close/>
                  <a:moveTo>
                    <a:pt x="0" y="86"/>
                  </a:moveTo>
                  <a:lnTo>
                    <a:pt x="0" y="80"/>
                  </a:lnTo>
                  <a:lnTo>
                    <a:pt x="6" y="80"/>
                  </a:lnTo>
                  <a:lnTo>
                    <a:pt x="6" y="86"/>
                  </a:lnTo>
                  <a:lnTo>
                    <a:pt x="0" y="86"/>
                  </a:lnTo>
                  <a:close/>
                  <a:moveTo>
                    <a:pt x="0" y="73"/>
                  </a:moveTo>
                  <a:lnTo>
                    <a:pt x="0" y="66"/>
                  </a:lnTo>
                  <a:lnTo>
                    <a:pt x="6" y="66"/>
                  </a:lnTo>
                  <a:lnTo>
                    <a:pt x="6" y="73"/>
                  </a:lnTo>
                  <a:lnTo>
                    <a:pt x="0" y="73"/>
                  </a:lnTo>
                  <a:close/>
                  <a:moveTo>
                    <a:pt x="0" y="60"/>
                  </a:moveTo>
                  <a:lnTo>
                    <a:pt x="0" y="53"/>
                  </a:lnTo>
                  <a:lnTo>
                    <a:pt x="6" y="53"/>
                  </a:lnTo>
                  <a:lnTo>
                    <a:pt x="6" y="60"/>
                  </a:lnTo>
                  <a:lnTo>
                    <a:pt x="0" y="60"/>
                  </a:lnTo>
                  <a:close/>
                  <a:moveTo>
                    <a:pt x="0" y="47"/>
                  </a:moveTo>
                  <a:lnTo>
                    <a:pt x="0" y="40"/>
                  </a:lnTo>
                  <a:lnTo>
                    <a:pt x="6" y="40"/>
                  </a:lnTo>
                  <a:lnTo>
                    <a:pt x="6" y="47"/>
                  </a:lnTo>
                  <a:lnTo>
                    <a:pt x="0" y="47"/>
                  </a:lnTo>
                  <a:close/>
                  <a:moveTo>
                    <a:pt x="0" y="33"/>
                  </a:moveTo>
                  <a:lnTo>
                    <a:pt x="0" y="27"/>
                  </a:lnTo>
                  <a:lnTo>
                    <a:pt x="6" y="27"/>
                  </a:lnTo>
                  <a:lnTo>
                    <a:pt x="6" y="33"/>
                  </a:lnTo>
                  <a:lnTo>
                    <a:pt x="0" y="33"/>
                  </a:lnTo>
                  <a:close/>
                  <a:moveTo>
                    <a:pt x="0" y="20"/>
                  </a:moveTo>
                  <a:lnTo>
                    <a:pt x="0" y="14"/>
                  </a:lnTo>
                  <a:lnTo>
                    <a:pt x="6" y="14"/>
                  </a:lnTo>
                  <a:lnTo>
                    <a:pt x="6" y="20"/>
                  </a:lnTo>
                  <a:lnTo>
                    <a:pt x="0" y="20"/>
                  </a:lnTo>
                  <a:close/>
                  <a:moveTo>
                    <a:pt x="0" y="7"/>
                  </a:moveTo>
                  <a:lnTo>
                    <a:pt x="0" y="0"/>
                  </a:lnTo>
                  <a:lnTo>
                    <a:pt x="5" y="0"/>
                  </a:lnTo>
                  <a:lnTo>
                    <a:pt x="5" y="6"/>
                  </a:lnTo>
                  <a:lnTo>
                    <a:pt x="3" y="6"/>
                  </a:lnTo>
                  <a:lnTo>
                    <a:pt x="6" y="3"/>
                  </a:lnTo>
                  <a:lnTo>
                    <a:pt x="6" y="7"/>
                  </a:lnTo>
                  <a:lnTo>
                    <a:pt x="0" y="7"/>
                  </a:lnTo>
                  <a:close/>
                  <a:moveTo>
                    <a:pt x="12" y="0"/>
                  </a:moveTo>
                  <a:lnTo>
                    <a:pt x="19" y="0"/>
                  </a:lnTo>
                  <a:lnTo>
                    <a:pt x="19" y="6"/>
                  </a:lnTo>
                  <a:lnTo>
                    <a:pt x="12" y="6"/>
                  </a:lnTo>
                  <a:lnTo>
                    <a:pt x="12" y="0"/>
                  </a:lnTo>
                  <a:close/>
                  <a:moveTo>
                    <a:pt x="25" y="0"/>
                  </a:moveTo>
                  <a:lnTo>
                    <a:pt x="32" y="0"/>
                  </a:lnTo>
                  <a:lnTo>
                    <a:pt x="32" y="6"/>
                  </a:lnTo>
                  <a:lnTo>
                    <a:pt x="25" y="6"/>
                  </a:lnTo>
                  <a:lnTo>
                    <a:pt x="25" y="0"/>
                  </a:lnTo>
                  <a:close/>
                  <a:moveTo>
                    <a:pt x="38" y="0"/>
                  </a:moveTo>
                  <a:lnTo>
                    <a:pt x="45" y="0"/>
                  </a:lnTo>
                  <a:lnTo>
                    <a:pt x="45" y="6"/>
                  </a:lnTo>
                  <a:lnTo>
                    <a:pt x="38" y="6"/>
                  </a:lnTo>
                  <a:lnTo>
                    <a:pt x="38" y="0"/>
                  </a:lnTo>
                  <a:close/>
                  <a:moveTo>
                    <a:pt x="52" y="0"/>
                  </a:moveTo>
                  <a:lnTo>
                    <a:pt x="58" y="0"/>
                  </a:lnTo>
                  <a:lnTo>
                    <a:pt x="58" y="6"/>
                  </a:lnTo>
                  <a:lnTo>
                    <a:pt x="52" y="6"/>
                  </a:lnTo>
                  <a:lnTo>
                    <a:pt x="52" y="0"/>
                  </a:lnTo>
                  <a:close/>
                  <a:moveTo>
                    <a:pt x="65" y="0"/>
                  </a:moveTo>
                  <a:lnTo>
                    <a:pt x="71" y="0"/>
                  </a:lnTo>
                  <a:lnTo>
                    <a:pt x="71" y="6"/>
                  </a:lnTo>
                  <a:lnTo>
                    <a:pt x="65" y="6"/>
                  </a:lnTo>
                  <a:lnTo>
                    <a:pt x="65" y="0"/>
                  </a:lnTo>
                  <a:close/>
                  <a:moveTo>
                    <a:pt x="78" y="0"/>
                  </a:moveTo>
                  <a:lnTo>
                    <a:pt x="85" y="0"/>
                  </a:lnTo>
                  <a:lnTo>
                    <a:pt x="85" y="6"/>
                  </a:lnTo>
                  <a:lnTo>
                    <a:pt x="78" y="6"/>
                  </a:lnTo>
                  <a:lnTo>
                    <a:pt x="78" y="0"/>
                  </a:lnTo>
                  <a:close/>
                  <a:moveTo>
                    <a:pt x="91" y="0"/>
                  </a:moveTo>
                  <a:lnTo>
                    <a:pt x="98" y="0"/>
                  </a:lnTo>
                  <a:lnTo>
                    <a:pt x="98" y="6"/>
                  </a:lnTo>
                  <a:lnTo>
                    <a:pt x="91" y="6"/>
                  </a:lnTo>
                  <a:lnTo>
                    <a:pt x="91" y="0"/>
                  </a:lnTo>
                  <a:close/>
                  <a:moveTo>
                    <a:pt x="104" y="0"/>
                  </a:moveTo>
                  <a:lnTo>
                    <a:pt x="111" y="0"/>
                  </a:lnTo>
                  <a:lnTo>
                    <a:pt x="111" y="6"/>
                  </a:lnTo>
                  <a:lnTo>
                    <a:pt x="104" y="6"/>
                  </a:lnTo>
                  <a:lnTo>
                    <a:pt x="104" y="0"/>
                  </a:lnTo>
                  <a:close/>
                  <a:moveTo>
                    <a:pt x="118" y="0"/>
                  </a:moveTo>
                  <a:lnTo>
                    <a:pt x="124" y="0"/>
                  </a:lnTo>
                  <a:lnTo>
                    <a:pt x="124" y="6"/>
                  </a:lnTo>
                  <a:lnTo>
                    <a:pt x="118" y="6"/>
                  </a:lnTo>
                  <a:lnTo>
                    <a:pt x="118" y="0"/>
                  </a:lnTo>
                  <a:close/>
                  <a:moveTo>
                    <a:pt x="131" y="0"/>
                  </a:moveTo>
                  <a:lnTo>
                    <a:pt x="137" y="0"/>
                  </a:lnTo>
                  <a:lnTo>
                    <a:pt x="137" y="6"/>
                  </a:lnTo>
                  <a:lnTo>
                    <a:pt x="131" y="6"/>
                  </a:lnTo>
                  <a:lnTo>
                    <a:pt x="131" y="0"/>
                  </a:lnTo>
                  <a:close/>
                  <a:moveTo>
                    <a:pt x="144" y="0"/>
                  </a:moveTo>
                  <a:lnTo>
                    <a:pt x="150" y="0"/>
                  </a:lnTo>
                  <a:lnTo>
                    <a:pt x="150" y="6"/>
                  </a:lnTo>
                  <a:lnTo>
                    <a:pt x="144" y="6"/>
                  </a:lnTo>
                  <a:lnTo>
                    <a:pt x="144" y="0"/>
                  </a:lnTo>
                  <a:close/>
                  <a:moveTo>
                    <a:pt x="157" y="0"/>
                  </a:moveTo>
                  <a:lnTo>
                    <a:pt x="164" y="0"/>
                  </a:lnTo>
                  <a:lnTo>
                    <a:pt x="164" y="6"/>
                  </a:lnTo>
                  <a:lnTo>
                    <a:pt x="157" y="6"/>
                  </a:lnTo>
                  <a:lnTo>
                    <a:pt x="157" y="0"/>
                  </a:lnTo>
                  <a:close/>
                  <a:moveTo>
                    <a:pt x="170" y="0"/>
                  </a:moveTo>
                  <a:lnTo>
                    <a:pt x="177" y="0"/>
                  </a:lnTo>
                  <a:lnTo>
                    <a:pt x="177" y="6"/>
                  </a:lnTo>
                  <a:lnTo>
                    <a:pt x="170" y="6"/>
                  </a:lnTo>
                  <a:lnTo>
                    <a:pt x="170" y="0"/>
                  </a:lnTo>
                  <a:close/>
                  <a:moveTo>
                    <a:pt x="183" y="0"/>
                  </a:moveTo>
                  <a:lnTo>
                    <a:pt x="190" y="0"/>
                  </a:lnTo>
                  <a:lnTo>
                    <a:pt x="190" y="6"/>
                  </a:lnTo>
                  <a:lnTo>
                    <a:pt x="183" y="6"/>
                  </a:lnTo>
                  <a:lnTo>
                    <a:pt x="183" y="0"/>
                  </a:lnTo>
                  <a:close/>
                  <a:moveTo>
                    <a:pt x="197" y="0"/>
                  </a:moveTo>
                  <a:lnTo>
                    <a:pt x="203" y="0"/>
                  </a:lnTo>
                  <a:lnTo>
                    <a:pt x="203" y="6"/>
                  </a:lnTo>
                  <a:lnTo>
                    <a:pt x="197" y="6"/>
                  </a:lnTo>
                  <a:lnTo>
                    <a:pt x="197" y="0"/>
                  </a:lnTo>
                  <a:close/>
                  <a:moveTo>
                    <a:pt x="210" y="0"/>
                  </a:moveTo>
                  <a:lnTo>
                    <a:pt x="216" y="0"/>
                  </a:lnTo>
                  <a:lnTo>
                    <a:pt x="216" y="6"/>
                  </a:lnTo>
                  <a:lnTo>
                    <a:pt x="210" y="6"/>
                  </a:lnTo>
                  <a:lnTo>
                    <a:pt x="210" y="0"/>
                  </a:lnTo>
                  <a:close/>
                  <a:moveTo>
                    <a:pt x="223" y="0"/>
                  </a:moveTo>
                  <a:lnTo>
                    <a:pt x="230" y="0"/>
                  </a:lnTo>
                  <a:lnTo>
                    <a:pt x="230" y="6"/>
                  </a:lnTo>
                  <a:lnTo>
                    <a:pt x="223" y="6"/>
                  </a:lnTo>
                  <a:lnTo>
                    <a:pt x="223" y="0"/>
                  </a:lnTo>
                  <a:close/>
                  <a:moveTo>
                    <a:pt x="236" y="0"/>
                  </a:moveTo>
                  <a:lnTo>
                    <a:pt x="243" y="0"/>
                  </a:lnTo>
                  <a:lnTo>
                    <a:pt x="243" y="6"/>
                  </a:lnTo>
                  <a:lnTo>
                    <a:pt x="236" y="6"/>
                  </a:lnTo>
                  <a:lnTo>
                    <a:pt x="236" y="0"/>
                  </a:lnTo>
                  <a:close/>
                  <a:moveTo>
                    <a:pt x="249" y="0"/>
                  </a:moveTo>
                  <a:lnTo>
                    <a:pt x="256" y="0"/>
                  </a:lnTo>
                  <a:lnTo>
                    <a:pt x="256" y="6"/>
                  </a:lnTo>
                  <a:lnTo>
                    <a:pt x="249" y="6"/>
                  </a:lnTo>
                  <a:lnTo>
                    <a:pt x="249" y="0"/>
                  </a:lnTo>
                  <a:close/>
                  <a:moveTo>
                    <a:pt x="263" y="0"/>
                  </a:moveTo>
                  <a:lnTo>
                    <a:pt x="269" y="0"/>
                  </a:lnTo>
                  <a:lnTo>
                    <a:pt x="269" y="6"/>
                  </a:lnTo>
                  <a:lnTo>
                    <a:pt x="263" y="6"/>
                  </a:lnTo>
                  <a:lnTo>
                    <a:pt x="263" y="0"/>
                  </a:lnTo>
                  <a:close/>
                  <a:moveTo>
                    <a:pt x="276" y="0"/>
                  </a:moveTo>
                  <a:lnTo>
                    <a:pt x="282" y="0"/>
                  </a:lnTo>
                  <a:lnTo>
                    <a:pt x="282" y="6"/>
                  </a:lnTo>
                  <a:lnTo>
                    <a:pt x="276" y="6"/>
                  </a:lnTo>
                  <a:lnTo>
                    <a:pt x="276" y="0"/>
                  </a:lnTo>
                  <a:close/>
                  <a:moveTo>
                    <a:pt x="289" y="0"/>
                  </a:moveTo>
                  <a:lnTo>
                    <a:pt x="296" y="0"/>
                  </a:lnTo>
                  <a:lnTo>
                    <a:pt x="296" y="6"/>
                  </a:lnTo>
                  <a:lnTo>
                    <a:pt x="289" y="6"/>
                  </a:lnTo>
                  <a:lnTo>
                    <a:pt x="289" y="0"/>
                  </a:lnTo>
                  <a:close/>
                  <a:moveTo>
                    <a:pt x="302" y="0"/>
                  </a:moveTo>
                  <a:lnTo>
                    <a:pt x="309" y="0"/>
                  </a:lnTo>
                  <a:lnTo>
                    <a:pt x="309" y="6"/>
                  </a:lnTo>
                  <a:lnTo>
                    <a:pt x="302" y="6"/>
                  </a:lnTo>
                  <a:lnTo>
                    <a:pt x="302" y="0"/>
                  </a:lnTo>
                  <a:close/>
                  <a:moveTo>
                    <a:pt x="315" y="0"/>
                  </a:moveTo>
                  <a:lnTo>
                    <a:pt x="322" y="0"/>
                  </a:lnTo>
                  <a:lnTo>
                    <a:pt x="322" y="6"/>
                  </a:lnTo>
                  <a:lnTo>
                    <a:pt x="315" y="6"/>
                  </a:lnTo>
                  <a:lnTo>
                    <a:pt x="315" y="0"/>
                  </a:lnTo>
                  <a:close/>
                  <a:moveTo>
                    <a:pt x="329" y="0"/>
                  </a:moveTo>
                  <a:lnTo>
                    <a:pt x="335" y="0"/>
                  </a:lnTo>
                  <a:lnTo>
                    <a:pt x="335" y="6"/>
                  </a:lnTo>
                  <a:lnTo>
                    <a:pt x="329" y="6"/>
                  </a:lnTo>
                  <a:lnTo>
                    <a:pt x="329" y="0"/>
                  </a:lnTo>
                  <a:close/>
                  <a:moveTo>
                    <a:pt x="342" y="0"/>
                  </a:moveTo>
                  <a:lnTo>
                    <a:pt x="348" y="0"/>
                  </a:lnTo>
                  <a:lnTo>
                    <a:pt x="348" y="6"/>
                  </a:lnTo>
                  <a:lnTo>
                    <a:pt x="342" y="6"/>
                  </a:lnTo>
                  <a:lnTo>
                    <a:pt x="342" y="0"/>
                  </a:lnTo>
                  <a:close/>
                  <a:moveTo>
                    <a:pt x="355" y="0"/>
                  </a:moveTo>
                  <a:lnTo>
                    <a:pt x="362" y="0"/>
                  </a:lnTo>
                  <a:lnTo>
                    <a:pt x="362" y="6"/>
                  </a:lnTo>
                  <a:lnTo>
                    <a:pt x="355" y="6"/>
                  </a:lnTo>
                  <a:lnTo>
                    <a:pt x="355" y="0"/>
                  </a:lnTo>
                  <a:close/>
                  <a:moveTo>
                    <a:pt x="368" y="0"/>
                  </a:moveTo>
                  <a:lnTo>
                    <a:pt x="375" y="0"/>
                  </a:lnTo>
                  <a:lnTo>
                    <a:pt x="375" y="6"/>
                  </a:lnTo>
                  <a:lnTo>
                    <a:pt x="368" y="6"/>
                  </a:lnTo>
                  <a:lnTo>
                    <a:pt x="368" y="0"/>
                  </a:lnTo>
                  <a:close/>
                  <a:moveTo>
                    <a:pt x="381" y="0"/>
                  </a:moveTo>
                  <a:lnTo>
                    <a:pt x="388" y="0"/>
                  </a:lnTo>
                  <a:lnTo>
                    <a:pt x="388" y="6"/>
                  </a:lnTo>
                  <a:lnTo>
                    <a:pt x="381" y="6"/>
                  </a:lnTo>
                  <a:lnTo>
                    <a:pt x="381" y="0"/>
                  </a:lnTo>
                  <a:close/>
                  <a:moveTo>
                    <a:pt x="395" y="0"/>
                  </a:moveTo>
                  <a:lnTo>
                    <a:pt x="401" y="0"/>
                  </a:lnTo>
                  <a:lnTo>
                    <a:pt x="401" y="6"/>
                  </a:lnTo>
                  <a:lnTo>
                    <a:pt x="395" y="6"/>
                  </a:lnTo>
                  <a:lnTo>
                    <a:pt x="395" y="0"/>
                  </a:lnTo>
                  <a:close/>
                  <a:moveTo>
                    <a:pt x="408" y="0"/>
                  </a:moveTo>
                  <a:lnTo>
                    <a:pt x="414" y="0"/>
                  </a:lnTo>
                  <a:lnTo>
                    <a:pt x="414" y="6"/>
                  </a:lnTo>
                  <a:lnTo>
                    <a:pt x="408" y="6"/>
                  </a:lnTo>
                  <a:lnTo>
                    <a:pt x="408" y="0"/>
                  </a:lnTo>
                  <a:close/>
                  <a:moveTo>
                    <a:pt x="421" y="0"/>
                  </a:moveTo>
                  <a:lnTo>
                    <a:pt x="428" y="0"/>
                  </a:lnTo>
                  <a:lnTo>
                    <a:pt x="428" y="6"/>
                  </a:lnTo>
                  <a:lnTo>
                    <a:pt x="421" y="6"/>
                  </a:lnTo>
                  <a:lnTo>
                    <a:pt x="421" y="0"/>
                  </a:lnTo>
                  <a:close/>
                  <a:moveTo>
                    <a:pt x="434" y="0"/>
                  </a:moveTo>
                  <a:lnTo>
                    <a:pt x="441" y="0"/>
                  </a:lnTo>
                  <a:lnTo>
                    <a:pt x="441" y="6"/>
                  </a:lnTo>
                  <a:lnTo>
                    <a:pt x="434" y="6"/>
                  </a:lnTo>
                  <a:lnTo>
                    <a:pt x="434" y="0"/>
                  </a:lnTo>
                  <a:close/>
                  <a:moveTo>
                    <a:pt x="447" y="0"/>
                  </a:moveTo>
                  <a:lnTo>
                    <a:pt x="454" y="0"/>
                  </a:lnTo>
                  <a:lnTo>
                    <a:pt x="454" y="6"/>
                  </a:lnTo>
                  <a:lnTo>
                    <a:pt x="447" y="6"/>
                  </a:lnTo>
                  <a:lnTo>
                    <a:pt x="447" y="3"/>
                  </a:lnTo>
                  <a:lnTo>
                    <a:pt x="451" y="6"/>
                  </a:lnTo>
                  <a:lnTo>
                    <a:pt x="447" y="6"/>
                  </a:lnTo>
                  <a:lnTo>
                    <a:pt x="447" y="0"/>
                  </a:lnTo>
                  <a:close/>
                  <a:moveTo>
                    <a:pt x="454" y="13"/>
                  </a:moveTo>
                  <a:lnTo>
                    <a:pt x="454" y="19"/>
                  </a:lnTo>
                  <a:lnTo>
                    <a:pt x="447" y="19"/>
                  </a:lnTo>
                  <a:lnTo>
                    <a:pt x="447" y="13"/>
                  </a:lnTo>
                  <a:lnTo>
                    <a:pt x="454" y="13"/>
                  </a:lnTo>
                  <a:close/>
                  <a:moveTo>
                    <a:pt x="454" y="26"/>
                  </a:moveTo>
                  <a:lnTo>
                    <a:pt x="454" y="33"/>
                  </a:lnTo>
                  <a:lnTo>
                    <a:pt x="447" y="33"/>
                  </a:lnTo>
                  <a:lnTo>
                    <a:pt x="447" y="26"/>
                  </a:lnTo>
                  <a:lnTo>
                    <a:pt x="454" y="26"/>
                  </a:lnTo>
                  <a:close/>
                  <a:moveTo>
                    <a:pt x="454" y="39"/>
                  </a:moveTo>
                  <a:lnTo>
                    <a:pt x="454" y="46"/>
                  </a:lnTo>
                  <a:lnTo>
                    <a:pt x="447" y="46"/>
                  </a:lnTo>
                  <a:lnTo>
                    <a:pt x="447" y="39"/>
                  </a:lnTo>
                  <a:lnTo>
                    <a:pt x="454" y="39"/>
                  </a:lnTo>
                  <a:close/>
                  <a:moveTo>
                    <a:pt x="454" y="52"/>
                  </a:moveTo>
                  <a:lnTo>
                    <a:pt x="454" y="59"/>
                  </a:lnTo>
                  <a:lnTo>
                    <a:pt x="447" y="59"/>
                  </a:lnTo>
                  <a:lnTo>
                    <a:pt x="447" y="52"/>
                  </a:lnTo>
                  <a:lnTo>
                    <a:pt x="454" y="52"/>
                  </a:lnTo>
                  <a:close/>
                  <a:moveTo>
                    <a:pt x="454" y="66"/>
                  </a:moveTo>
                  <a:lnTo>
                    <a:pt x="454" y="72"/>
                  </a:lnTo>
                  <a:lnTo>
                    <a:pt x="447" y="72"/>
                  </a:lnTo>
                  <a:lnTo>
                    <a:pt x="447" y="66"/>
                  </a:lnTo>
                  <a:lnTo>
                    <a:pt x="454" y="66"/>
                  </a:lnTo>
                  <a:close/>
                  <a:moveTo>
                    <a:pt x="454" y="79"/>
                  </a:moveTo>
                  <a:lnTo>
                    <a:pt x="454" y="85"/>
                  </a:lnTo>
                  <a:lnTo>
                    <a:pt x="447" y="85"/>
                  </a:lnTo>
                  <a:lnTo>
                    <a:pt x="447" y="79"/>
                  </a:lnTo>
                  <a:lnTo>
                    <a:pt x="454" y="79"/>
                  </a:lnTo>
                  <a:close/>
                  <a:moveTo>
                    <a:pt x="454" y="92"/>
                  </a:moveTo>
                  <a:lnTo>
                    <a:pt x="454" y="99"/>
                  </a:lnTo>
                  <a:lnTo>
                    <a:pt x="447" y="99"/>
                  </a:lnTo>
                  <a:lnTo>
                    <a:pt x="447" y="92"/>
                  </a:lnTo>
                  <a:lnTo>
                    <a:pt x="454" y="92"/>
                  </a:lnTo>
                  <a:close/>
                  <a:moveTo>
                    <a:pt x="454" y="105"/>
                  </a:moveTo>
                  <a:lnTo>
                    <a:pt x="454" y="112"/>
                  </a:lnTo>
                  <a:lnTo>
                    <a:pt x="447" y="112"/>
                  </a:lnTo>
                  <a:lnTo>
                    <a:pt x="447" y="105"/>
                  </a:lnTo>
                  <a:lnTo>
                    <a:pt x="454" y="105"/>
                  </a:lnTo>
                  <a:close/>
                  <a:moveTo>
                    <a:pt x="454" y="118"/>
                  </a:moveTo>
                  <a:lnTo>
                    <a:pt x="454" y="125"/>
                  </a:lnTo>
                  <a:lnTo>
                    <a:pt x="447" y="125"/>
                  </a:lnTo>
                  <a:lnTo>
                    <a:pt x="447" y="118"/>
                  </a:lnTo>
                  <a:lnTo>
                    <a:pt x="454" y="118"/>
                  </a:lnTo>
                  <a:close/>
                  <a:moveTo>
                    <a:pt x="454" y="132"/>
                  </a:moveTo>
                  <a:lnTo>
                    <a:pt x="454" y="138"/>
                  </a:lnTo>
                  <a:lnTo>
                    <a:pt x="447" y="138"/>
                  </a:lnTo>
                  <a:lnTo>
                    <a:pt x="447" y="132"/>
                  </a:lnTo>
                  <a:lnTo>
                    <a:pt x="454" y="132"/>
                  </a:lnTo>
                  <a:close/>
                  <a:moveTo>
                    <a:pt x="454" y="145"/>
                  </a:moveTo>
                  <a:lnTo>
                    <a:pt x="454" y="151"/>
                  </a:lnTo>
                  <a:lnTo>
                    <a:pt x="447" y="151"/>
                  </a:lnTo>
                  <a:lnTo>
                    <a:pt x="447" y="145"/>
                  </a:lnTo>
                  <a:lnTo>
                    <a:pt x="454" y="145"/>
                  </a:lnTo>
                  <a:close/>
                  <a:moveTo>
                    <a:pt x="454" y="158"/>
                  </a:moveTo>
                  <a:lnTo>
                    <a:pt x="454" y="165"/>
                  </a:lnTo>
                  <a:lnTo>
                    <a:pt x="447" y="165"/>
                  </a:lnTo>
                  <a:lnTo>
                    <a:pt x="447" y="158"/>
                  </a:lnTo>
                  <a:lnTo>
                    <a:pt x="454" y="158"/>
                  </a:lnTo>
                  <a:close/>
                  <a:moveTo>
                    <a:pt x="454" y="171"/>
                  </a:moveTo>
                  <a:lnTo>
                    <a:pt x="454" y="178"/>
                  </a:lnTo>
                  <a:lnTo>
                    <a:pt x="447" y="178"/>
                  </a:lnTo>
                  <a:lnTo>
                    <a:pt x="447" y="171"/>
                  </a:lnTo>
                  <a:lnTo>
                    <a:pt x="454" y="171"/>
                  </a:lnTo>
                  <a:close/>
                  <a:moveTo>
                    <a:pt x="454" y="184"/>
                  </a:moveTo>
                  <a:lnTo>
                    <a:pt x="454" y="191"/>
                  </a:lnTo>
                  <a:lnTo>
                    <a:pt x="447" y="191"/>
                  </a:lnTo>
                  <a:lnTo>
                    <a:pt x="447" y="184"/>
                  </a:lnTo>
                  <a:lnTo>
                    <a:pt x="454" y="184"/>
                  </a:lnTo>
                  <a:close/>
                  <a:moveTo>
                    <a:pt x="454" y="198"/>
                  </a:moveTo>
                  <a:lnTo>
                    <a:pt x="454" y="204"/>
                  </a:lnTo>
                  <a:lnTo>
                    <a:pt x="447" y="204"/>
                  </a:lnTo>
                  <a:lnTo>
                    <a:pt x="447" y="198"/>
                  </a:lnTo>
                  <a:lnTo>
                    <a:pt x="454" y="198"/>
                  </a:lnTo>
                  <a:close/>
                  <a:moveTo>
                    <a:pt x="454" y="211"/>
                  </a:moveTo>
                  <a:lnTo>
                    <a:pt x="454" y="217"/>
                  </a:lnTo>
                  <a:lnTo>
                    <a:pt x="447" y="217"/>
                  </a:lnTo>
                  <a:lnTo>
                    <a:pt x="447" y="211"/>
                  </a:lnTo>
                  <a:lnTo>
                    <a:pt x="454" y="211"/>
                  </a:lnTo>
                  <a:close/>
                  <a:moveTo>
                    <a:pt x="454" y="224"/>
                  </a:moveTo>
                  <a:lnTo>
                    <a:pt x="454" y="231"/>
                  </a:lnTo>
                  <a:lnTo>
                    <a:pt x="447" y="231"/>
                  </a:lnTo>
                  <a:lnTo>
                    <a:pt x="447" y="224"/>
                  </a:lnTo>
                  <a:lnTo>
                    <a:pt x="454" y="224"/>
                  </a:lnTo>
                  <a:close/>
                  <a:moveTo>
                    <a:pt x="454" y="237"/>
                  </a:moveTo>
                  <a:lnTo>
                    <a:pt x="454" y="244"/>
                  </a:lnTo>
                  <a:lnTo>
                    <a:pt x="447" y="244"/>
                  </a:lnTo>
                  <a:lnTo>
                    <a:pt x="447" y="237"/>
                  </a:lnTo>
                  <a:lnTo>
                    <a:pt x="454" y="237"/>
                  </a:lnTo>
                  <a:close/>
                  <a:moveTo>
                    <a:pt x="454" y="250"/>
                  </a:moveTo>
                  <a:lnTo>
                    <a:pt x="454" y="257"/>
                  </a:lnTo>
                  <a:lnTo>
                    <a:pt x="447" y="257"/>
                  </a:lnTo>
                  <a:lnTo>
                    <a:pt x="447" y="250"/>
                  </a:lnTo>
                  <a:lnTo>
                    <a:pt x="454" y="250"/>
                  </a:lnTo>
                  <a:close/>
                  <a:moveTo>
                    <a:pt x="454" y="264"/>
                  </a:moveTo>
                  <a:lnTo>
                    <a:pt x="454" y="270"/>
                  </a:lnTo>
                  <a:lnTo>
                    <a:pt x="447" y="270"/>
                  </a:lnTo>
                  <a:lnTo>
                    <a:pt x="447" y="264"/>
                  </a:lnTo>
                  <a:lnTo>
                    <a:pt x="454" y="264"/>
                  </a:lnTo>
                  <a:close/>
                  <a:moveTo>
                    <a:pt x="454" y="277"/>
                  </a:moveTo>
                  <a:lnTo>
                    <a:pt x="454" y="283"/>
                  </a:lnTo>
                  <a:lnTo>
                    <a:pt x="447" y="283"/>
                  </a:lnTo>
                  <a:lnTo>
                    <a:pt x="447" y="277"/>
                  </a:lnTo>
                  <a:lnTo>
                    <a:pt x="454" y="277"/>
                  </a:lnTo>
                  <a:close/>
                  <a:moveTo>
                    <a:pt x="454" y="290"/>
                  </a:moveTo>
                  <a:lnTo>
                    <a:pt x="454" y="297"/>
                  </a:lnTo>
                  <a:lnTo>
                    <a:pt x="447" y="297"/>
                  </a:lnTo>
                  <a:lnTo>
                    <a:pt x="447" y="290"/>
                  </a:lnTo>
                  <a:lnTo>
                    <a:pt x="454" y="290"/>
                  </a:lnTo>
                  <a:close/>
                  <a:moveTo>
                    <a:pt x="454" y="303"/>
                  </a:moveTo>
                  <a:lnTo>
                    <a:pt x="454" y="310"/>
                  </a:lnTo>
                  <a:lnTo>
                    <a:pt x="447" y="310"/>
                  </a:lnTo>
                  <a:lnTo>
                    <a:pt x="447" y="303"/>
                  </a:lnTo>
                  <a:lnTo>
                    <a:pt x="454" y="303"/>
                  </a:lnTo>
                  <a:close/>
                  <a:moveTo>
                    <a:pt x="454" y="316"/>
                  </a:moveTo>
                  <a:lnTo>
                    <a:pt x="454" y="323"/>
                  </a:lnTo>
                  <a:lnTo>
                    <a:pt x="447" y="323"/>
                  </a:lnTo>
                  <a:lnTo>
                    <a:pt x="447" y="316"/>
                  </a:lnTo>
                  <a:lnTo>
                    <a:pt x="454" y="316"/>
                  </a:lnTo>
                  <a:close/>
                  <a:moveTo>
                    <a:pt x="454" y="330"/>
                  </a:moveTo>
                  <a:lnTo>
                    <a:pt x="454" y="336"/>
                  </a:lnTo>
                  <a:lnTo>
                    <a:pt x="447" y="336"/>
                  </a:lnTo>
                  <a:lnTo>
                    <a:pt x="447" y="330"/>
                  </a:lnTo>
                  <a:lnTo>
                    <a:pt x="454" y="330"/>
                  </a:lnTo>
                  <a:close/>
                  <a:moveTo>
                    <a:pt x="454" y="343"/>
                  </a:moveTo>
                  <a:lnTo>
                    <a:pt x="454" y="349"/>
                  </a:lnTo>
                  <a:lnTo>
                    <a:pt x="447" y="349"/>
                  </a:lnTo>
                  <a:lnTo>
                    <a:pt x="447" y="343"/>
                  </a:lnTo>
                  <a:lnTo>
                    <a:pt x="454" y="343"/>
                  </a:lnTo>
                  <a:close/>
                  <a:moveTo>
                    <a:pt x="454" y="356"/>
                  </a:moveTo>
                  <a:lnTo>
                    <a:pt x="454" y="363"/>
                  </a:lnTo>
                  <a:lnTo>
                    <a:pt x="447" y="363"/>
                  </a:lnTo>
                  <a:lnTo>
                    <a:pt x="447" y="356"/>
                  </a:lnTo>
                  <a:lnTo>
                    <a:pt x="454" y="356"/>
                  </a:lnTo>
                  <a:close/>
                  <a:moveTo>
                    <a:pt x="454" y="369"/>
                  </a:moveTo>
                  <a:lnTo>
                    <a:pt x="454" y="376"/>
                  </a:lnTo>
                  <a:lnTo>
                    <a:pt x="447" y="376"/>
                  </a:lnTo>
                  <a:lnTo>
                    <a:pt x="447" y="369"/>
                  </a:lnTo>
                  <a:lnTo>
                    <a:pt x="454" y="369"/>
                  </a:lnTo>
                  <a:close/>
                  <a:moveTo>
                    <a:pt x="454" y="382"/>
                  </a:moveTo>
                  <a:lnTo>
                    <a:pt x="454" y="389"/>
                  </a:lnTo>
                  <a:lnTo>
                    <a:pt x="447" y="389"/>
                  </a:lnTo>
                  <a:lnTo>
                    <a:pt x="447" y="382"/>
                  </a:lnTo>
                  <a:lnTo>
                    <a:pt x="454" y="382"/>
                  </a:lnTo>
                  <a:close/>
                  <a:moveTo>
                    <a:pt x="454" y="396"/>
                  </a:moveTo>
                  <a:lnTo>
                    <a:pt x="454" y="402"/>
                  </a:lnTo>
                  <a:lnTo>
                    <a:pt x="447" y="402"/>
                  </a:lnTo>
                  <a:lnTo>
                    <a:pt x="447" y="396"/>
                  </a:lnTo>
                  <a:lnTo>
                    <a:pt x="454" y="396"/>
                  </a:lnTo>
                  <a:close/>
                  <a:moveTo>
                    <a:pt x="454" y="409"/>
                  </a:moveTo>
                  <a:lnTo>
                    <a:pt x="454" y="415"/>
                  </a:lnTo>
                  <a:lnTo>
                    <a:pt x="447" y="415"/>
                  </a:lnTo>
                  <a:lnTo>
                    <a:pt x="447" y="409"/>
                  </a:lnTo>
                  <a:lnTo>
                    <a:pt x="454" y="409"/>
                  </a:lnTo>
                  <a:close/>
                  <a:moveTo>
                    <a:pt x="454" y="422"/>
                  </a:moveTo>
                  <a:lnTo>
                    <a:pt x="454" y="429"/>
                  </a:lnTo>
                  <a:lnTo>
                    <a:pt x="447" y="429"/>
                  </a:lnTo>
                  <a:lnTo>
                    <a:pt x="447" y="422"/>
                  </a:lnTo>
                  <a:lnTo>
                    <a:pt x="454" y="422"/>
                  </a:lnTo>
                  <a:close/>
                  <a:moveTo>
                    <a:pt x="454" y="435"/>
                  </a:moveTo>
                  <a:lnTo>
                    <a:pt x="454" y="442"/>
                  </a:lnTo>
                  <a:lnTo>
                    <a:pt x="447" y="442"/>
                  </a:lnTo>
                  <a:lnTo>
                    <a:pt x="447" y="435"/>
                  </a:lnTo>
                  <a:lnTo>
                    <a:pt x="454" y="435"/>
                  </a:lnTo>
                  <a:close/>
                  <a:moveTo>
                    <a:pt x="454" y="448"/>
                  </a:moveTo>
                  <a:lnTo>
                    <a:pt x="454" y="455"/>
                  </a:lnTo>
                  <a:lnTo>
                    <a:pt x="447" y="455"/>
                  </a:lnTo>
                  <a:lnTo>
                    <a:pt x="447" y="448"/>
                  </a:lnTo>
                  <a:lnTo>
                    <a:pt x="454" y="448"/>
                  </a:lnTo>
                  <a:close/>
                  <a:moveTo>
                    <a:pt x="445" y="459"/>
                  </a:moveTo>
                  <a:lnTo>
                    <a:pt x="438" y="459"/>
                  </a:lnTo>
                  <a:lnTo>
                    <a:pt x="438" y="452"/>
                  </a:lnTo>
                  <a:lnTo>
                    <a:pt x="445" y="452"/>
                  </a:lnTo>
                  <a:lnTo>
                    <a:pt x="445" y="459"/>
                  </a:lnTo>
                  <a:close/>
                  <a:moveTo>
                    <a:pt x="432" y="459"/>
                  </a:moveTo>
                  <a:lnTo>
                    <a:pt x="425" y="459"/>
                  </a:lnTo>
                  <a:lnTo>
                    <a:pt x="425" y="452"/>
                  </a:lnTo>
                  <a:lnTo>
                    <a:pt x="432" y="452"/>
                  </a:lnTo>
                  <a:lnTo>
                    <a:pt x="432" y="459"/>
                  </a:lnTo>
                  <a:close/>
                  <a:moveTo>
                    <a:pt x="418" y="459"/>
                  </a:moveTo>
                  <a:lnTo>
                    <a:pt x="412" y="459"/>
                  </a:lnTo>
                  <a:lnTo>
                    <a:pt x="412" y="452"/>
                  </a:lnTo>
                  <a:lnTo>
                    <a:pt x="418" y="452"/>
                  </a:lnTo>
                  <a:lnTo>
                    <a:pt x="418" y="459"/>
                  </a:lnTo>
                  <a:close/>
                  <a:moveTo>
                    <a:pt x="405" y="459"/>
                  </a:moveTo>
                  <a:lnTo>
                    <a:pt x="399" y="459"/>
                  </a:lnTo>
                  <a:lnTo>
                    <a:pt x="399" y="452"/>
                  </a:lnTo>
                  <a:lnTo>
                    <a:pt x="405" y="452"/>
                  </a:lnTo>
                  <a:lnTo>
                    <a:pt x="405" y="459"/>
                  </a:lnTo>
                  <a:close/>
                  <a:moveTo>
                    <a:pt x="392" y="459"/>
                  </a:moveTo>
                  <a:lnTo>
                    <a:pt x="385" y="459"/>
                  </a:lnTo>
                  <a:lnTo>
                    <a:pt x="385" y="452"/>
                  </a:lnTo>
                  <a:lnTo>
                    <a:pt x="392" y="452"/>
                  </a:lnTo>
                  <a:lnTo>
                    <a:pt x="392" y="459"/>
                  </a:lnTo>
                  <a:close/>
                  <a:moveTo>
                    <a:pt x="379" y="459"/>
                  </a:moveTo>
                  <a:lnTo>
                    <a:pt x="372" y="459"/>
                  </a:lnTo>
                  <a:lnTo>
                    <a:pt x="372" y="452"/>
                  </a:lnTo>
                  <a:lnTo>
                    <a:pt x="379" y="452"/>
                  </a:lnTo>
                  <a:lnTo>
                    <a:pt x="379" y="459"/>
                  </a:lnTo>
                  <a:close/>
                  <a:moveTo>
                    <a:pt x="366" y="459"/>
                  </a:moveTo>
                  <a:lnTo>
                    <a:pt x="359" y="459"/>
                  </a:lnTo>
                  <a:lnTo>
                    <a:pt x="359" y="452"/>
                  </a:lnTo>
                  <a:lnTo>
                    <a:pt x="366" y="452"/>
                  </a:lnTo>
                  <a:lnTo>
                    <a:pt x="366" y="459"/>
                  </a:lnTo>
                  <a:close/>
                  <a:moveTo>
                    <a:pt x="352" y="459"/>
                  </a:moveTo>
                  <a:lnTo>
                    <a:pt x="346" y="459"/>
                  </a:lnTo>
                  <a:lnTo>
                    <a:pt x="346" y="452"/>
                  </a:lnTo>
                  <a:lnTo>
                    <a:pt x="352" y="452"/>
                  </a:lnTo>
                  <a:lnTo>
                    <a:pt x="352" y="459"/>
                  </a:lnTo>
                  <a:close/>
                  <a:moveTo>
                    <a:pt x="339" y="459"/>
                  </a:moveTo>
                  <a:lnTo>
                    <a:pt x="333" y="459"/>
                  </a:lnTo>
                  <a:lnTo>
                    <a:pt x="333" y="452"/>
                  </a:lnTo>
                  <a:lnTo>
                    <a:pt x="339" y="452"/>
                  </a:lnTo>
                  <a:lnTo>
                    <a:pt x="339" y="459"/>
                  </a:lnTo>
                  <a:close/>
                  <a:moveTo>
                    <a:pt x="326" y="459"/>
                  </a:moveTo>
                  <a:lnTo>
                    <a:pt x="320" y="459"/>
                  </a:lnTo>
                  <a:lnTo>
                    <a:pt x="320" y="452"/>
                  </a:lnTo>
                  <a:lnTo>
                    <a:pt x="326" y="452"/>
                  </a:lnTo>
                  <a:lnTo>
                    <a:pt x="326" y="459"/>
                  </a:lnTo>
                  <a:close/>
                  <a:moveTo>
                    <a:pt x="313" y="459"/>
                  </a:moveTo>
                  <a:lnTo>
                    <a:pt x="306" y="459"/>
                  </a:lnTo>
                  <a:lnTo>
                    <a:pt x="306" y="452"/>
                  </a:lnTo>
                  <a:lnTo>
                    <a:pt x="313" y="452"/>
                  </a:lnTo>
                  <a:lnTo>
                    <a:pt x="313" y="459"/>
                  </a:lnTo>
                  <a:close/>
                  <a:moveTo>
                    <a:pt x="300" y="459"/>
                  </a:moveTo>
                  <a:lnTo>
                    <a:pt x="293" y="459"/>
                  </a:lnTo>
                  <a:lnTo>
                    <a:pt x="293" y="452"/>
                  </a:lnTo>
                  <a:lnTo>
                    <a:pt x="300" y="452"/>
                  </a:lnTo>
                  <a:lnTo>
                    <a:pt x="300" y="459"/>
                  </a:lnTo>
                  <a:close/>
                  <a:moveTo>
                    <a:pt x="287" y="459"/>
                  </a:moveTo>
                  <a:lnTo>
                    <a:pt x="280" y="459"/>
                  </a:lnTo>
                  <a:lnTo>
                    <a:pt x="280" y="452"/>
                  </a:lnTo>
                  <a:lnTo>
                    <a:pt x="287" y="452"/>
                  </a:lnTo>
                  <a:lnTo>
                    <a:pt x="287" y="459"/>
                  </a:lnTo>
                  <a:close/>
                  <a:moveTo>
                    <a:pt x="273" y="459"/>
                  </a:moveTo>
                  <a:lnTo>
                    <a:pt x="267" y="459"/>
                  </a:lnTo>
                  <a:lnTo>
                    <a:pt x="267" y="452"/>
                  </a:lnTo>
                  <a:lnTo>
                    <a:pt x="273" y="452"/>
                  </a:lnTo>
                  <a:lnTo>
                    <a:pt x="273" y="459"/>
                  </a:lnTo>
                  <a:close/>
                  <a:moveTo>
                    <a:pt x="260" y="459"/>
                  </a:moveTo>
                  <a:lnTo>
                    <a:pt x="254" y="459"/>
                  </a:lnTo>
                  <a:lnTo>
                    <a:pt x="254" y="452"/>
                  </a:lnTo>
                  <a:lnTo>
                    <a:pt x="260" y="452"/>
                  </a:lnTo>
                  <a:lnTo>
                    <a:pt x="260" y="459"/>
                  </a:lnTo>
                  <a:close/>
                  <a:moveTo>
                    <a:pt x="247" y="459"/>
                  </a:moveTo>
                  <a:lnTo>
                    <a:pt x="240" y="459"/>
                  </a:lnTo>
                  <a:lnTo>
                    <a:pt x="240" y="452"/>
                  </a:lnTo>
                  <a:lnTo>
                    <a:pt x="247" y="452"/>
                  </a:lnTo>
                  <a:lnTo>
                    <a:pt x="247" y="459"/>
                  </a:lnTo>
                  <a:close/>
                  <a:moveTo>
                    <a:pt x="234" y="459"/>
                  </a:moveTo>
                  <a:lnTo>
                    <a:pt x="227" y="459"/>
                  </a:lnTo>
                  <a:lnTo>
                    <a:pt x="227" y="452"/>
                  </a:lnTo>
                  <a:lnTo>
                    <a:pt x="234" y="452"/>
                  </a:lnTo>
                  <a:lnTo>
                    <a:pt x="234" y="459"/>
                  </a:lnTo>
                  <a:close/>
                  <a:moveTo>
                    <a:pt x="221" y="459"/>
                  </a:moveTo>
                  <a:lnTo>
                    <a:pt x="214" y="459"/>
                  </a:lnTo>
                  <a:lnTo>
                    <a:pt x="214" y="452"/>
                  </a:lnTo>
                  <a:lnTo>
                    <a:pt x="221" y="452"/>
                  </a:lnTo>
                  <a:lnTo>
                    <a:pt x="221" y="459"/>
                  </a:lnTo>
                  <a:close/>
                  <a:moveTo>
                    <a:pt x="207" y="459"/>
                  </a:moveTo>
                  <a:lnTo>
                    <a:pt x="201" y="459"/>
                  </a:lnTo>
                  <a:lnTo>
                    <a:pt x="201" y="452"/>
                  </a:lnTo>
                  <a:lnTo>
                    <a:pt x="207" y="452"/>
                  </a:lnTo>
                  <a:lnTo>
                    <a:pt x="207" y="459"/>
                  </a:lnTo>
                  <a:close/>
                  <a:moveTo>
                    <a:pt x="194" y="459"/>
                  </a:moveTo>
                  <a:lnTo>
                    <a:pt x="188" y="459"/>
                  </a:lnTo>
                  <a:lnTo>
                    <a:pt x="188" y="452"/>
                  </a:lnTo>
                  <a:lnTo>
                    <a:pt x="194" y="452"/>
                  </a:lnTo>
                  <a:lnTo>
                    <a:pt x="194" y="459"/>
                  </a:lnTo>
                  <a:close/>
                  <a:moveTo>
                    <a:pt x="181" y="459"/>
                  </a:moveTo>
                  <a:lnTo>
                    <a:pt x="174" y="459"/>
                  </a:lnTo>
                  <a:lnTo>
                    <a:pt x="174" y="452"/>
                  </a:lnTo>
                  <a:lnTo>
                    <a:pt x="181" y="452"/>
                  </a:lnTo>
                  <a:lnTo>
                    <a:pt x="181" y="459"/>
                  </a:lnTo>
                  <a:close/>
                  <a:moveTo>
                    <a:pt x="168" y="459"/>
                  </a:moveTo>
                  <a:lnTo>
                    <a:pt x="161" y="459"/>
                  </a:lnTo>
                  <a:lnTo>
                    <a:pt x="161" y="452"/>
                  </a:lnTo>
                  <a:lnTo>
                    <a:pt x="168" y="452"/>
                  </a:lnTo>
                  <a:lnTo>
                    <a:pt x="168" y="459"/>
                  </a:lnTo>
                  <a:close/>
                  <a:moveTo>
                    <a:pt x="155" y="459"/>
                  </a:moveTo>
                  <a:lnTo>
                    <a:pt x="148" y="459"/>
                  </a:lnTo>
                  <a:lnTo>
                    <a:pt x="148" y="452"/>
                  </a:lnTo>
                  <a:lnTo>
                    <a:pt x="155" y="452"/>
                  </a:lnTo>
                  <a:lnTo>
                    <a:pt x="155" y="459"/>
                  </a:lnTo>
                  <a:close/>
                  <a:moveTo>
                    <a:pt x="141" y="459"/>
                  </a:moveTo>
                  <a:lnTo>
                    <a:pt x="135" y="459"/>
                  </a:lnTo>
                  <a:lnTo>
                    <a:pt x="135" y="452"/>
                  </a:lnTo>
                  <a:lnTo>
                    <a:pt x="141" y="452"/>
                  </a:lnTo>
                  <a:lnTo>
                    <a:pt x="141" y="459"/>
                  </a:lnTo>
                  <a:close/>
                  <a:moveTo>
                    <a:pt x="128" y="459"/>
                  </a:moveTo>
                  <a:lnTo>
                    <a:pt x="122" y="459"/>
                  </a:lnTo>
                  <a:lnTo>
                    <a:pt x="122" y="452"/>
                  </a:lnTo>
                  <a:lnTo>
                    <a:pt x="128" y="452"/>
                  </a:lnTo>
                  <a:lnTo>
                    <a:pt x="128" y="459"/>
                  </a:lnTo>
                  <a:close/>
                  <a:moveTo>
                    <a:pt x="115" y="459"/>
                  </a:moveTo>
                  <a:lnTo>
                    <a:pt x="108" y="459"/>
                  </a:lnTo>
                  <a:lnTo>
                    <a:pt x="108" y="452"/>
                  </a:lnTo>
                  <a:lnTo>
                    <a:pt x="115" y="452"/>
                  </a:lnTo>
                  <a:lnTo>
                    <a:pt x="115" y="459"/>
                  </a:lnTo>
                  <a:close/>
                  <a:moveTo>
                    <a:pt x="102" y="459"/>
                  </a:moveTo>
                  <a:lnTo>
                    <a:pt x="95" y="459"/>
                  </a:lnTo>
                  <a:lnTo>
                    <a:pt x="95" y="452"/>
                  </a:lnTo>
                  <a:lnTo>
                    <a:pt x="102" y="452"/>
                  </a:lnTo>
                  <a:lnTo>
                    <a:pt x="102" y="459"/>
                  </a:lnTo>
                  <a:close/>
                  <a:moveTo>
                    <a:pt x="89" y="459"/>
                  </a:moveTo>
                  <a:lnTo>
                    <a:pt x="82" y="459"/>
                  </a:lnTo>
                  <a:lnTo>
                    <a:pt x="82" y="452"/>
                  </a:lnTo>
                  <a:lnTo>
                    <a:pt x="89" y="452"/>
                  </a:lnTo>
                  <a:lnTo>
                    <a:pt x="89" y="459"/>
                  </a:lnTo>
                  <a:close/>
                  <a:moveTo>
                    <a:pt x="75" y="459"/>
                  </a:moveTo>
                  <a:lnTo>
                    <a:pt x="69" y="459"/>
                  </a:lnTo>
                  <a:lnTo>
                    <a:pt x="69" y="452"/>
                  </a:lnTo>
                  <a:lnTo>
                    <a:pt x="75" y="452"/>
                  </a:lnTo>
                  <a:lnTo>
                    <a:pt x="75" y="459"/>
                  </a:lnTo>
                  <a:close/>
                  <a:moveTo>
                    <a:pt x="62" y="459"/>
                  </a:moveTo>
                  <a:lnTo>
                    <a:pt x="56" y="459"/>
                  </a:lnTo>
                  <a:lnTo>
                    <a:pt x="56" y="452"/>
                  </a:lnTo>
                  <a:lnTo>
                    <a:pt x="62" y="452"/>
                  </a:lnTo>
                  <a:lnTo>
                    <a:pt x="62" y="459"/>
                  </a:lnTo>
                  <a:close/>
                  <a:moveTo>
                    <a:pt x="49" y="459"/>
                  </a:moveTo>
                  <a:lnTo>
                    <a:pt x="42" y="459"/>
                  </a:lnTo>
                  <a:lnTo>
                    <a:pt x="42" y="452"/>
                  </a:lnTo>
                  <a:lnTo>
                    <a:pt x="49" y="452"/>
                  </a:lnTo>
                  <a:lnTo>
                    <a:pt x="49" y="459"/>
                  </a:lnTo>
                  <a:close/>
                  <a:moveTo>
                    <a:pt x="36" y="459"/>
                  </a:moveTo>
                  <a:lnTo>
                    <a:pt x="29" y="459"/>
                  </a:lnTo>
                  <a:lnTo>
                    <a:pt x="29" y="452"/>
                  </a:lnTo>
                  <a:lnTo>
                    <a:pt x="36" y="452"/>
                  </a:lnTo>
                  <a:lnTo>
                    <a:pt x="36" y="459"/>
                  </a:lnTo>
                  <a:close/>
                  <a:moveTo>
                    <a:pt x="23" y="459"/>
                  </a:moveTo>
                  <a:lnTo>
                    <a:pt x="16" y="459"/>
                  </a:lnTo>
                  <a:lnTo>
                    <a:pt x="16" y="452"/>
                  </a:lnTo>
                  <a:lnTo>
                    <a:pt x="23" y="452"/>
                  </a:lnTo>
                  <a:lnTo>
                    <a:pt x="23" y="459"/>
                  </a:lnTo>
                  <a:close/>
                  <a:moveTo>
                    <a:pt x="9" y="459"/>
                  </a:moveTo>
                  <a:lnTo>
                    <a:pt x="3" y="459"/>
                  </a:lnTo>
                  <a:lnTo>
                    <a:pt x="3" y="452"/>
                  </a:lnTo>
                  <a:lnTo>
                    <a:pt x="9" y="452"/>
                  </a:lnTo>
                  <a:lnTo>
                    <a:pt x="9" y="459"/>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3195" name="Rectangle 139"/>
            <p:cNvSpPr>
              <a:spLocks noChangeArrowheads="1"/>
            </p:cNvSpPr>
            <p:nvPr/>
          </p:nvSpPr>
          <p:spPr bwMode="auto">
            <a:xfrm>
              <a:off x="507" y="3543"/>
              <a:ext cx="3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制約条件</a:t>
              </a:r>
              <a:endParaRPr lang="ja-JP" altLang="en-US" sz="2400"/>
            </a:p>
          </p:txBody>
        </p:sp>
        <p:sp>
          <p:nvSpPr>
            <p:cNvPr id="3196" name="Rectangle 140"/>
            <p:cNvSpPr>
              <a:spLocks noChangeArrowheads="1"/>
            </p:cNvSpPr>
            <p:nvPr/>
          </p:nvSpPr>
          <p:spPr bwMode="auto">
            <a:xfrm>
              <a:off x="507" y="3691"/>
              <a:ext cx="3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3197" name="Rectangle 141"/>
            <p:cNvSpPr>
              <a:spLocks noChangeArrowheads="1"/>
            </p:cNvSpPr>
            <p:nvPr/>
          </p:nvSpPr>
          <p:spPr bwMode="auto">
            <a:xfrm>
              <a:off x="507" y="3840"/>
              <a:ext cx="32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3198" name="Rectangle 142"/>
            <p:cNvSpPr>
              <a:spLocks noChangeArrowheads="1"/>
            </p:cNvSpPr>
            <p:nvPr/>
          </p:nvSpPr>
          <p:spPr bwMode="auto">
            <a:xfrm>
              <a:off x="1052" y="2875"/>
              <a:ext cx="698" cy="2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199" name="Rectangle 143"/>
            <p:cNvSpPr>
              <a:spLocks noChangeArrowheads="1"/>
            </p:cNvSpPr>
            <p:nvPr/>
          </p:nvSpPr>
          <p:spPr bwMode="auto">
            <a:xfrm>
              <a:off x="1052" y="2875"/>
              <a:ext cx="698" cy="287"/>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200" name="Rectangle 144"/>
            <p:cNvSpPr>
              <a:spLocks noChangeArrowheads="1"/>
            </p:cNvSpPr>
            <p:nvPr/>
          </p:nvSpPr>
          <p:spPr bwMode="auto">
            <a:xfrm>
              <a:off x="1103" y="2916"/>
              <a:ext cx="55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ｽﾍﾟｰｽの活用</a:t>
              </a:r>
              <a:endParaRPr lang="ja-JP" altLang="en-US" sz="2400"/>
            </a:p>
          </p:txBody>
        </p:sp>
        <p:sp>
          <p:nvSpPr>
            <p:cNvPr id="3201" name="Rectangle 145"/>
            <p:cNvSpPr>
              <a:spLocks noChangeArrowheads="1"/>
            </p:cNvSpPr>
            <p:nvPr/>
          </p:nvSpPr>
          <p:spPr bwMode="auto">
            <a:xfrm>
              <a:off x="1103" y="3025"/>
              <a:ext cx="51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を見直しする</a:t>
              </a:r>
              <a:endParaRPr lang="ja-JP" altLang="en-US" sz="2400"/>
            </a:p>
          </p:txBody>
        </p:sp>
        <p:sp>
          <p:nvSpPr>
            <p:cNvPr id="3202" name="Rectangle 146"/>
            <p:cNvSpPr>
              <a:spLocks noChangeArrowheads="1"/>
            </p:cNvSpPr>
            <p:nvPr/>
          </p:nvSpPr>
          <p:spPr bwMode="auto">
            <a:xfrm>
              <a:off x="2026" y="3834"/>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203" name="Rectangle 147"/>
            <p:cNvSpPr>
              <a:spLocks noChangeArrowheads="1"/>
            </p:cNvSpPr>
            <p:nvPr/>
          </p:nvSpPr>
          <p:spPr bwMode="auto">
            <a:xfrm>
              <a:off x="2026" y="3834"/>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204" name="Rectangle 148"/>
            <p:cNvSpPr>
              <a:spLocks noChangeArrowheads="1"/>
            </p:cNvSpPr>
            <p:nvPr/>
          </p:nvSpPr>
          <p:spPr bwMode="auto">
            <a:xfrm>
              <a:off x="2076" y="3870"/>
              <a:ext cx="114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誰でも最適な作業方法でできる</a:t>
              </a:r>
              <a:endParaRPr lang="ja-JP" altLang="en-US" sz="2400"/>
            </a:p>
          </p:txBody>
        </p:sp>
        <p:sp>
          <p:nvSpPr>
            <p:cNvPr id="3205" name="Rectangle 149"/>
            <p:cNvSpPr>
              <a:spLocks noChangeArrowheads="1"/>
            </p:cNvSpPr>
            <p:nvPr/>
          </p:nvSpPr>
          <p:spPr bwMode="auto">
            <a:xfrm>
              <a:off x="3582" y="1533"/>
              <a:ext cx="1552"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206" name="Rectangle 150"/>
            <p:cNvSpPr>
              <a:spLocks noChangeArrowheads="1"/>
            </p:cNvSpPr>
            <p:nvPr/>
          </p:nvSpPr>
          <p:spPr bwMode="auto">
            <a:xfrm>
              <a:off x="3582" y="1533"/>
              <a:ext cx="1552"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3207" name="Rectangle 151"/>
            <p:cNvSpPr>
              <a:spLocks noChangeArrowheads="1"/>
            </p:cNvSpPr>
            <p:nvPr/>
          </p:nvSpPr>
          <p:spPr bwMode="auto">
            <a:xfrm>
              <a:off x="3632" y="1569"/>
              <a:ext cx="569"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配膳口の変更</a:t>
              </a:r>
              <a:endParaRPr lang="ja-JP" altLang="en-US" sz="2400"/>
            </a:p>
          </p:txBody>
        </p:sp>
        <p:sp>
          <p:nvSpPr>
            <p:cNvPr id="3208" name="Line 152"/>
            <p:cNvSpPr>
              <a:spLocks noChangeShapeType="1"/>
            </p:cNvSpPr>
            <p:nvPr/>
          </p:nvSpPr>
          <p:spPr bwMode="auto">
            <a:xfrm>
              <a:off x="3461" y="1206"/>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09" name="Line 153"/>
            <p:cNvSpPr>
              <a:spLocks noChangeShapeType="1"/>
            </p:cNvSpPr>
            <p:nvPr/>
          </p:nvSpPr>
          <p:spPr bwMode="auto">
            <a:xfrm>
              <a:off x="923" y="2264"/>
              <a:ext cx="141"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0" name="Line 154"/>
            <p:cNvSpPr>
              <a:spLocks noChangeShapeType="1"/>
            </p:cNvSpPr>
            <p:nvPr/>
          </p:nvSpPr>
          <p:spPr bwMode="auto">
            <a:xfrm>
              <a:off x="1888" y="2835"/>
              <a:ext cx="0" cy="42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1" name="Line 155"/>
            <p:cNvSpPr>
              <a:spLocks noChangeShapeType="1"/>
            </p:cNvSpPr>
            <p:nvPr/>
          </p:nvSpPr>
          <p:spPr bwMode="auto">
            <a:xfrm>
              <a:off x="773" y="2669"/>
              <a:ext cx="16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2" name="Line 156"/>
            <p:cNvSpPr>
              <a:spLocks noChangeShapeType="1"/>
            </p:cNvSpPr>
            <p:nvPr/>
          </p:nvSpPr>
          <p:spPr bwMode="auto">
            <a:xfrm flipH="1">
              <a:off x="3453" y="3446"/>
              <a:ext cx="1" cy="196"/>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3" name="Line 157"/>
            <p:cNvSpPr>
              <a:spLocks noChangeShapeType="1"/>
            </p:cNvSpPr>
            <p:nvPr/>
          </p:nvSpPr>
          <p:spPr bwMode="auto">
            <a:xfrm>
              <a:off x="3327" y="3571"/>
              <a:ext cx="13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4" name="Line 158"/>
            <p:cNvSpPr>
              <a:spLocks noChangeShapeType="1"/>
            </p:cNvSpPr>
            <p:nvPr/>
          </p:nvSpPr>
          <p:spPr bwMode="auto">
            <a:xfrm>
              <a:off x="3325" y="3924"/>
              <a:ext cx="13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5" name="Line 159"/>
            <p:cNvSpPr>
              <a:spLocks noChangeShapeType="1"/>
            </p:cNvSpPr>
            <p:nvPr/>
          </p:nvSpPr>
          <p:spPr bwMode="auto">
            <a:xfrm>
              <a:off x="1891" y="3593"/>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6" name="Line 160"/>
            <p:cNvSpPr>
              <a:spLocks noChangeShapeType="1"/>
            </p:cNvSpPr>
            <p:nvPr/>
          </p:nvSpPr>
          <p:spPr bwMode="auto">
            <a:xfrm>
              <a:off x="1888" y="3907"/>
              <a:ext cx="1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7" name="Line 161"/>
            <p:cNvSpPr>
              <a:spLocks noChangeShapeType="1"/>
            </p:cNvSpPr>
            <p:nvPr/>
          </p:nvSpPr>
          <p:spPr bwMode="auto">
            <a:xfrm>
              <a:off x="1888" y="3597"/>
              <a:ext cx="0" cy="31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8" name="Line 162"/>
            <p:cNvSpPr>
              <a:spLocks noChangeShapeType="1"/>
            </p:cNvSpPr>
            <p:nvPr/>
          </p:nvSpPr>
          <p:spPr bwMode="auto">
            <a:xfrm>
              <a:off x="1744" y="3771"/>
              <a:ext cx="14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9" name="Line 163"/>
            <p:cNvSpPr>
              <a:spLocks noChangeShapeType="1"/>
            </p:cNvSpPr>
            <p:nvPr/>
          </p:nvSpPr>
          <p:spPr bwMode="auto">
            <a:xfrm>
              <a:off x="1806" y="1660"/>
              <a:ext cx="206"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20" name="Line 164"/>
            <p:cNvSpPr>
              <a:spLocks noChangeShapeType="1"/>
            </p:cNvSpPr>
            <p:nvPr/>
          </p:nvSpPr>
          <p:spPr bwMode="auto">
            <a:xfrm>
              <a:off x="1755" y="3053"/>
              <a:ext cx="2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21" name="Line 165"/>
            <p:cNvSpPr>
              <a:spLocks noChangeShapeType="1"/>
            </p:cNvSpPr>
            <p:nvPr/>
          </p:nvSpPr>
          <p:spPr bwMode="auto">
            <a:xfrm>
              <a:off x="3334" y="3053"/>
              <a:ext cx="2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22" name="Line 166"/>
            <p:cNvSpPr>
              <a:spLocks noChangeShapeType="1"/>
            </p:cNvSpPr>
            <p:nvPr/>
          </p:nvSpPr>
          <p:spPr bwMode="auto">
            <a:xfrm flipH="1">
              <a:off x="3453" y="3816"/>
              <a:ext cx="1" cy="19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23" name="Text Box 167"/>
            <p:cNvSpPr txBox="1">
              <a:spLocks noChangeArrowheads="1"/>
            </p:cNvSpPr>
            <p:nvPr/>
          </p:nvSpPr>
          <p:spPr bwMode="auto">
            <a:xfrm>
              <a:off x="1050" y="1525"/>
              <a:ext cx="771" cy="40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ニーズに合わせたルート設定にする</a:t>
              </a:r>
            </a:p>
          </p:txBody>
        </p:sp>
        <p:sp>
          <p:nvSpPr>
            <p:cNvPr id="3224" name="Text Box 168"/>
            <p:cNvSpPr txBox="1">
              <a:spLocks noChangeArrowheads="1"/>
            </p:cNvSpPr>
            <p:nvPr/>
          </p:nvSpPr>
          <p:spPr bwMode="auto">
            <a:xfrm>
              <a:off x="2018" y="1207"/>
              <a:ext cx="1316" cy="17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100" b="1"/>
                <a:t>人気メニューにﾙｰﾄを合わせる</a:t>
              </a:r>
            </a:p>
          </p:txBody>
        </p:sp>
        <p:sp>
          <p:nvSpPr>
            <p:cNvPr id="3225" name="Text Box 169"/>
            <p:cNvSpPr txBox="1">
              <a:spLocks noChangeArrowheads="1"/>
            </p:cNvSpPr>
            <p:nvPr/>
          </p:nvSpPr>
          <p:spPr bwMode="auto">
            <a:xfrm>
              <a:off x="529" y="2023"/>
              <a:ext cx="256" cy="13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混雑しない食堂にする</a:t>
              </a:r>
            </a:p>
          </p:txBody>
        </p:sp>
        <p:sp>
          <p:nvSpPr>
            <p:cNvPr id="3226" name="Line 170"/>
            <p:cNvSpPr>
              <a:spLocks noChangeShapeType="1"/>
            </p:cNvSpPr>
            <p:nvPr/>
          </p:nvSpPr>
          <p:spPr bwMode="auto">
            <a:xfrm>
              <a:off x="3462" y="1207"/>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5"/>
          <p:cNvSpPr txBox="1">
            <a:spLocks noChangeArrowheads="1"/>
          </p:cNvSpPr>
          <p:nvPr/>
        </p:nvSpPr>
        <p:spPr bwMode="auto">
          <a:xfrm>
            <a:off x="712788" y="2708275"/>
            <a:ext cx="3602037"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ea typeface="HGP創英角ﾎﾟｯﾌﾟ体" pitchFamily="50" charset="-128"/>
              </a:rPr>
              <a:t>手順３．前提条件の確認</a:t>
            </a:r>
          </a:p>
        </p:txBody>
      </p:sp>
      <p:sp>
        <p:nvSpPr>
          <p:cNvPr id="21507" name="Text Box 6"/>
          <p:cNvSpPr txBox="1">
            <a:spLocks noChangeArrowheads="1"/>
          </p:cNvSpPr>
          <p:nvPr/>
        </p:nvSpPr>
        <p:spPr bwMode="auto">
          <a:xfrm>
            <a:off x="712788" y="4941888"/>
            <a:ext cx="3797300" cy="457200"/>
          </a:xfrm>
          <a:prstGeom prst="rect">
            <a:avLst/>
          </a:prstGeom>
          <a:solidFill>
            <a:srgbClr val="FF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400">
                <a:ea typeface="HGP創英角ﾎﾟｯﾌﾟ体" pitchFamily="50" charset="-128"/>
              </a:rPr>
              <a:t>手順４．分析と検証の実施</a:t>
            </a:r>
          </a:p>
        </p:txBody>
      </p:sp>
      <p:sp>
        <p:nvSpPr>
          <p:cNvPr id="21508" name="Text Box 14"/>
          <p:cNvSpPr txBox="1">
            <a:spLocks noChangeArrowheads="1"/>
          </p:cNvSpPr>
          <p:nvPr/>
        </p:nvSpPr>
        <p:spPr bwMode="auto">
          <a:xfrm>
            <a:off x="1187450" y="5484813"/>
            <a:ext cx="70104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・ねらいから外れないように分析をする。</a:t>
            </a:r>
            <a:br>
              <a:rPr lang="ja-JP" altLang="en-US" sz="1600" b="1"/>
            </a:br>
            <a:r>
              <a:rPr lang="ja-JP" altLang="en-US" sz="1600" b="1"/>
              <a:t>・再発防止策が見い出せるところまで「なぜ」を繰り返す。</a:t>
            </a:r>
            <a:br>
              <a:rPr lang="ja-JP" altLang="en-US" sz="1600" b="1"/>
            </a:br>
            <a:endParaRPr lang="ja-JP" altLang="en-US" sz="1600" b="1"/>
          </a:p>
        </p:txBody>
      </p:sp>
      <p:sp>
        <p:nvSpPr>
          <p:cNvPr id="21509" name="Text Box 18"/>
          <p:cNvSpPr txBox="1">
            <a:spLocks noChangeArrowheads="1"/>
          </p:cNvSpPr>
          <p:nvPr/>
        </p:nvSpPr>
        <p:spPr bwMode="auto">
          <a:xfrm>
            <a:off x="8583613" y="134938"/>
            <a:ext cx="492125"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 20</a:t>
            </a:r>
          </a:p>
        </p:txBody>
      </p:sp>
      <p:sp>
        <p:nvSpPr>
          <p:cNvPr id="21510" name="Text Box 9"/>
          <p:cNvSpPr txBox="1">
            <a:spLocks noChangeArrowheads="1"/>
          </p:cNvSpPr>
          <p:nvPr/>
        </p:nvSpPr>
        <p:spPr bwMode="auto">
          <a:xfrm>
            <a:off x="1563688" y="525463"/>
            <a:ext cx="6040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②</a:t>
            </a:r>
            <a:r>
              <a:rPr lang="ja-JP" altLang="en-US" sz="1600" b="1"/>
              <a:t>プロセスやいきさつを確認する</a:t>
            </a:r>
          </a:p>
        </p:txBody>
      </p:sp>
      <p:sp>
        <p:nvSpPr>
          <p:cNvPr id="21511" name="Text Box 10"/>
          <p:cNvSpPr txBox="1">
            <a:spLocks noChangeArrowheads="1"/>
          </p:cNvSpPr>
          <p:nvPr/>
        </p:nvSpPr>
        <p:spPr bwMode="auto">
          <a:xfrm>
            <a:off x="1563688" y="1270000"/>
            <a:ext cx="526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③</a:t>
            </a:r>
            <a:r>
              <a:rPr lang="ja-JP" altLang="en-US" sz="1600" b="1"/>
              <a:t>作業のやり方や構造（部品や設備など）まで確認する</a:t>
            </a:r>
          </a:p>
        </p:txBody>
      </p:sp>
      <p:sp>
        <p:nvSpPr>
          <p:cNvPr id="21512" name="Text Box 11"/>
          <p:cNvSpPr txBox="1">
            <a:spLocks noChangeArrowheads="1"/>
          </p:cNvSpPr>
          <p:nvPr/>
        </p:nvSpPr>
        <p:spPr bwMode="auto">
          <a:xfrm>
            <a:off x="1563688" y="2014538"/>
            <a:ext cx="54308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b="1"/>
              <a:t>④</a:t>
            </a:r>
            <a:r>
              <a:rPr lang="ja-JP" altLang="en-US" sz="1600" b="1"/>
              <a:t>それぞれの役割を確認する</a:t>
            </a:r>
          </a:p>
        </p:txBody>
      </p:sp>
      <p:sp>
        <p:nvSpPr>
          <p:cNvPr id="21513" name="Text Box 13"/>
          <p:cNvSpPr txBox="1">
            <a:spLocks noChangeArrowheads="1"/>
          </p:cNvSpPr>
          <p:nvPr/>
        </p:nvSpPr>
        <p:spPr bwMode="auto">
          <a:xfrm>
            <a:off x="1958975" y="1595438"/>
            <a:ext cx="5527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（対象となる作業や部品などを改めて現場現物で確認する。）</a:t>
            </a:r>
          </a:p>
        </p:txBody>
      </p:sp>
      <p:sp>
        <p:nvSpPr>
          <p:cNvPr id="21514" name="Text Box 14"/>
          <p:cNvSpPr txBox="1">
            <a:spLocks noChangeArrowheads="1"/>
          </p:cNvSpPr>
          <p:nvPr/>
        </p:nvSpPr>
        <p:spPr bwMode="auto">
          <a:xfrm>
            <a:off x="1958975" y="842963"/>
            <a:ext cx="4987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（つながりや順序に沿いながら細かく「なぜ」を進める。）</a:t>
            </a:r>
          </a:p>
        </p:txBody>
      </p:sp>
      <p:sp>
        <p:nvSpPr>
          <p:cNvPr id="21515" name="Text Box 15"/>
          <p:cNvSpPr txBox="1">
            <a:spLocks noChangeArrowheads="1"/>
          </p:cNvSpPr>
          <p:nvPr/>
        </p:nvSpPr>
        <p:spPr bwMode="auto">
          <a:xfrm>
            <a:off x="1958975" y="2300288"/>
            <a:ext cx="6942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（作業や部品、人などの役割をはっきりさせ「なぜ」を引き出しやすくする。）</a:t>
            </a:r>
          </a:p>
        </p:txBody>
      </p:sp>
      <p:sp>
        <p:nvSpPr>
          <p:cNvPr id="21516" name="Text Box 16"/>
          <p:cNvSpPr txBox="1">
            <a:spLocks noChangeArrowheads="1"/>
          </p:cNvSpPr>
          <p:nvPr/>
        </p:nvSpPr>
        <p:spPr bwMode="auto">
          <a:xfrm>
            <a:off x="1517650" y="3357563"/>
            <a:ext cx="666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・要因から除外できるものをリストアップすることで効率的な分析ができる。</a:t>
            </a:r>
          </a:p>
        </p:txBody>
      </p:sp>
      <p:sp>
        <p:nvSpPr>
          <p:cNvPr id="21517" name="Text Box 17"/>
          <p:cNvSpPr txBox="1">
            <a:spLocks noChangeArrowheads="1"/>
          </p:cNvSpPr>
          <p:nvPr/>
        </p:nvSpPr>
        <p:spPr bwMode="auto">
          <a:xfrm>
            <a:off x="2341563" y="3841750"/>
            <a:ext cx="3671887" cy="7429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a:t>
            </a:r>
            <a:r>
              <a:rPr lang="ja-JP" altLang="en-US" sz="1400"/>
              <a:t>例</a:t>
            </a:r>
            <a:r>
              <a:rPr lang="en-US" altLang="ja-JP" sz="1400"/>
              <a:t>)     </a:t>
            </a:r>
            <a:r>
              <a:rPr lang="ja-JP" altLang="en-US" sz="1400"/>
              <a:t>・ 図面は間違っていなかった</a:t>
            </a:r>
            <a:br>
              <a:rPr lang="ja-JP" altLang="en-US" sz="1400"/>
            </a:br>
            <a:r>
              <a:rPr lang="ja-JP" altLang="en-US" sz="1400"/>
              <a:t>　　　　 ・作業標準書は有った</a:t>
            </a:r>
            <a:br>
              <a:rPr lang="ja-JP" altLang="en-US" sz="1400"/>
            </a:br>
            <a:r>
              <a:rPr lang="ja-JP" altLang="en-US" sz="1400"/>
              <a:t>　　　 　・部品納入時にキズは無かった</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36"/>
          <p:cNvSpPr>
            <a:spLocks noChangeArrowheads="1"/>
          </p:cNvSpPr>
          <p:nvPr/>
        </p:nvSpPr>
        <p:spPr bwMode="auto">
          <a:xfrm>
            <a:off x="304800" y="900113"/>
            <a:ext cx="8631238" cy="5722937"/>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31" name="Text Box 3"/>
          <p:cNvSpPr txBox="1">
            <a:spLocks noChangeArrowheads="1"/>
          </p:cNvSpPr>
          <p:nvPr/>
        </p:nvSpPr>
        <p:spPr bwMode="auto">
          <a:xfrm>
            <a:off x="808038" y="1293813"/>
            <a:ext cx="61118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１）「事象」や「なぜ」はワンカット表現にする</a:t>
            </a:r>
          </a:p>
        </p:txBody>
      </p:sp>
      <p:sp>
        <p:nvSpPr>
          <p:cNvPr id="22532" name="Text Box 4"/>
          <p:cNvSpPr txBox="1">
            <a:spLocks noChangeArrowheads="1"/>
          </p:cNvSpPr>
          <p:nvPr/>
        </p:nvSpPr>
        <p:spPr bwMode="auto">
          <a:xfrm>
            <a:off x="808038" y="2563813"/>
            <a:ext cx="83359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２）出だしの「なぜ」は発生部位・形態に着目し発生原則（条件）をもとに表現する</a:t>
            </a:r>
          </a:p>
        </p:txBody>
      </p:sp>
      <p:sp>
        <p:nvSpPr>
          <p:cNvPr id="22533" name="Text Box 5"/>
          <p:cNvSpPr txBox="1">
            <a:spLocks noChangeArrowheads="1"/>
          </p:cNvSpPr>
          <p:nvPr/>
        </p:nvSpPr>
        <p:spPr bwMode="auto">
          <a:xfrm>
            <a:off x="808038" y="3833813"/>
            <a:ext cx="7259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３）逆に読み返しても、順序良く論理がつながるように「なぜ」を展開する</a:t>
            </a:r>
          </a:p>
        </p:txBody>
      </p:sp>
      <p:sp>
        <p:nvSpPr>
          <p:cNvPr id="22534" name="Text Box 6"/>
          <p:cNvSpPr txBox="1">
            <a:spLocks noChangeArrowheads="1"/>
          </p:cNvSpPr>
          <p:nvPr/>
        </p:nvSpPr>
        <p:spPr bwMode="auto">
          <a:xfrm>
            <a:off x="793750" y="5205413"/>
            <a:ext cx="7962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４）並列に挙げた「なぜ」がすべて発生しなかったら、前の「なぜ」は発生しないか　</a:t>
            </a:r>
            <a:br>
              <a:rPr lang="ja-JP" altLang="en-US" sz="1800">
                <a:solidFill>
                  <a:srgbClr val="0033CC"/>
                </a:solidFill>
                <a:ea typeface="HGP創英角ﾎﾟｯﾌﾟ体" pitchFamily="50" charset="-128"/>
              </a:rPr>
            </a:br>
            <a:r>
              <a:rPr lang="ja-JP" altLang="en-US" sz="1800">
                <a:solidFill>
                  <a:srgbClr val="0033CC"/>
                </a:solidFill>
                <a:ea typeface="HGP創英角ﾎﾟｯﾌﾟ体" pitchFamily="50" charset="-128"/>
              </a:rPr>
              <a:t>　　をチェックする</a:t>
            </a:r>
          </a:p>
        </p:txBody>
      </p:sp>
      <p:sp>
        <p:nvSpPr>
          <p:cNvPr id="304142" name="Text Box 14"/>
          <p:cNvSpPr txBox="1">
            <a:spLocks noChangeArrowheads="1"/>
          </p:cNvSpPr>
          <p:nvPr/>
        </p:nvSpPr>
        <p:spPr bwMode="auto">
          <a:xfrm>
            <a:off x="211138" y="187325"/>
            <a:ext cx="7648575" cy="469900"/>
          </a:xfrm>
          <a:prstGeom prst="rect">
            <a:avLst/>
          </a:prstGeom>
          <a:solidFill>
            <a:srgbClr val="FF99FF"/>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defRPr/>
            </a:pPr>
            <a:r>
              <a:rPr lang="ja-JP" altLang="en-US" b="1" dirty="0" smtClean="0">
                <a:effectLst>
                  <a:outerShdw blurRad="38100" dist="38100" dir="2700000" algn="tl">
                    <a:srgbClr val="FFFFFF"/>
                  </a:outerShdw>
                </a:effectLst>
                <a:ea typeface="HG創英角ﾎﾟｯﾌﾟ体" pitchFamily="49" charset="-128"/>
              </a:rPr>
              <a:t>８</a:t>
            </a:r>
            <a:r>
              <a:rPr lang="en-US" altLang="ja-JP" b="1" dirty="0" smtClean="0">
                <a:effectLst>
                  <a:outerShdw blurRad="38100" dist="38100" dir="2700000" algn="tl">
                    <a:srgbClr val="FFFFFF"/>
                  </a:outerShdw>
                </a:effectLst>
                <a:ea typeface="HG創英角ﾎﾟｯﾌﾟ体" pitchFamily="49" charset="-128"/>
              </a:rPr>
              <a:t>-2.</a:t>
            </a:r>
            <a:r>
              <a:rPr lang="ja-JP" altLang="en-US" b="1" dirty="0" smtClean="0">
                <a:effectLst>
                  <a:outerShdw blurRad="38100" dist="38100" dir="2700000" algn="tl">
                    <a:srgbClr val="FFFFFF"/>
                  </a:outerShdw>
                </a:effectLst>
                <a:ea typeface="HG創英角ﾎﾟｯﾌﾟ体" pitchFamily="49" charset="-128"/>
              </a:rPr>
              <a:t>　</a:t>
            </a:r>
            <a:r>
              <a:rPr lang="ja-JP" altLang="en-US" dirty="0" smtClean="0">
                <a:ea typeface="HGP創英角ﾎﾟｯﾌﾟ体" pitchFamily="50" charset="-128"/>
              </a:rPr>
              <a:t>なぜなぜ分析を進める１０のポイント</a:t>
            </a:r>
          </a:p>
        </p:txBody>
      </p:sp>
      <p:sp>
        <p:nvSpPr>
          <p:cNvPr id="22536" name="Text Box 15"/>
          <p:cNvSpPr txBox="1">
            <a:spLocks noChangeArrowheads="1"/>
          </p:cNvSpPr>
          <p:nvPr/>
        </p:nvSpPr>
        <p:spPr bwMode="auto">
          <a:xfrm>
            <a:off x="1289050" y="1736725"/>
            <a:ext cx="3463925" cy="715963"/>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600"/>
              <a:t>H</a:t>
            </a:r>
            <a:r>
              <a:rPr lang="ja-JP" altLang="en-US" sz="1600"/>
              <a:t>さんは両手に道具を抱えていたので</a:t>
            </a:r>
          </a:p>
          <a:p>
            <a:pPr eaLnBrk="1" hangingPunct="1">
              <a:spcBef>
                <a:spcPct val="50000"/>
              </a:spcBef>
              <a:buFontTx/>
              <a:buNone/>
            </a:pPr>
            <a:r>
              <a:rPr lang="ja-JP" altLang="en-US" sz="1600"/>
              <a:t>段差に引かかって、よろけて転んだ</a:t>
            </a:r>
          </a:p>
        </p:txBody>
      </p:sp>
      <p:sp>
        <p:nvSpPr>
          <p:cNvPr id="22537" name="AutoShape 16"/>
          <p:cNvSpPr>
            <a:spLocks noChangeArrowheads="1"/>
          </p:cNvSpPr>
          <p:nvPr/>
        </p:nvSpPr>
        <p:spPr bwMode="auto">
          <a:xfrm>
            <a:off x="4881563" y="1844675"/>
            <a:ext cx="484187" cy="444500"/>
          </a:xfrm>
          <a:prstGeom prst="rightArrow">
            <a:avLst>
              <a:gd name="adj1" fmla="val 50000"/>
              <a:gd name="adj2" fmla="val 27232"/>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38" name="Text Box 17"/>
          <p:cNvSpPr txBox="1">
            <a:spLocks noChangeArrowheads="1"/>
          </p:cNvSpPr>
          <p:nvPr/>
        </p:nvSpPr>
        <p:spPr bwMode="auto">
          <a:xfrm>
            <a:off x="5486400" y="1806575"/>
            <a:ext cx="374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事象</a:t>
            </a:r>
          </a:p>
        </p:txBody>
      </p:sp>
      <p:sp>
        <p:nvSpPr>
          <p:cNvPr id="22539" name="Text Box 18"/>
          <p:cNvSpPr txBox="1">
            <a:spLocks noChangeArrowheads="1"/>
          </p:cNvSpPr>
          <p:nvPr/>
        </p:nvSpPr>
        <p:spPr bwMode="auto">
          <a:xfrm>
            <a:off x="6026150" y="1860550"/>
            <a:ext cx="1787525"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600"/>
              <a:t>H</a:t>
            </a:r>
            <a:r>
              <a:rPr lang="ja-JP" altLang="en-US" sz="1600"/>
              <a:t>さんは転んだ</a:t>
            </a:r>
          </a:p>
        </p:txBody>
      </p:sp>
      <p:sp>
        <p:nvSpPr>
          <p:cNvPr id="22540" name="Text Box 22"/>
          <p:cNvSpPr txBox="1">
            <a:spLocks noChangeArrowheads="1"/>
          </p:cNvSpPr>
          <p:nvPr/>
        </p:nvSpPr>
        <p:spPr bwMode="auto">
          <a:xfrm>
            <a:off x="1325563" y="3032125"/>
            <a:ext cx="5389562"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・発生部位を焦点に絞って最初のなぜを切り出す。</a:t>
            </a:r>
          </a:p>
          <a:p>
            <a:pPr eaLnBrk="1" hangingPunct="1">
              <a:spcBef>
                <a:spcPct val="50000"/>
              </a:spcBef>
              <a:buFontTx/>
              <a:buNone/>
            </a:pPr>
            <a:r>
              <a:rPr lang="ja-JP" altLang="en-US" sz="1600" b="1"/>
              <a:t>・安易に４</a:t>
            </a:r>
            <a:r>
              <a:rPr lang="en-US" altLang="ja-JP" sz="1600" b="1"/>
              <a:t>M</a:t>
            </a:r>
            <a:r>
              <a:rPr lang="ja-JP" altLang="en-US" sz="1600" b="1"/>
              <a:t>などに区分しない。</a:t>
            </a:r>
          </a:p>
        </p:txBody>
      </p:sp>
      <p:sp>
        <p:nvSpPr>
          <p:cNvPr id="22541" name="Text Box 23"/>
          <p:cNvSpPr txBox="1">
            <a:spLocks noChangeArrowheads="1"/>
          </p:cNvSpPr>
          <p:nvPr/>
        </p:nvSpPr>
        <p:spPr bwMode="auto">
          <a:xfrm>
            <a:off x="1312863" y="4227513"/>
            <a:ext cx="6719887"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・「なぜ」を繰り返すときは手前の「なぜ」に</a:t>
            </a:r>
            <a:r>
              <a:rPr lang="ja-JP" altLang="en-US" sz="1600" b="1">
                <a:solidFill>
                  <a:srgbClr val="FF0000"/>
                </a:solidFill>
              </a:rPr>
              <a:t>繋がるかチェックしながら進める</a:t>
            </a:r>
            <a:r>
              <a:rPr lang="ja-JP" altLang="en-US" sz="1600" b="1"/>
              <a:t>。</a:t>
            </a:r>
          </a:p>
          <a:p>
            <a:pPr eaLnBrk="1" hangingPunct="1">
              <a:spcBef>
                <a:spcPct val="50000"/>
              </a:spcBef>
              <a:buFontTx/>
              <a:buNone/>
            </a:pPr>
            <a:r>
              <a:rPr lang="ja-JP" altLang="en-US" sz="1600" b="1"/>
              <a:t>・逆から読んでもつじつまが合うようにする。</a:t>
            </a:r>
          </a:p>
        </p:txBody>
      </p:sp>
      <p:sp>
        <p:nvSpPr>
          <p:cNvPr id="22542" name="Text Box 25"/>
          <p:cNvSpPr txBox="1">
            <a:spLocks noChangeArrowheads="1"/>
          </p:cNvSpPr>
          <p:nvPr/>
        </p:nvSpPr>
        <p:spPr bwMode="auto">
          <a:xfrm>
            <a:off x="1344613" y="5892800"/>
            <a:ext cx="67595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・分析途中でも人間の動作に係る「なぜ」が出てきたら考えるのを中断し</a:t>
            </a:r>
            <a:br>
              <a:rPr lang="ja-JP" altLang="en-US" sz="1600" b="1"/>
            </a:br>
            <a:r>
              <a:rPr lang="ja-JP" altLang="en-US" sz="1600" b="1"/>
              <a:t>　対象となる手順を書き出すと良い。</a:t>
            </a:r>
          </a:p>
        </p:txBody>
      </p:sp>
      <p:sp>
        <p:nvSpPr>
          <p:cNvPr id="22543" name="AutoShape 27"/>
          <p:cNvSpPr>
            <a:spLocks noChangeArrowheads="1"/>
          </p:cNvSpPr>
          <p:nvPr/>
        </p:nvSpPr>
        <p:spPr bwMode="auto">
          <a:xfrm>
            <a:off x="5486400" y="4548188"/>
            <a:ext cx="938213" cy="542925"/>
          </a:xfrm>
          <a:prstGeom prst="roundRect">
            <a:avLst>
              <a:gd name="adj" fmla="val 16667"/>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t>なぜ</a:t>
            </a:r>
          </a:p>
        </p:txBody>
      </p:sp>
      <p:sp>
        <p:nvSpPr>
          <p:cNvPr id="22544" name="AutoShape 28"/>
          <p:cNvSpPr>
            <a:spLocks noChangeArrowheads="1"/>
          </p:cNvSpPr>
          <p:nvPr/>
        </p:nvSpPr>
        <p:spPr bwMode="auto">
          <a:xfrm>
            <a:off x="7348538" y="4549775"/>
            <a:ext cx="1022350" cy="530225"/>
          </a:xfrm>
          <a:prstGeom prst="roundRect">
            <a:avLst>
              <a:gd name="adj" fmla="val 16667"/>
            </a:avLst>
          </a:prstGeom>
          <a:solidFill>
            <a:schemeClr val="accent1"/>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b="1"/>
              <a:t>なぜ</a:t>
            </a:r>
          </a:p>
        </p:txBody>
      </p:sp>
      <p:sp>
        <p:nvSpPr>
          <p:cNvPr id="22545" name="AutoShape 29"/>
          <p:cNvSpPr>
            <a:spLocks noChangeArrowheads="1"/>
          </p:cNvSpPr>
          <p:nvPr/>
        </p:nvSpPr>
        <p:spPr bwMode="auto">
          <a:xfrm>
            <a:off x="6510338" y="4624388"/>
            <a:ext cx="746125" cy="144462"/>
          </a:xfrm>
          <a:prstGeom prst="rightArrow">
            <a:avLst>
              <a:gd name="adj1" fmla="val 50000"/>
              <a:gd name="adj2" fmla="val 129121"/>
            </a:avLst>
          </a:prstGeom>
          <a:solidFill>
            <a:schemeClr val="accent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46" name="AutoShape 30"/>
          <p:cNvSpPr>
            <a:spLocks noChangeArrowheads="1"/>
          </p:cNvSpPr>
          <p:nvPr/>
        </p:nvSpPr>
        <p:spPr bwMode="auto">
          <a:xfrm>
            <a:off x="6532563" y="4875213"/>
            <a:ext cx="687387" cy="52387"/>
          </a:xfrm>
          <a:prstGeom prst="leftArrow">
            <a:avLst>
              <a:gd name="adj1" fmla="val 50000"/>
              <a:gd name="adj2" fmla="val 328033"/>
            </a:avLst>
          </a:prstGeom>
          <a:solidFill>
            <a:srgbClr val="008000"/>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47" name="Text Box 31"/>
          <p:cNvSpPr txBox="1">
            <a:spLocks noChangeArrowheads="1"/>
          </p:cNvSpPr>
          <p:nvPr/>
        </p:nvSpPr>
        <p:spPr bwMode="auto">
          <a:xfrm>
            <a:off x="6486525" y="4887913"/>
            <a:ext cx="901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チェック</a:t>
            </a:r>
          </a:p>
        </p:txBody>
      </p:sp>
      <p:sp>
        <p:nvSpPr>
          <p:cNvPr id="22548" name="Rectangle 34"/>
          <p:cNvSpPr>
            <a:spLocks noChangeArrowheads="1"/>
          </p:cNvSpPr>
          <p:nvPr/>
        </p:nvSpPr>
        <p:spPr bwMode="auto">
          <a:xfrm rot="20606487" flipV="1">
            <a:off x="1974850" y="2027238"/>
            <a:ext cx="1827213" cy="88900"/>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49" name="Rectangle 35"/>
          <p:cNvSpPr>
            <a:spLocks noChangeArrowheads="1"/>
          </p:cNvSpPr>
          <p:nvPr/>
        </p:nvSpPr>
        <p:spPr bwMode="auto">
          <a:xfrm rot="936946" flipV="1">
            <a:off x="1987550" y="2014538"/>
            <a:ext cx="1827213" cy="88900"/>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2550" name="Text Box 37"/>
          <p:cNvSpPr txBox="1">
            <a:spLocks noChangeArrowheads="1"/>
          </p:cNvSpPr>
          <p:nvPr/>
        </p:nvSpPr>
        <p:spPr bwMode="auto">
          <a:xfrm>
            <a:off x="8688388"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21</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46"/>
          <p:cNvSpPr>
            <a:spLocks noChangeArrowheads="1"/>
          </p:cNvSpPr>
          <p:nvPr/>
        </p:nvSpPr>
        <p:spPr bwMode="auto">
          <a:xfrm>
            <a:off x="290513" y="277813"/>
            <a:ext cx="8618537" cy="6386512"/>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55" name="Text Box 4"/>
          <p:cNvSpPr txBox="1">
            <a:spLocks noChangeArrowheads="1"/>
          </p:cNvSpPr>
          <p:nvPr/>
        </p:nvSpPr>
        <p:spPr bwMode="auto">
          <a:xfrm>
            <a:off x="863600" y="600075"/>
            <a:ext cx="6816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５）分析のねらいを踏まえた「なぜ」を展開する</a:t>
            </a:r>
          </a:p>
        </p:txBody>
      </p:sp>
      <p:sp>
        <p:nvSpPr>
          <p:cNvPr id="23556" name="Text Box 5"/>
          <p:cNvSpPr txBox="1">
            <a:spLocks noChangeArrowheads="1"/>
          </p:cNvSpPr>
          <p:nvPr/>
        </p:nvSpPr>
        <p:spPr bwMode="auto">
          <a:xfrm>
            <a:off x="819150" y="2590800"/>
            <a:ext cx="6151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６）誰もが同じイメージできる「なぜ」を展開する</a:t>
            </a:r>
          </a:p>
        </p:txBody>
      </p:sp>
      <p:sp>
        <p:nvSpPr>
          <p:cNvPr id="23557" name="Text Box 6"/>
          <p:cNvSpPr txBox="1">
            <a:spLocks noChangeArrowheads="1"/>
          </p:cNvSpPr>
          <p:nvPr/>
        </p:nvSpPr>
        <p:spPr bwMode="auto">
          <a:xfrm>
            <a:off x="808038" y="4481513"/>
            <a:ext cx="6442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７）形容詞を使う場合は、比較の対象を明確にする</a:t>
            </a:r>
          </a:p>
        </p:txBody>
      </p:sp>
      <p:sp>
        <p:nvSpPr>
          <p:cNvPr id="23558" name="Text Box 10"/>
          <p:cNvSpPr txBox="1">
            <a:spLocks noChangeArrowheads="1"/>
          </p:cNvSpPr>
          <p:nvPr/>
        </p:nvSpPr>
        <p:spPr bwMode="auto">
          <a:xfrm>
            <a:off x="979488" y="1011238"/>
            <a:ext cx="26193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・言い訳のような「なぜ」を</a:t>
            </a:r>
            <a:br>
              <a:rPr lang="ja-JP" altLang="en-US" sz="1600" b="1"/>
            </a:br>
            <a:r>
              <a:rPr lang="ja-JP" altLang="en-US" sz="1600" b="1"/>
              <a:t>　出さない。</a:t>
            </a:r>
          </a:p>
        </p:txBody>
      </p:sp>
      <p:sp>
        <p:nvSpPr>
          <p:cNvPr id="23559" name="Text Box 11"/>
          <p:cNvSpPr txBox="1">
            <a:spLocks noChangeArrowheads="1"/>
          </p:cNvSpPr>
          <p:nvPr/>
        </p:nvSpPr>
        <p:spPr bwMode="auto">
          <a:xfrm>
            <a:off x="3578225" y="1384300"/>
            <a:ext cx="2438400"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棚から部品を取り出すときに間違って取りだした</a:t>
            </a:r>
          </a:p>
        </p:txBody>
      </p:sp>
      <p:sp>
        <p:nvSpPr>
          <p:cNvPr id="23560" name="Text Box 12"/>
          <p:cNvSpPr txBox="1">
            <a:spLocks noChangeArrowheads="1"/>
          </p:cNvSpPr>
          <p:nvPr/>
        </p:nvSpPr>
        <p:spPr bwMode="auto">
          <a:xfrm>
            <a:off x="6789738" y="1136650"/>
            <a:ext cx="1468437"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新人だった</a:t>
            </a:r>
          </a:p>
        </p:txBody>
      </p:sp>
      <p:sp>
        <p:nvSpPr>
          <p:cNvPr id="23561" name="Text Box 13"/>
          <p:cNvSpPr txBox="1">
            <a:spLocks noChangeArrowheads="1"/>
          </p:cNvSpPr>
          <p:nvPr/>
        </p:nvSpPr>
        <p:spPr bwMode="auto">
          <a:xfrm>
            <a:off x="7124700" y="828675"/>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62" name="AutoShape 16"/>
          <p:cNvSpPr>
            <a:spLocks noChangeArrowheads="1"/>
          </p:cNvSpPr>
          <p:nvPr/>
        </p:nvSpPr>
        <p:spPr bwMode="auto">
          <a:xfrm>
            <a:off x="6373813" y="1165225"/>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63" name="Text Box 17"/>
          <p:cNvSpPr txBox="1">
            <a:spLocks noChangeArrowheads="1"/>
          </p:cNvSpPr>
          <p:nvPr/>
        </p:nvSpPr>
        <p:spPr bwMode="auto">
          <a:xfrm>
            <a:off x="1039813" y="3109913"/>
            <a:ext cx="32543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・なるべく抽象的な表現は使わない</a:t>
            </a:r>
            <a:br>
              <a:rPr lang="ja-JP" altLang="en-US" sz="1600" b="1"/>
            </a:br>
            <a:r>
              <a:rPr lang="ja-JP" altLang="en-US" sz="1600" b="1"/>
              <a:t>・～が悪いという表現は使わない</a:t>
            </a:r>
          </a:p>
        </p:txBody>
      </p:sp>
      <p:sp>
        <p:nvSpPr>
          <p:cNvPr id="23564" name="Text Box 18"/>
          <p:cNvSpPr txBox="1">
            <a:spLocks noChangeArrowheads="1"/>
          </p:cNvSpPr>
          <p:nvPr/>
        </p:nvSpPr>
        <p:spPr bwMode="auto">
          <a:xfrm>
            <a:off x="4170363" y="3409950"/>
            <a:ext cx="2063750"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配管を固定していなかった</a:t>
            </a:r>
          </a:p>
        </p:txBody>
      </p:sp>
      <p:sp>
        <p:nvSpPr>
          <p:cNvPr id="23565" name="AutoShape 19"/>
          <p:cNvSpPr>
            <a:spLocks noChangeArrowheads="1"/>
          </p:cNvSpPr>
          <p:nvPr/>
        </p:nvSpPr>
        <p:spPr bwMode="auto">
          <a:xfrm>
            <a:off x="6361113" y="3584575"/>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66" name="Text Box 20"/>
          <p:cNvSpPr txBox="1">
            <a:spLocks noChangeArrowheads="1"/>
          </p:cNvSpPr>
          <p:nvPr/>
        </p:nvSpPr>
        <p:spPr bwMode="auto">
          <a:xfrm>
            <a:off x="6802438" y="3409950"/>
            <a:ext cx="1925637"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作業者Ａが配管を固定していなかった</a:t>
            </a:r>
          </a:p>
        </p:txBody>
      </p:sp>
      <p:sp>
        <p:nvSpPr>
          <p:cNvPr id="23567" name="Text Box 23"/>
          <p:cNvSpPr txBox="1">
            <a:spLocks noChangeArrowheads="1"/>
          </p:cNvSpPr>
          <p:nvPr/>
        </p:nvSpPr>
        <p:spPr bwMode="auto">
          <a:xfrm>
            <a:off x="6235700" y="3230563"/>
            <a:ext cx="650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修正</a:t>
            </a:r>
          </a:p>
        </p:txBody>
      </p:sp>
      <p:sp>
        <p:nvSpPr>
          <p:cNvPr id="23568" name="Text Box 24"/>
          <p:cNvSpPr txBox="1">
            <a:spLocks noChangeArrowheads="1"/>
          </p:cNvSpPr>
          <p:nvPr/>
        </p:nvSpPr>
        <p:spPr bwMode="auto">
          <a:xfrm>
            <a:off x="1527175" y="5368925"/>
            <a:ext cx="2424113"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積荷の荷重が大きかった</a:t>
            </a:r>
          </a:p>
        </p:txBody>
      </p:sp>
      <p:sp>
        <p:nvSpPr>
          <p:cNvPr id="23569" name="Text Box 25"/>
          <p:cNvSpPr txBox="1">
            <a:spLocks noChangeArrowheads="1"/>
          </p:cNvSpPr>
          <p:nvPr/>
        </p:nvSpPr>
        <p:spPr bwMode="auto">
          <a:xfrm>
            <a:off x="4794250" y="5195888"/>
            <a:ext cx="362902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b="1">
                <a:solidFill>
                  <a:srgbClr val="FF0000"/>
                </a:solidFill>
              </a:rPr>
              <a:t>クレーンの最大吊り上げ荷重に対して</a:t>
            </a:r>
            <a:r>
              <a:rPr lang="ja-JP" altLang="en-US" sz="1600"/>
              <a:t>積荷の荷重が大きかった</a:t>
            </a:r>
          </a:p>
        </p:txBody>
      </p:sp>
      <p:sp>
        <p:nvSpPr>
          <p:cNvPr id="23570" name="AutoShape 26"/>
          <p:cNvSpPr>
            <a:spLocks noChangeArrowheads="1"/>
          </p:cNvSpPr>
          <p:nvPr/>
        </p:nvSpPr>
        <p:spPr bwMode="auto">
          <a:xfrm>
            <a:off x="4176713" y="5397500"/>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71" name="Text Box 27"/>
          <p:cNvSpPr txBox="1">
            <a:spLocks noChangeArrowheads="1"/>
          </p:cNvSpPr>
          <p:nvPr/>
        </p:nvSpPr>
        <p:spPr bwMode="auto">
          <a:xfrm>
            <a:off x="4051300" y="5043488"/>
            <a:ext cx="650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修正</a:t>
            </a:r>
          </a:p>
        </p:txBody>
      </p:sp>
      <p:grpSp>
        <p:nvGrpSpPr>
          <p:cNvPr id="23572" name="Group 47"/>
          <p:cNvGrpSpPr>
            <a:grpSpLocks/>
          </p:cNvGrpSpPr>
          <p:nvPr/>
        </p:nvGrpSpPr>
        <p:grpSpPr bwMode="auto">
          <a:xfrm>
            <a:off x="6656388" y="1252538"/>
            <a:ext cx="1839912" cy="101600"/>
            <a:chOff x="4193" y="789"/>
            <a:chExt cx="1159" cy="64"/>
          </a:xfrm>
        </p:grpSpPr>
        <p:sp>
          <p:nvSpPr>
            <p:cNvPr id="23588" name="Rectangle 32"/>
            <p:cNvSpPr>
              <a:spLocks noChangeArrowheads="1"/>
            </p:cNvSpPr>
            <p:nvPr/>
          </p:nvSpPr>
          <p:spPr bwMode="auto">
            <a:xfrm rot="20606487" flipV="1">
              <a:off x="4193" y="797"/>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89" name="Rectangle 33"/>
            <p:cNvSpPr>
              <a:spLocks noChangeArrowheads="1"/>
            </p:cNvSpPr>
            <p:nvPr/>
          </p:nvSpPr>
          <p:spPr bwMode="auto">
            <a:xfrm rot="936946" flipV="1">
              <a:off x="4201" y="789"/>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grpSp>
        <p:nvGrpSpPr>
          <p:cNvPr id="23573" name="Group 48"/>
          <p:cNvGrpSpPr>
            <a:grpSpLocks/>
          </p:cNvGrpSpPr>
          <p:nvPr/>
        </p:nvGrpSpPr>
        <p:grpSpPr bwMode="auto">
          <a:xfrm>
            <a:off x="4268788" y="3648075"/>
            <a:ext cx="1839912" cy="101600"/>
            <a:chOff x="2689" y="2298"/>
            <a:chExt cx="1159" cy="64"/>
          </a:xfrm>
        </p:grpSpPr>
        <p:sp>
          <p:nvSpPr>
            <p:cNvPr id="23586" name="Rectangle 34"/>
            <p:cNvSpPr>
              <a:spLocks noChangeArrowheads="1"/>
            </p:cNvSpPr>
            <p:nvPr/>
          </p:nvSpPr>
          <p:spPr bwMode="auto">
            <a:xfrm rot="20606487" flipV="1">
              <a:off x="2689" y="2306"/>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87" name="Rectangle 35"/>
            <p:cNvSpPr>
              <a:spLocks noChangeArrowheads="1"/>
            </p:cNvSpPr>
            <p:nvPr/>
          </p:nvSpPr>
          <p:spPr bwMode="auto">
            <a:xfrm rot="936946" flipV="1">
              <a:off x="2697" y="2298"/>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grpSp>
        <p:nvGrpSpPr>
          <p:cNvPr id="23574" name="Group 49"/>
          <p:cNvGrpSpPr>
            <a:grpSpLocks/>
          </p:cNvGrpSpPr>
          <p:nvPr/>
        </p:nvGrpSpPr>
        <p:grpSpPr bwMode="auto">
          <a:xfrm>
            <a:off x="1754188" y="5522913"/>
            <a:ext cx="1839912" cy="101600"/>
            <a:chOff x="1105" y="3479"/>
            <a:chExt cx="1159" cy="64"/>
          </a:xfrm>
        </p:grpSpPr>
        <p:sp>
          <p:nvSpPr>
            <p:cNvPr id="23584" name="Rectangle 36"/>
            <p:cNvSpPr>
              <a:spLocks noChangeArrowheads="1"/>
            </p:cNvSpPr>
            <p:nvPr/>
          </p:nvSpPr>
          <p:spPr bwMode="auto">
            <a:xfrm rot="20606487" flipV="1">
              <a:off x="1105" y="3487"/>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85" name="Rectangle 37"/>
            <p:cNvSpPr>
              <a:spLocks noChangeArrowheads="1"/>
            </p:cNvSpPr>
            <p:nvPr/>
          </p:nvSpPr>
          <p:spPr bwMode="auto">
            <a:xfrm rot="936946" flipV="1">
              <a:off x="1113" y="3479"/>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23575" name="Text Box 38"/>
          <p:cNvSpPr txBox="1">
            <a:spLocks noChangeArrowheads="1"/>
          </p:cNvSpPr>
          <p:nvPr/>
        </p:nvSpPr>
        <p:spPr bwMode="auto">
          <a:xfrm>
            <a:off x="6705600" y="1871663"/>
            <a:ext cx="187007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作業者が類似の部品と見間違えた</a:t>
            </a:r>
          </a:p>
        </p:txBody>
      </p:sp>
      <p:sp>
        <p:nvSpPr>
          <p:cNvPr id="23576" name="AutoShape 39"/>
          <p:cNvSpPr>
            <a:spLocks noChangeArrowheads="1"/>
          </p:cNvSpPr>
          <p:nvPr/>
        </p:nvSpPr>
        <p:spPr bwMode="auto">
          <a:xfrm>
            <a:off x="6362700" y="2011363"/>
            <a:ext cx="333375" cy="263525"/>
          </a:xfrm>
          <a:prstGeom prst="rightArrow">
            <a:avLst>
              <a:gd name="adj1" fmla="val 50000"/>
              <a:gd name="adj2" fmla="val 31627"/>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3577" name="Text Box 40"/>
          <p:cNvSpPr txBox="1">
            <a:spLocks noChangeArrowheads="1"/>
          </p:cNvSpPr>
          <p:nvPr/>
        </p:nvSpPr>
        <p:spPr bwMode="auto">
          <a:xfrm>
            <a:off x="7140575" y="160178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78" name="Text Box 41"/>
          <p:cNvSpPr txBox="1">
            <a:spLocks noChangeArrowheads="1"/>
          </p:cNvSpPr>
          <p:nvPr/>
        </p:nvSpPr>
        <p:spPr bwMode="auto">
          <a:xfrm>
            <a:off x="7140575" y="31448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79" name="Text Box 42"/>
          <p:cNvSpPr txBox="1">
            <a:spLocks noChangeArrowheads="1"/>
          </p:cNvSpPr>
          <p:nvPr/>
        </p:nvSpPr>
        <p:spPr bwMode="auto">
          <a:xfrm>
            <a:off x="6010275" y="4895850"/>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80" name="Text Box 43"/>
          <p:cNvSpPr txBox="1">
            <a:spLocks noChangeArrowheads="1"/>
          </p:cNvSpPr>
          <p:nvPr/>
        </p:nvSpPr>
        <p:spPr bwMode="auto">
          <a:xfrm>
            <a:off x="2332038" y="4973638"/>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81" name="Text Box 44"/>
          <p:cNvSpPr txBox="1">
            <a:spLocks noChangeArrowheads="1"/>
          </p:cNvSpPr>
          <p:nvPr/>
        </p:nvSpPr>
        <p:spPr bwMode="auto">
          <a:xfrm>
            <a:off x="4735513" y="3149600"/>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82" name="Text Box 45"/>
          <p:cNvSpPr txBox="1">
            <a:spLocks noChangeArrowheads="1"/>
          </p:cNvSpPr>
          <p:nvPr/>
        </p:nvSpPr>
        <p:spPr bwMode="auto">
          <a:xfrm>
            <a:off x="4445000" y="10493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3583" name="Text Box 50"/>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 22</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41"/>
          <p:cNvSpPr>
            <a:spLocks noChangeArrowheads="1"/>
          </p:cNvSpPr>
          <p:nvPr/>
        </p:nvSpPr>
        <p:spPr bwMode="auto">
          <a:xfrm>
            <a:off x="207963" y="207963"/>
            <a:ext cx="8769350" cy="6470650"/>
          </a:xfrm>
          <a:prstGeom prst="roundRect">
            <a:avLst>
              <a:gd name="adj" fmla="val 16667"/>
            </a:avLst>
          </a:prstGeom>
          <a:solidFill>
            <a:srgbClr val="FFFF66"/>
          </a:solidFill>
          <a:ln w="12700" cap="rnd">
            <a:solidFill>
              <a:schemeClr val="tx1"/>
            </a:solidFill>
            <a:prstDash val="sysDot"/>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579" name="Text Box 4"/>
          <p:cNvSpPr txBox="1">
            <a:spLocks noChangeArrowheads="1"/>
          </p:cNvSpPr>
          <p:nvPr/>
        </p:nvSpPr>
        <p:spPr bwMode="auto">
          <a:xfrm>
            <a:off x="544513" y="576263"/>
            <a:ext cx="66071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８）個人的な話（臨床心理面）には「なぜ」で踏み込まない</a:t>
            </a:r>
          </a:p>
        </p:txBody>
      </p:sp>
      <p:sp>
        <p:nvSpPr>
          <p:cNvPr id="24580" name="Text Box 5"/>
          <p:cNvSpPr txBox="1">
            <a:spLocks noChangeArrowheads="1"/>
          </p:cNvSpPr>
          <p:nvPr/>
        </p:nvSpPr>
        <p:spPr bwMode="auto">
          <a:xfrm>
            <a:off x="544513" y="3440113"/>
            <a:ext cx="6553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９）再発防止策を見い出せるところまで「なぜ」を繰り返す</a:t>
            </a:r>
          </a:p>
        </p:txBody>
      </p:sp>
      <p:sp>
        <p:nvSpPr>
          <p:cNvPr id="24581" name="Text Box 6"/>
          <p:cNvSpPr txBox="1">
            <a:spLocks noChangeArrowheads="1"/>
          </p:cNvSpPr>
          <p:nvPr/>
        </p:nvSpPr>
        <p:spPr bwMode="auto">
          <a:xfrm>
            <a:off x="544513" y="5721350"/>
            <a:ext cx="6400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solidFill>
                  <a:srgbClr val="0033CC"/>
                </a:solidFill>
                <a:ea typeface="HGP創英角ﾎﾟｯﾌﾟ体" pitchFamily="50" charset="-128"/>
              </a:rPr>
              <a:t>１０）現場、現物で、「なぜ」を検証する</a:t>
            </a:r>
          </a:p>
        </p:txBody>
      </p:sp>
      <p:sp>
        <p:nvSpPr>
          <p:cNvPr id="24582" name="Text Box 7"/>
          <p:cNvSpPr txBox="1">
            <a:spLocks noChangeArrowheads="1"/>
          </p:cNvSpPr>
          <p:nvPr/>
        </p:nvSpPr>
        <p:spPr bwMode="auto">
          <a:xfrm>
            <a:off x="784225" y="2014538"/>
            <a:ext cx="36734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・個人的な要因に入り込まず、同じ作業</a:t>
            </a:r>
            <a:br>
              <a:rPr lang="ja-JP" altLang="en-US" sz="1600" b="1"/>
            </a:br>
            <a:r>
              <a:rPr lang="ja-JP" altLang="en-US" sz="1600" b="1"/>
              <a:t>　をしている人全員に役立つ再発防止策</a:t>
            </a:r>
            <a:br>
              <a:rPr lang="ja-JP" altLang="en-US" sz="1600" b="1"/>
            </a:br>
            <a:r>
              <a:rPr lang="ja-JP" altLang="en-US" sz="1600" b="1"/>
              <a:t>　を導き出す方向に向ける。</a:t>
            </a:r>
            <a:br>
              <a:rPr lang="ja-JP" altLang="en-US" sz="1600" b="1"/>
            </a:br>
            <a:r>
              <a:rPr lang="ja-JP" altLang="en-US" sz="1600" b="1"/>
              <a:t>・個人的要因以外について「なぜ」を列記</a:t>
            </a:r>
            <a:br>
              <a:rPr lang="ja-JP" altLang="en-US" sz="1600" b="1"/>
            </a:br>
            <a:r>
              <a:rPr lang="ja-JP" altLang="en-US" sz="1600" b="1"/>
              <a:t>　していく。</a:t>
            </a:r>
          </a:p>
        </p:txBody>
      </p:sp>
      <p:sp>
        <p:nvSpPr>
          <p:cNvPr id="24583" name="Text Box 8"/>
          <p:cNvSpPr txBox="1">
            <a:spLocks noChangeArrowheads="1"/>
          </p:cNvSpPr>
          <p:nvPr/>
        </p:nvSpPr>
        <p:spPr bwMode="auto">
          <a:xfrm>
            <a:off x="2589213" y="1211263"/>
            <a:ext cx="1897062"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間違った数字が入力されていた</a:t>
            </a:r>
          </a:p>
        </p:txBody>
      </p:sp>
      <p:sp>
        <p:nvSpPr>
          <p:cNvPr id="24584" name="Text Box 9"/>
          <p:cNvSpPr txBox="1">
            <a:spLocks noChangeArrowheads="1"/>
          </p:cNvSpPr>
          <p:nvPr/>
        </p:nvSpPr>
        <p:spPr bwMode="auto">
          <a:xfrm>
            <a:off x="5521325" y="1643063"/>
            <a:ext cx="2659063"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作業者が間違った数字キーを押してしまった</a:t>
            </a:r>
          </a:p>
        </p:txBody>
      </p:sp>
      <p:sp>
        <p:nvSpPr>
          <p:cNvPr id="24585" name="Text Box 10"/>
          <p:cNvSpPr txBox="1">
            <a:spLocks noChangeArrowheads="1"/>
          </p:cNvSpPr>
          <p:nvPr/>
        </p:nvSpPr>
        <p:spPr bwMode="auto">
          <a:xfrm>
            <a:off x="5487988" y="1098550"/>
            <a:ext cx="2714625"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作業者がボーとしていた</a:t>
            </a:r>
          </a:p>
        </p:txBody>
      </p:sp>
      <p:sp>
        <p:nvSpPr>
          <p:cNvPr id="24586" name="Text Box 11"/>
          <p:cNvSpPr txBox="1">
            <a:spLocks noChangeArrowheads="1"/>
          </p:cNvSpPr>
          <p:nvPr/>
        </p:nvSpPr>
        <p:spPr bwMode="auto">
          <a:xfrm>
            <a:off x="5514975" y="2455863"/>
            <a:ext cx="2659063"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作業者が間違った数字を入力した事に気づかなかった</a:t>
            </a:r>
          </a:p>
        </p:txBody>
      </p:sp>
      <p:sp>
        <p:nvSpPr>
          <p:cNvPr id="24587" name="AutoShape 12"/>
          <p:cNvSpPr>
            <a:spLocks noChangeArrowheads="1"/>
          </p:cNvSpPr>
          <p:nvPr/>
        </p:nvSpPr>
        <p:spPr bwMode="auto">
          <a:xfrm>
            <a:off x="4870450" y="1179513"/>
            <a:ext cx="333375" cy="263525"/>
          </a:xfrm>
          <a:prstGeom prst="rightArrow">
            <a:avLst>
              <a:gd name="adj1" fmla="val 50000"/>
              <a:gd name="adj2" fmla="val 31627"/>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588" name="AutoShape 13"/>
          <p:cNvSpPr>
            <a:spLocks noChangeArrowheads="1"/>
          </p:cNvSpPr>
          <p:nvPr/>
        </p:nvSpPr>
        <p:spPr bwMode="auto">
          <a:xfrm>
            <a:off x="4589463" y="1817688"/>
            <a:ext cx="776287" cy="263525"/>
          </a:xfrm>
          <a:prstGeom prst="rightArrow">
            <a:avLst>
              <a:gd name="adj1" fmla="val 50000"/>
              <a:gd name="adj2" fmla="val 73645"/>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589" name="AutoShape 14"/>
          <p:cNvSpPr>
            <a:spLocks noChangeArrowheads="1"/>
          </p:cNvSpPr>
          <p:nvPr/>
        </p:nvSpPr>
        <p:spPr bwMode="auto">
          <a:xfrm>
            <a:off x="5038725" y="2601913"/>
            <a:ext cx="333375" cy="263525"/>
          </a:xfrm>
          <a:prstGeom prst="rightArrow">
            <a:avLst>
              <a:gd name="adj1" fmla="val 50000"/>
              <a:gd name="adj2" fmla="val 31627"/>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nvGrpSpPr>
          <p:cNvPr id="24590" name="Group 42"/>
          <p:cNvGrpSpPr>
            <a:grpSpLocks/>
          </p:cNvGrpSpPr>
          <p:nvPr/>
        </p:nvGrpSpPr>
        <p:grpSpPr bwMode="auto">
          <a:xfrm>
            <a:off x="5786438" y="1185863"/>
            <a:ext cx="1839912" cy="101600"/>
            <a:chOff x="3645" y="747"/>
            <a:chExt cx="1159" cy="64"/>
          </a:xfrm>
        </p:grpSpPr>
        <p:sp>
          <p:nvSpPr>
            <p:cNvPr id="24614" name="Rectangle 15"/>
            <p:cNvSpPr>
              <a:spLocks noChangeArrowheads="1"/>
            </p:cNvSpPr>
            <p:nvPr/>
          </p:nvSpPr>
          <p:spPr bwMode="auto">
            <a:xfrm rot="20606487" flipV="1">
              <a:off x="3645" y="755"/>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15" name="Rectangle 16"/>
            <p:cNvSpPr>
              <a:spLocks noChangeArrowheads="1"/>
            </p:cNvSpPr>
            <p:nvPr/>
          </p:nvSpPr>
          <p:spPr bwMode="auto">
            <a:xfrm rot="936946" flipV="1">
              <a:off x="3653" y="747"/>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24591" name="Rectangle 17"/>
          <p:cNvSpPr>
            <a:spLocks noChangeArrowheads="1"/>
          </p:cNvSpPr>
          <p:nvPr/>
        </p:nvSpPr>
        <p:spPr bwMode="auto">
          <a:xfrm>
            <a:off x="4921250" y="1925638"/>
            <a:ext cx="123825" cy="885825"/>
          </a:xfrm>
          <a:prstGeom prst="rect">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592" name="Text Box 18"/>
          <p:cNvSpPr txBox="1">
            <a:spLocks noChangeArrowheads="1"/>
          </p:cNvSpPr>
          <p:nvPr/>
        </p:nvSpPr>
        <p:spPr bwMode="auto">
          <a:xfrm>
            <a:off x="6515100" y="82708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4593" name="Text Box 19"/>
          <p:cNvSpPr txBox="1">
            <a:spLocks noChangeArrowheads="1"/>
          </p:cNvSpPr>
          <p:nvPr/>
        </p:nvSpPr>
        <p:spPr bwMode="auto">
          <a:xfrm>
            <a:off x="3184525" y="946150"/>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4594" name="Text Box 20"/>
          <p:cNvSpPr txBox="1">
            <a:spLocks noChangeArrowheads="1"/>
          </p:cNvSpPr>
          <p:nvPr/>
        </p:nvSpPr>
        <p:spPr bwMode="auto">
          <a:xfrm>
            <a:off x="1011238" y="4098925"/>
            <a:ext cx="1412875" cy="593725"/>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消火器が無かった</a:t>
            </a:r>
          </a:p>
        </p:txBody>
      </p:sp>
      <p:sp>
        <p:nvSpPr>
          <p:cNvPr id="24595" name="Text Box 21"/>
          <p:cNvSpPr txBox="1">
            <a:spLocks noChangeArrowheads="1"/>
          </p:cNvSpPr>
          <p:nvPr/>
        </p:nvSpPr>
        <p:spPr bwMode="auto">
          <a:xfrm>
            <a:off x="6834188" y="4141788"/>
            <a:ext cx="1968500" cy="34925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t>消火器を設置する</a:t>
            </a:r>
          </a:p>
        </p:txBody>
      </p:sp>
      <p:grpSp>
        <p:nvGrpSpPr>
          <p:cNvPr id="24596" name="Group 43"/>
          <p:cNvGrpSpPr>
            <a:grpSpLocks/>
          </p:cNvGrpSpPr>
          <p:nvPr/>
        </p:nvGrpSpPr>
        <p:grpSpPr bwMode="auto">
          <a:xfrm>
            <a:off x="6916738" y="4273550"/>
            <a:ext cx="1839912" cy="101600"/>
            <a:chOff x="4357" y="2692"/>
            <a:chExt cx="1159" cy="64"/>
          </a:xfrm>
        </p:grpSpPr>
        <p:sp>
          <p:nvSpPr>
            <p:cNvPr id="24612" name="Rectangle 23"/>
            <p:cNvSpPr>
              <a:spLocks noChangeArrowheads="1"/>
            </p:cNvSpPr>
            <p:nvPr/>
          </p:nvSpPr>
          <p:spPr bwMode="auto">
            <a:xfrm rot="20606487" flipV="1">
              <a:off x="4357" y="2700"/>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13" name="Rectangle 24"/>
            <p:cNvSpPr>
              <a:spLocks noChangeArrowheads="1"/>
            </p:cNvSpPr>
            <p:nvPr/>
          </p:nvSpPr>
          <p:spPr bwMode="auto">
            <a:xfrm rot="936946" flipV="1">
              <a:off x="4365" y="2692"/>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24597" name="Text Box 25"/>
          <p:cNvSpPr txBox="1">
            <a:spLocks noChangeArrowheads="1"/>
          </p:cNvSpPr>
          <p:nvPr/>
        </p:nvSpPr>
        <p:spPr bwMode="auto">
          <a:xfrm>
            <a:off x="7272338" y="3844925"/>
            <a:ext cx="13033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再発防止策</a:t>
            </a:r>
          </a:p>
        </p:txBody>
      </p:sp>
      <p:sp>
        <p:nvSpPr>
          <p:cNvPr id="24598" name="Text Box 26"/>
          <p:cNvSpPr txBox="1">
            <a:spLocks noChangeArrowheads="1"/>
          </p:cNvSpPr>
          <p:nvPr/>
        </p:nvSpPr>
        <p:spPr bwMode="auto">
          <a:xfrm>
            <a:off x="4724400" y="4781550"/>
            <a:ext cx="1568450"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安全設備の担当者が決まっていなかった</a:t>
            </a:r>
          </a:p>
        </p:txBody>
      </p:sp>
      <p:sp>
        <p:nvSpPr>
          <p:cNvPr id="24599" name="Text Box 27"/>
          <p:cNvSpPr txBox="1">
            <a:spLocks noChangeArrowheads="1"/>
          </p:cNvSpPr>
          <p:nvPr/>
        </p:nvSpPr>
        <p:spPr bwMode="auto">
          <a:xfrm>
            <a:off x="2686050" y="4778375"/>
            <a:ext cx="1416050"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期限切れで廃棄後購入しなかった</a:t>
            </a:r>
          </a:p>
        </p:txBody>
      </p:sp>
      <p:sp>
        <p:nvSpPr>
          <p:cNvPr id="24600" name="Text Box 29"/>
          <p:cNvSpPr txBox="1">
            <a:spLocks noChangeArrowheads="1"/>
          </p:cNvSpPr>
          <p:nvPr/>
        </p:nvSpPr>
        <p:spPr bwMode="auto">
          <a:xfrm>
            <a:off x="6880225" y="4784725"/>
            <a:ext cx="1914525" cy="838200"/>
          </a:xfrm>
          <a:prstGeom prst="rect">
            <a:avLst/>
          </a:prstGeom>
          <a:solidFill>
            <a:schemeClr val="bg1"/>
          </a:solidFill>
          <a:ln w="12700" cap="rnd">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t>安全設備に関する責任者を決め定期的にチェックする</a:t>
            </a:r>
          </a:p>
        </p:txBody>
      </p:sp>
      <p:sp>
        <p:nvSpPr>
          <p:cNvPr id="24601" name="Text Box 30"/>
          <p:cNvSpPr txBox="1">
            <a:spLocks noChangeArrowheads="1"/>
          </p:cNvSpPr>
          <p:nvPr/>
        </p:nvSpPr>
        <p:spPr bwMode="auto">
          <a:xfrm>
            <a:off x="1363663" y="3798888"/>
            <a:ext cx="7762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4602" name="Text Box 31"/>
          <p:cNvSpPr txBox="1">
            <a:spLocks noChangeArrowheads="1"/>
          </p:cNvSpPr>
          <p:nvPr/>
        </p:nvSpPr>
        <p:spPr bwMode="auto">
          <a:xfrm>
            <a:off x="3155950" y="4465638"/>
            <a:ext cx="638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4603" name="Text Box 32"/>
          <p:cNvSpPr txBox="1">
            <a:spLocks noChangeArrowheads="1"/>
          </p:cNvSpPr>
          <p:nvPr/>
        </p:nvSpPr>
        <p:spPr bwMode="auto">
          <a:xfrm>
            <a:off x="5175250" y="4452938"/>
            <a:ext cx="776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4604" name="AutoShape 34"/>
          <p:cNvSpPr>
            <a:spLocks noChangeArrowheads="1"/>
          </p:cNvSpPr>
          <p:nvPr/>
        </p:nvSpPr>
        <p:spPr bwMode="auto">
          <a:xfrm>
            <a:off x="6142038" y="4222750"/>
            <a:ext cx="595312" cy="223838"/>
          </a:xfrm>
          <a:prstGeom prst="rightArrow">
            <a:avLst>
              <a:gd name="adj1" fmla="val 50000"/>
              <a:gd name="adj2" fmla="val 66489"/>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05" name="AutoShape 35"/>
          <p:cNvSpPr>
            <a:spLocks noChangeArrowheads="1"/>
          </p:cNvSpPr>
          <p:nvPr/>
        </p:nvSpPr>
        <p:spPr bwMode="auto">
          <a:xfrm>
            <a:off x="4214813" y="5011738"/>
            <a:ext cx="471487" cy="263525"/>
          </a:xfrm>
          <a:prstGeom prst="rightArrow">
            <a:avLst>
              <a:gd name="adj1" fmla="val 50000"/>
              <a:gd name="adj2" fmla="val 44729"/>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06" name="AutoShape 36"/>
          <p:cNvSpPr>
            <a:spLocks noChangeArrowheads="1"/>
          </p:cNvSpPr>
          <p:nvPr/>
        </p:nvSpPr>
        <p:spPr bwMode="auto">
          <a:xfrm>
            <a:off x="6353175" y="4991100"/>
            <a:ext cx="471488" cy="263525"/>
          </a:xfrm>
          <a:prstGeom prst="rightArrow">
            <a:avLst>
              <a:gd name="adj1" fmla="val 50000"/>
              <a:gd name="adj2" fmla="val 44729"/>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07" name="AutoShape 37"/>
          <p:cNvSpPr>
            <a:spLocks noChangeArrowheads="1"/>
          </p:cNvSpPr>
          <p:nvPr/>
        </p:nvSpPr>
        <p:spPr bwMode="auto">
          <a:xfrm>
            <a:off x="2082800" y="5027613"/>
            <a:ext cx="457200" cy="306387"/>
          </a:xfrm>
          <a:prstGeom prst="rightArrow">
            <a:avLst>
              <a:gd name="adj1" fmla="val 50000"/>
              <a:gd name="adj2" fmla="val 37306"/>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08" name="Rectangle 38"/>
          <p:cNvSpPr>
            <a:spLocks noChangeArrowheads="1"/>
          </p:cNvSpPr>
          <p:nvPr/>
        </p:nvSpPr>
        <p:spPr bwMode="auto">
          <a:xfrm>
            <a:off x="2079625" y="4772025"/>
            <a:ext cx="123825" cy="469900"/>
          </a:xfrm>
          <a:prstGeom prst="rect">
            <a:avLst/>
          </a:prstGeom>
          <a:solidFill>
            <a:srgbClr val="00FF00"/>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09" name="Rectangle 39"/>
          <p:cNvSpPr>
            <a:spLocks noChangeArrowheads="1"/>
          </p:cNvSpPr>
          <p:nvPr/>
        </p:nvSpPr>
        <p:spPr bwMode="auto">
          <a:xfrm>
            <a:off x="2825750" y="4281488"/>
            <a:ext cx="3311525" cy="107950"/>
          </a:xfrm>
          <a:prstGeom prst="rect">
            <a:avLst/>
          </a:prstGeom>
          <a:solidFill>
            <a:srgbClr val="0000FF"/>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4610" name="Text Box 40"/>
          <p:cNvSpPr txBox="1">
            <a:spLocks noChangeArrowheads="1"/>
          </p:cNvSpPr>
          <p:nvPr/>
        </p:nvSpPr>
        <p:spPr bwMode="auto">
          <a:xfrm>
            <a:off x="1524000" y="6178550"/>
            <a:ext cx="6276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検証方法　：　　観察　・聞き取り調査　・分解点検　・計測　・再現実験</a:t>
            </a:r>
          </a:p>
        </p:txBody>
      </p:sp>
      <p:sp>
        <p:nvSpPr>
          <p:cNvPr id="24611" name="Text Box 44"/>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　</a:t>
            </a:r>
            <a:r>
              <a:rPr lang="en-US" altLang="ja-JP" sz="1400"/>
              <a:t>23</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322" name="Text Box 50"/>
          <p:cNvSpPr txBox="1">
            <a:spLocks noChangeArrowheads="1"/>
          </p:cNvSpPr>
          <p:nvPr/>
        </p:nvSpPr>
        <p:spPr bwMode="auto">
          <a:xfrm>
            <a:off x="328613" y="244475"/>
            <a:ext cx="6872287" cy="461963"/>
          </a:xfrm>
          <a:prstGeom prst="rect">
            <a:avLst/>
          </a:prstGeom>
          <a:solidFill>
            <a:srgbClr val="FF99CC"/>
          </a:solidFill>
          <a:ln w="12700">
            <a:solidFill>
              <a:srgbClr val="FFC1C1"/>
            </a:solidFill>
            <a:miter lim="800000"/>
            <a:headEnd type="none" w="sm" len="sm"/>
            <a:tailEnd type="none" w="sm" len="sm"/>
          </a:ln>
          <a:effectLst>
            <a:outerShdw dist="107763" dir="2700000" algn="ctr" rotWithShape="0">
              <a:schemeClr val="bg2">
                <a:alpha val="50000"/>
              </a:schemeClr>
            </a:outerShdw>
          </a:effec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fontAlgn="ctr">
              <a:defRPr/>
            </a:pPr>
            <a:r>
              <a:rPr lang="ja-JP" altLang="en-US" b="1" dirty="0" smtClean="0">
                <a:effectLst>
                  <a:outerShdw blurRad="38100" dist="38100" dir="2700000" algn="tl">
                    <a:srgbClr val="FFFFFF"/>
                  </a:outerShdw>
                </a:effectLst>
                <a:ea typeface="HG創英角ﾎﾟｯﾌﾟ体" pitchFamily="49" charset="-128"/>
              </a:rPr>
              <a:t>８</a:t>
            </a:r>
            <a:r>
              <a:rPr lang="en-US" altLang="ja-JP" b="1" dirty="0" smtClean="0">
                <a:effectLst>
                  <a:outerShdw blurRad="38100" dist="38100" dir="2700000" algn="tl">
                    <a:srgbClr val="FFFFFF"/>
                  </a:outerShdw>
                </a:effectLst>
                <a:ea typeface="HG創英角ﾎﾟｯﾌﾟ体" pitchFamily="49" charset="-128"/>
              </a:rPr>
              <a:t>-</a:t>
            </a:r>
            <a:r>
              <a:rPr lang="ja-JP" altLang="en-US" sz="2000" b="1" dirty="0" smtClean="0">
                <a:effectLst>
                  <a:outerShdw blurRad="38100" dist="38100" dir="2700000" algn="tl">
                    <a:srgbClr val="FFFFFF"/>
                  </a:outerShdw>
                </a:effectLst>
                <a:ea typeface="HG創英角ﾎﾟｯﾌﾟ体" pitchFamily="49" charset="-128"/>
              </a:rPr>
              <a:t>３</a:t>
            </a:r>
            <a:r>
              <a:rPr lang="en-US" altLang="ja-JP" b="1" dirty="0" smtClean="0">
                <a:effectLst>
                  <a:outerShdw blurRad="38100" dist="38100" dir="2700000" algn="tl">
                    <a:srgbClr val="FFFFFF"/>
                  </a:outerShdw>
                </a:effectLst>
                <a:ea typeface="HG創英角ﾎﾟｯﾌﾟ体" pitchFamily="49" charset="-128"/>
              </a:rPr>
              <a:t>. </a:t>
            </a:r>
            <a:r>
              <a:rPr lang="ja-JP" altLang="en-US" b="1" dirty="0" smtClean="0">
                <a:effectLst>
                  <a:outerShdw blurRad="38100" dist="38100" dir="2700000" algn="tl">
                    <a:srgbClr val="FFFFFF"/>
                  </a:outerShdw>
                </a:effectLst>
                <a:ea typeface="HG創英角ﾎﾟｯﾌﾟ体" pitchFamily="49" charset="-128"/>
              </a:rPr>
              <a:t>　原因追求型、なぜなぜ分析実施例</a:t>
            </a:r>
          </a:p>
        </p:txBody>
      </p:sp>
      <p:sp>
        <p:nvSpPr>
          <p:cNvPr id="25603" name="AutoShape 53"/>
          <p:cNvSpPr>
            <a:spLocks noChangeArrowheads="1"/>
          </p:cNvSpPr>
          <p:nvPr/>
        </p:nvSpPr>
        <p:spPr bwMode="auto">
          <a:xfrm>
            <a:off x="263525" y="873125"/>
            <a:ext cx="8616950" cy="5791200"/>
          </a:xfrm>
          <a:prstGeom prst="roundRect">
            <a:avLst>
              <a:gd name="adj" fmla="val 16667"/>
            </a:avLst>
          </a:prstGeom>
          <a:solidFill>
            <a:srgbClr val="FFFF66"/>
          </a:solidFill>
          <a:ln>
            <a:noFill/>
          </a:ln>
          <a:effectLst/>
          <a:extLst>
            <a:ext uri="{91240B29-F687-4F45-9708-019B960494DF}">
              <a14:hiddenLine xmlns:a14="http://schemas.microsoft.com/office/drawing/2010/main" w="12700" cap="rnd">
                <a:solidFill>
                  <a:schemeClr val="tx1"/>
                </a:solidFill>
                <a:prstDash val="sysDot"/>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04" name="Text Box 5"/>
          <p:cNvSpPr txBox="1">
            <a:spLocks noChangeArrowheads="1"/>
          </p:cNvSpPr>
          <p:nvPr/>
        </p:nvSpPr>
        <p:spPr bwMode="auto">
          <a:xfrm>
            <a:off x="2952750" y="1109663"/>
            <a:ext cx="4071938" cy="454025"/>
          </a:xfrm>
          <a:prstGeom prst="rect">
            <a:avLst/>
          </a:prstGeom>
          <a:solidFill>
            <a:schemeClr val="bg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b="1"/>
              <a:t>テーマ　：　機械の異常停止</a:t>
            </a:r>
          </a:p>
        </p:txBody>
      </p:sp>
      <p:sp>
        <p:nvSpPr>
          <p:cNvPr id="25605" name="Text Box 6"/>
          <p:cNvSpPr txBox="1">
            <a:spLocks noChangeArrowheads="1"/>
          </p:cNvSpPr>
          <p:nvPr/>
        </p:nvSpPr>
        <p:spPr bwMode="auto">
          <a:xfrm>
            <a:off x="914400" y="1793875"/>
            <a:ext cx="25622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オーバーロードが掛かった</a:t>
            </a:r>
          </a:p>
        </p:txBody>
      </p:sp>
      <p:sp>
        <p:nvSpPr>
          <p:cNvPr id="25606" name="Text Box 7"/>
          <p:cNvSpPr txBox="1">
            <a:spLocks noChangeArrowheads="1"/>
          </p:cNvSpPr>
          <p:nvPr/>
        </p:nvSpPr>
        <p:spPr bwMode="auto">
          <a:xfrm>
            <a:off x="914400" y="2582863"/>
            <a:ext cx="25749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軸受けの潤滑不良</a:t>
            </a:r>
          </a:p>
        </p:txBody>
      </p:sp>
      <p:sp>
        <p:nvSpPr>
          <p:cNvPr id="25607" name="Text Box 8"/>
          <p:cNvSpPr txBox="1">
            <a:spLocks noChangeArrowheads="1"/>
          </p:cNvSpPr>
          <p:nvPr/>
        </p:nvSpPr>
        <p:spPr bwMode="auto">
          <a:xfrm>
            <a:off x="914400" y="3368675"/>
            <a:ext cx="2587625"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潤滑ポンプの供給圧が低い</a:t>
            </a:r>
          </a:p>
        </p:txBody>
      </p:sp>
      <p:sp>
        <p:nvSpPr>
          <p:cNvPr id="25608" name="Text Box 9"/>
          <p:cNvSpPr txBox="1">
            <a:spLocks noChangeArrowheads="1"/>
          </p:cNvSpPr>
          <p:nvPr/>
        </p:nvSpPr>
        <p:spPr bwMode="auto">
          <a:xfrm>
            <a:off x="914400" y="4156075"/>
            <a:ext cx="25971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ポンプの軸が磨耗してガタガタになっている</a:t>
            </a:r>
          </a:p>
        </p:txBody>
      </p:sp>
      <p:sp>
        <p:nvSpPr>
          <p:cNvPr id="25609" name="Text Box 10"/>
          <p:cNvSpPr txBox="1">
            <a:spLocks noChangeArrowheads="1"/>
          </p:cNvSpPr>
          <p:nvPr/>
        </p:nvSpPr>
        <p:spPr bwMode="auto">
          <a:xfrm>
            <a:off x="914400" y="5222875"/>
            <a:ext cx="2600325"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吸い込み口にストレーナーが無く切紛が入った</a:t>
            </a:r>
          </a:p>
        </p:txBody>
      </p:sp>
      <p:sp>
        <p:nvSpPr>
          <p:cNvPr id="25610" name="Text Box 11"/>
          <p:cNvSpPr txBox="1">
            <a:spLocks noChangeArrowheads="1"/>
          </p:cNvSpPr>
          <p:nvPr/>
        </p:nvSpPr>
        <p:spPr bwMode="auto">
          <a:xfrm>
            <a:off x="539750" y="1438275"/>
            <a:ext cx="2419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なぜ停止したか？</a:t>
            </a:r>
          </a:p>
        </p:txBody>
      </p:sp>
      <p:sp>
        <p:nvSpPr>
          <p:cNvPr id="25611" name="Text Box 12"/>
          <p:cNvSpPr txBox="1">
            <a:spLocks noChangeArrowheads="1"/>
          </p:cNvSpPr>
          <p:nvPr/>
        </p:nvSpPr>
        <p:spPr bwMode="auto">
          <a:xfrm>
            <a:off x="517525" y="2220913"/>
            <a:ext cx="121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12" name="Text Box 13"/>
          <p:cNvSpPr txBox="1">
            <a:spLocks noChangeArrowheads="1"/>
          </p:cNvSpPr>
          <p:nvPr/>
        </p:nvSpPr>
        <p:spPr bwMode="auto">
          <a:xfrm>
            <a:off x="517525" y="3044825"/>
            <a:ext cx="8080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13" name="Text Box 14"/>
          <p:cNvSpPr txBox="1">
            <a:spLocks noChangeArrowheads="1"/>
          </p:cNvSpPr>
          <p:nvPr/>
        </p:nvSpPr>
        <p:spPr bwMode="auto">
          <a:xfrm>
            <a:off x="517525" y="3794125"/>
            <a:ext cx="9858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14" name="Text Box 15"/>
          <p:cNvSpPr txBox="1">
            <a:spLocks noChangeArrowheads="1"/>
          </p:cNvSpPr>
          <p:nvPr/>
        </p:nvSpPr>
        <p:spPr bwMode="auto">
          <a:xfrm>
            <a:off x="517525" y="4849813"/>
            <a:ext cx="1131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15" name="Text Box 20"/>
          <p:cNvSpPr txBox="1">
            <a:spLocks noChangeArrowheads="1"/>
          </p:cNvSpPr>
          <p:nvPr/>
        </p:nvSpPr>
        <p:spPr bwMode="auto">
          <a:xfrm>
            <a:off x="4038600" y="3162300"/>
            <a:ext cx="1936750"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潤滑油の油量が不足していた</a:t>
            </a:r>
          </a:p>
        </p:txBody>
      </p:sp>
      <p:sp>
        <p:nvSpPr>
          <p:cNvPr id="25616" name="Text Box 21"/>
          <p:cNvSpPr txBox="1">
            <a:spLocks noChangeArrowheads="1"/>
          </p:cNvSpPr>
          <p:nvPr/>
        </p:nvSpPr>
        <p:spPr bwMode="auto">
          <a:xfrm>
            <a:off x="4037013" y="4183063"/>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点検が不十分で補給していなかった</a:t>
            </a:r>
          </a:p>
        </p:txBody>
      </p:sp>
      <p:sp>
        <p:nvSpPr>
          <p:cNvPr id="25617" name="Text Box 23"/>
          <p:cNvSpPr txBox="1">
            <a:spLocks noChangeArrowheads="1"/>
          </p:cNvSpPr>
          <p:nvPr/>
        </p:nvSpPr>
        <p:spPr bwMode="auto">
          <a:xfrm>
            <a:off x="6365875" y="4286250"/>
            <a:ext cx="2176463" cy="3492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潤滑油が漏れていた</a:t>
            </a:r>
          </a:p>
        </p:txBody>
      </p:sp>
      <p:sp>
        <p:nvSpPr>
          <p:cNvPr id="25618" name="Text Box 24"/>
          <p:cNvSpPr txBox="1">
            <a:spLocks noChangeArrowheads="1"/>
          </p:cNvSpPr>
          <p:nvPr/>
        </p:nvSpPr>
        <p:spPr bwMode="auto">
          <a:xfrm>
            <a:off x="6388100" y="5235575"/>
            <a:ext cx="2106613"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パイプが他の設備に接触し曲げられた</a:t>
            </a:r>
          </a:p>
        </p:txBody>
      </p:sp>
      <p:sp>
        <p:nvSpPr>
          <p:cNvPr id="25619" name="Text Box 25"/>
          <p:cNvSpPr txBox="1">
            <a:spLocks noChangeArrowheads="1"/>
          </p:cNvSpPr>
          <p:nvPr/>
        </p:nvSpPr>
        <p:spPr bwMode="auto">
          <a:xfrm>
            <a:off x="4024313" y="5232400"/>
            <a:ext cx="1912937" cy="5937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b="1"/>
              <a:t>職制が教育をしていなかった</a:t>
            </a:r>
          </a:p>
        </p:txBody>
      </p:sp>
      <p:sp>
        <p:nvSpPr>
          <p:cNvPr id="25620" name="Text Box 27"/>
          <p:cNvSpPr txBox="1">
            <a:spLocks noChangeArrowheads="1"/>
          </p:cNvSpPr>
          <p:nvPr/>
        </p:nvSpPr>
        <p:spPr bwMode="auto">
          <a:xfrm>
            <a:off x="3738563" y="3868738"/>
            <a:ext cx="862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21" name="Text Box 28"/>
          <p:cNvSpPr txBox="1">
            <a:spLocks noChangeArrowheads="1"/>
          </p:cNvSpPr>
          <p:nvPr/>
        </p:nvSpPr>
        <p:spPr bwMode="auto">
          <a:xfrm>
            <a:off x="3762375" y="4897438"/>
            <a:ext cx="890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22" name="Text Box 29"/>
          <p:cNvSpPr txBox="1">
            <a:spLocks noChangeArrowheads="1"/>
          </p:cNvSpPr>
          <p:nvPr/>
        </p:nvSpPr>
        <p:spPr bwMode="auto">
          <a:xfrm>
            <a:off x="3754438" y="2852738"/>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23" name="AutoShape 30"/>
          <p:cNvSpPr>
            <a:spLocks noChangeArrowheads="1"/>
          </p:cNvSpPr>
          <p:nvPr/>
        </p:nvSpPr>
        <p:spPr bwMode="auto">
          <a:xfrm>
            <a:off x="2043113" y="2174875"/>
            <a:ext cx="252412"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4" name="AutoShape 31"/>
          <p:cNvSpPr>
            <a:spLocks noChangeArrowheads="1"/>
          </p:cNvSpPr>
          <p:nvPr/>
        </p:nvSpPr>
        <p:spPr bwMode="auto">
          <a:xfrm>
            <a:off x="4799013" y="27511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5" name="AutoShape 32"/>
          <p:cNvSpPr>
            <a:spLocks noChangeArrowheads="1"/>
          </p:cNvSpPr>
          <p:nvPr/>
        </p:nvSpPr>
        <p:spPr bwMode="auto">
          <a:xfrm>
            <a:off x="7232650" y="4805363"/>
            <a:ext cx="252413"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6" name="AutoShape 33"/>
          <p:cNvSpPr>
            <a:spLocks noChangeArrowheads="1"/>
          </p:cNvSpPr>
          <p:nvPr/>
        </p:nvSpPr>
        <p:spPr bwMode="auto">
          <a:xfrm>
            <a:off x="4813300" y="48101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7" name="AutoShape 34"/>
          <p:cNvSpPr>
            <a:spLocks noChangeArrowheads="1"/>
          </p:cNvSpPr>
          <p:nvPr/>
        </p:nvSpPr>
        <p:spPr bwMode="auto">
          <a:xfrm>
            <a:off x="4813300" y="3781425"/>
            <a:ext cx="252413" cy="373063"/>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8" name="AutoShape 35"/>
          <p:cNvSpPr>
            <a:spLocks noChangeArrowheads="1"/>
          </p:cNvSpPr>
          <p:nvPr/>
        </p:nvSpPr>
        <p:spPr bwMode="auto">
          <a:xfrm>
            <a:off x="2043113" y="2967038"/>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29" name="AutoShape 36"/>
          <p:cNvSpPr>
            <a:spLocks noChangeArrowheads="1"/>
          </p:cNvSpPr>
          <p:nvPr/>
        </p:nvSpPr>
        <p:spPr bwMode="auto">
          <a:xfrm>
            <a:off x="2043113" y="374491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30" name="AutoShape 37"/>
          <p:cNvSpPr>
            <a:spLocks noChangeArrowheads="1"/>
          </p:cNvSpPr>
          <p:nvPr/>
        </p:nvSpPr>
        <p:spPr bwMode="auto">
          <a:xfrm>
            <a:off x="2043113" y="4805363"/>
            <a:ext cx="252412" cy="373062"/>
          </a:xfrm>
          <a:prstGeom prst="downArrow">
            <a:avLst>
              <a:gd name="adj1" fmla="val 50000"/>
              <a:gd name="adj2" fmla="val 36950"/>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31" name="Rectangle 38"/>
          <p:cNvSpPr>
            <a:spLocks noChangeArrowheads="1"/>
          </p:cNvSpPr>
          <p:nvPr/>
        </p:nvSpPr>
        <p:spPr bwMode="auto">
          <a:xfrm>
            <a:off x="3681413" y="2682875"/>
            <a:ext cx="1311275" cy="117475"/>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32" name="AutoShape 39"/>
          <p:cNvSpPr>
            <a:spLocks noChangeArrowheads="1"/>
          </p:cNvSpPr>
          <p:nvPr/>
        </p:nvSpPr>
        <p:spPr bwMode="auto">
          <a:xfrm>
            <a:off x="7237413" y="3457575"/>
            <a:ext cx="266700" cy="622300"/>
          </a:xfrm>
          <a:prstGeom prst="downArrow">
            <a:avLst>
              <a:gd name="adj1" fmla="val 50000"/>
              <a:gd name="adj2" fmla="val 58333"/>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33" name="Rectangle 40"/>
          <p:cNvSpPr>
            <a:spLocks noChangeArrowheads="1"/>
          </p:cNvSpPr>
          <p:nvPr/>
        </p:nvSpPr>
        <p:spPr bwMode="auto">
          <a:xfrm>
            <a:off x="6122988" y="3368675"/>
            <a:ext cx="1311275" cy="115888"/>
          </a:xfrm>
          <a:prstGeom prst="rect">
            <a:avLst/>
          </a:prstGeom>
          <a:solidFill>
            <a:schemeClr val="accent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34" name="Text Box 47"/>
          <p:cNvSpPr txBox="1">
            <a:spLocks noChangeArrowheads="1"/>
          </p:cNvSpPr>
          <p:nvPr/>
        </p:nvSpPr>
        <p:spPr bwMode="auto">
          <a:xfrm>
            <a:off x="3798888" y="5891213"/>
            <a:ext cx="2443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（人への責任転嫁は良くない）</a:t>
            </a:r>
          </a:p>
        </p:txBody>
      </p:sp>
      <p:sp>
        <p:nvSpPr>
          <p:cNvPr id="25635" name="Text Box 51"/>
          <p:cNvSpPr txBox="1">
            <a:spLocks noChangeArrowheads="1"/>
          </p:cNvSpPr>
          <p:nvPr/>
        </p:nvSpPr>
        <p:spPr bwMode="auto">
          <a:xfrm>
            <a:off x="6215063" y="4921250"/>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36" name="Text Box 52"/>
          <p:cNvSpPr txBox="1">
            <a:spLocks noChangeArrowheads="1"/>
          </p:cNvSpPr>
          <p:nvPr/>
        </p:nvSpPr>
        <p:spPr bwMode="auto">
          <a:xfrm>
            <a:off x="6237288" y="3949700"/>
            <a:ext cx="9858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25637" name="Text Box 54"/>
          <p:cNvSpPr txBox="1">
            <a:spLocks noChangeArrowheads="1"/>
          </p:cNvSpPr>
          <p:nvPr/>
        </p:nvSpPr>
        <p:spPr bwMode="auto">
          <a:xfrm>
            <a:off x="3797300" y="1717675"/>
            <a:ext cx="24796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異常停止の機械的な問題を追及していく</a:t>
            </a:r>
          </a:p>
        </p:txBody>
      </p:sp>
      <p:pic>
        <p:nvPicPr>
          <p:cNvPr id="25638" name="Picture 55" descr="19_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9225" y="1643063"/>
            <a:ext cx="2289175"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39" name="Group 63"/>
          <p:cNvGrpSpPr>
            <a:grpSpLocks/>
          </p:cNvGrpSpPr>
          <p:nvPr/>
        </p:nvGrpSpPr>
        <p:grpSpPr bwMode="auto">
          <a:xfrm>
            <a:off x="4071938" y="4440238"/>
            <a:ext cx="1839912" cy="101600"/>
            <a:chOff x="2565" y="2797"/>
            <a:chExt cx="1159" cy="64"/>
          </a:xfrm>
        </p:grpSpPr>
        <p:sp>
          <p:nvSpPr>
            <p:cNvPr id="25647" name="Rectangle 57"/>
            <p:cNvSpPr>
              <a:spLocks noChangeArrowheads="1"/>
            </p:cNvSpPr>
            <p:nvPr/>
          </p:nvSpPr>
          <p:spPr bwMode="auto">
            <a:xfrm rot="20606487" flipV="1">
              <a:off x="2565" y="2805"/>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48" name="Rectangle 58"/>
            <p:cNvSpPr>
              <a:spLocks noChangeArrowheads="1"/>
            </p:cNvSpPr>
            <p:nvPr/>
          </p:nvSpPr>
          <p:spPr bwMode="auto">
            <a:xfrm rot="936946" flipV="1">
              <a:off x="2573" y="2797"/>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grpSp>
        <p:nvGrpSpPr>
          <p:cNvPr id="25640" name="Group 64"/>
          <p:cNvGrpSpPr>
            <a:grpSpLocks/>
          </p:cNvGrpSpPr>
          <p:nvPr/>
        </p:nvGrpSpPr>
        <p:grpSpPr bwMode="auto">
          <a:xfrm>
            <a:off x="4052888" y="5457825"/>
            <a:ext cx="1839912" cy="101600"/>
            <a:chOff x="2553" y="3438"/>
            <a:chExt cx="1159" cy="64"/>
          </a:xfrm>
        </p:grpSpPr>
        <p:sp>
          <p:nvSpPr>
            <p:cNvPr id="25645" name="Rectangle 59"/>
            <p:cNvSpPr>
              <a:spLocks noChangeArrowheads="1"/>
            </p:cNvSpPr>
            <p:nvPr/>
          </p:nvSpPr>
          <p:spPr bwMode="auto">
            <a:xfrm rot="20606487" flipV="1">
              <a:off x="2553" y="3446"/>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5646" name="Rectangle 60"/>
            <p:cNvSpPr>
              <a:spLocks noChangeArrowheads="1"/>
            </p:cNvSpPr>
            <p:nvPr/>
          </p:nvSpPr>
          <p:spPr bwMode="auto">
            <a:xfrm rot="936946" flipV="1">
              <a:off x="2561" y="3438"/>
              <a:ext cx="1151" cy="56"/>
            </a:xfrm>
            <a:prstGeom prst="rect">
              <a:avLst/>
            </a:prstGeom>
            <a:solidFill>
              <a:srgbClr val="993300">
                <a:alpha val="41176"/>
              </a:srgbClr>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25641" name="Text Box 61"/>
          <p:cNvSpPr txBox="1">
            <a:spLocks noChangeArrowheads="1"/>
          </p:cNvSpPr>
          <p:nvPr/>
        </p:nvSpPr>
        <p:spPr bwMode="auto">
          <a:xfrm>
            <a:off x="1624013" y="5880100"/>
            <a:ext cx="137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再発防止へ</a:t>
            </a:r>
          </a:p>
        </p:txBody>
      </p:sp>
      <p:sp>
        <p:nvSpPr>
          <p:cNvPr id="25642" name="Text Box 62"/>
          <p:cNvSpPr txBox="1">
            <a:spLocks noChangeArrowheads="1"/>
          </p:cNvSpPr>
          <p:nvPr/>
        </p:nvSpPr>
        <p:spPr bwMode="auto">
          <a:xfrm>
            <a:off x="6904038" y="5921375"/>
            <a:ext cx="1371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再発防止へ</a:t>
            </a:r>
          </a:p>
        </p:txBody>
      </p:sp>
      <p:sp>
        <p:nvSpPr>
          <p:cNvPr id="25643" name="Text Box 65"/>
          <p:cNvSpPr txBox="1">
            <a:spLocks noChangeArrowheads="1"/>
          </p:cNvSpPr>
          <p:nvPr/>
        </p:nvSpPr>
        <p:spPr bwMode="auto">
          <a:xfrm>
            <a:off x="8583613" y="134938"/>
            <a:ext cx="492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t> 24</a:t>
            </a:r>
          </a:p>
        </p:txBody>
      </p:sp>
      <p:sp>
        <p:nvSpPr>
          <p:cNvPr id="25644" name="Text Box 56"/>
          <p:cNvSpPr txBox="1">
            <a:spLocks noChangeArrowheads="1"/>
          </p:cNvSpPr>
          <p:nvPr/>
        </p:nvSpPr>
        <p:spPr bwMode="auto">
          <a:xfrm>
            <a:off x="2492375" y="6467475"/>
            <a:ext cx="4090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b="1"/>
              <a:t>図１２．機械の異常停止のなぜなぜ分析図</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25</a:t>
            </a:r>
          </a:p>
        </p:txBody>
      </p:sp>
      <p:sp>
        <p:nvSpPr>
          <p:cNvPr id="4099" name="AutoShape 3"/>
          <p:cNvSpPr>
            <a:spLocks noChangeArrowheads="1"/>
          </p:cNvSpPr>
          <p:nvPr/>
        </p:nvSpPr>
        <p:spPr bwMode="auto">
          <a:xfrm>
            <a:off x="152400" y="152400"/>
            <a:ext cx="4676775" cy="468313"/>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latin typeface="Times New Roman" charset="0"/>
                <a:ea typeface="HGP平成丸ｺﾞｼｯｸ体W8" pitchFamily="50" charset="-128"/>
              </a:rPr>
              <a:t>マトリックス図法 とは</a:t>
            </a:r>
            <a:endParaRPr lang="ja-JP" altLang="en-US" sz="2800" dirty="0">
              <a:solidFill>
                <a:srgbClr val="0000FF"/>
              </a:solidFill>
              <a:latin typeface="Times New Roman" charset="0"/>
              <a:ea typeface="HGP平成丸ｺﾞｼｯｸ体W8" pitchFamily="50" charset="-128"/>
            </a:endParaRPr>
          </a:p>
        </p:txBody>
      </p:sp>
      <p:sp>
        <p:nvSpPr>
          <p:cNvPr id="26628" name="Text Box 4" descr="紙ふぶき (大)"/>
          <p:cNvSpPr txBox="1">
            <a:spLocks noChangeArrowheads="1"/>
          </p:cNvSpPr>
          <p:nvPr/>
        </p:nvSpPr>
        <p:spPr bwMode="auto">
          <a:xfrm>
            <a:off x="457200" y="1052513"/>
            <a:ext cx="8229600" cy="1512887"/>
          </a:xfrm>
          <a:prstGeom prst="rect">
            <a:avLst/>
          </a:prstGeom>
          <a:noFill/>
          <a:ln>
            <a:noFill/>
          </a:ln>
          <a:effectLst/>
          <a:extLst>
            <a:ext uri="{909E8E84-426E-40DD-AFC4-6F175D3DCCD1}">
              <a14:hiddenFill xmlns:a14="http://schemas.microsoft.com/office/drawing/2010/main">
                <a:pattFill prst="lgConfetti">
                  <a:fgClr>
                    <a:srgbClr val="CCECFF"/>
                  </a:fgClr>
                  <a:bgClr>
                    <a:schemeClr val="bg1"/>
                  </a:bgClr>
                </a:patt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ct val="0"/>
              </a:spcBef>
              <a:buFontTx/>
              <a:buNone/>
            </a:pPr>
            <a:r>
              <a:rPr lang="ja-JP" altLang="en-US" sz="2000">
                <a:latin typeface="HGP創英角ｺﾞｼｯｸUB" pitchFamily="50" charset="-128"/>
                <a:ea typeface="HGP創英角ｺﾞｼｯｸUB" pitchFamily="50" charset="-128"/>
              </a:rPr>
              <a:t>　 マトリックス図法は、対になる問題の要素を行と列に配置し、その交点に</a:t>
            </a:r>
          </a:p>
          <a:p>
            <a:pPr eaLnBrk="1" hangingPunct="1">
              <a:lnSpc>
                <a:spcPct val="120000"/>
              </a:lnSpc>
              <a:spcBef>
                <a:spcPct val="0"/>
              </a:spcBef>
              <a:buFontTx/>
              <a:buNone/>
            </a:pPr>
            <a:r>
              <a:rPr lang="ja-JP" altLang="en-US" sz="2000">
                <a:latin typeface="HGP創英角ｺﾞｼｯｸUB" pitchFamily="50" charset="-128"/>
                <a:ea typeface="HGP創英角ｺﾞｼｯｸUB" pitchFamily="50" charset="-128"/>
              </a:rPr>
              <a:t>　 </a:t>
            </a:r>
            <a:r>
              <a:rPr lang="ja-JP" altLang="en-US" sz="2000">
                <a:solidFill>
                  <a:srgbClr val="FF0000"/>
                </a:solidFill>
                <a:latin typeface="HGP創英角ｺﾞｼｯｸUB" pitchFamily="50" charset="-128"/>
                <a:ea typeface="HGP創英角ｺﾞｼｯｸUB" pitchFamily="50" charset="-128"/>
              </a:rPr>
              <a:t>各要素の関連の有無や度合を表示</a:t>
            </a:r>
            <a:r>
              <a:rPr lang="ja-JP" altLang="en-US" sz="2000">
                <a:latin typeface="HGP創英角ｺﾞｼｯｸUB" pitchFamily="50" charset="-128"/>
                <a:ea typeface="HGP創英角ｺﾞｼｯｸUB" pitchFamily="50" charset="-128"/>
              </a:rPr>
              <a:t>することで問題解決へのヒントを得る</a:t>
            </a:r>
          </a:p>
          <a:p>
            <a:pPr eaLnBrk="1" hangingPunct="1">
              <a:lnSpc>
                <a:spcPct val="120000"/>
              </a:lnSpc>
              <a:spcBef>
                <a:spcPct val="0"/>
              </a:spcBef>
              <a:buFontTx/>
              <a:buNone/>
            </a:pPr>
            <a:r>
              <a:rPr lang="ja-JP" altLang="en-US" sz="2000">
                <a:latin typeface="HGP創英角ｺﾞｼｯｸUB" pitchFamily="50" charset="-128"/>
                <a:ea typeface="HGP創英角ｺﾞｼｯｸUB" pitchFamily="50" charset="-128"/>
              </a:rPr>
              <a:t>　 ための手法です。</a:t>
            </a:r>
            <a:endParaRPr lang="en-US" altLang="ja-JP" sz="2000">
              <a:latin typeface="HGP創英角ｺﾞｼｯｸUB" pitchFamily="50" charset="-128"/>
              <a:ea typeface="HGP創英角ｺﾞｼｯｸUB" pitchFamily="50" charset="-128"/>
            </a:endParaRPr>
          </a:p>
          <a:p>
            <a:pPr eaLnBrk="1" hangingPunct="1">
              <a:lnSpc>
                <a:spcPct val="120000"/>
              </a:lnSpc>
              <a:spcBef>
                <a:spcPct val="0"/>
              </a:spcBef>
              <a:buFontTx/>
              <a:buNone/>
            </a:pPr>
            <a:r>
              <a:rPr lang="ja-JP" altLang="en-US" sz="2000">
                <a:solidFill>
                  <a:srgbClr val="0000FF"/>
                </a:solidFill>
                <a:latin typeface="HGP創英角ｺﾞｼｯｸUB" pitchFamily="50" charset="-128"/>
                <a:ea typeface="HGP創英角ｺﾞｼｯｸUB" pitchFamily="50" charset="-128"/>
              </a:rPr>
              <a:t>　 テーマ選定、対策立案（系統図と組合せて）</a:t>
            </a:r>
            <a:r>
              <a:rPr lang="ja-JP" altLang="en-US" sz="2000">
                <a:latin typeface="HGP創英角ｺﾞｼｯｸUB" pitchFamily="50" charset="-128"/>
                <a:ea typeface="HGP創英角ｺﾞｼｯｸUB" pitchFamily="50" charset="-128"/>
              </a:rPr>
              <a:t>などによく使われます。</a:t>
            </a:r>
            <a:endParaRPr lang="ja-JP" altLang="en-US" sz="2000">
              <a:solidFill>
                <a:srgbClr val="0000FF"/>
              </a:solidFill>
              <a:latin typeface="HGP創英角ｺﾞｼｯｸUB" pitchFamily="50" charset="-128"/>
              <a:ea typeface="HGP創英角ｺﾞｼｯｸUB" pitchFamily="50" charset="-128"/>
            </a:endParaRPr>
          </a:p>
        </p:txBody>
      </p:sp>
      <p:graphicFrame>
        <p:nvGraphicFramePr>
          <p:cNvPr id="4486" name="Group 390"/>
          <p:cNvGraphicFramePr>
            <a:graphicFrameLocks noGrp="1"/>
          </p:cNvGraphicFramePr>
          <p:nvPr/>
        </p:nvGraphicFramePr>
        <p:xfrm>
          <a:off x="1295400" y="2667000"/>
          <a:ext cx="6400800" cy="2803525"/>
        </p:xfrm>
        <a:graphic>
          <a:graphicData uri="http://schemas.openxmlformats.org/drawingml/2006/table">
            <a:tbl>
              <a:tblPr/>
              <a:tblGrid>
                <a:gridCol w="1697038"/>
                <a:gridCol w="782637"/>
                <a:gridCol w="784225"/>
                <a:gridCol w="782638"/>
                <a:gridCol w="785812"/>
                <a:gridCol w="784225"/>
                <a:gridCol w="784225"/>
              </a:tblGrid>
              <a:tr h="475617">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8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　　　　　　　　　　列</a:t>
                      </a:r>
                    </a:p>
                    <a:p>
                      <a:pPr marL="0" marR="0" lvl="0" indent="0" algn="l" defTabSz="914400" rtl="0" eaLnBrk="1" fontAlgn="base" latinLnBrk="0" hangingPunct="1">
                        <a:lnSpc>
                          <a:spcPct val="8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　　行</a:t>
                      </a:r>
                    </a:p>
                  </a:txBody>
                  <a:tcPr marT="45732" marB="45732"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9525" cap="flat" cmpd="sng" algn="ctr">
                      <a:solidFill>
                        <a:schemeClr val="tx1"/>
                      </a:solidFill>
                      <a:prstDash val="solid"/>
                      <a:round/>
                      <a:headEnd type="none" w="med" len="med"/>
                      <a:tailEnd type="none" w="med" len="med"/>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a:t>
                      </a: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２</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Ｊ</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Ｎ</a:t>
                      </a: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463676">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課題１</a:t>
                      </a:r>
                    </a:p>
                  </a:txBody>
                  <a:tcPr marT="45732" marB="45732" anchor="ctr"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466852">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課題２</a:t>
                      </a:r>
                    </a:p>
                  </a:txBody>
                  <a:tcPr marT="45732" marB="45732" anchor="ctr"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466852">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463676">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466852">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課題・・</a:t>
                      </a:r>
                    </a:p>
                  </a:txBody>
                  <a:tcPr marT="45732" marB="45732" anchor="ctr" horzOverflow="overflow">
                    <a:lnL w="2857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marT="45732" marB="45732" anchor="ctr" horzOverflow="overflow">
                    <a:lnL w="952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6688" name="AutoShape 391"/>
          <p:cNvSpPr>
            <a:spLocks noChangeArrowheads="1"/>
          </p:cNvSpPr>
          <p:nvPr/>
        </p:nvSpPr>
        <p:spPr bwMode="auto">
          <a:xfrm>
            <a:off x="4010025" y="3200400"/>
            <a:ext cx="304800" cy="1295400"/>
          </a:xfrm>
          <a:prstGeom prst="roundRect">
            <a:avLst>
              <a:gd name="adj" fmla="val 44167"/>
            </a:avLst>
          </a:prstGeom>
          <a:solidFill>
            <a:srgbClr val="FFCC99">
              <a:alpha val="50195"/>
            </a:srgbClr>
          </a:solidFill>
          <a:ln w="12700">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6689" name="AutoShape 392"/>
          <p:cNvSpPr>
            <a:spLocks noChangeArrowheads="1"/>
          </p:cNvSpPr>
          <p:nvPr/>
        </p:nvSpPr>
        <p:spPr bwMode="auto">
          <a:xfrm>
            <a:off x="4067175" y="5086350"/>
            <a:ext cx="1752600" cy="304800"/>
          </a:xfrm>
          <a:prstGeom prst="roundRect">
            <a:avLst>
              <a:gd name="adj" fmla="val 50000"/>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400">
                <a:ea typeface="HGP創英角ｺﾞｼｯｸUB" pitchFamily="50" charset="-128"/>
              </a:rPr>
              <a:t>問題解決の着想</a:t>
            </a:r>
          </a:p>
        </p:txBody>
      </p:sp>
      <p:sp>
        <p:nvSpPr>
          <p:cNvPr id="26690" name="Line 394"/>
          <p:cNvSpPr>
            <a:spLocks noChangeShapeType="1"/>
          </p:cNvSpPr>
          <p:nvPr/>
        </p:nvSpPr>
        <p:spPr bwMode="auto">
          <a:xfrm flipV="1">
            <a:off x="4943475" y="4848225"/>
            <a:ext cx="0" cy="219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1" name="Text Box 396"/>
          <p:cNvSpPr txBox="1">
            <a:spLocks noChangeArrowheads="1"/>
          </p:cNvSpPr>
          <p:nvPr/>
        </p:nvSpPr>
        <p:spPr bwMode="auto">
          <a:xfrm>
            <a:off x="685800" y="5562600"/>
            <a:ext cx="6934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10000"/>
              </a:spcBef>
              <a:buFontTx/>
              <a:buNone/>
            </a:pPr>
            <a:r>
              <a:rPr lang="ja-JP" altLang="en-US" sz="2000">
                <a:ea typeface="HGP創英角ｺﾞｼｯｸUB" pitchFamily="50" charset="-128"/>
              </a:rPr>
              <a:t>行と列の組合せから</a:t>
            </a:r>
          </a:p>
          <a:p>
            <a:pPr eaLnBrk="1" hangingPunct="1">
              <a:spcBef>
                <a:spcPct val="10000"/>
              </a:spcBef>
              <a:buFontTx/>
              <a:buNone/>
            </a:pPr>
            <a:r>
              <a:rPr lang="ja-JP" altLang="en-US" sz="2000">
                <a:ea typeface="HGP創英角ｺﾞｼｯｸUB" pitchFamily="50" charset="-128"/>
              </a:rPr>
              <a:t>　①</a:t>
            </a:r>
            <a:r>
              <a:rPr lang="ja-JP" altLang="en-US" sz="2000">
                <a:solidFill>
                  <a:srgbClr val="FF0000"/>
                </a:solidFill>
                <a:ea typeface="HGP創英角ｺﾞｼｯｸUB" pitchFamily="50" charset="-128"/>
              </a:rPr>
              <a:t>問題のある箇所</a:t>
            </a:r>
            <a:r>
              <a:rPr lang="ja-JP" altLang="en-US" sz="2000">
                <a:ea typeface="HGP創英角ｺﾞｼｯｸUB" pitchFamily="50" charset="-128"/>
              </a:rPr>
              <a:t>や、</a:t>
            </a:r>
            <a:r>
              <a:rPr lang="ja-JP" altLang="en-US" sz="2000">
                <a:solidFill>
                  <a:srgbClr val="FF0000"/>
                </a:solidFill>
                <a:ea typeface="HGP創英角ｺﾞｼｯｸUB" pitchFamily="50" charset="-128"/>
              </a:rPr>
              <a:t>集中する</a:t>
            </a:r>
            <a:r>
              <a:rPr lang="ja-JP" altLang="en-US" sz="2000">
                <a:ea typeface="HGP創英角ｺﾞｼｯｸUB" pitchFamily="50" charset="-128"/>
              </a:rPr>
              <a:t>行または列がわかります</a:t>
            </a:r>
          </a:p>
          <a:p>
            <a:pPr eaLnBrk="1" hangingPunct="1">
              <a:spcBef>
                <a:spcPct val="10000"/>
              </a:spcBef>
              <a:buFontTx/>
              <a:buNone/>
            </a:pPr>
            <a:r>
              <a:rPr lang="ja-JP" altLang="en-US" sz="2000">
                <a:ea typeface="HGP創英角ｺﾞｼｯｸUB" pitchFamily="50" charset="-128"/>
              </a:rPr>
              <a:t>　②行と列の交点から</a:t>
            </a:r>
            <a:r>
              <a:rPr lang="ja-JP" altLang="en-US" sz="2000">
                <a:solidFill>
                  <a:srgbClr val="FF0000"/>
                </a:solidFill>
                <a:ea typeface="HGP創英角ｺﾞｼｯｸUB" pitchFamily="50" charset="-128"/>
              </a:rPr>
              <a:t>問題解決への着想</a:t>
            </a:r>
            <a:r>
              <a:rPr lang="ja-JP" altLang="en-US" sz="2000">
                <a:ea typeface="HGP創英角ｺﾞｼｯｸUB" pitchFamily="50" charset="-128"/>
              </a:rPr>
              <a:t>をつかむ事ができます</a:t>
            </a:r>
          </a:p>
        </p:txBody>
      </p:sp>
      <p:sp>
        <p:nvSpPr>
          <p:cNvPr id="26692" name="AutoShape 397"/>
          <p:cNvSpPr>
            <a:spLocks noChangeArrowheads="1"/>
          </p:cNvSpPr>
          <p:nvPr/>
        </p:nvSpPr>
        <p:spPr bwMode="auto">
          <a:xfrm>
            <a:off x="4886325" y="3686175"/>
            <a:ext cx="1752600" cy="304800"/>
          </a:xfrm>
          <a:prstGeom prst="roundRect">
            <a:avLst>
              <a:gd name="adj" fmla="val 50000"/>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400">
                <a:ea typeface="HGP創英角ｺﾞｼｯｸUB" pitchFamily="50" charset="-128"/>
              </a:rPr>
              <a:t>問題の集中する列</a:t>
            </a:r>
          </a:p>
        </p:txBody>
      </p:sp>
      <p:sp>
        <p:nvSpPr>
          <p:cNvPr id="26693" name="Line 398"/>
          <p:cNvSpPr>
            <a:spLocks noChangeShapeType="1"/>
          </p:cNvSpPr>
          <p:nvPr/>
        </p:nvSpPr>
        <p:spPr bwMode="auto">
          <a:xfrm flipH="1">
            <a:off x="4371975" y="3838575"/>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7"/>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26</a:t>
            </a:r>
          </a:p>
        </p:txBody>
      </p:sp>
      <p:sp>
        <p:nvSpPr>
          <p:cNvPr id="6172" name="AutoShape 28"/>
          <p:cNvSpPr>
            <a:spLocks noChangeArrowheads="1"/>
          </p:cNvSpPr>
          <p:nvPr/>
        </p:nvSpPr>
        <p:spPr bwMode="auto">
          <a:xfrm>
            <a:off x="152400" y="152400"/>
            <a:ext cx="4648200" cy="612775"/>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ea typeface="HGP平成丸ｺﾞｼｯｸ体W8"/>
                <a:cs typeface="HGP平成丸ｺﾞｼｯｸ体W8"/>
              </a:rPr>
              <a:t>１．マトリックス図 の種類</a:t>
            </a:r>
            <a:endParaRPr lang="ja-JP" altLang="en-US" sz="2800" dirty="0">
              <a:solidFill>
                <a:srgbClr val="0000FF"/>
              </a:solidFill>
              <a:ea typeface="HGP平成丸ｺﾞｼｯｸ体W8"/>
              <a:cs typeface="HGP平成丸ｺﾞｼｯｸ体W8"/>
            </a:endParaRPr>
          </a:p>
        </p:txBody>
      </p:sp>
      <p:sp>
        <p:nvSpPr>
          <p:cNvPr id="27652" name="Text Box 29"/>
          <p:cNvSpPr txBox="1">
            <a:spLocks noChangeArrowheads="1"/>
          </p:cNvSpPr>
          <p:nvPr/>
        </p:nvSpPr>
        <p:spPr bwMode="auto">
          <a:xfrm>
            <a:off x="457200" y="1406525"/>
            <a:ext cx="83058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2000">
                <a:ea typeface="HGP創英角ｺﾞｼｯｸUB" pitchFamily="50" charset="-128"/>
              </a:rPr>
              <a:t>①</a:t>
            </a:r>
            <a:r>
              <a:rPr lang="ja-JP" altLang="en-US" sz="2000">
                <a:ea typeface="HGP創英角ｺﾞｼｯｸUB" pitchFamily="50" charset="-128"/>
              </a:rPr>
              <a:t>　Ｌ型・・・組合せて考える</a:t>
            </a:r>
            <a:r>
              <a:rPr lang="ja-JP" altLang="en-US" sz="2000">
                <a:solidFill>
                  <a:srgbClr val="FF0000"/>
                </a:solidFill>
                <a:ea typeface="HGP創英角ｺﾞｼｯｸUB" pitchFamily="50" charset="-128"/>
              </a:rPr>
              <a:t>事柄が１対</a:t>
            </a:r>
            <a:r>
              <a:rPr lang="ja-JP" altLang="en-US" sz="2000">
                <a:ea typeface="HGP創英角ｺﾞｼｯｸUB" pitchFamily="50" charset="-128"/>
              </a:rPr>
              <a:t>の場合に用いられ、マトリックス図の</a:t>
            </a:r>
          </a:p>
          <a:p>
            <a:pPr eaLnBrk="1" hangingPunct="1">
              <a:buFontTx/>
              <a:buNone/>
            </a:pPr>
            <a:r>
              <a:rPr lang="ja-JP" altLang="en-US" sz="2000">
                <a:ea typeface="HGP創英角ｺﾞｼｯｸUB" pitchFamily="50" charset="-128"/>
              </a:rPr>
              <a:t>　　　　　　　 </a:t>
            </a:r>
            <a:r>
              <a:rPr lang="ja-JP" altLang="en-US" sz="2000">
                <a:solidFill>
                  <a:srgbClr val="FF0000"/>
                </a:solidFill>
                <a:ea typeface="HGP創英角ｺﾞｼｯｸUB" pitchFamily="50" charset="-128"/>
              </a:rPr>
              <a:t>基本形</a:t>
            </a:r>
            <a:r>
              <a:rPr lang="ja-JP" altLang="en-US" sz="2000">
                <a:ea typeface="HGP創英角ｺﾞｼｯｸUB" pitchFamily="50" charset="-128"/>
              </a:rPr>
              <a:t>である</a:t>
            </a:r>
          </a:p>
          <a:p>
            <a:pPr eaLnBrk="1" hangingPunct="1">
              <a:buFontTx/>
              <a:buNone/>
            </a:pPr>
            <a:r>
              <a:rPr lang="ja-JP" altLang="en-US" sz="2000">
                <a:ea typeface="HGP創英角ｺﾞｼｯｸUB" pitchFamily="50" charset="-128"/>
              </a:rPr>
              <a:t>②　Ｔ型・・・Ａの事柄に対するＢの事象を共通に持つＬ型を組合せたもので、</a:t>
            </a:r>
          </a:p>
          <a:p>
            <a:pPr eaLnBrk="1" hangingPunct="1">
              <a:buFontTx/>
              <a:buNone/>
            </a:pPr>
            <a:r>
              <a:rPr lang="ja-JP" altLang="en-US" sz="2000">
                <a:ea typeface="HGP創英角ｺﾞｼｯｸUB" pitchFamily="50" charset="-128"/>
              </a:rPr>
              <a:t>　　　　　　　 考える事柄が</a:t>
            </a:r>
            <a:r>
              <a:rPr lang="ja-JP" altLang="en-US" sz="2000">
                <a:solidFill>
                  <a:srgbClr val="FF0000"/>
                </a:solidFill>
                <a:ea typeface="HGP創英角ｺﾞｼｯｸUB" pitchFamily="50" charset="-128"/>
              </a:rPr>
              <a:t>２対</a:t>
            </a:r>
            <a:r>
              <a:rPr lang="ja-JP" altLang="en-US" sz="2000">
                <a:ea typeface="HGP創英角ｺﾞｼｯｸUB" pitchFamily="50" charset="-128"/>
              </a:rPr>
              <a:t>である</a:t>
            </a:r>
          </a:p>
          <a:p>
            <a:pPr eaLnBrk="1" hangingPunct="1">
              <a:buFontTx/>
              <a:buNone/>
            </a:pPr>
            <a:r>
              <a:rPr lang="ja-JP" altLang="en-US" sz="2000">
                <a:ea typeface="HGP創英角ｺﾞｼｯｸUB" pitchFamily="50" charset="-128"/>
              </a:rPr>
              <a:t>③　Ｙ型・・・ＡとＢ、ＡとＣ、ＢとＣの事柄のそれぞれのＬ型組合せたもので、</a:t>
            </a:r>
          </a:p>
          <a:p>
            <a:pPr eaLnBrk="1" hangingPunct="1">
              <a:buFontTx/>
              <a:buNone/>
            </a:pPr>
            <a:r>
              <a:rPr lang="ja-JP" altLang="en-US" sz="2000">
                <a:ea typeface="HGP創英角ｺﾞｼｯｸUB" pitchFamily="50" charset="-128"/>
              </a:rPr>
              <a:t>　　　　　　　 </a:t>
            </a:r>
            <a:r>
              <a:rPr lang="ja-JP" altLang="en-US" sz="2000">
                <a:solidFill>
                  <a:srgbClr val="FF0000"/>
                </a:solidFill>
                <a:ea typeface="HGP創英角ｺﾞｼｯｸUB" pitchFamily="50" charset="-128"/>
              </a:rPr>
              <a:t>３対</a:t>
            </a:r>
            <a:r>
              <a:rPr lang="ja-JP" altLang="en-US" sz="2000">
                <a:ea typeface="HGP創英角ｺﾞｼｯｸUB" pitchFamily="50" charset="-128"/>
              </a:rPr>
              <a:t>の事柄についての関連を示す</a:t>
            </a:r>
          </a:p>
          <a:p>
            <a:pPr eaLnBrk="1" hangingPunct="1">
              <a:buFontTx/>
              <a:buNone/>
            </a:pPr>
            <a:r>
              <a:rPr lang="ja-JP" altLang="en-US" sz="2000">
                <a:ea typeface="HGP創英角ｺﾞｼｯｸUB" pitchFamily="50" charset="-128"/>
              </a:rPr>
              <a:t>④　Ｘ型・・・Ａ，Ｂ，Ｃ，Ｄの</a:t>
            </a:r>
            <a:r>
              <a:rPr lang="ja-JP" altLang="en-US" sz="2000">
                <a:solidFill>
                  <a:srgbClr val="FF0000"/>
                </a:solidFill>
                <a:ea typeface="HGP創英角ｺﾞｼｯｸUB" pitchFamily="50" charset="-128"/>
              </a:rPr>
              <a:t>４つの事柄</a:t>
            </a:r>
            <a:r>
              <a:rPr lang="ja-JP" altLang="en-US" sz="2000">
                <a:ea typeface="HGP創英角ｺﾞｼｯｸUB" pitchFamily="50" charset="-128"/>
              </a:rPr>
              <a:t>のそれぞれのＬ型を組合せたもの</a:t>
            </a:r>
          </a:p>
          <a:p>
            <a:pPr eaLnBrk="1" hangingPunct="1">
              <a:buFontTx/>
              <a:buNone/>
            </a:pPr>
            <a:r>
              <a:rPr lang="ja-JP" altLang="en-US" sz="2000">
                <a:ea typeface="HGP創英角ｺﾞｼｯｸUB" pitchFamily="50" charset="-128"/>
              </a:rPr>
              <a:t>⑤　Ｃ型・・・ＡとＢとＣの事柄の</a:t>
            </a:r>
            <a:r>
              <a:rPr lang="ja-JP" altLang="en-US" sz="2000">
                <a:solidFill>
                  <a:srgbClr val="FF0000"/>
                </a:solidFill>
                <a:ea typeface="HGP創英角ｺﾞｼｯｸUB" pitchFamily="50" charset="-128"/>
              </a:rPr>
              <a:t>３次元の組合せ</a:t>
            </a:r>
            <a:r>
              <a:rPr lang="ja-JP" altLang="en-US" sz="2000">
                <a:ea typeface="HGP創英角ｺﾞｼｯｸUB" pitchFamily="50" charset="-128"/>
              </a:rPr>
              <a:t>を考えるときに用いる</a:t>
            </a:r>
          </a:p>
        </p:txBody>
      </p:sp>
      <p:sp>
        <p:nvSpPr>
          <p:cNvPr id="27653" name="AutoShape 30"/>
          <p:cNvSpPr>
            <a:spLocks noChangeArrowheads="1"/>
          </p:cNvSpPr>
          <p:nvPr/>
        </p:nvSpPr>
        <p:spPr bwMode="auto">
          <a:xfrm>
            <a:off x="4038600" y="4800600"/>
            <a:ext cx="762000" cy="381000"/>
          </a:xfrm>
          <a:prstGeom prst="downArrow">
            <a:avLst>
              <a:gd name="adj1" fmla="val 50000"/>
              <a:gd name="adj2" fmla="val 43227"/>
            </a:avLst>
          </a:prstGeom>
          <a:solidFill>
            <a:srgbClr val="0000FF"/>
          </a:solidFill>
          <a:ln>
            <a:noFill/>
          </a:ln>
          <a:effectLst/>
          <a:extLst>
            <a:ext uri="{91240B29-F687-4F45-9708-019B960494DF}">
              <a14:hiddenLine xmlns:a14="http://schemas.microsoft.com/office/drawing/2010/main" w="9525">
                <a:solidFill>
                  <a:srgbClr val="00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7654" name="Text Box 31"/>
          <p:cNvSpPr txBox="1">
            <a:spLocks noChangeArrowheads="1"/>
          </p:cNvSpPr>
          <p:nvPr/>
        </p:nvSpPr>
        <p:spPr bwMode="auto">
          <a:xfrm>
            <a:off x="2209800" y="5562600"/>
            <a:ext cx="4419600" cy="720725"/>
          </a:xfrm>
          <a:prstGeom prst="rect">
            <a:avLst/>
          </a:prstGeom>
          <a:noFill/>
          <a:ln w="1905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考える事柄が</a:t>
            </a:r>
            <a:r>
              <a:rPr lang="ja-JP" altLang="en-US" sz="2000">
                <a:solidFill>
                  <a:srgbClr val="FF0000"/>
                </a:solidFill>
                <a:latin typeface="HGP創英角ｺﾞｼｯｸUB" pitchFamily="50" charset="-128"/>
                <a:ea typeface="HGP創英角ｺﾞｼｯｸUB" pitchFamily="50" charset="-128"/>
              </a:rPr>
              <a:t>何対</a:t>
            </a:r>
            <a:r>
              <a:rPr lang="ja-JP" altLang="en-US" sz="2000">
                <a:latin typeface="HGP創英角ｺﾞｼｯｸUB" pitchFamily="50" charset="-128"/>
                <a:ea typeface="HGP創英角ｺﾞｼｯｸUB" pitchFamily="50" charset="-128"/>
              </a:rPr>
              <a:t>あるかで、どの種類のマトリックスを選ぶかが決まる</a:t>
            </a:r>
          </a:p>
        </p:txBody>
      </p:sp>
      <p:pic>
        <p:nvPicPr>
          <p:cNvPr id="27655" name="Picture 48" descr="03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8700" y="4629150"/>
            <a:ext cx="1330325"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49" descr="19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648200"/>
            <a:ext cx="140176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AutoShape 51">
            <a:hlinkClick r:id="rId5" action="ppaction://hlinksldjump" highlightClick="1"/>
          </p:cNvPr>
          <p:cNvSpPr>
            <a:spLocks noChangeArrowheads="1"/>
          </p:cNvSpPr>
          <p:nvPr/>
        </p:nvSpPr>
        <p:spPr bwMode="auto">
          <a:xfrm>
            <a:off x="3552825" y="1866900"/>
            <a:ext cx="304800" cy="228600"/>
          </a:xfrm>
          <a:prstGeom prst="actionButtonForwardNex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7658" name="AutoShape 52">
            <a:hlinkClick r:id="rId6" action="ppaction://hlinksldjump" highlightClick="1"/>
          </p:cNvPr>
          <p:cNvSpPr>
            <a:spLocks noChangeArrowheads="1"/>
          </p:cNvSpPr>
          <p:nvPr/>
        </p:nvSpPr>
        <p:spPr bwMode="auto">
          <a:xfrm>
            <a:off x="4638675" y="2605088"/>
            <a:ext cx="304800" cy="228600"/>
          </a:xfrm>
          <a:prstGeom prst="actionButtonForwardNex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7659" name="AutoShape 53">
            <a:hlinkClick r:id="rId7" action="ppaction://hlinksldjump" highlightClick="1"/>
          </p:cNvPr>
          <p:cNvSpPr>
            <a:spLocks noChangeArrowheads="1"/>
          </p:cNvSpPr>
          <p:nvPr/>
        </p:nvSpPr>
        <p:spPr bwMode="auto">
          <a:xfrm>
            <a:off x="5619750" y="3313113"/>
            <a:ext cx="304800" cy="228600"/>
          </a:xfrm>
          <a:prstGeom prst="actionButtonForwardNex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7660" name="AutoShape 54">
            <a:hlinkClick r:id="rId8" action="ppaction://hlinksldjump" highlightClick="1"/>
          </p:cNvPr>
          <p:cNvSpPr>
            <a:spLocks noChangeArrowheads="1"/>
          </p:cNvSpPr>
          <p:nvPr/>
        </p:nvSpPr>
        <p:spPr bwMode="auto">
          <a:xfrm>
            <a:off x="8229600" y="3716338"/>
            <a:ext cx="304800" cy="228600"/>
          </a:xfrm>
          <a:prstGeom prst="actionButtonForwardNex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7661" name="AutoShape 55">
            <a:hlinkClick r:id="rId9" action="ppaction://hlinksldjump" highlightClick="1"/>
          </p:cNvPr>
          <p:cNvSpPr>
            <a:spLocks noChangeArrowheads="1"/>
          </p:cNvSpPr>
          <p:nvPr/>
        </p:nvSpPr>
        <p:spPr bwMode="auto">
          <a:xfrm>
            <a:off x="8048625" y="4076700"/>
            <a:ext cx="304800" cy="228600"/>
          </a:xfrm>
          <a:prstGeom prst="actionButtonForwardNex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ChangeArrowheads="1"/>
          </p:cNvSpPr>
          <p:nvPr/>
        </p:nvSpPr>
        <p:spPr bwMode="auto">
          <a:xfrm>
            <a:off x="152400" y="152400"/>
            <a:ext cx="5715000" cy="539750"/>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latin typeface="Times New Roman" charset="0"/>
                <a:ea typeface="HGP平成丸ｺﾞｼｯｸ体W8" pitchFamily="50" charset="-128"/>
              </a:rPr>
              <a:t>２．マトリックス図（</a:t>
            </a:r>
            <a:r>
              <a:rPr lang="en-US" altLang="ja-JP" sz="2800" dirty="0">
                <a:effectLst>
                  <a:outerShdw blurRad="38100" dist="38100" dir="2700000" algn="tl">
                    <a:srgbClr val="FFFFFF"/>
                  </a:outerShdw>
                </a:effectLst>
                <a:latin typeface="Times New Roman" charset="0"/>
                <a:ea typeface="HGP平成丸ｺﾞｼｯｸ体W8" pitchFamily="50" charset="-128"/>
              </a:rPr>
              <a:t>L</a:t>
            </a:r>
            <a:r>
              <a:rPr lang="ja-JP" altLang="en-US" sz="2800" dirty="0">
                <a:effectLst>
                  <a:outerShdw blurRad="38100" dist="38100" dir="2700000" algn="tl">
                    <a:srgbClr val="FFFFFF"/>
                  </a:outerShdw>
                </a:effectLst>
                <a:latin typeface="Times New Roman" charset="0"/>
                <a:ea typeface="HGP平成丸ｺﾞｼｯｸ体W8" pitchFamily="50" charset="-128"/>
              </a:rPr>
              <a:t>型） の作り方</a:t>
            </a:r>
            <a:endParaRPr lang="ja-JP" altLang="en-US" sz="2800" dirty="0">
              <a:solidFill>
                <a:srgbClr val="0000FF"/>
              </a:solidFill>
              <a:latin typeface="Times New Roman" charset="0"/>
              <a:ea typeface="HGP平成丸ｺﾞｼｯｸ体W8" pitchFamily="50" charset="-128"/>
            </a:endParaRPr>
          </a:p>
        </p:txBody>
      </p:sp>
      <p:sp>
        <p:nvSpPr>
          <p:cNvPr id="28675" name="Text Box 10"/>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27</a:t>
            </a:r>
          </a:p>
        </p:txBody>
      </p:sp>
      <p:sp>
        <p:nvSpPr>
          <p:cNvPr id="5139" name="Text Box 19"/>
          <p:cNvSpPr txBox="1">
            <a:spLocks noChangeArrowheads="1"/>
          </p:cNvSpPr>
          <p:nvPr/>
        </p:nvSpPr>
        <p:spPr bwMode="auto">
          <a:xfrm>
            <a:off x="381000" y="1052513"/>
            <a:ext cx="45720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dirty="0" smtClean="0">
                <a:solidFill>
                  <a:srgbClr val="0000FF"/>
                </a:solidFill>
                <a:latin typeface="HGP創英角ｺﾞｼｯｸUB" pitchFamily="50" charset="-128"/>
                <a:ea typeface="HGP創英角ｺﾞｼｯｸUB" pitchFamily="50" charset="-128"/>
              </a:rPr>
              <a:t>《</a:t>
            </a:r>
            <a:r>
              <a:rPr lang="ja-JP" altLang="en-US" dirty="0" smtClean="0">
                <a:solidFill>
                  <a:srgbClr val="0000FF"/>
                </a:solidFill>
                <a:latin typeface="HGP創英角ｺﾞｼｯｸUB" pitchFamily="50" charset="-128"/>
                <a:ea typeface="HGP創英角ｺﾞｼｯｸUB" pitchFamily="50" charset="-128"/>
              </a:rPr>
              <a:t>手順 １</a:t>
            </a:r>
            <a:r>
              <a:rPr lang="en-US" altLang="ja-JP" dirty="0" smtClean="0">
                <a:solidFill>
                  <a:srgbClr val="0000FF"/>
                </a:solidFill>
                <a:latin typeface="HGP創英角ｺﾞｼｯｸUB" pitchFamily="50" charset="-128"/>
                <a:ea typeface="HGP創英角ｺﾞｼｯｸUB" pitchFamily="50" charset="-128"/>
              </a:rPr>
              <a:t>》 </a:t>
            </a:r>
            <a:r>
              <a:rPr lang="ja-JP" altLang="en-US" dirty="0" smtClean="0">
                <a:solidFill>
                  <a:srgbClr val="0000FF"/>
                </a:solidFill>
                <a:latin typeface="HGP創英角ｺﾞｼｯｸUB" pitchFamily="50" charset="-128"/>
                <a:ea typeface="HGP創英角ｺﾞｼｯｸUB" pitchFamily="50" charset="-128"/>
              </a:rPr>
              <a:t>テーマを決める</a:t>
            </a:r>
            <a:endParaRPr lang="ja-JP" altLang="en-US" dirty="0" smtClean="0">
              <a:solidFill>
                <a:srgbClr val="660066"/>
              </a:solidFill>
              <a:effectLst>
                <a:outerShdw blurRad="38100" dist="38100" dir="2700000" algn="tl">
                  <a:srgbClr val="C0C0C0"/>
                </a:outerShdw>
              </a:effectLst>
              <a:ea typeface="HGP創英角ｺﾞｼｯｸUB" pitchFamily="50" charset="-128"/>
            </a:endParaRPr>
          </a:p>
        </p:txBody>
      </p:sp>
      <p:sp>
        <p:nvSpPr>
          <p:cNvPr id="28677" name="Text Box 21"/>
          <p:cNvSpPr txBox="1">
            <a:spLocks noChangeArrowheads="1"/>
          </p:cNvSpPr>
          <p:nvPr/>
        </p:nvSpPr>
        <p:spPr bwMode="auto">
          <a:xfrm>
            <a:off x="533400" y="1462088"/>
            <a:ext cx="7391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マトリックス図によって</a:t>
            </a:r>
            <a:r>
              <a:rPr lang="ja-JP" altLang="en-US" sz="2000">
                <a:solidFill>
                  <a:srgbClr val="FF0000"/>
                </a:solidFill>
                <a:ea typeface="HGP創英角ｺﾞｼｯｸUB" pitchFamily="50" charset="-128"/>
              </a:rPr>
              <a:t>何を知りたい</a:t>
            </a:r>
            <a:r>
              <a:rPr lang="ja-JP" altLang="en-US" sz="2000">
                <a:ea typeface="HGP創英角ｺﾞｼｯｸUB" pitchFamily="50" charset="-128"/>
              </a:rPr>
              <a:t>のか、</a:t>
            </a:r>
            <a:r>
              <a:rPr lang="ja-JP" altLang="en-US" sz="2000">
                <a:solidFill>
                  <a:srgbClr val="FF0000"/>
                </a:solidFill>
                <a:ea typeface="HGP創英角ｺﾞｼｯｸUB" pitchFamily="50" charset="-128"/>
              </a:rPr>
              <a:t>得たい着眼点</a:t>
            </a:r>
            <a:r>
              <a:rPr lang="ja-JP" altLang="en-US" sz="2000">
                <a:ea typeface="HGP創英角ｺﾞｼｯｸUB" pitchFamily="50" charset="-128"/>
              </a:rPr>
              <a:t>は何かなどを明らかにして決める</a:t>
            </a:r>
          </a:p>
        </p:txBody>
      </p:sp>
      <p:sp>
        <p:nvSpPr>
          <p:cNvPr id="5142" name="Text Box 22"/>
          <p:cNvSpPr txBox="1">
            <a:spLocks noChangeArrowheads="1"/>
          </p:cNvSpPr>
          <p:nvPr/>
        </p:nvSpPr>
        <p:spPr bwMode="auto">
          <a:xfrm>
            <a:off x="381000" y="3089275"/>
            <a:ext cx="84582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smtClean="0">
                <a:solidFill>
                  <a:srgbClr val="0000FF"/>
                </a:solidFill>
                <a:latin typeface="HGP創英角ｺﾞｼｯｸUB" pitchFamily="50" charset="-128"/>
                <a:ea typeface="HGP創英角ｺﾞｼｯｸUB" pitchFamily="50" charset="-128"/>
              </a:rPr>
              <a:t>《</a:t>
            </a:r>
            <a:r>
              <a:rPr lang="ja-JP" altLang="en-US" smtClean="0">
                <a:solidFill>
                  <a:srgbClr val="0000FF"/>
                </a:solidFill>
                <a:latin typeface="HGP創英角ｺﾞｼｯｸUB" pitchFamily="50" charset="-128"/>
                <a:ea typeface="HGP創英角ｺﾞｼｯｸUB" pitchFamily="50" charset="-128"/>
              </a:rPr>
              <a:t>手順 ２</a:t>
            </a:r>
            <a:r>
              <a:rPr lang="en-US" altLang="ja-JP" smtClean="0">
                <a:solidFill>
                  <a:srgbClr val="0000FF"/>
                </a:solidFill>
                <a:latin typeface="HGP創英角ｺﾞｼｯｸUB" pitchFamily="50" charset="-128"/>
                <a:ea typeface="HGP創英角ｺﾞｼｯｸUB" pitchFamily="50" charset="-128"/>
              </a:rPr>
              <a:t>》 </a:t>
            </a:r>
            <a:r>
              <a:rPr lang="ja-JP" altLang="en-US" smtClean="0">
                <a:solidFill>
                  <a:srgbClr val="0000FF"/>
                </a:solidFill>
                <a:latin typeface="HGP創英角ｺﾞｼｯｸUB" pitchFamily="50" charset="-128"/>
                <a:ea typeface="HGP創英角ｺﾞｼｯｸUB" pitchFamily="50" charset="-128"/>
              </a:rPr>
              <a:t>検討すべき事柄を決めて行列に配置する要素を決める</a:t>
            </a:r>
            <a:endParaRPr lang="ja-JP" altLang="en-US" smtClean="0">
              <a:solidFill>
                <a:srgbClr val="660066"/>
              </a:solidFill>
              <a:effectLst>
                <a:outerShdw blurRad="38100" dist="38100" dir="2700000" algn="tl">
                  <a:srgbClr val="C0C0C0"/>
                </a:outerShdw>
              </a:effectLst>
              <a:ea typeface="HGP創英角ｺﾞｼｯｸUB" pitchFamily="50" charset="-128"/>
            </a:endParaRPr>
          </a:p>
        </p:txBody>
      </p:sp>
      <p:sp>
        <p:nvSpPr>
          <p:cNvPr id="28679" name="Text Box 26"/>
          <p:cNvSpPr txBox="1">
            <a:spLocks noChangeArrowheads="1"/>
          </p:cNvSpPr>
          <p:nvPr/>
        </p:nvSpPr>
        <p:spPr bwMode="auto">
          <a:xfrm>
            <a:off x="609600" y="3470275"/>
            <a:ext cx="8229600" cy="108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25000"/>
              </a:spcBef>
              <a:buFontTx/>
              <a:buNone/>
            </a:pPr>
            <a:r>
              <a:rPr lang="ja-JP" altLang="en-US" sz="2000">
                <a:ea typeface="HGP創英角ｺﾞｼｯｸUB" pitchFamily="50" charset="-128"/>
              </a:rPr>
              <a:t>組み合わせて考える事柄には</a:t>
            </a:r>
            <a:r>
              <a:rPr lang="ja-JP" altLang="en-US" sz="2000">
                <a:solidFill>
                  <a:srgbClr val="FF0000"/>
                </a:solidFill>
                <a:ea typeface="HGP創英角ｺﾞｼｯｸUB" pitchFamily="50" charset="-128"/>
              </a:rPr>
              <a:t>どんなものがあるか</a:t>
            </a:r>
            <a:r>
              <a:rPr lang="ja-JP" altLang="en-US" sz="2000">
                <a:ea typeface="HGP創英角ｺﾞｼｯｸUB" pitchFamily="50" charset="-128"/>
              </a:rPr>
              <a:t>、その要素は</a:t>
            </a:r>
            <a:r>
              <a:rPr lang="ja-JP" altLang="en-US" sz="2000">
                <a:solidFill>
                  <a:srgbClr val="FF0000"/>
                </a:solidFill>
                <a:ea typeface="HGP創英角ｺﾞｼｯｸUB" pitchFamily="50" charset="-128"/>
              </a:rPr>
              <a:t>いくつあるか</a:t>
            </a:r>
            <a:r>
              <a:rPr lang="ja-JP" altLang="en-US" sz="2000">
                <a:ea typeface="HGP創英角ｺﾞｼｯｸUB" pitchFamily="50" charset="-128"/>
              </a:rPr>
              <a:t>をあらかじめ明らかにする</a:t>
            </a:r>
          </a:p>
          <a:p>
            <a:pPr eaLnBrk="1" hangingPunct="1">
              <a:spcBef>
                <a:spcPct val="25000"/>
              </a:spcBef>
              <a:buFontTx/>
              <a:buNone/>
            </a:pPr>
            <a:r>
              <a:rPr lang="ja-JP" altLang="en-US" sz="2000">
                <a:ea typeface="HGP創英角ｺﾞｼｯｸUB" pitchFamily="50" charset="-128"/>
              </a:rPr>
              <a:t>たとえば、系統図で展開した</a:t>
            </a:r>
            <a:r>
              <a:rPr lang="ja-JP" altLang="en-US" sz="2000">
                <a:solidFill>
                  <a:srgbClr val="FF0000"/>
                </a:solidFill>
                <a:ea typeface="HGP創英角ｺﾞｼｯｸUB" pitchFamily="50" charset="-128"/>
              </a:rPr>
              <a:t>最終手段</a:t>
            </a:r>
            <a:r>
              <a:rPr lang="ja-JP" altLang="en-US" sz="2000">
                <a:ea typeface="HGP創英角ｺﾞｼｯｸUB" pitchFamily="50" charset="-128"/>
              </a:rPr>
              <a:t>とその手段の</a:t>
            </a:r>
            <a:r>
              <a:rPr lang="ja-JP" altLang="en-US" sz="2000">
                <a:solidFill>
                  <a:srgbClr val="FF0000"/>
                </a:solidFill>
                <a:ea typeface="HGP創英角ｺﾞｼｯｸUB" pitchFamily="50" charset="-128"/>
              </a:rPr>
              <a:t>評価要素 </a:t>
            </a:r>
            <a:r>
              <a:rPr lang="en-US" altLang="ja-JP" sz="2000">
                <a:latin typeface="HGP創英角ｺﾞｼｯｸUB" pitchFamily="50" charset="-128"/>
                <a:ea typeface="HGP創英角ｺﾞｼｯｸUB" pitchFamily="50" charset="-128"/>
              </a:rPr>
              <a:t>etc.</a:t>
            </a:r>
          </a:p>
        </p:txBody>
      </p:sp>
      <p:sp>
        <p:nvSpPr>
          <p:cNvPr id="28680" name="Text Box 30"/>
          <p:cNvSpPr txBox="1">
            <a:spLocks noChangeArrowheads="1"/>
          </p:cNvSpPr>
          <p:nvPr/>
        </p:nvSpPr>
        <p:spPr bwMode="auto">
          <a:xfrm>
            <a:off x="533400" y="2455863"/>
            <a:ext cx="670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誰にでも、同じ概念で理解できるよう </a:t>
            </a:r>
            <a:r>
              <a:rPr lang="ja-JP" altLang="en-US" sz="2000">
                <a:solidFill>
                  <a:srgbClr val="FF0000"/>
                </a:solidFill>
                <a:ea typeface="HGP創英角ｺﾞｼｯｸUB" pitchFamily="50" charset="-128"/>
              </a:rPr>
              <a:t>「簡潔明瞭」</a:t>
            </a:r>
            <a:r>
              <a:rPr lang="ja-JP" altLang="en-US" sz="2000">
                <a:ea typeface="HGP創英角ｺﾞｼｯｸUB" pitchFamily="50" charset="-128"/>
              </a:rPr>
              <a:t> に表現する</a:t>
            </a:r>
          </a:p>
        </p:txBody>
      </p:sp>
      <p:sp>
        <p:nvSpPr>
          <p:cNvPr id="28681" name="AutoShape 31"/>
          <p:cNvSpPr>
            <a:spLocks noChangeArrowheads="1"/>
          </p:cNvSpPr>
          <p:nvPr/>
        </p:nvSpPr>
        <p:spPr bwMode="auto">
          <a:xfrm>
            <a:off x="3505200" y="2147888"/>
            <a:ext cx="609600" cy="228600"/>
          </a:xfrm>
          <a:prstGeom prst="downArrow">
            <a:avLst>
              <a:gd name="adj1" fmla="val 50000"/>
              <a:gd name="adj2" fmla="val 25000"/>
            </a:avLst>
          </a:prstGeom>
          <a:solidFill>
            <a:srgbClr val="99CC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28682" name="Text Box 190"/>
          <p:cNvSpPr txBox="1">
            <a:spLocks noChangeArrowheads="1"/>
          </p:cNvSpPr>
          <p:nvPr/>
        </p:nvSpPr>
        <p:spPr bwMode="auto">
          <a:xfrm>
            <a:off x="609600" y="5300663"/>
            <a:ext cx="7010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前シートの例では、組合わせる事柄は</a:t>
            </a:r>
            <a:r>
              <a:rPr lang="ja-JP" altLang="en-US" sz="2000">
                <a:solidFill>
                  <a:srgbClr val="FF0000"/>
                </a:solidFill>
                <a:ea typeface="HGP創英角ｺﾞｼｯｸUB" pitchFamily="50" charset="-128"/>
              </a:rPr>
              <a:t>２項目</a:t>
            </a:r>
            <a:r>
              <a:rPr lang="ja-JP" altLang="en-US" sz="2000">
                <a:ea typeface="HGP創英角ｺﾞｼｯｸUB" pitchFamily="50" charset="-128"/>
              </a:rPr>
              <a:t>なので</a:t>
            </a:r>
            <a:r>
              <a:rPr lang="ja-JP" altLang="en-US" sz="2000">
                <a:solidFill>
                  <a:srgbClr val="FF0000"/>
                </a:solidFill>
                <a:ea typeface="HGP創英角ｺﾞｼｯｸUB" pitchFamily="50" charset="-128"/>
              </a:rPr>
              <a:t>Ｌ型</a:t>
            </a:r>
            <a:r>
              <a:rPr lang="ja-JP" altLang="en-US" sz="2000">
                <a:ea typeface="HGP創英角ｺﾞｼｯｸUB" pitchFamily="50" charset="-128"/>
              </a:rPr>
              <a:t>を選択</a:t>
            </a:r>
          </a:p>
        </p:txBody>
      </p:sp>
      <p:sp>
        <p:nvSpPr>
          <p:cNvPr id="15" name="Text Box 312"/>
          <p:cNvSpPr txBox="1">
            <a:spLocks noChangeArrowheads="1"/>
          </p:cNvSpPr>
          <p:nvPr/>
        </p:nvSpPr>
        <p:spPr bwMode="auto">
          <a:xfrm>
            <a:off x="381000" y="4773613"/>
            <a:ext cx="48006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dirty="0" smtClean="0">
                <a:solidFill>
                  <a:srgbClr val="0000FF"/>
                </a:solidFill>
                <a:latin typeface="HGP創英角ｺﾞｼｯｸUB" pitchFamily="50" charset="-128"/>
                <a:ea typeface="HGP創英角ｺﾞｼｯｸUB" pitchFamily="50" charset="-128"/>
              </a:rPr>
              <a:t>《</a:t>
            </a:r>
            <a:r>
              <a:rPr lang="ja-JP" altLang="en-US" dirty="0" smtClean="0">
                <a:solidFill>
                  <a:srgbClr val="0000FF"/>
                </a:solidFill>
                <a:latin typeface="HGP創英角ｺﾞｼｯｸUB" pitchFamily="50" charset="-128"/>
                <a:ea typeface="HGP創英角ｺﾞｼｯｸUB" pitchFamily="50" charset="-128"/>
              </a:rPr>
              <a:t>手順 ３</a:t>
            </a:r>
            <a:r>
              <a:rPr lang="en-US" altLang="ja-JP" dirty="0" smtClean="0">
                <a:solidFill>
                  <a:srgbClr val="0000FF"/>
                </a:solidFill>
                <a:latin typeface="HGP創英角ｺﾞｼｯｸUB" pitchFamily="50" charset="-128"/>
                <a:ea typeface="HGP創英角ｺﾞｼｯｸUB" pitchFamily="50" charset="-128"/>
              </a:rPr>
              <a:t>》 </a:t>
            </a:r>
            <a:r>
              <a:rPr lang="ja-JP" altLang="en-US" dirty="0" smtClean="0">
                <a:solidFill>
                  <a:srgbClr val="0000FF"/>
                </a:solidFill>
                <a:latin typeface="HGP創英角ｺﾞｼｯｸUB" pitchFamily="50" charset="-128"/>
                <a:ea typeface="HGP創英角ｺﾞｼｯｸUB" pitchFamily="50" charset="-128"/>
              </a:rPr>
              <a:t>マトリックスの型を選ぶ</a:t>
            </a:r>
            <a:endParaRPr lang="ja-JP" altLang="en-US" dirty="0" smtClean="0">
              <a:solidFill>
                <a:srgbClr val="660066"/>
              </a:solidFill>
              <a:effectLst>
                <a:outerShdw blurRad="38100" dist="38100" dir="2700000" algn="tl">
                  <a:srgbClr val="C0C0C0"/>
                </a:outerShdw>
              </a:effectLst>
              <a:ea typeface="HGP創英角ｺﾞｼｯｸUB" pitchFamily="50" charset="-128"/>
            </a:endParaRP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188"/>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28</a:t>
            </a:r>
          </a:p>
        </p:txBody>
      </p:sp>
      <p:sp>
        <p:nvSpPr>
          <p:cNvPr id="7357" name="Text Box 189"/>
          <p:cNvSpPr txBox="1">
            <a:spLocks noChangeArrowheads="1"/>
          </p:cNvSpPr>
          <p:nvPr/>
        </p:nvSpPr>
        <p:spPr bwMode="auto">
          <a:xfrm>
            <a:off x="565150" y="692150"/>
            <a:ext cx="73914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smtClean="0">
                <a:solidFill>
                  <a:srgbClr val="0000FF"/>
                </a:solidFill>
                <a:latin typeface="HGP創英角ｺﾞｼｯｸUB" pitchFamily="50" charset="-128"/>
                <a:ea typeface="HGP創英角ｺﾞｼｯｸUB" pitchFamily="50" charset="-128"/>
              </a:rPr>
              <a:t>《</a:t>
            </a:r>
            <a:r>
              <a:rPr lang="ja-JP" altLang="en-US" smtClean="0">
                <a:solidFill>
                  <a:srgbClr val="0000FF"/>
                </a:solidFill>
                <a:latin typeface="HGP創英角ｺﾞｼｯｸUB" pitchFamily="50" charset="-128"/>
                <a:ea typeface="HGP創英角ｺﾞｼｯｸUB" pitchFamily="50" charset="-128"/>
              </a:rPr>
              <a:t>手順 ４</a:t>
            </a:r>
            <a:r>
              <a:rPr lang="en-US" altLang="ja-JP" smtClean="0">
                <a:solidFill>
                  <a:srgbClr val="0000FF"/>
                </a:solidFill>
                <a:latin typeface="HGP創英角ｺﾞｼｯｸUB" pitchFamily="50" charset="-128"/>
                <a:ea typeface="HGP創英角ｺﾞｼｯｸUB" pitchFamily="50" charset="-128"/>
              </a:rPr>
              <a:t>》 </a:t>
            </a:r>
            <a:r>
              <a:rPr lang="ja-JP" altLang="en-US" smtClean="0">
                <a:solidFill>
                  <a:srgbClr val="0000FF"/>
                </a:solidFill>
                <a:latin typeface="HGP創英角ｺﾞｼｯｸUB" pitchFamily="50" charset="-128"/>
                <a:ea typeface="HGP創英角ｺﾞｼｯｸUB" pitchFamily="50" charset="-128"/>
              </a:rPr>
              <a:t>各軸に配置する事柄をきめ、要素を記入する</a:t>
            </a:r>
            <a:endParaRPr lang="ja-JP" altLang="en-US" smtClean="0">
              <a:solidFill>
                <a:srgbClr val="660066"/>
              </a:solidFill>
              <a:effectLst>
                <a:outerShdw blurRad="38100" dist="38100" dir="2700000" algn="tl">
                  <a:srgbClr val="C0C0C0"/>
                </a:outerShdw>
              </a:effectLst>
              <a:ea typeface="HGP創英角ｺﾞｼｯｸUB" pitchFamily="50" charset="-128"/>
            </a:endParaRPr>
          </a:p>
        </p:txBody>
      </p:sp>
      <p:sp>
        <p:nvSpPr>
          <p:cNvPr id="7367" name="Text Box 199"/>
          <p:cNvSpPr txBox="1">
            <a:spLocks noChangeArrowheads="1"/>
          </p:cNvSpPr>
          <p:nvPr/>
        </p:nvSpPr>
        <p:spPr bwMode="auto">
          <a:xfrm>
            <a:off x="595313" y="3357563"/>
            <a:ext cx="63246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smtClean="0">
                <a:solidFill>
                  <a:srgbClr val="0000FF"/>
                </a:solidFill>
                <a:latin typeface="HGP創英角ｺﾞｼｯｸUB" pitchFamily="50" charset="-128"/>
                <a:ea typeface="HGP創英角ｺﾞｼｯｸUB" pitchFamily="50" charset="-128"/>
              </a:rPr>
              <a:t>《</a:t>
            </a:r>
            <a:r>
              <a:rPr lang="ja-JP" altLang="en-US" smtClean="0">
                <a:solidFill>
                  <a:srgbClr val="0000FF"/>
                </a:solidFill>
                <a:latin typeface="HGP創英角ｺﾞｼｯｸUB" pitchFamily="50" charset="-128"/>
                <a:ea typeface="HGP創英角ｺﾞｼｯｸUB" pitchFamily="50" charset="-128"/>
              </a:rPr>
              <a:t>手順 ６</a:t>
            </a:r>
            <a:r>
              <a:rPr lang="en-US" altLang="ja-JP" smtClean="0">
                <a:solidFill>
                  <a:srgbClr val="0000FF"/>
                </a:solidFill>
                <a:latin typeface="HGP創英角ｺﾞｼｯｸUB" pitchFamily="50" charset="-128"/>
                <a:ea typeface="HGP創英角ｺﾞｼｯｸUB" pitchFamily="50" charset="-128"/>
              </a:rPr>
              <a:t>》 </a:t>
            </a:r>
            <a:r>
              <a:rPr lang="ja-JP" altLang="en-US" smtClean="0">
                <a:solidFill>
                  <a:srgbClr val="0000FF"/>
                </a:solidFill>
                <a:latin typeface="HGP創英角ｺﾞｼｯｸUB" pitchFamily="50" charset="-128"/>
                <a:ea typeface="HGP創英角ｺﾞｼｯｸUB" pitchFamily="50" charset="-128"/>
              </a:rPr>
              <a:t>要素と要素の交点から着眼点を得る</a:t>
            </a:r>
            <a:endParaRPr lang="ja-JP" altLang="en-US" smtClean="0">
              <a:solidFill>
                <a:srgbClr val="660066"/>
              </a:solidFill>
              <a:effectLst>
                <a:outerShdw blurRad="38100" dist="38100" dir="2700000" algn="tl">
                  <a:srgbClr val="C0C0C0"/>
                </a:outerShdw>
              </a:effectLst>
              <a:ea typeface="HGP創英角ｺﾞｼｯｸUB" pitchFamily="50" charset="-128"/>
            </a:endParaRPr>
          </a:p>
        </p:txBody>
      </p:sp>
      <p:sp>
        <p:nvSpPr>
          <p:cNvPr id="29701" name="Text Box 200"/>
          <p:cNvSpPr txBox="1">
            <a:spLocks noChangeArrowheads="1"/>
          </p:cNvSpPr>
          <p:nvPr/>
        </p:nvSpPr>
        <p:spPr bwMode="auto">
          <a:xfrm>
            <a:off x="900113" y="3849688"/>
            <a:ext cx="7848600"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10000"/>
              </a:spcBef>
              <a:buFontTx/>
              <a:buNone/>
            </a:pPr>
            <a:r>
              <a:rPr lang="en-US" altLang="ja-JP" sz="2000">
                <a:ea typeface="HGP創英角ｺﾞｼｯｸUB" pitchFamily="50" charset="-128"/>
              </a:rPr>
              <a:t>① </a:t>
            </a:r>
            <a:r>
              <a:rPr lang="ja-JP" altLang="en-US" sz="2000">
                <a:ea typeface="HGP創英角ｺﾞｼｯｸUB" pitchFamily="50" charset="-128"/>
              </a:rPr>
              <a:t>集計結果から評価点の高い、</a:t>
            </a:r>
            <a:r>
              <a:rPr lang="ja-JP" altLang="en-US" sz="2000">
                <a:solidFill>
                  <a:srgbClr val="FF0000"/>
                </a:solidFill>
                <a:ea typeface="HGP創英角ｺﾞｼｯｸUB" pitchFamily="50" charset="-128"/>
              </a:rPr>
              <a:t>Ａランクの最終手段項目</a:t>
            </a:r>
            <a:r>
              <a:rPr lang="ja-JP" altLang="en-US" sz="2000">
                <a:ea typeface="HGP創英角ｺﾞｼｯｸUB" pitchFamily="50" charset="-128"/>
              </a:rPr>
              <a:t>を着眼点とする</a:t>
            </a:r>
          </a:p>
          <a:p>
            <a:pPr eaLnBrk="1" hangingPunct="1">
              <a:spcBef>
                <a:spcPct val="10000"/>
              </a:spcBef>
              <a:buFontTx/>
              <a:buNone/>
            </a:pPr>
            <a:r>
              <a:rPr lang="ja-JP" altLang="en-US" sz="2000">
                <a:ea typeface="HGP創英角ｺﾞｼｯｸUB" pitchFamily="50" charset="-128"/>
              </a:rPr>
              <a:t>② 評価欄の</a:t>
            </a:r>
            <a:r>
              <a:rPr lang="ja-JP" altLang="en-US" sz="2000">
                <a:solidFill>
                  <a:srgbClr val="FF0000"/>
                </a:solidFill>
                <a:ea typeface="HGP創英角ｺﾞｼｯｸUB" pitchFamily="50" charset="-128"/>
              </a:rPr>
              <a:t>記号（◎、○）の所に着目</a:t>
            </a:r>
            <a:r>
              <a:rPr lang="ja-JP" altLang="en-US" sz="2000">
                <a:ea typeface="HGP創英角ｺﾞｼｯｸUB" pitchFamily="50" charset="-128"/>
              </a:rPr>
              <a:t>し問題解決の着眼点とする</a:t>
            </a:r>
          </a:p>
        </p:txBody>
      </p:sp>
      <p:sp>
        <p:nvSpPr>
          <p:cNvPr id="7472" name="Text Box 304"/>
          <p:cNvSpPr txBox="1">
            <a:spLocks noChangeArrowheads="1"/>
          </p:cNvSpPr>
          <p:nvPr/>
        </p:nvSpPr>
        <p:spPr bwMode="auto">
          <a:xfrm>
            <a:off x="539750" y="2205038"/>
            <a:ext cx="77724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dirty="0" smtClean="0">
                <a:solidFill>
                  <a:srgbClr val="0000FF"/>
                </a:solidFill>
                <a:latin typeface="HGP創英角ｺﾞｼｯｸUB" pitchFamily="50" charset="-128"/>
                <a:ea typeface="HGP創英角ｺﾞｼｯｸUB" pitchFamily="50" charset="-128"/>
              </a:rPr>
              <a:t>《</a:t>
            </a:r>
            <a:r>
              <a:rPr lang="ja-JP" altLang="en-US" dirty="0" smtClean="0">
                <a:solidFill>
                  <a:srgbClr val="0000FF"/>
                </a:solidFill>
                <a:latin typeface="HGP創英角ｺﾞｼｯｸUB" pitchFamily="50" charset="-128"/>
                <a:ea typeface="HGP創英角ｺﾞｼｯｸUB" pitchFamily="50" charset="-128"/>
              </a:rPr>
              <a:t>手順 ５</a:t>
            </a:r>
            <a:r>
              <a:rPr lang="en-US" altLang="ja-JP" dirty="0" smtClean="0">
                <a:solidFill>
                  <a:srgbClr val="0000FF"/>
                </a:solidFill>
                <a:latin typeface="HGP創英角ｺﾞｼｯｸUB" pitchFamily="50" charset="-128"/>
                <a:ea typeface="HGP創英角ｺﾞｼｯｸUB" pitchFamily="50" charset="-128"/>
              </a:rPr>
              <a:t>》 </a:t>
            </a:r>
            <a:r>
              <a:rPr lang="ja-JP" altLang="en-US" dirty="0" smtClean="0">
                <a:solidFill>
                  <a:srgbClr val="0000FF"/>
                </a:solidFill>
                <a:latin typeface="HGP創英角ｺﾞｼｯｸUB" pitchFamily="50" charset="-128"/>
                <a:ea typeface="HGP創英角ｺﾞｼｯｸUB" pitchFamily="50" charset="-128"/>
              </a:rPr>
              <a:t>要素間の関連の有無と度合いを交点に記入する</a:t>
            </a:r>
            <a:endParaRPr lang="ja-JP" altLang="en-US" dirty="0" smtClean="0">
              <a:solidFill>
                <a:srgbClr val="660066"/>
              </a:solidFill>
              <a:effectLst>
                <a:outerShdw blurRad="38100" dist="38100" dir="2700000" algn="tl">
                  <a:srgbClr val="C0C0C0"/>
                </a:outerShdw>
              </a:effectLst>
              <a:ea typeface="HGP創英角ｺﾞｼｯｸUB" pitchFamily="50" charset="-128"/>
            </a:endParaRPr>
          </a:p>
        </p:txBody>
      </p:sp>
      <p:sp>
        <p:nvSpPr>
          <p:cNvPr id="29703" name="Text Box 305"/>
          <p:cNvSpPr txBox="1">
            <a:spLocks noChangeArrowheads="1"/>
          </p:cNvSpPr>
          <p:nvPr/>
        </p:nvSpPr>
        <p:spPr bwMode="auto">
          <a:xfrm>
            <a:off x="849313" y="2671763"/>
            <a:ext cx="678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該当する項目に</a:t>
            </a:r>
            <a:r>
              <a:rPr lang="ja-JP" altLang="en-US" sz="2000">
                <a:solidFill>
                  <a:srgbClr val="FF0000"/>
                </a:solidFill>
                <a:ea typeface="HGP創英角ｺﾞｼｯｸUB" pitchFamily="50" charset="-128"/>
              </a:rPr>
              <a:t>関連度合い</a:t>
            </a:r>
            <a:r>
              <a:rPr lang="ja-JP" altLang="en-US" sz="2000">
                <a:ea typeface="HGP創英角ｺﾞｼｯｸUB" pitchFamily="50" charset="-128"/>
              </a:rPr>
              <a:t>を交点に表示 → ◎、○、△など</a:t>
            </a:r>
          </a:p>
        </p:txBody>
      </p:sp>
      <p:sp>
        <p:nvSpPr>
          <p:cNvPr id="29704" name="Text Box 315"/>
          <p:cNvSpPr txBox="1">
            <a:spLocks noChangeArrowheads="1"/>
          </p:cNvSpPr>
          <p:nvPr/>
        </p:nvSpPr>
        <p:spPr bwMode="auto">
          <a:xfrm>
            <a:off x="793750" y="1196975"/>
            <a:ext cx="5791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系統図で行の欄に</a:t>
            </a:r>
            <a:r>
              <a:rPr lang="ja-JP" altLang="en-US" sz="2000">
                <a:solidFill>
                  <a:srgbClr val="FF0000"/>
                </a:solidFill>
                <a:ea typeface="HGP創英角ｺﾞｼｯｸUB" pitchFamily="50" charset="-128"/>
              </a:rPr>
              <a:t>最終手段</a:t>
            </a:r>
            <a:r>
              <a:rPr lang="ja-JP" altLang="en-US" sz="2000">
                <a:ea typeface="HGP創英角ｺﾞｼｯｸUB" pitchFamily="50" charset="-128"/>
              </a:rPr>
              <a:t>に挙げられた項目をとる列の欄には</a:t>
            </a:r>
            <a:r>
              <a:rPr lang="ja-JP" altLang="en-US" sz="2000">
                <a:solidFill>
                  <a:srgbClr val="FF0000"/>
                </a:solidFill>
                <a:ea typeface="HGP創英角ｺﾞｼｯｸUB" pitchFamily="50" charset="-128"/>
              </a:rPr>
              <a:t>評価要素</a:t>
            </a:r>
            <a:r>
              <a:rPr lang="ja-JP" altLang="en-US" sz="2000">
                <a:ea typeface="HGP創英角ｺﾞｼｯｸUB" pitchFamily="50" charset="-128"/>
              </a:rPr>
              <a:t>を記入</a:t>
            </a:r>
          </a:p>
        </p:txBody>
      </p:sp>
      <p:sp>
        <p:nvSpPr>
          <p:cNvPr id="7484" name="Text Box 316"/>
          <p:cNvSpPr txBox="1">
            <a:spLocks noChangeArrowheads="1"/>
          </p:cNvSpPr>
          <p:nvPr/>
        </p:nvSpPr>
        <p:spPr bwMode="auto">
          <a:xfrm>
            <a:off x="654050" y="4941888"/>
            <a:ext cx="632460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charset="0"/>
                <a:ea typeface="ＭＳ Ｐゴシック" pitchFamily="50" charset="-128"/>
              </a:defRPr>
            </a:lvl1pPr>
            <a:lvl2pPr marL="571500">
              <a:defRPr kumimoji="1" sz="2400">
                <a:solidFill>
                  <a:schemeClr val="tx1"/>
                </a:solidFill>
                <a:latin typeface="Times New Roman" charset="0"/>
                <a:ea typeface="ＭＳ Ｐゴシック" pitchFamily="50" charset="-128"/>
              </a:defRPr>
            </a:lvl2pPr>
            <a:lvl3pPr marL="1143000">
              <a:defRPr kumimoji="1" sz="2400">
                <a:solidFill>
                  <a:schemeClr val="tx1"/>
                </a:solidFill>
                <a:latin typeface="Times New Roman" charset="0"/>
                <a:ea typeface="ＭＳ Ｐゴシック" pitchFamily="50" charset="-128"/>
              </a:defRPr>
            </a:lvl3pPr>
            <a:lvl4pPr marL="1714500">
              <a:defRPr kumimoji="1" sz="2400">
                <a:solidFill>
                  <a:schemeClr val="tx1"/>
                </a:solidFill>
                <a:latin typeface="Times New Roman" charset="0"/>
                <a:ea typeface="ＭＳ Ｐゴシック" pitchFamily="50" charset="-128"/>
              </a:defRPr>
            </a:lvl4pPr>
            <a:lvl5pPr marL="2286000">
              <a:defRPr kumimoji="1" sz="2400">
                <a:solidFill>
                  <a:schemeClr val="tx1"/>
                </a:solidFill>
                <a:latin typeface="Times New Roman" charset="0"/>
                <a:ea typeface="ＭＳ Ｐゴシック" pitchFamily="50" charset="-128"/>
              </a:defRPr>
            </a:lvl5pPr>
            <a:lvl6pPr marL="2743200" fontAlgn="base">
              <a:spcBef>
                <a:spcPct val="0"/>
              </a:spcBef>
              <a:spcAft>
                <a:spcPct val="0"/>
              </a:spcAft>
              <a:defRPr kumimoji="1" sz="2400">
                <a:solidFill>
                  <a:schemeClr val="tx1"/>
                </a:solidFill>
                <a:latin typeface="Times New Roman" charset="0"/>
                <a:ea typeface="ＭＳ Ｐゴシック" pitchFamily="50" charset="-128"/>
              </a:defRPr>
            </a:lvl6pPr>
            <a:lvl7pPr marL="3200400" fontAlgn="base">
              <a:spcBef>
                <a:spcPct val="0"/>
              </a:spcBef>
              <a:spcAft>
                <a:spcPct val="0"/>
              </a:spcAft>
              <a:defRPr kumimoji="1" sz="2400">
                <a:solidFill>
                  <a:schemeClr val="tx1"/>
                </a:solidFill>
                <a:latin typeface="Times New Roman" charset="0"/>
                <a:ea typeface="ＭＳ Ｐゴシック" pitchFamily="50" charset="-128"/>
              </a:defRPr>
            </a:lvl7pPr>
            <a:lvl8pPr marL="3657600" fontAlgn="base">
              <a:spcBef>
                <a:spcPct val="0"/>
              </a:spcBef>
              <a:spcAft>
                <a:spcPct val="0"/>
              </a:spcAft>
              <a:defRPr kumimoji="1" sz="2400">
                <a:solidFill>
                  <a:schemeClr val="tx1"/>
                </a:solidFill>
                <a:latin typeface="Times New Roman" charset="0"/>
                <a:ea typeface="ＭＳ Ｐゴシック" pitchFamily="50" charset="-128"/>
              </a:defRPr>
            </a:lvl8pPr>
            <a:lvl9pPr marL="4114800" fontAlgn="base">
              <a:spcBef>
                <a:spcPct val="0"/>
              </a:spcBef>
              <a:spcAft>
                <a:spcPct val="0"/>
              </a:spcAft>
              <a:defRPr kumimoji="1" sz="2400">
                <a:solidFill>
                  <a:schemeClr val="tx1"/>
                </a:solidFill>
                <a:latin typeface="Times New Roman" charset="0"/>
                <a:ea typeface="ＭＳ Ｐゴシック" pitchFamily="50" charset="-128"/>
              </a:defRPr>
            </a:lvl9pPr>
          </a:lstStyle>
          <a:p>
            <a:pPr>
              <a:lnSpc>
                <a:spcPct val="80000"/>
              </a:lnSpc>
              <a:spcBef>
                <a:spcPct val="25000"/>
              </a:spcBef>
              <a:defRPr/>
            </a:pPr>
            <a:r>
              <a:rPr lang="en-US" altLang="ja-JP" dirty="0" smtClean="0">
                <a:solidFill>
                  <a:srgbClr val="0000FF"/>
                </a:solidFill>
                <a:latin typeface="HGP創英角ｺﾞｼｯｸUB" pitchFamily="50" charset="-128"/>
                <a:ea typeface="HGP創英角ｺﾞｼｯｸUB" pitchFamily="50" charset="-128"/>
              </a:rPr>
              <a:t>《</a:t>
            </a:r>
            <a:r>
              <a:rPr lang="ja-JP" altLang="en-US" dirty="0" smtClean="0">
                <a:solidFill>
                  <a:srgbClr val="0000FF"/>
                </a:solidFill>
                <a:latin typeface="HGP創英角ｺﾞｼｯｸUB" pitchFamily="50" charset="-128"/>
                <a:ea typeface="HGP創英角ｺﾞｼｯｸUB" pitchFamily="50" charset="-128"/>
              </a:rPr>
              <a:t>手順 ７</a:t>
            </a:r>
            <a:r>
              <a:rPr lang="en-US" altLang="ja-JP" dirty="0" smtClean="0">
                <a:solidFill>
                  <a:srgbClr val="0000FF"/>
                </a:solidFill>
                <a:latin typeface="HGP創英角ｺﾞｼｯｸUB" pitchFamily="50" charset="-128"/>
                <a:ea typeface="HGP創英角ｺﾞｼｯｸUB" pitchFamily="50" charset="-128"/>
              </a:rPr>
              <a:t>》 </a:t>
            </a:r>
            <a:r>
              <a:rPr lang="ja-JP" altLang="en-US" dirty="0" smtClean="0">
                <a:solidFill>
                  <a:srgbClr val="0000FF"/>
                </a:solidFill>
                <a:latin typeface="HGP創英角ｺﾞｼｯｸUB" pitchFamily="50" charset="-128"/>
                <a:ea typeface="HGP創英角ｺﾞｼｯｸUB" pitchFamily="50" charset="-128"/>
              </a:rPr>
              <a:t>得られた着眼点から結論をまとめる</a:t>
            </a:r>
            <a:endParaRPr lang="ja-JP" altLang="en-US" dirty="0" smtClean="0">
              <a:solidFill>
                <a:srgbClr val="660066"/>
              </a:solidFill>
              <a:effectLst>
                <a:outerShdw blurRad="38100" dist="38100" dir="2700000" algn="tl">
                  <a:srgbClr val="C0C0C0"/>
                </a:outerShdw>
              </a:effectLst>
              <a:ea typeface="HGP創英角ｺﾞｼｯｸUB" pitchFamily="50" charset="-128"/>
            </a:endParaRPr>
          </a:p>
        </p:txBody>
      </p:sp>
      <p:sp>
        <p:nvSpPr>
          <p:cNvPr id="29706" name="Text Box 317"/>
          <p:cNvSpPr txBox="1">
            <a:spLocks noChangeArrowheads="1"/>
          </p:cNvSpPr>
          <p:nvPr/>
        </p:nvSpPr>
        <p:spPr bwMode="auto">
          <a:xfrm>
            <a:off x="958850" y="5480050"/>
            <a:ext cx="6781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マトリックスから得られた情報を読み取り</a:t>
            </a:r>
            <a:r>
              <a:rPr lang="ja-JP" altLang="en-US" sz="2000">
                <a:solidFill>
                  <a:srgbClr val="FF0000"/>
                </a:solidFill>
                <a:ea typeface="HGP創英角ｺﾞｼｯｸUB" pitchFamily="50" charset="-128"/>
              </a:rPr>
              <a:t>結論</a:t>
            </a:r>
            <a:r>
              <a:rPr lang="ja-JP" altLang="en-US" sz="2000">
                <a:ea typeface="HGP創英角ｺﾞｼｯｸUB" pitchFamily="50" charset="-128"/>
              </a:rPr>
              <a:t>をまとめる</a:t>
            </a: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10"/>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29</a:t>
            </a:r>
          </a:p>
        </p:txBody>
      </p:sp>
      <p:sp>
        <p:nvSpPr>
          <p:cNvPr id="30723" name="Text Box 23"/>
          <p:cNvSpPr txBox="1">
            <a:spLocks noChangeArrowheads="1"/>
          </p:cNvSpPr>
          <p:nvPr/>
        </p:nvSpPr>
        <p:spPr bwMode="auto">
          <a:xfrm>
            <a:off x="609600" y="26035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25000"/>
              </a:spcBef>
              <a:buFontTx/>
              <a:buNone/>
            </a:pPr>
            <a:r>
              <a:rPr lang="ja-JP" altLang="en-US" sz="2000">
                <a:ea typeface="HGP創英角ｺﾞｼｯｸUB" pitchFamily="50" charset="-128"/>
              </a:rPr>
              <a:t>評価要素と重み付けの例</a:t>
            </a:r>
          </a:p>
        </p:txBody>
      </p:sp>
      <p:graphicFrame>
        <p:nvGraphicFramePr>
          <p:cNvPr id="5239" name="Group 119"/>
          <p:cNvGraphicFramePr>
            <a:graphicFrameLocks noGrp="1"/>
          </p:cNvGraphicFramePr>
          <p:nvPr/>
        </p:nvGraphicFramePr>
        <p:xfrm>
          <a:off x="900113" y="1196975"/>
          <a:ext cx="7391400" cy="5457825"/>
        </p:xfrm>
        <a:graphic>
          <a:graphicData uri="http://schemas.openxmlformats.org/drawingml/2006/table">
            <a:tbl>
              <a:tblPr/>
              <a:tblGrid>
                <a:gridCol w="1214438"/>
                <a:gridCol w="4884737"/>
                <a:gridCol w="644525"/>
                <a:gridCol w="647700"/>
              </a:tblGrid>
              <a:tr h="357188">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評価要素</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評　価　内　容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評価点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①</a:t>
                      </a: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上司方針</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重要課題である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課題にあげられている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課題にあがっていない</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②重要性</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最も重要な課題である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重要課題である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重要な課題ではない</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③緊急性</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最優先な課題である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優先される課題である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緊急性はない</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④実現性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自分たちの力でできる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上司の援助を受ければできる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自分たちの力でできるが実現するには難点がある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 Box 531"/>
          <p:cNvSpPr txBox="1">
            <a:spLocks noChangeArrowheads="1"/>
          </p:cNvSpPr>
          <p:nvPr/>
        </p:nvSpPr>
        <p:spPr bwMode="auto">
          <a:xfrm>
            <a:off x="755650" y="692150"/>
            <a:ext cx="4267200" cy="385763"/>
          </a:xfrm>
          <a:prstGeom prst="rect">
            <a:avLst/>
          </a:prstGeom>
          <a:gradFill rotWithShape="0">
            <a:gsLst>
              <a:gs pos="0">
                <a:srgbClr val="CCFFCC"/>
              </a:gs>
              <a:gs pos="50000">
                <a:schemeClr val="bg1"/>
              </a:gs>
              <a:gs pos="100000">
                <a:srgbClr val="CCFFCC"/>
              </a:gs>
            </a:gsLst>
            <a:lin ang="5400000" scaled="1"/>
          </a:gradFill>
          <a:ln w="1905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800">
                <a:latin typeface="Times New Roman" charset="0"/>
                <a:ea typeface="HGP創英角ｺﾞｼｯｸUB" pitchFamily="50" charset="-128"/>
              </a:rPr>
              <a:t>テーマ選定時に使用される主な項目</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a:grpSpLocks/>
          </p:cNvGrpSpPr>
          <p:nvPr/>
        </p:nvGrpSpPr>
        <p:grpSpPr bwMode="auto">
          <a:xfrm>
            <a:off x="2286000" y="2138363"/>
            <a:ext cx="4572000" cy="4065587"/>
            <a:chOff x="5856" y="1200"/>
            <a:chExt cx="2880" cy="2561"/>
          </a:xfrm>
        </p:grpSpPr>
        <p:sp>
          <p:nvSpPr>
            <p:cNvPr id="4154" name="Text Box 3"/>
            <p:cNvSpPr txBox="1">
              <a:spLocks noChangeArrowheads="1"/>
            </p:cNvSpPr>
            <p:nvPr/>
          </p:nvSpPr>
          <p:spPr bwMode="auto">
            <a:xfrm>
              <a:off x="5856" y="1285"/>
              <a:ext cx="28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u="sng">
                  <a:ea typeface="HGP創英角ｺﾞｼｯｸUB" pitchFamily="50" charset="-128"/>
                </a:rPr>
                <a:t>②</a:t>
              </a:r>
              <a:r>
                <a:rPr lang="ja-JP" altLang="en-US" sz="1800" u="sng">
                  <a:ea typeface="HGP創英角ｺﾞｼｯｸUB" pitchFamily="50" charset="-128"/>
                </a:rPr>
                <a:t>そのために何をする</a:t>
              </a:r>
              <a:r>
                <a:rPr lang="ja-JP" altLang="en-US" sz="1800" u="sng">
                  <a:solidFill>
                    <a:srgbClr val="FF3300"/>
                  </a:solidFill>
                  <a:ea typeface="HGP創英角ｺﾞｼｯｸUB" pitchFamily="50" charset="-128"/>
                </a:rPr>
                <a:t>（第１次手段）</a:t>
              </a:r>
            </a:p>
          </p:txBody>
        </p:sp>
        <p:sp>
          <p:nvSpPr>
            <p:cNvPr id="4155" name="AutoShape 4"/>
            <p:cNvSpPr>
              <a:spLocks noChangeArrowheads="1"/>
            </p:cNvSpPr>
            <p:nvPr/>
          </p:nvSpPr>
          <p:spPr bwMode="auto">
            <a:xfrm rot="10800000">
              <a:off x="6592" y="1200"/>
              <a:ext cx="141" cy="96"/>
            </a:xfrm>
            <a:prstGeom prst="triangle">
              <a:avLst>
                <a:gd name="adj" fmla="val 50000"/>
              </a:avLst>
            </a:prstGeom>
            <a:solidFill>
              <a:srgbClr val="99FF33"/>
            </a:solidFill>
            <a:ln w="12700">
              <a:solidFill>
                <a:schemeClr val="tx1"/>
              </a:solidFill>
              <a:miter lim="800000"/>
              <a:headEnd type="none" w="sm" len="sm"/>
              <a:tailEnd type="none" w="sm" len="sm"/>
            </a:ln>
            <a:effectLst>
              <a:outerShdw dist="107763"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4156" name="Text Box 5"/>
            <p:cNvSpPr txBox="1">
              <a:spLocks noChangeArrowheads="1"/>
            </p:cNvSpPr>
            <p:nvPr/>
          </p:nvSpPr>
          <p:spPr bwMode="auto">
            <a:xfrm>
              <a:off x="6363" y="2699"/>
              <a:ext cx="90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57" name="Text Box 6"/>
            <p:cNvSpPr txBox="1">
              <a:spLocks noChangeArrowheads="1"/>
            </p:cNvSpPr>
            <p:nvPr/>
          </p:nvSpPr>
          <p:spPr bwMode="auto">
            <a:xfrm>
              <a:off x="6372" y="3561"/>
              <a:ext cx="905"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58" name="Line 7"/>
            <p:cNvSpPr>
              <a:spLocks noChangeShapeType="1"/>
            </p:cNvSpPr>
            <p:nvPr/>
          </p:nvSpPr>
          <p:spPr bwMode="auto">
            <a:xfrm>
              <a:off x="6159" y="2800"/>
              <a:ext cx="203"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59" name="Line 8"/>
            <p:cNvSpPr>
              <a:spLocks noChangeShapeType="1"/>
            </p:cNvSpPr>
            <p:nvPr/>
          </p:nvSpPr>
          <p:spPr bwMode="auto">
            <a:xfrm>
              <a:off x="6159" y="3662"/>
              <a:ext cx="203"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0" name="Line 9"/>
            <p:cNvSpPr>
              <a:spLocks noChangeShapeType="1"/>
            </p:cNvSpPr>
            <p:nvPr/>
          </p:nvSpPr>
          <p:spPr bwMode="auto">
            <a:xfrm>
              <a:off x="6159" y="2800"/>
              <a:ext cx="0" cy="8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1" name="Line 10"/>
            <p:cNvSpPr>
              <a:spLocks noChangeShapeType="1"/>
            </p:cNvSpPr>
            <p:nvPr/>
          </p:nvSpPr>
          <p:spPr bwMode="auto">
            <a:xfrm>
              <a:off x="5874" y="3219"/>
              <a:ext cx="288" cy="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62" name="Text Box 11"/>
            <p:cNvSpPr txBox="1">
              <a:spLocks noChangeArrowheads="1"/>
            </p:cNvSpPr>
            <p:nvPr/>
          </p:nvSpPr>
          <p:spPr bwMode="auto">
            <a:xfrm>
              <a:off x="6279" y="2247"/>
              <a:ext cx="10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FF3300"/>
                  </a:solidFill>
                  <a:ea typeface="HGP創英角ｺﾞｼｯｸUB" pitchFamily="50" charset="-128"/>
                </a:rPr>
                <a:t>（第１次手段）</a:t>
              </a:r>
            </a:p>
          </p:txBody>
        </p:sp>
      </p:grpSp>
      <p:grpSp>
        <p:nvGrpSpPr>
          <p:cNvPr id="4099" name="Group 12"/>
          <p:cNvGrpSpPr>
            <a:grpSpLocks/>
          </p:cNvGrpSpPr>
          <p:nvPr/>
        </p:nvGrpSpPr>
        <p:grpSpPr bwMode="auto">
          <a:xfrm>
            <a:off x="731838" y="1827213"/>
            <a:ext cx="4449762" cy="3705225"/>
            <a:chOff x="429" y="1004"/>
            <a:chExt cx="2803" cy="2334"/>
          </a:xfrm>
        </p:grpSpPr>
        <p:sp>
          <p:nvSpPr>
            <p:cNvPr id="4152" name="Text Box 13"/>
            <p:cNvSpPr txBox="1">
              <a:spLocks noChangeArrowheads="1"/>
            </p:cNvSpPr>
            <p:nvPr/>
          </p:nvSpPr>
          <p:spPr bwMode="auto">
            <a:xfrm>
              <a:off x="1053" y="1004"/>
              <a:ext cx="21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u="sng">
                  <a:ea typeface="HGP創英角ｺﾞｼｯｸUB" pitchFamily="50" charset="-128"/>
                </a:rPr>
                <a:t>①</a:t>
              </a:r>
              <a:r>
                <a:rPr lang="ja-JP" altLang="en-US" sz="1800" u="sng">
                  <a:ea typeface="HGP創英角ｺﾞｼｯｸUB" pitchFamily="50" charset="-128"/>
                </a:rPr>
                <a:t>ある事をしたい</a:t>
              </a:r>
              <a:r>
                <a:rPr lang="ja-JP" altLang="en-US" sz="1800" u="sng">
                  <a:solidFill>
                    <a:srgbClr val="FF3300"/>
                  </a:solidFill>
                  <a:ea typeface="HGP創英角ｺﾞｼｯｸUB" pitchFamily="50" charset="-128"/>
                </a:rPr>
                <a:t>（基本目的）</a:t>
              </a:r>
            </a:p>
          </p:txBody>
        </p:sp>
        <p:sp>
          <p:nvSpPr>
            <p:cNvPr id="4153" name="Text Box 14"/>
            <p:cNvSpPr txBox="1">
              <a:spLocks noChangeArrowheads="1"/>
            </p:cNvSpPr>
            <p:nvPr/>
          </p:nvSpPr>
          <p:spPr bwMode="auto">
            <a:xfrm>
              <a:off x="429" y="3102"/>
              <a:ext cx="999" cy="236"/>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rgbClr val="FF3300"/>
                  </a:solidFill>
                  <a:ea typeface="HGP創英角ｺﾞｼｯｸUB" pitchFamily="50" charset="-128"/>
                </a:rPr>
                <a:t>基本目的</a:t>
              </a:r>
            </a:p>
          </p:txBody>
        </p:sp>
      </p:grpSp>
      <p:grpSp>
        <p:nvGrpSpPr>
          <p:cNvPr id="4100" name="Group 15"/>
          <p:cNvGrpSpPr>
            <a:grpSpLocks/>
          </p:cNvGrpSpPr>
          <p:nvPr/>
        </p:nvGrpSpPr>
        <p:grpSpPr bwMode="auto">
          <a:xfrm>
            <a:off x="2619375" y="2633663"/>
            <a:ext cx="6000750" cy="3952875"/>
            <a:chOff x="5628" y="1512"/>
            <a:chExt cx="3780" cy="2490"/>
          </a:xfrm>
        </p:grpSpPr>
        <p:sp>
          <p:nvSpPr>
            <p:cNvPr id="4137" name="Line 16"/>
            <p:cNvSpPr>
              <a:spLocks noChangeShapeType="1"/>
            </p:cNvSpPr>
            <p:nvPr/>
          </p:nvSpPr>
          <p:spPr bwMode="auto">
            <a:xfrm>
              <a:off x="7053" y="3903"/>
              <a:ext cx="22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8" name="Text Box 17"/>
            <p:cNvSpPr txBox="1">
              <a:spLocks noChangeArrowheads="1"/>
            </p:cNvSpPr>
            <p:nvPr/>
          </p:nvSpPr>
          <p:spPr bwMode="auto">
            <a:xfrm>
              <a:off x="5628" y="1572"/>
              <a:ext cx="37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u="sng">
                  <a:ea typeface="HGP創英角ｺﾞｼｯｸUB" pitchFamily="50" charset="-128"/>
                </a:rPr>
                <a:t>③</a:t>
              </a:r>
              <a:r>
                <a:rPr lang="ja-JP" altLang="en-US" sz="1800" u="sng">
                  <a:ea typeface="HGP創英角ｺﾞｼｯｸUB" pitchFamily="50" charset="-128"/>
                </a:rPr>
                <a:t>１次手段を達成するために何をする</a:t>
              </a:r>
              <a:r>
                <a:rPr lang="ja-JP" altLang="en-US" sz="1800" u="sng">
                  <a:solidFill>
                    <a:srgbClr val="FF3300"/>
                  </a:solidFill>
                  <a:ea typeface="HGP創英角ｺﾞｼｯｸUB" pitchFamily="50" charset="-128"/>
                </a:rPr>
                <a:t>（第２次手段）</a:t>
              </a:r>
            </a:p>
          </p:txBody>
        </p:sp>
        <p:sp>
          <p:nvSpPr>
            <p:cNvPr id="4139" name="Text Box 18"/>
            <p:cNvSpPr txBox="1">
              <a:spLocks noChangeArrowheads="1"/>
            </p:cNvSpPr>
            <p:nvPr/>
          </p:nvSpPr>
          <p:spPr bwMode="auto">
            <a:xfrm>
              <a:off x="7275" y="2473"/>
              <a:ext cx="74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40" name="Text Box 19"/>
            <p:cNvSpPr txBox="1">
              <a:spLocks noChangeArrowheads="1"/>
            </p:cNvSpPr>
            <p:nvPr/>
          </p:nvSpPr>
          <p:spPr bwMode="auto">
            <a:xfrm>
              <a:off x="7275" y="2916"/>
              <a:ext cx="74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41" name="Text Box 20"/>
            <p:cNvSpPr txBox="1">
              <a:spLocks noChangeArrowheads="1"/>
            </p:cNvSpPr>
            <p:nvPr/>
          </p:nvSpPr>
          <p:spPr bwMode="auto">
            <a:xfrm>
              <a:off x="7275" y="3359"/>
              <a:ext cx="74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42" name="Text Box 21"/>
            <p:cNvSpPr txBox="1">
              <a:spLocks noChangeArrowheads="1"/>
            </p:cNvSpPr>
            <p:nvPr/>
          </p:nvSpPr>
          <p:spPr bwMode="auto">
            <a:xfrm>
              <a:off x="7275" y="3802"/>
              <a:ext cx="749" cy="2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ea typeface="HGP創英角ｺﾞｼｯｸUB" pitchFamily="50" charset="-128"/>
                </a:rPr>
                <a:t>手段→目的</a:t>
              </a:r>
            </a:p>
          </p:txBody>
        </p:sp>
        <p:sp>
          <p:nvSpPr>
            <p:cNvPr id="4143" name="Line 22"/>
            <p:cNvSpPr>
              <a:spLocks noChangeShapeType="1"/>
            </p:cNvSpPr>
            <p:nvPr/>
          </p:nvSpPr>
          <p:spPr bwMode="auto">
            <a:xfrm>
              <a:off x="7053" y="2567"/>
              <a:ext cx="22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4" name="Line 23"/>
            <p:cNvSpPr>
              <a:spLocks noChangeShapeType="1"/>
            </p:cNvSpPr>
            <p:nvPr/>
          </p:nvSpPr>
          <p:spPr bwMode="auto">
            <a:xfrm>
              <a:off x="7053" y="3452"/>
              <a:ext cx="22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5" name="Line 24"/>
            <p:cNvSpPr>
              <a:spLocks noChangeShapeType="1"/>
            </p:cNvSpPr>
            <p:nvPr/>
          </p:nvSpPr>
          <p:spPr bwMode="auto">
            <a:xfrm>
              <a:off x="7053" y="3017"/>
              <a:ext cx="22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6" name="Line 25"/>
            <p:cNvSpPr>
              <a:spLocks noChangeShapeType="1"/>
            </p:cNvSpPr>
            <p:nvPr/>
          </p:nvSpPr>
          <p:spPr bwMode="auto">
            <a:xfrm>
              <a:off x="7053" y="2567"/>
              <a:ext cx="0" cy="4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7" name="Line 26"/>
            <p:cNvSpPr>
              <a:spLocks noChangeShapeType="1"/>
            </p:cNvSpPr>
            <p:nvPr/>
          </p:nvSpPr>
          <p:spPr bwMode="auto">
            <a:xfrm>
              <a:off x="6839" y="2792"/>
              <a:ext cx="21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8" name="Line 27"/>
            <p:cNvSpPr>
              <a:spLocks noChangeShapeType="1"/>
            </p:cNvSpPr>
            <p:nvPr/>
          </p:nvSpPr>
          <p:spPr bwMode="auto">
            <a:xfrm>
              <a:off x="6839" y="3662"/>
              <a:ext cx="21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49" name="Text Box 28"/>
            <p:cNvSpPr txBox="1">
              <a:spLocks noChangeArrowheads="1"/>
            </p:cNvSpPr>
            <p:nvPr/>
          </p:nvSpPr>
          <p:spPr bwMode="auto">
            <a:xfrm>
              <a:off x="7161" y="2170"/>
              <a:ext cx="83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FF3300"/>
                  </a:solidFill>
                  <a:ea typeface="HGP創英角ｺﾞｼｯｸUB" pitchFamily="50" charset="-128"/>
                </a:rPr>
                <a:t>（第２次手段）</a:t>
              </a:r>
            </a:p>
          </p:txBody>
        </p:sp>
        <p:sp>
          <p:nvSpPr>
            <p:cNvPr id="4150" name="AutoShape 29"/>
            <p:cNvSpPr>
              <a:spLocks noChangeArrowheads="1"/>
            </p:cNvSpPr>
            <p:nvPr/>
          </p:nvSpPr>
          <p:spPr bwMode="auto">
            <a:xfrm rot="10800000">
              <a:off x="6576" y="1512"/>
              <a:ext cx="118" cy="96"/>
            </a:xfrm>
            <a:prstGeom prst="triangle">
              <a:avLst>
                <a:gd name="adj" fmla="val 50000"/>
              </a:avLst>
            </a:prstGeom>
            <a:solidFill>
              <a:srgbClr val="99FF33"/>
            </a:solidFill>
            <a:ln w="12700">
              <a:solidFill>
                <a:schemeClr val="tx1"/>
              </a:solidFill>
              <a:miter lim="800000"/>
              <a:headEnd type="none" w="sm" len="sm"/>
              <a:tailEnd type="none" w="sm" len="sm"/>
            </a:ln>
            <a:effectLst>
              <a:outerShdw dist="107763"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4151" name="Line 30"/>
            <p:cNvSpPr>
              <a:spLocks noChangeShapeType="1"/>
            </p:cNvSpPr>
            <p:nvPr/>
          </p:nvSpPr>
          <p:spPr bwMode="auto">
            <a:xfrm>
              <a:off x="7060" y="3453"/>
              <a:ext cx="0" cy="44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101" name="Text Box 31"/>
          <p:cNvSpPr txBox="1">
            <a:spLocks noChangeArrowheads="1"/>
          </p:cNvSpPr>
          <p:nvPr/>
        </p:nvSpPr>
        <p:spPr bwMode="auto">
          <a:xfrm>
            <a:off x="463550" y="788988"/>
            <a:ext cx="8015288" cy="708025"/>
          </a:xfrm>
          <a:prstGeom prst="rect">
            <a:avLst/>
          </a:prstGeom>
          <a:noFill/>
          <a:ln w="9525">
            <a:solidFill>
              <a:schemeClr val="accent2"/>
            </a:solidFill>
            <a:prstDash val="dash"/>
            <a:miter lim="800000"/>
            <a:headEnd type="none" w="sm" len="sm"/>
            <a:tailEnd type="none" w="sm" len="sm"/>
          </a:ln>
          <a:effectLst/>
          <a:extLst>
            <a:ext uri="{909E8E84-426E-40DD-AFC4-6F175D3DCCD1}">
              <a14:hiddenFill xmlns:a14="http://schemas.microsoft.com/office/drawing/2010/main">
                <a:solidFill>
                  <a:srgbClr val="FF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1028700" indent="-45720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600200" indent="-4572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2171700" indent="-4572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743200" indent="-4572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3200400" indent="-4572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3657600" indent="-4572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4114800" indent="-4572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4572000" indent="-4572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a:latin typeface="HGP創英角ｺﾞｼｯｸUB" pitchFamily="50" charset="-128"/>
                <a:ea typeface="HGP創英角ｺﾞｼｯｸUB" pitchFamily="50" charset="-128"/>
              </a:rPr>
              <a:t>　系統</a:t>
            </a:r>
            <a:r>
              <a:rPr lang="ja-JP" altLang="en-US" sz="2000">
                <a:ea typeface="HGP創英角ｺﾞｼｯｸUB" pitchFamily="50" charset="-128"/>
              </a:rPr>
              <a:t>図法は目的を達成するための</a:t>
            </a:r>
            <a:r>
              <a:rPr lang="ja-JP" altLang="en-US" sz="2000">
                <a:solidFill>
                  <a:schemeClr val="accent2"/>
                </a:solidFill>
                <a:ea typeface="HGP創英角ｺﾞｼｯｸUB" pitchFamily="50" charset="-128"/>
              </a:rPr>
              <a:t>手段を次々とツリー状に展開</a:t>
            </a:r>
            <a:r>
              <a:rPr lang="ja-JP" altLang="en-US" sz="2000">
                <a:ea typeface="HGP創英角ｺﾞｼｯｸUB" pitchFamily="50" charset="-128"/>
              </a:rPr>
              <a:t>し、</a:t>
            </a:r>
            <a:endParaRPr lang="en-US" altLang="ja-JP" sz="2000">
              <a:ea typeface="HGP創英角ｺﾞｼｯｸUB" pitchFamily="50" charset="-128"/>
            </a:endParaRPr>
          </a:p>
          <a:p>
            <a:pPr eaLnBrk="1" hangingPunct="1">
              <a:spcBef>
                <a:spcPct val="0"/>
              </a:spcBef>
              <a:buFontTx/>
              <a:buNone/>
            </a:pPr>
            <a:r>
              <a:rPr lang="ja-JP" altLang="en-US" sz="2000">
                <a:ea typeface="HGP創英角ｺﾞｼｯｸUB" pitchFamily="50" charset="-128"/>
              </a:rPr>
              <a:t>　最適な対策を追求するための手法です。</a:t>
            </a:r>
          </a:p>
        </p:txBody>
      </p:sp>
      <p:pic>
        <p:nvPicPr>
          <p:cNvPr id="4102" name="Picture 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2781300"/>
            <a:ext cx="2460625"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77" name="Text Box 33"/>
          <p:cNvSpPr txBox="1">
            <a:spLocks noChangeArrowheads="1"/>
          </p:cNvSpPr>
          <p:nvPr/>
        </p:nvSpPr>
        <p:spPr bwMode="auto">
          <a:xfrm>
            <a:off x="184150" y="115888"/>
            <a:ext cx="6116638"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en-US" altLang="ja-JP" sz="2800" dirty="0" smtClean="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３．系統図法（方策展開型）　とは</a:t>
            </a:r>
          </a:p>
        </p:txBody>
      </p:sp>
      <p:sp>
        <p:nvSpPr>
          <p:cNvPr id="4104" name="AutoShape 35"/>
          <p:cNvSpPr>
            <a:spLocks noChangeArrowheads="1"/>
          </p:cNvSpPr>
          <p:nvPr/>
        </p:nvSpPr>
        <p:spPr bwMode="auto">
          <a:xfrm rot="10800000">
            <a:off x="4891088" y="3079750"/>
            <a:ext cx="185737" cy="152400"/>
          </a:xfrm>
          <a:prstGeom prst="triangle">
            <a:avLst>
              <a:gd name="adj" fmla="val 50000"/>
            </a:avLst>
          </a:prstGeom>
          <a:solidFill>
            <a:srgbClr val="99FF33"/>
          </a:solidFill>
          <a:ln w="12700">
            <a:solidFill>
              <a:schemeClr val="tx1"/>
            </a:solidFill>
            <a:miter lim="800000"/>
            <a:headEnd type="none" w="sm" len="sm"/>
            <a:tailEnd type="none" w="sm" len="sm"/>
          </a:ln>
          <a:effectLst>
            <a:outerShdw dist="107763"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4105" name="Text Box 37"/>
          <p:cNvSpPr txBox="1">
            <a:spLocks noChangeArrowheads="1"/>
          </p:cNvSpPr>
          <p:nvPr/>
        </p:nvSpPr>
        <p:spPr bwMode="auto">
          <a:xfrm>
            <a:off x="3222625" y="3205163"/>
            <a:ext cx="5360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800" u="sng">
                <a:ea typeface="HGP創英角ｺﾞｼｯｸUB" pitchFamily="50" charset="-128"/>
              </a:rPr>
              <a:t>④</a:t>
            </a:r>
            <a:r>
              <a:rPr lang="ja-JP" altLang="en-US" sz="1800" u="sng">
                <a:ea typeface="HGP創英角ｺﾞｼｯｸUB" pitchFamily="50" charset="-128"/>
              </a:rPr>
              <a:t>２次手段を達成するために何をする</a:t>
            </a:r>
            <a:r>
              <a:rPr lang="ja-JP" altLang="en-US" sz="1800" u="sng">
                <a:solidFill>
                  <a:srgbClr val="FF3300"/>
                </a:solidFill>
                <a:ea typeface="HGP創英角ｺﾞｼｯｸUB" pitchFamily="50" charset="-128"/>
              </a:rPr>
              <a:t>（第３次手段）</a:t>
            </a:r>
            <a:r>
              <a:rPr lang="ja-JP" altLang="en-US" sz="1800">
                <a:ea typeface="HGP創英角ｺﾞｼｯｸUB" pitchFamily="50" charset="-128"/>
              </a:rPr>
              <a:t>　　</a:t>
            </a:r>
          </a:p>
        </p:txBody>
      </p:sp>
      <p:sp>
        <p:nvSpPr>
          <p:cNvPr id="4106" name="Text Box 38"/>
          <p:cNvSpPr txBox="1">
            <a:spLocks noChangeArrowheads="1"/>
          </p:cNvSpPr>
          <p:nvPr/>
        </p:nvSpPr>
        <p:spPr bwMode="auto">
          <a:xfrm>
            <a:off x="7062788" y="3968750"/>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07" name="Text Box 39"/>
          <p:cNvSpPr txBox="1">
            <a:spLocks noChangeArrowheads="1"/>
          </p:cNvSpPr>
          <p:nvPr/>
        </p:nvSpPr>
        <p:spPr bwMode="auto">
          <a:xfrm>
            <a:off x="7062788" y="4302125"/>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08" name="Text Box 40"/>
          <p:cNvSpPr txBox="1">
            <a:spLocks noChangeArrowheads="1"/>
          </p:cNvSpPr>
          <p:nvPr/>
        </p:nvSpPr>
        <p:spPr bwMode="auto">
          <a:xfrm>
            <a:off x="7062788" y="4721225"/>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09" name="Text Box 41"/>
          <p:cNvSpPr txBox="1">
            <a:spLocks noChangeArrowheads="1"/>
          </p:cNvSpPr>
          <p:nvPr/>
        </p:nvSpPr>
        <p:spPr bwMode="auto">
          <a:xfrm>
            <a:off x="7062788" y="5041900"/>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10" name="Text Box 42"/>
          <p:cNvSpPr txBox="1">
            <a:spLocks noChangeArrowheads="1"/>
          </p:cNvSpPr>
          <p:nvPr/>
        </p:nvSpPr>
        <p:spPr bwMode="auto">
          <a:xfrm>
            <a:off x="7062788" y="5411788"/>
            <a:ext cx="825500"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11" name="Text Box 43"/>
          <p:cNvSpPr txBox="1">
            <a:spLocks noChangeArrowheads="1"/>
          </p:cNvSpPr>
          <p:nvPr/>
        </p:nvSpPr>
        <p:spPr bwMode="auto">
          <a:xfrm>
            <a:off x="7062788" y="5732463"/>
            <a:ext cx="825500"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12" name="Text Box 44"/>
          <p:cNvSpPr txBox="1">
            <a:spLocks noChangeArrowheads="1"/>
          </p:cNvSpPr>
          <p:nvPr/>
        </p:nvSpPr>
        <p:spPr bwMode="auto">
          <a:xfrm>
            <a:off x="7062788" y="6115050"/>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13" name="Text Box 45"/>
          <p:cNvSpPr txBox="1">
            <a:spLocks noChangeArrowheads="1"/>
          </p:cNvSpPr>
          <p:nvPr/>
        </p:nvSpPr>
        <p:spPr bwMode="auto">
          <a:xfrm>
            <a:off x="7062788" y="6435725"/>
            <a:ext cx="825500"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手段</a:t>
            </a:r>
          </a:p>
        </p:txBody>
      </p:sp>
      <p:sp>
        <p:nvSpPr>
          <p:cNvPr id="4114" name="Line 46"/>
          <p:cNvSpPr>
            <a:spLocks noChangeShapeType="1"/>
          </p:cNvSpPr>
          <p:nvPr/>
        </p:nvSpPr>
        <p:spPr bwMode="auto">
          <a:xfrm>
            <a:off x="6759575" y="4129088"/>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5" name="Line 47"/>
          <p:cNvSpPr>
            <a:spLocks noChangeShapeType="1"/>
          </p:cNvSpPr>
          <p:nvPr/>
        </p:nvSpPr>
        <p:spPr bwMode="auto">
          <a:xfrm>
            <a:off x="6759575" y="4449763"/>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6" name="Line 48"/>
          <p:cNvSpPr>
            <a:spLocks noChangeShapeType="1"/>
          </p:cNvSpPr>
          <p:nvPr/>
        </p:nvSpPr>
        <p:spPr bwMode="auto">
          <a:xfrm>
            <a:off x="6759575" y="4870450"/>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7" name="Line 49"/>
          <p:cNvSpPr>
            <a:spLocks noChangeShapeType="1"/>
          </p:cNvSpPr>
          <p:nvPr/>
        </p:nvSpPr>
        <p:spPr bwMode="auto">
          <a:xfrm>
            <a:off x="6759575" y="5178425"/>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8" name="Line 50"/>
          <p:cNvSpPr>
            <a:spLocks noChangeShapeType="1"/>
          </p:cNvSpPr>
          <p:nvPr/>
        </p:nvSpPr>
        <p:spPr bwMode="auto">
          <a:xfrm>
            <a:off x="6759575" y="5548313"/>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9" name="Line 51"/>
          <p:cNvSpPr>
            <a:spLocks noChangeShapeType="1"/>
          </p:cNvSpPr>
          <p:nvPr/>
        </p:nvSpPr>
        <p:spPr bwMode="auto">
          <a:xfrm>
            <a:off x="6759575" y="5868988"/>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0" name="Line 52"/>
          <p:cNvSpPr>
            <a:spLocks noChangeShapeType="1"/>
          </p:cNvSpPr>
          <p:nvPr/>
        </p:nvSpPr>
        <p:spPr bwMode="auto">
          <a:xfrm>
            <a:off x="6759575" y="6251575"/>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1" name="Line 53"/>
          <p:cNvSpPr>
            <a:spLocks noChangeShapeType="1"/>
          </p:cNvSpPr>
          <p:nvPr/>
        </p:nvSpPr>
        <p:spPr bwMode="auto">
          <a:xfrm>
            <a:off x="6759575" y="6572250"/>
            <a:ext cx="3032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2" name="Line 54"/>
          <p:cNvSpPr>
            <a:spLocks noChangeShapeType="1"/>
          </p:cNvSpPr>
          <p:nvPr/>
        </p:nvSpPr>
        <p:spPr bwMode="auto">
          <a:xfrm>
            <a:off x="6759575" y="4129088"/>
            <a:ext cx="0" cy="3206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3" name="Line 55"/>
          <p:cNvSpPr>
            <a:spLocks noChangeShapeType="1"/>
          </p:cNvSpPr>
          <p:nvPr/>
        </p:nvSpPr>
        <p:spPr bwMode="auto">
          <a:xfrm>
            <a:off x="6759575" y="4870450"/>
            <a:ext cx="0" cy="3079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4" name="Line 56"/>
          <p:cNvSpPr>
            <a:spLocks noChangeShapeType="1"/>
          </p:cNvSpPr>
          <p:nvPr/>
        </p:nvSpPr>
        <p:spPr bwMode="auto">
          <a:xfrm>
            <a:off x="6759575" y="5548313"/>
            <a:ext cx="0" cy="3206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5" name="Line 57"/>
          <p:cNvSpPr>
            <a:spLocks noChangeShapeType="1"/>
          </p:cNvSpPr>
          <p:nvPr/>
        </p:nvSpPr>
        <p:spPr bwMode="auto">
          <a:xfrm>
            <a:off x="6746875" y="6251575"/>
            <a:ext cx="0" cy="3206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6" name="Line 58"/>
          <p:cNvSpPr>
            <a:spLocks noChangeShapeType="1"/>
          </p:cNvSpPr>
          <p:nvPr/>
        </p:nvSpPr>
        <p:spPr bwMode="auto">
          <a:xfrm>
            <a:off x="6432550" y="6435725"/>
            <a:ext cx="3143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7" name="Line 59"/>
          <p:cNvSpPr>
            <a:spLocks noChangeShapeType="1"/>
          </p:cNvSpPr>
          <p:nvPr/>
        </p:nvSpPr>
        <p:spPr bwMode="auto">
          <a:xfrm>
            <a:off x="6432550" y="5745163"/>
            <a:ext cx="3270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8" name="Line 60"/>
          <p:cNvSpPr>
            <a:spLocks noChangeShapeType="1"/>
          </p:cNvSpPr>
          <p:nvPr/>
        </p:nvSpPr>
        <p:spPr bwMode="auto">
          <a:xfrm>
            <a:off x="6443663" y="5054600"/>
            <a:ext cx="3286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9" name="Line 61"/>
          <p:cNvSpPr>
            <a:spLocks noChangeShapeType="1"/>
          </p:cNvSpPr>
          <p:nvPr/>
        </p:nvSpPr>
        <p:spPr bwMode="auto">
          <a:xfrm>
            <a:off x="6432550" y="4302125"/>
            <a:ext cx="3270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30" name="Text Box 62"/>
          <p:cNvSpPr txBox="1">
            <a:spLocks noChangeArrowheads="1"/>
          </p:cNvSpPr>
          <p:nvPr/>
        </p:nvSpPr>
        <p:spPr bwMode="auto">
          <a:xfrm>
            <a:off x="6746875" y="3617913"/>
            <a:ext cx="1322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solidFill>
                  <a:srgbClr val="FF3300"/>
                </a:solidFill>
                <a:ea typeface="HGP創英角ｺﾞｼｯｸUB" pitchFamily="50" charset="-128"/>
              </a:rPr>
              <a:t>（第３次手段）</a:t>
            </a:r>
          </a:p>
        </p:txBody>
      </p:sp>
      <p:sp>
        <p:nvSpPr>
          <p:cNvPr id="4131" name="AutoShape 63"/>
          <p:cNvSpPr>
            <a:spLocks noChangeArrowheads="1"/>
          </p:cNvSpPr>
          <p:nvPr/>
        </p:nvSpPr>
        <p:spPr bwMode="auto">
          <a:xfrm flipH="1">
            <a:off x="8021638" y="3979863"/>
            <a:ext cx="457200" cy="1066800"/>
          </a:xfrm>
          <a:prstGeom prst="homePlate">
            <a:avLst>
              <a:gd name="adj" fmla="val 25000"/>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P創英角ｺﾞｼｯｸUB" pitchFamily="50" charset="-128"/>
              </a:rPr>
              <a:t>対策案</a:t>
            </a:r>
          </a:p>
        </p:txBody>
      </p:sp>
      <p:sp>
        <p:nvSpPr>
          <p:cNvPr id="4132" name="AutoShape 64"/>
          <p:cNvSpPr>
            <a:spLocks noChangeArrowheads="1"/>
          </p:cNvSpPr>
          <p:nvPr/>
        </p:nvSpPr>
        <p:spPr bwMode="auto">
          <a:xfrm flipH="1">
            <a:off x="8021638" y="4437063"/>
            <a:ext cx="457200" cy="1066800"/>
          </a:xfrm>
          <a:prstGeom prst="homePlate">
            <a:avLst>
              <a:gd name="adj" fmla="val 25000"/>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P創英角ｺﾞｼｯｸUB" pitchFamily="50" charset="-128"/>
              </a:rPr>
              <a:t>対策案</a:t>
            </a:r>
          </a:p>
        </p:txBody>
      </p:sp>
      <p:sp>
        <p:nvSpPr>
          <p:cNvPr id="4133" name="AutoShape 65"/>
          <p:cNvSpPr>
            <a:spLocks noChangeArrowheads="1"/>
          </p:cNvSpPr>
          <p:nvPr/>
        </p:nvSpPr>
        <p:spPr bwMode="auto">
          <a:xfrm flipH="1">
            <a:off x="8021638" y="4894263"/>
            <a:ext cx="457200" cy="1066800"/>
          </a:xfrm>
          <a:prstGeom prst="homePlate">
            <a:avLst>
              <a:gd name="adj" fmla="val 25000"/>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P創英角ｺﾞｼｯｸUB" pitchFamily="50" charset="-128"/>
              </a:rPr>
              <a:t>対策案</a:t>
            </a:r>
          </a:p>
        </p:txBody>
      </p:sp>
      <p:sp>
        <p:nvSpPr>
          <p:cNvPr id="4134" name="AutoShape 66"/>
          <p:cNvSpPr>
            <a:spLocks noChangeArrowheads="1"/>
          </p:cNvSpPr>
          <p:nvPr/>
        </p:nvSpPr>
        <p:spPr bwMode="auto">
          <a:xfrm flipH="1">
            <a:off x="8021638" y="5351463"/>
            <a:ext cx="457200" cy="1371600"/>
          </a:xfrm>
          <a:prstGeom prst="homePlate">
            <a:avLst>
              <a:gd name="adj" fmla="val 25000"/>
            </a:avLst>
          </a:prstGeom>
          <a:solidFill>
            <a:schemeClr val="bg1"/>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800">
                <a:ea typeface="HGP創英角ｺﾞｼｯｸUB" pitchFamily="50" charset="-128"/>
              </a:rPr>
              <a:t>対策案・・・・</a:t>
            </a:r>
          </a:p>
        </p:txBody>
      </p:sp>
      <p:sp>
        <p:nvSpPr>
          <p:cNvPr id="4135" name="Text Box 67"/>
          <p:cNvSpPr txBox="1">
            <a:spLocks noChangeArrowheads="1"/>
          </p:cNvSpPr>
          <p:nvPr/>
        </p:nvSpPr>
        <p:spPr bwMode="auto">
          <a:xfrm>
            <a:off x="1403350" y="6419850"/>
            <a:ext cx="3408363"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latin typeface="HGP創英角ｺﾞｼｯｸUB" pitchFamily="50" charset="-128"/>
                <a:ea typeface="HGP創英角ｺﾞｼｯｸUB" pitchFamily="50" charset="-128"/>
              </a:rPr>
              <a:t>図</a:t>
            </a:r>
            <a:r>
              <a:rPr lang="en-US" altLang="ja-JP" sz="1600">
                <a:latin typeface="HGP創英角ｺﾞｼｯｸUB" pitchFamily="50" charset="-128"/>
                <a:ea typeface="HGP創英角ｺﾞｼｯｸUB" pitchFamily="50" charset="-128"/>
              </a:rPr>
              <a:t>-1. </a:t>
            </a:r>
            <a:r>
              <a:rPr lang="ja-JP" altLang="en-US" sz="1600">
                <a:latin typeface="HGP創英角ｺﾞｼｯｸUB" pitchFamily="50" charset="-128"/>
                <a:ea typeface="HGP創英角ｺﾞｼｯｸUB" pitchFamily="50" charset="-128"/>
              </a:rPr>
              <a:t>系統図（方策展開型）の概念図</a:t>
            </a:r>
          </a:p>
        </p:txBody>
      </p:sp>
      <p:sp>
        <p:nvSpPr>
          <p:cNvPr id="4136" name="Text Box 68"/>
          <p:cNvSpPr txBox="1">
            <a:spLocks noChangeArrowheads="1"/>
          </p:cNvSpPr>
          <p:nvPr/>
        </p:nvSpPr>
        <p:spPr bwMode="auto">
          <a:xfrm>
            <a:off x="8675688" y="28575"/>
            <a:ext cx="40798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3</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10"/>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30</a:t>
            </a:r>
          </a:p>
        </p:txBody>
      </p:sp>
      <p:sp>
        <p:nvSpPr>
          <p:cNvPr id="31747" name="Text Box 23"/>
          <p:cNvSpPr txBox="1">
            <a:spLocks noChangeArrowheads="1"/>
          </p:cNvSpPr>
          <p:nvPr/>
        </p:nvSpPr>
        <p:spPr bwMode="auto">
          <a:xfrm>
            <a:off x="609600" y="26035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25000"/>
              </a:spcBef>
              <a:buFontTx/>
              <a:buNone/>
            </a:pPr>
            <a:r>
              <a:rPr lang="ja-JP" altLang="en-US" sz="2000">
                <a:ea typeface="HGP創英角ｺﾞｼｯｸUB" pitchFamily="50" charset="-128"/>
              </a:rPr>
              <a:t>評価要素と重み付けの例</a:t>
            </a:r>
          </a:p>
        </p:txBody>
      </p:sp>
      <p:graphicFrame>
        <p:nvGraphicFramePr>
          <p:cNvPr id="5239" name="Group 119"/>
          <p:cNvGraphicFramePr>
            <a:graphicFrameLocks noGrp="1"/>
          </p:cNvGraphicFramePr>
          <p:nvPr/>
        </p:nvGraphicFramePr>
        <p:xfrm>
          <a:off x="900113" y="1196975"/>
          <a:ext cx="7391400" cy="5457825"/>
        </p:xfrm>
        <a:graphic>
          <a:graphicData uri="http://schemas.openxmlformats.org/drawingml/2006/table">
            <a:tbl>
              <a:tblPr/>
              <a:tblGrid>
                <a:gridCol w="1368152"/>
                <a:gridCol w="4731023"/>
                <a:gridCol w="644525"/>
                <a:gridCol w="647700"/>
              </a:tblGrid>
              <a:tr h="357188">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評価要素</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評　価　内　容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評価点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①</a:t>
                      </a: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実現性</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自分たちの力でできる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上司の援助を受ければできる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自分たちの力でできるが実現するには難点がある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②予想効果</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非常に大きな効果が期待できる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まあまあの効果は期待できる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効果はあまり期待できない</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p>
                      <a:pPr marL="0" marR="0" lvl="0" indent="0" algn="dist" defTabSz="914400" rtl="0" eaLnBrk="1" fontAlgn="base" latinLnBrk="0" hangingPunct="1">
                        <a:lnSpc>
                          <a:spcPct val="100000"/>
                        </a:lnSpc>
                        <a:spcBef>
                          <a:spcPct val="20000"/>
                        </a:spcBef>
                        <a:spcAft>
                          <a:spcPct val="0"/>
                        </a:spcAft>
                        <a:buClrTx/>
                        <a:buSzTx/>
                        <a:buFontTx/>
                        <a:buNone/>
                        <a:tabLst/>
                        <a:defRPr/>
                      </a:pPr>
                      <a:endPar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defRPr/>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③投資額</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投資の必要はない</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少額の投資でできる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vMerge="1">
                  <a:txBody>
                    <a:body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多額な投資が必要である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rowSpan="3">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④管理容易さ</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簡単に管理ができる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５点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簡単ではないが普通にやれば管理できる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３点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管理するには難点がある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Times New Roman" charset="0"/>
                          <a:ea typeface="HGP創英角ｺﾞｼｯｸUB" pitchFamily="50" charset="-128"/>
                        </a:rPr>
                        <a:t>１点</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 Box 531"/>
          <p:cNvSpPr txBox="1">
            <a:spLocks noChangeArrowheads="1"/>
          </p:cNvSpPr>
          <p:nvPr/>
        </p:nvSpPr>
        <p:spPr bwMode="auto">
          <a:xfrm>
            <a:off x="755650" y="701675"/>
            <a:ext cx="3960813" cy="368300"/>
          </a:xfrm>
          <a:prstGeom prst="rect">
            <a:avLst/>
          </a:prstGeom>
          <a:gradFill rotWithShape="0">
            <a:gsLst>
              <a:gs pos="0">
                <a:srgbClr val="CCFFCC"/>
              </a:gs>
              <a:gs pos="50000">
                <a:schemeClr val="bg1"/>
              </a:gs>
              <a:gs pos="100000">
                <a:srgbClr val="CCFFCC"/>
              </a:gs>
            </a:gsLst>
            <a:lin ang="5400000" scaled="1"/>
          </a:gradFill>
          <a:ln w="1905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800" dirty="0">
                <a:latin typeface="Times New Roman" charset="0"/>
                <a:ea typeface="HGP創英角ｺﾞｼｯｸUB" pitchFamily="50" charset="-128"/>
              </a:rPr>
              <a:t>対策検討時に使用される主な項目</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54"/>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31</a:t>
            </a:r>
          </a:p>
        </p:txBody>
      </p:sp>
      <p:sp>
        <p:nvSpPr>
          <p:cNvPr id="10504" name="AutoShape 264"/>
          <p:cNvSpPr>
            <a:spLocks noChangeArrowheads="1"/>
          </p:cNvSpPr>
          <p:nvPr/>
        </p:nvSpPr>
        <p:spPr bwMode="auto">
          <a:xfrm>
            <a:off x="152400" y="152400"/>
            <a:ext cx="5932488" cy="612775"/>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latin typeface="Times New Roman" charset="0"/>
                <a:ea typeface="HGP平成丸ｺﾞｼｯｸ体W8" pitchFamily="50" charset="-128"/>
              </a:rPr>
              <a:t>テーマ選定用マトリックス図　例</a:t>
            </a:r>
            <a:endParaRPr lang="ja-JP" altLang="en-US" sz="2800" dirty="0">
              <a:solidFill>
                <a:srgbClr val="0000FF"/>
              </a:solidFill>
              <a:latin typeface="Times New Roman" charset="0"/>
              <a:ea typeface="HGP平成丸ｺﾞｼｯｸ体W8" pitchFamily="50" charset="-128"/>
            </a:endParaRPr>
          </a:p>
        </p:txBody>
      </p:sp>
      <p:graphicFrame>
        <p:nvGraphicFramePr>
          <p:cNvPr id="10788" name="Group 548"/>
          <p:cNvGraphicFramePr>
            <a:graphicFrameLocks noGrp="1"/>
          </p:cNvGraphicFramePr>
          <p:nvPr/>
        </p:nvGraphicFramePr>
        <p:xfrm>
          <a:off x="2895600" y="1676400"/>
          <a:ext cx="5943600" cy="4864100"/>
        </p:xfrm>
        <a:graphic>
          <a:graphicData uri="http://schemas.openxmlformats.org/drawingml/2006/table">
            <a:tbl>
              <a:tblPr/>
              <a:tblGrid>
                <a:gridCol w="584200"/>
                <a:gridCol w="719138"/>
                <a:gridCol w="720725"/>
                <a:gridCol w="722312"/>
                <a:gridCol w="719138"/>
                <a:gridCol w="877887"/>
                <a:gridCol w="563563"/>
                <a:gridCol w="503237"/>
                <a:gridCol w="533400"/>
              </a:tblGrid>
              <a:tr h="1263648">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horzOverflow="overflow">
                    <a:lnL cap="flat">
                      <a:noFill/>
                    </a:lnL>
                    <a:lnR w="19050" cap="flat" cmpd="sng" algn="ctr">
                      <a:solidFill>
                        <a:schemeClr val="tx1"/>
                      </a:solidFill>
                      <a:prstDash val="solid"/>
                      <a:round/>
                      <a:headEnd type="none" w="med" len="med"/>
                      <a:tailEnd type="none" w="med" len="med"/>
                    </a:lnR>
                    <a:lnT cap="flat">
                      <a:noFill/>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上</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司</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方</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針</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重</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要</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性</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緊</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急</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性</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実</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現</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性</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効</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果</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技</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能</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向</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上</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anchor="ctr" horzOverflow="overflow">
                    <a:lnL w="19050" cap="flat" cmpd="sng" algn="ctr">
                      <a:solidFill>
                        <a:schemeClr val="tx1"/>
                      </a:solidFill>
                      <a:prstDash val="solid"/>
                      <a:round/>
                      <a:headEnd type="none" w="med" len="med"/>
                      <a:tailEnd type="none" w="med" len="med"/>
                    </a:lnL>
                    <a:lnR cap="flat">
                      <a:noFill/>
                    </a:lnR>
                    <a:lnT cap="flat">
                      <a:noFill/>
                    </a:lnT>
                    <a:lnB w="1905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304800">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係数</a:t>
                      </a:r>
                    </a:p>
                  </a:txBody>
                  <a:tcPr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１</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rgbClr val="FF0000"/>
                          </a:solidFill>
                          <a:effectLst/>
                          <a:latin typeface="Times New Roman" charset="0"/>
                          <a:ea typeface="HGP創英角ｺﾞｼｯｸUB" pitchFamily="50" charset="-128"/>
                        </a:rPr>
                        <a:t>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評</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価</a:t>
                      </a: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順</a:t>
                      </a:r>
                    </a:p>
                    <a:p>
                      <a:pPr marL="0" marR="0" lvl="0" indent="0" algn="dist"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endParaRPr>
                    </a:p>
                    <a:p>
                      <a:pPr marL="0" marR="0" lvl="0" indent="0" algn="dist"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Times New Roman" charset="0"/>
                          <a:ea typeface="HGP創英角ｺﾞｼｯｸUB" pitchFamily="50" charset="-128"/>
                        </a:rPr>
                        <a:t>位</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795338">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５点 ◎</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３点 ○１点 △</a:t>
                      </a:r>
                    </a:p>
                  </a:txBody>
                  <a:tcPr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重要課題</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課題</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課題無し</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最重要</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あり</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なし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最優先</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優先</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なし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容易に可</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上司許可</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役員承認</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方針ｸﾘｱ可</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方針効果少</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方針ｸﾘｱ無</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大</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中</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smtClean="0">
                          <a:ln>
                            <a:noFill/>
                          </a:ln>
                          <a:solidFill>
                            <a:schemeClr val="tx1"/>
                          </a:solidFill>
                          <a:effectLst/>
                          <a:latin typeface="Times New Roman" charset="0"/>
                          <a:ea typeface="HGP創英角ｺﾞｼｯｸUB" pitchFamily="50" charset="-128"/>
                        </a:rPr>
                        <a:t>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r>
              <a:tr h="487363">
                <a:tc rowSpan="5">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smtClean="0">
                        <a:ln>
                          <a:noFill/>
                        </a:ln>
                        <a:solidFill>
                          <a:schemeClr val="tx1"/>
                        </a:solidFill>
                        <a:effectLst/>
                        <a:latin typeface="Times New Roman" charset="0"/>
                        <a:ea typeface="HGP創英角ｺﾞｼｯｸUB" pitchFamily="50" charset="-128"/>
                      </a:endParaRPr>
                    </a:p>
                  </a:txBody>
                  <a:tcPr horzOverflow="overflow">
                    <a:lnL cap="flat">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３</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１０</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４</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１３</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２</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vMerge="1">
                  <a:txBody>
                    <a:bodyPr/>
                    <a:lstStyle/>
                    <a:p>
                      <a:endParaRPr kumimoji="1" lang="ja-JP" altLang="en-US"/>
                    </a:p>
                  </a:txBody>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charset="0"/>
                          <a:ea typeface="ＭＳ Ｐゴシック" pitchFamily="50" charset="-128"/>
                        </a:defRPr>
                      </a:lvl1pPr>
                      <a:lvl2pPr>
                        <a:spcBef>
                          <a:spcPct val="20000"/>
                        </a:spcBef>
                        <a:defRPr kumimoji="1" sz="2400">
                          <a:solidFill>
                            <a:schemeClr val="tx1"/>
                          </a:solidFill>
                          <a:latin typeface="Times New Roman" charset="0"/>
                          <a:ea typeface="ＭＳ Ｐゴシック" pitchFamily="50" charset="-128"/>
                        </a:defRPr>
                      </a:lvl2pPr>
                      <a:lvl3pPr>
                        <a:spcBef>
                          <a:spcPct val="20000"/>
                        </a:spcBef>
                        <a:defRPr kumimoji="1" sz="2000">
                          <a:solidFill>
                            <a:schemeClr val="tx1"/>
                          </a:solidFill>
                          <a:latin typeface="Times New Roman" charset="0"/>
                          <a:ea typeface="ＭＳ Ｐゴシック" pitchFamily="50" charset="-128"/>
                        </a:defRPr>
                      </a:lvl3pPr>
                      <a:lvl4pPr>
                        <a:spcBef>
                          <a:spcPct val="20000"/>
                        </a:spcBef>
                        <a:defRPr kumimoji="1">
                          <a:solidFill>
                            <a:schemeClr val="tx1"/>
                          </a:solidFill>
                          <a:latin typeface="Times New Roman" charset="0"/>
                          <a:ea typeface="ＭＳ Ｐゴシック" pitchFamily="50" charset="-128"/>
                        </a:defRPr>
                      </a:lvl4pPr>
                      <a:lvl5pPr>
                        <a:spcBef>
                          <a:spcPct val="20000"/>
                        </a:spcBef>
                        <a:defRPr kumimoji="1">
                          <a:solidFill>
                            <a:schemeClr val="tx1"/>
                          </a:solidFill>
                          <a:latin typeface="Times New Roman" charset="0"/>
                          <a:ea typeface="ＭＳ Ｐゴシック" pitchFamily="50" charset="-128"/>
                        </a:defRPr>
                      </a:lvl5pPr>
                      <a:lvl6pPr fontAlgn="base">
                        <a:spcBef>
                          <a:spcPct val="20000"/>
                        </a:spcBef>
                        <a:spcAft>
                          <a:spcPct val="0"/>
                        </a:spcAft>
                        <a:defRPr kumimoji="1">
                          <a:solidFill>
                            <a:schemeClr val="tx1"/>
                          </a:solidFill>
                          <a:latin typeface="Times New Roman" charset="0"/>
                          <a:ea typeface="ＭＳ Ｐゴシック" pitchFamily="50" charset="-128"/>
                        </a:defRPr>
                      </a:lvl6pPr>
                      <a:lvl7pPr fontAlgn="base">
                        <a:spcBef>
                          <a:spcPct val="20000"/>
                        </a:spcBef>
                        <a:spcAft>
                          <a:spcPct val="0"/>
                        </a:spcAft>
                        <a:defRPr kumimoji="1">
                          <a:solidFill>
                            <a:schemeClr val="tx1"/>
                          </a:solidFill>
                          <a:latin typeface="Times New Roman" charset="0"/>
                          <a:ea typeface="ＭＳ Ｐゴシック" pitchFamily="50" charset="-128"/>
                        </a:defRPr>
                      </a:lvl7pPr>
                      <a:lvl8pPr fontAlgn="base">
                        <a:spcBef>
                          <a:spcPct val="20000"/>
                        </a:spcBef>
                        <a:spcAft>
                          <a:spcPct val="0"/>
                        </a:spcAft>
                        <a:defRPr kumimoji="1">
                          <a:solidFill>
                            <a:schemeClr val="tx1"/>
                          </a:solidFill>
                          <a:latin typeface="Times New Roman" charset="0"/>
                          <a:ea typeface="ＭＳ Ｐゴシック" pitchFamily="50" charset="-128"/>
                        </a:defRPr>
                      </a:lvl8pPr>
                      <a:lvl9pPr fontAlgn="base">
                        <a:spcBef>
                          <a:spcPct val="20000"/>
                        </a:spcBef>
                        <a:spcAft>
                          <a:spcPct val="0"/>
                        </a:spcAft>
                        <a:defRPr kumimoji="1">
                          <a:solidFill>
                            <a:schemeClr val="tx1"/>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smtClean="0">
                          <a:ln>
                            <a:noFill/>
                          </a:ln>
                          <a:solidFill>
                            <a:schemeClr val="tx1"/>
                          </a:solidFill>
                          <a:effectLst/>
                          <a:latin typeface="Times New Roman" charset="0"/>
                          <a:ea typeface="HGP創英角ｺﾞｼｯｸUB" pitchFamily="50" charset="-128"/>
                        </a:rPr>
                        <a:t>５</a:t>
                      </a:r>
                    </a:p>
                  </a:txBody>
                  <a:tcPr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72" name="Text Box 532"/>
          <p:cNvSpPr txBox="1">
            <a:spLocks noChangeArrowheads="1"/>
          </p:cNvSpPr>
          <p:nvPr/>
        </p:nvSpPr>
        <p:spPr bwMode="auto">
          <a:xfrm>
            <a:off x="1409700" y="4138613"/>
            <a:ext cx="13335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Ａ課題</a:t>
            </a:r>
          </a:p>
        </p:txBody>
      </p:sp>
      <p:sp>
        <p:nvSpPr>
          <p:cNvPr id="10773" name="Text Box 533"/>
          <p:cNvSpPr txBox="1">
            <a:spLocks noChangeArrowheads="1"/>
          </p:cNvSpPr>
          <p:nvPr/>
        </p:nvSpPr>
        <p:spPr bwMode="auto">
          <a:xfrm>
            <a:off x="1409700" y="4629150"/>
            <a:ext cx="13335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Ｂ課題</a:t>
            </a:r>
          </a:p>
        </p:txBody>
      </p:sp>
      <p:sp>
        <p:nvSpPr>
          <p:cNvPr id="10774" name="Text Box 534"/>
          <p:cNvSpPr txBox="1">
            <a:spLocks noChangeArrowheads="1"/>
          </p:cNvSpPr>
          <p:nvPr/>
        </p:nvSpPr>
        <p:spPr bwMode="auto">
          <a:xfrm>
            <a:off x="1409700" y="5121275"/>
            <a:ext cx="13335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Ｃ課題</a:t>
            </a:r>
          </a:p>
        </p:txBody>
      </p:sp>
      <p:sp>
        <p:nvSpPr>
          <p:cNvPr id="10775" name="Text Box 535"/>
          <p:cNvSpPr txBox="1">
            <a:spLocks noChangeArrowheads="1"/>
          </p:cNvSpPr>
          <p:nvPr/>
        </p:nvSpPr>
        <p:spPr bwMode="auto">
          <a:xfrm>
            <a:off x="1409700" y="5611813"/>
            <a:ext cx="13335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Ｄ課題</a:t>
            </a:r>
          </a:p>
        </p:txBody>
      </p:sp>
      <p:sp>
        <p:nvSpPr>
          <p:cNvPr id="10776" name="Text Box 536"/>
          <p:cNvSpPr txBox="1">
            <a:spLocks noChangeArrowheads="1"/>
          </p:cNvSpPr>
          <p:nvPr/>
        </p:nvSpPr>
        <p:spPr bwMode="auto">
          <a:xfrm>
            <a:off x="1409700" y="6103938"/>
            <a:ext cx="13335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Ｅ課題</a:t>
            </a:r>
          </a:p>
        </p:txBody>
      </p:sp>
      <p:sp>
        <p:nvSpPr>
          <p:cNvPr id="32863" name="Line 537"/>
          <p:cNvSpPr>
            <a:spLocks noChangeShapeType="1"/>
          </p:cNvSpPr>
          <p:nvPr/>
        </p:nvSpPr>
        <p:spPr bwMode="auto">
          <a:xfrm flipV="1">
            <a:off x="2743200" y="4305300"/>
            <a:ext cx="723900" cy="3175"/>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64" name="Line 539"/>
          <p:cNvSpPr>
            <a:spLocks noChangeShapeType="1"/>
          </p:cNvSpPr>
          <p:nvPr/>
        </p:nvSpPr>
        <p:spPr bwMode="auto">
          <a:xfrm flipV="1">
            <a:off x="2743200" y="4795838"/>
            <a:ext cx="723900" cy="3175"/>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65" name="Line 540"/>
          <p:cNvSpPr>
            <a:spLocks noChangeShapeType="1"/>
          </p:cNvSpPr>
          <p:nvPr/>
        </p:nvSpPr>
        <p:spPr bwMode="auto">
          <a:xfrm>
            <a:off x="2743200" y="5286375"/>
            <a:ext cx="7239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66" name="Line 541"/>
          <p:cNvSpPr>
            <a:spLocks noChangeShapeType="1"/>
          </p:cNvSpPr>
          <p:nvPr/>
        </p:nvSpPr>
        <p:spPr bwMode="auto">
          <a:xfrm>
            <a:off x="2743200" y="5776913"/>
            <a:ext cx="7239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67" name="Line 542"/>
          <p:cNvSpPr>
            <a:spLocks noChangeShapeType="1"/>
          </p:cNvSpPr>
          <p:nvPr/>
        </p:nvSpPr>
        <p:spPr bwMode="auto">
          <a:xfrm>
            <a:off x="2743200" y="6267450"/>
            <a:ext cx="7239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868" name="AutoShape 543"/>
          <p:cNvSpPr>
            <a:spLocks noChangeArrowheads="1"/>
          </p:cNvSpPr>
          <p:nvPr/>
        </p:nvSpPr>
        <p:spPr bwMode="auto">
          <a:xfrm>
            <a:off x="76200" y="2205038"/>
            <a:ext cx="2551113" cy="914400"/>
          </a:xfrm>
          <a:prstGeom prst="wedgeRoundRectCallout">
            <a:avLst>
              <a:gd name="adj1" fmla="val 71986"/>
              <a:gd name="adj2" fmla="val 71227"/>
              <a:gd name="adj3" fmla="val 16667"/>
            </a:avLst>
          </a:prstGeom>
          <a:gradFill rotWithShape="0">
            <a:gsLst>
              <a:gs pos="0">
                <a:srgbClr val="FFFFFF"/>
              </a:gs>
              <a:gs pos="100000">
                <a:srgbClr val="FFCCFF"/>
              </a:gs>
            </a:gsLst>
            <a:lin ang="5400000" scaled="1"/>
          </a:gra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FF"/>
                </a:solidFill>
                <a:ea typeface="HGP創英角ｺﾞｼｯｸUB" pitchFamily="50" charset="-128"/>
              </a:rPr>
              <a:t>点数の評価は挙手でなく明確な表現にして評価する事も重要</a:t>
            </a:r>
          </a:p>
        </p:txBody>
      </p:sp>
      <p:sp>
        <p:nvSpPr>
          <p:cNvPr id="32869" name="AutoShape 544"/>
          <p:cNvSpPr>
            <a:spLocks noChangeArrowheads="1"/>
          </p:cNvSpPr>
          <p:nvPr/>
        </p:nvSpPr>
        <p:spPr bwMode="auto">
          <a:xfrm>
            <a:off x="468313" y="963613"/>
            <a:ext cx="2970212" cy="720725"/>
          </a:xfrm>
          <a:prstGeom prst="wedgeRoundRectCallout">
            <a:avLst>
              <a:gd name="adj1" fmla="val 53634"/>
              <a:gd name="adj2" fmla="val 238708"/>
              <a:gd name="adj3" fmla="val 16667"/>
            </a:avLst>
          </a:prstGeom>
          <a:gradFill rotWithShape="0">
            <a:gsLst>
              <a:gs pos="0">
                <a:srgbClr val="FFFFFF"/>
              </a:gs>
              <a:gs pos="100000">
                <a:srgbClr val="FFCCFF"/>
              </a:gs>
            </a:gsLst>
            <a:lin ang="5400000" scaled="1"/>
          </a:gra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FF"/>
                </a:solidFill>
                <a:ea typeface="HGP創英角ｺﾞｼｯｸUB" pitchFamily="50" charset="-128"/>
              </a:rPr>
              <a:t>項目の重要度に合わせ、重み付けの係数をかける場合もある</a:t>
            </a:r>
          </a:p>
        </p:txBody>
      </p:sp>
      <p:sp>
        <p:nvSpPr>
          <p:cNvPr id="19" name="Text Box 532"/>
          <p:cNvSpPr txBox="1">
            <a:spLocks noChangeArrowheads="1"/>
          </p:cNvSpPr>
          <p:nvPr/>
        </p:nvSpPr>
        <p:spPr bwMode="auto">
          <a:xfrm>
            <a:off x="76200" y="3652838"/>
            <a:ext cx="2667000" cy="339725"/>
          </a:xfrm>
          <a:prstGeom prst="rect">
            <a:avLst/>
          </a:prstGeom>
          <a:gradFill rotWithShape="0">
            <a:gsLst>
              <a:gs pos="0">
                <a:srgbClr val="CC99FF"/>
              </a:gs>
              <a:gs pos="50000">
                <a:schemeClr val="bg1"/>
              </a:gs>
              <a:gs pos="100000">
                <a:srgbClr val="CC99FF"/>
              </a:gs>
            </a:gsLst>
            <a:lin ang="5400000" scaled="1"/>
          </a:gra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defRPr/>
            </a:pPr>
            <a:r>
              <a:rPr lang="ja-JP" altLang="en-US" sz="1600" dirty="0">
                <a:latin typeface="Times New Roman" charset="0"/>
                <a:ea typeface="HGP創英角ｺﾞｼｯｸUB" pitchFamily="50" charset="-128"/>
              </a:rPr>
              <a:t>テーマ選定で絞り込まれた</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93"/>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32</a:t>
            </a:r>
          </a:p>
        </p:txBody>
      </p:sp>
      <p:sp>
        <p:nvSpPr>
          <p:cNvPr id="12382" name="AutoShape 94"/>
          <p:cNvSpPr>
            <a:spLocks noChangeArrowheads="1"/>
          </p:cNvSpPr>
          <p:nvPr/>
        </p:nvSpPr>
        <p:spPr bwMode="auto">
          <a:xfrm>
            <a:off x="152400" y="152400"/>
            <a:ext cx="6731000" cy="612775"/>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latin typeface="Times New Roman" charset="0"/>
                <a:ea typeface="HGP平成丸ｺﾞｼｯｸ体W8" pitchFamily="50" charset="-128"/>
              </a:rPr>
              <a:t>対策検討用系統マトリックス図　例</a:t>
            </a:r>
            <a:endParaRPr lang="ja-JP" altLang="en-US" sz="2800" dirty="0">
              <a:solidFill>
                <a:srgbClr val="0000FF"/>
              </a:solidFill>
              <a:latin typeface="Times New Roman" charset="0"/>
              <a:ea typeface="HGP平成丸ｺﾞｼｯｸ体W8" pitchFamily="50" charset="-128"/>
            </a:endParaRPr>
          </a:p>
        </p:txBody>
      </p:sp>
      <p:sp>
        <p:nvSpPr>
          <p:cNvPr id="33796" name="Line 134"/>
          <p:cNvSpPr>
            <a:spLocks noChangeShapeType="1"/>
          </p:cNvSpPr>
          <p:nvPr/>
        </p:nvSpPr>
        <p:spPr bwMode="auto">
          <a:xfrm>
            <a:off x="4173538" y="5932488"/>
            <a:ext cx="0" cy="222250"/>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7" name="Line 135"/>
          <p:cNvSpPr>
            <a:spLocks noChangeShapeType="1"/>
          </p:cNvSpPr>
          <p:nvPr/>
        </p:nvSpPr>
        <p:spPr bwMode="auto">
          <a:xfrm>
            <a:off x="1108075" y="4065588"/>
            <a:ext cx="0" cy="21399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798" name="Text Box 136"/>
          <p:cNvSpPr txBox="1">
            <a:spLocks noChangeArrowheads="1"/>
          </p:cNvSpPr>
          <p:nvPr/>
        </p:nvSpPr>
        <p:spPr bwMode="auto">
          <a:xfrm>
            <a:off x="533400" y="4043363"/>
            <a:ext cx="466725" cy="2152650"/>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latin typeface="HGP創英角ｺﾞｼｯｸUB" pitchFamily="50" charset="-128"/>
                <a:ea typeface="HGP創英角ｺﾞｼｯｸUB" pitchFamily="50" charset="-128"/>
              </a:rPr>
              <a:t>混雑しない食堂にする</a:t>
            </a:r>
          </a:p>
        </p:txBody>
      </p:sp>
      <p:sp>
        <p:nvSpPr>
          <p:cNvPr id="33799" name="Text Box 137"/>
          <p:cNvSpPr txBox="1">
            <a:spLocks noChangeArrowheads="1"/>
          </p:cNvSpPr>
          <p:nvPr/>
        </p:nvSpPr>
        <p:spPr bwMode="auto">
          <a:xfrm>
            <a:off x="1230313" y="3741738"/>
            <a:ext cx="1038225" cy="955675"/>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a:latin typeface="HGP創英角ｺﾞｼｯｸUB" pitchFamily="50" charset="-128"/>
                <a:ea typeface="HGP創英角ｺﾞｼｯｸUB" pitchFamily="50" charset="-128"/>
              </a:rPr>
              <a:t>入り口側の流れをｽﾑｰｽﾞにする</a:t>
            </a:r>
          </a:p>
        </p:txBody>
      </p:sp>
      <p:sp>
        <p:nvSpPr>
          <p:cNvPr id="33800" name="Text Box 138"/>
          <p:cNvSpPr txBox="1">
            <a:spLocks noChangeArrowheads="1"/>
          </p:cNvSpPr>
          <p:nvPr/>
        </p:nvSpPr>
        <p:spPr bwMode="auto">
          <a:xfrm>
            <a:off x="2497138" y="3290888"/>
            <a:ext cx="1524000"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並びが通路にはみ出ないようにする</a:t>
            </a:r>
          </a:p>
        </p:txBody>
      </p:sp>
      <p:sp>
        <p:nvSpPr>
          <p:cNvPr id="33801" name="Line 139"/>
          <p:cNvSpPr>
            <a:spLocks noChangeShapeType="1"/>
          </p:cNvSpPr>
          <p:nvPr/>
        </p:nvSpPr>
        <p:spPr bwMode="auto">
          <a:xfrm>
            <a:off x="1108075" y="4062413"/>
            <a:ext cx="1238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2" name="Line 140"/>
          <p:cNvSpPr>
            <a:spLocks noChangeShapeType="1"/>
          </p:cNvSpPr>
          <p:nvPr/>
        </p:nvSpPr>
        <p:spPr bwMode="auto">
          <a:xfrm flipV="1">
            <a:off x="1000125" y="5414963"/>
            <a:ext cx="2333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03" name="Text Box 141"/>
          <p:cNvSpPr txBox="1">
            <a:spLocks noChangeArrowheads="1"/>
          </p:cNvSpPr>
          <p:nvPr/>
        </p:nvSpPr>
        <p:spPr bwMode="auto">
          <a:xfrm>
            <a:off x="1230313" y="5083175"/>
            <a:ext cx="1038225" cy="7429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latin typeface="HGP創英角ｺﾞｼｯｸUB" pitchFamily="50" charset="-128"/>
                <a:ea typeface="HGP創英角ｺﾞｼｯｸUB" pitchFamily="50" charset="-128"/>
              </a:rPr>
              <a:t>ｽﾍﾟｰｽの活用を見直しする</a:t>
            </a:r>
          </a:p>
        </p:txBody>
      </p:sp>
      <p:sp>
        <p:nvSpPr>
          <p:cNvPr id="33804" name="Text Box 142"/>
          <p:cNvSpPr txBox="1">
            <a:spLocks noChangeArrowheads="1"/>
          </p:cNvSpPr>
          <p:nvPr/>
        </p:nvSpPr>
        <p:spPr bwMode="auto">
          <a:xfrm>
            <a:off x="2497138" y="3821113"/>
            <a:ext cx="1524000" cy="468312"/>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流れを止める要因を排除する</a:t>
            </a:r>
          </a:p>
        </p:txBody>
      </p:sp>
      <p:sp>
        <p:nvSpPr>
          <p:cNvPr id="33805" name="Text Box 143"/>
          <p:cNvSpPr txBox="1">
            <a:spLocks noChangeArrowheads="1"/>
          </p:cNvSpPr>
          <p:nvPr/>
        </p:nvSpPr>
        <p:spPr bwMode="auto">
          <a:xfrm>
            <a:off x="2497138" y="4883150"/>
            <a:ext cx="15240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スペースを増やす</a:t>
            </a:r>
          </a:p>
        </p:txBody>
      </p:sp>
      <p:sp>
        <p:nvSpPr>
          <p:cNvPr id="33806" name="Text Box 144"/>
          <p:cNvSpPr txBox="1">
            <a:spLocks noChangeArrowheads="1"/>
          </p:cNvSpPr>
          <p:nvPr/>
        </p:nvSpPr>
        <p:spPr bwMode="auto">
          <a:xfrm>
            <a:off x="2497138" y="5230813"/>
            <a:ext cx="15240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机・椅子を増やす</a:t>
            </a:r>
          </a:p>
        </p:txBody>
      </p:sp>
      <p:sp>
        <p:nvSpPr>
          <p:cNvPr id="33807" name="Text Box 145"/>
          <p:cNvSpPr txBox="1">
            <a:spLocks noChangeArrowheads="1"/>
          </p:cNvSpPr>
          <p:nvPr/>
        </p:nvSpPr>
        <p:spPr bwMode="auto">
          <a:xfrm>
            <a:off x="2497138" y="4351338"/>
            <a:ext cx="1524000"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一度に人がこないようにする</a:t>
            </a:r>
          </a:p>
        </p:txBody>
      </p:sp>
      <p:sp>
        <p:nvSpPr>
          <p:cNvPr id="33808" name="Text Box 146"/>
          <p:cNvSpPr txBox="1">
            <a:spLocks noChangeArrowheads="1"/>
          </p:cNvSpPr>
          <p:nvPr/>
        </p:nvSpPr>
        <p:spPr bwMode="auto">
          <a:xfrm>
            <a:off x="2497138" y="5578475"/>
            <a:ext cx="1524000" cy="4699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ニーズに合せた備品の採用</a:t>
            </a:r>
          </a:p>
        </p:txBody>
      </p:sp>
      <p:sp>
        <p:nvSpPr>
          <p:cNvPr id="33809" name="Line 147"/>
          <p:cNvSpPr>
            <a:spLocks noChangeShapeType="1"/>
          </p:cNvSpPr>
          <p:nvPr/>
        </p:nvSpPr>
        <p:spPr bwMode="auto">
          <a:xfrm>
            <a:off x="4135438" y="3322638"/>
            <a:ext cx="10636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0" name="Line 148"/>
          <p:cNvSpPr>
            <a:spLocks noChangeShapeType="1"/>
          </p:cNvSpPr>
          <p:nvPr/>
        </p:nvSpPr>
        <p:spPr bwMode="auto">
          <a:xfrm>
            <a:off x="4135438" y="3662363"/>
            <a:ext cx="112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1" name="Line 149"/>
          <p:cNvSpPr>
            <a:spLocks noChangeShapeType="1"/>
          </p:cNvSpPr>
          <p:nvPr/>
        </p:nvSpPr>
        <p:spPr bwMode="auto">
          <a:xfrm>
            <a:off x="4135438" y="3327400"/>
            <a:ext cx="0" cy="600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2" name="Line 150"/>
          <p:cNvSpPr>
            <a:spLocks noChangeShapeType="1"/>
          </p:cNvSpPr>
          <p:nvPr/>
        </p:nvSpPr>
        <p:spPr bwMode="auto">
          <a:xfrm flipV="1">
            <a:off x="4013200" y="3541713"/>
            <a:ext cx="1190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3" name="Line 151"/>
          <p:cNvSpPr>
            <a:spLocks noChangeShapeType="1"/>
          </p:cNvSpPr>
          <p:nvPr/>
        </p:nvSpPr>
        <p:spPr bwMode="auto">
          <a:xfrm>
            <a:off x="4137025" y="4008438"/>
            <a:ext cx="0" cy="328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4" name="Line 152"/>
          <p:cNvSpPr>
            <a:spLocks noChangeShapeType="1"/>
          </p:cNvSpPr>
          <p:nvPr/>
        </p:nvSpPr>
        <p:spPr bwMode="auto">
          <a:xfrm flipV="1">
            <a:off x="4135438" y="3922713"/>
            <a:ext cx="106362" cy="63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5" name="Line 153"/>
          <p:cNvSpPr>
            <a:spLocks noChangeShapeType="1"/>
          </p:cNvSpPr>
          <p:nvPr/>
        </p:nvSpPr>
        <p:spPr bwMode="auto">
          <a:xfrm>
            <a:off x="4135438" y="4008438"/>
            <a:ext cx="112712" cy="63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6" name="Line 154"/>
          <p:cNvSpPr>
            <a:spLocks noChangeShapeType="1"/>
          </p:cNvSpPr>
          <p:nvPr/>
        </p:nvSpPr>
        <p:spPr bwMode="auto">
          <a:xfrm flipV="1">
            <a:off x="4132263" y="4340225"/>
            <a:ext cx="11906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7" name="Line 155"/>
          <p:cNvSpPr>
            <a:spLocks noChangeShapeType="1"/>
          </p:cNvSpPr>
          <p:nvPr/>
        </p:nvSpPr>
        <p:spPr bwMode="auto">
          <a:xfrm>
            <a:off x="4022725" y="4114800"/>
            <a:ext cx="1127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8" name="Line 156"/>
          <p:cNvSpPr>
            <a:spLocks noChangeShapeType="1"/>
          </p:cNvSpPr>
          <p:nvPr/>
        </p:nvSpPr>
        <p:spPr bwMode="auto">
          <a:xfrm>
            <a:off x="4017963" y="4675188"/>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19" name="Line 157"/>
          <p:cNvSpPr>
            <a:spLocks noChangeShapeType="1"/>
          </p:cNvSpPr>
          <p:nvPr/>
        </p:nvSpPr>
        <p:spPr bwMode="auto">
          <a:xfrm flipV="1">
            <a:off x="4014788" y="5021263"/>
            <a:ext cx="238125" cy="31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0" name="Line 158"/>
          <p:cNvSpPr>
            <a:spLocks noChangeShapeType="1"/>
          </p:cNvSpPr>
          <p:nvPr/>
        </p:nvSpPr>
        <p:spPr bwMode="auto">
          <a:xfrm>
            <a:off x="4014788" y="5695950"/>
            <a:ext cx="23653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1" name="Line 159"/>
          <p:cNvSpPr>
            <a:spLocks noChangeShapeType="1"/>
          </p:cNvSpPr>
          <p:nvPr/>
        </p:nvSpPr>
        <p:spPr bwMode="auto">
          <a:xfrm>
            <a:off x="2382838" y="3560763"/>
            <a:ext cx="114300" cy="63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2" name="Line 160"/>
          <p:cNvSpPr>
            <a:spLocks noChangeShapeType="1"/>
          </p:cNvSpPr>
          <p:nvPr/>
        </p:nvSpPr>
        <p:spPr bwMode="auto">
          <a:xfrm flipV="1">
            <a:off x="2270125" y="4079875"/>
            <a:ext cx="2270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3" name="Line 161"/>
          <p:cNvSpPr>
            <a:spLocks noChangeShapeType="1"/>
          </p:cNvSpPr>
          <p:nvPr/>
        </p:nvSpPr>
        <p:spPr bwMode="auto">
          <a:xfrm>
            <a:off x="2382838" y="3573463"/>
            <a:ext cx="0" cy="10318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4" name="Line 162"/>
          <p:cNvSpPr>
            <a:spLocks noChangeShapeType="1"/>
          </p:cNvSpPr>
          <p:nvPr/>
        </p:nvSpPr>
        <p:spPr bwMode="auto">
          <a:xfrm>
            <a:off x="2384425" y="4589463"/>
            <a:ext cx="111125" cy="63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5" name="Line 163"/>
          <p:cNvSpPr>
            <a:spLocks noChangeShapeType="1"/>
          </p:cNvSpPr>
          <p:nvPr/>
        </p:nvSpPr>
        <p:spPr bwMode="auto">
          <a:xfrm>
            <a:off x="2386013" y="4941888"/>
            <a:ext cx="0" cy="11525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6" name="Line 164"/>
          <p:cNvSpPr>
            <a:spLocks noChangeShapeType="1"/>
          </p:cNvSpPr>
          <p:nvPr/>
        </p:nvSpPr>
        <p:spPr bwMode="auto">
          <a:xfrm flipV="1">
            <a:off x="2381250" y="4935538"/>
            <a:ext cx="1174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7" name="Line 165"/>
          <p:cNvSpPr>
            <a:spLocks noChangeShapeType="1"/>
          </p:cNvSpPr>
          <p:nvPr/>
        </p:nvSpPr>
        <p:spPr bwMode="auto">
          <a:xfrm flipV="1">
            <a:off x="2387600" y="5792788"/>
            <a:ext cx="1111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8" name="Line 166"/>
          <p:cNvSpPr>
            <a:spLocks noChangeShapeType="1"/>
          </p:cNvSpPr>
          <p:nvPr/>
        </p:nvSpPr>
        <p:spPr bwMode="auto">
          <a:xfrm>
            <a:off x="2266950" y="5324475"/>
            <a:ext cx="2317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29" name="Text Box 167"/>
          <p:cNvSpPr txBox="1">
            <a:spLocks noChangeArrowheads="1"/>
          </p:cNvSpPr>
          <p:nvPr/>
        </p:nvSpPr>
        <p:spPr bwMode="auto">
          <a:xfrm>
            <a:off x="4152900" y="2058988"/>
            <a:ext cx="1820863" cy="561975"/>
          </a:xfrm>
          <a:prstGeom prst="rect">
            <a:avLst/>
          </a:prstGeom>
          <a:noFill/>
          <a:ln w="12700">
            <a:solidFill>
              <a:srgbClr val="FF0000"/>
            </a:solidFill>
            <a:prstDash val="sysDot"/>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ea typeface="HGP創英角ｺﾞｼｯｸUB" pitchFamily="50" charset="-128"/>
              </a:rPr>
              <a:t>◎</a:t>
            </a:r>
            <a:r>
              <a:rPr lang="ja-JP" altLang="en-US" sz="1200">
                <a:ea typeface="HGP創英角ｺﾞｼｯｸUB" pitchFamily="50" charset="-128"/>
              </a:rPr>
              <a:t>は、５点、　○は、３点</a:t>
            </a:r>
          </a:p>
          <a:p>
            <a:pPr eaLnBrk="1" hangingPunct="1">
              <a:spcBef>
                <a:spcPct val="50000"/>
              </a:spcBef>
              <a:buFontTx/>
              <a:buNone/>
            </a:pPr>
            <a:r>
              <a:rPr lang="ja-JP" altLang="en-US" sz="1200">
                <a:ea typeface="HGP創英角ｺﾞｼｯｸUB" pitchFamily="50" charset="-128"/>
              </a:rPr>
              <a:t>△は、１点</a:t>
            </a:r>
          </a:p>
        </p:txBody>
      </p:sp>
      <p:sp>
        <p:nvSpPr>
          <p:cNvPr id="33830" name="Line 168"/>
          <p:cNvSpPr>
            <a:spLocks noChangeShapeType="1"/>
          </p:cNvSpPr>
          <p:nvPr/>
        </p:nvSpPr>
        <p:spPr bwMode="auto">
          <a:xfrm>
            <a:off x="5973763" y="2636838"/>
            <a:ext cx="403225" cy="684212"/>
          </a:xfrm>
          <a:prstGeom prst="line">
            <a:avLst/>
          </a:prstGeom>
          <a:noFill/>
          <a:ln w="12700">
            <a:solidFill>
              <a:srgbClr val="FF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31" name="Text Box 169"/>
          <p:cNvSpPr txBox="1">
            <a:spLocks noChangeArrowheads="1"/>
          </p:cNvSpPr>
          <p:nvPr/>
        </p:nvSpPr>
        <p:spPr bwMode="auto">
          <a:xfrm>
            <a:off x="4249738" y="3524250"/>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クロスしない順路設定</a:t>
            </a:r>
          </a:p>
        </p:txBody>
      </p:sp>
      <p:sp>
        <p:nvSpPr>
          <p:cNvPr id="33832" name="Text Box 170"/>
          <p:cNvSpPr txBox="1">
            <a:spLocks noChangeArrowheads="1"/>
          </p:cNvSpPr>
          <p:nvPr/>
        </p:nvSpPr>
        <p:spPr bwMode="auto">
          <a:xfrm>
            <a:off x="4249738" y="3187700"/>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人気を想定した順路設定</a:t>
            </a:r>
          </a:p>
        </p:txBody>
      </p:sp>
      <p:sp>
        <p:nvSpPr>
          <p:cNvPr id="33833" name="Text Box 171"/>
          <p:cNvSpPr txBox="1">
            <a:spLocks noChangeArrowheads="1"/>
          </p:cNvSpPr>
          <p:nvPr/>
        </p:nvSpPr>
        <p:spPr bwMode="auto">
          <a:xfrm>
            <a:off x="4249738" y="3860800"/>
            <a:ext cx="18923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FFCC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うまく流れるﾚｲｱｳﾄ見直し</a:t>
            </a:r>
          </a:p>
        </p:txBody>
      </p:sp>
      <p:sp>
        <p:nvSpPr>
          <p:cNvPr id="33834" name="Text Box 172"/>
          <p:cNvSpPr txBox="1">
            <a:spLocks noChangeArrowheads="1"/>
          </p:cNvSpPr>
          <p:nvPr/>
        </p:nvSpPr>
        <p:spPr bwMode="auto">
          <a:xfrm>
            <a:off x="4249738" y="4197350"/>
            <a:ext cx="1892300"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箸等の部品必要量設置</a:t>
            </a:r>
          </a:p>
        </p:txBody>
      </p:sp>
      <p:sp>
        <p:nvSpPr>
          <p:cNvPr id="33835" name="Text Box 173"/>
          <p:cNvSpPr txBox="1">
            <a:spLocks noChangeArrowheads="1"/>
          </p:cNvSpPr>
          <p:nvPr/>
        </p:nvSpPr>
        <p:spPr bwMode="auto">
          <a:xfrm>
            <a:off x="4249738" y="4533900"/>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rgbClr val="FFCC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休憩時間の時間差設定</a:t>
            </a:r>
          </a:p>
        </p:txBody>
      </p:sp>
      <p:sp>
        <p:nvSpPr>
          <p:cNvPr id="33836" name="Text Box 174"/>
          <p:cNvSpPr txBox="1">
            <a:spLocks noChangeArrowheads="1"/>
          </p:cNvSpPr>
          <p:nvPr/>
        </p:nvSpPr>
        <p:spPr bwMode="auto">
          <a:xfrm>
            <a:off x="4249738" y="4870450"/>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隣の倉庫を移転</a:t>
            </a:r>
          </a:p>
        </p:txBody>
      </p:sp>
      <p:sp>
        <p:nvSpPr>
          <p:cNvPr id="33837" name="Text Box 175"/>
          <p:cNvSpPr txBox="1">
            <a:spLocks noChangeArrowheads="1"/>
          </p:cNvSpPr>
          <p:nvPr/>
        </p:nvSpPr>
        <p:spPr bwMode="auto">
          <a:xfrm>
            <a:off x="4249738" y="5207000"/>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机・椅子のｻｲｽﾞ見直し</a:t>
            </a:r>
          </a:p>
        </p:txBody>
      </p:sp>
      <p:sp>
        <p:nvSpPr>
          <p:cNvPr id="33838" name="Text Box 176"/>
          <p:cNvSpPr txBox="1">
            <a:spLocks noChangeArrowheads="1"/>
          </p:cNvSpPr>
          <p:nvPr/>
        </p:nvSpPr>
        <p:spPr bwMode="auto">
          <a:xfrm>
            <a:off x="4249738" y="5545138"/>
            <a:ext cx="1893887" cy="28575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二人用のカウンターを導入</a:t>
            </a:r>
          </a:p>
        </p:txBody>
      </p:sp>
      <p:sp>
        <p:nvSpPr>
          <p:cNvPr id="33839" name="Line 177"/>
          <p:cNvSpPr>
            <a:spLocks noChangeShapeType="1"/>
          </p:cNvSpPr>
          <p:nvPr/>
        </p:nvSpPr>
        <p:spPr bwMode="auto">
          <a:xfrm>
            <a:off x="6302375" y="1841500"/>
            <a:ext cx="0" cy="4156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0" name="Line 178"/>
          <p:cNvSpPr>
            <a:spLocks noChangeShapeType="1"/>
          </p:cNvSpPr>
          <p:nvPr/>
        </p:nvSpPr>
        <p:spPr bwMode="auto">
          <a:xfrm>
            <a:off x="6376988" y="1841500"/>
            <a:ext cx="2376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1" name="Line 179"/>
          <p:cNvSpPr>
            <a:spLocks noChangeShapeType="1"/>
          </p:cNvSpPr>
          <p:nvPr/>
        </p:nvSpPr>
        <p:spPr bwMode="auto">
          <a:xfrm flipH="1">
            <a:off x="7085013" y="2090738"/>
            <a:ext cx="3175" cy="38925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2" name="Line 180"/>
          <p:cNvSpPr>
            <a:spLocks noChangeShapeType="1"/>
          </p:cNvSpPr>
          <p:nvPr/>
        </p:nvSpPr>
        <p:spPr bwMode="auto">
          <a:xfrm>
            <a:off x="6699250" y="2090738"/>
            <a:ext cx="0" cy="38830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3" name="Line 181"/>
          <p:cNvSpPr>
            <a:spLocks noChangeShapeType="1"/>
          </p:cNvSpPr>
          <p:nvPr/>
        </p:nvSpPr>
        <p:spPr bwMode="auto">
          <a:xfrm>
            <a:off x="7886700" y="1833563"/>
            <a:ext cx="0" cy="41354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4" name="Line 182"/>
          <p:cNvSpPr>
            <a:spLocks noChangeShapeType="1"/>
          </p:cNvSpPr>
          <p:nvPr/>
        </p:nvSpPr>
        <p:spPr bwMode="auto">
          <a:xfrm>
            <a:off x="7491413" y="2090738"/>
            <a:ext cx="0" cy="39068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5" name="Line 183"/>
          <p:cNvSpPr>
            <a:spLocks noChangeShapeType="1"/>
          </p:cNvSpPr>
          <p:nvPr/>
        </p:nvSpPr>
        <p:spPr bwMode="auto">
          <a:xfrm>
            <a:off x="8678863" y="1835150"/>
            <a:ext cx="0" cy="41624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6" name="Line 184"/>
          <p:cNvSpPr>
            <a:spLocks noChangeShapeType="1"/>
          </p:cNvSpPr>
          <p:nvPr/>
        </p:nvSpPr>
        <p:spPr bwMode="auto">
          <a:xfrm>
            <a:off x="8283575" y="1833563"/>
            <a:ext cx="0" cy="41465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7" name="Line 185"/>
          <p:cNvSpPr>
            <a:spLocks noChangeShapeType="1"/>
          </p:cNvSpPr>
          <p:nvPr/>
        </p:nvSpPr>
        <p:spPr bwMode="auto">
          <a:xfrm flipV="1">
            <a:off x="6300788" y="2090738"/>
            <a:ext cx="15859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8" name="Line 186"/>
          <p:cNvSpPr>
            <a:spLocks noChangeShapeType="1"/>
          </p:cNvSpPr>
          <p:nvPr/>
        </p:nvSpPr>
        <p:spPr bwMode="auto">
          <a:xfrm>
            <a:off x="6302375" y="3175000"/>
            <a:ext cx="2376488"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49" name="Line 187"/>
          <p:cNvSpPr>
            <a:spLocks noChangeShapeType="1"/>
          </p:cNvSpPr>
          <p:nvPr/>
        </p:nvSpPr>
        <p:spPr bwMode="auto">
          <a:xfrm>
            <a:off x="6302375" y="3506788"/>
            <a:ext cx="2376488"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0" name="Line 188"/>
          <p:cNvSpPr>
            <a:spLocks noChangeShapeType="1"/>
          </p:cNvSpPr>
          <p:nvPr/>
        </p:nvSpPr>
        <p:spPr bwMode="auto">
          <a:xfrm>
            <a:off x="6300788" y="3829050"/>
            <a:ext cx="2376487"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1" name="Line 189"/>
          <p:cNvSpPr>
            <a:spLocks noChangeShapeType="1"/>
          </p:cNvSpPr>
          <p:nvPr/>
        </p:nvSpPr>
        <p:spPr bwMode="auto">
          <a:xfrm>
            <a:off x="6302375" y="4160838"/>
            <a:ext cx="2376488"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2" name="Line 190"/>
          <p:cNvSpPr>
            <a:spLocks noChangeShapeType="1"/>
          </p:cNvSpPr>
          <p:nvPr/>
        </p:nvSpPr>
        <p:spPr bwMode="auto">
          <a:xfrm>
            <a:off x="6302375" y="4492625"/>
            <a:ext cx="2376488"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3" name="Line 191"/>
          <p:cNvSpPr>
            <a:spLocks noChangeShapeType="1"/>
          </p:cNvSpPr>
          <p:nvPr/>
        </p:nvSpPr>
        <p:spPr bwMode="auto">
          <a:xfrm>
            <a:off x="6302375" y="4832350"/>
            <a:ext cx="2376488"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4" name="Line 192"/>
          <p:cNvSpPr>
            <a:spLocks noChangeShapeType="1"/>
          </p:cNvSpPr>
          <p:nvPr/>
        </p:nvSpPr>
        <p:spPr bwMode="auto">
          <a:xfrm>
            <a:off x="6308725" y="5164138"/>
            <a:ext cx="2370138" cy="15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5" name="Line 193"/>
          <p:cNvSpPr>
            <a:spLocks noChangeShapeType="1"/>
          </p:cNvSpPr>
          <p:nvPr/>
        </p:nvSpPr>
        <p:spPr bwMode="auto">
          <a:xfrm>
            <a:off x="6302375" y="5495925"/>
            <a:ext cx="2376488"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856" name="Text Box 194"/>
          <p:cNvSpPr txBox="1">
            <a:spLocks noChangeArrowheads="1"/>
          </p:cNvSpPr>
          <p:nvPr/>
        </p:nvSpPr>
        <p:spPr bwMode="auto">
          <a:xfrm>
            <a:off x="6413500" y="1804988"/>
            <a:ext cx="1346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評 価 項 目</a:t>
            </a:r>
          </a:p>
        </p:txBody>
      </p:sp>
      <p:sp>
        <p:nvSpPr>
          <p:cNvPr id="33857" name="Text Box 195"/>
          <p:cNvSpPr txBox="1">
            <a:spLocks noChangeArrowheads="1"/>
          </p:cNvSpPr>
          <p:nvPr/>
        </p:nvSpPr>
        <p:spPr bwMode="auto">
          <a:xfrm>
            <a:off x="8291513" y="2028825"/>
            <a:ext cx="396875" cy="96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総合評価</a:t>
            </a:r>
          </a:p>
        </p:txBody>
      </p:sp>
      <p:sp>
        <p:nvSpPr>
          <p:cNvPr id="33858" name="Text Box 196"/>
          <p:cNvSpPr txBox="1">
            <a:spLocks noChangeArrowheads="1"/>
          </p:cNvSpPr>
          <p:nvPr/>
        </p:nvSpPr>
        <p:spPr bwMode="auto">
          <a:xfrm>
            <a:off x="7910513" y="2019300"/>
            <a:ext cx="40005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評　価　点</a:t>
            </a:r>
          </a:p>
        </p:txBody>
      </p:sp>
      <p:sp>
        <p:nvSpPr>
          <p:cNvPr id="33859" name="Text Box 197"/>
          <p:cNvSpPr txBox="1">
            <a:spLocks noChangeArrowheads="1"/>
          </p:cNvSpPr>
          <p:nvPr/>
        </p:nvSpPr>
        <p:spPr bwMode="auto">
          <a:xfrm>
            <a:off x="7510463" y="2147888"/>
            <a:ext cx="396875" cy="102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管理容易さ</a:t>
            </a:r>
          </a:p>
        </p:txBody>
      </p:sp>
      <p:sp>
        <p:nvSpPr>
          <p:cNvPr id="33860" name="Text Box 198"/>
          <p:cNvSpPr txBox="1">
            <a:spLocks noChangeArrowheads="1"/>
          </p:cNvSpPr>
          <p:nvPr/>
        </p:nvSpPr>
        <p:spPr bwMode="auto">
          <a:xfrm>
            <a:off x="7091363" y="2147888"/>
            <a:ext cx="396875"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投　資　額</a:t>
            </a:r>
          </a:p>
        </p:txBody>
      </p:sp>
      <p:sp>
        <p:nvSpPr>
          <p:cNvPr id="33861" name="Text Box 199"/>
          <p:cNvSpPr txBox="1">
            <a:spLocks noChangeArrowheads="1"/>
          </p:cNvSpPr>
          <p:nvPr/>
        </p:nvSpPr>
        <p:spPr bwMode="auto">
          <a:xfrm>
            <a:off x="6691313" y="2170113"/>
            <a:ext cx="398462" cy="9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予想効果</a:t>
            </a:r>
          </a:p>
        </p:txBody>
      </p:sp>
      <p:sp>
        <p:nvSpPr>
          <p:cNvPr id="33862" name="Text Box 200"/>
          <p:cNvSpPr txBox="1">
            <a:spLocks noChangeArrowheads="1"/>
          </p:cNvSpPr>
          <p:nvPr/>
        </p:nvSpPr>
        <p:spPr bwMode="auto">
          <a:xfrm>
            <a:off x="6302375" y="2157413"/>
            <a:ext cx="398463" cy="9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実　現　性</a:t>
            </a:r>
          </a:p>
        </p:txBody>
      </p:sp>
      <p:sp>
        <p:nvSpPr>
          <p:cNvPr id="33863" name="Text Box 201"/>
          <p:cNvSpPr txBox="1">
            <a:spLocks noChangeArrowheads="1"/>
          </p:cNvSpPr>
          <p:nvPr/>
        </p:nvSpPr>
        <p:spPr bwMode="auto">
          <a:xfrm>
            <a:off x="7935913" y="3222625"/>
            <a:ext cx="276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8</a:t>
            </a:r>
          </a:p>
        </p:txBody>
      </p:sp>
      <p:sp>
        <p:nvSpPr>
          <p:cNvPr id="33864" name="Text Box 202"/>
          <p:cNvSpPr txBox="1">
            <a:spLocks noChangeArrowheads="1"/>
          </p:cNvSpPr>
          <p:nvPr/>
        </p:nvSpPr>
        <p:spPr bwMode="auto">
          <a:xfrm>
            <a:off x="7877175" y="3549650"/>
            <a:ext cx="4476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12</a:t>
            </a:r>
          </a:p>
        </p:txBody>
      </p:sp>
      <p:sp>
        <p:nvSpPr>
          <p:cNvPr id="33865" name="Text Box 203"/>
          <p:cNvSpPr txBox="1">
            <a:spLocks noChangeArrowheads="1"/>
          </p:cNvSpPr>
          <p:nvPr/>
        </p:nvSpPr>
        <p:spPr bwMode="auto">
          <a:xfrm>
            <a:off x="7877175" y="3878263"/>
            <a:ext cx="4206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10</a:t>
            </a:r>
          </a:p>
        </p:txBody>
      </p:sp>
      <p:sp>
        <p:nvSpPr>
          <p:cNvPr id="33866" name="Text Box 204"/>
          <p:cNvSpPr txBox="1">
            <a:spLocks noChangeArrowheads="1"/>
          </p:cNvSpPr>
          <p:nvPr/>
        </p:nvSpPr>
        <p:spPr bwMode="auto">
          <a:xfrm>
            <a:off x="7877175" y="4206875"/>
            <a:ext cx="4048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10</a:t>
            </a:r>
          </a:p>
        </p:txBody>
      </p:sp>
      <p:sp>
        <p:nvSpPr>
          <p:cNvPr id="33867" name="Text Box 205"/>
          <p:cNvSpPr txBox="1">
            <a:spLocks noChangeArrowheads="1"/>
          </p:cNvSpPr>
          <p:nvPr/>
        </p:nvSpPr>
        <p:spPr bwMode="auto">
          <a:xfrm>
            <a:off x="7877175" y="4535488"/>
            <a:ext cx="419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14</a:t>
            </a:r>
          </a:p>
        </p:txBody>
      </p:sp>
      <p:sp>
        <p:nvSpPr>
          <p:cNvPr id="33868" name="Text Box 206"/>
          <p:cNvSpPr txBox="1">
            <a:spLocks noChangeArrowheads="1"/>
          </p:cNvSpPr>
          <p:nvPr/>
        </p:nvSpPr>
        <p:spPr bwMode="auto">
          <a:xfrm>
            <a:off x="7877175" y="4864100"/>
            <a:ext cx="3762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10</a:t>
            </a:r>
          </a:p>
        </p:txBody>
      </p:sp>
      <p:sp>
        <p:nvSpPr>
          <p:cNvPr id="33869" name="Text Box 207"/>
          <p:cNvSpPr txBox="1">
            <a:spLocks noChangeArrowheads="1"/>
          </p:cNvSpPr>
          <p:nvPr/>
        </p:nvSpPr>
        <p:spPr bwMode="auto">
          <a:xfrm>
            <a:off x="7877175" y="5192713"/>
            <a:ext cx="406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12</a:t>
            </a:r>
          </a:p>
        </p:txBody>
      </p:sp>
      <p:sp>
        <p:nvSpPr>
          <p:cNvPr id="33870" name="Text Box 208"/>
          <p:cNvSpPr txBox="1">
            <a:spLocks noChangeArrowheads="1"/>
          </p:cNvSpPr>
          <p:nvPr/>
        </p:nvSpPr>
        <p:spPr bwMode="auto">
          <a:xfrm>
            <a:off x="7877175" y="5521325"/>
            <a:ext cx="3905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200">
                <a:latin typeface="HGP創英角ｺﾞｼｯｸUB" pitchFamily="50" charset="-128"/>
                <a:ea typeface="HGP創英角ｺﾞｼｯｸUB" pitchFamily="50" charset="-128"/>
              </a:rPr>
              <a:t>10</a:t>
            </a:r>
          </a:p>
        </p:txBody>
      </p:sp>
      <p:sp>
        <p:nvSpPr>
          <p:cNvPr id="33871" name="Text Box 209"/>
          <p:cNvSpPr txBox="1">
            <a:spLocks noChangeArrowheads="1"/>
          </p:cNvSpPr>
          <p:nvPr/>
        </p:nvSpPr>
        <p:spPr bwMode="auto">
          <a:xfrm>
            <a:off x="8305800" y="3189288"/>
            <a:ext cx="325438"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2" name="Text Box 210"/>
          <p:cNvSpPr txBox="1">
            <a:spLocks noChangeArrowheads="1"/>
          </p:cNvSpPr>
          <p:nvPr/>
        </p:nvSpPr>
        <p:spPr bwMode="auto">
          <a:xfrm>
            <a:off x="8305800" y="3521075"/>
            <a:ext cx="336550" cy="30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latin typeface="HGP創英角ｺﾞｼｯｸUB" pitchFamily="50" charset="-128"/>
                <a:ea typeface="HGP創英角ｺﾞｼｯｸUB" pitchFamily="50" charset="-128"/>
              </a:rPr>
              <a:t>○</a:t>
            </a:r>
            <a:endParaRPr lang="en-US" altLang="ja-JP" sz="1400">
              <a:latin typeface="HGP創英角ｺﾞｼｯｸUB" pitchFamily="50" charset="-128"/>
              <a:ea typeface="HGP創英角ｺﾞｼｯｸUB" pitchFamily="50" charset="-128"/>
            </a:endParaRPr>
          </a:p>
        </p:txBody>
      </p:sp>
      <p:sp>
        <p:nvSpPr>
          <p:cNvPr id="33873" name="Text Box 211"/>
          <p:cNvSpPr txBox="1">
            <a:spLocks noChangeArrowheads="1"/>
          </p:cNvSpPr>
          <p:nvPr/>
        </p:nvSpPr>
        <p:spPr bwMode="auto">
          <a:xfrm>
            <a:off x="8305800" y="3856038"/>
            <a:ext cx="32385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4" name="Text Box 212"/>
          <p:cNvSpPr txBox="1">
            <a:spLocks noChangeArrowheads="1"/>
          </p:cNvSpPr>
          <p:nvPr/>
        </p:nvSpPr>
        <p:spPr bwMode="auto">
          <a:xfrm>
            <a:off x="8305800" y="4524375"/>
            <a:ext cx="33655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5" name="Text Box 213"/>
          <p:cNvSpPr txBox="1">
            <a:spLocks noChangeArrowheads="1"/>
          </p:cNvSpPr>
          <p:nvPr/>
        </p:nvSpPr>
        <p:spPr bwMode="auto">
          <a:xfrm>
            <a:off x="8305800" y="4189413"/>
            <a:ext cx="32385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6" name="Text Box 214"/>
          <p:cNvSpPr txBox="1">
            <a:spLocks noChangeArrowheads="1"/>
          </p:cNvSpPr>
          <p:nvPr/>
        </p:nvSpPr>
        <p:spPr bwMode="auto">
          <a:xfrm>
            <a:off x="8305800" y="4848225"/>
            <a:ext cx="3365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7" name="Text Box 215"/>
          <p:cNvSpPr txBox="1">
            <a:spLocks noChangeArrowheads="1"/>
          </p:cNvSpPr>
          <p:nvPr/>
        </p:nvSpPr>
        <p:spPr bwMode="auto">
          <a:xfrm>
            <a:off x="8305800" y="5192713"/>
            <a:ext cx="33655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8" name="Text Box 216"/>
          <p:cNvSpPr txBox="1">
            <a:spLocks noChangeArrowheads="1"/>
          </p:cNvSpPr>
          <p:nvPr/>
        </p:nvSpPr>
        <p:spPr bwMode="auto">
          <a:xfrm>
            <a:off x="8305800" y="5527675"/>
            <a:ext cx="33655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79" name="Text Box 217"/>
          <p:cNvSpPr txBox="1">
            <a:spLocks noChangeArrowheads="1"/>
          </p:cNvSpPr>
          <p:nvPr/>
        </p:nvSpPr>
        <p:spPr bwMode="auto">
          <a:xfrm>
            <a:off x="6313488" y="3195638"/>
            <a:ext cx="3270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0" name="Text Box 218"/>
          <p:cNvSpPr txBox="1">
            <a:spLocks noChangeArrowheads="1"/>
          </p:cNvSpPr>
          <p:nvPr/>
        </p:nvSpPr>
        <p:spPr bwMode="auto">
          <a:xfrm>
            <a:off x="6313488" y="3529013"/>
            <a:ext cx="3397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1" name="Text Box 219"/>
          <p:cNvSpPr txBox="1">
            <a:spLocks noChangeArrowheads="1"/>
          </p:cNvSpPr>
          <p:nvPr/>
        </p:nvSpPr>
        <p:spPr bwMode="auto">
          <a:xfrm>
            <a:off x="6323013" y="3852863"/>
            <a:ext cx="325437"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2" name="Text Box 220"/>
          <p:cNvSpPr txBox="1">
            <a:spLocks noChangeArrowheads="1"/>
          </p:cNvSpPr>
          <p:nvPr/>
        </p:nvSpPr>
        <p:spPr bwMode="auto">
          <a:xfrm>
            <a:off x="6313488" y="4530725"/>
            <a:ext cx="33972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3" name="Text Box 221"/>
          <p:cNvSpPr txBox="1">
            <a:spLocks noChangeArrowheads="1"/>
          </p:cNvSpPr>
          <p:nvPr/>
        </p:nvSpPr>
        <p:spPr bwMode="auto">
          <a:xfrm>
            <a:off x="6313488" y="4195763"/>
            <a:ext cx="325437"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4" name="Text Box 222"/>
          <p:cNvSpPr txBox="1">
            <a:spLocks noChangeArrowheads="1"/>
          </p:cNvSpPr>
          <p:nvPr/>
        </p:nvSpPr>
        <p:spPr bwMode="auto">
          <a:xfrm>
            <a:off x="6313488" y="4835525"/>
            <a:ext cx="339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5" name="Text Box 223"/>
          <p:cNvSpPr txBox="1">
            <a:spLocks noChangeArrowheads="1"/>
          </p:cNvSpPr>
          <p:nvPr/>
        </p:nvSpPr>
        <p:spPr bwMode="auto">
          <a:xfrm>
            <a:off x="6313488" y="5170488"/>
            <a:ext cx="3397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6" name="Text Box 224"/>
          <p:cNvSpPr txBox="1">
            <a:spLocks noChangeArrowheads="1"/>
          </p:cNvSpPr>
          <p:nvPr/>
        </p:nvSpPr>
        <p:spPr bwMode="auto">
          <a:xfrm>
            <a:off x="6323013" y="5514975"/>
            <a:ext cx="33972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7" name="Text Box 225"/>
          <p:cNvSpPr txBox="1">
            <a:spLocks noChangeArrowheads="1"/>
          </p:cNvSpPr>
          <p:nvPr/>
        </p:nvSpPr>
        <p:spPr bwMode="auto">
          <a:xfrm>
            <a:off x="6713538" y="3168650"/>
            <a:ext cx="365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8" name="Text Box 226"/>
          <p:cNvSpPr txBox="1">
            <a:spLocks noChangeArrowheads="1"/>
          </p:cNvSpPr>
          <p:nvPr/>
        </p:nvSpPr>
        <p:spPr bwMode="auto">
          <a:xfrm>
            <a:off x="6713538" y="3503613"/>
            <a:ext cx="3651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89" name="Text Box 227"/>
          <p:cNvSpPr txBox="1">
            <a:spLocks noChangeArrowheads="1"/>
          </p:cNvSpPr>
          <p:nvPr/>
        </p:nvSpPr>
        <p:spPr bwMode="auto">
          <a:xfrm>
            <a:off x="6713538" y="3836988"/>
            <a:ext cx="3651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0" name="Text Box 228"/>
          <p:cNvSpPr txBox="1">
            <a:spLocks noChangeArrowheads="1"/>
          </p:cNvSpPr>
          <p:nvPr/>
        </p:nvSpPr>
        <p:spPr bwMode="auto">
          <a:xfrm>
            <a:off x="6713538" y="4514850"/>
            <a:ext cx="339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1" name="Text Box 229"/>
          <p:cNvSpPr txBox="1">
            <a:spLocks noChangeArrowheads="1"/>
          </p:cNvSpPr>
          <p:nvPr/>
        </p:nvSpPr>
        <p:spPr bwMode="auto">
          <a:xfrm>
            <a:off x="6713538" y="4170363"/>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2" name="Text Box 230"/>
          <p:cNvSpPr txBox="1">
            <a:spLocks noChangeArrowheads="1"/>
          </p:cNvSpPr>
          <p:nvPr/>
        </p:nvSpPr>
        <p:spPr bwMode="auto">
          <a:xfrm>
            <a:off x="6713538" y="4840288"/>
            <a:ext cx="3651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3" name="Text Box 231"/>
          <p:cNvSpPr txBox="1">
            <a:spLocks noChangeArrowheads="1"/>
          </p:cNvSpPr>
          <p:nvPr/>
        </p:nvSpPr>
        <p:spPr bwMode="auto">
          <a:xfrm>
            <a:off x="6713538" y="5173663"/>
            <a:ext cx="3651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4" name="Text Box 232"/>
          <p:cNvSpPr txBox="1">
            <a:spLocks noChangeArrowheads="1"/>
          </p:cNvSpPr>
          <p:nvPr/>
        </p:nvSpPr>
        <p:spPr bwMode="auto">
          <a:xfrm>
            <a:off x="6713538" y="5516563"/>
            <a:ext cx="3397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5" name="Text Box 233"/>
          <p:cNvSpPr txBox="1">
            <a:spLocks noChangeArrowheads="1"/>
          </p:cNvSpPr>
          <p:nvPr/>
        </p:nvSpPr>
        <p:spPr bwMode="auto">
          <a:xfrm>
            <a:off x="7104063" y="3195638"/>
            <a:ext cx="3270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6" name="Text Box 234"/>
          <p:cNvSpPr txBox="1">
            <a:spLocks noChangeArrowheads="1"/>
          </p:cNvSpPr>
          <p:nvPr/>
        </p:nvSpPr>
        <p:spPr bwMode="auto">
          <a:xfrm>
            <a:off x="7104063" y="3529013"/>
            <a:ext cx="3397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7" name="Text Box 235"/>
          <p:cNvSpPr txBox="1">
            <a:spLocks noChangeArrowheads="1"/>
          </p:cNvSpPr>
          <p:nvPr/>
        </p:nvSpPr>
        <p:spPr bwMode="auto">
          <a:xfrm>
            <a:off x="7104063" y="3862388"/>
            <a:ext cx="325437"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8" name="Text Box 236"/>
          <p:cNvSpPr txBox="1">
            <a:spLocks noChangeArrowheads="1"/>
          </p:cNvSpPr>
          <p:nvPr/>
        </p:nvSpPr>
        <p:spPr bwMode="auto">
          <a:xfrm>
            <a:off x="7104063" y="4521200"/>
            <a:ext cx="33972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899" name="Text Box 237"/>
          <p:cNvSpPr txBox="1">
            <a:spLocks noChangeArrowheads="1"/>
          </p:cNvSpPr>
          <p:nvPr/>
        </p:nvSpPr>
        <p:spPr bwMode="auto">
          <a:xfrm>
            <a:off x="7104063" y="4195763"/>
            <a:ext cx="325437"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0" name="Text Box 238"/>
          <p:cNvSpPr txBox="1">
            <a:spLocks noChangeArrowheads="1"/>
          </p:cNvSpPr>
          <p:nvPr/>
        </p:nvSpPr>
        <p:spPr bwMode="auto">
          <a:xfrm>
            <a:off x="7104063" y="4845050"/>
            <a:ext cx="339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1" name="Text Box 239"/>
          <p:cNvSpPr txBox="1">
            <a:spLocks noChangeArrowheads="1"/>
          </p:cNvSpPr>
          <p:nvPr/>
        </p:nvSpPr>
        <p:spPr bwMode="auto">
          <a:xfrm>
            <a:off x="7104063" y="5180013"/>
            <a:ext cx="3397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2" name="Text Box 240"/>
          <p:cNvSpPr txBox="1">
            <a:spLocks noChangeArrowheads="1"/>
          </p:cNvSpPr>
          <p:nvPr/>
        </p:nvSpPr>
        <p:spPr bwMode="auto">
          <a:xfrm>
            <a:off x="7104063" y="5514975"/>
            <a:ext cx="33972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3" name="Text Box 241"/>
          <p:cNvSpPr txBox="1">
            <a:spLocks noChangeArrowheads="1"/>
          </p:cNvSpPr>
          <p:nvPr/>
        </p:nvSpPr>
        <p:spPr bwMode="auto">
          <a:xfrm>
            <a:off x="7510463" y="3184525"/>
            <a:ext cx="330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4" name="Text Box 242"/>
          <p:cNvSpPr txBox="1">
            <a:spLocks noChangeArrowheads="1"/>
          </p:cNvSpPr>
          <p:nvPr/>
        </p:nvSpPr>
        <p:spPr bwMode="auto">
          <a:xfrm>
            <a:off x="7510463" y="3519488"/>
            <a:ext cx="34290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5" name="Text Box 243"/>
          <p:cNvSpPr txBox="1">
            <a:spLocks noChangeArrowheads="1"/>
          </p:cNvSpPr>
          <p:nvPr/>
        </p:nvSpPr>
        <p:spPr bwMode="auto">
          <a:xfrm>
            <a:off x="7510463" y="3852863"/>
            <a:ext cx="33020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6" name="Text Box 244"/>
          <p:cNvSpPr txBox="1">
            <a:spLocks noChangeArrowheads="1"/>
          </p:cNvSpPr>
          <p:nvPr/>
        </p:nvSpPr>
        <p:spPr bwMode="auto">
          <a:xfrm>
            <a:off x="7510463" y="4521200"/>
            <a:ext cx="34290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7" name="Text Box 245"/>
          <p:cNvSpPr txBox="1">
            <a:spLocks noChangeArrowheads="1"/>
          </p:cNvSpPr>
          <p:nvPr/>
        </p:nvSpPr>
        <p:spPr bwMode="auto">
          <a:xfrm>
            <a:off x="7510463" y="4186238"/>
            <a:ext cx="32702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8" name="Text Box 246"/>
          <p:cNvSpPr txBox="1">
            <a:spLocks noChangeArrowheads="1"/>
          </p:cNvSpPr>
          <p:nvPr/>
        </p:nvSpPr>
        <p:spPr bwMode="auto">
          <a:xfrm>
            <a:off x="7510463" y="4854575"/>
            <a:ext cx="34290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09" name="Text Box 247"/>
          <p:cNvSpPr txBox="1">
            <a:spLocks noChangeArrowheads="1"/>
          </p:cNvSpPr>
          <p:nvPr/>
        </p:nvSpPr>
        <p:spPr bwMode="auto">
          <a:xfrm>
            <a:off x="7510463" y="5187950"/>
            <a:ext cx="34290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10" name="Text Box 248"/>
          <p:cNvSpPr txBox="1">
            <a:spLocks noChangeArrowheads="1"/>
          </p:cNvSpPr>
          <p:nvPr/>
        </p:nvSpPr>
        <p:spPr bwMode="auto">
          <a:xfrm>
            <a:off x="7510463" y="5522913"/>
            <a:ext cx="342900"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1400">
                <a:latin typeface="HGP創英角ｺﾞｼｯｸUB" pitchFamily="50" charset="-128"/>
                <a:ea typeface="HGP創英角ｺﾞｼｯｸUB" pitchFamily="50" charset="-128"/>
              </a:rPr>
              <a:t>○</a:t>
            </a:r>
          </a:p>
        </p:txBody>
      </p:sp>
      <p:sp>
        <p:nvSpPr>
          <p:cNvPr id="33911" name="Line 249"/>
          <p:cNvSpPr>
            <a:spLocks noChangeShapeType="1"/>
          </p:cNvSpPr>
          <p:nvPr/>
        </p:nvSpPr>
        <p:spPr bwMode="auto">
          <a:xfrm>
            <a:off x="6305550" y="5838825"/>
            <a:ext cx="2368550" cy="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12" name="Text Box 250"/>
          <p:cNvSpPr txBox="1">
            <a:spLocks noChangeArrowheads="1"/>
          </p:cNvSpPr>
          <p:nvPr/>
        </p:nvSpPr>
        <p:spPr bwMode="auto">
          <a:xfrm>
            <a:off x="2647950" y="6019800"/>
            <a:ext cx="1563688"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0000FF"/>
                </a:solidFill>
                <a:ea typeface="HGP創英角ｺﾞｼｯｸUB" pitchFamily="50" charset="-128"/>
              </a:rPr>
              <a:t>系　統　図</a:t>
            </a:r>
          </a:p>
          <a:p>
            <a:pPr algn="ctr" eaLnBrk="1" hangingPunct="1">
              <a:spcBef>
                <a:spcPct val="50000"/>
              </a:spcBef>
              <a:buFontTx/>
              <a:buNone/>
            </a:pPr>
            <a:r>
              <a:rPr lang="ja-JP" altLang="en-US" sz="1400">
                <a:solidFill>
                  <a:srgbClr val="0000FF"/>
                </a:solidFill>
                <a:ea typeface="HGP創英角ｺﾞｼｯｸUB" pitchFamily="50" charset="-128"/>
              </a:rPr>
              <a:t>（案出し）</a:t>
            </a:r>
          </a:p>
        </p:txBody>
      </p:sp>
      <p:sp>
        <p:nvSpPr>
          <p:cNvPr id="33913" name="Line 251"/>
          <p:cNvSpPr>
            <a:spLocks noChangeShapeType="1"/>
          </p:cNvSpPr>
          <p:nvPr/>
        </p:nvSpPr>
        <p:spPr bwMode="auto">
          <a:xfrm>
            <a:off x="4024313" y="5353050"/>
            <a:ext cx="225425" cy="31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14" name="Line 252"/>
          <p:cNvSpPr>
            <a:spLocks noChangeShapeType="1"/>
          </p:cNvSpPr>
          <p:nvPr/>
        </p:nvSpPr>
        <p:spPr bwMode="auto">
          <a:xfrm flipV="1">
            <a:off x="4181475" y="6151563"/>
            <a:ext cx="4581525" cy="3175"/>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15" name="Text Box 253"/>
          <p:cNvSpPr txBox="1">
            <a:spLocks noChangeArrowheads="1"/>
          </p:cNvSpPr>
          <p:nvPr/>
        </p:nvSpPr>
        <p:spPr bwMode="auto">
          <a:xfrm>
            <a:off x="6678613" y="6202363"/>
            <a:ext cx="22367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0000"/>
                </a:solidFill>
                <a:ea typeface="HGP創英角ｺﾞｼｯｸUB" pitchFamily="50" charset="-128"/>
              </a:rPr>
              <a:t>マトリックス図　　　　</a:t>
            </a:r>
            <a:r>
              <a:rPr lang="ja-JP" altLang="en-US" sz="1400">
                <a:solidFill>
                  <a:srgbClr val="FF0000"/>
                </a:solidFill>
                <a:ea typeface="HGP創英角ｺﾞｼｯｸUB" pitchFamily="50" charset="-128"/>
              </a:rPr>
              <a:t>（評価し実施項目を決める）</a:t>
            </a:r>
          </a:p>
        </p:txBody>
      </p:sp>
      <p:grpSp>
        <p:nvGrpSpPr>
          <p:cNvPr id="33916" name="Group 254"/>
          <p:cNvGrpSpPr>
            <a:grpSpLocks/>
          </p:cNvGrpSpPr>
          <p:nvPr/>
        </p:nvGrpSpPr>
        <p:grpSpPr bwMode="auto">
          <a:xfrm>
            <a:off x="754063" y="5976938"/>
            <a:ext cx="5722937" cy="381000"/>
            <a:chOff x="463" y="3696"/>
            <a:chExt cx="3648" cy="240"/>
          </a:xfrm>
        </p:grpSpPr>
        <p:sp>
          <p:nvSpPr>
            <p:cNvPr id="33920" name="Line 255"/>
            <p:cNvSpPr>
              <a:spLocks noChangeShapeType="1"/>
            </p:cNvSpPr>
            <p:nvPr/>
          </p:nvSpPr>
          <p:spPr bwMode="auto">
            <a:xfrm flipV="1">
              <a:off x="466" y="3936"/>
              <a:ext cx="3645" cy="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21" name="Line 256"/>
            <p:cNvSpPr>
              <a:spLocks noChangeShapeType="1"/>
            </p:cNvSpPr>
            <p:nvPr/>
          </p:nvSpPr>
          <p:spPr bwMode="auto">
            <a:xfrm flipV="1">
              <a:off x="4111" y="3696"/>
              <a:ext cx="0" cy="24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922" name="Line 257"/>
            <p:cNvSpPr>
              <a:spLocks noChangeShapeType="1"/>
            </p:cNvSpPr>
            <p:nvPr/>
          </p:nvSpPr>
          <p:spPr bwMode="auto">
            <a:xfrm flipV="1">
              <a:off x="463" y="3696"/>
              <a:ext cx="0" cy="240"/>
            </a:xfrm>
            <a:prstGeom prst="line">
              <a:avLst/>
            </a:prstGeom>
            <a:noFill/>
            <a:ln w="25400">
              <a:solidFill>
                <a:srgbClr val="00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33917" name="Line 258"/>
          <p:cNvSpPr>
            <a:spLocks noChangeShapeType="1"/>
          </p:cNvSpPr>
          <p:nvPr/>
        </p:nvSpPr>
        <p:spPr bwMode="auto">
          <a:xfrm>
            <a:off x="8763000" y="5943600"/>
            <a:ext cx="0" cy="222250"/>
          </a:xfrm>
          <a:prstGeom prst="line">
            <a:avLst/>
          </a:prstGeom>
          <a:noFill/>
          <a:ln w="28575">
            <a:solidFill>
              <a:srgbClr val="FF0000"/>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33918" name="Picture 261" descr="03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990600"/>
            <a:ext cx="266700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919" name="AutoShape 544"/>
          <p:cNvSpPr>
            <a:spLocks noChangeArrowheads="1"/>
          </p:cNvSpPr>
          <p:nvPr/>
        </p:nvSpPr>
        <p:spPr bwMode="auto">
          <a:xfrm>
            <a:off x="5248275" y="908050"/>
            <a:ext cx="2971800" cy="720725"/>
          </a:xfrm>
          <a:prstGeom prst="wedgeRoundRectCallout">
            <a:avLst>
              <a:gd name="adj1" fmla="val 45491"/>
              <a:gd name="adj2" fmla="val 100852"/>
              <a:gd name="adj3" fmla="val 16667"/>
            </a:avLst>
          </a:prstGeom>
          <a:gradFill rotWithShape="0">
            <a:gsLst>
              <a:gs pos="0">
                <a:srgbClr val="FFFFFF"/>
              </a:gs>
              <a:gs pos="100000">
                <a:srgbClr val="FFCCFF"/>
              </a:gs>
            </a:gsLst>
            <a:lin ang="5400000" scaled="1"/>
          </a:gra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FF"/>
                </a:solidFill>
                <a:ea typeface="HGP創英角ｺﾞｼｯｸUB" pitchFamily="50" charset="-128"/>
              </a:rPr>
              <a:t>評価点は足し算することが多いが掛け算の場合もある</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2074863" y="885825"/>
            <a:ext cx="5011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１．</a:t>
            </a:r>
            <a:r>
              <a:rPr lang="ja-JP" altLang="en-US" sz="2000">
                <a:solidFill>
                  <a:schemeClr val="accent2"/>
                </a:solidFill>
                <a:ea typeface="HGP創英角ｺﾞｼｯｸUB" pitchFamily="50" charset="-128"/>
              </a:rPr>
              <a:t>テーマを決める</a:t>
            </a:r>
          </a:p>
        </p:txBody>
      </p:sp>
      <p:sp>
        <p:nvSpPr>
          <p:cNvPr id="34819" name="Text Box 6"/>
          <p:cNvSpPr txBox="1">
            <a:spLocks noChangeArrowheads="1"/>
          </p:cNvSpPr>
          <p:nvPr/>
        </p:nvSpPr>
        <p:spPr bwMode="auto">
          <a:xfrm>
            <a:off x="2514600" y="1516063"/>
            <a:ext cx="63055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b">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２．</a:t>
            </a:r>
            <a:r>
              <a:rPr lang="ja-JP" altLang="en-US" sz="2000">
                <a:solidFill>
                  <a:schemeClr val="accent2"/>
                </a:solidFill>
                <a:ea typeface="HGP創英角ｺﾞｼｯｸUB" pitchFamily="50" charset="-128"/>
              </a:rPr>
              <a:t>検討すべき事柄を決めて行列に配置する要素を決める</a:t>
            </a:r>
          </a:p>
        </p:txBody>
      </p:sp>
      <p:sp>
        <p:nvSpPr>
          <p:cNvPr id="34820" name="Line 8"/>
          <p:cNvSpPr>
            <a:spLocks noChangeShapeType="1"/>
          </p:cNvSpPr>
          <p:nvPr/>
        </p:nvSpPr>
        <p:spPr bwMode="auto">
          <a:xfrm>
            <a:off x="3127375" y="1279525"/>
            <a:ext cx="252413" cy="261938"/>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1" name="Text Box 9"/>
          <p:cNvSpPr txBox="1">
            <a:spLocks noChangeArrowheads="1"/>
          </p:cNvSpPr>
          <p:nvPr/>
        </p:nvSpPr>
        <p:spPr bwMode="auto">
          <a:xfrm>
            <a:off x="3240088" y="2781300"/>
            <a:ext cx="54419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４．</a:t>
            </a:r>
            <a:r>
              <a:rPr lang="ja-JP" altLang="en-US" sz="2000">
                <a:solidFill>
                  <a:schemeClr val="accent2"/>
                </a:solidFill>
                <a:latin typeface="HGP創英角ｺﾞｼｯｸUB" pitchFamily="50" charset="-128"/>
                <a:ea typeface="HGP創英角ｺﾞｼｯｸUB" pitchFamily="50" charset="-128"/>
              </a:rPr>
              <a:t>各軸に配置する事柄を決め、要素を記入する</a:t>
            </a:r>
          </a:p>
        </p:txBody>
      </p:sp>
      <p:sp>
        <p:nvSpPr>
          <p:cNvPr id="34822" name="Line 11"/>
          <p:cNvSpPr>
            <a:spLocks noChangeShapeType="1"/>
          </p:cNvSpPr>
          <p:nvPr/>
        </p:nvSpPr>
        <p:spPr bwMode="auto">
          <a:xfrm>
            <a:off x="4278313" y="2559050"/>
            <a:ext cx="239712" cy="271463"/>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3" name="Line 12"/>
          <p:cNvSpPr>
            <a:spLocks noChangeShapeType="1"/>
          </p:cNvSpPr>
          <p:nvPr/>
        </p:nvSpPr>
        <p:spPr bwMode="auto">
          <a:xfrm flipH="1">
            <a:off x="4613275" y="3181350"/>
            <a:ext cx="0" cy="35560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3070" name="Text Box 14"/>
          <p:cNvSpPr txBox="1">
            <a:spLocks noChangeArrowheads="1"/>
          </p:cNvSpPr>
          <p:nvPr/>
        </p:nvSpPr>
        <p:spPr bwMode="auto">
          <a:xfrm>
            <a:off x="2987675" y="2133600"/>
            <a:ext cx="350678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defRPr/>
            </a:pPr>
            <a:r>
              <a:rPr lang="ja-JP" altLang="en-US" sz="2000" dirty="0" smtClean="0">
                <a:latin typeface="HGP創英角ｺﾞｼｯｸUB" pitchFamily="50" charset="-128"/>
                <a:ea typeface="HGP創英角ｺﾞｼｯｸUB" pitchFamily="50" charset="-128"/>
              </a:rPr>
              <a:t>３．</a:t>
            </a:r>
            <a:r>
              <a:rPr lang="ja-JP" altLang="en-US" sz="2000" dirty="0" smtClean="0">
                <a:solidFill>
                  <a:schemeClr val="accent2"/>
                </a:solidFill>
                <a:latin typeface="HGP創英角ｺﾞｼｯｸUB" pitchFamily="50" charset="-128"/>
                <a:ea typeface="HGP創英角ｺﾞｼｯｸUB" pitchFamily="50" charset="-128"/>
              </a:rPr>
              <a:t>マトリックスの型を選ぶ</a:t>
            </a:r>
            <a:endParaRPr lang="ja-JP" altLang="en-US" sz="1200" dirty="0" smtClean="0">
              <a:solidFill>
                <a:schemeClr val="accent2"/>
              </a:solidFill>
              <a:effectLst>
                <a:outerShdw blurRad="38100" dist="38100" dir="2700000" algn="tl">
                  <a:srgbClr val="000000"/>
                </a:outerShdw>
              </a:effectLst>
              <a:latin typeface="HGP創英角ｺﾞｼｯｸUB" pitchFamily="50" charset="-128"/>
              <a:ea typeface="HGP創英角ｺﾞｼｯｸUB" pitchFamily="50" charset="-128"/>
            </a:endParaRPr>
          </a:p>
        </p:txBody>
      </p:sp>
      <p:sp>
        <p:nvSpPr>
          <p:cNvPr id="34825" name="Line 15"/>
          <p:cNvSpPr>
            <a:spLocks noChangeShapeType="1"/>
          </p:cNvSpPr>
          <p:nvPr/>
        </p:nvSpPr>
        <p:spPr bwMode="auto">
          <a:xfrm>
            <a:off x="3703638" y="1862138"/>
            <a:ext cx="250825" cy="246062"/>
          </a:xfrm>
          <a:prstGeom prst="line">
            <a:avLst/>
          </a:prstGeom>
          <a:noFill/>
          <a:ln w="38100" cap="rnd">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6" name="Text Box 16"/>
          <p:cNvSpPr txBox="1">
            <a:spLocks noChangeArrowheads="1"/>
          </p:cNvSpPr>
          <p:nvPr/>
        </p:nvSpPr>
        <p:spPr bwMode="auto">
          <a:xfrm>
            <a:off x="8682038" y="114300"/>
            <a:ext cx="401637"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33</a:t>
            </a:r>
          </a:p>
        </p:txBody>
      </p:sp>
      <p:sp>
        <p:nvSpPr>
          <p:cNvPr id="34827" name="AutoShape 18"/>
          <p:cNvSpPr>
            <a:spLocks noChangeArrowheads="1"/>
          </p:cNvSpPr>
          <p:nvPr/>
        </p:nvSpPr>
        <p:spPr bwMode="auto">
          <a:xfrm>
            <a:off x="3240088" y="5765800"/>
            <a:ext cx="1676400" cy="609600"/>
          </a:xfrm>
          <a:prstGeom prst="roundRect">
            <a:avLst>
              <a:gd name="adj" fmla="val 16667"/>
            </a:avLst>
          </a:prstGeom>
          <a:solidFill>
            <a:srgbClr val="006600"/>
          </a:solidFill>
          <a:ln w="9525">
            <a:solidFill>
              <a:schemeClr val="accent2"/>
            </a:solidFill>
            <a:round/>
            <a:headEnd/>
            <a:tailEnd/>
          </a:ln>
          <a:effectLst>
            <a:outerShdw dist="107763" dir="2700000" algn="ctr" rotWithShape="0">
              <a:schemeClr val="bg2"/>
            </a:outerShdw>
          </a:effectLst>
        </p:spPr>
        <p:txBody>
          <a:bodyPr wrap="none" tIns="46800" bIns="118800"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3600">
                <a:solidFill>
                  <a:schemeClr val="bg1"/>
                </a:solidFill>
                <a:latin typeface="HGP創英角ｺﾞｼｯｸUB" pitchFamily="50" charset="-128"/>
                <a:ea typeface="HGP創英角ｺﾞｼｯｸUB" pitchFamily="50" charset="-128"/>
              </a:rPr>
              <a:t>完 成</a:t>
            </a:r>
          </a:p>
        </p:txBody>
      </p:sp>
      <p:sp>
        <p:nvSpPr>
          <p:cNvPr id="34828" name="Text Box 21"/>
          <p:cNvSpPr txBox="1">
            <a:spLocks noChangeArrowheads="1"/>
          </p:cNvSpPr>
          <p:nvPr/>
        </p:nvSpPr>
        <p:spPr bwMode="auto">
          <a:xfrm>
            <a:off x="3349625" y="3500438"/>
            <a:ext cx="56864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FF0000"/>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５．</a:t>
            </a:r>
            <a:r>
              <a:rPr lang="ja-JP" altLang="en-US" sz="2000">
                <a:solidFill>
                  <a:schemeClr val="accent2"/>
                </a:solidFill>
                <a:latin typeface="HGP創英角ｺﾞｼｯｸUB" pitchFamily="50" charset="-128"/>
                <a:ea typeface="HGP創英角ｺﾞｼｯｸUB" pitchFamily="50" charset="-128"/>
              </a:rPr>
              <a:t>要素間の関連の有無と度合いを交点に記入する</a:t>
            </a:r>
          </a:p>
        </p:txBody>
      </p:sp>
      <p:sp>
        <p:nvSpPr>
          <p:cNvPr id="34829" name="Text Box 23"/>
          <p:cNvSpPr txBox="1">
            <a:spLocks noChangeArrowheads="1"/>
          </p:cNvSpPr>
          <p:nvPr/>
        </p:nvSpPr>
        <p:spPr bwMode="auto">
          <a:xfrm>
            <a:off x="3221038" y="4225925"/>
            <a:ext cx="45212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６．</a:t>
            </a:r>
            <a:r>
              <a:rPr lang="ja-JP" altLang="en-US" sz="2000">
                <a:solidFill>
                  <a:srgbClr val="000066"/>
                </a:solidFill>
                <a:latin typeface="HGP創英角ｺﾞｼｯｸUB" pitchFamily="50" charset="-128"/>
                <a:ea typeface="HGP創英角ｺﾞｼｯｸUB" pitchFamily="50" charset="-128"/>
              </a:rPr>
              <a:t> </a:t>
            </a:r>
            <a:r>
              <a:rPr lang="ja-JP" altLang="en-US" sz="2000">
                <a:solidFill>
                  <a:schemeClr val="accent2"/>
                </a:solidFill>
                <a:latin typeface="HGP創英角ｺﾞｼｯｸUB" pitchFamily="50" charset="-128"/>
                <a:ea typeface="HGP創英角ｺﾞｼｯｸUB" pitchFamily="50" charset="-128"/>
              </a:rPr>
              <a:t>要素と要素の交点から着眼点を得る</a:t>
            </a:r>
          </a:p>
        </p:txBody>
      </p:sp>
      <p:sp>
        <p:nvSpPr>
          <p:cNvPr id="34830" name="Line 25"/>
          <p:cNvSpPr>
            <a:spLocks noChangeShapeType="1"/>
          </p:cNvSpPr>
          <p:nvPr/>
        </p:nvSpPr>
        <p:spPr bwMode="auto">
          <a:xfrm flipH="1">
            <a:off x="4278313" y="3902075"/>
            <a:ext cx="301625" cy="3238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31" name="Text Box 28"/>
          <p:cNvSpPr txBox="1">
            <a:spLocks noChangeArrowheads="1"/>
          </p:cNvSpPr>
          <p:nvPr/>
        </p:nvSpPr>
        <p:spPr bwMode="auto">
          <a:xfrm>
            <a:off x="2771775" y="4902200"/>
            <a:ext cx="438150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latin typeface="HGP創英角ｺﾞｼｯｸUB" pitchFamily="50" charset="-128"/>
                <a:ea typeface="HGP創英角ｺﾞｼｯｸUB" pitchFamily="50" charset="-128"/>
              </a:rPr>
              <a:t>７．</a:t>
            </a:r>
            <a:r>
              <a:rPr lang="ja-JP" altLang="en-US" sz="2000">
                <a:solidFill>
                  <a:srgbClr val="000066"/>
                </a:solidFill>
                <a:latin typeface="HGP創英角ｺﾞｼｯｸUB" pitchFamily="50" charset="-128"/>
                <a:ea typeface="HGP創英角ｺﾞｼｯｸUB" pitchFamily="50" charset="-128"/>
              </a:rPr>
              <a:t> </a:t>
            </a:r>
            <a:r>
              <a:rPr lang="ja-JP" altLang="en-US" sz="2000">
                <a:solidFill>
                  <a:schemeClr val="accent2"/>
                </a:solidFill>
                <a:latin typeface="HGP創英角ｺﾞｼｯｸUB" pitchFamily="50" charset="-128"/>
                <a:ea typeface="HGP創英角ｺﾞｼｯｸUB" pitchFamily="50" charset="-128"/>
              </a:rPr>
              <a:t>得られた着眼点から結論をまとめる</a:t>
            </a:r>
          </a:p>
        </p:txBody>
      </p:sp>
      <p:sp>
        <p:nvSpPr>
          <p:cNvPr id="34832" name="Line 29"/>
          <p:cNvSpPr>
            <a:spLocks noChangeShapeType="1"/>
          </p:cNvSpPr>
          <p:nvPr/>
        </p:nvSpPr>
        <p:spPr bwMode="auto">
          <a:xfrm flipH="1">
            <a:off x="3563938" y="4656138"/>
            <a:ext cx="280987" cy="26035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 name="AutoShape 29"/>
          <p:cNvSpPr>
            <a:spLocks noChangeArrowheads="1"/>
          </p:cNvSpPr>
          <p:nvPr/>
        </p:nvSpPr>
        <p:spPr bwMode="auto">
          <a:xfrm>
            <a:off x="228600" y="152400"/>
            <a:ext cx="6373813" cy="539750"/>
          </a:xfrm>
          <a:prstGeom prst="roundRect">
            <a:avLst>
              <a:gd name="adj" fmla="val 16667"/>
            </a:avLst>
          </a:prstGeom>
          <a:solidFill>
            <a:srgbClr val="FFFF99"/>
          </a:solidFill>
          <a:ln>
            <a:noFill/>
          </a:ln>
          <a:effectLst>
            <a:outerShdw dist="63500" dir="3187806" algn="ctr" rotWithShape="0">
              <a:srgbClr val="0000CC">
                <a:alpha val="50000"/>
              </a:srgbClr>
            </a:outerShdw>
          </a:effectLst>
          <a:extLst>
            <a:ext uri="{91240B29-F687-4F45-9708-019B960494DF}">
              <a14:hiddenLine xmlns:a14="http://schemas.microsoft.com/office/drawing/2010/main" w="19050">
                <a:solidFill>
                  <a:srgbClr val="0000FF"/>
                </a:solidFill>
                <a:round/>
                <a:headEnd/>
                <a:tailEnd/>
              </a14:hiddenLine>
            </a:ext>
          </a:extLst>
        </p:spPr>
        <p:txBody>
          <a:bodyPr wrap="none" anchor="ctr"/>
          <a:lstStyle/>
          <a:p>
            <a:pPr algn="ctr">
              <a:defRPr/>
            </a:pPr>
            <a:r>
              <a:rPr lang="ja-JP" altLang="en-US" sz="2800" dirty="0">
                <a:effectLst>
                  <a:outerShdw blurRad="38100" dist="38100" dir="2700000" algn="tl">
                    <a:srgbClr val="FFFFFF"/>
                  </a:outerShdw>
                </a:effectLst>
                <a:latin typeface="Times New Roman" charset="0"/>
                <a:ea typeface="HGP平成丸ｺﾞｼｯｸ体W8" pitchFamily="50" charset="-128"/>
              </a:rPr>
              <a:t>マトリックス図作り方手順のまとめ</a:t>
            </a:r>
            <a:endParaRPr lang="ja-JP" altLang="en-US" sz="2800" dirty="0">
              <a:solidFill>
                <a:srgbClr val="0000FF"/>
              </a:solidFill>
              <a:latin typeface="Times New Roman" charset="0"/>
              <a:ea typeface="HGP平成丸ｺﾞｼｯｸ体W8" pitchFamily="50" charset="-128"/>
            </a:endParaRPr>
          </a:p>
        </p:txBody>
      </p:sp>
      <p:grpSp>
        <p:nvGrpSpPr>
          <p:cNvPr id="34834" name="Group 33"/>
          <p:cNvGrpSpPr>
            <a:grpSpLocks/>
          </p:cNvGrpSpPr>
          <p:nvPr/>
        </p:nvGrpSpPr>
        <p:grpSpPr bwMode="auto">
          <a:xfrm>
            <a:off x="6046788" y="5503863"/>
            <a:ext cx="1981200" cy="1165225"/>
            <a:chOff x="4080" y="96"/>
            <a:chExt cx="1200" cy="638"/>
          </a:xfrm>
        </p:grpSpPr>
        <p:pic>
          <p:nvPicPr>
            <p:cNvPr id="34837" name="Picture 34" descr="0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0" y="96"/>
              <a:ext cx="1200" cy="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8" name="Text Box 35"/>
            <p:cNvSpPr txBox="1">
              <a:spLocks noChangeArrowheads="1"/>
            </p:cNvSpPr>
            <p:nvPr/>
          </p:nvSpPr>
          <p:spPr bwMode="auto">
            <a:xfrm>
              <a:off x="4098" y="192"/>
              <a:ext cx="318"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600">
                  <a:ea typeface="HGP創英角ﾎﾟｯﾌﾟ体" pitchFamily="50" charset="-128"/>
                </a:rPr>
                <a:t>データ・・・</a:t>
              </a:r>
            </a:p>
          </p:txBody>
        </p:sp>
        <p:sp>
          <p:nvSpPr>
            <p:cNvPr id="34839" name="Text Box 36"/>
            <p:cNvSpPr txBox="1">
              <a:spLocks noChangeArrowheads="1"/>
            </p:cNvSpPr>
            <p:nvPr/>
          </p:nvSpPr>
          <p:spPr bwMode="auto">
            <a:xfrm>
              <a:off x="4944" y="366"/>
              <a:ext cx="276" cy="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800">
                  <a:ea typeface="HGP創英角ﾎﾟｯﾌﾟ体" pitchFamily="50" charset="-128"/>
                </a:rPr>
                <a:t>・・・？</a:t>
              </a:r>
            </a:p>
          </p:txBody>
        </p:sp>
      </p:grpSp>
      <p:pic>
        <p:nvPicPr>
          <p:cNvPr id="3483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611313"/>
            <a:ext cx="1608137"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36"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525" y="3973513"/>
            <a:ext cx="1828800" cy="112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95288" y="355600"/>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25000"/>
              </a:spcBef>
              <a:defRPr/>
            </a:pPr>
            <a:r>
              <a:rPr lang="en-US" altLang="ja-JP" sz="2000" dirty="0" smtClean="0">
                <a:latin typeface="HGP創英角ｺﾞｼｯｸUB" pitchFamily="50" charset="-128"/>
                <a:ea typeface="HGP創英角ｺﾞｼｯｸUB" pitchFamily="50" charset="-128"/>
              </a:rPr>
              <a:t>①</a:t>
            </a:r>
            <a:r>
              <a:rPr lang="ja-JP" altLang="en-US" sz="2000" dirty="0" smtClean="0">
                <a:latin typeface="HGP創英角ｺﾞｼｯｸUB" pitchFamily="50" charset="-128"/>
                <a:ea typeface="HGP創英角ｺﾞｼｯｸUB" pitchFamily="50" charset="-128"/>
              </a:rPr>
              <a:t>　Ｌ型マトリックス</a:t>
            </a:r>
            <a:endParaRPr lang="ja-JP" altLang="en-US" sz="2000" dirty="0" smtClean="0">
              <a:solidFill>
                <a:srgbClr val="660066"/>
              </a:solidFill>
              <a:effectLst>
                <a:outerShdw blurRad="38100" dist="38100" dir="2700000" algn="tl">
                  <a:srgbClr val="C0C0C0"/>
                </a:outerShdw>
              </a:effectLst>
              <a:ea typeface="HGP創英角ｺﾞｼｯｸUB" pitchFamily="50" charset="-128"/>
            </a:endParaRPr>
          </a:p>
        </p:txBody>
      </p:sp>
      <p:sp>
        <p:nvSpPr>
          <p:cNvPr id="35843" name="AutoShape 86">
            <a:hlinkClick r:id="rId3" action="ppaction://hlinksldjump" highlightClick="1"/>
          </p:cNvPr>
          <p:cNvSpPr>
            <a:spLocks noChangeArrowheads="1"/>
          </p:cNvSpPr>
          <p:nvPr/>
        </p:nvSpPr>
        <p:spPr bwMode="auto">
          <a:xfrm>
            <a:off x="8686800" y="6477000"/>
            <a:ext cx="304800" cy="228600"/>
          </a:xfrm>
          <a:prstGeom prst="actionButtonBackPrevious">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pic>
        <p:nvPicPr>
          <p:cNvPr id="35844" name="Picture 91"/>
          <p:cNvPicPr>
            <a:picLocks noChangeAspect="1" noChangeArrowheads="1"/>
          </p:cNvPicPr>
          <p:nvPr/>
        </p:nvPicPr>
        <p:blipFill>
          <a:blip r:embed="rId4">
            <a:extLst>
              <a:ext uri="{28A0092B-C50C-407E-A947-70E740481C1C}">
                <a14:useLocalDpi xmlns:a14="http://schemas.microsoft.com/office/drawing/2010/main" val="0"/>
              </a:ext>
            </a:extLst>
          </a:blip>
          <a:srcRect l="26485" t="31836" r="46484" b="33789"/>
          <a:stretch>
            <a:fillRect/>
          </a:stretch>
        </p:blipFill>
        <p:spPr bwMode="auto">
          <a:xfrm>
            <a:off x="2211388" y="1700213"/>
            <a:ext cx="4792662"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5" name="Text Box 3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34</a:t>
            </a:r>
          </a:p>
        </p:txBody>
      </p:sp>
      <p:sp>
        <p:nvSpPr>
          <p:cNvPr id="6" name="Text Box 2"/>
          <p:cNvSpPr txBox="1">
            <a:spLocks noChangeArrowheads="1"/>
          </p:cNvSpPr>
          <p:nvPr/>
        </p:nvSpPr>
        <p:spPr bwMode="auto">
          <a:xfrm>
            <a:off x="684213" y="844550"/>
            <a:ext cx="8307387"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マトリックス図の最も基本的なパターンです。</a:t>
            </a:r>
            <a:endParaRPr lang="en-US" altLang="ja-JP" sz="2000" dirty="0" smtClean="0">
              <a:effectLst>
                <a:outerShdw blurRad="38100" dist="38100" dir="2700000" algn="tl">
                  <a:srgbClr val="C0C0C0"/>
                </a:outerShdw>
              </a:effectLst>
              <a:ea typeface="HGP創英角ｺﾞｼｯｸUB" pitchFamily="50" charset="-128"/>
            </a:endParaRPr>
          </a:p>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ＡとＢの要素をＬ型に配置した二元マトリックスで他の型の基本となっています。</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539750" y="376238"/>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25000"/>
              </a:spcBef>
              <a:defRPr/>
            </a:pPr>
            <a:r>
              <a:rPr lang="en-US" altLang="ja-JP" sz="2000" dirty="0" smtClean="0">
                <a:latin typeface="HGP創英角ｺﾞｼｯｸUB" pitchFamily="50" charset="-128"/>
                <a:ea typeface="HGP創英角ｺﾞｼｯｸUB" pitchFamily="50" charset="-128"/>
              </a:rPr>
              <a:t>②</a:t>
            </a:r>
            <a:r>
              <a:rPr lang="ja-JP" altLang="en-US" sz="2000" dirty="0" smtClean="0">
                <a:latin typeface="HGP創英角ｺﾞｼｯｸUB" pitchFamily="50" charset="-128"/>
                <a:ea typeface="HGP創英角ｺﾞｼｯｸUB" pitchFamily="50" charset="-128"/>
              </a:rPr>
              <a:t>　Ｔ型マトリックス</a:t>
            </a:r>
            <a:endParaRPr lang="ja-JP" altLang="en-US" sz="2000" dirty="0" smtClean="0">
              <a:solidFill>
                <a:srgbClr val="660066"/>
              </a:solidFill>
              <a:effectLst>
                <a:outerShdw blurRad="38100" dist="38100" dir="2700000" algn="tl">
                  <a:srgbClr val="C0C0C0"/>
                </a:outerShdw>
              </a:effectLst>
              <a:ea typeface="HGP創英角ｺﾞｼｯｸUB" pitchFamily="50" charset="-128"/>
            </a:endParaRPr>
          </a:p>
        </p:txBody>
      </p:sp>
      <p:sp>
        <p:nvSpPr>
          <p:cNvPr id="36867" name="AutoShape 14">
            <a:hlinkClick r:id="rId3" action="ppaction://hlinksldjump" highlightClick="1"/>
          </p:cNvPr>
          <p:cNvSpPr>
            <a:spLocks noChangeArrowheads="1"/>
          </p:cNvSpPr>
          <p:nvPr/>
        </p:nvSpPr>
        <p:spPr bwMode="auto">
          <a:xfrm>
            <a:off x="8686800" y="6477000"/>
            <a:ext cx="304800" cy="228600"/>
          </a:xfrm>
          <a:prstGeom prst="actionButtonBackPrevious">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pic>
        <p:nvPicPr>
          <p:cNvPr id="36868" name="Picture 15"/>
          <p:cNvPicPr>
            <a:picLocks noChangeAspect="1" noChangeArrowheads="1"/>
          </p:cNvPicPr>
          <p:nvPr/>
        </p:nvPicPr>
        <p:blipFill>
          <a:blip r:embed="rId4">
            <a:extLst>
              <a:ext uri="{28A0092B-C50C-407E-A947-70E740481C1C}">
                <a14:useLocalDpi xmlns:a14="http://schemas.microsoft.com/office/drawing/2010/main" val="0"/>
              </a:ext>
            </a:extLst>
          </a:blip>
          <a:srcRect l="61172" t="31250" r="11484" b="11328"/>
          <a:stretch>
            <a:fillRect/>
          </a:stretch>
        </p:blipFill>
        <p:spPr bwMode="auto">
          <a:xfrm>
            <a:off x="3101975" y="1562100"/>
            <a:ext cx="299402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9" name="Text Box 3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35</a:t>
            </a:r>
          </a:p>
        </p:txBody>
      </p:sp>
      <p:sp>
        <p:nvSpPr>
          <p:cNvPr id="6" name="Text Box 2"/>
          <p:cNvSpPr txBox="1">
            <a:spLocks noChangeArrowheads="1"/>
          </p:cNvSpPr>
          <p:nvPr/>
        </p:nvSpPr>
        <p:spPr bwMode="auto">
          <a:xfrm>
            <a:off x="684213" y="844550"/>
            <a:ext cx="8307387"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ＡとＢ、ＡとＣの２つのＬ型マトリックスを、Ａを共通にしてＴ字型に組み合せたマトリックス図です。ＡとＢ，Ｃの組み合せを表しています。</a:t>
            </a: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Text Box 8"/>
          <p:cNvSpPr txBox="1">
            <a:spLocks noChangeArrowheads="1"/>
          </p:cNvSpPr>
          <p:nvPr/>
        </p:nvSpPr>
        <p:spPr bwMode="auto">
          <a:xfrm>
            <a:off x="323850" y="320675"/>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25000"/>
              </a:spcBef>
              <a:defRPr/>
            </a:pPr>
            <a:r>
              <a:rPr lang="en-US" altLang="ja-JP" sz="2000" dirty="0" smtClean="0">
                <a:latin typeface="HGP創英角ｺﾞｼｯｸUB" pitchFamily="50" charset="-128"/>
                <a:ea typeface="HGP創英角ｺﾞｼｯｸUB" pitchFamily="50" charset="-128"/>
              </a:rPr>
              <a:t>③</a:t>
            </a:r>
            <a:r>
              <a:rPr lang="ja-JP" altLang="en-US" sz="2000" dirty="0" smtClean="0">
                <a:latin typeface="HGP創英角ｺﾞｼｯｸUB" pitchFamily="50" charset="-128"/>
                <a:ea typeface="HGP創英角ｺﾞｼｯｸUB" pitchFamily="50" charset="-128"/>
              </a:rPr>
              <a:t>　Ｙ型マトリックス</a:t>
            </a:r>
            <a:endParaRPr lang="ja-JP" altLang="en-US" sz="2000" dirty="0" smtClean="0">
              <a:solidFill>
                <a:srgbClr val="660066"/>
              </a:solidFill>
              <a:effectLst>
                <a:outerShdw blurRad="38100" dist="38100" dir="2700000" algn="tl">
                  <a:srgbClr val="C0C0C0"/>
                </a:outerShdw>
              </a:effectLst>
              <a:ea typeface="HGP創英角ｺﾞｼｯｸUB" pitchFamily="50" charset="-128"/>
            </a:endParaRPr>
          </a:p>
        </p:txBody>
      </p:sp>
      <p:sp>
        <p:nvSpPr>
          <p:cNvPr id="37891" name="AutoShape 9">
            <a:hlinkClick r:id="rId3" action="ppaction://hlinksldjump" highlightClick="1"/>
          </p:cNvPr>
          <p:cNvSpPr>
            <a:spLocks noChangeArrowheads="1"/>
          </p:cNvSpPr>
          <p:nvPr/>
        </p:nvSpPr>
        <p:spPr bwMode="auto">
          <a:xfrm>
            <a:off x="8686800" y="6477000"/>
            <a:ext cx="304800" cy="228600"/>
          </a:xfrm>
          <a:prstGeom prst="actionButtonBackPrevious">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pic>
        <p:nvPicPr>
          <p:cNvPr id="37892" name="Picture 11"/>
          <p:cNvPicPr>
            <a:picLocks noChangeAspect="1" noChangeArrowheads="1"/>
          </p:cNvPicPr>
          <p:nvPr/>
        </p:nvPicPr>
        <p:blipFill>
          <a:blip r:embed="rId4">
            <a:extLst>
              <a:ext uri="{28A0092B-C50C-407E-A947-70E740481C1C}">
                <a14:useLocalDpi xmlns:a14="http://schemas.microsoft.com/office/drawing/2010/main" val="0"/>
              </a:ext>
            </a:extLst>
          </a:blip>
          <a:srcRect l="38672" t="30632" r="21718" b="16570"/>
          <a:stretch>
            <a:fillRect/>
          </a:stretch>
        </p:blipFill>
        <p:spPr bwMode="auto">
          <a:xfrm>
            <a:off x="2436813" y="1814513"/>
            <a:ext cx="4573587"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3" name="Text Box 3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36</a:t>
            </a:r>
          </a:p>
        </p:txBody>
      </p:sp>
      <p:sp>
        <p:nvSpPr>
          <p:cNvPr id="7" name="Text Box 2"/>
          <p:cNvSpPr txBox="1">
            <a:spLocks noChangeArrowheads="1"/>
          </p:cNvSpPr>
          <p:nvPr/>
        </p:nvSpPr>
        <p:spPr bwMode="auto">
          <a:xfrm>
            <a:off x="684213" y="765175"/>
            <a:ext cx="8154987"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ＡとＢ、ＢとＣ、ＣとＡの３つのＬ型マトリックスを用いて、Ａ，Ｂ，ＣをＹ字型に組み合せたマトリックス図です。ＡとＢ・Ｃ、ＢとＣ・Ａ、ＣとＡ・Ｂの組み合せを表したものです。</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3"/>
          <p:cNvSpPr txBox="1">
            <a:spLocks noChangeArrowheads="1"/>
          </p:cNvSpPr>
          <p:nvPr/>
        </p:nvSpPr>
        <p:spPr bwMode="auto">
          <a:xfrm>
            <a:off x="539750" y="369888"/>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25000"/>
              </a:spcBef>
              <a:defRPr/>
            </a:pPr>
            <a:r>
              <a:rPr lang="en-US" altLang="ja-JP" sz="2000" dirty="0" smtClean="0">
                <a:latin typeface="HGP創英角ｺﾞｼｯｸUB" pitchFamily="50" charset="-128"/>
                <a:ea typeface="HGP創英角ｺﾞｼｯｸUB" pitchFamily="50" charset="-128"/>
              </a:rPr>
              <a:t>④</a:t>
            </a:r>
            <a:r>
              <a:rPr lang="ja-JP" altLang="en-US" sz="2000" dirty="0" smtClean="0">
                <a:latin typeface="HGP創英角ｺﾞｼｯｸUB" pitchFamily="50" charset="-128"/>
                <a:ea typeface="HGP創英角ｺﾞｼｯｸUB" pitchFamily="50" charset="-128"/>
              </a:rPr>
              <a:t>　Ｘ型マトリックス</a:t>
            </a:r>
            <a:endParaRPr lang="ja-JP" altLang="en-US" sz="2000" dirty="0" smtClean="0">
              <a:solidFill>
                <a:srgbClr val="660066"/>
              </a:solidFill>
              <a:effectLst>
                <a:outerShdw blurRad="38100" dist="38100" dir="2700000" algn="tl">
                  <a:srgbClr val="C0C0C0"/>
                </a:outerShdw>
              </a:effectLst>
              <a:ea typeface="HGP創英角ｺﾞｼｯｸUB" pitchFamily="50" charset="-128"/>
            </a:endParaRPr>
          </a:p>
        </p:txBody>
      </p:sp>
      <p:sp>
        <p:nvSpPr>
          <p:cNvPr id="38915" name="AutoShape 9">
            <a:hlinkClick r:id="rId3" action="ppaction://hlinksldjump" highlightClick="1"/>
          </p:cNvPr>
          <p:cNvSpPr>
            <a:spLocks noChangeArrowheads="1"/>
          </p:cNvSpPr>
          <p:nvPr/>
        </p:nvSpPr>
        <p:spPr bwMode="auto">
          <a:xfrm>
            <a:off x="8686800" y="6477000"/>
            <a:ext cx="304800" cy="228600"/>
          </a:xfrm>
          <a:prstGeom prst="actionButtonBackPrevious">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pic>
        <p:nvPicPr>
          <p:cNvPr id="38916" name="Picture 11"/>
          <p:cNvPicPr>
            <a:picLocks noChangeAspect="1" noChangeArrowheads="1"/>
          </p:cNvPicPr>
          <p:nvPr/>
        </p:nvPicPr>
        <p:blipFill>
          <a:blip r:embed="rId4">
            <a:extLst>
              <a:ext uri="{28A0092B-C50C-407E-A947-70E740481C1C}">
                <a14:useLocalDpi xmlns:a14="http://schemas.microsoft.com/office/drawing/2010/main" val="0"/>
              </a:ext>
            </a:extLst>
          </a:blip>
          <a:srcRect l="37891" t="32520" r="19453" b="13965"/>
          <a:stretch>
            <a:fillRect/>
          </a:stretch>
        </p:blipFill>
        <p:spPr bwMode="auto">
          <a:xfrm>
            <a:off x="2312988" y="1765300"/>
            <a:ext cx="4897437"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7" name="Text Box 3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37</a:t>
            </a:r>
          </a:p>
        </p:txBody>
      </p:sp>
      <p:sp>
        <p:nvSpPr>
          <p:cNvPr id="6" name="Text Box 2"/>
          <p:cNvSpPr txBox="1">
            <a:spLocks noChangeArrowheads="1"/>
          </p:cNvSpPr>
          <p:nvPr/>
        </p:nvSpPr>
        <p:spPr bwMode="auto">
          <a:xfrm>
            <a:off x="668338" y="765175"/>
            <a:ext cx="8154987"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ＡとＢ、ＢとＣ、ＣとＤ、ＤとＡの４つのＬ型マトリックスを用いて、Ａ，Ｂ，Ｃ，ＤをＸ字型に組み合せたマトリックス図です。ＡとＢ・Ｄ、ＢとＡ・Ｃ、ＣとＢ・Ｄ、ＤとＡ・Ｃの組み合せを表しています。</a:t>
            </a: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83" name="Text Box 167"/>
          <p:cNvSpPr txBox="1">
            <a:spLocks noChangeArrowheads="1"/>
          </p:cNvSpPr>
          <p:nvPr/>
        </p:nvSpPr>
        <p:spPr bwMode="auto">
          <a:xfrm>
            <a:off x="468313" y="396875"/>
            <a:ext cx="2362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lnSpc>
                <a:spcPct val="80000"/>
              </a:lnSpc>
              <a:spcBef>
                <a:spcPct val="25000"/>
              </a:spcBef>
              <a:defRPr/>
            </a:pPr>
            <a:r>
              <a:rPr lang="en-US" altLang="ja-JP" sz="2000" dirty="0" smtClean="0">
                <a:latin typeface="HGP創英角ｺﾞｼｯｸUB" pitchFamily="50" charset="-128"/>
                <a:ea typeface="HGP創英角ｺﾞｼｯｸUB" pitchFamily="50" charset="-128"/>
              </a:rPr>
              <a:t>⑤</a:t>
            </a:r>
            <a:r>
              <a:rPr lang="ja-JP" altLang="en-US" sz="2000" dirty="0" smtClean="0">
                <a:latin typeface="HGP創英角ｺﾞｼｯｸUB" pitchFamily="50" charset="-128"/>
                <a:ea typeface="HGP創英角ｺﾞｼｯｸUB" pitchFamily="50" charset="-128"/>
              </a:rPr>
              <a:t>　Ｃ型マトリックス</a:t>
            </a:r>
            <a:endParaRPr lang="ja-JP" altLang="en-US" sz="2000" dirty="0" smtClean="0">
              <a:solidFill>
                <a:srgbClr val="660066"/>
              </a:solidFill>
              <a:effectLst>
                <a:outerShdw blurRad="38100" dist="38100" dir="2700000" algn="tl">
                  <a:srgbClr val="C0C0C0"/>
                </a:outerShdw>
              </a:effectLst>
              <a:ea typeface="HGP創英角ｺﾞｼｯｸUB" pitchFamily="50" charset="-128"/>
            </a:endParaRPr>
          </a:p>
        </p:txBody>
      </p:sp>
      <p:sp>
        <p:nvSpPr>
          <p:cNvPr id="39939" name="AutoShape 169">
            <a:hlinkClick r:id="rId3" action="ppaction://hlinksldjump" highlightClick="1"/>
          </p:cNvPr>
          <p:cNvSpPr>
            <a:spLocks noChangeArrowheads="1"/>
          </p:cNvSpPr>
          <p:nvPr/>
        </p:nvSpPr>
        <p:spPr bwMode="auto">
          <a:xfrm>
            <a:off x="8686800" y="6477000"/>
            <a:ext cx="304800" cy="228600"/>
          </a:xfrm>
          <a:prstGeom prst="actionButtonBackPrevious">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pic>
        <p:nvPicPr>
          <p:cNvPr id="39940" name="Picture 175"/>
          <p:cNvPicPr>
            <a:picLocks noChangeAspect="1" noChangeArrowheads="1"/>
          </p:cNvPicPr>
          <p:nvPr/>
        </p:nvPicPr>
        <p:blipFill>
          <a:blip r:embed="rId4">
            <a:extLst>
              <a:ext uri="{28A0092B-C50C-407E-A947-70E740481C1C}">
                <a14:useLocalDpi xmlns:a14="http://schemas.microsoft.com/office/drawing/2010/main" val="0"/>
              </a:ext>
            </a:extLst>
          </a:blip>
          <a:srcRect l="41563" t="28906" r="21562" b="20605"/>
          <a:stretch>
            <a:fillRect/>
          </a:stretch>
        </p:blipFill>
        <p:spPr bwMode="auto">
          <a:xfrm>
            <a:off x="2339975" y="1666875"/>
            <a:ext cx="44958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1" name="Text Box 32"/>
          <p:cNvSpPr txBox="1">
            <a:spLocks noChangeArrowheads="1"/>
          </p:cNvSpPr>
          <p:nvPr/>
        </p:nvSpPr>
        <p:spPr bwMode="auto">
          <a:xfrm>
            <a:off x="8388350" y="0"/>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38</a:t>
            </a:r>
          </a:p>
        </p:txBody>
      </p:sp>
      <p:sp>
        <p:nvSpPr>
          <p:cNvPr id="6" name="Text Box 2"/>
          <p:cNvSpPr txBox="1">
            <a:spLocks noChangeArrowheads="1"/>
          </p:cNvSpPr>
          <p:nvPr/>
        </p:nvSpPr>
        <p:spPr bwMode="auto">
          <a:xfrm>
            <a:off x="684213" y="828675"/>
            <a:ext cx="8154987"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50" charset="-128"/>
              </a:defRPr>
            </a:lvl1pPr>
            <a:lvl2pPr marL="571500">
              <a:defRPr kumimoji="1" sz="2400">
                <a:solidFill>
                  <a:schemeClr val="tx1"/>
                </a:solidFill>
                <a:latin typeface="Times New Roman" pitchFamily="18" charset="0"/>
                <a:ea typeface="ＭＳ Ｐゴシック" pitchFamily="50" charset="-128"/>
              </a:defRPr>
            </a:lvl2pPr>
            <a:lvl3pPr marL="1143000">
              <a:defRPr kumimoji="1" sz="2400">
                <a:solidFill>
                  <a:schemeClr val="tx1"/>
                </a:solidFill>
                <a:latin typeface="Times New Roman" pitchFamily="18" charset="0"/>
                <a:ea typeface="ＭＳ Ｐゴシック" pitchFamily="50" charset="-128"/>
              </a:defRPr>
            </a:lvl3pPr>
            <a:lvl4pPr marL="1714500">
              <a:defRPr kumimoji="1" sz="2400">
                <a:solidFill>
                  <a:schemeClr val="tx1"/>
                </a:solidFill>
                <a:latin typeface="Times New Roman" pitchFamily="18" charset="0"/>
                <a:ea typeface="ＭＳ Ｐゴシック" pitchFamily="50" charset="-128"/>
              </a:defRPr>
            </a:lvl4pPr>
            <a:lvl5pPr marL="2286000">
              <a:defRPr kumimoji="1" sz="2400">
                <a:solidFill>
                  <a:schemeClr val="tx1"/>
                </a:solidFill>
                <a:latin typeface="Times New Roman" pitchFamily="18" charset="0"/>
                <a:ea typeface="ＭＳ Ｐゴシック" pitchFamily="50" charset="-128"/>
              </a:defRPr>
            </a:lvl5pPr>
            <a:lvl6pPr marL="27432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nSpc>
                <a:spcPct val="80000"/>
              </a:lnSpc>
              <a:spcBef>
                <a:spcPct val="25000"/>
              </a:spcBef>
              <a:defRPr/>
            </a:pPr>
            <a:r>
              <a:rPr lang="ja-JP" altLang="en-US" sz="2000" dirty="0" smtClean="0">
                <a:effectLst>
                  <a:outerShdw blurRad="38100" dist="38100" dir="2700000" algn="tl">
                    <a:srgbClr val="C0C0C0"/>
                  </a:outerShdw>
                </a:effectLst>
                <a:ea typeface="HGP創英角ｺﾞｼｯｸUB" pitchFamily="50" charset="-128"/>
              </a:rPr>
              <a:t>Ａ，Ｂ，Ｃをそれぞれ辺とするマトリックス図で、Ａ、Ｂ、Ｃの各要素の組合せは三次元空間上の点となります。</a:t>
            </a: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612775" y="1649413"/>
            <a:ext cx="7727950" cy="2211387"/>
          </a:xfrm>
          <a:prstGeom prst="rect">
            <a:avLst/>
          </a:prstGeom>
          <a:solidFill>
            <a:srgbClr val="CCFFCC"/>
          </a:solidFill>
          <a:ln w="635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2800">
                <a:ea typeface="HGS平成丸ｺﾞｼｯｸ体W8"/>
                <a:cs typeface="HGS平成丸ｺﾞｼｯｸ体W8"/>
              </a:rPr>
              <a:t>　</a:t>
            </a:r>
            <a:r>
              <a:rPr lang="ja-JP" altLang="en-US" sz="2800">
                <a:solidFill>
                  <a:srgbClr val="3333FF"/>
                </a:solidFill>
                <a:ea typeface="HGS平成丸ｺﾞｼｯｸ体W8"/>
                <a:cs typeface="HGS平成丸ｺﾞｼｯｸ体W8"/>
              </a:rPr>
              <a:t>「ＱＣサークル活動を活性化するには」</a:t>
            </a:r>
            <a:r>
              <a:rPr lang="ja-JP" altLang="en-US" sz="2800">
                <a:ea typeface="HGS平成丸ｺﾞｼｯｸ体W8"/>
                <a:cs typeface="HGS平成丸ｺﾞｼｯｸ体W8"/>
              </a:rPr>
              <a:t>の目的で、系統図・マトリックス図を作成し、有効手段を２～３項目挙げて下さい。</a:t>
            </a:r>
          </a:p>
        </p:txBody>
      </p:sp>
      <p:sp>
        <p:nvSpPr>
          <p:cNvPr id="40963" name="AutoShape 3"/>
          <p:cNvSpPr>
            <a:spLocks noChangeArrowheads="1"/>
          </p:cNvSpPr>
          <p:nvPr/>
        </p:nvSpPr>
        <p:spPr bwMode="auto">
          <a:xfrm>
            <a:off x="593725" y="4440238"/>
            <a:ext cx="1511300" cy="647700"/>
          </a:xfrm>
          <a:prstGeom prst="roundRect">
            <a:avLst>
              <a:gd name="adj" fmla="val 16667"/>
            </a:avLst>
          </a:prstGeom>
          <a:solidFill>
            <a:srgbClr val="66FF33"/>
          </a:solidFill>
          <a:ln w="4445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2400">
                <a:ea typeface="HG平成丸ｺﾞｼｯｸ体W8"/>
                <a:cs typeface="HG平成丸ｺﾞｼｯｸ体W8"/>
              </a:rPr>
              <a:t>前提条件</a:t>
            </a:r>
          </a:p>
        </p:txBody>
      </p:sp>
      <p:sp>
        <p:nvSpPr>
          <p:cNvPr id="40964" name="AutoShape 4"/>
          <p:cNvSpPr>
            <a:spLocks noChangeArrowheads="1"/>
          </p:cNvSpPr>
          <p:nvPr/>
        </p:nvSpPr>
        <p:spPr bwMode="auto">
          <a:xfrm>
            <a:off x="2411413" y="4437063"/>
            <a:ext cx="6337300" cy="1201737"/>
          </a:xfrm>
          <a:prstGeom prst="roundRect">
            <a:avLst>
              <a:gd name="adj" fmla="val 16667"/>
            </a:avLst>
          </a:prstGeom>
          <a:solidFill>
            <a:srgbClr val="FFFF99"/>
          </a:solidFill>
          <a:ln w="508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342900" indent="-3429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en-US" altLang="ja-JP" sz="2000" b="1">
              <a:ea typeface="HG平成丸ｺﾞｼｯｸ体W8"/>
              <a:cs typeface="HG平成丸ｺﾞｼｯｸ体W8"/>
            </a:endParaRPr>
          </a:p>
          <a:p>
            <a:pPr eaLnBrk="1" hangingPunct="1">
              <a:buFontTx/>
              <a:buNone/>
            </a:pPr>
            <a:r>
              <a:rPr lang="ja-JP" altLang="en-US" sz="2000" b="1">
                <a:ea typeface="HG平成丸ｺﾞｼｯｸ体W8"/>
                <a:cs typeface="HG平成丸ｺﾞｼｯｸ体W8"/>
              </a:rPr>
              <a:t>１・３ｹ月以内で対策ができるもの。</a:t>
            </a:r>
          </a:p>
          <a:p>
            <a:pPr eaLnBrk="1" hangingPunct="1">
              <a:buFontTx/>
              <a:buNone/>
            </a:pPr>
            <a:r>
              <a:rPr lang="ja-JP" altLang="en-US" sz="2000" b="1">
                <a:ea typeface="HG平成丸ｺﾞｼｯｸ体W8"/>
                <a:cs typeface="HG平成丸ｺﾞｼｯｸ体W8"/>
              </a:rPr>
              <a:t>２・全員がサークルメンバーの立場で考える。</a:t>
            </a:r>
          </a:p>
          <a:p>
            <a:pPr eaLnBrk="1" hangingPunct="1">
              <a:buFontTx/>
              <a:buNone/>
            </a:pPr>
            <a:endParaRPr lang="en-US" altLang="ja-JP" sz="2000" b="1">
              <a:ea typeface="HG平成丸ｺﾞｼｯｸ体W8"/>
              <a:cs typeface="HG平成丸ｺﾞｼｯｸ体W8"/>
            </a:endParaRPr>
          </a:p>
        </p:txBody>
      </p:sp>
      <p:sp>
        <p:nvSpPr>
          <p:cNvPr id="728070" name="Rectangle 6"/>
          <p:cNvSpPr>
            <a:spLocks noGrp="1" noChangeArrowheads="1"/>
          </p:cNvSpPr>
          <p:nvPr>
            <p:ph type="title" sz="quarter"/>
          </p:nvPr>
        </p:nvSpPr>
        <p:spPr>
          <a:xfrm>
            <a:off x="468313" y="330200"/>
            <a:ext cx="3382962" cy="687388"/>
          </a:xfrm>
          <a:gradFill rotWithShape="0">
            <a:gsLst>
              <a:gs pos="0">
                <a:srgbClr val="FF99FF"/>
              </a:gs>
              <a:gs pos="50000">
                <a:schemeClr val="bg1"/>
              </a:gs>
              <a:gs pos="100000">
                <a:srgbClr val="FF99FF"/>
              </a:gs>
            </a:gsLst>
            <a:lin ang="5400000" scaled="1"/>
          </a:gradFill>
        </p:spPr>
        <p:txBody>
          <a:bodyPr/>
          <a:lstStyle/>
          <a:p>
            <a:pPr eaLnBrk="1" hangingPunct="1">
              <a:defRPr/>
            </a:pPr>
            <a:r>
              <a:rPr lang="ja-JP" altLang="en-US" dirty="0" smtClean="0"/>
              <a:t>演習問題</a:t>
            </a:r>
          </a:p>
        </p:txBody>
      </p:sp>
      <p:sp>
        <p:nvSpPr>
          <p:cNvPr id="40966" name="Text Box 32"/>
          <p:cNvSpPr txBox="1">
            <a:spLocks noChangeArrowheads="1"/>
          </p:cNvSpPr>
          <p:nvPr/>
        </p:nvSpPr>
        <p:spPr bwMode="auto">
          <a:xfrm>
            <a:off x="8340725" y="115888"/>
            <a:ext cx="755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39</a:t>
            </a:r>
          </a:p>
        </p:txBody>
      </p:sp>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173038" y="169863"/>
            <a:ext cx="5451475" cy="523875"/>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　</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４．系統図の見方（方策展開型）　</a:t>
            </a:r>
            <a:endParaRPr lang="ja-JP" altLang="en-US" sz="2800" dirty="0" smtClean="0">
              <a:latin typeface="HGP創英角ｺﾞｼｯｸUB" pitchFamily="50" charset="-128"/>
              <a:ea typeface="HGP創英角ｺﾞｼｯｸUB" pitchFamily="50" charset="-128"/>
            </a:endParaRPr>
          </a:p>
        </p:txBody>
      </p:sp>
      <p:sp>
        <p:nvSpPr>
          <p:cNvPr id="5123" name="Text Box 3"/>
          <p:cNvSpPr txBox="1">
            <a:spLocks noChangeArrowheads="1"/>
          </p:cNvSpPr>
          <p:nvPr/>
        </p:nvSpPr>
        <p:spPr bwMode="auto">
          <a:xfrm>
            <a:off x="8604250" y="28575"/>
            <a:ext cx="5080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4</a:t>
            </a:r>
          </a:p>
        </p:txBody>
      </p:sp>
      <p:sp>
        <p:nvSpPr>
          <p:cNvPr id="5124" name="Text Box 7"/>
          <p:cNvSpPr txBox="1">
            <a:spLocks noChangeArrowheads="1"/>
          </p:cNvSpPr>
          <p:nvPr/>
        </p:nvSpPr>
        <p:spPr bwMode="auto">
          <a:xfrm>
            <a:off x="3846513" y="5529263"/>
            <a:ext cx="411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latin typeface="HGP創英角ｺﾞｼｯｸUB" pitchFamily="50" charset="-128"/>
                <a:ea typeface="HGP創英角ｺﾞｼｯｸUB" pitchFamily="50" charset="-128"/>
              </a:rPr>
              <a:t>図</a:t>
            </a:r>
            <a:r>
              <a:rPr lang="en-US" altLang="ja-JP" sz="1600">
                <a:latin typeface="HGP創英角ｺﾞｼｯｸUB" pitchFamily="50" charset="-128"/>
                <a:ea typeface="HGP創英角ｺﾞｼｯｸUB" pitchFamily="50" charset="-128"/>
              </a:rPr>
              <a:t>-2.</a:t>
            </a:r>
            <a:r>
              <a:rPr lang="ja-JP" altLang="en-US" sz="1600">
                <a:ea typeface="HGP創英角ｺﾞｼｯｸUB" pitchFamily="50" charset="-128"/>
              </a:rPr>
              <a:t>　「混雑しない食堂にする」の系統図</a:t>
            </a:r>
          </a:p>
        </p:txBody>
      </p:sp>
      <p:sp>
        <p:nvSpPr>
          <p:cNvPr id="5125" name="Text Box 8"/>
          <p:cNvSpPr txBox="1">
            <a:spLocks noChangeArrowheads="1"/>
          </p:cNvSpPr>
          <p:nvPr/>
        </p:nvSpPr>
        <p:spPr bwMode="auto">
          <a:xfrm>
            <a:off x="6729413" y="180022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３次手段</a:t>
            </a:r>
          </a:p>
        </p:txBody>
      </p:sp>
      <p:sp>
        <p:nvSpPr>
          <p:cNvPr id="5126" name="Text Box 10"/>
          <p:cNvSpPr txBox="1">
            <a:spLocks noChangeArrowheads="1"/>
          </p:cNvSpPr>
          <p:nvPr/>
        </p:nvSpPr>
        <p:spPr bwMode="auto">
          <a:xfrm>
            <a:off x="1336675" y="2759075"/>
            <a:ext cx="1404938"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ニーズに合わせたルート設定にする</a:t>
            </a:r>
          </a:p>
        </p:txBody>
      </p:sp>
      <p:sp>
        <p:nvSpPr>
          <p:cNvPr id="5127" name="Text Box 11"/>
          <p:cNvSpPr txBox="1">
            <a:spLocks noChangeArrowheads="1"/>
          </p:cNvSpPr>
          <p:nvPr/>
        </p:nvSpPr>
        <p:spPr bwMode="auto">
          <a:xfrm>
            <a:off x="3135313" y="3484563"/>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案内表示の変更</a:t>
            </a:r>
          </a:p>
        </p:txBody>
      </p:sp>
      <p:sp>
        <p:nvSpPr>
          <p:cNvPr id="5128" name="Text Box 12"/>
          <p:cNvSpPr txBox="1">
            <a:spLocks noChangeArrowheads="1"/>
          </p:cNvSpPr>
          <p:nvPr/>
        </p:nvSpPr>
        <p:spPr bwMode="auto">
          <a:xfrm>
            <a:off x="6016625" y="3509963"/>
            <a:ext cx="28670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待ち時間を表示する</a:t>
            </a:r>
          </a:p>
        </p:txBody>
      </p:sp>
      <p:sp>
        <p:nvSpPr>
          <p:cNvPr id="5129" name="Text Box 13"/>
          <p:cNvSpPr txBox="1">
            <a:spLocks noChangeArrowheads="1"/>
          </p:cNvSpPr>
          <p:nvPr/>
        </p:nvSpPr>
        <p:spPr bwMode="auto">
          <a:xfrm>
            <a:off x="6003925" y="2047875"/>
            <a:ext cx="28543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アンケート調査を行う</a:t>
            </a:r>
          </a:p>
        </p:txBody>
      </p:sp>
      <p:sp>
        <p:nvSpPr>
          <p:cNvPr id="5130" name="Line 14"/>
          <p:cNvSpPr>
            <a:spLocks noChangeShapeType="1"/>
          </p:cNvSpPr>
          <p:nvPr/>
        </p:nvSpPr>
        <p:spPr bwMode="auto">
          <a:xfrm>
            <a:off x="1120775" y="3024188"/>
            <a:ext cx="2206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1" name="Line 15"/>
          <p:cNvSpPr>
            <a:spLocks noChangeShapeType="1"/>
          </p:cNvSpPr>
          <p:nvPr/>
        </p:nvSpPr>
        <p:spPr bwMode="auto">
          <a:xfrm>
            <a:off x="1133475" y="5761038"/>
            <a:ext cx="27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2" name="Line 16"/>
          <p:cNvSpPr>
            <a:spLocks noChangeShapeType="1"/>
          </p:cNvSpPr>
          <p:nvPr/>
        </p:nvSpPr>
        <p:spPr bwMode="auto">
          <a:xfrm flipH="1">
            <a:off x="1116013" y="3017838"/>
            <a:ext cx="0" cy="2743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3" name="Line 17"/>
          <p:cNvSpPr>
            <a:spLocks noChangeShapeType="1"/>
          </p:cNvSpPr>
          <p:nvPr/>
        </p:nvSpPr>
        <p:spPr bwMode="auto">
          <a:xfrm>
            <a:off x="1122363" y="4968875"/>
            <a:ext cx="2428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4" name="Line 18"/>
          <p:cNvSpPr>
            <a:spLocks noChangeShapeType="1"/>
          </p:cNvSpPr>
          <p:nvPr/>
        </p:nvSpPr>
        <p:spPr bwMode="auto">
          <a:xfrm>
            <a:off x="2881313" y="23717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5" name="Line 19"/>
          <p:cNvSpPr>
            <a:spLocks noChangeShapeType="1"/>
          </p:cNvSpPr>
          <p:nvPr/>
        </p:nvSpPr>
        <p:spPr bwMode="auto">
          <a:xfrm>
            <a:off x="2881313" y="4037013"/>
            <a:ext cx="0" cy="428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6" name="Text Box 20"/>
          <p:cNvSpPr txBox="1">
            <a:spLocks noChangeArrowheads="1"/>
          </p:cNvSpPr>
          <p:nvPr/>
        </p:nvSpPr>
        <p:spPr bwMode="auto">
          <a:xfrm>
            <a:off x="1355725" y="3816350"/>
            <a:ext cx="1303338"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返却口の流れをｽﾑｰｽﾞにする</a:t>
            </a:r>
          </a:p>
        </p:txBody>
      </p:sp>
      <p:sp>
        <p:nvSpPr>
          <p:cNvPr id="5137" name="Text Box 21"/>
          <p:cNvSpPr txBox="1">
            <a:spLocks noChangeArrowheads="1"/>
          </p:cNvSpPr>
          <p:nvPr/>
        </p:nvSpPr>
        <p:spPr bwMode="auto">
          <a:xfrm>
            <a:off x="1365250" y="5472113"/>
            <a:ext cx="1244600" cy="74295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調理・配膳をスピードアップする</a:t>
            </a:r>
          </a:p>
        </p:txBody>
      </p:sp>
      <p:sp>
        <p:nvSpPr>
          <p:cNvPr id="5138" name="Text Box 22"/>
          <p:cNvSpPr txBox="1">
            <a:spLocks noChangeArrowheads="1"/>
          </p:cNvSpPr>
          <p:nvPr/>
        </p:nvSpPr>
        <p:spPr bwMode="auto">
          <a:xfrm>
            <a:off x="336550" y="3065463"/>
            <a:ext cx="496888" cy="2654300"/>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ea typeface="HGP創英角ｺﾞｼｯｸUB" pitchFamily="50" charset="-128"/>
              </a:rPr>
              <a:t>混雑しない食堂にする</a:t>
            </a:r>
          </a:p>
        </p:txBody>
      </p:sp>
      <p:sp>
        <p:nvSpPr>
          <p:cNvPr id="5139" name="Line 23"/>
          <p:cNvSpPr>
            <a:spLocks noChangeShapeType="1"/>
          </p:cNvSpPr>
          <p:nvPr/>
        </p:nvSpPr>
        <p:spPr bwMode="auto">
          <a:xfrm>
            <a:off x="2652713" y="4252913"/>
            <a:ext cx="241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0" name="Line 24"/>
          <p:cNvSpPr>
            <a:spLocks noChangeShapeType="1"/>
          </p:cNvSpPr>
          <p:nvPr/>
        </p:nvSpPr>
        <p:spPr bwMode="auto">
          <a:xfrm>
            <a:off x="2881313" y="2371725"/>
            <a:ext cx="0" cy="12715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1" name="Line 25"/>
          <p:cNvSpPr>
            <a:spLocks noChangeShapeType="1"/>
          </p:cNvSpPr>
          <p:nvPr/>
        </p:nvSpPr>
        <p:spPr bwMode="auto">
          <a:xfrm>
            <a:off x="5548313" y="237172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2" name="Text Box 26"/>
          <p:cNvSpPr txBox="1">
            <a:spLocks noChangeArrowheads="1"/>
          </p:cNvSpPr>
          <p:nvPr/>
        </p:nvSpPr>
        <p:spPr bwMode="auto">
          <a:xfrm>
            <a:off x="3135313" y="2281238"/>
            <a:ext cx="2413000" cy="30321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人気メニューにﾙｰﾄを合わせる</a:t>
            </a:r>
          </a:p>
        </p:txBody>
      </p:sp>
      <p:sp>
        <p:nvSpPr>
          <p:cNvPr id="5143" name="Text Box 27"/>
          <p:cNvSpPr txBox="1">
            <a:spLocks noChangeArrowheads="1"/>
          </p:cNvSpPr>
          <p:nvPr/>
        </p:nvSpPr>
        <p:spPr bwMode="auto">
          <a:xfrm>
            <a:off x="3135313" y="2927350"/>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レイアウトの変更をする</a:t>
            </a:r>
          </a:p>
        </p:txBody>
      </p:sp>
      <p:sp>
        <p:nvSpPr>
          <p:cNvPr id="5144" name="Text Box 28"/>
          <p:cNvSpPr txBox="1">
            <a:spLocks noChangeArrowheads="1"/>
          </p:cNvSpPr>
          <p:nvPr/>
        </p:nvSpPr>
        <p:spPr bwMode="auto">
          <a:xfrm>
            <a:off x="6030913" y="2432050"/>
            <a:ext cx="2868612"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月間の献立を</a:t>
            </a:r>
            <a:r>
              <a:rPr lang="en-US" altLang="ja-JP" sz="1400">
                <a:ea typeface="HGP創英角ｺﾞｼｯｸUB" pitchFamily="50" charset="-128"/>
              </a:rPr>
              <a:t>HP</a:t>
            </a:r>
            <a:r>
              <a:rPr lang="ja-JP" altLang="en-US" sz="1400">
                <a:ea typeface="HGP創英角ｺﾞｼｯｸUB" pitchFamily="50" charset="-128"/>
              </a:rPr>
              <a:t>に公開</a:t>
            </a:r>
          </a:p>
        </p:txBody>
      </p:sp>
      <p:sp>
        <p:nvSpPr>
          <p:cNvPr id="5145" name="Line 29"/>
          <p:cNvSpPr>
            <a:spLocks noChangeShapeType="1"/>
          </p:cNvSpPr>
          <p:nvPr/>
        </p:nvSpPr>
        <p:spPr bwMode="auto">
          <a:xfrm>
            <a:off x="5802313" y="2627313"/>
            <a:ext cx="215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6" name="Line 30"/>
          <p:cNvSpPr>
            <a:spLocks noChangeShapeType="1"/>
          </p:cNvSpPr>
          <p:nvPr/>
        </p:nvSpPr>
        <p:spPr bwMode="auto">
          <a:xfrm>
            <a:off x="5802313" y="2892425"/>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7" name="Line 31"/>
          <p:cNvSpPr>
            <a:spLocks noChangeShapeType="1"/>
          </p:cNvSpPr>
          <p:nvPr/>
        </p:nvSpPr>
        <p:spPr bwMode="auto">
          <a:xfrm>
            <a:off x="5802313" y="2192338"/>
            <a:ext cx="0" cy="7127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8" name="Text Box 32"/>
          <p:cNvSpPr txBox="1">
            <a:spLocks noChangeArrowheads="1"/>
          </p:cNvSpPr>
          <p:nvPr/>
        </p:nvSpPr>
        <p:spPr bwMode="auto">
          <a:xfrm>
            <a:off x="6032500" y="3146425"/>
            <a:ext cx="28686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箸等の備品必要数量の把握・設置</a:t>
            </a:r>
          </a:p>
        </p:txBody>
      </p:sp>
      <p:sp>
        <p:nvSpPr>
          <p:cNvPr id="5149" name="Line 33"/>
          <p:cNvSpPr>
            <a:spLocks noChangeShapeType="1"/>
          </p:cNvSpPr>
          <p:nvPr/>
        </p:nvSpPr>
        <p:spPr bwMode="auto">
          <a:xfrm>
            <a:off x="5811838" y="3298825"/>
            <a:ext cx="215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0" name="Line 34"/>
          <p:cNvSpPr>
            <a:spLocks noChangeShapeType="1"/>
          </p:cNvSpPr>
          <p:nvPr/>
        </p:nvSpPr>
        <p:spPr bwMode="auto">
          <a:xfrm>
            <a:off x="5556250" y="3679825"/>
            <a:ext cx="47466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1" name="Line 35"/>
          <p:cNvSpPr>
            <a:spLocks noChangeShapeType="1"/>
          </p:cNvSpPr>
          <p:nvPr/>
        </p:nvSpPr>
        <p:spPr bwMode="auto">
          <a:xfrm flipH="1">
            <a:off x="5800725" y="3005138"/>
            <a:ext cx="3175" cy="2984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2" name="Line 36"/>
          <p:cNvSpPr>
            <a:spLocks noChangeShapeType="1"/>
          </p:cNvSpPr>
          <p:nvPr/>
        </p:nvSpPr>
        <p:spPr bwMode="auto">
          <a:xfrm>
            <a:off x="5553075" y="3136900"/>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3" name="Line 37"/>
          <p:cNvSpPr>
            <a:spLocks noChangeShapeType="1"/>
          </p:cNvSpPr>
          <p:nvPr/>
        </p:nvSpPr>
        <p:spPr bwMode="auto">
          <a:xfrm>
            <a:off x="5811838" y="3013075"/>
            <a:ext cx="21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4" name="Line 38"/>
          <p:cNvSpPr>
            <a:spLocks noChangeShapeType="1"/>
          </p:cNvSpPr>
          <p:nvPr/>
        </p:nvSpPr>
        <p:spPr bwMode="auto">
          <a:xfrm>
            <a:off x="2879725" y="3630613"/>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55" name="Text Box 39"/>
          <p:cNvSpPr txBox="1">
            <a:spLocks noChangeArrowheads="1"/>
          </p:cNvSpPr>
          <p:nvPr/>
        </p:nvSpPr>
        <p:spPr bwMode="auto">
          <a:xfrm>
            <a:off x="3151188" y="3902075"/>
            <a:ext cx="24130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返却が複数客出来るようにする</a:t>
            </a:r>
          </a:p>
        </p:txBody>
      </p:sp>
      <p:sp>
        <p:nvSpPr>
          <p:cNvPr id="5156" name="Text Box 40"/>
          <p:cNvSpPr txBox="1">
            <a:spLocks noChangeArrowheads="1"/>
          </p:cNvSpPr>
          <p:nvPr/>
        </p:nvSpPr>
        <p:spPr bwMode="auto">
          <a:xfrm>
            <a:off x="3140075" y="4352925"/>
            <a:ext cx="2400300" cy="30321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300">
                <a:ea typeface="HGP創英角ｺﾞｼｯｸUB" pitchFamily="50" charset="-128"/>
              </a:rPr>
              <a:t>返却に時間をかけない</a:t>
            </a:r>
          </a:p>
        </p:txBody>
      </p:sp>
      <p:sp>
        <p:nvSpPr>
          <p:cNvPr id="5157" name="Text Box 41"/>
          <p:cNvSpPr txBox="1">
            <a:spLocks noChangeArrowheads="1"/>
          </p:cNvSpPr>
          <p:nvPr/>
        </p:nvSpPr>
        <p:spPr bwMode="auto">
          <a:xfrm>
            <a:off x="6018213" y="3895725"/>
            <a:ext cx="2854325"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返却口の改造</a:t>
            </a:r>
          </a:p>
        </p:txBody>
      </p:sp>
      <p:sp>
        <p:nvSpPr>
          <p:cNvPr id="5158" name="Text Box 42"/>
          <p:cNvSpPr txBox="1">
            <a:spLocks noChangeArrowheads="1"/>
          </p:cNvSpPr>
          <p:nvPr/>
        </p:nvSpPr>
        <p:spPr bwMode="auto">
          <a:xfrm>
            <a:off x="6018213" y="4276725"/>
            <a:ext cx="2868612"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返却方式の改善（客は洗わない）</a:t>
            </a:r>
          </a:p>
        </p:txBody>
      </p:sp>
      <p:sp>
        <p:nvSpPr>
          <p:cNvPr id="5159" name="Text Box 43"/>
          <p:cNvSpPr txBox="1">
            <a:spLocks noChangeArrowheads="1"/>
          </p:cNvSpPr>
          <p:nvPr/>
        </p:nvSpPr>
        <p:spPr bwMode="auto">
          <a:xfrm>
            <a:off x="6018213" y="4645025"/>
            <a:ext cx="2868612"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返却手順等の見直し</a:t>
            </a:r>
          </a:p>
        </p:txBody>
      </p:sp>
      <p:sp>
        <p:nvSpPr>
          <p:cNvPr id="5160" name="Line 51"/>
          <p:cNvSpPr>
            <a:spLocks noChangeShapeType="1"/>
          </p:cNvSpPr>
          <p:nvPr/>
        </p:nvSpPr>
        <p:spPr bwMode="auto">
          <a:xfrm>
            <a:off x="2881313" y="4037013"/>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1" name="Line 54"/>
          <p:cNvSpPr>
            <a:spLocks noChangeShapeType="1"/>
          </p:cNvSpPr>
          <p:nvPr/>
        </p:nvSpPr>
        <p:spPr bwMode="auto">
          <a:xfrm>
            <a:off x="5562600" y="4010025"/>
            <a:ext cx="4556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2" name="Line 56"/>
          <p:cNvSpPr>
            <a:spLocks noChangeShapeType="1"/>
          </p:cNvSpPr>
          <p:nvPr/>
        </p:nvSpPr>
        <p:spPr bwMode="auto">
          <a:xfrm>
            <a:off x="5535613" y="4471988"/>
            <a:ext cx="482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3" name="Line 57"/>
          <p:cNvSpPr>
            <a:spLocks noChangeShapeType="1"/>
          </p:cNvSpPr>
          <p:nvPr/>
        </p:nvSpPr>
        <p:spPr bwMode="auto">
          <a:xfrm>
            <a:off x="5789613" y="4810125"/>
            <a:ext cx="228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4" name="Line 58"/>
          <p:cNvSpPr>
            <a:spLocks noChangeShapeType="1"/>
          </p:cNvSpPr>
          <p:nvPr/>
        </p:nvSpPr>
        <p:spPr bwMode="auto">
          <a:xfrm flipH="1">
            <a:off x="5789613" y="4483100"/>
            <a:ext cx="6350" cy="301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5" name="Line 67"/>
          <p:cNvSpPr>
            <a:spLocks noChangeShapeType="1"/>
          </p:cNvSpPr>
          <p:nvPr/>
        </p:nvSpPr>
        <p:spPr bwMode="auto">
          <a:xfrm>
            <a:off x="2886075" y="4460875"/>
            <a:ext cx="254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66" name="Text Box 70"/>
          <p:cNvSpPr txBox="1">
            <a:spLocks noChangeArrowheads="1"/>
          </p:cNvSpPr>
          <p:nvPr/>
        </p:nvSpPr>
        <p:spPr bwMode="auto">
          <a:xfrm>
            <a:off x="222250" y="2662238"/>
            <a:ext cx="800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基本目的</a:t>
            </a:r>
          </a:p>
        </p:txBody>
      </p:sp>
      <p:sp>
        <p:nvSpPr>
          <p:cNvPr id="5167" name="Text Box 71"/>
          <p:cNvSpPr txBox="1">
            <a:spLocks noChangeArrowheads="1"/>
          </p:cNvSpPr>
          <p:nvPr/>
        </p:nvSpPr>
        <p:spPr bwMode="auto">
          <a:xfrm>
            <a:off x="1509713" y="230822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１次手段</a:t>
            </a:r>
          </a:p>
        </p:txBody>
      </p:sp>
      <p:sp>
        <p:nvSpPr>
          <p:cNvPr id="5168" name="Text Box 72"/>
          <p:cNvSpPr txBox="1">
            <a:spLocks noChangeArrowheads="1"/>
          </p:cNvSpPr>
          <p:nvPr/>
        </p:nvSpPr>
        <p:spPr bwMode="auto">
          <a:xfrm>
            <a:off x="3744913" y="1889125"/>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solidFill>
                  <a:srgbClr val="FF3300"/>
                </a:solidFill>
                <a:ea typeface="HGP創英角ｺﾞｼｯｸUB" pitchFamily="50" charset="-128"/>
              </a:rPr>
              <a:t>２次手段</a:t>
            </a:r>
          </a:p>
        </p:txBody>
      </p:sp>
      <p:sp>
        <p:nvSpPr>
          <p:cNvPr id="5169" name="Text Box 73"/>
          <p:cNvSpPr txBox="1">
            <a:spLocks noChangeArrowheads="1"/>
          </p:cNvSpPr>
          <p:nvPr/>
        </p:nvSpPr>
        <p:spPr bwMode="auto">
          <a:xfrm>
            <a:off x="209550" y="5905500"/>
            <a:ext cx="827088" cy="836613"/>
          </a:xfrm>
          <a:prstGeom prst="rect">
            <a:avLst/>
          </a:prstGeom>
          <a:solidFill>
            <a:schemeClr val="bg1"/>
          </a:solidFill>
          <a:ln w="12700">
            <a:solidFill>
              <a:schemeClr val="tx1"/>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200">
                <a:ea typeface="HGP創英角ｺﾞｼｯｸUB" pitchFamily="50" charset="-128"/>
              </a:rPr>
              <a:t>制約条件</a:t>
            </a:r>
          </a:p>
          <a:p>
            <a:pPr algn="ctr" eaLnBrk="1" hangingPunct="1">
              <a:spcBef>
                <a:spcPct val="50000"/>
              </a:spcBef>
              <a:buFontTx/>
              <a:buNone/>
            </a:pPr>
            <a:r>
              <a:rPr lang="ja-JP" altLang="en-US" sz="1200">
                <a:ea typeface="HGP創英角ｺﾞｼｯｸUB" pitchFamily="50" charset="-128"/>
              </a:rPr>
              <a:t>△△△△</a:t>
            </a:r>
          </a:p>
          <a:p>
            <a:pPr algn="ctr" eaLnBrk="1" hangingPunct="1">
              <a:spcBef>
                <a:spcPct val="50000"/>
              </a:spcBef>
              <a:buFontTx/>
              <a:buNone/>
            </a:pPr>
            <a:r>
              <a:rPr lang="ja-JP" altLang="en-US" sz="1200">
                <a:ea typeface="HGP創英角ｺﾞｼｯｸUB" pitchFamily="50" charset="-128"/>
              </a:rPr>
              <a:t>△△△△</a:t>
            </a:r>
          </a:p>
        </p:txBody>
      </p:sp>
      <p:sp>
        <p:nvSpPr>
          <p:cNvPr id="5170" name="Text Box 74"/>
          <p:cNvSpPr txBox="1">
            <a:spLocks noChangeArrowheads="1"/>
          </p:cNvSpPr>
          <p:nvPr/>
        </p:nvSpPr>
        <p:spPr bwMode="auto">
          <a:xfrm>
            <a:off x="1331913" y="4752975"/>
            <a:ext cx="1289050" cy="5302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ｽﾍﾟｰｽの活用を見直しする</a:t>
            </a:r>
          </a:p>
        </p:txBody>
      </p:sp>
      <p:sp>
        <p:nvSpPr>
          <p:cNvPr id="5171" name="Text Box 76"/>
          <p:cNvSpPr txBox="1">
            <a:spLocks noChangeArrowheads="1"/>
          </p:cNvSpPr>
          <p:nvPr/>
        </p:nvSpPr>
        <p:spPr bwMode="auto">
          <a:xfrm>
            <a:off x="6026150" y="2790825"/>
            <a:ext cx="2868613" cy="3175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ea typeface="HGP創英角ｺﾞｼｯｸUB" pitchFamily="50" charset="-128"/>
              </a:rPr>
              <a:t>うまく流れる食堂レイアウト見直し</a:t>
            </a:r>
          </a:p>
        </p:txBody>
      </p:sp>
      <p:sp>
        <p:nvSpPr>
          <p:cNvPr id="5172" name="Line 77"/>
          <p:cNvSpPr>
            <a:spLocks noChangeShapeType="1"/>
          </p:cNvSpPr>
          <p:nvPr/>
        </p:nvSpPr>
        <p:spPr bwMode="auto">
          <a:xfrm>
            <a:off x="5802313" y="2187575"/>
            <a:ext cx="215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73" name="Line 78"/>
          <p:cNvSpPr>
            <a:spLocks noChangeShapeType="1"/>
          </p:cNvSpPr>
          <p:nvPr/>
        </p:nvSpPr>
        <p:spPr bwMode="auto">
          <a:xfrm>
            <a:off x="1111250" y="4141788"/>
            <a:ext cx="2603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74" name="Line 80"/>
          <p:cNvSpPr>
            <a:spLocks noChangeShapeType="1"/>
          </p:cNvSpPr>
          <p:nvPr/>
        </p:nvSpPr>
        <p:spPr bwMode="auto">
          <a:xfrm>
            <a:off x="833438" y="4537075"/>
            <a:ext cx="3000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75" name="Line 87"/>
          <p:cNvSpPr>
            <a:spLocks noChangeShapeType="1"/>
          </p:cNvSpPr>
          <p:nvPr/>
        </p:nvSpPr>
        <p:spPr bwMode="auto">
          <a:xfrm>
            <a:off x="2608263" y="5761038"/>
            <a:ext cx="2667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76" name="Line 88"/>
          <p:cNvSpPr>
            <a:spLocks noChangeShapeType="1"/>
          </p:cNvSpPr>
          <p:nvPr/>
        </p:nvSpPr>
        <p:spPr bwMode="auto">
          <a:xfrm>
            <a:off x="2743200" y="3094038"/>
            <a:ext cx="3810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7" name="Line 89"/>
          <p:cNvSpPr>
            <a:spLocks noChangeShapeType="1"/>
          </p:cNvSpPr>
          <p:nvPr/>
        </p:nvSpPr>
        <p:spPr bwMode="auto">
          <a:xfrm>
            <a:off x="2647950" y="4968875"/>
            <a:ext cx="3587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8" name="Line 29"/>
          <p:cNvSpPr>
            <a:spLocks noChangeShapeType="1"/>
          </p:cNvSpPr>
          <p:nvPr/>
        </p:nvSpPr>
        <p:spPr bwMode="auto">
          <a:xfrm flipH="1">
            <a:off x="584200" y="2074863"/>
            <a:ext cx="0" cy="474662"/>
          </a:xfrm>
          <a:prstGeom prst="line">
            <a:avLst/>
          </a:prstGeom>
          <a:noFill/>
          <a:ln w="22225">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79" name="AutoShape 30"/>
          <p:cNvSpPr>
            <a:spLocks noChangeArrowheads="1"/>
          </p:cNvSpPr>
          <p:nvPr/>
        </p:nvSpPr>
        <p:spPr bwMode="auto">
          <a:xfrm>
            <a:off x="76200" y="1800225"/>
            <a:ext cx="1670050" cy="406400"/>
          </a:xfrm>
          <a:prstGeom prst="roundRect">
            <a:avLst>
              <a:gd name="adj" fmla="val 16667"/>
            </a:avLst>
          </a:prstGeom>
          <a:solidFill>
            <a:schemeClr val="bg1"/>
          </a:solidFill>
          <a:ln w="9525">
            <a:solidFill>
              <a:srgbClr val="FF0000"/>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a:solidFill>
                  <a:srgbClr val="FF3300"/>
                </a:solidFill>
                <a:ea typeface="HGP創英角ｺﾞｼｯｸUB" pitchFamily="50" charset="-128"/>
              </a:rPr>
              <a:t>目的＝問題の解消</a:t>
            </a:r>
          </a:p>
        </p:txBody>
      </p:sp>
      <p:sp>
        <p:nvSpPr>
          <p:cNvPr id="5180" name="Text Box 19"/>
          <p:cNvSpPr txBox="1">
            <a:spLocks noChangeArrowheads="1"/>
          </p:cNvSpPr>
          <p:nvPr/>
        </p:nvSpPr>
        <p:spPr bwMode="auto">
          <a:xfrm>
            <a:off x="1835150" y="1173163"/>
            <a:ext cx="23320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ニーズに合わせたルート設定　</a:t>
            </a:r>
          </a:p>
        </p:txBody>
      </p:sp>
      <p:sp>
        <p:nvSpPr>
          <p:cNvPr id="5181" name="Text Box 19"/>
          <p:cNvSpPr txBox="1">
            <a:spLocks noChangeArrowheads="1"/>
          </p:cNvSpPr>
          <p:nvPr/>
        </p:nvSpPr>
        <p:spPr bwMode="auto">
          <a:xfrm>
            <a:off x="179388" y="1150938"/>
            <a:ext cx="13795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混雑しない</a:t>
            </a:r>
          </a:p>
        </p:txBody>
      </p:sp>
      <p:sp>
        <p:nvSpPr>
          <p:cNvPr id="5182" name="テキスト ボックス 3"/>
          <p:cNvSpPr txBox="1">
            <a:spLocks noChangeArrowheads="1"/>
          </p:cNvSpPr>
          <p:nvPr/>
        </p:nvSpPr>
        <p:spPr bwMode="auto">
          <a:xfrm>
            <a:off x="1133475" y="1430338"/>
            <a:ext cx="1249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solidFill>
                  <a:srgbClr val="0000FF"/>
                </a:solidFill>
                <a:latin typeface="HGP創英角ﾎﾟｯﾌﾟ体" pitchFamily="50" charset="-128"/>
                <a:ea typeface="HGP創英角ﾎﾟｯﾌﾟ体" pitchFamily="50" charset="-128"/>
              </a:rPr>
              <a:t>そのために</a:t>
            </a:r>
          </a:p>
        </p:txBody>
      </p:sp>
      <p:cxnSp>
        <p:nvCxnSpPr>
          <p:cNvPr id="3" name="直線矢印コネクタ 2"/>
          <p:cNvCxnSpPr/>
          <p:nvPr/>
        </p:nvCxnSpPr>
        <p:spPr>
          <a:xfrm>
            <a:off x="1331913" y="1322388"/>
            <a:ext cx="528637" cy="0"/>
          </a:xfrm>
          <a:prstGeom prst="straightConnector1">
            <a:avLst/>
          </a:prstGeom>
          <a:ln w="2222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9" name="直線矢印コネクタ 98"/>
          <p:cNvCxnSpPr/>
          <p:nvPr/>
        </p:nvCxnSpPr>
        <p:spPr>
          <a:xfrm>
            <a:off x="4113213" y="1338263"/>
            <a:ext cx="530225" cy="0"/>
          </a:xfrm>
          <a:prstGeom prst="straightConnector1">
            <a:avLst/>
          </a:prstGeom>
          <a:ln w="2222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185" name="テキスト ボックス 3"/>
          <p:cNvSpPr txBox="1">
            <a:spLocks noChangeArrowheads="1"/>
          </p:cNvSpPr>
          <p:nvPr/>
        </p:nvSpPr>
        <p:spPr bwMode="auto">
          <a:xfrm>
            <a:off x="3773488" y="1430338"/>
            <a:ext cx="1249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solidFill>
                  <a:srgbClr val="0000FF"/>
                </a:solidFill>
                <a:latin typeface="HGP創英角ﾎﾟｯﾌﾟ体" pitchFamily="50" charset="-128"/>
                <a:ea typeface="HGP創英角ﾎﾟｯﾌﾟ体" pitchFamily="50" charset="-128"/>
              </a:rPr>
              <a:t>そのために</a:t>
            </a:r>
          </a:p>
        </p:txBody>
      </p:sp>
      <p:sp>
        <p:nvSpPr>
          <p:cNvPr id="5186" name="Text Box 19"/>
          <p:cNvSpPr txBox="1">
            <a:spLocks noChangeArrowheads="1"/>
          </p:cNvSpPr>
          <p:nvPr/>
        </p:nvSpPr>
        <p:spPr bwMode="auto">
          <a:xfrm>
            <a:off x="4498975" y="1179513"/>
            <a:ext cx="2608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人気メニューにﾙｰﾄを合わせる　</a:t>
            </a:r>
          </a:p>
        </p:txBody>
      </p:sp>
      <p:sp>
        <p:nvSpPr>
          <p:cNvPr id="5187" name="テキスト ボックス 3"/>
          <p:cNvSpPr txBox="1">
            <a:spLocks noChangeArrowheads="1"/>
          </p:cNvSpPr>
          <p:nvPr/>
        </p:nvSpPr>
        <p:spPr bwMode="auto">
          <a:xfrm>
            <a:off x="5884863" y="1430338"/>
            <a:ext cx="1249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solidFill>
                  <a:srgbClr val="0000FF"/>
                </a:solidFill>
                <a:latin typeface="HGP創英角ﾎﾟｯﾌﾟ体" pitchFamily="50" charset="-128"/>
                <a:ea typeface="HGP創英角ﾎﾟｯﾌﾟ体" pitchFamily="50" charset="-128"/>
              </a:rPr>
              <a:t>そのために</a:t>
            </a:r>
          </a:p>
        </p:txBody>
      </p:sp>
      <p:sp>
        <p:nvSpPr>
          <p:cNvPr id="5188" name="Text Box 19"/>
          <p:cNvSpPr txBox="1">
            <a:spLocks noChangeArrowheads="1"/>
          </p:cNvSpPr>
          <p:nvPr/>
        </p:nvSpPr>
        <p:spPr bwMode="auto">
          <a:xfrm>
            <a:off x="7192963" y="1179513"/>
            <a:ext cx="19161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latin typeface="HGP創英角ｺﾞｼｯｸUB" pitchFamily="50" charset="-128"/>
                <a:ea typeface="HGP創英角ｺﾞｼｯｸUB" pitchFamily="50" charset="-128"/>
              </a:rPr>
              <a:t>アンケート調査</a:t>
            </a:r>
          </a:p>
        </p:txBody>
      </p:sp>
      <p:cxnSp>
        <p:nvCxnSpPr>
          <p:cNvPr id="106" name="直線矢印コネクタ 105"/>
          <p:cNvCxnSpPr/>
          <p:nvPr/>
        </p:nvCxnSpPr>
        <p:spPr>
          <a:xfrm>
            <a:off x="6975475" y="1338263"/>
            <a:ext cx="528638" cy="0"/>
          </a:xfrm>
          <a:prstGeom prst="straightConnector1">
            <a:avLst/>
          </a:prstGeom>
          <a:ln w="22225">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190" name="AutoShape 30"/>
          <p:cNvSpPr>
            <a:spLocks noChangeArrowheads="1"/>
          </p:cNvSpPr>
          <p:nvPr/>
        </p:nvSpPr>
        <p:spPr bwMode="auto">
          <a:xfrm>
            <a:off x="1762125" y="6289675"/>
            <a:ext cx="3594100" cy="406400"/>
          </a:xfrm>
          <a:prstGeom prst="roundRect">
            <a:avLst>
              <a:gd name="adj" fmla="val 16667"/>
            </a:avLst>
          </a:prstGeom>
          <a:solidFill>
            <a:schemeClr val="bg1"/>
          </a:solidFill>
          <a:ln w="9525">
            <a:solidFill>
              <a:srgbClr val="FF0000"/>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a:solidFill>
                  <a:srgbClr val="FF3300"/>
                </a:solidFill>
                <a:ea typeface="HGP創英角ｺﾞｼｯｸUB" pitchFamily="50" charset="-128"/>
              </a:rPr>
              <a:t>制約条件：　ルール、予算など考慮する点</a:t>
            </a:r>
          </a:p>
        </p:txBody>
      </p:sp>
      <p:sp>
        <p:nvSpPr>
          <p:cNvPr id="5191" name="Line 29"/>
          <p:cNvSpPr>
            <a:spLocks noChangeShapeType="1"/>
          </p:cNvSpPr>
          <p:nvPr/>
        </p:nvSpPr>
        <p:spPr bwMode="auto">
          <a:xfrm flipH="1">
            <a:off x="1036638" y="6480175"/>
            <a:ext cx="725487" cy="0"/>
          </a:xfrm>
          <a:prstGeom prst="line">
            <a:avLst/>
          </a:prstGeom>
          <a:noFill/>
          <a:ln w="22225">
            <a:solidFill>
              <a:srgbClr val="FF0000"/>
            </a:solidFill>
            <a:prstDash val="sysDot"/>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92" name="Text Box 19"/>
          <p:cNvSpPr txBox="1">
            <a:spLocks noChangeArrowheads="1"/>
          </p:cNvSpPr>
          <p:nvPr/>
        </p:nvSpPr>
        <p:spPr bwMode="auto">
          <a:xfrm>
            <a:off x="122238" y="757238"/>
            <a:ext cx="85534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1800">
                <a:latin typeface="HGP創英角ｺﾞｼｯｸUB" pitchFamily="50" charset="-128"/>
                <a:ea typeface="HGP創英角ｺﾞｼｯｸUB" pitchFamily="50" charset="-128"/>
              </a:rPr>
              <a:t>1</a:t>
            </a:r>
            <a:r>
              <a:rPr lang="ja-JP" altLang="en-US" sz="1800">
                <a:latin typeface="HGP創英角ｺﾞｼｯｸUB" pitchFamily="50" charset="-128"/>
                <a:ea typeface="HGP創英角ｺﾞｼｯｸUB" pitchFamily="50" charset="-128"/>
              </a:rPr>
              <a:t>次手段（大まかな考え方）→</a:t>
            </a:r>
            <a:r>
              <a:rPr lang="en-US" altLang="ja-JP" sz="1800">
                <a:latin typeface="HGP創英角ｺﾞｼｯｸUB" pitchFamily="50" charset="-128"/>
                <a:ea typeface="HGP創英角ｺﾞｼｯｸUB" pitchFamily="50" charset="-128"/>
              </a:rPr>
              <a:t>2</a:t>
            </a:r>
            <a:r>
              <a:rPr lang="ja-JP" altLang="en-US" sz="1800">
                <a:latin typeface="HGP創英角ｺﾞｼｯｸUB" pitchFamily="50" charset="-128"/>
                <a:ea typeface="HGP創英角ｺﾞｼｯｸUB" pitchFamily="50" charset="-128"/>
              </a:rPr>
              <a:t>次手段→</a:t>
            </a:r>
            <a:r>
              <a:rPr lang="en-US" altLang="ja-JP" sz="1800">
                <a:latin typeface="HGP創英角ｺﾞｼｯｸUB" pitchFamily="50" charset="-128"/>
                <a:ea typeface="HGP創英角ｺﾞｼｯｸUB" pitchFamily="50" charset="-128"/>
              </a:rPr>
              <a:t>3</a:t>
            </a:r>
            <a:r>
              <a:rPr lang="ja-JP" altLang="en-US" sz="1800">
                <a:latin typeface="HGP創英角ｺﾞｼｯｸUB" pitchFamily="50" charset="-128"/>
                <a:ea typeface="HGP創英角ｺﾞｼｯｸUB" pitchFamily="50" charset="-128"/>
              </a:rPr>
              <a:t>次手段とだんだん具体的になる。</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5"/>
          <p:cNvSpPr txBox="1">
            <a:spLocks noChangeArrowheads="1"/>
          </p:cNvSpPr>
          <p:nvPr/>
        </p:nvSpPr>
        <p:spPr bwMode="auto">
          <a:xfrm>
            <a:off x="150813" y="157163"/>
            <a:ext cx="5118100" cy="336550"/>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chemeClr val="accent2"/>
                </a:solidFill>
                <a:ea typeface="HGP創英角ｺﾞｼｯｸUB" pitchFamily="50" charset="-128"/>
              </a:rPr>
              <a:t>「ＱＣサークル活動を活性化するには」に対する系統図</a:t>
            </a:r>
            <a:endParaRPr lang="ja-JP" altLang="en-US" sz="1600"/>
          </a:p>
        </p:txBody>
      </p:sp>
      <p:sp>
        <p:nvSpPr>
          <p:cNvPr id="41987" name="Text Box 6"/>
          <p:cNvSpPr txBox="1">
            <a:spLocks noChangeArrowheads="1"/>
          </p:cNvSpPr>
          <p:nvPr/>
        </p:nvSpPr>
        <p:spPr bwMode="auto">
          <a:xfrm>
            <a:off x="5259388" y="2365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３次手段</a:t>
            </a:r>
            <a:endParaRPr lang="ja-JP" altLang="en-US" sz="2400"/>
          </a:p>
        </p:txBody>
      </p:sp>
      <p:sp>
        <p:nvSpPr>
          <p:cNvPr id="41988" name="Text Box 8"/>
          <p:cNvSpPr txBox="1">
            <a:spLocks noChangeArrowheads="1"/>
          </p:cNvSpPr>
          <p:nvPr/>
        </p:nvSpPr>
        <p:spPr bwMode="auto">
          <a:xfrm>
            <a:off x="1012825" y="1708150"/>
            <a:ext cx="1230313"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ＱＣサークル活動の意義を管理者が理解する</a:t>
            </a:r>
            <a:endParaRPr lang="ja-JP" altLang="en-US" sz="1200"/>
          </a:p>
        </p:txBody>
      </p:sp>
      <p:sp>
        <p:nvSpPr>
          <p:cNvPr id="41989" name="Text Box 20"/>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a:ea typeface="HGP創英角ｺﾞｼｯｸUB" pitchFamily="50" charset="-128"/>
              </a:rPr>
              <a:t>ＱＣサークル活動を活性化するには</a:t>
            </a:r>
            <a:endParaRPr lang="ja-JP" altLang="en-US" sz="2400"/>
          </a:p>
        </p:txBody>
      </p:sp>
      <p:grpSp>
        <p:nvGrpSpPr>
          <p:cNvPr id="41990" name="Group 113"/>
          <p:cNvGrpSpPr>
            <a:grpSpLocks/>
          </p:cNvGrpSpPr>
          <p:nvPr/>
        </p:nvGrpSpPr>
        <p:grpSpPr bwMode="auto">
          <a:xfrm>
            <a:off x="4643438" y="592138"/>
            <a:ext cx="1912937" cy="5907087"/>
            <a:chOff x="2925" y="380"/>
            <a:chExt cx="1205" cy="3721"/>
          </a:xfrm>
        </p:grpSpPr>
        <p:sp>
          <p:nvSpPr>
            <p:cNvPr id="42079" name="Text Box 11"/>
            <p:cNvSpPr txBox="1">
              <a:spLocks noChangeArrowheads="1"/>
            </p:cNvSpPr>
            <p:nvPr/>
          </p:nvSpPr>
          <p:spPr bwMode="auto">
            <a:xfrm>
              <a:off x="2925" y="380"/>
              <a:ext cx="1180"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ＱＣサークル活動に対する教育を実施する</a:t>
              </a:r>
              <a:endParaRPr lang="ja-JP" altLang="en-US" sz="1200"/>
            </a:p>
          </p:txBody>
        </p:sp>
        <p:sp>
          <p:nvSpPr>
            <p:cNvPr id="42080" name="Text Box 26"/>
            <p:cNvSpPr txBox="1">
              <a:spLocks noChangeArrowheads="1"/>
            </p:cNvSpPr>
            <p:nvPr/>
          </p:nvSpPr>
          <p:spPr bwMode="auto">
            <a:xfrm>
              <a:off x="2925" y="933"/>
              <a:ext cx="118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年度計画にＱＣサークル活動推進を義務付ける</a:t>
              </a:r>
              <a:endParaRPr lang="ja-JP" altLang="en-US" sz="1200"/>
            </a:p>
          </p:txBody>
        </p:sp>
        <p:sp>
          <p:nvSpPr>
            <p:cNvPr id="42081" name="Text Box 30"/>
            <p:cNvSpPr txBox="1">
              <a:spLocks noChangeArrowheads="1"/>
            </p:cNvSpPr>
            <p:nvPr/>
          </p:nvSpPr>
          <p:spPr bwMode="auto">
            <a:xfrm>
              <a:off x="2925" y="1465"/>
              <a:ext cx="1189"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他社をベンチマークする</a:t>
              </a:r>
              <a:endParaRPr lang="ja-JP" altLang="en-US" sz="1200"/>
            </a:p>
          </p:txBody>
        </p:sp>
        <p:sp>
          <p:nvSpPr>
            <p:cNvPr id="42082" name="Text Box 39"/>
            <p:cNvSpPr txBox="1">
              <a:spLocks noChangeArrowheads="1"/>
            </p:cNvSpPr>
            <p:nvPr/>
          </p:nvSpPr>
          <p:spPr bwMode="auto">
            <a:xfrm>
              <a:off x="2925" y="1845"/>
              <a:ext cx="120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有るべき姿を明確にする</a:t>
              </a:r>
              <a:endParaRPr lang="ja-JP" altLang="en-US" sz="1200"/>
            </a:p>
          </p:txBody>
        </p:sp>
        <p:sp>
          <p:nvSpPr>
            <p:cNvPr id="42083" name="Text Box 41"/>
            <p:cNvSpPr txBox="1">
              <a:spLocks noChangeArrowheads="1"/>
            </p:cNvSpPr>
            <p:nvPr/>
          </p:nvSpPr>
          <p:spPr bwMode="auto">
            <a:xfrm>
              <a:off x="2925" y="2285"/>
              <a:ext cx="119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標準化の貢献度を明確にする</a:t>
              </a:r>
              <a:endParaRPr lang="ja-JP" altLang="en-US" sz="1200"/>
            </a:p>
          </p:txBody>
        </p:sp>
        <p:sp>
          <p:nvSpPr>
            <p:cNvPr id="42084" name="Text Box 43"/>
            <p:cNvSpPr txBox="1">
              <a:spLocks noChangeArrowheads="1"/>
            </p:cNvSpPr>
            <p:nvPr/>
          </p:nvSpPr>
          <p:spPr bwMode="auto">
            <a:xfrm>
              <a:off x="2925" y="2739"/>
              <a:ext cx="1197" cy="41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ＱＣサークル活動における標準への取り組みを定量化する</a:t>
              </a:r>
              <a:endParaRPr lang="ja-JP" altLang="en-US" sz="1200"/>
            </a:p>
          </p:txBody>
        </p:sp>
        <p:sp>
          <p:nvSpPr>
            <p:cNvPr id="42085" name="Text Box 44"/>
            <p:cNvSpPr txBox="1">
              <a:spLocks noChangeArrowheads="1"/>
            </p:cNvSpPr>
            <p:nvPr/>
          </p:nvSpPr>
          <p:spPr bwMode="auto">
            <a:xfrm>
              <a:off x="2925" y="3345"/>
              <a:ext cx="119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品質マネージメントシステムに標準化を組み込む</a:t>
              </a:r>
              <a:endParaRPr lang="ja-JP" altLang="en-US" sz="1200"/>
            </a:p>
          </p:txBody>
        </p:sp>
        <p:sp>
          <p:nvSpPr>
            <p:cNvPr id="42086" name="Text Box 47"/>
            <p:cNvSpPr txBox="1">
              <a:spLocks noChangeArrowheads="1"/>
            </p:cNvSpPr>
            <p:nvPr/>
          </p:nvSpPr>
          <p:spPr bwMode="auto">
            <a:xfrm>
              <a:off x="2925" y="3805"/>
              <a:ext cx="11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ＳＤＣＡサイクルによる未然防止活動を推進する</a:t>
              </a:r>
              <a:endParaRPr lang="ja-JP" altLang="en-US" sz="1200"/>
            </a:p>
          </p:txBody>
        </p:sp>
      </p:grpSp>
      <p:grpSp>
        <p:nvGrpSpPr>
          <p:cNvPr id="41991" name="Group 114"/>
          <p:cNvGrpSpPr>
            <a:grpSpLocks/>
          </p:cNvGrpSpPr>
          <p:nvPr/>
        </p:nvGrpSpPr>
        <p:grpSpPr bwMode="auto">
          <a:xfrm>
            <a:off x="2538413" y="974725"/>
            <a:ext cx="1822450" cy="4987925"/>
            <a:chOff x="1571" y="621"/>
            <a:chExt cx="1148" cy="3142"/>
          </a:xfrm>
        </p:grpSpPr>
        <p:sp>
          <p:nvSpPr>
            <p:cNvPr id="42075" name="Text Box 9"/>
            <p:cNvSpPr txBox="1">
              <a:spLocks noChangeArrowheads="1"/>
            </p:cNvSpPr>
            <p:nvPr/>
          </p:nvSpPr>
          <p:spPr bwMode="auto">
            <a:xfrm>
              <a:off x="1571" y="1613"/>
              <a:ext cx="114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ＱＣサークル活動の目的を明確にする</a:t>
              </a:r>
              <a:endParaRPr lang="ja-JP" altLang="en-US" sz="1200"/>
            </a:p>
          </p:txBody>
        </p:sp>
        <p:sp>
          <p:nvSpPr>
            <p:cNvPr id="42076" name="Text Box 24"/>
            <p:cNvSpPr txBox="1">
              <a:spLocks noChangeArrowheads="1"/>
            </p:cNvSpPr>
            <p:nvPr/>
          </p:nvSpPr>
          <p:spPr bwMode="auto">
            <a:xfrm>
              <a:off x="1571" y="621"/>
              <a:ext cx="1130" cy="41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管理者の管理項目にＱＣサークル活動の成果を加える</a:t>
              </a:r>
              <a:endParaRPr lang="ja-JP" altLang="en-US" sz="1200"/>
            </a:p>
          </p:txBody>
        </p:sp>
        <p:sp>
          <p:nvSpPr>
            <p:cNvPr id="42077" name="Text Box 38"/>
            <p:cNvSpPr txBox="1">
              <a:spLocks noChangeArrowheads="1"/>
            </p:cNvSpPr>
            <p:nvPr/>
          </p:nvSpPr>
          <p:spPr bwMode="auto">
            <a:xfrm>
              <a:off x="1571" y="2536"/>
              <a:ext cx="1139"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標準化の成果を可視化する</a:t>
              </a:r>
              <a:endParaRPr lang="ja-JP" altLang="en-US" sz="1200"/>
            </a:p>
          </p:txBody>
        </p:sp>
        <p:sp>
          <p:nvSpPr>
            <p:cNvPr id="42078" name="Text Box 50"/>
            <p:cNvSpPr txBox="1">
              <a:spLocks noChangeArrowheads="1"/>
            </p:cNvSpPr>
            <p:nvPr/>
          </p:nvSpPr>
          <p:spPr bwMode="auto">
            <a:xfrm>
              <a:off x="1571" y="3467"/>
              <a:ext cx="113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標準化を積極的に推進する</a:t>
              </a:r>
              <a:endParaRPr lang="ja-JP" altLang="en-US" sz="1200"/>
            </a:p>
          </p:txBody>
        </p:sp>
      </p:grpSp>
      <p:sp>
        <p:nvSpPr>
          <p:cNvPr id="41992" name="Text Box 68"/>
          <p:cNvSpPr txBox="1">
            <a:spLocks noChangeArrowheads="1"/>
          </p:cNvSpPr>
          <p:nvPr/>
        </p:nvSpPr>
        <p:spPr bwMode="auto">
          <a:xfrm>
            <a:off x="182563" y="1289050"/>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基本目的</a:t>
            </a:r>
            <a:endParaRPr lang="ja-JP" altLang="en-US" sz="2400"/>
          </a:p>
        </p:txBody>
      </p:sp>
      <p:sp>
        <p:nvSpPr>
          <p:cNvPr id="41993" name="Text Box 69"/>
          <p:cNvSpPr txBox="1">
            <a:spLocks noChangeArrowheads="1"/>
          </p:cNvSpPr>
          <p:nvPr/>
        </p:nvSpPr>
        <p:spPr bwMode="auto">
          <a:xfrm>
            <a:off x="1228725" y="13604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FF3300"/>
                </a:solidFill>
                <a:ea typeface="HGP創英角ｺﾞｼｯｸUB" pitchFamily="50" charset="-128"/>
              </a:rPr>
              <a:t>１次手段</a:t>
            </a:r>
            <a:endParaRPr lang="ja-JP" altLang="en-US" sz="1200"/>
          </a:p>
        </p:txBody>
      </p:sp>
      <p:sp>
        <p:nvSpPr>
          <p:cNvPr id="41994" name="Text Box 70"/>
          <p:cNvSpPr txBox="1">
            <a:spLocks noChangeArrowheads="1"/>
          </p:cNvSpPr>
          <p:nvPr/>
        </p:nvSpPr>
        <p:spPr bwMode="auto">
          <a:xfrm>
            <a:off x="3038475" y="6556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２次手段</a:t>
            </a:r>
            <a:endParaRPr lang="ja-JP" altLang="en-US" sz="2400"/>
          </a:p>
        </p:txBody>
      </p:sp>
      <p:sp>
        <p:nvSpPr>
          <p:cNvPr id="41995" name="Text Box 72"/>
          <p:cNvSpPr txBox="1">
            <a:spLocks noChangeArrowheads="1"/>
          </p:cNvSpPr>
          <p:nvPr/>
        </p:nvSpPr>
        <p:spPr bwMode="auto">
          <a:xfrm>
            <a:off x="1000125" y="4718050"/>
            <a:ext cx="1220788" cy="4699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標準化のうれしさを実感させる</a:t>
            </a:r>
            <a:endParaRPr lang="ja-JP" altLang="en-US" sz="1200"/>
          </a:p>
        </p:txBody>
      </p:sp>
      <p:sp>
        <p:nvSpPr>
          <p:cNvPr id="41996" name="Text Box 112"/>
          <p:cNvSpPr txBox="1">
            <a:spLocks noChangeArrowheads="1"/>
          </p:cNvSpPr>
          <p:nvPr/>
        </p:nvSpPr>
        <p:spPr bwMode="auto">
          <a:xfrm>
            <a:off x="7321550" y="82550"/>
            <a:ext cx="927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４次手段</a:t>
            </a:r>
            <a:endParaRPr lang="ja-JP" altLang="en-US" sz="2400"/>
          </a:p>
        </p:txBody>
      </p:sp>
      <p:sp>
        <p:nvSpPr>
          <p:cNvPr id="41997" name="Line 115"/>
          <p:cNvSpPr>
            <a:spLocks noChangeShapeType="1"/>
          </p:cNvSpPr>
          <p:nvPr/>
        </p:nvSpPr>
        <p:spPr bwMode="auto">
          <a:xfrm>
            <a:off x="857250" y="2049463"/>
            <a:ext cx="0" cy="289401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98" name="Line 122"/>
          <p:cNvSpPr>
            <a:spLocks noChangeShapeType="1"/>
          </p:cNvSpPr>
          <p:nvPr/>
        </p:nvSpPr>
        <p:spPr bwMode="auto">
          <a:xfrm>
            <a:off x="2360613" y="5764213"/>
            <a:ext cx="1587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999" name="Line 127"/>
          <p:cNvSpPr>
            <a:spLocks noChangeShapeType="1"/>
          </p:cNvSpPr>
          <p:nvPr/>
        </p:nvSpPr>
        <p:spPr bwMode="auto">
          <a:xfrm>
            <a:off x="728663" y="3425825"/>
            <a:ext cx="1285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0" name="Line 128"/>
          <p:cNvSpPr>
            <a:spLocks noChangeShapeType="1"/>
          </p:cNvSpPr>
          <p:nvPr/>
        </p:nvSpPr>
        <p:spPr bwMode="auto">
          <a:xfrm>
            <a:off x="868363" y="205740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1" name="Line 131"/>
          <p:cNvSpPr>
            <a:spLocks noChangeShapeType="1"/>
          </p:cNvSpPr>
          <p:nvPr/>
        </p:nvSpPr>
        <p:spPr bwMode="auto">
          <a:xfrm>
            <a:off x="2384425" y="1273175"/>
            <a:ext cx="0" cy="15144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2" name="Line 132"/>
          <p:cNvSpPr>
            <a:spLocks noChangeShapeType="1"/>
          </p:cNvSpPr>
          <p:nvPr/>
        </p:nvSpPr>
        <p:spPr bwMode="auto">
          <a:xfrm>
            <a:off x="2233613" y="2036763"/>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3" name="Line 134"/>
          <p:cNvSpPr>
            <a:spLocks noChangeShapeType="1"/>
          </p:cNvSpPr>
          <p:nvPr/>
        </p:nvSpPr>
        <p:spPr bwMode="auto">
          <a:xfrm flipV="1">
            <a:off x="2384425" y="2800350"/>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4" name="Line 135"/>
          <p:cNvSpPr>
            <a:spLocks noChangeShapeType="1"/>
          </p:cNvSpPr>
          <p:nvPr/>
        </p:nvSpPr>
        <p:spPr bwMode="auto">
          <a:xfrm>
            <a:off x="2360613" y="4224338"/>
            <a:ext cx="0" cy="155098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5" name="Line 136"/>
          <p:cNvSpPr>
            <a:spLocks noChangeShapeType="1"/>
          </p:cNvSpPr>
          <p:nvPr/>
        </p:nvSpPr>
        <p:spPr bwMode="auto">
          <a:xfrm>
            <a:off x="2360613" y="4213225"/>
            <a:ext cx="1619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6" name="Line 137"/>
          <p:cNvSpPr>
            <a:spLocks noChangeShapeType="1"/>
          </p:cNvSpPr>
          <p:nvPr/>
        </p:nvSpPr>
        <p:spPr bwMode="auto">
          <a:xfrm>
            <a:off x="2211388" y="4954588"/>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7" name="Line 138"/>
          <p:cNvSpPr>
            <a:spLocks noChangeShapeType="1"/>
          </p:cNvSpPr>
          <p:nvPr/>
        </p:nvSpPr>
        <p:spPr bwMode="auto">
          <a:xfrm>
            <a:off x="4491038" y="809625"/>
            <a:ext cx="0" cy="9144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8" name="Line 139"/>
          <p:cNvSpPr>
            <a:spLocks noChangeShapeType="1"/>
          </p:cNvSpPr>
          <p:nvPr/>
        </p:nvSpPr>
        <p:spPr bwMode="auto">
          <a:xfrm>
            <a:off x="4502150" y="2454275"/>
            <a:ext cx="0" cy="6032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09" name="Line 140"/>
          <p:cNvSpPr>
            <a:spLocks noChangeShapeType="1"/>
          </p:cNvSpPr>
          <p:nvPr/>
        </p:nvSpPr>
        <p:spPr bwMode="auto">
          <a:xfrm>
            <a:off x="4502150" y="3819525"/>
            <a:ext cx="0" cy="86836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0" name="Line 141"/>
          <p:cNvSpPr>
            <a:spLocks noChangeShapeType="1"/>
          </p:cNvSpPr>
          <p:nvPr/>
        </p:nvSpPr>
        <p:spPr bwMode="auto">
          <a:xfrm>
            <a:off x="4514850" y="5532438"/>
            <a:ext cx="0" cy="7413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1" name="Line 143"/>
          <p:cNvSpPr>
            <a:spLocks noChangeShapeType="1"/>
          </p:cNvSpPr>
          <p:nvPr/>
        </p:nvSpPr>
        <p:spPr bwMode="auto">
          <a:xfrm>
            <a:off x="4502150" y="1712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2" name="Line 145"/>
          <p:cNvSpPr>
            <a:spLocks noChangeShapeType="1"/>
          </p:cNvSpPr>
          <p:nvPr/>
        </p:nvSpPr>
        <p:spPr bwMode="auto">
          <a:xfrm>
            <a:off x="4502150" y="306705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3" name="Line 146"/>
          <p:cNvSpPr>
            <a:spLocks noChangeShapeType="1"/>
          </p:cNvSpPr>
          <p:nvPr/>
        </p:nvSpPr>
        <p:spPr bwMode="auto">
          <a:xfrm>
            <a:off x="4491038" y="381952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4" name="Line 147"/>
          <p:cNvSpPr>
            <a:spLocks noChangeShapeType="1"/>
          </p:cNvSpPr>
          <p:nvPr/>
        </p:nvSpPr>
        <p:spPr bwMode="auto">
          <a:xfrm>
            <a:off x="4491038" y="46863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5" name="Line 148"/>
          <p:cNvSpPr>
            <a:spLocks noChangeShapeType="1"/>
          </p:cNvSpPr>
          <p:nvPr/>
        </p:nvSpPr>
        <p:spPr bwMode="auto">
          <a:xfrm>
            <a:off x="4525963" y="5543550"/>
            <a:ext cx="1031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6" name="Line 149"/>
          <p:cNvSpPr>
            <a:spLocks noChangeShapeType="1"/>
          </p:cNvSpPr>
          <p:nvPr/>
        </p:nvSpPr>
        <p:spPr bwMode="auto">
          <a:xfrm>
            <a:off x="4525963" y="6284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7" name="Line 150"/>
          <p:cNvSpPr>
            <a:spLocks noChangeShapeType="1"/>
          </p:cNvSpPr>
          <p:nvPr/>
        </p:nvSpPr>
        <p:spPr bwMode="auto">
          <a:xfrm>
            <a:off x="4341813" y="1273175"/>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8" name="Line 151"/>
          <p:cNvSpPr>
            <a:spLocks noChangeShapeType="1"/>
          </p:cNvSpPr>
          <p:nvPr/>
        </p:nvSpPr>
        <p:spPr bwMode="auto">
          <a:xfrm>
            <a:off x="4362450" y="2743200"/>
            <a:ext cx="11747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19" name="Line 152"/>
          <p:cNvSpPr>
            <a:spLocks noChangeShapeType="1"/>
          </p:cNvSpPr>
          <p:nvPr/>
        </p:nvSpPr>
        <p:spPr bwMode="auto">
          <a:xfrm>
            <a:off x="4349750" y="4237038"/>
            <a:ext cx="1524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0" name="Line 157"/>
          <p:cNvSpPr>
            <a:spLocks noChangeShapeType="1"/>
          </p:cNvSpPr>
          <p:nvPr/>
        </p:nvSpPr>
        <p:spPr bwMode="auto">
          <a:xfrm>
            <a:off x="6527800" y="787400"/>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1" name="Line 161"/>
          <p:cNvSpPr>
            <a:spLocks noChangeShapeType="1"/>
          </p:cNvSpPr>
          <p:nvPr/>
        </p:nvSpPr>
        <p:spPr bwMode="auto">
          <a:xfrm>
            <a:off x="6527800" y="1712913"/>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2" name="Line 165"/>
          <p:cNvSpPr>
            <a:spLocks noChangeShapeType="1"/>
          </p:cNvSpPr>
          <p:nvPr/>
        </p:nvSpPr>
        <p:spPr bwMode="auto">
          <a:xfrm>
            <a:off x="6538913" y="2441575"/>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3" name="Line 169"/>
          <p:cNvSpPr>
            <a:spLocks noChangeShapeType="1"/>
          </p:cNvSpPr>
          <p:nvPr/>
        </p:nvSpPr>
        <p:spPr bwMode="auto">
          <a:xfrm>
            <a:off x="6551613" y="3055938"/>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4" name="Line 173"/>
          <p:cNvSpPr>
            <a:spLocks noChangeShapeType="1"/>
          </p:cNvSpPr>
          <p:nvPr/>
        </p:nvSpPr>
        <p:spPr bwMode="auto">
          <a:xfrm>
            <a:off x="6551613" y="39243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5" name="Line 177"/>
          <p:cNvSpPr>
            <a:spLocks noChangeShapeType="1"/>
          </p:cNvSpPr>
          <p:nvPr/>
        </p:nvSpPr>
        <p:spPr bwMode="auto">
          <a:xfrm>
            <a:off x="6538913" y="4676775"/>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6" name="Line 181"/>
          <p:cNvSpPr>
            <a:spLocks noChangeShapeType="1"/>
          </p:cNvSpPr>
          <p:nvPr/>
        </p:nvSpPr>
        <p:spPr bwMode="auto">
          <a:xfrm>
            <a:off x="6538913" y="5521325"/>
            <a:ext cx="1635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27" name="Line 185"/>
          <p:cNvSpPr>
            <a:spLocks noChangeShapeType="1"/>
          </p:cNvSpPr>
          <p:nvPr/>
        </p:nvSpPr>
        <p:spPr bwMode="auto">
          <a:xfrm flipV="1">
            <a:off x="6505575" y="6215063"/>
            <a:ext cx="184150" cy="127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42028" name="Group 196"/>
          <p:cNvGrpSpPr>
            <a:grpSpLocks/>
          </p:cNvGrpSpPr>
          <p:nvPr/>
        </p:nvGrpSpPr>
        <p:grpSpPr bwMode="auto">
          <a:xfrm>
            <a:off x="6842125" y="330200"/>
            <a:ext cx="2041525" cy="6305550"/>
            <a:chOff x="4310" y="208"/>
            <a:chExt cx="1286" cy="3972"/>
          </a:xfrm>
        </p:grpSpPr>
        <p:sp>
          <p:nvSpPr>
            <p:cNvPr id="42059" name="Text Box 10"/>
            <p:cNvSpPr txBox="1">
              <a:spLocks noChangeArrowheads="1"/>
            </p:cNvSpPr>
            <p:nvPr/>
          </p:nvSpPr>
          <p:spPr bwMode="auto">
            <a:xfrm>
              <a:off x="4310" y="506"/>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管理者教育にＱＣサークル活動を追加</a:t>
              </a:r>
              <a:endParaRPr lang="ja-JP" altLang="en-US" sz="1200"/>
            </a:p>
          </p:txBody>
        </p:sp>
        <p:sp>
          <p:nvSpPr>
            <p:cNvPr id="42060" name="Text Box 40"/>
            <p:cNvSpPr txBox="1">
              <a:spLocks noChangeArrowheads="1"/>
            </p:cNvSpPr>
            <p:nvPr/>
          </p:nvSpPr>
          <p:spPr bwMode="auto">
            <a:xfrm>
              <a:off x="4310" y="794"/>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職長にＱＣサークル活動推進を義務付ける</a:t>
              </a:r>
              <a:endParaRPr lang="ja-JP" altLang="en-US" sz="1200"/>
            </a:p>
          </p:txBody>
        </p:sp>
        <p:sp>
          <p:nvSpPr>
            <p:cNvPr id="42061" name="Text Box 42"/>
            <p:cNvSpPr txBox="1">
              <a:spLocks noChangeArrowheads="1"/>
            </p:cNvSpPr>
            <p:nvPr/>
          </p:nvSpPr>
          <p:spPr bwMode="auto">
            <a:xfrm>
              <a:off x="4310" y="1078"/>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課長の業務報告にＱＣサークル推進状況を入れる</a:t>
              </a:r>
              <a:endParaRPr lang="ja-JP" altLang="en-US" sz="1200"/>
            </a:p>
          </p:txBody>
        </p:sp>
        <p:sp>
          <p:nvSpPr>
            <p:cNvPr id="42062" name="Text Box 74"/>
            <p:cNvSpPr txBox="1">
              <a:spLocks noChangeArrowheads="1"/>
            </p:cNvSpPr>
            <p:nvPr/>
          </p:nvSpPr>
          <p:spPr bwMode="auto">
            <a:xfrm>
              <a:off x="4310" y="208"/>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管理者向けのＱＣサークル活動推進の教材を作成する</a:t>
              </a:r>
              <a:endParaRPr lang="ja-JP" altLang="en-US" sz="1200"/>
            </a:p>
          </p:txBody>
        </p:sp>
        <p:sp>
          <p:nvSpPr>
            <p:cNvPr id="42063" name="Text Box 96"/>
            <p:cNvSpPr txBox="1">
              <a:spLocks noChangeArrowheads="1"/>
            </p:cNvSpPr>
            <p:nvPr/>
          </p:nvSpPr>
          <p:spPr bwMode="auto">
            <a:xfrm>
              <a:off x="4310" y="1546"/>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トップ企業にヒアリング調査</a:t>
              </a:r>
              <a:endParaRPr lang="ja-JP" altLang="en-US" sz="1200"/>
            </a:p>
          </p:txBody>
        </p:sp>
        <p:sp>
          <p:nvSpPr>
            <p:cNvPr id="42064" name="Text Box 97"/>
            <p:cNvSpPr txBox="1">
              <a:spLocks noChangeArrowheads="1"/>
            </p:cNvSpPr>
            <p:nvPr/>
          </p:nvSpPr>
          <p:spPr bwMode="auto">
            <a:xfrm>
              <a:off x="4310" y="1723"/>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役員会議で議論してもらう</a:t>
              </a:r>
              <a:endParaRPr lang="ja-JP" altLang="en-US" sz="1200"/>
            </a:p>
          </p:txBody>
        </p:sp>
        <p:sp>
          <p:nvSpPr>
            <p:cNvPr id="42065" name="Text Box 98"/>
            <p:cNvSpPr txBox="1">
              <a:spLocks noChangeArrowheads="1"/>
            </p:cNvSpPr>
            <p:nvPr/>
          </p:nvSpPr>
          <p:spPr bwMode="auto">
            <a:xfrm>
              <a:off x="4310" y="1903"/>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サークルリーダーや管理者にヒアリング調査する</a:t>
              </a:r>
              <a:endParaRPr lang="ja-JP" altLang="en-US" sz="1200"/>
            </a:p>
          </p:txBody>
        </p:sp>
        <p:sp>
          <p:nvSpPr>
            <p:cNvPr id="42066" name="Text Box 99"/>
            <p:cNvSpPr txBox="1">
              <a:spLocks noChangeArrowheads="1"/>
            </p:cNvSpPr>
            <p:nvPr/>
          </p:nvSpPr>
          <p:spPr bwMode="auto">
            <a:xfrm>
              <a:off x="4310" y="1368"/>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ＱＣサークル本部に相談する</a:t>
              </a:r>
              <a:endParaRPr lang="ja-JP" altLang="en-US" sz="1200"/>
            </a:p>
          </p:txBody>
        </p:sp>
        <p:sp>
          <p:nvSpPr>
            <p:cNvPr id="42067" name="Text Box 101"/>
            <p:cNvSpPr txBox="1">
              <a:spLocks noChangeArrowheads="1"/>
            </p:cNvSpPr>
            <p:nvPr/>
          </p:nvSpPr>
          <p:spPr bwMode="auto">
            <a:xfrm>
              <a:off x="4310" y="2484"/>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再発防止件数を管理する</a:t>
              </a:r>
              <a:endParaRPr lang="ja-JP" altLang="en-US" sz="1200"/>
            </a:p>
          </p:txBody>
        </p:sp>
        <p:sp>
          <p:nvSpPr>
            <p:cNvPr id="42068" name="Text Box 102"/>
            <p:cNvSpPr txBox="1">
              <a:spLocks noChangeArrowheads="1"/>
            </p:cNvSpPr>
            <p:nvPr/>
          </p:nvSpPr>
          <p:spPr bwMode="auto">
            <a:xfrm>
              <a:off x="4310" y="2660"/>
              <a:ext cx="1284"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課長の年度計画に標準化の取り組みを入れる</a:t>
              </a:r>
              <a:endParaRPr lang="ja-JP" altLang="en-US" sz="1200"/>
            </a:p>
          </p:txBody>
        </p:sp>
        <p:sp>
          <p:nvSpPr>
            <p:cNvPr id="42069" name="Text Box 103"/>
            <p:cNvSpPr txBox="1">
              <a:spLocks noChangeArrowheads="1"/>
            </p:cNvSpPr>
            <p:nvPr/>
          </p:nvSpPr>
          <p:spPr bwMode="auto">
            <a:xfrm>
              <a:off x="4310" y="2952"/>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標準化の重要性をＱＣサークルメンバーに教育する</a:t>
              </a:r>
              <a:endParaRPr lang="ja-JP" altLang="en-US" sz="1200"/>
            </a:p>
          </p:txBody>
        </p:sp>
        <p:sp>
          <p:nvSpPr>
            <p:cNvPr id="42070" name="Text Box 104"/>
            <p:cNvSpPr txBox="1">
              <a:spLocks noChangeArrowheads="1"/>
            </p:cNvSpPr>
            <p:nvPr/>
          </p:nvSpPr>
          <p:spPr bwMode="auto">
            <a:xfrm>
              <a:off x="4310" y="2193"/>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ＱＣサークル活動による標準化件数を管理する</a:t>
              </a:r>
              <a:endParaRPr lang="ja-JP" altLang="en-US" sz="1200"/>
            </a:p>
          </p:txBody>
        </p:sp>
        <p:sp>
          <p:nvSpPr>
            <p:cNvPr id="42071" name="Text Box 106"/>
            <p:cNvSpPr txBox="1">
              <a:spLocks noChangeArrowheads="1"/>
            </p:cNvSpPr>
            <p:nvPr/>
          </p:nvSpPr>
          <p:spPr bwMode="auto">
            <a:xfrm>
              <a:off x="4310" y="3705"/>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効果金額を可視化</a:t>
              </a:r>
              <a:endParaRPr lang="ja-JP" altLang="en-US" sz="1200"/>
            </a:p>
          </p:txBody>
        </p:sp>
        <p:sp>
          <p:nvSpPr>
            <p:cNvPr id="42072" name="Text Box 107"/>
            <p:cNvSpPr txBox="1">
              <a:spLocks noChangeArrowheads="1"/>
            </p:cNvSpPr>
            <p:nvPr/>
          </p:nvSpPr>
          <p:spPr bwMode="auto">
            <a:xfrm>
              <a:off x="4310" y="3533"/>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標準化推進委員会を設置</a:t>
              </a:r>
              <a:endParaRPr lang="ja-JP" altLang="en-US" sz="1200"/>
            </a:p>
          </p:txBody>
        </p:sp>
        <p:sp>
          <p:nvSpPr>
            <p:cNvPr id="42073" name="Text Box 108"/>
            <p:cNvSpPr txBox="1">
              <a:spLocks noChangeArrowheads="1"/>
            </p:cNvSpPr>
            <p:nvPr/>
          </p:nvSpPr>
          <p:spPr bwMode="auto">
            <a:xfrm>
              <a:off x="4310" y="3239"/>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内部監査における監査項目に標準化を組み込む</a:t>
              </a:r>
            </a:p>
          </p:txBody>
        </p:sp>
        <p:sp>
          <p:nvSpPr>
            <p:cNvPr id="42074" name="Text Box 109"/>
            <p:cNvSpPr txBox="1">
              <a:spLocks noChangeArrowheads="1"/>
            </p:cNvSpPr>
            <p:nvPr/>
          </p:nvSpPr>
          <p:spPr bwMode="auto">
            <a:xfrm>
              <a:off x="4310" y="3884"/>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職場の標準に起因するムリに対する改善を奨励する</a:t>
              </a:r>
              <a:endParaRPr lang="ja-JP" altLang="en-US" sz="1200"/>
            </a:p>
          </p:txBody>
        </p:sp>
      </p:grpSp>
      <p:sp>
        <p:nvSpPr>
          <p:cNvPr id="42029" name="Line 154"/>
          <p:cNvSpPr>
            <a:spLocks noChangeShapeType="1"/>
          </p:cNvSpPr>
          <p:nvPr/>
        </p:nvSpPr>
        <p:spPr bwMode="auto">
          <a:xfrm>
            <a:off x="6678613" y="520700"/>
            <a:ext cx="0" cy="53181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0" name="Line 155"/>
          <p:cNvSpPr>
            <a:spLocks noChangeShapeType="1"/>
          </p:cNvSpPr>
          <p:nvPr/>
        </p:nvSpPr>
        <p:spPr bwMode="auto">
          <a:xfrm>
            <a:off x="6689725" y="520700"/>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1" name="Line 156"/>
          <p:cNvSpPr>
            <a:spLocks noChangeShapeType="1"/>
          </p:cNvSpPr>
          <p:nvPr/>
        </p:nvSpPr>
        <p:spPr bwMode="auto">
          <a:xfrm>
            <a:off x="6689725" y="10398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2" name="Line 158"/>
          <p:cNvSpPr>
            <a:spLocks noChangeShapeType="1"/>
          </p:cNvSpPr>
          <p:nvPr/>
        </p:nvSpPr>
        <p:spPr bwMode="auto">
          <a:xfrm>
            <a:off x="6689725" y="1504950"/>
            <a:ext cx="0" cy="43973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3" name="Line 159"/>
          <p:cNvSpPr>
            <a:spLocks noChangeShapeType="1"/>
          </p:cNvSpPr>
          <p:nvPr/>
        </p:nvSpPr>
        <p:spPr bwMode="auto">
          <a:xfrm>
            <a:off x="6678613" y="1504950"/>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4" name="Line 160"/>
          <p:cNvSpPr>
            <a:spLocks noChangeShapeType="1"/>
          </p:cNvSpPr>
          <p:nvPr/>
        </p:nvSpPr>
        <p:spPr bwMode="auto">
          <a:xfrm>
            <a:off x="6689725" y="1944688"/>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5" name="Line 162"/>
          <p:cNvSpPr>
            <a:spLocks noChangeShapeType="1"/>
          </p:cNvSpPr>
          <p:nvPr/>
        </p:nvSpPr>
        <p:spPr bwMode="auto">
          <a:xfrm>
            <a:off x="6702425" y="2303463"/>
            <a:ext cx="0" cy="28892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6" name="Line 163"/>
          <p:cNvSpPr>
            <a:spLocks noChangeShapeType="1"/>
          </p:cNvSpPr>
          <p:nvPr/>
        </p:nvSpPr>
        <p:spPr bwMode="auto">
          <a:xfrm>
            <a:off x="6702425" y="2292350"/>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7" name="Line 166"/>
          <p:cNvSpPr>
            <a:spLocks noChangeShapeType="1"/>
          </p:cNvSpPr>
          <p:nvPr/>
        </p:nvSpPr>
        <p:spPr bwMode="auto">
          <a:xfrm>
            <a:off x="6702425" y="2881313"/>
            <a:ext cx="0" cy="36036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8" name="Line 167"/>
          <p:cNvSpPr>
            <a:spLocks noChangeShapeType="1"/>
          </p:cNvSpPr>
          <p:nvPr/>
        </p:nvSpPr>
        <p:spPr bwMode="auto">
          <a:xfrm>
            <a:off x="6702425" y="324167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39" name="Line 168"/>
          <p:cNvSpPr>
            <a:spLocks noChangeShapeType="1"/>
          </p:cNvSpPr>
          <p:nvPr/>
        </p:nvSpPr>
        <p:spPr bwMode="auto">
          <a:xfrm>
            <a:off x="6702425" y="2870200"/>
            <a:ext cx="1381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0" name="Line 171"/>
          <p:cNvSpPr>
            <a:spLocks noChangeShapeType="1"/>
          </p:cNvSpPr>
          <p:nvPr/>
        </p:nvSpPr>
        <p:spPr bwMode="auto">
          <a:xfrm>
            <a:off x="6689725" y="3703638"/>
            <a:ext cx="139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1" name="Line 172"/>
          <p:cNvSpPr>
            <a:spLocks noChangeShapeType="1"/>
          </p:cNvSpPr>
          <p:nvPr/>
        </p:nvSpPr>
        <p:spPr bwMode="auto">
          <a:xfrm>
            <a:off x="6678613" y="4108450"/>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2" name="Line 174"/>
          <p:cNvSpPr>
            <a:spLocks noChangeShapeType="1"/>
          </p:cNvSpPr>
          <p:nvPr/>
        </p:nvSpPr>
        <p:spPr bwMode="auto">
          <a:xfrm>
            <a:off x="6689725" y="4410075"/>
            <a:ext cx="0" cy="5095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3" name="Line 175"/>
          <p:cNvSpPr>
            <a:spLocks noChangeShapeType="1"/>
          </p:cNvSpPr>
          <p:nvPr/>
        </p:nvSpPr>
        <p:spPr bwMode="auto">
          <a:xfrm>
            <a:off x="6689725" y="4410075"/>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4" name="Line 176"/>
          <p:cNvSpPr>
            <a:spLocks noChangeShapeType="1"/>
          </p:cNvSpPr>
          <p:nvPr/>
        </p:nvSpPr>
        <p:spPr bwMode="auto">
          <a:xfrm>
            <a:off x="6678613" y="4929188"/>
            <a:ext cx="1619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5" name="Line 178"/>
          <p:cNvSpPr>
            <a:spLocks noChangeShapeType="1"/>
          </p:cNvSpPr>
          <p:nvPr/>
        </p:nvSpPr>
        <p:spPr bwMode="auto">
          <a:xfrm>
            <a:off x="6713538" y="5335588"/>
            <a:ext cx="0" cy="43973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6" name="Line 179"/>
          <p:cNvSpPr>
            <a:spLocks noChangeShapeType="1"/>
          </p:cNvSpPr>
          <p:nvPr/>
        </p:nvSpPr>
        <p:spPr bwMode="auto">
          <a:xfrm>
            <a:off x="6702425" y="5335588"/>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7" name="Line 180"/>
          <p:cNvSpPr>
            <a:spLocks noChangeShapeType="1"/>
          </p:cNvSpPr>
          <p:nvPr/>
        </p:nvSpPr>
        <p:spPr bwMode="auto">
          <a:xfrm>
            <a:off x="6713538" y="5762625"/>
            <a:ext cx="1158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8" name="Line 182"/>
          <p:cNvSpPr>
            <a:spLocks noChangeShapeType="1"/>
          </p:cNvSpPr>
          <p:nvPr/>
        </p:nvSpPr>
        <p:spPr bwMode="auto">
          <a:xfrm>
            <a:off x="6702425" y="6030913"/>
            <a:ext cx="0" cy="36988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49" name="Line 183"/>
          <p:cNvSpPr>
            <a:spLocks noChangeShapeType="1"/>
          </p:cNvSpPr>
          <p:nvPr/>
        </p:nvSpPr>
        <p:spPr bwMode="auto">
          <a:xfrm>
            <a:off x="6702425" y="6030913"/>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0" name="Line 184"/>
          <p:cNvSpPr>
            <a:spLocks noChangeShapeType="1"/>
          </p:cNvSpPr>
          <p:nvPr/>
        </p:nvSpPr>
        <p:spPr bwMode="auto">
          <a:xfrm>
            <a:off x="6713538" y="6400800"/>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1" name="Line 186"/>
          <p:cNvSpPr>
            <a:spLocks noChangeShapeType="1"/>
          </p:cNvSpPr>
          <p:nvPr/>
        </p:nvSpPr>
        <p:spPr bwMode="auto">
          <a:xfrm>
            <a:off x="6702425" y="2581275"/>
            <a:ext cx="1270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2" name="Line 187"/>
          <p:cNvSpPr>
            <a:spLocks noChangeShapeType="1"/>
          </p:cNvSpPr>
          <p:nvPr/>
        </p:nvSpPr>
        <p:spPr bwMode="auto">
          <a:xfrm>
            <a:off x="6689725" y="3703638"/>
            <a:ext cx="0" cy="40481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3" name="Line 188"/>
          <p:cNvSpPr>
            <a:spLocks noChangeShapeType="1"/>
          </p:cNvSpPr>
          <p:nvPr/>
        </p:nvSpPr>
        <p:spPr bwMode="auto">
          <a:xfrm>
            <a:off x="2384425" y="1274763"/>
            <a:ext cx="1508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4" name="Line 189"/>
          <p:cNvSpPr>
            <a:spLocks noChangeShapeType="1"/>
          </p:cNvSpPr>
          <p:nvPr/>
        </p:nvSpPr>
        <p:spPr bwMode="auto">
          <a:xfrm>
            <a:off x="4362450" y="5740400"/>
            <a:ext cx="1365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5" name="Line 190"/>
          <p:cNvSpPr>
            <a:spLocks noChangeShapeType="1"/>
          </p:cNvSpPr>
          <p:nvPr/>
        </p:nvSpPr>
        <p:spPr bwMode="auto">
          <a:xfrm>
            <a:off x="4491038" y="809625"/>
            <a:ext cx="1381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6" name="Line 191"/>
          <p:cNvSpPr>
            <a:spLocks noChangeShapeType="1"/>
          </p:cNvSpPr>
          <p:nvPr/>
        </p:nvSpPr>
        <p:spPr bwMode="auto">
          <a:xfrm>
            <a:off x="4491038" y="2452688"/>
            <a:ext cx="150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7" name="Line 195"/>
          <p:cNvSpPr>
            <a:spLocks noChangeShapeType="1"/>
          </p:cNvSpPr>
          <p:nvPr/>
        </p:nvSpPr>
        <p:spPr bwMode="auto">
          <a:xfrm>
            <a:off x="857250" y="4941888"/>
            <a:ext cx="1381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2058" name="Text Box 32"/>
          <p:cNvSpPr txBox="1">
            <a:spLocks noChangeArrowheads="1"/>
          </p:cNvSpPr>
          <p:nvPr/>
        </p:nvSpPr>
        <p:spPr bwMode="auto">
          <a:xfrm>
            <a:off x="8424863" y="-26988"/>
            <a:ext cx="755650" cy="39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40</a:t>
            </a: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oup 167"/>
          <p:cNvGrpSpPr>
            <a:grpSpLocks/>
          </p:cNvGrpSpPr>
          <p:nvPr/>
        </p:nvGrpSpPr>
        <p:grpSpPr bwMode="auto">
          <a:xfrm>
            <a:off x="401638" y="88900"/>
            <a:ext cx="5868987" cy="6648450"/>
            <a:chOff x="253" y="56"/>
            <a:chExt cx="3697" cy="4188"/>
          </a:xfrm>
        </p:grpSpPr>
        <p:sp>
          <p:nvSpPr>
            <p:cNvPr id="43013" name="Rectangle 166"/>
            <p:cNvSpPr>
              <a:spLocks noChangeArrowheads="1"/>
            </p:cNvSpPr>
            <p:nvPr/>
          </p:nvSpPr>
          <p:spPr bwMode="auto">
            <a:xfrm>
              <a:off x="1744" y="56"/>
              <a:ext cx="2192" cy="4160"/>
            </a:xfrm>
            <a:prstGeom prst="rect">
              <a:avLst/>
            </a:prstGeom>
            <a:solidFill>
              <a:schemeClr val="bg1"/>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43014" name="Rectangle 118"/>
            <p:cNvSpPr>
              <a:spLocks noChangeArrowheads="1"/>
            </p:cNvSpPr>
            <p:nvPr/>
          </p:nvSpPr>
          <p:spPr bwMode="auto">
            <a:xfrm>
              <a:off x="3331" y="3996"/>
              <a:ext cx="547"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15" name="Rectangle 117"/>
            <p:cNvSpPr>
              <a:spLocks noChangeArrowheads="1"/>
            </p:cNvSpPr>
            <p:nvPr/>
          </p:nvSpPr>
          <p:spPr bwMode="auto">
            <a:xfrm>
              <a:off x="2853" y="3972"/>
              <a:ext cx="445"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16" name="Rectangle 116"/>
            <p:cNvSpPr>
              <a:spLocks noChangeArrowheads="1"/>
            </p:cNvSpPr>
            <p:nvPr/>
          </p:nvSpPr>
          <p:spPr bwMode="auto">
            <a:xfrm>
              <a:off x="2306" y="3996"/>
              <a:ext cx="479"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17" name="Rectangle 115"/>
            <p:cNvSpPr>
              <a:spLocks noChangeArrowheads="1"/>
            </p:cNvSpPr>
            <p:nvPr/>
          </p:nvSpPr>
          <p:spPr bwMode="auto">
            <a:xfrm>
              <a:off x="1758" y="3996"/>
              <a:ext cx="548"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18" name="Rectangle 114"/>
            <p:cNvSpPr>
              <a:spLocks noChangeArrowheads="1"/>
            </p:cNvSpPr>
            <p:nvPr/>
          </p:nvSpPr>
          <p:spPr bwMode="auto">
            <a:xfrm>
              <a:off x="3331" y="3767"/>
              <a:ext cx="547"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１５</a:t>
              </a:r>
            </a:p>
          </p:txBody>
        </p:sp>
        <p:sp>
          <p:nvSpPr>
            <p:cNvPr id="43019" name="Rectangle 113"/>
            <p:cNvSpPr>
              <a:spLocks noChangeArrowheads="1"/>
            </p:cNvSpPr>
            <p:nvPr/>
          </p:nvSpPr>
          <p:spPr bwMode="auto">
            <a:xfrm>
              <a:off x="2853" y="3762"/>
              <a:ext cx="445"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20" name="Rectangle 112"/>
            <p:cNvSpPr>
              <a:spLocks noChangeArrowheads="1"/>
            </p:cNvSpPr>
            <p:nvPr/>
          </p:nvSpPr>
          <p:spPr bwMode="auto">
            <a:xfrm>
              <a:off x="2306" y="3775"/>
              <a:ext cx="496"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１</a:t>
              </a:r>
            </a:p>
          </p:txBody>
        </p:sp>
        <p:sp>
          <p:nvSpPr>
            <p:cNvPr id="43021" name="Rectangle 111"/>
            <p:cNvSpPr>
              <a:spLocks noChangeArrowheads="1"/>
            </p:cNvSpPr>
            <p:nvPr/>
          </p:nvSpPr>
          <p:spPr bwMode="auto">
            <a:xfrm>
              <a:off x="1758" y="3759"/>
              <a:ext cx="548"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22" name="Rectangle 110"/>
            <p:cNvSpPr>
              <a:spLocks noChangeArrowheads="1"/>
            </p:cNvSpPr>
            <p:nvPr/>
          </p:nvSpPr>
          <p:spPr bwMode="auto">
            <a:xfrm>
              <a:off x="3331" y="3571"/>
              <a:ext cx="547" cy="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２５</a:t>
              </a:r>
            </a:p>
          </p:txBody>
        </p:sp>
        <p:sp>
          <p:nvSpPr>
            <p:cNvPr id="43023" name="Rectangle 109"/>
            <p:cNvSpPr>
              <a:spLocks noChangeArrowheads="1"/>
            </p:cNvSpPr>
            <p:nvPr/>
          </p:nvSpPr>
          <p:spPr bwMode="auto">
            <a:xfrm>
              <a:off x="2853" y="3579"/>
              <a:ext cx="437"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24" name="Rectangle 108"/>
            <p:cNvSpPr>
              <a:spLocks noChangeArrowheads="1"/>
            </p:cNvSpPr>
            <p:nvPr/>
          </p:nvSpPr>
          <p:spPr bwMode="auto">
            <a:xfrm>
              <a:off x="2322" y="3570"/>
              <a:ext cx="454"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１</a:t>
              </a:r>
            </a:p>
          </p:txBody>
        </p:sp>
        <p:sp>
          <p:nvSpPr>
            <p:cNvPr id="43025" name="Rectangle 107"/>
            <p:cNvSpPr>
              <a:spLocks noChangeArrowheads="1"/>
            </p:cNvSpPr>
            <p:nvPr/>
          </p:nvSpPr>
          <p:spPr bwMode="auto">
            <a:xfrm>
              <a:off x="1758" y="3564"/>
              <a:ext cx="54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26" name="Rectangle 106"/>
            <p:cNvSpPr>
              <a:spLocks noChangeArrowheads="1"/>
            </p:cNvSpPr>
            <p:nvPr/>
          </p:nvSpPr>
          <p:spPr bwMode="auto">
            <a:xfrm>
              <a:off x="3331" y="3333"/>
              <a:ext cx="547" cy="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27" name="Rectangle 105"/>
            <p:cNvSpPr>
              <a:spLocks noChangeArrowheads="1"/>
            </p:cNvSpPr>
            <p:nvPr/>
          </p:nvSpPr>
          <p:spPr bwMode="auto">
            <a:xfrm>
              <a:off x="2819" y="3343"/>
              <a:ext cx="496" cy="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28" name="Rectangle 104"/>
            <p:cNvSpPr>
              <a:spLocks noChangeArrowheads="1"/>
            </p:cNvSpPr>
            <p:nvPr/>
          </p:nvSpPr>
          <p:spPr bwMode="auto">
            <a:xfrm>
              <a:off x="2314" y="3332"/>
              <a:ext cx="46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29" name="Rectangle 103"/>
            <p:cNvSpPr>
              <a:spLocks noChangeArrowheads="1"/>
            </p:cNvSpPr>
            <p:nvPr/>
          </p:nvSpPr>
          <p:spPr bwMode="auto">
            <a:xfrm>
              <a:off x="1782" y="3329"/>
              <a:ext cx="514"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30" name="Rectangle 102"/>
            <p:cNvSpPr>
              <a:spLocks noChangeArrowheads="1"/>
            </p:cNvSpPr>
            <p:nvPr/>
          </p:nvSpPr>
          <p:spPr bwMode="auto">
            <a:xfrm>
              <a:off x="3331" y="3009"/>
              <a:ext cx="547"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２７</a:t>
              </a:r>
            </a:p>
          </p:txBody>
        </p:sp>
        <p:sp>
          <p:nvSpPr>
            <p:cNvPr id="43031" name="Rectangle 101"/>
            <p:cNvSpPr>
              <a:spLocks noChangeArrowheads="1"/>
            </p:cNvSpPr>
            <p:nvPr/>
          </p:nvSpPr>
          <p:spPr bwMode="auto">
            <a:xfrm>
              <a:off x="2853" y="3049"/>
              <a:ext cx="437" cy="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32" name="Rectangle 100"/>
            <p:cNvSpPr>
              <a:spLocks noChangeArrowheads="1"/>
            </p:cNvSpPr>
            <p:nvPr/>
          </p:nvSpPr>
          <p:spPr bwMode="auto">
            <a:xfrm>
              <a:off x="2306" y="3068"/>
              <a:ext cx="463"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33" name="Rectangle 99"/>
            <p:cNvSpPr>
              <a:spLocks noChangeArrowheads="1"/>
            </p:cNvSpPr>
            <p:nvPr/>
          </p:nvSpPr>
          <p:spPr bwMode="auto">
            <a:xfrm>
              <a:off x="1758" y="3063"/>
              <a:ext cx="548"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34" name="Rectangle 98"/>
            <p:cNvSpPr>
              <a:spLocks noChangeArrowheads="1"/>
            </p:cNvSpPr>
            <p:nvPr/>
          </p:nvSpPr>
          <p:spPr bwMode="auto">
            <a:xfrm>
              <a:off x="3331" y="2763"/>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７５</a:t>
              </a:r>
            </a:p>
          </p:txBody>
        </p:sp>
        <p:sp>
          <p:nvSpPr>
            <p:cNvPr id="43035" name="Rectangle 97"/>
            <p:cNvSpPr>
              <a:spLocks noChangeArrowheads="1"/>
            </p:cNvSpPr>
            <p:nvPr/>
          </p:nvSpPr>
          <p:spPr bwMode="auto">
            <a:xfrm>
              <a:off x="2853" y="2763"/>
              <a:ext cx="44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36" name="Rectangle 96"/>
            <p:cNvSpPr>
              <a:spLocks noChangeArrowheads="1"/>
            </p:cNvSpPr>
            <p:nvPr/>
          </p:nvSpPr>
          <p:spPr bwMode="auto">
            <a:xfrm>
              <a:off x="2306" y="2763"/>
              <a:ext cx="471"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37" name="Rectangle 95"/>
            <p:cNvSpPr>
              <a:spLocks noChangeArrowheads="1"/>
            </p:cNvSpPr>
            <p:nvPr/>
          </p:nvSpPr>
          <p:spPr bwMode="auto">
            <a:xfrm>
              <a:off x="1758" y="2763"/>
              <a:ext cx="540" cy="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38" name="Rectangle 94"/>
            <p:cNvSpPr>
              <a:spLocks noChangeArrowheads="1"/>
            </p:cNvSpPr>
            <p:nvPr/>
          </p:nvSpPr>
          <p:spPr bwMode="auto">
            <a:xfrm>
              <a:off x="3357" y="2526"/>
              <a:ext cx="505" cy="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39" name="Rectangle 93"/>
            <p:cNvSpPr>
              <a:spLocks noChangeArrowheads="1"/>
            </p:cNvSpPr>
            <p:nvPr/>
          </p:nvSpPr>
          <p:spPr bwMode="auto">
            <a:xfrm>
              <a:off x="2853" y="2530"/>
              <a:ext cx="436"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40" name="Rectangle 92"/>
            <p:cNvSpPr>
              <a:spLocks noChangeArrowheads="1"/>
            </p:cNvSpPr>
            <p:nvPr/>
          </p:nvSpPr>
          <p:spPr bwMode="auto">
            <a:xfrm>
              <a:off x="2306" y="2529"/>
              <a:ext cx="479"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41" name="Rectangle 91"/>
            <p:cNvSpPr>
              <a:spLocks noChangeArrowheads="1"/>
            </p:cNvSpPr>
            <p:nvPr/>
          </p:nvSpPr>
          <p:spPr bwMode="auto">
            <a:xfrm>
              <a:off x="1758" y="2519"/>
              <a:ext cx="548" cy="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42" name="Rectangle 90"/>
            <p:cNvSpPr>
              <a:spLocks noChangeArrowheads="1"/>
            </p:cNvSpPr>
            <p:nvPr/>
          </p:nvSpPr>
          <p:spPr bwMode="auto">
            <a:xfrm>
              <a:off x="3331" y="2261"/>
              <a:ext cx="603" cy="289"/>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ja-JP" altLang="en-US" sz="1600"/>
                <a:t>　 ７５　</a:t>
              </a:r>
            </a:p>
          </p:txBody>
        </p:sp>
        <p:sp>
          <p:nvSpPr>
            <p:cNvPr id="43043" name="Rectangle 89"/>
            <p:cNvSpPr>
              <a:spLocks noChangeArrowheads="1"/>
            </p:cNvSpPr>
            <p:nvPr/>
          </p:nvSpPr>
          <p:spPr bwMode="auto">
            <a:xfrm>
              <a:off x="2853" y="2269"/>
              <a:ext cx="445"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44" name="Rectangle 88"/>
            <p:cNvSpPr>
              <a:spLocks noChangeArrowheads="1"/>
            </p:cNvSpPr>
            <p:nvPr/>
          </p:nvSpPr>
          <p:spPr bwMode="auto">
            <a:xfrm>
              <a:off x="2306" y="2269"/>
              <a:ext cx="463"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45" name="Rectangle 87"/>
            <p:cNvSpPr>
              <a:spLocks noChangeArrowheads="1"/>
            </p:cNvSpPr>
            <p:nvPr/>
          </p:nvSpPr>
          <p:spPr bwMode="auto">
            <a:xfrm>
              <a:off x="1758" y="2269"/>
              <a:ext cx="548"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46" name="Rectangle 86"/>
            <p:cNvSpPr>
              <a:spLocks noChangeAspect="1" noChangeArrowheads="1"/>
            </p:cNvSpPr>
            <p:nvPr/>
          </p:nvSpPr>
          <p:spPr bwMode="auto">
            <a:xfrm>
              <a:off x="3331" y="1968"/>
              <a:ext cx="612" cy="294"/>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600"/>
                <a:t> </a:t>
              </a:r>
              <a:r>
                <a:rPr lang="ja-JP" altLang="en-US" sz="1600"/>
                <a:t>１２５ </a:t>
              </a:r>
            </a:p>
          </p:txBody>
        </p:sp>
        <p:sp>
          <p:nvSpPr>
            <p:cNvPr id="43047" name="Rectangle 85"/>
            <p:cNvSpPr>
              <a:spLocks noChangeArrowheads="1"/>
            </p:cNvSpPr>
            <p:nvPr/>
          </p:nvSpPr>
          <p:spPr bwMode="auto">
            <a:xfrm>
              <a:off x="2853" y="2022"/>
              <a:ext cx="42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48" name="Rectangle 84"/>
            <p:cNvSpPr>
              <a:spLocks noChangeArrowheads="1"/>
            </p:cNvSpPr>
            <p:nvPr/>
          </p:nvSpPr>
          <p:spPr bwMode="auto">
            <a:xfrm>
              <a:off x="2306" y="2022"/>
              <a:ext cx="471"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49" name="Rectangle 83"/>
            <p:cNvSpPr>
              <a:spLocks noChangeArrowheads="1"/>
            </p:cNvSpPr>
            <p:nvPr/>
          </p:nvSpPr>
          <p:spPr bwMode="auto">
            <a:xfrm>
              <a:off x="1758" y="2022"/>
              <a:ext cx="548"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50" name="Rectangle 82"/>
            <p:cNvSpPr>
              <a:spLocks noChangeArrowheads="1"/>
            </p:cNvSpPr>
            <p:nvPr/>
          </p:nvSpPr>
          <p:spPr bwMode="auto">
            <a:xfrm>
              <a:off x="3331" y="1777"/>
              <a:ext cx="547"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２５</a:t>
              </a:r>
            </a:p>
          </p:txBody>
        </p:sp>
        <p:sp>
          <p:nvSpPr>
            <p:cNvPr id="43051" name="Rectangle 81"/>
            <p:cNvSpPr>
              <a:spLocks noChangeArrowheads="1"/>
            </p:cNvSpPr>
            <p:nvPr/>
          </p:nvSpPr>
          <p:spPr bwMode="auto">
            <a:xfrm>
              <a:off x="2853" y="1777"/>
              <a:ext cx="446"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52" name="Rectangle 80"/>
            <p:cNvSpPr>
              <a:spLocks noChangeArrowheads="1"/>
            </p:cNvSpPr>
            <p:nvPr/>
          </p:nvSpPr>
          <p:spPr bwMode="auto">
            <a:xfrm>
              <a:off x="2330" y="1777"/>
              <a:ext cx="462"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１</a:t>
              </a:r>
            </a:p>
          </p:txBody>
        </p:sp>
        <p:sp>
          <p:nvSpPr>
            <p:cNvPr id="43053" name="Rectangle 79"/>
            <p:cNvSpPr>
              <a:spLocks noChangeArrowheads="1"/>
            </p:cNvSpPr>
            <p:nvPr/>
          </p:nvSpPr>
          <p:spPr bwMode="auto">
            <a:xfrm>
              <a:off x="1758" y="1777"/>
              <a:ext cx="548" cy="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54" name="Rectangle 78"/>
            <p:cNvSpPr>
              <a:spLocks noChangeArrowheads="1"/>
            </p:cNvSpPr>
            <p:nvPr/>
          </p:nvSpPr>
          <p:spPr bwMode="auto">
            <a:xfrm>
              <a:off x="3331" y="1581"/>
              <a:ext cx="547" cy="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55" name="Rectangle 77"/>
            <p:cNvSpPr>
              <a:spLocks noChangeArrowheads="1"/>
            </p:cNvSpPr>
            <p:nvPr/>
          </p:nvSpPr>
          <p:spPr bwMode="auto">
            <a:xfrm>
              <a:off x="2843" y="1420"/>
              <a:ext cx="454"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56" name="Rectangle 76"/>
            <p:cNvSpPr>
              <a:spLocks noChangeArrowheads="1"/>
            </p:cNvSpPr>
            <p:nvPr/>
          </p:nvSpPr>
          <p:spPr bwMode="auto">
            <a:xfrm>
              <a:off x="2274" y="1582"/>
              <a:ext cx="547" cy="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57" name="Rectangle 75"/>
            <p:cNvSpPr>
              <a:spLocks noChangeArrowheads="1"/>
            </p:cNvSpPr>
            <p:nvPr/>
          </p:nvSpPr>
          <p:spPr bwMode="auto">
            <a:xfrm>
              <a:off x="1758" y="1592"/>
              <a:ext cx="548" cy="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58" name="Rectangle 74"/>
            <p:cNvSpPr>
              <a:spLocks noChangeArrowheads="1"/>
            </p:cNvSpPr>
            <p:nvPr/>
          </p:nvSpPr>
          <p:spPr bwMode="auto">
            <a:xfrm rot="10800000" flipV="1">
              <a:off x="3332" y="1421"/>
              <a:ext cx="547"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７５</a:t>
              </a:r>
            </a:p>
          </p:txBody>
        </p:sp>
        <p:sp>
          <p:nvSpPr>
            <p:cNvPr id="43059" name="Rectangle 73"/>
            <p:cNvSpPr>
              <a:spLocks noChangeArrowheads="1"/>
            </p:cNvSpPr>
            <p:nvPr/>
          </p:nvSpPr>
          <p:spPr bwMode="auto">
            <a:xfrm>
              <a:off x="2802" y="1157"/>
              <a:ext cx="505"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60" name="Rectangle 72"/>
            <p:cNvSpPr>
              <a:spLocks noChangeArrowheads="1"/>
            </p:cNvSpPr>
            <p:nvPr/>
          </p:nvSpPr>
          <p:spPr bwMode="auto">
            <a:xfrm>
              <a:off x="2306" y="1418"/>
              <a:ext cx="47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61" name="Rectangle 71"/>
            <p:cNvSpPr>
              <a:spLocks noChangeArrowheads="1"/>
            </p:cNvSpPr>
            <p:nvPr/>
          </p:nvSpPr>
          <p:spPr bwMode="auto">
            <a:xfrm>
              <a:off x="1735" y="1404"/>
              <a:ext cx="579"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62" name="Rectangle 70"/>
            <p:cNvSpPr>
              <a:spLocks noChangeArrowheads="1"/>
            </p:cNvSpPr>
            <p:nvPr/>
          </p:nvSpPr>
          <p:spPr bwMode="auto">
            <a:xfrm>
              <a:off x="3331" y="1165"/>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63" name="Rectangle 69"/>
            <p:cNvSpPr>
              <a:spLocks noChangeArrowheads="1"/>
            </p:cNvSpPr>
            <p:nvPr/>
          </p:nvSpPr>
          <p:spPr bwMode="auto">
            <a:xfrm>
              <a:off x="2853" y="1037"/>
              <a:ext cx="54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endParaRPr lang="ja-JP" altLang="ja-JP" sz="1600"/>
            </a:p>
          </p:txBody>
        </p:sp>
        <p:sp>
          <p:nvSpPr>
            <p:cNvPr id="43064" name="Rectangle 68"/>
            <p:cNvSpPr>
              <a:spLocks noChangeArrowheads="1"/>
            </p:cNvSpPr>
            <p:nvPr/>
          </p:nvSpPr>
          <p:spPr bwMode="auto">
            <a:xfrm>
              <a:off x="2289" y="1147"/>
              <a:ext cx="480"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65" name="Rectangle 67"/>
            <p:cNvSpPr>
              <a:spLocks noChangeArrowheads="1"/>
            </p:cNvSpPr>
            <p:nvPr/>
          </p:nvSpPr>
          <p:spPr bwMode="auto">
            <a:xfrm>
              <a:off x="1758" y="1155"/>
              <a:ext cx="548"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66" name="Rectangle 66"/>
            <p:cNvSpPr>
              <a:spLocks noChangeArrowheads="1"/>
            </p:cNvSpPr>
            <p:nvPr/>
          </p:nvSpPr>
          <p:spPr bwMode="auto">
            <a:xfrm>
              <a:off x="3331" y="875"/>
              <a:ext cx="547" cy="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４５</a:t>
              </a:r>
            </a:p>
          </p:txBody>
        </p:sp>
        <p:sp>
          <p:nvSpPr>
            <p:cNvPr id="43067" name="Rectangle 65"/>
            <p:cNvSpPr>
              <a:spLocks noChangeArrowheads="1"/>
            </p:cNvSpPr>
            <p:nvPr/>
          </p:nvSpPr>
          <p:spPr bwMode="auto">
            <a:xfrm>
              <a:off x="2819" y="866"/>
              <a:ext cx="454"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68" name="Rectangle 64"/>
            <p:cNvSpPr>
              <a:spLocks noChangeArrowheads="1"/>
            </p:cNvSpPr>
            <p:nvPr/>
          </p:nvSpPr>
          <p:spPr bwMode="auto">
            <a:xfrm>
              <a:off x="2297" y="865"/>
              <a:ext cx="488" cy="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69" name="Rectangle 63"/>
            <p:cNvSpPr>
              <a:spLocks noChangeArrowheads="1"/>
            </p:cNvSpPr>
            <p:nvPr/>
          </p:nvSpPr>
          <p:spPr bwMode="auto">
            <a:xfrm>
              <a:off x="1758" y="868"/>
              <a:ext cx="548" cy="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70" name="Rectangle 62"/>
            <p:cNvSpPr>
              <a:spLocks noChangeArrowheads="1"/>
            </p:cNvSpPr>
            <p:nvPr/>
          </p:nvSpPr>
          <p:spPr bwMode="auto">
            <a:xfrm>
              <a:off x="3323" y="577"/>
              <a:ext cx="627" cy="270"/>
            </a:xfrm>
            <a:prstGeom prst="rect">
              <a:avLst/>
            </a:prstGeom>
            <a:solidFill>
              <a:srgbClr val="00FF99"/>
            </a:solidFill>
            <a:ln>
              <a:noFill/>
            </a:ln>
            <a:effectLst/>
            <a:extLs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buFontTx/>
                <a:buNone/>
              </a:pPr>
              <a:r>
                <a:rPr lang="en-US" altLang="ja-JP" sz="1600"/>
                <a:t> </a:t>
              </a:r>
              <a:r>
                <a:rPr lang="ja-JP" altLang="en-US" sz="1600"/>
                <a:t>１２５</a:t>
              </a:r>
            </a:p>
          </p:txBody>
        </p:sp>
        <p:sp>
          <p:nvSpPr>
            <p:cNvPr id="43071" name="Rectangle 61"/>
            <p:cNvSpPr>
              <a:spLocks noChangeArrowheads="1"/>
            </p:cNvSpPr>
            <p:nvPr/>
          </p:nvSpPr>
          <p:spPr bwMode="auto">
            <a:xfrm>
              <a:off x="2853" y="586"/>
              <a:ext cx="437"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72" name="Rectangle 60"/>
            <p:cNvSpPr>
              <a:spLocks noChangeArrowheads="1"/>
            </p:cNvSpPr>
            <p:nvPr/>
          </p:nvSpPr>
          <p:spPr bwMode="auto">
            <a:xfrm>
              <a:off x="2306" y="585"/>
              <a:ext cx="471"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73" name="Rectangle 59"/>
            <p:cNvSpPr>
              <a:spLocks noChangeArrowheads="1"/>
            </p:cNvSpPr>
            <p:nvPr/>
          </p:nvSpPr>
          <p:spPr bwMode="auto">
            <a:xfrm>
              <a:off x="1758" y="594"/>
              <a:ext cx="548"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sp>
          <p:nvSpPr>
            <p:cNvPr id="43074" name="Rectangle 58"/>
            <p:cNvSpPr>
              <a:spLocks noChangeArrowheads="1"/>
            </p:cNvSpPr>
            <p:nvPr/>
          </p:nvSpPr>
          <p:spPr bwMode="auto">
            <a:xfrm>
              <a:off x="3331" y="312"/>
              <a:ext cx="54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２７</a:t>
              </a:r>
            </a:p>
          </p:txBody>
        </p:sp>
        <p:sp>
          <p:nvSpPr>
            <p:cNvPr id="43075" name="Rectangle 57"/>
            <p:cNvSpPr>
              <a:spLocks noChangeArrowheads="1"/>
            </p:cNvSpPr>
            <p:nvPr/>
          </p:nvSpPr>
          <p:spPr bwMode="auto">
            <a:xfrm>
              <a:off x="2862" y="277"/>
              <a:ext cx="437"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76" name="Rectangle 56"/>
            <p:cNvSpPr>
              <a:spLocks noChangeArrowheads="1"/>
            </p:cNvSpPr>
            <p:nvPr/>
          </p:nvSpPr>
          <p:spPr bwMode="auto">
            <a:xfrm>
              <a:off x="2306" y="269"/>
              <a:ext cx="488"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77" name="Rectangle 55"/>
            <p:cNvSpPr>
              <a:spLocks noChangeArrowheads="1"/>
            </p:cNvSpPr>
            <p:nvPr/>
          </p:nvSpPr>
          <p:spPr bwMode="auto">
            <a:xfrm>
              <a:off x="1758" y="269"/>
              <a:ext cx="548" cy="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３</a:t>
              </a:r>
            </a:p>
          </p:txBody>
        </p:sp>
        <p:sp>
          <p:nvSpPr>
            <p:cNvPr id="43078" name="Line 119"/>
            <p:cNvSpPr>
              <a:spLocks noChangeShapeType="1"/>
            </p:cNvSpPr>
            <p:nvPr/>
          </p:nvSpPr>
          <p:spPr bwMode="auto">
            <a:xfrm>
              <a:off x="1758" y="269"/>
              <a:ext cx="2189"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79" name="Line 120"/>
            <p:cNvSpPr>
              <a:spLocks noChangeShapeType="1"/>
            </p:cNvSpPr>
            <p:nvPr/>
          </p:nvSpPr>
          <p:spPr bwMode="auto">
            <a:xfrm>
              <a:off x="1758" y="56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0" name="Line 121"/>
            <p:cNvSpPr>
              <a:spLocks noChangeShapeType="1"/>
            </p:cNvSpPr>
            <p:nvPr/>
          </p:nvSpPr>
          <p:spPr bwMode="auto">
            <a:xfrm>
              <a:off x="1758" y="860"/>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1" name="Line 122"/>
            <p:cNvSpPr>
              <a:spLocks noChangeShapeType="1"/>
            </p:cNvSpPr>
            <p:nvPr/>
          </p:nvSpPr>
          <p:spPr bwMode="auto">
            <a:xfrm>
              <a:off x="1758" y="1140"/>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2" name="Line 123"/>
            <p:cNvSpPr>
              <a:spLocks noChangeShapeType="1"/>
            </p:cNvSpPr>
            <p:nvPr/>
          </p:nvSpPr>
          <p:spPr bwMode="auto">
            <a:xfrm>
              <a:off x="1758" y="1431"/>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3" name="Line 124"/>
            <p:cNvSpPr>
              <a:spLocks noChangeShapeType="1"/>
            </p:cNvSpPr>
            <p:nvPr/>
          </p:nvSpPr>
          <p:spPr bwMode="auto">
            <a:xfrm>
              <a:off x="1758" y="161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4" name="Line 125"/>
            <p:cNvSpPr>
              <a:spLocks noChangeShapeType="1"/>
            </p:cNvSpPr>
            <p:nvPr/>
          </p:nvSpPr>
          <p:spPr bwMode="auto">
            <a:xfrm>
              <a:off x="1758" y="1791"/>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5" name="Line 126"/>
            <p:cNvSpPr>
              <a:spLocks noChangeShapeType="1"/>
            </p:cNvSpPr>
            <p:nvPr/>
          </p:nvSpPr>
          <p:spPr bwMode="auto">
            <a:xfrm>
              <a:off x="1758" y="196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6" name="Line 127"/>
            <p:cNvSpPr>
              <a:spLocks noChangeShapeType="1"/>
            </p:cNvSpPr>
            <p:nvPr/>
          </p:nvSpPr>
          <p:spPr bwMode="auto">
            <a:xfrm>
              <a:off x="1758" y="2253"/>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7" name="Line 128"/>
            <p:cNvSpPr>
              <a:spLocks noChangeShapeType="1"/>
            </p:cNvSpPr>
            <p:nvPr/>
          </p:nvSpPr>
          <p:spPr bwMode="auto">
            <a:xfrm>
              <a:off x="1758" y="2555"/>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8" name="Line 129"/>
            <p:cNvSpPr>
              <a:spLocks noChangeShapeType="1"/>
            </p:cNvSpPr>
            <p:nvPr/>
          </p:nvSpPr>
          <p:spPr bwMode="auto">
            <a:xfrm>
              <a:off x="1758" y="2722"/>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89" name="Line 130"/>
            <p:cNvSpPr>
              <a:spLocks noChangeShapeType="1"/>
            </p:cNvSpPr>
            <p:nvPr/>
          </p:nvSpPr>
          <p:spPr bwMode="auto">
            <a:xfrm>
              <a:off x="1758" y="3017"/>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0" name="Line 131"/>
            <p:cNvSpPr>
              <a:spLocks noChangeShapeType="1"/>
            </p:cNvSpPr>
            <p:nvPr/>
          </p:nvSpPr>
          <p:spPr bwMode="auto">
            <a:xfrm>
              <a:off x="1758" y="3304"/>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1" name="Line 132"/>
            <p:cNvSpPr>
              <a:spLocks noChangeShapeType="1"/>
            </p:cNvSpPr>
            <p:nvPr/>
          </p:nvSpPr>
          <p:spPr bwMode="auto">
            <a:xfrm>
              <a:off x="1758" y="3599"/>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2" name="Line 133"/>
            <p:cNvSpPr>
              <a:spLocks noChangeShapeType="1"/>
            </p:cNvSpPr>
            <p:nvPr/>
          </p:nvSpPr>
          <p:spPr bwMode="auto">
            <a:xfrm>
              <a:off x="1758" y="3782"/>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3" name="Line 134"/>
            <p:cNvSpPr>
              <a:spLocks noChangeShapeType="1"/>
            </p:cNvSpPr>
            <p:nvPr/>
          </p:nvSpPr>
          <p:spPr bwMode="auto">
            <a:xfrm>
              <a:off x="1758" y="3948"/>
              <a:ext cx="218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4" name="Line 135"/>
            <p:cNvSpPr>
              <a:spLocks noChangeShapeType="1"/>
            </p:cNvSpPr>
            <p:nvPr/>
          </p:nvSpPr>
          <p:spPr bwMode="auto">
            <a:xfrm>
              <a:off x="1758" y="4240"/>
              <a:ext cx="2189"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095" name="Text Box 5"/>
            <p:cNvSpPr txBox="1">
              <a:spLocks noChangeArrowheads="1"/>
            </p:cNvSpPr>
            <p:nvPr/>
          </p:nvSpPr>
          <p:spPr bwMode="auto">
            <a:xfrm>
              <a:off x="479" y="570"/>
              <a:ext cx="1285"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管理者教育にＱＣサークル活動を追加</a:t>
              </a:r>
              <a:endParaRPr lang="ja-JP" altLang="en-US" sz="1200"/>
            </a:p>
          </p:txBody>
        </p:sp>
        <p:sp>
          <p:nvSpPr>
            <p:cNvPr id="43096" name="Text Box 6"/>
            <p:cNvSpPr txBox="1">
              <a:spLocks noChangeArrowheads="1"/>
            </p:cNvSpPr>
            <p:nvPr/>
          </p:nvSpPr>
          <p:spPr bwMode="auto">
            <a:xfrm>
              <a:off x="479" y="858"/>
              <a:ext cx="1278"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職長にＱＣサークル活動推進を義務付ける</a:t>
              </a:r>
              <a:endParaRPr lang="ja-JP" altLang="en-US" sz="1200"/>
            </a:p>
          </p:txBody>
        </p:sp>
        <p:sp>
          <p:nvSpPr>
            <p:cNvPr id="43097" name="Text Box 7"/>
            <p:cNvSpPr txBox="1">
              <a:spLocks noChangeArrowheads="1"/>
            </p:cNvSpPr>
            <p:nvPr/>
          </p:nvSpPr>
          <p:spPr bwMode="auto">
            <a:xfrm>
              <a:off x="479" y="1142"/>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課長の業務報告にＱＣサークル推進状況を入れる</a:t>
              </a:r>
              <a:endParaRPr lang="ja-JP" altLang="en-US" sz="1200"/>
            </a:p>
          </p:txBody>
        </p:sp>
        <p:sp>
          <p:nvSpPr>
            <p:cNvPr id="43098" name="Text Box 8"/>
            <p:cNvSpPr txBox="1">
              <a:spLocks noChangeArrowheads="1"/>
            </p:cNvSpPr>
            <p:nvPr/>
          </p:nvSpPr>
          <p:spPr bwMode="auto">
            <a:xfrm>
              <a:off x="479" y="272"/>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管理者向けのＱＣサークル活動推進の教材を作成する</a:t>
              </a:r>
              <a:endParaRPr lang="ja-JP" altLang="en-US" sz="1200"/>
            </a:p>
          </p:txBody>
        </p:sp>
        <p:sp>
          <p:nvSpPr>
            <p:cNvPr id="43099" name="Text Box 9"/>
            <p:cNvSpPr txBox="1">
              <a:spLocks noChangeArrowheads="1"/>
            </p:cNvSpPr>
            <p:nvPr/>
          </p:nvSpPr>
          <p:spPr bwMode="auto">
            <a:xfrm>
              <a:off x="479" y="1610"/>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トップ企業にヒアリング調査</a:t>
              </a:r>
              <a:endParaRPr lang="ja-JP" altLang="en-US" sz="1200"/>
            </a:p>
          </p:txBody>
        </p:sp>
        <p:sp>
          <p:nvSpPr>
            <p:cNvPr id="43100" name="Text Box 10"/>
            <p:cNvSpPr txBox="1">
              <a:spLocks noChangeArrowheads="1"/>
            </p:cNvSpPr>
            <p:nvPr/>
          </p:nvSpPr>
          <p:spPr bwMode="auto">
            <a:xfrm>
              <a:off x="479" y="1787"/>
              <a:ext cx="1277"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役員会議で議論してもらう</a:t>
              </a:r>
              <a:endParaRPr lang="ja-JP" altLang="en-US" sz="1200"/>
            </a:p>
          </p:txBody>
        </p:sp>
        <p:sp>
          <p:nvSpPr>
            <p:cNvPr id="43101" name="Text Box 11"/>
            <p:cNvSpPr txBox="1">
              <a:spLocks noChangeArrowheads="1"/>
            </p:cNvSpPr>
            <p:nvPr/>
          </p:nvSpPr>
          <p:spPr bwMode="auto">
            <a:xfrm>
              <a:off x="479" y="1967"/>
              <a:ext cx="1285"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サークルリーダーや管理者にヒアリング調査する</a:t>
              </a:r>
              <a:endParaRPr lang="ja-JP" altLang="en-US" sz="1200"/>
            </a:p>
          </p:txBody>
        </p:sp>
        <p:sp>
          <p:nvSpPr>
            <p:cNvPr id="43102" name="Text Box 12"/>
            <p:cNvSpPr txBox="1">
              <a:spLocks noChangeArrowheads="1"/>
            </p:cNvSpPr>
            <p:nvPr/>
          </p:nvSpPr>
          <p:spPr bwMode="auto">
            <a:xfrm>
              <a:off x="479" y="1432"/>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ＱＣサークル本部に相談する</a:t>
              </a:r>
              <a:endParaRPr lang="ja-JP" altLang="en-US" sz="1200"/>
            </a:p>
          </p:txBody>
        </p:sp>
        <p:sp>
          <p:nvSpPr>
            <p:cNvPr id="43103" name="Text Box 13"/>
            <p:cNvSpPr txBox="1">
              <a:spLocks noChangeArrowheads="1"/>
            </p:cNvSpPr>
            <p:nvPr/>
          </p:nvSpPr>
          <p:spPr bwMode="auto">
            <a:xfrm>
              <a:off x="479" y="2548"/>
              <a:ext cx="1285"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再発防止件数を管理する</a:t>
              </a:r>
              <a:endParaRPr lang="ja-JP" altLang="en-US" sz="1200"/>
            </a:p>
          </p:txBody>
        </p:sp>
        <p:sp>
          <p:nvSpPr>
            <p:cNvPr id="43104" name="Text Box 14"/>
            <p:cNvSpPr txBox="1">
              <a:spLocks noChangeArrowheads="1"/>
            </p:cNvSpPr>
            <p:nvPr/>
          </p:nvSpPr>
          <p:spPr bwMode="auto">
            <a:xfrm>
              <a:off x="479" y="2724"/>
              <a:ext cx="1277"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課長の年度計画に標準化の取り組みを入れる</a:t>
              </a:r>
              <a:endParaRPr lang="ja-JP" altLang="en-US" sz="1200"/>
            </a:p>
          </p:txBody>
        </p:sp>
        <p:sp>
          <p:nvSpPr>
            <p:cNvPr id="43105" name="Text Box 15"/>
            <p:cNvSpPr txBox="1">
              <a:spLocks noChangeArrowheads="1"/>
            </p:cNvSpPr>
            <p:nvPr/>
          </p:nvSpPr>
          <p:spPr bwMode="auto">
            <a:xfrm>
              <a:off x="479" y="3016"/>
              <a:ext cx="1285"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標準化の重要性をＱＣサークルメンバーに教育する</a:t>
              </a:r>
              <a:endParaRPr lang="ja-JP" altLang="en-US" sz="1200"/>
            </a:p>
          </p:txBody>
        </p:sp>
        <p:sp>
          <p:nvSpPr>
            <p:cNvPr id="43106" name="Text Box 16"/>
            <p:cNvSpPr txBox="1">
              <a:spLocks noChangeArrowheads="1"/>
            </p:cNvSpPr>
            <p:nvPr/>
          </p:nvSpPr>
          <p:spPr bwMode="auto">
            <a:xfrm>
              <a:off x="479" y="2257"/>
              <a:ext cx="1286" cy="296"/>
            </a:xfrm>
            <a:prstGeom prst="rect">
              <a:avLst/>
            </a:prstGeom>
            <a:solidFill>
              <a:srgbClr val="00FF99"/>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ＱＣサークル活動による標準化件数を管理する</a:t>
              </a:r>
              <a:endParaRPr lang="ja-JP" altLang="en-US" sz="1200"/>
            </a:p>
          </p:txBody>
        </p:sp>
        <p:sp>
          <p:nvSpPr>
            <p:cNvPr id="43107" name="Text Box 17"/>
            <p:cNvSpPr txBox="1">
              <a:spLocks noChangeArrowheads="1"/>
            </p:cNvSpPr>
            <p:nvPr/>
          </p:nvSpPr>
          <p:spPr bwMode="auto">
            <a:xfrm>
              <a:off x="479" y="3769"/>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効果金額を可視化</a:t>
              </a:r>
              <a:endParaRPr lang="ja-JP" altLang="en-US" sz="1200"/>
            </a:p>
          </p:txBody>
        </p:sp>
        <p:sp>
          <p:nvSpPr>
            <p:cNvPr id="43108" name="Text Box 18"/>
            <p:cNvSpPr txBox="1">
              <a:spLocks noChangeArrowheads="1"/>
            </p:cNvSpPr>
            <p:nvPr/>
          </p:nvSpPr>
          <p:spPr bwMode="auto">
            <a:xfrm>
              <a:off x="479" y="3597"/>
              <a:ext cx="1286" cy="181"/>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標準化推進委員会を設置</a:t>
              </a:r>
              <a:endParaRPr lang="ja-JP" altLang="en-US" sz="1200"/>
            </a:p>
          </p:txBody>
        </p:sp>
        <p:sp>
          <p:nvSpPr>
            <p:cNvPr id="43109" name="Text Box 19"/>
            <p:cNvSpPr txBox="1">
              <a:spLocks noChangeArrowheads="1"/>
            </p:cNvSpPr>
            <p:nvPr/>
          </p:nvSpPr>
          <p:spPr bwMode="auto">
            <a:xfrm>
              <a:off x="479" y="3303"/>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内部監査における監査項目に標準化を組み込む</a:t>
              </a:r>
            </a:p>
          </p:txBody>
        </p:sp>
        <p:sp>
          <p:nvSpPr>
            <p:cNvPr id="43110" name="Text Box 20"/>
            <p:cNvSpPr txBox="1">
              <a:spLocks noChangeArrowheads="1"/>
            </p:cNvSpPr>
            <p:nvPr/>
          </p:nvSpPr>
          <p:spPr bwMode="auto">
            <a:xfrm>
              <a:off x="479" y="3948"/>
              <a:ext cx="1286" cy="29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ea typeface="HGP創英角ｺﾞｼｯｸUB" pitchFamily="50" charset="-128"/>
                </a:rPr>
                <a:t>職場の標準に起因するムリに対する改善を奨励する</a:t>
              </a:r>
              <a:endParaRPr lang="ja-JP" altLang="en-US" sz="1200"/>
            </a:p>
          </p:txBody>
        </p:sp>
        <p:sp>
          <p:nvSpPr>
            <p:cNvPr id="43111" name="Text Box 21"/>
            <p:cNvSpPr txBox="1">
              <a:spLocks noChangeArrowheads="1"/>
            </p:cNvSpPr>
            <p:nvPr/>
          </p:nvSpPr>
          <p:spPr bwMode="auto">
            <a:xfrm>
              <a:off x="781" y="100"/>
              <a:ext cx="5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４次手段</a:t>
              </a:r>
              <a:endParaRPr lang="ja-JP" altLang="en-US" sz="2400"/>
            </a:p>
          </p:txBody>
        </p:sp>
        <p:sp>
          <p:nvSpPr>
            <p:cNvPr id="43112" name="Line 22"/>
            <p:cNvSpPr>
              <a:spLocks noChangeShapeType="1"/>
            </p:cNvSpPr>
            <p:nvPr/>
          </p:nvSpPr>
          <p:spPr bwMode="auto">
            <a:xfrm>
              <a:off x="376" y="376"/>
              <a:ext cx="0" cy="33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3" name="Line 23"/>
            <p:cNvSpPr>
              <a:spLocks noChangeShapeType="1"/>
            </p:cNvSpPr>
            <p:nvPr/>
          </p:nvSpPr>
          <p:spPr bwMode="auto">
            <a:xfrm>
              <a:off x="383" y="376"/>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4" name="Line 24"/>
            <p:cNvSpPr>
              <a:spLocks noChangeShapeType="1"/>
            </p:cNvSpPr>
            <p:nvPr/>
          </p:nvSpPr>
          <p:spPr bwMode="auto">
            <a:xfrm>
              <a:off x="383" y="703"/>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5" name="Line 25"/>
            <p:cNvSpPr>
              <a:spLocks noChangeShapeType="1"/>
            </p:cNvSpPr>
            <p:nvPr/>
          </p:nvSpPr>
          <p:spPr bwMode="auto">
            <a:xfrm>
              <a:off x="281" y="544"/>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6" name="Line 26"/>
            <p:cNvSpPr>
              <a:spLocks noChangeShapeType="1"/>
            </p:cNvSpPr>
            <p:nvPr/>
          </p:nvSpPr>
          <p:spPr bwMode="auto">
            <a:xfrm>
              <a:off x="383" y="996"/>
              <a:ext cx="0" cy="2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7" name="Line 27"/>
            <p:cNvSpPr>
              <a:spLocks noChangeShapeType="1"/>
            </p:cNvSpPr>
            <p:nvPr/>
          </p:nvSpPr>
          <p:spPr bwMode="auto">
            <a:xfrm>
              <a:off x="376" y="99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8" name="Line 28"/>
            <p:cNvSpPr>
              <a:spLocks noChangeShapeType="1"/>
            </p:cNvSpPr>
            <p:nvPr/>
          </p:nvSpPr>
          <p:spPr bwMode="auto">
            <a:xfrm>
              <a:off x="383" y="1273"/>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19" name="Line 29"/>
            <p:cNvSpPr>
              <a:spLocks noChangeShapeType="1"/>
            </p:cNvSpPr>
            <p:nvPr/>
          </p:nvSpPr>
          <p:spPr bwMode="auto">
            <a:xfrm>
              <a:off x="281" y="1127"/>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0" name="Line 30"/>
            <p:cNvSpPr>
              <a:spLocks noChangeShapeType="1"/>
            </p:cNvSpPr>
            <p:nvPr/>
          </p:nvSpPr>
          <p:spPr bwMode="auto">
            <a:xfrm>
              <a:off x="391" y="1499"/>
              <a:ext cx="0" cy="182"/>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1" name="Line 31"/>
            <p:cNvSpPr>
              <a:spLocks noChangeShapeType="1"/>
            </p:cNvSpPr>
            <p:nvPr/>
          </p:nvSpPr>
          <p:spPr bwMode="auto">
            <a:xfrm>
              <a:off x="391" y="1492"/>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2" name="Line 32"/>
            <p:cNvSpPr>
              <a:spLocks noChangeShapeType="1"/>
            </p:cNvSpPr>
            <p:nvPr/>
          </p:nvSpPr>
          <p:spPr bwMode="auto">
            <a:xfrm>
              <a:off x="288" y="158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3" name="Line 33"/>
            <p:cNvSpPr>
              <a:spLocks noChangeShapeType="1"/>
            </p:cNvSpPr>
            <p:nvPr/>
          </p:nvSpPr>
          <p:spPr bwMode="auto">
            <a:xfrm>
              <a:off x="391" y="1863"/>
              <a:ext cx="0" cy="22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4" name="Line 34"/>
            <p:cNvSpPr>
              <a:spLocks noChangeShapeType="1"/>
            </p:cNvSpPr>
            <p:nvPr/>
          </p:nvSpPr>
          <p:spPr bwMode="auto">
            <a:xfrm>
              <a:off x="391" y="2090"/>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5" name="Line 35"/>
            <p:cNvSpPr>
              <a:spLocks noChangeShapeType="1"/>
            </p:cNvSpPr>
            <p:nvPr/>
          </p:nvSpPr>
          <p:spPr bwMode="auto">
            <a:xfrm>
              <a:off x="391" y="1856"/>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6" name="Line 36"/>
            <p:cNvSpPr>
              <a:spLocks noChangeShapeType="1"/>
            </p:cNvSpPr>
            <p:nvPr/>
          </p:nvSpPr>
          <p:spPr bwMode="auto">
            <a:xfrm>
              <a:off x="296" y="1973"/>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7" name="Line 37"/>
            <p:cNvSpPr>
              <a:spLocks noChangeShapeType="1"/>
            </p:cNvSpPr>
            <p:nvPr/>
          </p:nvSpPr>
          <p:spPr bwMode="auto">
            <a:xfrm>
              <a:off x="383" y="2381"/>
              <a:ext cx="8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8" name="Line 38"/>
            <p:cNvSpPr>
              <a:spLocks noChangeShapeType="1"/>
            </p:cNvSpPr>
            <p:nvPr/>
          </p:nvSpPr>
          <p:spPr bwMode="auto">
            <a:xfrm>
              <a:off x="376" y="263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29" name="Line 39"/>
            <p:cNvSpPr>
              <a:spLocks noChangeShapeType="1"/>
            </p:cNvSpPr>
            <p:nvPr/>
          </p:nvSpPr>
          <p:spPr bwMode="auto">
            <a:xfrm>
              <a:off x="296" y="2520"/>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0" name="Line 40"/>
            <p:cNvSpPr>
              <a:spLocks noChangeShapeType="1"/>
            </p:cNvSpPr>
            <p:nvPr/>
          </p:nvSpPr>
          <p:spPr bwMode="auto">
            <a:xfrm>
              <a:off x="383" y="2826"/>
              <a:ext cx="0" cy="32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1" name="Line 41"/>
            <p:cNvSpPr>
              <a:spLocks noChangeShapeType="1"/>
            </p:cNvSpPr>
            <p:nvPr/>
          </p:nvSpPr>
          <p:spPr bwMode="auto">
            <a:xfrm>
              <a:off x="383" y="2826"/>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2" name="Line 42"/>
            <p:cNvSpPr>
              <a:spLocks noChangeShapeType="1"/>
            </p:cNvSpPr>
            <p:nvPr/>
          </p:nvSpPr>
          <p:spPr bwMode="auto">
            <a:xfrm>
              <a:off x="376" y="3153"/>
              <a:ext cx="10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3" name="Line 43"/>
            <p:cNvSpPr>
              <a:spLocks noChangeShapeType="1"/>
            </p:cNvSpPr>
            <p:nvPr/>
          </p:nvSpPr>
          <p:spPr bwMode="auto">
            <a:xfrm>
              <a:off x="288" y="2994"/>
              <a:ext cx="9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4" name="Line 44"/>
            <p:cNvSpPr>
              <a:spLocks noChangeShapeType="1"/>
            </p:cNvSpPr>
            <p:nvPr/>
          </p:nvSpPr>
          <p:spPr bwMode="auto">
            <a:xfrm>
              <a:off x="398" y="3409"/>
              <a:ext cx="0" cy="277"/>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5" name="Line 45"/>
            <p:cNvSpPr>
              <a:spLocks noChangeShapeType="1"/>
            </p:cNvSpPr>
            <p:nvPr/>
          </p:nvSpPr>
          <p:spPr bwMode="auto">
            <a:xfrm>
              <a:off x="391" y="3409"/>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6" name="Line 46"/>
            <p:cNvSpPr>
              <a:spLocks noChangeShapeType="1"/>
            </p:cNvSpPr>
            <p:nvPr/>
          </p:nvSpPr>
          <p:spPr bwMode="auto">
            <a:xfrm>
              <a:off x="398" y="3678"/>
              <a:ext cx="7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7" name="Line 47"/>
            <p:cNvSpPr>
              <a:spLocks noChangeShapeType="1"/>
            </p:cNvSpPr>
            <p:nvPr/>
          </p:nvSpPr>
          <p:spPr bwMode="auto">
            <a:xfrm>
              <a:off x="288" y="3526"/>
              <a:ext cx="10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8" name="Line 48"/>
            <p:cNvSpPr>
              <a:spLocks noChangeShapeType="1"/>
            </p:cNvSpPr>
            <p:nvPr/>
          </p:nvSpPr>
          <p:spPr bwMode="auto">
            <a:xfrm>
              <a:off x="391" y="3847"/>
              <a:ext cx="0" cy="233"/>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39" name="Line 49"/>
            <p:cNvSpPr>
              <a:spLocks noChangeShapeType="1"/>
            </p:cNvSpPr>
            <p:nvPr/>
          </p:nvSpPr>
          <p:spPr bwMode="auto">
            <a:xfrm>
              <a:off x="391" y="3847"/>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0" name="Line 50"/>
            <p:cNvSpPr>
              <a:spLocks noChangeShapeType="1"/>
            </p:cNvSpPr>
            <p:nvPr/>
          </p:nvSpPr>
          <p:spPr bwMode="auto">
            <a:xfrm>
              <a:off x="398" y="4080"/>
              <a:ext cx="87"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1" name="Line 51"/>
            <p:cNvSpPr>
              <a:spLocks noChangeShapeType="1"/>
            </p:cNvSpPr>
            <p:nvPr/>
          </p:nvSpPr>
          <p:spPr bwMode="auto">
            <a:xfrm flipV="1">
              <a:off x="253" y="3963"/>
              <a:ext cx="130" cy="1"/>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2" name="Line 52"/>
            <p:cNvSpPr>
              <a:spLocks noChangeShapeType="1"/>
            </p:cNvSpPr>
            <p:nvPr/>
          </p:nvSpPr>
          <p:spPr bwMode="auto">
            <a:xfrm>
              <a:off x="391" y="1674"/>
              <a:ext cx="8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3" name="Line 53"/>
            <p:cNvSpPr>
              <a:spLocks noChangeShapeType="1"/>
            </p:cNvSpPr>
            <p:nvPr/>
          </p:nvSpPr>
          <p:spPr bwMode="auto">
            <a:xfrm>
              <a:off x="383" y="2381"/>
              <a:ext cx="0" cy="25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4" name="Line 136"/>
            <p:cNvSpPr>
              <a:spLocks noChangeShapeType="1"/>
            </p:cNvSpPr>
            <p:nvPr/>
          </p:nvSpPr>
          <p:spPr bwMode="auto">
            <a:xfrm>
              <a:off x="1758" y="267"/>
              <a:ext cx="0" cy="397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5" name="Line 137"/>
            <p:cNvSpPr>
              <a:spLocks noChangeShapeType="1"/>
            </p:cNvSpPr>
            <p:nvPr/>
          </p:nvSpPr>
          <p:spPr bwMode="auto">
            <a:xfrm>
              <a:off x="2298" y="62"/>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6" name="Line 140"/>
            <p:cNvSpPr>
              <a:spLocks noChangeShapeType="1"/>
            </p:cNvSpPr>
            <p:nvPr/>
          </p:nvSpPr>
          <p:spPr bwMode="auto">
            <a:xfrm>
              <a:off x="3947" y="269"/>
              <a:ext cx="0" cy="3971"/>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7" name="Text Box 150"/>
            <p:cNvSpPr txBox="1">
              <a:spLocks noChangeArrowheads="1"/>
            </p:cNvSpPr>
            <p:nvPr/>
          </p:nvSpPr>
          <p:spPr bwMode="auto">
            <a:xfrm>
              <a:off x="1755" y="64"/>
              <a:ext cx="2194" cy="208"/>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endParaRPr lang="ja-JP" altLang="ja-JP" sz="1400"/>
            </a:p>
          </p:txBody>
        </p:sp>
        <p:sp>
          <p:nvSpPr>
            <p:cNvPr id="43148" name="Line 152"/>
            <p:cNvSpPr>
              <a:spLocks noChangeShapeType="1"/>
            </p:cNvSpPr>
            <p:nvPr/>
          </p:nvSpPr>
          <p:spPr bwMode="auto">
            <a:xfrm>
              <a:off x="3314" y="64"/>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49" name="Line 153"/>
            <p:cNvSpPr>
              <a:spLocks noChangeShapeType="1"/>
            </p:cNvSpPr>
            <p:nvPr/>
          </p:nvSpPr>
          <p:spPr bwMode="auto">
            <a:xfrm>
              <a:off x="2810" y="56"/>
              <a:ext cx="8" cy="417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50" name="Text Box 154"/>
            <p:cNvSpPr txBox="1">
              <a:spLocks noChangeArrowheads="1"/>
            </p:cNvSpPr>
            <p:nvPr/>
          </p:nvSpPr>
          <p:spPr bwMode="auto">
            <a:xfrm>
              <a:off x="1774" y="62"/>
              <a:ext cx="53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効果①</a:t>
              </a:r>
            </a:p>
          </p:txBody>
        </p:sp>
        <p:sp>
          <p:nvSpPr>
            <p:cNvPr id="43151" name="Text Box 155"/>
            <p:cNvSpPr txBox="1">
              <a:spLocks noChangeArrowheads="1"/>
            </p:cNvSpPr>
            <p:nvPr/>
          </p:nvSpPr>
          <p:spPr bwMode="auto">
            <a:xfrm>
              <a:off x="2285" y="60"/>
              <a:ext cx="56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実現性②</a:t>
              </a:r>
            </a:p>
          </p:txBody>
        </p:sp>
        <p:sp>
          <p:nvSpPr>
            <p:cNvPr id="43152" name="Text Box 156"/>
            <p:cNvSpPr txBox="1">
              <a:spLocks noChangeArrowheads="1"/>
            </p:cNvSpPr>
            <p:nvPr/>
          </p:nvSpPr>
          <p:spPr bwMode="auto">
            <a:xfrm>
              <a:off x="2774" y="70"/>
              <a:ext cx="59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経済性③</a:t>
              </a:r>
            </a:p>
          </p:txBody>
        </p:sp>
        <p:sp>
          <p:nvSpPr>
            <p:cNvPr id="43153" name="Text Box 157"/>
            <p:cNvSpPr txBox="1">
              <a:spLocks noChangeArrowheads="1"/>
            </p:cNvSpPr>
            <p:nvPr/>
          </p:nvSpPr>
          <p:spPr bwMode="auto">
            <a:xfrm>
              <a:off x="3323" y="67"/>
              <a:ext cx="60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総合評価</a:t>
              </a:r>
            </a:p>
          </p:txBody>
        </p:sp>
        <p:sp>
          <p:nvSpPr>
            <p:cNvPr id="43154" name="Rectangle 158"/>
            <p:cNvSpPr>
              <a:spLocks noChangeArrowheads="1"/>
            </p:cNvSpPr>
            <p:nvPr/>
          </p:nvSpPr>
          <p:spPr bwMode="auto">
            <a:xfrm>
              <a:off x="2812" y="1585"/>
              <a:ext cx="505"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1600"/>
                <a:t>５</a:t>
              </a:r>
            </a:p>
          </p:txBody>
        </p:sp>
      </p:grpSp>
      <p:sp>
        <p:nvSpPr>
          <p:cNvPr id="43011" name="Text Box 163"/>
          <p:cNvSpPr txBox="1">
            <a:spLocks noChangeArrowheads="1"/>
          </p:cNvSpPr>
          <p:nvPr/>
        </p:nvSpPr>
        <p:spPr bwMode="auto">
          <a:xfrm>
            <a:off x="6126163" y="519113"/>
            <a:ext cx="26400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総合評価点＝①</a:t>
            </a:r>
            <a:r>
              <a:rPr lang="en-US" altLang="ja-JP" sz="1400"/>
              <a:t>×②×③</a:t>
            </a:r>
          </a:p>
        </p:txBody>
      </p:sp>
      <p:sp>
        <p:nvSpPr>
          <p:cNvPr id="43012" name="Text Box 32"/>
          <p:cNvSpPr txBox="1">
            <a:spLocks noChangeArrowheads="1"/>
          </p:cNvSpPr>
          <p:nvPr/>
        </p:nvSpPr>
        <p:spPr bwMode="auto">
          <a:xfrm>
            <a:off x="8424863" y="-26988"/>
            <a:ext cx="755650" cy="39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41</a:t>
            </a: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5056188" y="16033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３次手段</a:t>
            </a:r>
            <a:endParaRPr lang="ja-JP" altLang="en-US" sz="2400"/>
          </a:p>
        </p:txBody>
      </p:sp>
      <p:sp>
        <p:nvSpPr>
          <p:cNvPr id="44035" name="Text Box 4"/>
          <p:cNvSpPr txBox="1">
            <a:spLocks noChangeArrowheads="1"/>
          </p:cNvSpPr>
          <p:nvPr/>
        </p:nvSpPr>
        <p:spPr bwMode="auto">
          <a:xfrm>
            <a:off x="1012825" y="1708150"/>
            <a:ext cx="12303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36" name="Text Box 5"/>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a:ea typeface="HGP創英角ｺﾞｼｯｸUB" pitchFamily="50" charset="-128"/>
              </a:rPr>
              <a:t>ＱＣサークル活動を活性化するには</a:t>
            </a:r>
            <a:endParaRPr lang="ja-JP" altLang="en-US" sz="2400"/>
          </a:p>
        </p:txBody>
      </p:sp>
      <p:sp>
        <p:nvSpPr>
          <p:cNvPr id="44037" name="Text Box 7"/>
          <p:cNvSpPr txBox="1">
            <a:spLocks noChangeArrowheads="1"/>
          </p:cNvSpPr>
          <p:nvPr/>
        </p:nvSpPr>
        <p:spPr bwMode="auto">
          <a:xfrm>
            <a:off x="4643438" y="592138"/>
            <a:ext cx="18732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38" name="Text Box 8"/>
          <p:cNvSpPr txBox="1">
            <a:spLocks noChangeArrowheads="1"/>
          </p:cNvSpPr>
          <p:nvPr/>
        </p:nvSpPr>
        <p:spPr bwMode="auto">
          <a:xfrm>
            <a:off x="4643438" y="1368425"/>
            <a:ext cx="188595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39" name="Text Box 9"/>
          <p:cNvSpPr txBox="1">
            <a:spLocks noChangeArrowheads="1"/>
          </p:cNvSpPr>
          <p:nvPr/>
        </p:nvSpPr>
        <p:spPr bwMode="auto">
          <a:xfrm>
            <a:off x="4643438" y="2144713"/>
            <a:ext cx="18875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0" name="Text Box 10"/>
          <p:cNvSpPr txBox="1">
            <a:spLocks noChangeArrowheads="1"/>
          </p:cNvSpPr>
          <p:nvPr/>
        </p:nvSpPr>
        <p:spPr bwMode="auto">
          <a:xfrm>
            <a:off x="4643438" y="2921000"/>
            <a:ext cx="19129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1" name="Text Box 11"/>
          <p:cNvSpPr txBox="1">
            <a:spLocks noChangeArrowheads="1"/>
          </p:cNvSpPr>
          <p:nvPr/>
        </p:nvSpPr>
        <p:spPr bwMode="auto">
          <a:xfrm>
            <a:off x="4643438" y="3698875"/>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2" name="Text Box 12"/>
          <p:cNvSpPr txBox="1">
            <a:spLocks noChangeArrowheads="1"/>
          </p:cNvSpPr>
          <p:nvPr/>
        </p:nvSpPr>
        <p:spPr bwMode="auto">
          <a:xfrm>
            <a:off x="4643438" y="4475163"/>
            <a:ext cx="19002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3" name="Text Box 13"/>
          <p:cNvSpPr txBox="1">
            <a:spLocks noChangeArrowheads="1"/>
          </p:cNvSpPr>
          <p:nvPr/>
        </p:nvSpPr>
        <p:spPr bwMode="auto">
          <a:xfrm>
            <a:off x="4643438" y="5251450"/>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4" name="Text Box 14"/>
          <p:cNvSpPr txBox="1">
            <a:spLocks noChangeArrowheads="1"/>
          </p:cNvSpPr>
          <p:nvPr/>
        </p:nvSpPr>
        <p:spPr bwMode="auto">
          <a:xfrm>
            <a:off x="4643438" y="6029325"/>
            <a:ext cx="18827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5" name="Text Box 16"/>
          <p:cNvSpPr txBox="1">
            <a:spLocks noChangeArrowheads="1"/>
          </p:cNvSpPr>
          <p:nvPr/>
        </p:nvSpPr>
        <p:spPr bwMode="auto">
          <a:xfrm>
            <a:off x="2513013" y="3233738"/>
            <a:ext cx="18224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6" name="Text Box 17"/>
          <p:cNvSpPr txBox="1">
            <a:spLocks noChangeArrowheads="1"/>
          </p:cNvSpPr>
          <p:nvPr/>
        </p:nvSpPr>
        <p:spPr bwMode="auto">
          <a:xfrm>
            <a:off x="2538413" y="974725"/>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7" name="Text Box 18"/>
          <p:cNvSpPr txBox="1">
            <a:spLocks noChangeArrowheads="1"/>
          </p:cNvSpPr>
          <p:nvPr/>
        </p:nvSpPr>
        <p:spPr bwMode="auto">
          <a:xfrm>
            <a:off x="2538413" y="4362450"/>
            <a:ext cx="18081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8" name="Text Box 19"/>
          <p:cNvSpPr txBox="1">
            <a:spLocks noChangeArrowheads="1"/>
          </p:cNvSpPr>
          <p:nvPr/>
        </p:nvSpPr>
        <p:spPr bwMode="auto">
          <a:xfrm>
            <a:off x="2538413" y="5492750"/>
            <a:ext cx="18065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49" name="Text Box 20"/>
          <p:cNvSpPr txBox="1">
            <a:spLocks noChangeArrowheads="1"/>
          </p:cNvSpPr>
          <p:nvPr/>
        </p:nvSpPr>
        <p:spPr bwMode="auto">
          <a:xfrm>
            <a:off x="93663" y="14001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基本目的</a:t>
            </a:r>
            <a:endParaRPr lang="ja-JP" altLang="en-US" sz="2400"/>
          </a:p>
        </p:txBody>
      </p:sp>
      <p:sp>
        <p:nvSpPr>
          <p:cNvPr id="44050" name="Text Box 21"/>
          <p:cNvSpPr txBox="1">
            <a:spLocks noChangeArrowheads="1"/>
          </p:cNvSpPr>
          <p:nvPr/>
        </p:nvSpPr>
        <p:spPr bwMode="auto">
          <a:xfrm>
            <a:off x="1165225" y="11699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FF3300"/>
                </a:solidFill>
                <a:ea typeface="HGP創英角ｺﾞｼｯｸUB" pitchFamily="50" charset="-128"/>
              </a:rPr>
              <a:t>１次手段</a:t>
            </a:r>
            <a:endParaRPr lang="ja-JP" altLang="en-US" sz="1200"/>
          </a:p>
        </p:txBody>
      </p:sp>
      <p:sp>
        <p:nvSpPr>
          <p:cNvPr id="44051" name="Text Box 22"/>
          <p:cNvSpPr txBox="1">
            <a:spLocks noChangeArrowheads="1"/>
          </p:cNvSpPr>
          <p:nvPr/>
        </p:nvSpPr>
        <p:spPr bwMode="auto">
          <a:xfrm>
            <a:off x="2855913" y="67151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２次手段</a:t>
            </a:r>
            <a:endParaRPr lang="ja-JP" altLang="en-US" sz="2400"/>
          </a:p>
        </p:txBody>
      </p:sp>
      <p:sp>
        <p:nvSpPr>
          <p:cNvPr id="44052" name="Text Box 23"/>
          <p:cNvSpPr txBox="1">
            <a:spLocks noChangeArrowheads="1"/>
          </p:cNvSpPr>
          <p:nvPr/>
        </p:nvSpPr>
        <p:spPr bwMode="auto">
          <a:xfrm>
            <a:off x="1000125" y="4806950"/>
            <a:ext cx="1220788"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053" name="Text Box 24"/>
          <p:cNvSpPr txBox="1">
            <a:spLocks noChangeArrowheads="1"/>
          </p:cNvSpPr>
          <p:nvPr/>
        </p:nvSpPr>
        <p:spPr bwMode="auto">
          <a:xfrm>
            <a:off x="7321550" y="1825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４次手段</a:t>
            </a:r>
            <a:endParaRPr lang="ja-JP" altLang="en-US" sz="2400"/>
          </a:p>
        </p:txBody>
      </p:sp>
      <p:sp>
        <p:nvSpPr>
          <p:cNvPr id="44054" name="Line 25"/>
          <p:cNvSpPr>
            <a:spLocks noChangeShapeType="1"/>
          </p:cNvSpPr>
          <p:nvPr/>
        </p:nvSpPr>
        <p:spPr bwMode="auto">
          <a:xfrm>
            <a:off x="857250" y="2049463"/>
            <a:ext cx="0" cy="31829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55" name="Line 26"/>
          <p:cNvSpPr>
            <a:spLocks noChangeShapeType="1"/>
          </p:cNvSpPr>
          <p:nvPr/>
        </p:nvSpPr>
        <p:spPr bwMode="auto">
          <a:xfrm>
            <a:off x="2360613" y="5842000"/>
            <a:ext cx="15875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56" name="Line 27"/>
          <p:cNvSpPr>
            <a:spLocks noChangeShapeType="1"/>
          </p:cNvSpPr>
          <p:nvPr/>
        </p:nvSpPr>
        <p:spPr bwMode="auto">
          <a:xfrm>
            <a:off x="728663" y="3636963"/>
            <a:ext cx="3270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57" name="Line 28"/>
          <p:cNvSpPr>
            <a:spLocks noChangeShapeType="1"/>
          </p:cNvSpPr>
          <p:nvPr/>
        </p:nvSpPr>
        <p:spPr bwMode="auto">
          <a:xfrm>
            <a:off x="868363" y="2044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58" name="Line 31"/>
          <p:cNvSpPr>
            <a:spLocks noChangeShapeType="1"/>
          </p:cNvSpPr>
          <p:nvPr/>
        </p:nvSpPr>
        <p:spPr bwMode="auto">
          <a:xfrm>
            <a:off x="2233613" y="2036763"/>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59" name="Line 32"/>
          <p:cNvSpPr>
            <a:spLocks noChangeShapeType="1"/>
          </p:cNvSpPr>
          <p:nvPr/>
        </p:nvSpPr>
        <p:spPr bwMode="auto">
          <a:xfrm flipV="1">
            <a:off x="2384425" y="24955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0" name="Line 33"/>
          <p:cNvSpPr>
            <a:spLocks noChangeShapeType="1"/>
          </p:cNvSpPr>
          <p:nvPr/>
        </p:nvSpPr>
        <p:spPr bwMode="auto">
          <a:xfrm flipH="1">
            <a:off x="2349500" y="1308100"/>
            <a:ext cx="11113" cy="450215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1" name="Line 34"/>
          <p:cNvSpPr>
            <a:spLocks noChangeShapeType="1"/>
          </p:cNvSpPr>
          <p:nvPr/>
        </p:nvSpPr>
        <p:spPr bwMode="auto">
          <a:xfrm>
            <a:off x="2360613" y="47577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2" name="Line 35"/>
          <p:cNvSpPr>
            <a:spLocks noChangeShapeType="1"/>
          </p:cNvSpPr>
          <p:nvPr/>
        </p:nvSpPr>
        <p:spPr bwMode="auto">
          <a:xfrm>
            <a:off x="2211388" y="5210175"/>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3" name="Line 36"/>
          <p:cNvSpPr>
            <a:spLocks noChangeShapeType="1"/>
          </p:cNvSpPr>
          <p:nvPr/>
        </p:nvSpPr>
        <p:spPr bwMode="auto">
          <a:xfrm>
            <a:off x="4491038" y="809625"/>
            <a:ext cx="0" cy="5541963"/>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4" name="Line 40"/>
          <p:cNvSpPr>
            <a:spLocks noChangeShapeType="1"/>
          </p:cNvSpPr>
          <p:nvPr/>
        </p:nvSpPr>
        <p:spPr bwMode="auto">
          <a:xfrm>
            <a:off x="4502150" y="1712913"/>
            <a:ext cx="1270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5" name="Line 41"/>
          <p:cNvSpPr>
            <a:spLocks noChangeShapeType="1"/>
          </p:cNvSpPr>
          <p:nvPr/>
        </p:nvSpPr>
        <p:spPr bwMode="auto">
          <a:xfrm>
            <a:off x="4502150" y="3222625"/>
            <a:ext cx="1270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6" name="Line 42"/>
          <p:cNvSpPr>
            <a:spLocks noChangeShapeType="1"/>
          </p:cNvSpPr>
          <p:nvPr/>
        </p:nvSpPr>
        <p:spPr bwMode="auto">
          <a:xfrm>
            <a:off x="4491038" y="4030663"/>
            <a:ext cx="1619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7" name="Line 43"/>
          <p:cNvSpPr>
            <a:spLocks noChangeShapeType="1"/>
          </p:cNvSpPr>
          <p:nvPr/>
        </p:nvSpPr>
        <p:spPr bwMode="auto">
          <a:xfrm>
            <a:off x="4491038" y="4897438"/>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8" name="Line 44"/>
          <p:cNvSpPr>
            <a:spLocks noChangeShapeType="1"/>
          </p:cNvSpPr>
          <p:nvPr/>
        </p:nvSpPr>
        <p:spPr bwMode="auto">
          <a:xfrm>
            <a:off x="4500563" y="5565775"/>
            <a:ext cx="1397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69" name="Line 45"/>
          <p:cNvSpPr>
            <a:spLocks noChangeShapeType="1"/>
          </p:cNvSpPr>
          <p:nvPr/>
        </p:nvSpPr>
        <p:spPr bwMode="auto">
          <a:xfrm>
            <a:off x="4500563" y="6362700"/>
            <a:ext cx="1619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0" name="Line 46"/>
          <p:cNvSpPr>
            <a:spLocks noChangeShapeType="1"/>
          </p:cNvSpPr>
          <p:nvPr/>
        </p:nvSpPr>
        <p:spPr bwMode="auto">
          <a:xfrm>
            <a:off x="4341813" y="1273175"/>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1" name="Line 47"/>
          <p:cNvSpPr>
            <a:spLocks noChangeShapeType="1"/>
          </p:cNvSpPr>
          <p:nvPr/>
        </p:nvSpPr>
        <p:spPr bwMode="auto">
          <a:xfrm>
            <a:off x="4324350" y="2487613"/>
            <a:ext cx="153988"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2" name="Line 48"/>
          <p:cNvSpPr>
            <a:spLocks noChangeShapeType="1"/>
          </p:cNvSpPr>
          <p:nvPr/>
        </p:nvSpPr>
        <p:spPr bwMode="auto">
          <a:xfrm>
            <a:off x="4349750" y="4703763"/>
            <a:ext cx="152400"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3" name="Line 49"/>
          <p:cNvSpPr>
            <a:spLocks noChangeShapeType="1"/>
          </p:cNvSpPr>
          <p:nvPr/>
        </p:nvSpPr>
        <p:spPr bwMode="auto">
          <a:xfrm>
            <a:off x="6527800" y="9207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4" name="Line 50"/>
          <p:cNvSpPr>
            <a:spLocks noChangeShapeType="1"/>
          </p:cNvSpPr>
          <p:nvPr/>
        </p:nvSpPr>
        <p:spPr bwMode="auto">
          <a:xfrm>
            <a:off x="6527800" y="1657350"/>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5" name="Line 51"/>
          <p:cNvSpPr>
            <a:spLocks noChangeShapeType="1"/>
          </p:cNvSpPr>
          <p:nvPr/>
        </p:nvSpPr>
        <p:spPr bwMode="auto">
          <a:xfrm>
            <a:off x="6538913" y="2441575"/>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6" name="Line 52"/>
          <p:cNvSpPr>
            <a:spLocks noChangeShapeType="1"/>
          </p:cNvSpPr>
          <p:nvPr/>
        </p:nvSpPr>
        <p:spPr bwMode="auto">
          <a:xfrm>
            <a:off x="6551613" y="3189288"/>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7" name="Line 53"/>
          <p:cNvSpPr>
            <a:spLocks noChangeShapeType="1"/>
          </p:cNvSpPr>
          <p:nvPr/>
        </p:nvSpPr>
        <p:spPr bwMode="auto">
          <a:xfrm>
            <a:off x="6551613" y="4057650"/>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8" name="Line 54"/>
          <p:cNvSpPr>
            <a:spLocks noChangeShapeType="1"/>
          </p:cNvSpPr>
          <p:nvPr/>
        </p:nvSpPr>
        <p:spPr bwMode="auto">
          <a:xfrm>
            <a:off x="6538913" y="4810125"/>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79" name="Line 55"/>
          <p:cNvSpPr>
            <a:spLocks noChangeShapeType="1"/>
          </p:cNvSpPr>
          <p:nvPr/>
        </p:nvSpPr>
        <p:spPr bwMode="auto">
          <a:xfrm>
            <a:off x="6538913" y="5532438"/>
            <a:ext cx="1635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80" name="Line 56"/>
          <p:cNvSpPr>
            <a:spLocks noChangeShapeType="1"/>
          </p:cNvSpPr>
          <p:nvPr/>
        </p:nvSpPr>
        <p:spPr bwMode="auto">
          <a:xfrm flipV="1">
            <a:off x="6516688" y="6359525"/>
            <a:ext cx="184150" cy="1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81" name="Text Box 58"/>
          <p:cNvSpPr txBox="1">
            <a:spLocks noChangeArrowheads="1"/>
          </p:cNvSpPr>
          <p:nvPr/>
        </p:nvSpPr>
        <p:spPr bwMode="auto">
          <a:xfrm>
            <a:off x="6842125" y="95250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2" name="Text Box 59"/>
          <p:cNvSpPr txBox="1">
            <a:spLocks noChangeArrowheads="1"/>
          </p:cNvSpPr>
          <p:nvPr/>
        </p:nvSpPr>
        <p:spPr bwMode="auto">
          <a:xfrm>
            <a:off x="6842125" y="1341438"/>
            <a:ext cx="2039938"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3" name="Text Box 60"/>
          <p:cNvSpPr txBox="1">
            <a:spLocks noChangeArrowheads="1"/>
          </p:cNvSpPr>
          <p:nvPr/>
        </p:nvSpPr>
        <p:spPr bwMode="auto">
          <a:xfrm>
            <a:off x="6842125" y="173037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4" name="Text Box 61"/>
          <p:cNvSpPr txBox="1">
            <a:spLocks noChangeArrowheads="1"/>
          </p:cNvSpPr>
          <p:nvPr/>
        </p:nvSpPr>
        <p:spPr bwMode="auto">
          <a:xfrm>
            <a:off x="6842125" y="56356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5" name="Text Box 62"/>
          <p:cNvSpPr txBox="1">
            <a:spLocks noChangeArrowheads="1"/>
          </p:cNvSpPr>
          <p:nvPr/>
        </p:nvSpPr>
        <p:spPr bwMode="auto">
          <a:xfrm>
            <a:off x="6842125" y="250825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6" name="Text Box 63"/>
          <p:cNvSpPr txBox="1">
            <a:spLocks noChangeArrowheads="1"/>
          </p:cNvSpPr>
          <p:nvPr/>
        </p:nvSpPr>
        <p:spPr bwMode="auto">
          <a:xfrm>
            <a:off x="6842125" y="2897188"/>
            <a:ext cx="2039938"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7" name="Text Box 64"/>
          <p:cNvSpPr txBox="1">
            <a:spLocks noChangeArrowheads="1"/>
          </p:cNvSpPr>
          <p:nvPr/>
        </p:nvSpPr>
        <p:spPr bwMode="auto">
          <a:xfrm>
            <a:off x="6842125" y="328612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8" name="Text Box 65"/>
          <p:cNvSpPr txBox="1">
            <a:spLocks noChangeArrowheads="1"/>
          </p:cNvSpPr>
          <p:nvPr/>
        </p:nvSpPr>
        <p:spPr bwMode="auto">
          <a:xfrm>
            <a:off x="6842125" y="21193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89" name="Text Box 66"/>
          <p:cNvSpPr txBox="1">
            <a:spLocks noChangeArrowheads="1"/>
          </p:cNvSpPr>
          <p:nvPr/>
        </p:nvSpPr>
        <p:spPr bwMode="auto">
          <a:xfrm>
            <a:off x="6842125" y="4064000"/>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0" name="Text Box 67"/>
          <p:cNvSpPr txBox="1">
            <a:spLocks noChangeArrowheads="1"/>
          </p:cNvSpPr>
          <p:nvPr/>
        </p:nvSpPr>
        <p:spPr bwMode="auto">
          <a:xfrm>
            <a:off x="6842125" y="4452938"/>
            <a:ext cx="2038350"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1" name="Text Box 68"/>
          <p:cNvSpPr txBox="1">
            <a:spLocks noChangeArrowheads="1"/>
          </p:cNvSpPr>
          <p:nvPr/>
        </p:nvSpPr>
        <p:spPr bwMode="auto">
          <a:xfrm>
            <a:off x="6842125" y="4841875"/>
            <a:ext cx="2039938"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2" name="Text Box 69"/>
          <p:cNvSpPr txBox="1">
            <a:spLocks noChangeArrowheads="1"/>
          </p:cNvSpPr>
          <p:nvPr/>
        </p:nvSpPr>
        <p:spPr bwMode="auto">
          <a:xfrm>
            <a:off x="6842125" y="367506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3" name="Text Box 70"/>
          <p:cNvSpPr txBox="1">
            <a:spLocks noChangeArrowheads="1"/>
          </p:cNvSpPr>
          <p:nvPr/>
        </p:nvSpPr>
        <p:spPr bwMode="auto">
          <a:xfrm>
            <a:off x="6842125" y="6008688"/>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4" name="Text Box 71"/>
          <p:cNvSpPr txBox="1">
            <a:spLocks noChangeArrowheads="1"/>
          </p:cNvSpPr>
          <p:nvPr/>
        </p:nvSpPr>
        <p:spPr bwMode="auto">
          <a:xfrm>
            <a:off x="6842125" y="5619750"/>
            <a:ext cx="2041525" cy="28733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5" name="Text Box 72"/>
          <p:cNvSpPr txBox="1">
            <a:spLocks noChangeArrowheads="1"/>
          </p:cNvSpPr>
          <p:nvPr/>
        </p:nvSpPr>
        <p:spPr bwMode="auto">
          <a:xfrm>
            <a:off x="6842125" y="52308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ea typeface="HGP創英角ｺﾞｼｯｸUB" pitchFamily="50" charset="-128"/>
            </a:endParaRPr>
          </a:p>
        </p:txBody>
      </p:sp>
      <p:sp>
        <p:nvSpPr>
          <p:cNvPr id="44096" name="Text Box 73"/>
          <p:cNvSpPr txBox="1">
            <a:spLocks noChangeArrowheads="1"/>
          </p:cNvSpPr>
          <p:nvPr/>
        </p:nvSpPr>
        <p:spPr bwMode="auto">
          <a:xfrm>
            <a:off x="6842125" y="6399213"/>
            <a:ext cx="2041525" cy="287337"/>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ja-JP" sz="1200"/>
          </a:p>
        </p:txBody>
      </p:sp>
      <p:sp>
        <p:nvSpPr>
          <p:cNvPr id="44097" name="Line 74"/>
          <p:cNvSpPr>
            <a:spLocks noChangeShapeType="1"/>
          </p:cNvSpPr>
          <p:nvPr/>
        </p:nvSpPr>
        <p:spPr bwMode="auto">
          <a:xfrm>
            <a:off x="6678613" y="654050"/>
            <a:ext cx="0" cy="531813"/>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98" name="Line 75"/>
          <p:cNvSpPr>
            <a:spLocks noChangeShapeType="1"/>
          </p:cNvSpPr>
          <p:nvPr/>
        </p:nvSpPr>
        <p:spPr bwMode="auto">
          <a:xfrm>
            <a:off x="6689725" y="654050"/>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099" name="Line 76"/>
          <p:cNvSpPr>
            <a:spLocks noChangeShapeType="1"/>
          </p:cNvSpPr>
          <p:nvPr/>
        </p:nvSpPr>
        <p:spPr bwMode="auto">
          <a:xfrm>
            <a:off x="6689725" y="1173163"/>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0" name="Line 77"/>
          <p:cNvSpPr>
            <a:spLocks noChangeShapeType="1"/>
          </p:cNvSpPr>
          <p:nvPr/>
        </p:nvSpPr>
        <p:spPr bwMode="auto">
          <a:xfrm>
            <a:off x="6689725" y="1449388"/>
            <a:ext cx="0" cy="4397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1" name="Line 78"/>
          <p:cNvSpPr>
            <a:spLocks noChangeShapeType="1"/>
          </p:cNvSpPr>
          <p:nvPr/>
        </p:nvSpPr>
        <p:spPr bwMode="auto">
          <a:xfrm>
            <a:off x="6678613" y="1449388"/>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2" name="Line 79"/>
          <p:cNvSpPr>
            <a:spLocks noChangeShapeType="1"/>
          </p:cNvSpPr>
          <p:nvPr/>
        </p:nvSpPr>
        <p:spPr bwMode="auto">
          <a:xfrm>
            <a:off x="6689725" y="1889125"/>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3" name="Line 80"/>
          <p:cNvSpPr>
            <a:spLocks noChangeShapeType="1"/>
          </p:cNvSpPr>
          <p:nvPr/>
        </p:nvSpPr>
        <p:spPr bwMode="auto">
          <a:xfrm>
            <a:off x="6702425" y="2303463"/>
            <a:ext cx="0" cy="288925"/>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4" name="Line 81"/>
          <p:cNvSpPr>
            <a:spLocks noChangeShapeType="1"/>
          </p:cNvSpPr>
          <p:nvPr/>
        </p:nvSpPr>
        <p:spPr bwMode="auto">
          <a:xfrm>
            <a:off x="6702425" y="229235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5" name="Line 82"/>
          <p:cNvSpPr>
            <a:spLocks noChangeShapeType="1"/>
          </p:cNvSpPr>
          <p:nvPr/>
        </p:nvSpPr>
        <p:spPr bwMode="auto">
          <a:xfrm>
            <a:off x="6702425" y="3014663"/>
            <a:ext cx="0" cy="360362"/>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6" name="Line 83"/>
          <p:cNvSpPr>
            <a:spLocks noChangeShapeType="1"/>
          </p:cNvSpPr>
          <p:nvPr/>
        </p:nvSpPr>
        <p:spPr bwMode="auto">
          <a:xfrm>
            <a:off x="6702425" y="3375025"/>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7" name="Line 84"/>
          <p:cNvSpPr>
            <a:spLocks noChangeShapeType="1"/>
          </p:cNvSpPr>
          <p:nvPr/>
        </p:nvSpPr>
        <p:spPr bwMode="auto">
          <a:xfrm>
            <a:off x="6702425" y="3003550"/>
            <a:ext cx="1381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8" name="Line 85"/>
          <p:cNvSpPr>
            <a:spLocks noChangeShapeType="1"/>
          </p:cNvSpPr>
          <p:nvPr/>
        </p:nvSpPr>
        <p:spPr bwMode="auto">
          <a:xfrm>
            <a:off x="6689725" y="3836988"/>
            <a:ext cx="139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09" name="Line 86"/>
          <p:cNvSpPr>
            <a:spLocks noChangeShapeType="1"/>
          </p:cNvSpPr>
          <p:nvPr/>
        </p:nvSpPr>
        <p:spPr bwMode="auto">
          <a:xfrm>
            <a:off x="6678613" y="4241800"/>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0" name="Line 87"/>
          <p:cNvSpPr>
            <a:spLocks noChangeShapeType="1"/>
          </p:cNvSpPr>
          <p:nvPr/>
        </p:nvSpPr>
        <p:spPr bwMode="auto">
          <a:xfrm>
            <a:off x="6689725" y="4543425"/>
            <a:ext cx="0" cy="509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1" name="Line 88"/>
          <p:cNvSpPr>
            <a:spLocks noChangeShapeType="1"/>
          </p:cNvSpPr>
          <p:nvPr/>
        </p:nvSpPr>
        <p:spPr bwMode="auto">
          <a:xfrm>
            <a:off x="6689725" y="4543425"/>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2" name="Line 89"/>
          <p:cNvSpPr>
            <a:spLocks noChangeShapeType="1"/>
          </p:cNvSpPr>
          <p:nvPr/>
        </p:nvSpPr>
        <p:spPr bwMode="auto">
          <a:xfrm>
            <a:off x="6678613" y="50625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3" name="Line 90"/>
          <p:cNvSpPr>
            <a:spLocks noChangeShapeType="1"/>
          </p:cNvSpPr>
          <p:nvPr/>
        </p:nvSpPr>
        <p:spPr bwMode="auto">
          <a:xfrm>
            <a:off x="6713538" y="5346700"/>
            <a:ext cx="0" cy="43973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4" name="Line 91"/>
          <p:cNvSpPr>
            <a:spLocks noChangeShapeType="1"/>
          </p:cNvSpPr>
          <p:nvPr/>
        </p:nvSpPr>
        <p:spPr bwMode="auto">
          <a:xfrm>
            <a:off x="6702425" y="5346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5" name="Line 92"/>
          <p:cNvSpPr>
            <a:spLocks noChangeShapeType="1"/>
          </p:cNvSpPr>
          <p:nvPr/>
        </p:nvSpPr>
        <p:spPr bwMode="auto">
          <a:xfrm>
            <a:off x="6713538" y="5773738"/>
            <a:ext cx="115887"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6" name="Line 93"/>
          <p:cNvSpPr>
            <a:spLocks noChangeShapeType="1"/>
          </p:cNvSpPr>
          <p:nvPr/>
        </p:nvSpPr>
        <p:spPr bwMode="auto">
          <a:xfrm>
            <a:off x="6702425" y="6164263"/>
            <a:ext cx="0" cy="36988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7" name="Line 94"/>
          <p:cNvSpPr>
            <a:spLocks noChangeShapeType="1"/>
          </p:cNvSpPr>
          <p:nvPr/>
        </p:nvSpPr>
        <p:spPr bwMode="auto">
          <a:xfrm>
            <a:off x="6702425" y="6164263"/>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8" name="Line 95"/>
          <p:cNvSpPr>
            <a:spLocks noChangeShapeType="1"/>
          </p:cNvSpPr>
          <p:nvPr/>
        </p:nvSpPr>
        <p:spPr bwMode="auto">
          <a:xfrm>
            <a:off x="6713538" y="6534150"/>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19" name="Line 96"/>
          <p:cNvSpPr>
            <a:spLocks noChangeShapeType="1"/>
          </p:cNvSpPr>
          <p:nvPr/>
        </p:nvSpPr>
        <p:spPr bwMode="auto">
          <a:xfrm>
            <a:off x="6702425" y="2581275"/>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0" name="Line 97"/>
          <p:cNvSpPr>
            <a:spLocks noChangeShapeType="1"/>
          </p:cNvSpPr>
          <p:nvPr/>
        </p:nvSpPr>
        <p:spPr bwMode="auto">
          <a:xfrm>
            <a:off x="6689725" y="3836988"/>
            <a:ext cx="0" cy="404812"/>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1" name="Line 98"/>
          <p:cNvSpPr>
            <a:spLocks noChangeShapeType="1"/>
          </p:cNvSpPr>
          <p:nvPr/>
        </p:nvSpPr>
        <p:spPr bwMode="auto">
          <a:xfrm>
            <a:off x="2384425" y="1319213"/>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2" name="Line 99"/>
          <p:cNvSpPr>
            <a:spLocks noChangeShapeType="1"/>
          </p:cNvSpPr>
          <p:nvPr/>
        </p:nvSpPr>
        <p:spPr bwMode="auto">
          <a:xfrm>
            <a:off x="4362450" y="5851525"/>
            <a:ext cx="136525"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3" name="Line 100"/>
          <p:cNvSpPr>
            <a:spLocks noChangeShapeType="1"/>
          </p:cNvSpPr>
          <p:nvPr/>
        </p:nvSpPr>
        <p:spPr bwMode="auto">
          <a:xfrm>
            <a:off x="4491038" y="809625"/>
            <a:ext cx="1381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4" name="Line 101"/>
          <p:cNvSpPr>
            <a:spLocks noChangeShapeType="1"/>
          </p:cNvSpPr>
          <p:nvPr/>
        </p:nvSpPr>
        <p:spPr bwMode="auto">
          <a:xfrm>
            <a:off x="4491038" y="2486025"/>
            <a:ext cx="150812" cy="0"/>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5" name="Text Box 103"/>
          <p:cNvSpPr txBox="1">
            <a:spLocks noChangeArrowheads="1"/>
          </p:cNvSpPr>
          <p:nvPr/>
        </p:nvSpPr>
        <p:spPr bwMode="auto">
          <a:xfrm>
            <a:off x="1017588" y="3235325"/>
            <a:ext cx="12303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126" name="Text Box 104"/>
          <p:cNvSpPr txBox="1">
            <a:spLocks noChangeArrowheads="1"/>
          </p:cNvSpPr>
          <p:nvPr/>
        </p:nvSpPr>
        <p:spPr bwMode="auto">
          <a:xfrm>
            <a:off x="2533650" y="2103438"/>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4127" name="Line 106"/>
          <p:cNvSpPr>
            <a:spLocks noChangeShapeType="1"/>
          </p:cNvSpPr>
          <p:nvPr/>
        </p:nvSpPr>
        <p:spPr bwMode="auto">
          <a:xfrm>
            <a:off x="2251075" y="3651250"/>
            <a:ext cx="266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8" name="Line 107"/>
          <p:cNvSpPr>
            <a:spLocks noChangeShapeType="1"/>
          </p:cNvSpPr>
          <p:nvPr/>
        </p:nvSpPr>
        <p:spPr bwMode="auto">
          <a:xfrm>
            <a:off x="4338638" y="3613150"/>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29" name="Line 108"/>
          <p:cNvSpPr>
            <a:spLocks noChangeShapeType="1"/>
          </p:cNvSpPr>
          <p:nvPr/>
        </p:nvSpPr>
        <p:spPr bwMode="auto">
          <a:xfrm>
            <a:off x="857250" y="52324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130" name="Text Box 109"/>
          <p:cNvSpPr txBox="1">
            <a:spLocks noChangeArrowheads="1"/>
          </p:cNvSpPr>
          <p:nvPr/>
        </p:nvSpPr>
        <p:spPr bwMode="auto">
          <a:xfrm>
            <a:off x="390525" y="228600"/>
            <a:ext cx="23098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演習問題　記入用紙</a:t>
            </a:r>
            <a:r>
              <a:rPr lang="en-US" altLang="ja-JP" sz="1400"/>
              <a:t>A</a:t>
            </a:r>
          </a:p>
        </p:txBody>
      </p:sp>
      <p:sp>
        <p:nvSpPr>
          <p:cNvPr id="44131" name="Text Box 32"/>
          <p:cNvSpPr txBox="1">
            <a:spLocks noChangeArrowheads="1"/>
          </p:cNvSpPr>
          <p:nvPr/>
        </p:nvSpPr>
        <p:spPr bwMode="auto">
          <a:xfrm>
            <a:off x="8424863" y="-26988"/>
            <a:ext cx="755650" cy="39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42</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5056188" y="255588"/>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３次手段</a:t>
            </a:r>
            <a:endParaRPr lang="ja-JP" altLang="en-US" sz="2400"/>
          </a:p>
        </p:txBody>
      </p:sp>
      <p:sp>
        <p:nvSpPr>
          <p:cNvPr id="45059" name="Text Box 3"/>
          <p:cNvSpPr txBox="1">
            <a:spLocks noChangeArrowheads="1"/>
          </p:cNvSpPr>
          <p:nvPr/>
        </p:nvSpPr>
        <p:spPr bwMode="auto">
          <a:xfrm>
            <a:off x="1012825" y="1708150"/>
            <a:ext cx="12303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0" name="Text Box 4"/>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a:ea typeface="HGP創英角ｺﾞｼｯｸUB" pitchFamily="50" charset="-128"/>
              </a:rPr>
              <a:t>ＱＣサークル活動を活性化するには</a:t>
            </a:r>
            <a:endParaRPr lang="ja-JP" altLang="en-US" sz="2400"/>
          </a:p>
        </p:txBody>
      </p:sp>
      <p:sp>
        <p:nvSpPr>
          <p:cNvPr id="45061" name="Text Box 5"/>
          <p:cNvSpPr txBox="1">
            <a:spLocks noChangeArrowheads="1"/>
          </p:cNvSpPr>
          <p:nvPr/>
        </p:nvSpPr>
        <p:spPr bwMode="auto">
          <a:xfrm>
            <a:off x="4643438" y="592138"/>
            <a:ext cx="18732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2" name="Text Box 6"/>
          <p:cNvSpPr txBox="1">
            <a:spLocks noChangeArrowheads="1"/>
          </p:cNvSpPr>
          <p:nvPr/>
        </p:nvSpPr>
        <p:spPr bwMode="auto">
          <a:xfrm>
            <a:off x="4643438" y="1368425"/>
            <a:ext cx="188595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3" name="Text Box 7"/>
          <p:cNvSpPr txBox="1">
            <a:spLocks noChangeArrowheads="1"/>
          </p:cNvSpPr>
          <p:nvPr/>
        </p:nvSpPr>
        <p:spPr bwMode="auto">
          <a:xfrm>
            <a:off x="4643438" y="2144713"/>
            <a:ext cx="18875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4" name="Text Box 8"/>
          <p:cNvSpPr txBox="1">
            <a:spLocks noChangeArrowheads="1"/>
          </p:cNvSpPr>
          <p:nvPr/>
        </p:nvSpPr>
        <p:spPr bwMode="auto">
          <a:xfrm>
            <a:off x="4643438" y="2921000"/>
            <a:ext cx="189388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5" name="Text Box 9"/>
          <p:cNvSpPr txBox="1">
            <a:spLocks noChangeArrowheads="1"/>
          </p:cNvSpPr>
          <p:nvPr/>
        </p:nvSpPr>
        <p:spPr bwMode="auto">
          <a:xfrm>
            <a:off x="4643438" y="3698875"/>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6" name="Text Box 10"/>
          <p:cNvSpPr txBox="1">
            <a:spLocks noChangeArrowheads="1"/>
          </p:cNvSpPr>
          <p:nvPr/>
        </p:nvSpPr>
        <p:spPr bwMode="auto">
          <a:xfrm>
            <a:off x="4643438" y="4475163"/>
            <a:ext cx="1900237"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7" name="Text Box 11"/>
          <p:cNvSpPr txBox="1">
            <a:spLocks noChangeArrowheads="1"/>
          </p:cNvSpPr>
          <p:nvPr/>
        </p:nvSpPr>
        <p:spPr bwMode="auto">
          <a:xfrm>
            <a:off x="4643438" y="5251450"/>
            <a:ext cx="190182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8" name="Text Box 12"/>
          <p:cNvSpPr txBox="1">
            <a:spLocks noChangeArrowheads="1"/>
          </p:cNvSpPr>
          <p:nvPr/>
        </p:nvSpPr>
        <p:spPr bwMode="auto">
          <a:xfrm>
            <a:off x="4643438" y="6029325"/>
            <a:ext cx="18827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69" name="Text Box 13"/>
          <p:cNvSpPr txBox="1">
            <a:spLocks noChangeArrowheads="1"/>
          </p:cNvSpPr>
          <p:nvPr/>
        </p:nvSpPr>
        <p:spPr bwMode="auto">
          <a:xfrm>
            <a:off x="2513013" y="3233738"/>
            <a:ext cx="18224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70" name="Text Box 14"/>
          <p:cNvSpPr txBox="1">
            <a:spLocks noChangeArrowheads="1"/>
          </p:cNvSpPr>
          <p:nvPr/>
        </p:nvSpPr>
        <p:spPr bwMode="auto">
          <a:xfrm>
            <a:off x="2538413" y="974725"/>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71" name="Text Box 15"/>
          <p:cNvSpPr txBox="1">
            <a:spLocks noChangeArrowheads="1"/>
          </p:cNvSpPr>
          <p:nvPr/>
        </p:nvSpPr>
        <p:spPr bwMode="auto">
          <a:xfrm>
            <a:off x="2538413" y="4362450"/>
            <a:ext cx="18081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72" name="Text Box 16"/>
          <p:cNvSpPr txBox="1">
            <a:spLocks noChangeArrowheads="1"/>
          </p:cNvSpPr>
          <p:nvPr/>
        </p:nvSpPr>
        <p:spPr bwMode="auto">
          <a:xfrm>
            <a:off x="2538413" y="5492750"/>
            <a:ext cx="18065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73" name="Text Box 17"/>
          <p:cNvSpPr txBox="1">
            <a:spLocks noChangeArrowheads="1"/>
          </p:cNvSpPr>
          <p:nvPr/>
        </p:nvSpPr>
        <p:spPr bwMode="auto">
          <a:xfrm>
            <a:off x="93663" y="1400175"/>
            <a:ext cx="8001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基本目的</a:t>
            </a:r>
            <a:endParaRPr lang="ja-JP" altLang="en-US" sz="2400"/>
          </a:p>
        </p:txBody>
      </p:sp>
      <p:sp>
        <p:nvSpPr>
          <p:cNvPr id="45074" name="Text Box 18"/>
          <p:cNvSpPr txBox="1">
            <a:spLocks noChangeArrowheads="1"/>
          </p:cNvSpPr>
          <p:nvPr/>
        </p:nvSpPr>
        <p:spPr bwMode="auto">
          <a:xfrm>
            <a:off x="1165225" y="137636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FF3300"/>
                </a:solidFill>
                <a:ea typeface="HGP創英角ｺﾞｼｯｸUB" pitchFamily="50" charset="-128"/>
              </a:rPr>
              <a:t>１次手段</a:t>
            </a:r>
            <a:endParaRPr lang="ja-JP" altLang="en-US" sz="1200"/>
          </a:p>
        </p:txBody>
      </p:sp>
      <p:sp>
        <p:nvSpPr>
          <p:cNvPr id="45075" name="Text Box 19"/>
          <p:cNvSpPr txBox="1">
            <a:spLocks noChangeArrowheads="1"/>
          </p:cNvSpPr>
          <p:nvPr/>
        </p:nvSpPr>
        <p:spPr bwMode="auto">
          <a:xfrm>
            <a:off x="2855913" y="671513"/>
            <a:ext cx="927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200">
                <a:solidFill>
                  <a:srgbClr val="FF3300"/>
                </a:solidFill>
                <a:ea typeface="HGP創英角ｺﾞｼｯｸUB" pitchFamily="50" charset="-128"/>
              </a:rPr>
              <a:t>２次手段</a:t>
            </a:r>
            <a:endParaRPr lang="ja-JP" altLang="en-US" sz="2400"/>
          </a:p>
        </p:txBody>
      </p:sp>
      <p:sp>
        <p:nvSpPr>
          <p:cNvPr id="45076" name="Text Box 20"/>
          <p:cNvSpPr txBox="1">
            <a:spLocks noChangeArrowheads="1"/>
          </p:cNvSpPr>
          <p:nvPr/>
        </p:nvSpPr>
        <p:spPr bwMode="auto">
          <a:xfrm>
            <a:off x="1000125" y="4806950"/>
            <a:ext cx="1220788"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077" name="Line 22"/>
          <p:cNvSpPr>
            <a:spLocks noChangeShapeType="1"/>
          </p:cNvSpPr>
          <p:nvPr/>
        </p:nvSpPr>
        <p:spPr bwMode="auto">
          <a:xfrm>
            <a:off x="857250" y="2049463"/>
            <a:ext cx="0" cy="3182937"/>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78" name="Line 23"/>
          <p:cNvSpPr>
            <a:spLocks noChangeShapeType="1"/>
          </p:cNvSpPr>
          <p:nvPr/>
        </p:nvSpPr>
        <p:spPr bwMode="auto">
          <a:xfrm>
            <a:off x="2360613" y="5842000"/>
            <a:ext cx="15875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79" name="Line 24"/>
          <p:cNvSpPr>
            <a:spLocks noChangeShapeType="1"/>
          </p:cNvSpPr>
          <p:nvPr/>
        </p:nvSpPr>
        <p:spPr bwMode="auto">
          <a:xfrm>
            <a:off x="728663" y="3636963"/>
            <a:ext cx="255587"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0" name="Line 25"/>
          <p:cNvSpPr>
            <a:spLocks noChangeShapeType="1"/>
          </p:cNvSpPr>
          <p:nvPr/>
        </p:nvSpPr>
        <p:spPr bwMode="auto">
          <a:xfrm>
            <a:off x="868363" y="2057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1" name="Line 26"/>
          <p:cNvSpPr>
            <a:spLocks noChangeShapeType="1"/>
          </p:cNvSpPr>
          <p:nvPr/>
        </p:nvSpPr>
        <p:spPr bwMode="auto">
          <a:xfrm>
            <a:off x="2233613" y="2036763"/>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2" name="Line 27"/>
          <p:cNvSpPr>
            <a:spLocks noChangeShapeType="1"/>
          </p:cNvSpPr>
          <p:nvPr/>
        </p:nvSpPr>
        <p:spPr bwMode="auto">
          <a:xfrm flipV="1">
            <a:off x="2384425" y="24955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3" name="Line 28"/>
          <p:cNvSpPr>
            <a:spLocks noChangeShapeType="1"/>
          </p:cNvSpPr>
          <p:nvPr/>
        </p:nvSpPr>
        <p:spPr bwMode="auto">
          <a:xfrm flipH="1">
            <a:off x="2349500" y="1308100"/>
            <a:ext cx="11113" cy="4537075"/>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4" name="Line 29"/>
          <p:cNvSpPr>
            <a:spLocks noChangeShapeType="1"/>
          </p:cNvSpPr>
          <p:nvPr/>
        </p:nvSpPr>
        <p:spPr bwMode="auto">
          <a:xfrm>
            <a:off x="2360613" y="4757738"/>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5" name="Line 30"/>
          <p:cNvSpPr>
            <a:spLocks noChangeShapeType="1"/>
          </p:cNvSpPr>
          <p:nvPr/>
        </p:nvSpPr>
        <p:spPr bwMode="auto">
          <a:xfrm>
            <a:off x="2211388" y="5210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6" name="Line 31"/>
          <p:cNvSpPr>
            <a:spLocks noChangeShapeType="1"/>
          </p:cNvSpPr>
          <p:nvPr/>
        </p:nvSpPr>
        <p:spPr bwMode="auto">
          <a:xfrm>
            <a:off x="4491038" y="809625"/>
            <a:ext cx="0" cy="557530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7" name="Line 32"/>
          <p:cNvSpPr>
            <a:spLocks noChangeShapeType="1"/>
          </p:cNvSpPr>
          <p:nvPr/>
        </p:nvSpPr>
        <p:spPr bwMode="auto">
          <a:xfrm>
            <a:off x="4483100" y="1712913"/>
            <a:ext cx="1555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8" name="Line 33"/>
          <p:cNvSpPr>
            <a:spLocks noChangeShapeType="1"/>
          </p:cNvSpPr>
          <p:nvPr/>
        </p:nvSpPr>
        <p:spPr bwMode="auto">
          <a:xfrm>
            <a:off x="4483100" y="3222625"/>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89" name="Line 34"/>
          <p:cNvSpPr>
            <a:spLocks noChangeShapeType="1"/>
          </p:cNvSpPr>
          <p:nvPr/>
        </p:nvSpPr>
        <p:spPr bwMode="auto">
          <a:xfrm>
            <a:off x="4481513" y="4030663"/>
            <a:ext cx="1651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0" name="Line 35"/>
          <p:cNvSpPr>
            <a:spLocks noChangeShapeType="1"/>
          </p:cNvSpPr>
          <p:nvPr/>
        </p:nvSpPr>
        <p:spPr bwMode="auto">
          <a:xfrm>
            <a:off x="4491038" y="489743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1" name="Line 36"/>
          <p:cNvSpPr>
            <a:spLocks noChangeShapeType="1"/>
          </p:cNvSpPr>
          <p:nvPr/>
        </p:nvSpPr>
        <p:spPr bwMode="auto">
          <a:xfrm>
            <a:off x="4487863" y="565467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2" name="Line 37"/>
          <p:cNvSpPr>
            <a:spLocks noChangeShapeType="1"/>
          </p:cNvSpPr>
          <p:nvPr/>
        </p:nvSpPr>
        <p:spPr bwMode="auto">
          <a:xfrm>
            <a:off x="4506913" y="6396038"/>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3" name="Line 38"/>
          <p:cNvSpPr>
            <a:spLocks noChangeShapeType="1"/>
          </p:cNvSpPr>
          <p:nvPr/>
        </p:nvSpPr>
        <p:spPr bwMode="auto">
          <a:xfrm>
            <a:off x="4341813" y="127317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4" name="Line 39"/>
          <p:cNvSpPr>
            <a:spLocks noChangeShapeType="1"/>
          </p:cNvSpPr>
          <p:nvPr/>
        </p:nvSpPr>
        <p:spPr bwMode="auto">
          <a:xfrm>
            <a:off x="4362450" y="2487613"/>
            <a:ext cx="11747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5" name="Line 40"/>
          <p:cNvSpPr>
            <a:spLocks noChangeShapeType="1"/>
          </p:cNvSpPr>
          <p:nvPr/>
        </p:nvSpPr>
        <p:spPr bwMode="auto">
          <a:xfrm>
            <a:off x="4349750" y="4703763"/>
            <a:ext cx="1524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6" name="Line 41"/>
          <p:cNvSpPr>
            <a:spLocks noChangeShapeType="1"/>
          </p:cNvSpPr>
          <p:nvPr/>
        </p:nvSpPr>
        <p:spPr bwMode="auto">
          <a:xfrm>
            <a:off x="6527800" y="920750"/>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7" name="Line 42"/>
          <p:cNvSpPr>
            <a:spLocks noChangeShapeType="1"/>
          </p:cNvSpPr>
          <p:nvPr/>
        </p:nvSpPr>
        <p:spPr bwMode="auto">
          <a:xfrm>
            <a:off x="6550025" y="1668463"/>
            <a:ext cx="139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8" name="Line 43"/>
          <p:cNvSpPr>
            <a:spLocks noChangeShapeType="1"/>
          </p:cNvSpPr>
          <p:nvPr/>
        </p:nvSpPr>
        <p:spPr bwMode="auto">
          <a:xfrm>
            <a:off x="6550025" y="244157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099" name="Line 44"/>
          <p:cNvSpPr>
            <a:spLocks noChangeShapeType="1"/>
          </p:cNvSpPr>
          <p:nvPr/>
        </p:nvSpPr>
        <p:spPr bwMode="auto">
          <a:xfrm>
            <a:off x="6551613" y="3189288"/>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0" name="Line 45"/>
          <p:cNvSpPr>
            <a:spLocks noChangeShapeType="1"/>
          </p:cNvSpPr>
          <p:nvPr/>
        </p:nvSpPr>
        <p:spPr bwMode="auto">
          <a:xfrm>
            <a:off x="6551613" y="4057650"/>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1" name="Line 46"/>
          <p:cNvSpPr>
            <a:spLocks noChangeShapeType="1"/>
          </p:cNvSpPr>
          <p:nvPr/>
        </p:nvSpPr>
        <p:spPr bwMode="auto">
          <a:xfrm>
            <a:off x="6550025" y="4810125"/>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2" name="Line 47"/>
          <p:cNvSpPr>
            <a:spLocks noChangeShapeType="1"/>
          </p:cNvSpPr>
          <p:nvPr/>
        </p:nvSpPr>
        <p:spPr bwMode="auto">
          <a:xfrm>
            <a:off x="6548438" y="5532438"/>
            <a:ext cx="1635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3" name="Line 48"/>
          <p:cNvSpPr>
            <a:spLocks noChangeShapeType="1"/>
          </p:cNvSpPr>
          <p:nvPr/>
        </p:nvSpPr>
        <p:spPr bwMode="auto">
          <a:xfrm flipV="1">
            <a:off x="6526213" y="6315075"/>
            <a:ext cx="184150" cy="1588"/>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4" name="Line 89"/>
          <p:cNvSpPr>
            <a:spLocks noChangeShapeType="1"/>
          </p:cNvSpPr>
          <p:nvPr/>
        </p:nvSpPr>
        <p:spPr bwMode="auto">
          <a:xfrm>
            <a:off x="2384425" y="1319213"/>
            <a:ext cx="150813"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5" name="Line 90"/>
          <p:cNvSpPr>
            <a:spLocks noChangeShapeType="1"/>
          </p:cNvSpPr>
          <p:nvPr/>
        </p:nvSpPr>
        <p:spPr bwMode="auto">
          <a:xfrm>
            <a:off x="4362450" y="5851525"/>
            <a:ext cx="1365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6" name="Line 91"/>
          <p:cNvSpPr>
            <a:spLocks noChangeShapeType="1"/>
          </p:cNvSpPr>
          <p:nvPr/>
        </p:nvSpPr>
        <p:spPr bwMode="auto">
          <a:xfrm>
            <a:off x="4491038" y="809625"/>
            <a:ext cx="1381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7" name="Line 92"/>
          <p:cNvSpPr>
            <a:spLocks noChangeShapeType="1"/>
          </p:cNvSpPr>
          <p:nvPr/>
        </p:nvSpPr>
        <p:spPr bwMode="auto">
          <a:xfrm>
            <a:off x="4491038" y="2486025"/>
            <a:ext cx="150812"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08" name="Text Box 94"/>
          <p:cNvSpPr txBox="1">
            <a:spLocks noChangeArrowheads="1"/>
          </p:cNvSpPr>
          <p:nvPr/>
        </p:nvSpPr>
        <p:spPr bwMode="auto">
          <a:xfrm>
            <a:off x="1017588" y="3235325"/>
            <a:ext cx="12303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109" name="Text Box 95"/>
          <p:cNvSpPr txBox="1">
            <a:spLocks noChangeArrowheads="1"/>
          </p:cNvSpPr>
          <p:nvPr/>
        </p:nvSpPr>
        <p:spPr bwMode="auto">
          <a:xfrm>
            <a:off x="2533650" y="2103438"/>
            <a:ext cx="1793875"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5110" name="Line 96"/>
          <p:cNvSpPr>
            <a:spLocks noChangeShapeType="1"/>
          </p:cNvSpPr>
          <p:nvPr/>
        </p:nvSpPr>
        <p:spPr bwMode="auto">
          <a:xfrm>
            <a:off x="2238375" y="3651250"/>
            <a:ext cx="2667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11" name="Line 97"/>
          <p:cNvSpPr>
            <a:spLocks noChangeShapeType="1"/>
          </p:cNvSpPr>
          <p:nvPr/>
        </p:nvSpPr>
        <p:spPr bwMode="auto">
          <a:xfrm>
            <a:off x="4338638" y="3613150"/>
            <a:ext cx="161925"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12" name="Line 98"/>
          <p:cNvSpPr>
            <a:spLocks noChangeShapeType="1"/>
          </p:cNvSpPr>
          <p:nvPr/>
        </p:nvSpPr>
        <p:spPr bwMode="auto">
          <a:xfrm>
            <a:off x="857250" y="5232400"/>
            <a:ext cx="127000" cy="0"/>
          </a:xfrm>
          <a:prstGeom prst="line">
            <a:avLst/>
          </a:prstGeom>
          <a:noFill/>
          <a:ln w="6350">
            <a:solidFill>
              <a:schemeClr val="tx1"/>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113" name="Text Box 99"/>
          <p:cNvSpPr txBox="1">
            <a:spLocks noChangeArrowheads="1"/>
          </p:cNvSpPr>
          <p:nvPr/>
        </p:nvSpPr>
        <p:spPr bwMode="auto">
          <a:xfrm>
            <a:off x="390525" y="228600"/>
            <a:ext cx="23098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演習問題　記入用紙</a:t>
            </a:r>
            <a:r>
              <a:rPr lang="en-US" altLang="ja-JP" sz="1400"/>
              <a:t>B</a:t>
            </a:r>
          </a:p>
        </p:txBody>
      </p:sp>
      <p:graphicFrame>
        <p:nvGraphicFramePr>
          <p:cNvPr id="292263" name="Group 423"/>
          <p:cNvGraphicFramePr>
            <a:graphicFrameLocks noGrp="1"/>
          </p:cNvGraphicFramePr>
          <p:nvPr/>
        </p:nvGraphicFramePr>
        <p:xfrm>
          <a:off x="6710363" y="609600"/>
          <a:ext cx="2173287" cy="6015038"/>
        </p:xfrm>
        <a:graphic>
          <a:graphicData uri="http://schemas.openxmlformats.org/drawingml/2006/table">
            <a:tbl>
              <a:tblPr/>
              <a:tblGrid>
                <a:gridCol w="542925"/>
                <a:gridCol w="544512"/>
                <a:gridCol w="542925"/>
                <a:gridCol w="542925"/>
              </a:tblGrid>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0888">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752475">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smtClean="0">
                        <a:ln>
                          <a:noFill/>
                        </a:ln>
                        <a:solidFill>
                          <a:schemeClr val="tx1"/>
                        </a:solidFill>
                        <a:effectLst/>
                        <a:latin typeface="Times New Roman" pitchFamily="18" charset="0"/>
                        <a:ea typeface="ＭＳ Ｐゴシック" pitchFamily="50" charset="-128"/>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292291" name="Group 451"/>
          <p:cNvGraphicFramePr>
            <a:graphicFrameLocks noGrp="1"/>
          </p:cNvGraphicFramePr>
          <p:nvPr/>
        </p:nvGraphicFramePr>
        <p:xfrm>
          <a:off x="6710363" y="142875"/>
          <a:ext cx="2173287" cy="457200"/>
        </p:xfrm>
        <a:graphic>
          <a:graphicData uri="http://schemas.openxmlformats.org/drawingml/2006/table">
            <a:tbl>
              <a:tblPr/>
              <a:tblGrid>
                <a:gridCol w="542925"/>
                <a:gridCol w="544512"/>
                <a:gridCol w="542925"/>
                <a:gridCol w="542925"/>
              </a:tblGrid>
              <a:tr h="334963">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効果</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実現性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経済性</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lvl1pPr defTabSz="762000">
                        <a:spcBef>
                          <a:spcPct val="20000"/>
                        </a:spcBef>
                        <a:defRPr kumimoji="1" sz="2800">
                          <a:solidFill>
                            <a:schemeClr val="tx1"/>
                          </a:solidFill>
                          <a:latin typeface="Times New Roman" pitchFamily="18" charset="0"/>
                          <a:ea typeface="ＭＳ Ｐゴシック" pitchFamily="50" charset="-128"/>
                        </a:defRPr>
                      </a:lvl1pPr>
                      <a:lvl2pPr defTabSz="762000">
                        <a:spcBef>
                          <a:spcPct val="20000"/>
                        </a:spcBef>
                        <a:defRPr kumimoji="1" sz="2400">
                          <a:solidFill>
                            <a:schemeClr val="tx1"/>
                          </a:solidFill>
                          <a:latin typeface="Times New Roman" pitchFamily="18" charset="0"/>
                          <a:ea typeface="ＭＳ Ｐゴシック" pitchFamily="50" charset="-128"/>
                        </a:defRPr>
                      </a:lvl2pPr>
                      <a:lvl3pPr defTabSz="762000">
                        <a:spcBef>
                          <a:spcPct val="20000"/>
                        </a:spcBef>
                        <a:defRPr kumimoji="1" sz="2000">
                          <a:solidFill>
                            <a:schemeClr val="tx1"/>
                          </a:solidFill>
                          <a:latin typeface="Times New Roman" pitchFamily="18" charset="0"/>
                          <a:ea typeface="ＭＳ Ｐゴシック" pitchFamily="50" charset="-128"/>
                        </a:defRPr>
                      </a:lvl3pPr>
                      <a:lvl4pPr defTabSz="762000">
                        <a:spcBef>
                          <a:spcPct val="20000"/>
                        </a:spcBef>
                        <a:defRPr kumimoji="1">
                          <a:solidFill>
                            <a:schemeClr val="tx1"/>
                          </a:solidFill>
                          <a:latin typeface="Times New Roman" pitchFamily="18" charset="0"/>
                          <a:ea typeface="ＭＳ Ｐゴシック" pitchFamily="50" charset="-128"/>
                        </a:defRPr>
                      </a:lvl4pPr>
                      <a:lvl5pPr defTabSz="762000">
                        <a:spcBef>
                          <a:spcPct val="20000"/>
                        </a:spcBef>
                        <a:defRPr kumimoji="1">
                          <a:solidFill>
                            <a:schemeClr val="tx1"/>
                          </a:solidFill>
                          <a:latin typeface="Times New Roman" pitchFamily="18" charset="0"/>
                          <a:ea typeface="ＭＳ Ｐゴシック" pitchFamily="50" charset="-128"/>
                        </a:defRPr>
                      </a:lvl5pPr>
                      <a:lvl6pPr defTabSz="762000" fontAlgn="base">
                        <a:spcBef>
                          <a:spcPct val="20000"/>
                        </a:spcBef>
                        <a:spcAft>
                          <a:spcPct val="0"/>
                        </a:spcAft>
                        <a:defRPr kumimoji="1">
                          <a:solidFill>
                            <a:schemeClr val="tx1"/>
                          </a:solidFill>
                          <a:latin typeface="Times New Roman" pitchFamily="18" charset="0"/>
                          <a:ea typeface="ＭＳ Ｐゴシック" pitchFamily="50" charset="-128"/>
                        </a:defRPr>
                      </a:lvl6pPr>
                      <a:lvl7pPr defTabSz="762000" fontAlgn="base">
                        <a:spcBef>
                          <a:spcPct val="20000"/>
                        </a:spcBef>
                        <a:spcAft>
                          <a:spcPct val="0"/>
                        </a:spcAft>
                        <a:defRPr kumimoji="1">
                          <a:solidFill>
                            <a:schemeClr val="tx1"/>
                          </a:solidFill>
                          <a:latin typeface="Times New Roman" pitchFamily="18" charset="0"/>
                          <a:ea typeface="ＭＳ Ｐゴシック" pitchFamily="50" charset="-128"/>
                        </a:defRPr>
                      </a:lvl7pPr>
                      <a:lvl8pPr defTabSz="762000" fontAlgn="base">
                        <a:spcBef>
                          <a:spcPct val="20000"/>
                        </a:spcBef>
                        <a:spcAft>
                          <a:spcPct val="0"/>
                        </a:spcAft>
                        <a:defRPr kumimoji="1">
                          <a:solidFill>
                            <a:schemeClr val="tx1"/>
                          </a:solidFill>
                          <a:latin typeface="Times New Roman" pitchFamily="18" charset="0"/>
                          <a:ea typeface="ＭＳ Ｐゴシック" pitchFamily="50" charset="-128"/>
                        </a:defRPr>
                      </a:lvl8pPr>
                      <a:lvl9pPr defTabSz="762000" fontAlgn="base">
                        <a:spcBef>
                          <a:spcPct val="20000"/>
                        </a:spcBef>
                        <a:spcAft>
                          <a:spcPct val="0"/>
                        </a:spcAft>
                        <a:defRPr kumimoji="1">
                          <a:solidFill>
                            <a:schemeClr val="tx1"/>
                          </a:solidFill>
                          <a:latin typeface="Times New Roman" pitchFamily="18" charset="0"/>
                          <a:ea typeface="ＭＳ Ｐゴシック" pitchFamily="50" charset="-128"/>
                        </a:defRPr>
                      </a:lvl9pPr>
                    </a:lstStyle>
                    <a:p>
                      <a:pPr marL="0" marR="0" lvl="0" indent="0" algn="l" defTabSz="7620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smtClean="0">
                          <a:ln>
                            <a:noFill/>
                          </a:ln>
                          <a:solidFill>
                            <a:schemeClr val="tx1"/>
                          </a:solidFill>
                          <a:effectLst/>
                          <a:latin typeface="Times New Roman" pitchFamily="18" charset="0"/>
                          <a:ea typeface="ＭＳ Ｐゴシック" pitchFamily="50" charset="-128"/>
                        </a:rPr>
                        <a:t>総合評価</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45173" name="Text Box 32"/>
          <p:cNvSpPr txBox="1">
            <a:spLocks noChangeArrowheads="1"/>
          </p:cNvSpPr>
          <p:nvPr/>
        </p:nvSpPr>
        <p:spPr bwMode="auto">
          <a:xfrm>
            <a:off x="8640763" y="-100013"/>
            <a:ext cx="755650" cy="39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43</a:t>
            </a: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4"/>
          <p:cNvSpPr txBox="1">
            <a:spLocks noChangeArrowheads="1"/>
          </p:cNvSpPr>
          <p:nvPr/>
        </p:nvSpPr>
        <p:spPr bwMode="auto">
          <a:xfrm>
            <a:off x="252413" y="520700"/>
            <a:ext cx="1716087" cy="106997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chemeClr val="accent2"/>
                </a:solidFill>
                <a:ea typeface="HGP創英角ｺﾞｼｯｸUB" pitchFamily="50" charset="-128"/>
              </a:rPr>
              <a:t>「ＱＣサークル活動が活性化していない」に対する原因追求型系統図</a:t>
            </a:r>
            <a:endParaRPr lang="ja-JP" altLang="en-US" sz="1600"/>
          </a:p>
        </p:txBody>
      </p:sp>
      <p:sp>
        <p:nvSpPr>
          <p:cNvPr id="46083" name="Text Box 29"/>
          <p:cNvSpPr txBox="1">
            <a:spLocks noChangeArrowheads="1"/>
          </p:cNvSpPr>
          <p:nvPr/>
        </p:nvSpPr>
        <p:spPr bwMode="auto">
          <a:xfrm>
            <a:off x="1012825" y="1708150"/>
            <a:ext cx="1230313" cy="46990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t>テーマ終了件数が少ない</a:t>
            </a:r>
          </a:p>
        </p:txBody>
      </p:sp>
      <p:sp>
        <p:nvSpPr>
          <p:cNvPr id="46084" name="Text Box 30"/>
          <p:cNvSpPr txBox="1">
            <a:spLocks noChangeArrowheads="1"/>
          </p:cNvSpPr>
          <p:nvPr/>
        </p:nvSpPr>
        <p:spPr bwMode="auto">
          <a:xfrm>
            <a:off x="255588" y="1773238"/>
            <a:ext cx="466725" cy="3411537"/>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600">
                <a:ea typeface="HGP創英角ｺﾞｼｯｸUB" pitchFamily="50" charset="-128"/>
              </a:rPr>
              <a:t>ＱＣサークル活動が活性化していない</a:t>
            </a:r>
            <a:endParaRPr lang="ja-JP" altLang="en-US" sz="2400"/>
          </a:p>
        </p:txBody>
      </p:sp>
      <p:sp>
        <p:nvSpPr>
          <p:cNvPr id="46085" name="Text Box 31"/>
          <p:cNvSpPr txBox="1">
            <a:spLocks noChangeArrowheads="1"/>
          </p:cNvSpPr>
          <p:nvPr/>
        </p:nvSpPr>
        <p:spPr bwMode="auto">
          <a:xfrm>
            <a:off x="3865563" y="592138"/>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86" name="Text Box 32"/>
          <p:cNvSpPr txBox="1">
            <a:spLocks noChangeArrowheads="1"/>
          </p:cNvSpPr>
          <p:nvPr/>
        </p:nvSpPr>
        <p:spPr bwMode="auto">
          <a:xfrm>
            <a:off x="3865563" y="1368425"/>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87" name="Text Box 33"/>
          <p:cNvSpPr txBox="1">
            <a:spLocks noChangeArrowheads="1"/>
          </p:cNvSpPr>
          <p:nvPr/>
        </p:nvSpPr>
        <p:spPr bwMode="auto">
          <a:xfrm>
            <a:off x="3865563" y="2144713"/>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88" name="Text Box 34"/>
          <p:cNvSpPr txBox="1">
            <a:spLocks noChangeArrowheads="1"/>
          </p:cNvSpPr>
          <p:nvPr/>
        </p:nvSpPr>
        <p:spPr bwMode="auto">
          <a:xfrm>
            <a:off x="3865563" y="2921000"/>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89" name="Text Box 35"/>
          <p:cNvSpPr txBox="1">
            <a:spLocks noChangeArrowheads="1"/>
          </p:cNvSpPr>
          <p:nvPr/>
        </p:nvSpPr>
        <p:spPr bwMode="auto">
          <a:xfrm>
            <a:off x="3865563" y="369887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0" name="Text Box 36"/>
          <p:cNvSpPr txBox="1">
            <a:spLocks noChangeArrowheads="1"/>
          </p:cNvSpPr>
          <p:nvPr/>
        </p:nvSpPr>
        <p:spPr bwMode="auto">
          <a:xfrm>
            <a:off x="3865563" y="4475163"/>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1" name="Text Box 37"/>
          <p:cNvSpPr txBox="1">
            <a:spLocks noChangeArrowheads="1"/>
          </p:cNvSpPr>
          <p:nvPr/>
        </p:nvSpPr>
        <p:spPr bwMode="auto">
          <a:xfrm>
            <a:off x="3865563" y="525145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2" name="Text Box 38"/>
          <p:cNvSpPr txBox="1">
            <a:spLocks noChangeArrowheads="1"/>
          </p:cNvSpPr>
          <p:nvPr/>
        </p:nvSpPr>
        <p:spPr bwMode="auto">
          <a:xfrm>
            <a:off x="3865563" y="6029325"/>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3" name="Text Box 39"/>
          <p:cNvSpPr txBox="1">
            <a:spLocks noChangeArrowheads="1"/>
          </p:cNvSpPr>
          <p:nvPr/>
        </p:nvSpPr>
        <p:spPr bwMode="auto">
          <a:xfrm>
            <a:off x="2513013" y="3233738"/>
            <a:ext cx="1017587"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4" name="Text Box 40"/>
          <p:cNvSpPr txBox="1">
            <a:spLocks noChangeArrowheads="1"/>
          </p:cNvSpPr>
          <p:nvPr/>
        </p:nvSpPr>
        <p:spPr bwMode="auto">
          <a:xfrm>
            <a:off x="2538413" y="974725"/>
            <a:ext cx="100171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5" name="Text Box 41"/>
          <p:cNvSpPr txBox="1">
            <a:spLocks noChangeArrowheads="1"/>
          </p:cNvSpPr>
          <p:nvPr/>
        </p:nvSpPr>
        <p:spPr bwMode="auto">
          <a:xfrm>
            <a:off x="2538413" y="4362450"/>
            <a:ext cx="1009650"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6" name="Text Box 42"/>
          <p:cNvSpPr txBox="1">
            <a:spLocks noChangeArrowheads="1"/>
          </p:cNvSpPr>
          <p:nvPr/>
        </p:nvSpPr>
        <p:spPr bwMode="auto">
          <a:xfrm>
            <a:off x="2538413" y="5492750"/>
            <a:ext cx="1008062"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097" name="Text Box 46"/>
          <p:cNvSpPr txBox="1">
            <a:spLocks noChangeArrowheads="1"/>
          </p:cNvSpPr>
          <p:nvPr/>
        </p:nvSpPr>
        <p:spPr bwMode="auto">
          <a:xfrm>
            <a:off x="1000125" y="4806950"/>
            <a:ext cx="1220788"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t>同じようなテーマばかり選定する</a:t>
            </a:r>
          </a:p>
        </p:txBody>
      </p:sp>
      <p:sp>
        <p:nvSpPr>
          <p:cNvPr id="46098" name="Line 48"/>
          <p:cNvSpPr>
            <a:spLocks noChangeShapeType="1"/>
          </p:cNvSpPr>
          <p:nvPr/>
        </p:nvSpPr>
        <p:spPr bwMode="auto">
          <a:xfrm>
            <a:off x="857250" y="2049463"/>
            <a:ext cx="0" cy="3182937"/>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099" name="Line 49"/>
          <p:cNvSpPr>
            <a:spLocks noChangeShapeType="1"/>
          </p:cNvSpPr>
          <p:nvPr/>
        </p:nvSpPr>
        <p:spPr bwMode="auto">
          <a:xfrm>
            <a:off x="2360613" y="5842000"/>
            <a:ext cx="15875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0" name="Line 50"/>
          <p:cNvSpPr>
            <a:spLocks noChangeShapeType="1"/>
          </p:cNvSpPr>
          <p:nvPr/>
        </p:nvSpPr>
        <p:spPr bwMode="auto">
          <a:xfrm>
            <a:off x="728663" y="3636963"/>
            <a:ext cx="3270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1" name="Line 51"/>
          <p:cNvSpPr>
            <a:spLocks noChangeShapeType="1"/>
          </p:cNvSpPr>
          <p:nvPr/>
        </p:nvSpPr>
        <p:spPr bwMode="auto">
          <a:xfrm>
            <a:off x="868363" y="20447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2" name="Line 52"/>
          <p:cNvSpPr>
            <a:spLocks noChangeShapeType="1"/>
          </p:cNvSpPr>
          <p:nvPr/>
        </p:nvSpPr>
        <p:spPr bwMode="auto">
          <a:xfrm>
            <a:off x="2233613" y="2036763"/>
            <a:ext cx="1508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3" name="Line 53"/>
          <p:cNvSpPr>
            <a:spLocks noChangeShapeType="1"/>
          </p:cNvSpPr>
          <p:nvPr/>
        </p:nvSpPr>
        <p:spPr bwMode="auto">
          <a:xfrm flipV="1">
            <a:off x="2384425" y="2495550"/>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4" name="Line 54"/>
          <p:cNvSpPr>
            <a:spLocks noChangeShapeType="1"/>
          </p:cNvSpPr>
          <p:nvPr/>
        </p:nvSpPr>
        <p:spPr bwMode="auto">
          <a:xfrm flipH="1">
            <a:off x="2349500" y="1308100"/>
            <a:ext cx="11113" cy="450215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5" name="Line 55"/>
          <p:cNvSpPr>
            <a:spLocks noChangeShapeType="1"/>
          </p:cNvSpPr>
          <p:nvPr/>
        </p:nvSpPr>
        <p:spPr bwMode="auto">
          <a:xfrm>
            <a:off x="2360613" y="4757738"/>
            <a:ext cx="161925"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6" name="Line 56"/>
          <p:cNvSpPr>
            <a:spLocks noChangeShapeType="1"/>
          </p:cNvSpPr>
          <p:nvPr/>
        </p:nvSpPr>
        <p:spPr bwMode="auto">
          <a:xfrm>
            <a:off x="2211388" y="5210175"/>
            <a:ext cx="138112"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7" name="Line 57"/>
          <p:cNvSpPr>
            <a:spLocks noChangeShapeType="1"/>
          </p:cNvSpPr>
          <p:nvPr/>
        </p:nvSpPr>
        <p:spPr bwMode="auto">
          <a:xfrm>
            <a:off x="3713163" y="809625"/>
            <a:ext cx="0" cy="5541963"/>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8" name="Line 58"/>
          <p:cNvSpPr>
            <a:spLocks noChangeShapeType="1"/>
          </p:cNvSpPr>
          <p:nvPr/>
        </p:nvSpPr>
        <p:spPr bwMode="auto">
          <a:xfrm>
            <a:off x="3724275" y="1712913"/>
            <a:ext cx="109538"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9" name="Line 59"/>
          <p:cNvSpPr>
            <a:spLocks noChangeShapeType="1"/>
          </p:cNvSpPr>
          <p:nvPr/>
        </p:nvSpPr>
        <p:spPr bwMode="auto">
          <a:xfrm>
            <a:off x="3724275" y="3222625"/>
            <a:ext cx="109538"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0" name="Line 60"/>
          <p:cNvSpPr>
            <a:spLocks noChangeShapeType="1"/>
          </p:cNvSpPr>
          <p:nvPr/>
        </p:nvSpPr>
        <p:spPr bwMode="auto">
          <a:xfrm>
            <a:off x="3713163" y="4030663"/>
            <a:ext cx="139700"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1" name="Line 61"/>
          <p:cNvSpPr>
            <a:spLocks noChangeShapeType="1"/>
          </p:cNvSpPr>
          <p:nvPr/>
        </p:nvSpPr>
        <p:spPr bwMode="auto">
          <a:xfrm>
            <a:off x="3713163" y="4897438"/>
            <a:ext cx="119062"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2" name="Line 62"/>
          <p:cNvSpPr>
            <a:spLocks noChangeShapeType="1"/>
          </p:cNvSpPr>
          <p:nvPr/>
        </p:nvSpPr>
        <p:spPr bwMode="auto">
          <a:xfrm>
            <a:off x="3722688" y="5565775"/>
            <a:ext cx="12065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3" name="Line 63"/>
          <p:cNvSpPr>
            <a:spLocks noChangeShapeType="1"/>
          </p:cNvSpPr>
          <p:nvPr/>
        </p:nvSpPr>
        <p:spPr bwMode="auto">
          <a:xfrm>
            <a:off x="3722688" y="6362700"/>
            <a:ext cx="13970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4" name="Line 64"/>
          <p:cNvSpPr>
            <a:spLocks noChangeShapeType="1"/>
          </p:cNvSpPr>
          <p:nvPr/>
        </p:nvSpPr>
        <p:spPr bwMode="auto">
          <a:xfrm>
            <a:off x="3563938" y="1273175"/>
            <a:ext cx="9048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5" name="Line 65"/>
          <p:cNvSpPr>
            <a:spLocks noChangeShapeType="1"/>
          </p:cNvSpPr>
          <p:nvPr/>
        </p:nvSpPr>
        <p:spPr bwMode="auto">
          <a:xfrm>
            <a:off x="3546475" y="2487613"/>
            <a:ext cx="100013"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6" name="Line 66"/>
          <p:cNvSpPr>
            <a:spLocks noChangeShapeType="1"/>
          </p:cNvSpPr>
          <p:nvPr/>
        </p:nvSpPr>
        <p:spPr bwMode="auto">
          <a:xfrm>
            <a:off x="3571875" y="4703763"/>
            <a:ext cx="100013"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7" name="Line 115"/>
          <p:cNvSpPr>
            <a:spLocks noChangeShapeType="1"/>
          </p:cNvSpPr>
          <p:nvPr/>
        </p:nvSpPr>
        <p:spPr bwMode="auto">
          <a:xfrm>
            <a:off x="2384425" y="1319213"/>
            <a:ext cx="150813"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8" name="Line 116"/>
          <p:cNvSpPr>
            <a:spLocks noChangeShapeType="1"/>
          </p:cNvSpPr>
          <p:nvPr/>
        </p:nvSpPr>
        <p:spPr bwMode="auto">
          <a:xfrm>
            <a:off x="3584575" y="5851525"/>
            <a:ext cx="88900"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19" name="Line 117"/>
          <p:cNvSpPr>
            <a:spLocks noChangeShapeType="1"/>
          </p:cNvSpPr>
          <p:nvPr/>
        </p:nvSpPr>
        <p:spPr bwMode="auto">
          <a:xfrm>
            <a:off x="3713163" y="809625"/>
            <a:ext cx="11906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0" name="Line 118"/>
          <p:cNvSpPr>
            <a:spLocks noChangeShapeType="1"/>
          </p:cNvSpPr>
          <p:nvPr/>
        </p:nvSpPr>
        <p:spPr bwMode="auto">
          <a:xfrm>
            <a:off x="3713163" y="2486025"/>
            <a:ext cx="1301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1" name="Text Box 119"/>
          <p:cNvSpPr txBox="1">
            <a:spLocks noChangeArrowheads="1"/>
          </p:cNvSpPr>
          <p:nvPr/>
        </p:nvSpPr>
        <p:spPr bwMode="auto">
          <a:xfrm>
            <a:off x="1017588" y="3235325"/>
            <a:ext cx="1230312" cy="1017588"/>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t>サークル会合回数が少ない</a:t>
            </a:r>
          </a:p>
          <a:p>
            <a:pPr eaLnBrk="1" hangingPunct="1">
              <a:spcBef>
                <a:spcPct val="0"/>
              </a:spcBef>
              <a:buFontTx/>
              <a:buNone/>
            </a:pPr>
            <a:endParaRPr lang="ja-JP" altLang="en-US" sz="1200"/>
          </a:p>
          <a:p>
            <a:pPr eaLnBrk="1" hangingPunct="1">
              <a:spcBef>
                <a:spcPct val="0"/>
              </a:spcBef>
              <a:buFontTx/>
              <a:buNone/>
            </a:pPr>
            <a:endParaRPr lang="ja-JP" altLang="en-US" sz="1200"/>
          </a:p>
          <a:p>
            <a:pPr eaLnBrk="1" hangingPunct="1">
              <a:spcBef>
                <a:spcPct val="0"/>
              </a:spcBef>
              <a:buFontTx/>
              <a:buNone/>
            </a:pPr>
            <a:endParaRPr lang="en-US" altLang="ja-JP" sz="1200"/>
          </a:p>
        </p:txBody>
      </p:sp>
      <p:sp>
        <p:nvSpPr>
          <p:cNvPr id="46122" name="Text Box 120"/>
          <p:cNvSpPr txBox="1">
            <a:spLocks noChangeArrowheads="1"/>
          </p:cNvSpPr>
          <p:nvPr/>
        </p:nvSpPr>
        <p:spPr bwMode="auto">
          <a:xfrm>
            <a:off x="2533650" y="2103438"/>
            <a:ext cx="1001713" cy="835025"/>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23" name="Line 121"/>
          <p:cNvSpPr>
            <a:spLocks noChangeShapeType="1"/>
          </p:cNvSpPr>
          <p:nvPr/>
        </p:nvSpPr>
        <p:spPr bwMode="auto">
          <a:xfrm>
            <a:off x="2251075" y="3651250"/>
            <a:ext cx="2667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4" name="Line 122"/>
          <p:cNvSpPr>
            <a:spLocks noChangeShapeType="1"/>
          </p:cNvSpPr>
          <p:nvPr/>
        </p:nvSpPr>
        <p:spPr bwMode="auto">
          <a:xfrm>
            <a:off x="3560763" y="3613150"/>
            <a:ext cx="106362" cy="1588"/>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5" name="Line 123"/>
          <p:cNvSpPr>
            <a:spLocks noChangeShapeType="1"/>
          </p:cNvSpPr>
          <p:nvPr/>
        </p:nvSpPr>
        <p:spPr bwMode="auto">
          <a:xfrm>
            <a:off x="857250" y="5232400"/>
            <a:ext cx="127000" cy="0"/>
          </a:xfrm>
          <a:prstGeom prst="line">
            <a:avLst/>
          </a:prstGeom>
          <a:noFill/>
          <a:ln w="12700" cap="rnd">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6" name="Text Box 124"/>
          <p:cNvSpPr txBox="1">
            <a:spLocks noChangeArrowheads="1"/>
          </p:cNvSpPr>
          <p:nvPr/>
        </p:nvSpPr>
        <p:spPr bwMode="auto">
          <a:xfrm>
            <a:off x="-58738" y="111125"/>
            <a:ext cx="2541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a:t>演習問題　記入用紙</a:t>
            </a:r>
            <a:r>
              <a:rPr lang="en-US" altLang="ja-JP" sz="1400"/>
              <a:t>A</a:t>
            </a:r>
          </a:p>
        </p:txBody>
      </p:sp>
      <p:sp>
        <p:nvSpPr>
          <p:cNvPr id="46127" name="Text Box 125"/>
          <p:cNvSpPr txBox="1">
            <a:spLocks noChangeArrowheads="1"/>
          </p:cNvSpPr>
          <p:nvPr/>
        </p:nvSpPr>
        <p:spPr bwMode="auto">
          <a:xfrm>
            <a:off x="2759075" y="679450"/>
            <a:ext cx="600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46128" name="Text Box 126"/>
          <p:cNvSpPr txBox="1">
            <a:spLocks noChangeArrowheads="1"/>
          </p:cNvSpPr>
          <p:nvPr/>
        </p:nvSpPr>
        <p:spPr bwMode="auto">
          <a:xfrm>
            <a:off x="4135438" y="327025"/>
            <a:ext cx="6794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46129" name="Text Box 127"/>
          <p:cNvSpPr txBox="1">
            <a:spLocks noChangeArrowheads="1"/>
          </p:cNvSpPr>
          <p:nvPr/>
        </p:nvSpPr>
        <p:spPr bwMode="auto">
          <a:xfrm>
            <a:off x="7559675" y="306388"/>
            <a:ext cx="852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46130" name="Text Box 151"/>
          <p:cNvSpPr txBox="1">
            <a:spLocks noChangeArrowheads="1"/>
          </p:cNvSpPr>
          <p:nvPr/>
        </p:nvSpPr>
        <p:spPr bwMode="auto">
          <a:xfrm>
            <a:off x="5541963" y="585788"/>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1" name="Text Box 152"/>
          <p:cNvSpPr txBox="1">
            <a:spLocks noChangeArrowheads="1"/>
          </p:cNvSpPr>
          <p:nvPr/>
        </p:nvSpPr>
        <p:spPr bwMode="auto">
          <a:xfrm>
            <a:off x="5541963" y="1362075"/>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2" name="Text Box 153"/>
          <p:cNvSpPr txBox="1">
            <a:spLocks noChangeArrowheads="1"/>
          </p:cNvSpPr>
          <p:nvPr/>
        </p:nvSpPr>
        <p:spPr bwMode="auto">
          <a:xfrm>
            <a:off x="5541963" y="2138363"/>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3" name="Text Box 154"/>
          <p:cNvSpPr txBox="1">
            <a:spLocks noChangeArrowheads="1"/>
          </p:cNvSpPr>
          <p:nvPr/>
        </p:nvSpPr>
        <p:spPr bwMode="auto">
          <a:xfrm>
            <a:off x="5541963" y="2914650"/>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4" name="Text Box 155"/>
          <p:cNvSpPr txBox="1">
            <a:spLocks noChangeArrowheads="1"/>
          </p:cNvSpPr>
          <p:nvPr/>
        </p:nvSpPr>
        <p:spPr bwMode="auto">
          <a:xfrm>
            <a:off x="5541963" y="369252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5" name="Text Box 156"/>
          <p:cNvSpPr txBox="1">
            <a:spLocks noChangeArrowheads="1"/>
          </p:cNvSpPr>
          <p:nvPr/>
        </p:nvSpPr>
        <p:spPr bwMode="auto">
          <a:xfrm>
            <a:off x="5541963" y="4468813"/>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6" name="Text Box 157"/>
          <p:cNvSpPr txBox="1">
            <a:spLocks noChangeArrowheads="1"/>
          </p:cNvSpPr>
          <p:nvPr/>
        </p:nvSpPr>
        <p:spPr bwMode="auto">
          <a:xfrm>
            <a:off x="5541963" y="524510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7" name="Text Box 158"/>
          <p:cNvSpPr txBox="1">
            <a:spLocks noChangeArrowheads="1"/>
          </p:cNvSpPr>
          <p:nvPr/>
        </p:nvSpPr>
        <p:spPr bwMode="auto">
          <a:xfrm>
            <a:off x="5541963" y="6022975"/>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38" name="Line 160"/>
          <p:cNvSpPr>
            <a:spLocks noChangeShapeType="1"/>
          </p:cNvSpPr>
          <p:nvPr/>
        </p:nvSpPr>
        <p:spPr bwMode="auto">
          <a:xfrm>
            <a:off x="5321300" y="1722438"/>
            <a:ext cx="920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39" name="Line 161"/>
          <p:cNvSpPr>
            <a:spLocks noChangeShapeType="1"/>
          </p:cNvSpPr>
          <p:nvPr/>
        </p:nvSpPr>
        <p:spPr bwMode="auto">
          <a:xfrm>
            <a:off x="5321300" y="3232150"/>
            <a:ext cx="920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0" name="Line 162"/>
          <p:cNvSpPr>
            <a:spLocks noChangeShapeType="1"/>
          </p:cNvSpPr>
          <p:nvPr/>
        </p:nvSpPr>
        <p:spPr bwMode="auto">
          <a:xfrm>
            <a:off x="5310188" y="4040188"/>
            <a:ext cx="1174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1" name="Line 163"/>
          <p:cNvSpPr>
            <a:spLocks noChangeShapeType="1"/>
          </p:cNvSpPr>
          <p:nvPr/>
        </p:nvSpPr>
        <p:spPr bwMode="auto">
          <a:xfrm>
            <a:off x="5310188" y="4906963"/>
            <a:ext cx="9842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2" name="Line 164"/>
          <p:cNvSpPr>
            <a:spLocks noChangeShapeType="1"/>
          </p:cNvSpPr>
          <p:nvPr/>
        </p:nvSpPr>
        <p:spPr bwMode="auto">
          <a:xfrm>
            <a:off x="5319713" y="5575300"/>
            <a:ext cx="10001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3" name="Line 165"/>
          <p:cNvSpPr>
            <a:spLocks noChangeShapeType="1"/>
          </p:cNvSpPr>
          <p:nvPr/>
        </p:nvSpPr>
        <p:spPr bwMode="auto">
          <a:xfrm>
            <a:off x="5319713" y="6372225"/>
            <a:ext cx="1174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4" name="Line 166"/>
          <p:cNvSpPr>
            <a:spLocks noChangeShapeType="1"/>
          </p:cNvSpPr>
          <p:nvPr/>
        </p:nvSpPr>
        <p:spPr bwMode="auto">
          <a:xfrm>
            <a:off x="5310188" y="819150"/>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5" name="Line 167"/>
          <p:cNvSpPr>
            <a:spLocks noChangeShapeType="1"/>
          </p:cNvSpPr>
          <p:nvPr/>
        </p:nvSpPr>
        <p:spPr bwMode="auto">
          <a:xfrm>
            <a:off x="5310188" y="2495550"/>
            <a:ext cx="10953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6" name="Text Box 168"/>
          <p:cNvSpPr txBox="1">
            <a:spLocks noChangeArrowheads="1"/>
          </p:cNvSpPr>
          <p:nvPr/>
        </p:nvSpPr>
        <p:spPr bwMode="auto">
          <a:xfrm>
            <a:off x="5954713" y="320675"/>
            <a:ext cx="749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t>なぜ</a:t>
            </a:r>
          </a:p>
        </p:txBody>
      </p:sp>
      <p:sp>
        <p:nvSpPr>
          <p:cNvPr id="46147" name="Line 169"/>
          <p:cNvSpPr>
            <a:spLocks noChangeShapeType="1"/>
          </p:cNvSpPr>
          <p:nvPr/>
        </p:nvSpPr>
        <p:spPr bwMode="auto">
          <a:xfrm>
            <a:off x="7027863" y="1260475"/>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48" name="Text Box 174"/>
          <p:cNvSpPr txBox="1">
            <a:spLocks noChangeArrowheads="1"/>
          </p:cNvSpPr>
          <p:nvPr/>
        </p:nvSpPr>
        <p:spPr bwMode="auto">
          <a:xfrm>
            <a:off x="7272338" y="569913"/>
            <a:ext cx="135255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49" name="Text Box 175"/>
          <p:cNvSpPr txBox="1">
            <a:spLocks noChangeArrowheads="1"/>
          </p:cNvSpPr>
          <p:nvPr/>
        </p:nvSpPr>
        <p:spPr bwMode="auto">
          <a:xfrm>
            <a:off x="7272338" y="1346200"/>
            <a:ext cx="1362075"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0" name="Text Box 176"/>
          <p:cNvSpPr txBox="1">
            <a:spLocks noChangeArrowheads="1"/>
          </p:cNvSpPr>
          <p:nvPr/>
        </p:nvSpPr>
        <p:spPr bwMode="auto">
          <a:xfrm>
            <a:off x="7272338" y="2122488"/>
            <a:ext cx="1363662"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1" name="Text Box 177"/>
          <p:cNvSpPr txBox="1">
            <a:spLocks noChangeArrowheads="1"/>
          </p:cNvSpPr>
          <p:nvPr/>
        </p:nvSpPr>
        <p:spPr bwMode="auto">
          <a:xfrm>
            <a:off x="7272338" y="2898775"/>
            <a:ext cx="1379537"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2" name="Text Box 178"/>
          <p:cNvSpPr txBox="1">
            <a:spLocks noChangeArrowheads="1"/>
          </p:cNvSpPr>
          <p:nvPr/>
        </p:nvSpPr>
        <p:spPr bwMode="auto">
          <a:xfrm>
            <a:off x="7272338" y="3676650"/>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3" name="Text Box 179"/>
          <p:cNvSpPr txBox="1">
            <a:spLocks noChangeArrowheads="1"/>
          </p:cNvSpPr>
          <p:nvPr/>
        </p:nvSpPr>
        <p:spPr bwMode="auto">
          <a:xfrm>
            <a:off x="7272338" y="4452938"/>
            <a:ext cx="1371600" cy="652462"/>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4" name="Text Box 180"/>
          <p:cNvSpPr txBox="1">
            <a:spLocks noChangeArrowheads="1"/>
          </p:cNvSpPr>
          <p:nvPr/>
        </p:nvSpPr>
        <p:spPr bwMode="auto">
          <a:xfrm>
            <a:off x="7272338" y="5229225"/>
            <a:ext cx="13716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5" name="Text Box 181"/>
          <p:cNvSpPr txBox="1">
            <a:spLocks noChangeArrowheads="1"/>
          </p:cNvSpPr>
          <p:nvPr/>
        </p:nvSpPr>
        <p:spPr bwMode="auto">
          <a:xfrm>
            <a:off x="7272338" y="6007100"/>
            <a:ext cx="1358900" cy="652463"/>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en-US" altLang="ja-JP" sz="1200"/>
          </a:p>
          <a:p>
            <a:pPr eaLnBrk="1" hangingPunct="1">
              <a:spcBef>
                <a:spcPct val="0"/>
              </a:spcBef>
              <a:buFontTx/>
              <a:buNone/>
            </a:pPr>
            <a:endParaRPr lang="en-US" altLang="ja-JP" sz="1200"/>
          </a:p>
          <a:p>
            <a:pPr eaLnBrk="1" hangingPunct="1">
              <a:spcBef>
                <a:spcPct val="0"/>
              </a:spcBef>
              <a:buFontTx/>
              <a:buNone/>
            </a:pPr>
            <a:endParaRPr lang="en-US" altLang="ja-JP" sz="1200"/>
          </a:p>
        </p:txBody>
      </p:sp>
      <p:sp>
        <p:nvSpPr>
          <p:cNvPr id="46156" name="Line 183"/>
          <p:cNvSpPr>
            <a:spLocks noChangeShapeType="1"/>
          </p:cNvSpPr>
          <p:nvPr/>
        </p:nvSpPr>
        <p:spPr bwMode="auto">
          <a:xfrm>
            <a:off x="7035800" y="1690688"/>
            <a:ext cx="920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57" name="Line 184"/>
          <p:cNvSpPr>
            <a:spLocks noChangeShapeType="1"/>
          </p:cNvSpPr>
          <p:nvPr/>
        </p:nvSpPr>
        <p:spPr bwMode="auto">
          <a:xfrm>
            <a:off x="7035800" y="3200400"/>
            <a:ext cx="920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58" name="Line 185"/>
          <p:cNvSpPr>
            <a:spLocks noChangeShapeType="1"/>
          </p:cNvSpPr>
          <p:nvPr/>
        </p:nvSpPr>
        <p:spPr bwMode="auto">
          <a:xfrm>
            <a:off x="7024688" y="4008438"/>
            <a:ext cx="11747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59" name="Line 186"/>
          <p:cNvSpPr>
            <a:spLocks noChangeShapeType="1"/>
          </p:cNvSpPr>
          <p:nvPr/>
        </p:nvSpPr>
        <p:spPr bwMode="auto">
          <a:xfrm>
            <a:off x="7024688" y="4875213"/>
            <a:ext cx="98425" cy="1587"/>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60" name="Line 187"/>
          <p:cNvSpPr>
            <a:spLocks noChangeShapeType="1"/>
          </p:cNvSpPr>
          <p:nvPr/>
        </p:nvSpPr>
        <p:spPr bwMode="auto">
          <a:xfrm>
            <a:off x="7034213" y="5543550"/>
            <a:ext cx="100012"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61" name="Line 188"/>
          <p:cNvSpPr>
            <a:spLocks noChangeShapeType="1"/>
          </p:cNvSpPr>
          <p:nvPr/>
        </p:nvSpPr>
        <p:spPr bwMode="auto">
          <a:xfrm>
            <a:off x="7034213" y="6340475"/>
            <a:ext cx="11747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62" name="Line 189"/>
          <p:cNvSpPr>
            <a:spLocks noChangeShapeType="1"/>
          </p:cNvSpPr>
          <p:nvPr/>
        </p:nvSpPr>
        <p:spPr bwMode="auto">
          <a:xfrm>
            <a:off x="7024688" y="787400"/>
            <a:ext cx="98425"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63" name="Line 190"/>
          <p:cNvSpPr>
            <a:spLocks noChangeShapeType="1"/>
          </p:cNvSpPr>
          <p:nvPr/>
        </p:nvSpPr>
        <p:spPr bwMode="auto">
          <a:xfrm>
            <a:off x="7024688" y="2463800"/>
            <a:ext cx="109537" cy="1588"/>
          </a:xfrm>
          <a:prstGeom prst="line">
            <a:avLst/>
          </a:prstGeom>
          <a:noFill/>
          <a:ln w="12700">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64" name="Text Box 32"/>
          <p:cNvSpPr txBox="1">
            <a:spLocks noChangeArrowheads="1"/>
          </p:cNvSpPr>
          <p:nvPr/>
        </p:nvSpPr>
        <p:spPr bwMode="auto">
          <a:xfrm>
            <a:off x="8424863" y="-26988"/>
            <a:ext cx="755650" cy="396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latin typeface="HGP平成丸ｺﾞｼｯｸ体W8"/>
                <a:ea typeface="HGP平成丸ｺﾞｼｯｸ体W8"/>
                <a:cs typeface="HGP平成丸ｺﾞｼｯｸ体W8"/>
              </a:rPr>
              <a:t>44</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00025" y="169863"/>
            <a:ext cx="5235575" cy="522287"/>
          </a:xfrm>
          <a:prstGeom prst="rect">
            <a:avLst/>
          </a:prstGeom>
          <a:solidFill>
            <a:srgbClr val="FFC1C1"/>
          </a:solidFill>
          <a:ln w="12700">
            <a:solidFill>
              <a:srgbClr val="FFC1C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fontAlgn="ctr">
              <a:defRPr/>
            </a:pPr>
            <a:r>
              <a:rPr lang="ja-JP" altLang="en-US" sz="2800" dirty="0">
                <a:effectLst>
                  <a:outerShdw blurRad="38100" dist="38100" dir="2700000" algn="tl">
                    <a:srgbClr val="FFFFFF"/>
                  </a:outerShdw>
                </a:effectLst>
                <a:latin typeface="HGP創英角ｺﾞｼｯｸUB" pitchFamily="50" charset="-128"/>
                <a:ea typeface="HGP創英角ｺﾞｼｯｸUB" pitchFamily="50" charset="-128"/>
              </a:rPr>
              <a:t>５</a:t>
            </a:r>
            <a:r>
              <a:rPr lang="ja-JP" altLang="en-US" sz="2800" dirty="0" smtClean="0">
                <a:effectLst>
                  <a:outerShdw blurRad="38100" dist="38100" dir="2700000" algn="tl">
                    <a:srgbClr val="FFFFFF"/>
                  </a:outerShdw>
                </a:effectLst>
                <a:latin typeface="HGP創英角ｺﾞｼｯｸUB" pitchFamily="50" charset="-128"/>
                <a:ea typeface="HGP創英角ｺﾞｼｯｸUB" pitchFamily="50" charset="-128"/>
              </a:rPr>
              <a:t>．系統図の作り方</a:t>
            </a:r>
            <a:r>
              <a:rPr lang="ja-JP" altLang="en-US" sz="2800" dirty="0" smtClean="0">
                <a:latin typeface="HGP創英角ｺﾞｼｯｸUB" pitchFamily="50" charset="-128"/>
                <a:ea typeface="HGP創英角ｺﾞｼｯｸUB" pitchFamily="50" charset="-128"/>
              </a:rPr>
              <a:t>（方策展開型）</a:t>
            </a:r>
          </a:p>
        </p:txBody>
      </p:sp>
      <p:sp>
        <p:nvSpPr>
          <p:cNvPr id="6147" name="Text Box 3"/>
          <p:cNvSpPr txBox="1">
            <a:spLocks noChangeArrowheads="1"/>
          </p:cNvSpPr>
          <p:nvPr/>
        </p:nvSpPr>
        <p:spPr bwMode="auto">
          <a:xfrm>
            <a:off x="8604250" y="28575"/>
            <a:ext cx="508000"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5</a:t>
            </a:r>
          </a:p>
        </p:txBody>
      </p:sp>
      <p:sp>
        <p:nvSpPr>
          <p:cNvPr id="6148" name="Text Box 5"/>
          <p:cNvSpPr txBox="1">
            <a:spLocks noChangeArrowheads="1"/>
          </p:cNvSpPr>
          <p:nvPr/>
        </p:nvSpPr>
        <p:spPr bwMode="auto">
          <a:xfrm>
            <a:off x="5864225" y="100013"/>
            <a:ext cx="2647950" cy="633412"/>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82800" bIns="82800" anchor="ct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400">
                <a:solidFill>
                  <a:schemeClr val="accent2"/>
                </a:solidFill>
                <a:latin typeface="HGP創英角ｺﾞｼｯｸUB" pitchFamily="50" charset="-128"/>
                <a:ea typeface="HGP創英角ｺﾞｼｯｸUB" pitchFamily="50" charset="-128"/>
              </a:rPr>
              <a:t>図</a:t>
            </a:r>
            <a:r>
              <a:rPr lang="en-US" altLang="ja-JP" sz="1400">
                <a:solidFill>
                  <a:schemeClr val="accent2"/>
                </a:solidFill>
                <a:latin typeface="HGP創英角ｺﾞｼｯｸUB" pitchFamily="50" charset="-128"/>
                <a:ea typeface="HGP創英角ｺﾞｼｯｸUB" pitchFamily="50" charset="-128"/>
              </a:rPr>
              <a:t>-2.</a:t>
            </a:r>
            <a:r>
              <a:rPr lang="ja-JP" altLang="en-US" sz="1400">
                <a:solidFill>
                  <a:schemeClr val="accent2"/>
                </a:solidFill>
                <a:latin typeface="HGP創英角ｺﾞｼｯｸUB" pitchFamily="50" charset="-128"/>
                <a:ea typeface="HGP創英角ｺﾞｼｯｸUB" pitchFamily="50" charset="-128"/>
              </a:rPr>
              <a:t>のような一般的な系統図を</a:t>
            </a:r>
          </a:p>
          <a:p>
            <a:pPr eaLnBrk="1" hangingPunct="1">
              <a:lnSpc>
                <a:spcPct val="70000"/>
              </a:lnSpc>
              <a:spcBef>
                <a:spcPct val="50000"/>
              </a:spcBef>
              <a:buFontTx/>
              <a:buNone/>
            </a:pPr>
            <a:r>
              <a:rPr lang="ja-JP" altLang="en-US" sz="1400">
                <a:solidFill>
                  <a:schemeClr val="accent2"/>
                </a:solidFill>
                <a:latin typeface="HGP創英角ｺﾞｼｯｸUB" pitchFamily="50" charset="-128"/>
                <a:ea typeface="HGP創英角ｺﾞｼｯｸUB" pitchFamily="50" charset="-128"/>
              </a:rPr>
              <a:t>作成する手順について説明します</a:t>
            </a:r>
          </a:p>
        </p:txBody>
      </p:sp>
      <p:grpSp>
        <p:nvGrpSpPr>
          <p:cNvPr id="6149" name="Group 94"/>
          <p:cNvGrpSpPr>
            <a:grpSpLocks/>
          </p:cNvGrpSpPr>
          <p:nvPr/>
        </p:nvGrpSpPr>
        <p:grpSpPr bwMode="auto">
          <a:xfrm>
            <a:off x="539750" y="765175"/>
            <a:ext cx="7993063" cy="5956300"/>
            <a:chOff x="445" y="1032"/>
            <a:chExt cx="4700" cy="3236"/>
          </a:xfrm>
        </p:grpSpPr>
        <p:sp>
          <p:nvSpPr>
            <p:cNvPr id="6150" name="Rectangle 95"/>
            <p:cNvSpPr>
              <a:spLocks noChangeArrowheads="1"/>
            </p:cNvSpPr>
            <p:nvPr/>
          </p:nvSpPr>
          <p:spPr bwMode="auto">
            <a:xfrm>
              <a:off x="1545" y="4134"/>
              <a:ext cx="12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latin typeface="HGP創英角ｺﾞｼｯｸUB" pitchFamily="50" charset="-128"/>
                  <a:ea typeface="HGP創英角ｺﾞｼｯｸUB" pitchFamily="50" charset="-128"/>
                </a:rPr>
                <a:t>図</a:t>
              </a:r>
              <a:endParaRPr lang="ja-JP" altLang="en-US" sz="1600"/>
            </a:p>
          </p:txBody>
        </p:sp>
        <p:sp>
          <p:nvSpPr>
            <p:cNvPr id="6151" name="Rectangle 96"/>
            <p:cNvSpPr>
              <a:spLocks noChangeArrowheads="1"/>
            </p:cNvSpPr>
            <p:nvPr/>
          </p:nvSpPr>
          <p:spPr bwMode="auto">
            <a:xfrm>
              <a:off x="1683" y="4134"/>
              <a:ext cx="7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latin typeface="HGP創英角ｺﾞｼｯｸUB" pitchFamily="50" charset="-128"/>
                  <a:ea typeface="HGP創英角ｺﾞｼｯｸUB" pitchFamily="50" charset="-128"/>
                </a:rPr>
                <a:t>-</a:t>
              </a:r>
              <a:endParaRPr lang="en-US" altLang="ja-JP" sz="1600"/>
            </a:p>
          </p:txBody>
        </p:sp>
        <p:sp>
          <p:nvSpPr>
            <p:cNvPr id="6152" name="Rectangle 97"/>
            <p:cNvSpPr>
              <a:spLocks noChangeArrowheads="1"/>
            </p:cNvSpPr>
            <p:nvPr/>
          </p:nvSpPr>
          <p:spPr bwMode="auto">
            <a:xfrm>
              <a:off x="1770" y="4134"/>
              <a:ext cx="10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600">
                  <a:latin typeface="HGP創英角ｺﾞｼｯｸUB" pitchFamily="50" charset="-128"/>
                  <a:ea typeface="HGP創英角ｺﾞｼｯｸUB" pitchFamily="50" charset="-128"/>
                </a:rPr>
                <a:t>2.</a:t>
              </a:r>
              <a:endParaRPr lang="en-US" altLang="ja-JP" sz="1600"/>
            </a:p>
          </p:txBody>
        </p:sp>
        <p:sp>
          <p:nvSpPr>
            <p:cNvPr id="6153" name="Rectangle 98"/>
            <p:cNvSpPr>
              <a:spLocks noChangeArrowheads="1"/>
            </p:cNvSpPr>
            <p:nvPr/>
          </p:nvSpPr>
          <p:spPr bwMode="auto">
            <a:xfrm>
              <a:off x="1979" y="4134"/>
              <a:ext cx="17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latin typeface="HGP創英角ｺﾞｼｯｸUB" pitchFamily="50" charset="-128"/>
                  <a:ea typeface="HGP創英角ｺﾞｼｯｸUB" pitchFamily="50" charset="-128"/>
                </a:rPr>
                <a:t>「混雑しない食堂にする」の系統図</a:t>
              </a:r>
              <a:endParaRPr lang="ja-JP" altLang="en-US" sz="1600"/>
            </a:p>
          </p:txBody>
        </p:sp>
        <p:sp>
          <p:nvSpPr>
            <p:cNvPr id="6154" name="Rectangle 99"/>
            <p:cNvSpPr>
              <a:spLocks noChangeArrowheads="1"/>
            </p:cNvSpPr>
            <p:nvPr/>
          </p:nvSpPr>
          <p:spPr bwMode="auto">
            <a:xfrm>
              <a:off x="4059" y="1032"/>
              <a:ext cx="280"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３次手段</a:t>
              </a:r>
              <a:endParaRPr lang="ja-JP" altLang="en-US" sz="2400"/>
            </a:p>
          </p:txBody>
        </p:sp>
        <p:sp>
          <p:nvSpPr>
            <p:cNvPr id="6155" name="Rectangle 100"/>
            <p:cNvSpPr>
              <a:spLocks noChangeArrowheads="1"/>
            </p:cNvSpPr>
            <p:nvPr/>
          </p:nvSpPr>
          <p:spPr bwMode="auto">
            <a:xfrm>
              <a:off x="2018" y="1908"/>
              <a:ext cx="1306"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56" name="Rectangle 101"/>
            <p:cNvSpPr>
              <a:spLocks noChangeArrowheads="1"/>
            </p:cNvSpPr>
            <p:nvPr/>
          </p:nvSpPr>
          <p:spPr bwMode="auto">
            <a:xfrm>
              <a:off x="2018" y="1908"/>
              <a:ext cx="1306"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57" name="Rectangle 102"/>
            <p:cNvSpPr>
              <a:spLocks noChangeArrowheads="1"/>
            </p:cNvSpPr>
            <p:nvPr/>
          </p:nvSpPr>
          <p:spPr bwMode="auto">
            <a:xfrm>
              <a:off x="2068" y="1944"/>
              <a:ext cx="574"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案内表示の変更</a:t>
              </a:r>
              <a:endParaRPr lang="ja-JP" altLang="en-US" sz="2400"/>
            </a:p>
          </p:txBody>
        </p:sp>
        <p:sp>
          <p:nvSpPr>
            <p:cNvPr id="6158" name="Rectangle 103"/>
            <p:cNvSpPr>
              <a:spLocks noChangeArrowheads="1"/>
            </p:cNvSpPr>
            <p:nvPr/>
          </p:nvSpPr>
          <p:spPr bwMode="auto">
            <a:xfrm>
              <a:off x="3577" y="1922"/>
              <a:ext cx="1551"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59" name="Rectangle 104"/>
            <p:cNvSpPr>
              <a:spLocks noChangeArrowheads="1"/>
            </p:cNvSpPr>
            <p:nvPr/>
          </p:nvSpPr>
          <p:spPr bwMode="auto">
            <a:xfrm>
              <a:off x="3577" y="1922"/>
              <a:ext cx="1551"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60" name="Rectangle 105"/>
            <p:cNvSpPr>
              <a:spLocks noChangeArrowheads="1"/>
            </p:cNvSpPr>
            <p:nvPr/>
          </p:nvSpPr>
          <p:spPr bwMode="auto">
            <a:xfrm>
              <a:off x="3627" y="1958"/>
              <a:ext cx="758"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待ち時間を表示する</a:t>
              </a:r>
              <a:endParaRPr lang="ja-JP" altLang="en-US" sz="2400"/>
            </a:p>
          </p:txBody>
        </p:sp>
        <p:sp>
          <p:nvSpPr>
            <p:cNvPr id="6161" name="Rectangle 106"/>
            <p:cNvSpPr>
              <a:spLocks noChangeArrowheads="1"/>
            </p:cNvSpPr>
            <p:nvPr/>
          </p:nvSpPr>
          <p:spPr bwMode="auto">
            <a:xfrm>
              <a:off x="3570" y="1131"/>
              <a:ext cx="1545"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62" name="Rectangle 107"/>
            <p:cNvSpPr>
              <a:spLocks noChangeArrowheads="1"/>
            </p:cNvSpPr>
            <p:nvPr/>
          </p:nvSpPr>
          <p:spPr bwMode="auto">
            <a:xfrm>
              <a:off x="3578" y="1131"/>
              <a:ext cx="1545"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63" name="Rectangle 108"/>
            <p:cNvSpPr>
              <a:spLocks noChangeArrowheads="1"/>
            </p:cNvSpPr>
            <p:nvPr/>
          </p:nvSpPr>
          <p:spPr bwMode="auto">
            <a:xfrm>
              <a:off x="3620" y="1167"/>
              <a:ext cx="779"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アンケート調査を行う</a:t>
              </a:r>
              <a:endParaRPr lang="ja-JP" altLang="en-US" sz="2400"/>
            </a:p>
          </p:txBody>
        </p:sp>
        <p:sp>
          <p:nvSpPr>
            <p:cNvPr id="6164" name="Line 109"/>
            <p:cNvSpPr>
              <a:spLocks noChangeShapeType="1"/>
            </p:cNvSpPr>
            <p:nvPr/>
          </p:nvSpPr>
          <p:spPr bwMode="auto">
            <a:xfrm>
              <a:off x="928" y="1659"/>
              <a:ext cx="119"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65" name="Line 110"/>
            <p:cNvSpPr>
              <a:spLocks noChangeShapeType="1"/>
            </p:cNvSpPr>
            <p:nvPr/>
          </p:nvSpPr>
          <p:spPr bwMode="auto">
            <a:xfrm>
              <a:off x="926" y="3758"/>
              <a:ext cx="15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66" name="Line 111"/>
            <p:cNvSpPr>
              <a:spLocks noChangeShapeType="1"/>
            </p:cNvSpPr>
            <p:nvPr/>
          </p:nvSpPr>
          <p:spPr bwMode="auto">
            <a:xfrm>
              <a:off x="925" y="1656"/>
              <a:ext cx="0" cy="2109"/>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67" name="Line 112"/>
            <p:cNvSpPr>
              <a:spLocks noChangeShapeType="1"/>
            </p:cNvSpPr>
            <p:nvPr/>
          </p:nvSpPr>
          <p:spPr bwMode="auto">
            <a:xfrm>
              <a:off x="929" y="3040"/>
              <a:ext cx="13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68" name="Line 113"/>
            <p:cNvSpPr>
              <a:spLocks noChangeShapeType="1"/>
            </p:cNvSpPr>
            <p:nvPr/>
          </p:nvSpPr>
          <p:spPr bwMode="auto">
            <a:xfrm>
              <a:off x="1881" y="1306"/>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69" name="Line 114"/>
            <p:cNvSpPr>
              <a:spLocks noChangeShapeType="1"/>
            </p:cNvSpPr>
            <p:nvPr/>
          </p:nvSpPr>
          <p:spPr bwMode="auto">
            <a:xfrm>
              <a:off x="1881" y="2207"/>
              <a:ext cx="0" cy="23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70" name="Rectangle 115"/>
            <p:cNvSpPr>
              <a:spLocks noChangeArrowheads="1"/>
            </p:cNvSpPr>
            <p:nvPr/>
          </p:nvSpPr>
          <p:spPr bwMode="auto">
            <a:xfrm>
              <a:off x="1056" y="2088"/>
              <a:ext cx="705" cy="4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71" name="Rectangle 116"/>
            <p:cNvSpPr>
              <a:spLocks noChangeArrowheads="1"/>
            </p:cNvSpPr>
            <p:nvPr/>
          </p:nvSpPr>
          <p:spPr bwMode="auto">
            <a:xfrm>
              <a:off x="1056" y="2088"/>
              <a:ext cx="705" cy="40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72" name="Rectangle 117"/>
            <p:cNvSpPr>
              <a:spLocks noChangeArrowheads="1"/>
            </p:cNvSpPr>
            <p:nvPr/>
          </p:nvSpPr>
          <p:spPr bwMode="auto">
            <a:xfrm>
              <a:off x="1105" y="2129"/>
              <a:ext cx="524"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返却口の流れ</a:t>
              </a:r>
              <a:endParaRPr lang="ja-JP" altLang="en-US" sz="2400"/>
            </a:p>
          </p:txBody>
        </p:sp>
        <p:sp>
          <p:nvSpPr>
            <p:cNvPr id="6173" name="Rectangle 118"/>
            <p:cNvSpPr>
              <a:spLocks noChangeArrowheads="1"/>
            </p:cNvSpPr>
            <p:nvPr/>
          </p:nvSpPr>
          <p:spPr bwMode="auto">
            <a:xfrm>
              <a:off x="1105" y="2243"/>
              <a:ext cx="492"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をｽﾑｰｽﾞにす</a:t>
              </a:r>
              <a:endParaRPr lang="ja-JP" altLang="en-US" sz="2400"/>
            </a:p>
          </p:txBody>
        </p:sp>
        <p:sp>
          <p:nvSpPr>
            <p:cNvPr id="6174" name="Rectangle 119"/>
            <p:cNvSpPr>
              <a:spLocks noChangeArrowheads="1"/>
            </p:cNvSpPr>
            <p:nvPr/>
          </p:nvSpPr>
          <p:spPr bwMode="auto">
            <a:xfrm>
              <a:off x="1105" y="2355"/>
              <a:ext cx="7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る</a:t>
              </a:r>
              <a:endParaRPr lang="ja-JP" altLang="en-US" sz="2400"/>
            </a:p>
          </p:txBody>
        </p:sp>
        <p:sp>
          <p:nvSpPr>
            <p:cNvPr id="6175" name="Rectangle 120"/>
            <p:cNvSpPr>
              <a:spLocks noChangeArrowheads="1"/>
            </p:cNvSpPr>
            <p:nvPr/>
          </p:nvSpPr>
          <p:spPr bwMode="auto">
            <a:xfrm>
              <a:off x="1069" y="3575"/>
              <a:ext cx="673" cy="4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76" name="Rectangle 121"/>
            <p:cNvSpPr>
              <a:spLocks noChangeArrowheads="1"/>
            </p:cNvSpPr>
            <p:nvPr/>
          </p:nvSpPr>
          <p:spPr bwMode="auto">
            <a:xfrm>
              <a:off x="1069" y="3575"/>
              <a:ext cx="673" cy="40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77" name="Rectangle 122"/>
            <p:cNvSpPr>
              <a:spLocks noChangeArrowheads="1"/>
            </p:cNvSpPr>
            <p:nvPr/>
          </p:nvSpPr>
          <p:spPr bwMode="auto">
            <a:xfrm>
              <a:off x="1119" y="3616"/>
              <a:ext cx="47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調理・配膳を</a:t>
              </a:r>
              <a:endParaRPr lang="ja-JP" altLang="en-US" sz="2400"/>
            </a:p>
          </p:txBody>
        </p:sp>
        <p:sp>
          <p:nvSpPr>
            <p:cNvPr id="6178" name="Rectangle 123"/>
            <p:cNvSpPr>
              <a:spLocks noChangeArrowheads="1"/>
            </p:cNvSpPr>
            <p:nvPr/>
          </p:nvSpPr>
          <p:spPr bwMode="auto">
            <a:xfrm>
              <a:off x="1119" y="3730"/>
              <a:ext cx="51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スピードアップ</a:t>
              </a:r>
              <a:endParaRPr lang="ja-JP" altLang="en-US" sz="2400"/>
            </a:p>
          </p:txBody>
        </p:sp>
        <p:sp>
          <p:nvSpPr>
            <p:cNvPr id="6179" name="Rectangle 124"/>
            <p:cNvSpPr>
              <a:spLocks noChangeArrowheads="1"/>
            </p:cNvSpPr>
            <p:nvPr/>
          </p:nvSpPr>
          <p:spPr bwMode="auto">
            <a:xfrm>
              <a:off x="1119" y="3842"/>
              <a:ext cx="154"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する</a:t>
              </a:r>
              <a:endParaRPr lang="ja-JP" altLang="en-US" sz="2400"/>
            </a:p>
          </p:txBody>
        </p:sp>
        <p:sp>
          <p:nvSpPr>
            <p:cNvPr id="6180" name="Line 126"/>
            <p:cNvSpPr>
              <a:spLocks noChangeShapeType="1"/>
            </p:cNvSpPr>
            <p:nvPr/>
          </p:nvSpPr>
          <p:spPr bwMode="auto">
            <a:xfrm>
              <a:off x="1757" y="2324"/>
              <a:ext cx="13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81" name="Line 127"/>
            <p:cNvSpPr>
              <a:spLocks noChangeShapeType="1"/>
            </p:cNvSpPr>
            <p:nvPr/>
          </p:nvSpPr>
          <p:spPr bwMode="auto">
            <a:xfrm>
              <a:off x="1881" y="1306"/>
              <a:ext cx="0" cy="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82" name="Line 128"/>
            <p:cNvSpPr>
              <a:spLocks noChangeShapeType="1"/>
            </p:cNvSpPr>
            <p:nvPr/>
          </p:nvSpPr>
          <p:spPr bwMode="auto">
            <a:xfrm>
              <a:off x="3324" y="1306"/>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83" name="Rectangle 129"/>
            <p:cNvSpPr>
              <a:spLocks noChangeArrowheads="1"/>
            </p:cNvSpPr>
            <p:nvPr/>
          </p:nvSpPr>
          <p:spPr bwMode="auto">
            <a:xfrm>
              <a:off x="2018" y="1570"/>
              <a:ext cx="1306"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84" name="Rectangle 130"/>
            <p:cNvSpPr>
              <a:spLocks noChangeArrowheads="1"/>
            </p:cNvSpPr>
            <p:nvPr/>
          </p:nvSpPr>
          <p:spPr bwMode="auto">
            <a:xfrm>
              <a:off x="2018" y="1570"/>
              <a:ext cx="1306"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85" name="Rectangle 131"/>
            <p:cNvSpPr>
              <a:spLocks noChangeArrowheads="1"/>
            </p:cNvSpPr>
            <p:nvPr/>
          </p:nvSpPr>
          <p:spPr bwMode="auto">
            <a:xfrm>
              <a:off x="2068" y="1597"/>
              <a:ext cx="773"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レイアウトの変更をする</a:t>
              </a:r>
              <a:endParaRPr lang="ja-JP" altLang="en-US" sz="2400"/>
            </a:p>
          </p:txBody>
        </p:sp>
        <p:sp>
          <p:nvSpPr>
            <p:cNvPr id="6186" name="Rectangle 132"/>
            <p:cNvSpPr>
              <a:spLocks noChangeArrowheads="1"/>
            </p:cNvSpPr>
            <p:nvPr/>
          </p:nvSpPr>
          <p:spPr bwMode="auto">
            <a:xfrm>
              <a:off x="3584" y="1339"/>
              <a:ext cx="1553"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87" name="Rectangle 133"/>
            <p:cNvSpPr>
              <a:spLocks noChangeArrowheads="1"/>
            </p:cNvSpPr>
            <p:nvPr/>
          </p:nvSpPr>
          <p:spPr bwMode="auto">
            <a:xfrm>
              <a:off x="3584" y="1339"/>
              <a:ext cx="1553"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88" name="Rectangle 134"/>
            <p:cNvSpPr>
              <a:spLocks noChangeArrowheads="1"/>
            </p:cNvSpPr>
            <p:nvPr/>
          </p:nvSpPr>
          <p:spPr bwMode="auto">
            <a:xfrm>
              <a:off x="3634" y="1375"/>
              <a:ext cx="799"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月間の献立を</a:t>
              </a:r>
              <a:r>
                <a:rPr lang="en-US" altLang="ja-JP" sz="1200">
                  <a:solidFill>
                    <a:srgbClr val="000000"/>
                  </a:solidFill>
                  <a:latin typeface="HGP創英角ｺﾞｼｯｸUB" pitchFamily="50" charset="-128"/>
                  <a:ea typeface="HGP創英角ｺﾞｼｯｸUB" pitchFamily="50" charset="-128"/>
                </a:rPr>
                <a:t>HP</a:t>
              </a:r>
              <a:r>
                <a:rPr lang="ja-JP" altLang="en-US" sz="1200">
                  <a:solidFill>
                    <a:srgbClr val="000000"/>
                  </a:solidFill>
                  <a:latin typeface="HGP創英角ｺﾞｼｯｸUB" pitchFamily="50" charset="-128"/>
                  <a:ea typeface="HGP創英角ｺﾞｼｯｸUB" pitchFamily="50" charset="-128"/>
                </a:rPr>
                <a:t>公開</a:t>
              </a:r>
              <a:endParaRPr lang="ja-JP" altLang="en-US" sz="2400"/>
            </a:p>
          </p:txBody>
        </p:sp>
        <p:sp>
          <p:nvSpPr>
            <p:cNvPr id="6189" name="Line 135"/>
            <p:cNvSpPr>
              <a:spLocks noChangeShapeType="1"/>
            </p:cNvSpPr>
            <p:nvPr/>
          </p:nvSpPr>
          <p:spPr bwMode="auto">
            <a:xfrm>
              <a:off x="3461" y="1445"/>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0" name="Rectangle 136"/>
            <p:cNvSpPr>
              <a:spLocks noChangeArrowheads="1"/>
            </p:cNvSpPr>
            <p:nvPr/>
          </p:nvSpPr>
          <p:spPr bwMode="auto">
            <a:xfrm>
              <a:off x="3585" y="1725"/>
              <a:ext cx="1553"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91" name="Rectangle 137"/>
            <p:cNvSpPr>
              <a:spLocks noChangeArrowheads="1"/>
            </p:cNvSpPr>
            <p:nvPr/>
          </p:nvSpPr>
          <p:spPr bwMode="auto">
            <a:xfrm>
              <a:off x="3585" y="1725"/>
              <a:ext cx="1553"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192" name="Rectangle 138"/>
            <p:cNvSpPr>
              <a:spLocks noChangeArrowheads="1"/>
            </p:cNvSpPr>
            <p:nvPr/>
          </p:nvSpPr>
          <p:spPr bwMode="auto">
            <a:xfrm>
              <a:off x="3635" y="1760"/>
              <a:ext cx="80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箸等の備品配置変更</a:t>
              </a:r>
              <a:endParaRPr lang="ja-JP" altLang="en-US" sz="2400"/>
            </a:p>
          </p:txBody>
        </p:sp>
        <p:sp>
          <p:nvSpPr>
            <p:cNvPr id="6193" name="Line 139"/>
            <p:cNvSpPr>
              <a:spLocks noChangeShapeType="1"/>
            </p:cNvSpPr>
            <p:nvPr/>
          </p:nvSpPr>
          <p:spPr bwMode="auto">
            <a:xfrm>
              <a:off x="3466" y="1807"/>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4" name="Line 140"/>
            <p:cNvSpPr>
              <a:spLocks noChangeShapeType="1"/>
            </p:cNvSpPr>
            <p:nvPr/>
          </p:nvSpPr>
          <p:spPr bwMode="auto">
            <a:xfrm>
              <a:off x="3328" y="2014"/>
              <a:ext cx="256"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5" name="Line 141"/>
            <p:cNvSpPr>
              <a:spLocks noChangeShapeType="1"/>
            </p:cNvSpPr>
            <p:nvPr/>
          </p:nvSpPr>
          <p:spPr bwMode="auto">
            <a:xfrm flipH="1">
              <a:off x="3460" y="1649"/>
              <a:ext cx="1" cy="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6" name="Line 142"/>
            <p:cNvSpPr>
              <a:spLocks noChangeShapeType="1"/>
            </p:cNvSpPr>
            <p:nvPr/>
          </p:nvSpPr>
          <p:spPr bwMode="auto">
            <a:xfrm>
              <a:off x="3326" y="1661"/>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7" name="Line 143"/>
            <p:cNvSpPr>
              <a:spLocks noChangeShapeType="1"/>
            </p:cNvSpPr>
            <p:nvPr/>
          </p:nvSpPr>
          <p:spPr bwMode="auto">
            <a:xfrm>
              <a:off x="3466" y="1653"/>
              <a:ext cx="11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8" name="Line 144"/>
            <p:cNvSpPr>
              <a:spLocks noChangeShapeType="1"/>
            </p:cNvSpPr>
            <p:nvPr/>
          </p:nvSpPr>
          <p:spPr bwMode="auto">
            <a:xfrm>
              <a:off x="1880" y="198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99" name="Rectangle 145"/>
            <p:cNvSpPr>
              <a:spLocks noChangeArrowheads="1"/>
            </p:cNvSpPr>
            <p:nvPr/>
          </p:nvSpPr>
          <p:spPr bwMode="auto">
            <a:xfrm>
              <a:off x="2027" y="2134"/>
              <a:ext cx="1305"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0" name="Rectangle 146"/>
            <p:cNvSpPr>
              <a:spLocks noChangeArrowheads="1"/>
            </p:cNvSpPr>
            <p:nvPr/>
          </p:nvSpPr>
          <p:spPr bwMode="auto">
            <a:xfrm>
              <a:off x="2027" y="2134"/>
              <a:ext cx="1305"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1" name="Rectangle 147"/>
            <p:cNvSpPr>
              <a:spLocks noChangeArrowheads="1"/>
            </p:cNvSpPr>
            <p:nvPr/>
          </p:nvSpPr>
          <p:spPr bwMode="auto">
            <a:xfrm>
              <a:off x="2077" y="2170"/>
              <a:ext cx="1073"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返却が複数客出来るようにする</a:t>
              </a:r>
              <a:endParaRPr lang="ja-JP" altLang="en-US" sz="2400"/>
            </a:p>
          </p:txBody>
        </p:sp>
        <p:sp>
          <p:nvSpPr>
            <p:cNvPr id="6202" name="Rectangle 148"/>
            <p:cNvSpPr>
              <a:spLocks noChangeArrowheads="1"/>
            </p:cNvSpPr>
            <p:nvPr/>
          </p:nvSpPr>
          <p:spPr bwMode="auto">
            <a:xfrm>
              <a:off x="2020" y="2378"/>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3" name="Rectangle 149"/>
            <p:cNvSpPr>
              <a:spLocks noChangeArrowheads="1"/>
            </p:cNvSpPr>
            <p:nvPr/>
          </p:nvSpPr>
          <p:spPr bwMode="auto">
            <a:xfrm>
              <a:off x="2020" y="2378"/>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4" name="Rectangle 150"/>
            <p:cNvSpPr>
              <a:spLocks noChangeArrowheads="1"/>
            </p:cNvSpPr>
            <p:nvPr/>
          </p:nvSpPr>
          <p:spPr bwMode="auto">
            <a:xfrm>
              <a:off x="2070" y="2414"/>
              <a:ext cx="771"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返却に時間をかけない</a:t>
              </a:r>
              <a:endParaRPr lang="ja-JP" altLang="en-US" sz="2400"/>
            </a:p>
          </p:txBody>
        </p:sp>
        <p:sp>
          <p:nvSpPr>
            <p:cNvPr id="6205" name="Rectangle 151"/>
            <p:cNvSpPr>
              <a:spLocks noChangeArrowheads="1"/>
            </p:cNvSpPr>
            <p:nvPr/>
          </p:nvSpPr>
          <p:spPr bwMode="auto">
            <a:xfrm>
              <a:off x="3578" y="2131"/>
              <a:ext cx="1544"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6" name="Rectangle 152"/>
            <p:cNvSpPr>
              <a:spLocks noChangeArrowheads="1"/>
            </p:cNvSpPr>
            <p:nvPr/>
          </p:nvSpPr>
          <p:spPr bwMode="auto">
            <a:xfrm>
              <a:off x="3578" y="2131"/>
              <a:ext cx="1544"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7" name="Rectangle 153"/>
            <p:cNvSpPr>
              <a:spLocks noChangeArrowheads="1"/>
            </p:cNvSpPr>
            <p:nvPr/>
          </p:nvSpPr>
          <p:spPr bwMode="auto">
            <a:xfrm>
              <a:off x="3628" y="2167"/>
              <a:ext cx="53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返却口の改造</a:t>
              </a:r>
              <a:endParaRPr lang="ja-JP" altLang="en-US" sz="2400"/>
            </a:p>
          </p:txBody>
        </p:sp>
        <p:sp>
          <p:nvSpPr>
            <p:cNvPr id="6208" name="Rectangle 154"/>
            <p:cNvSpPr>
              <a:spLocks noChangeArrowheads="1"/>
            </p:cNvSpPr>
            <p:nvPr/>
          </p:nvSpPr>
          <p:spPr bwMode="auto">
            <a:xfrm>
              <a:off x="3578" y="2337"/>
              <a:ext cx="1551"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09" name="Rectangle 155"/>
            <p:cNvSpPr>
              <a:spLocks noChangeArrowheads="1"/>
            </p:cNvSpPr>
            <p:nvPr/>
          </p:nvSpPr>
          <p:spPr bwMode="auto">
            <a:xfrm>
              <a:off x="3578" y="2337"/>
              <a:ext cx="1551"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0" name="Rectangle 156"/>
            <p:cNvSpPr>
              <a:spLocks noChangeArrowheads="1"/>
            </p:cNvSpPr>
            <p:nvPr/>
          </p:nvSpPr>
          <p:spPr bwMode="auto">
            <a:xfrm>
              <a:off x="3628" y="2373"/>
              <a:ext cx="1217"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返却方式の改善（客は洗わない）</a:t>
              </a:r>
              <a:endParaRPr lang="ja-JP" altLang="en-US" sz="2400"/>
            </a:p>
          </p:txBody>
        </p:sp>
        <p:sp>
          <p:nvSpPr>
            <p:cNvPr id="6211" name="Rectangle 157"/>
            <p:cNvSpPr>
              <a:spLocks noChangeArrowheads="1"/>
            </p:cNvSpPr>
            <p:nvPr/>
          </p:nvSpPr>
          <p:spPr bwMode="auto">
            <a:xfrm>
              <a:off x="3578" y="2536"/>
              <a:ext cx="1551"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2" name="Rectangle 158"/>
            <p:cNvSpPr>
              <a:spLocks noChangeArrowheads="1"/>
            </p:cNvSpPr>
            <p:nvPr/>
          </p:nvSpPr>
          <p:spPr bwMode="auto">
            <a:xfrm>
              <a:off x="3578" y="2536"/>
              <a:ext cx="1551"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3" name="Rectangle 159"/>
            <p:cNvSpPr>
              <a:spLocks noChangeArrowheads="1"/>
            </p:cNvSpPr>
            <p:nvPr/>
          </p:nvSpPr>
          <p:spPr bwMode="auto">
            <a:xfrm>
              <a:off x="3628" y="2571"/>
              <a:ext cx="78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返却手順等の見直し</a:t>
              </a:r>
              <a:endParaRPr lang="ja-JP" altLang="en-US" sz="2400"/>
            </a:p>
          </p:txBody>
        </p:sp>
        <p:sp>
          <p:nvSpPr>
            <p:cNvPr id="6214" name="Rectangle 160"/>
            <p:cNvSpPr>
              <a:spLocks noChangeArrowheads="1"/>
            </p:cNvSpPr>
            <p:nvPr/>
          </p:nvSpPr>
          <p:spPr bwMode="auto">
            <a:xfrm>
              <a:off x="3578" y="2735"/>
              <a:ext cx="1551" cy="1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5" name="Rectangle 161"/>
            <p:cNvSpPr>
              <a:spLocks noChangeArrowheads="1"/>
            </p:cNvSpPr>
            <p:nvPr/>
          </p:nvSpPr>
          <p:spPr bwMode="auto">
            <a:xfrm>
              <a:off x="3578" y="2735"/>
              <a:ext cx="1551" cy="173"/>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6" name="Rectangle 162"/>
            <p:cNvSpPr>
              <a:spLocks noChangeArrowheads="1"/>
            </p:cNvSpPr>
            <p:nvPr/>
          </p:nvSpPr>
          <p:spPr bwMode="auto">
            <a:xfrm>
              <a:off x="3628" y="2772"/>
              <a:ext cx="758"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隣の倉庫を移転する</a:t>
              </a:r>
              <a:endParaRPr lang="ja-JP" altLang="en-US" sz="2400"/>
            </a:p>
          </p:txBody>
        </p:sp>
        <p:sp>
          <p:nvSpPr>
            <p:cNvPr id="6217" name="Rectangle 163"/>
            <p:cNvSpPr>
              <a:spLocks noChangeArrowheads="1"/>
            </p:cNvSpPr>
            <p:nvPr/>
          </p:nvSpPr>
          <p:spPr bwMode="auto">
            <a:xfrm>
              <a:off x="3578" y="2935"/>
              <a:ext cx="1551"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8" name="Rectangle 164"/>
            <p:cNvSpPr>
              <a:spLocks noChangeArrowheads="1"/>
            </p:cNvSpPr>
            <p:nvPr/>
          </p:nvSpPr>
          <p:spPr bwMode="auto">
            <a:xfrm>
              <a:off x="3578" y="2935"/>
              <a:ext cx="1551"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19" name="Rectangle 165"/>
            <p:cNvSpPr>
              <a:spLocks noChangeArrowheads="1"/>
            </p:cNvSpPr>
            <p:nvPr/>
          </p:nvSpPr>
          <p:spPr bwMode="auto">
            <a:xfrm>
              <a:off x="3628" y="2971"/>
              <a:ext cx="837"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机・椅子のｻｲｽﾞ見直し</a:t>
              </a:r>
              <a:endParaRPr lang="ja-JP" altLang="en-US" sz="2400"/>
            </a:p>
          </p:txBody>
        </p:sp>
        <p:sp>
          <p:nvSpPr>
            <p:cNvPr id="6220" name="Rectangle 166"/>
            <p:cNvSpPr>
              <a:spLocks noChangeArrowheads="1"/>
            </p:cNvSpPr>
            <p:nvPr/>
          </p:nvSpPr>
          <p:spPr bwMode="auto">
            <a:xfrm>
              <a:off x="3573" y="3141"/>
              <a:ext cx="1559"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1" name="Rectangle 167"/>
            <p:cNvSpPr>
              <a:spLocks noChangeArrowheads="1"/>
            </p:cNvSpPr>
            <p:nvPr/>
          </p:nvSpPr>
          <p:spPr bwMode="auto">
            <a:xfrm>
              <a:off x="3573" y="3141"/>
              <a:ext cx="1559"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2" name="Rectangle 168"/>
            <p:cNvSpPr>
              <a:spLocks noChangeArrowheads="1"/>
            </p:cNvSpPr>
            <p:nvPr/>
          </p:nvSpPr>
          <p:spPr bwMode="auto">
            <a:xfrm>
              <a:off x="3622" y="3177"/>
              <a:ext cx="885"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ｶｳﾝﾀｰ、二人用の導入</a:t>
              </a:r>
              <a:endParaRPr lang="ja-JP" altLang="en-US" sz="2400"/>
            </a:p>
          </p:txBody>
        </p:sp>
        <p:sp>
          <p:nvSpPr>
            <p:cNvPr id="6223" name="Rectangle 169"/>
            <p:cNvSpPr>
              <a:spLocks noChangeArrowheads="1"/>
            </p:cNvSpPr>
            <p:nvPr/>
          </p:nvSpPr>
          <p:spPr bwMode="auto">
            <a:xfrm>
              <a:off x="3578" y="3347"/>
              <a:ext cx="1567"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4" name="Rectangle 170"/>
            <p:cNvSpPr>
              <a:spLocks noChangeArrowheads="1"/>
            </p:cNvSpPr>
            <p:nvPr/>
          </p:nvSpPr>
          <p:spPr bwMode="auto">
            <a:xfrm>
              <a:off x="3578" y="3347"/>
              <a:ext cx="1567"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5" name="Rectangle 171"/>
            <p:cNvSpPr>
              <a:spLocks noChangeArrowheads="1"/>
            </p:cNvSpPr>
            <p:nvPr/>
          </p:nvSpPr>
          <p:spPr bwMode="auto">
            <a:xfrm>
              <a:off x="3628" y="3382"/>
              <a:ext cx="448"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最短距離化</a:t>
              </a:r>
              <a:endParaRPr lang="ja-JP" altLang="en-US" sz="2400"/>
            </a:p>
          </p:txBody>
        </p:sp>
        <p:sp>
          <p:nvSpPr>
            <p:cNvPr id="6226" name="Rectangle 172"/>
            <p:cNvSpPr>
              <a:spLocks noChangeArrowheads="1"/>
            </p:cNvSpPr>
            <p:nvPr/>
          </p:nvSpPr>
          <p:spPr bwMode="auto">
            <a:xfrm>
              <a:off x="3578" y="3547"/>
              <a:ext cx="1560"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7" name="Rectangle 173"/>
            <p:cNvSpPr>
              <a:spLocks noChangeArrowheads="1"/>
            </p:cNvSpPr>
            <p:nvPr/>
          </p:nvSpPr>
          <p:spPr bwMode="auto">
            <a:xfrm>
              <a:off x="3578" y="3547"/>
              <a:ext cx="1560"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28" name="Rectangle 174"/>
            <p:cNvSpPr>
              <a:spLocks noChangeArrowheads="1"/>
            </p:cNvSpPr>
            <p:nvPr/>
          </p:nvSpPr>
          <p:spPr bwMode="auto">
            <a:xfrm>
              <a:off x="3628" y="3583"/>
              <a:ext cx="597"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外段取りの導入</a:t>
              </a:r>
              <a:endParaRPr lang="ja-JP" altLang="en-US" sz="2400"/>
            </a:p>
          </p:txBody>
        </p:sp>
        <p:sp>
          <p:nvSpPr>
            <p:cNvPr id="6229" name="Rectangle 175"/>
            <p:cNvSpPr>
              <a:spLocks noChangeArrowheads="1"/>
            </p:cNvSpPr>
            <p:nvPr/>
          </p:nvSpPr>
          <p:spPr bwMode="auto">
            <a:xfrm>
              <a:off x="3578" y="3958"/>
              <a:ext cx="1560" cy="17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0" name="Rectangle 176"/>
            <p:cNvSpPr>
              <a:spLocks noChangeArrowheads="1"/>
            </p:cNvSpPr>
            <p:nvPr/>
          </p:nvSpPr>
          <p:spPr bwMode="auto">
            <a:xfrm>
              <a:off x="3578" y="3958"/>
              <a:ext cx="1560" cy="172"/>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1" name="Rectangle 177"/>
            <p:cNvSpPr>
              <a:spLocks noChangeArrowheads="1"/>
            </p:cNvSpPr>
            <p:nvPr/>
          </p:nvSpPr>
          <p:spPr bwMode="auto">
            <a:xfrm>
              <a:off x="3628" y="3994"/>
              <a:ext cx="962"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作業要領の標準化と教育</a:t>
              </a:r>
              <a:endParaRPr lang="ja-JP" altLang="en-US" sz="2400"/>
            </a:p>
          </p:txBody>
        </p:sp>
        <p:sp>
          <p:nvSpPr>
            <p:cNvPr id="6232" name="Rectangle 178"/>
            <p:cNvSpPr>
              <a:spLocks noChangeArrowheads="1"/>
            </p:cNvSpPr>
            <p:nvPr/>
          </p:nvSpPr>
          <p:spPr bwMode="auto">
            <a:xfrm>
              <a:off x="3578" y="3734"/>
              <a:ext cx="1560"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3" name="Rectangle 179"/>
            <p:cNvSpPr>
              <a:spLocks noChangeArrowheads="1"/>
            </p:cNvSpPr>
            <p:nvPr/>
          </p:nvSpPr>
          <p:spPr bwMode="auto">
            <a:xfrm>
              <a:off x="3578" y="3734"/>
              <a:ext cx="1560"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4" name="Rectangle 180"/>
            <p:cNvSpPr>
              <a:spLocks noChangeArrowheads="1"/>
            </p:cNvSpPr>
            <p:nvPr/>
          </p:nvSpPr>
          <p:spPr bwMode="auto">
            <a:xfrm>
              <a:off x="3628" y="3770"/>
              <a:ext cx="53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工数の平準化</a:t>
              </a:r>
              <a:endParaRPr lang="ja-JP" altLang="en-US" sz="2400"/>
            </a:p>
          </p:txBody>
        </p:sp>
        <p:sp>
          <p:nvSpPr>
            <p:cNvPr id="6235" name="Line 181"/>
            <p:cNvSpPr>
              <a:spLocks noChangeShapeType="1"/>
            </p:cNvSpPr>
            <p:nvPr/>
          </p:nvSpPr>
          <p:spPr bwMode="auto">
            <a:xfrm>
              <a:off x="1881" y="220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36" name="Rectangle 182"/>
            <p:cNvSpPr>
              <a:spLocks noChangeArrowheads="1"/>
            </p:cNvSpPr>
            <p:nvPr/>
          </p:nvSpPr>
          <p:spPr bwMode="auto">
            <a:xfrm>
              <a:off x="2026" y="2764"/>
              <a:ext cx="1305"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7" name="Rectangle 183"/>
            <p:cNvSpPr>
              <a:spLocks noChangeArrowheads="1"/>
            </p:cNvSpPr>
            <p:nvPr/>
          </p:nvSpPr>
          <p:spPr bwMode="auto">
            <a:xfrm>
              <a:off x="2026" y="2764"/>
              <a:ext cx="1305"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38" name="Rectangle 184"/>
            <p:cNvSpPr>
              <a:spLocks noChangeArrowheads="1"/>
            </p:cNvSpPr>
            <p:nvPr/>
          </p:nvSpPr>
          <p:spPr bwMode="auto">
            <a:xfrm>
              <a:off x="2076" y="2799"/>
              <a:ext cx="532"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ｽﾍﾟｰｽを増やす</a:t>
              </a:r>
              <a:endParaRPr lang="ja-JP" altLang="en-US" sz="2400"/>
            </a:p>
          </p:txBody>
        </p:sp>
        <p:sp>
          <p:nvSpPr>
            <p:cNvPr id="6239" name="Rectangle 185"/>
            <p:cNvSpPr>
              <a:spLocks noChangeArrowheads="1"/>
            </p:cNvSpPr>
            <p:nvPr/>
          </p:nvSpPr>
          <p:spPr bwMode="auto">
            <a:xfrm>
              <a:off x="2033" y="2958"/>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40" name="Rectangle 186"/>
            <p:cNvSpPr>
              <a:spLocks noChangeArrowheads="1"/>
            </p:cNvSpPr>
            <p:nvPr/>
          </p:nvSpPr>
          <p:spPr bwMode="auto">
            <a:xfrm>
              <a:off x="2033" y="2958"/>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41" name="Rectangle 187"/>
            <p:cNvSpPr>
              <a:spLocks noChangeArrowheads="1"/>
            </p:cNvSpPr>
            <p:nvPr/>
          </p:nvSpPr>
          <p:spPr bwMode="auto">
            <a:xfrm>
              <a:off x="2083" y="2994"/>
              <a:ext cx="584"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机・椅子を増やす</a:t>
              </a:r>
              <a:endParaRPr lang="ja-JP" altLang="en-US" sz="2400"/>
            </a:p>
          </p:txBody>
        </p:sp>
        <p:sp>
          <p:nvSpPr>
            <p:cNvPr id="6242" name="Line 188"/>
            <p:cNvSpPr>
              <a:spLocks noChangeShapeType="1"/>
            </p:cNvSpPr>
            <p:nvPr/>
          </p:nvSpPr>
          <p:spPr bwMode="auto">
            <a:xfrm>
              <a:off x="3331" y="2193"/>
              <a:ext cx="24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3" name="Line 189"/>
            <p:cNvSpPr>
              <a:spLocks noChangeShapeType="1"/>
            </p:cNvSpPr>
            <p:nvPr/>
          </p:nvSpPr>
          <p:spPr bwMode="auto">
            <a:xfrm>
              <a:off x="3316" y="2442"/>
              <a:ext cx="26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4" name="Line 190"/>
            <p:cNvSpPr>
              <a:spLocks noChangeShapeType="1"/>
            </p:cNvSpPr>
            <p:nvPr/>
          </p:nvSpPr>
          <p:spPr bwMode="auto">
            <a:xfrm>
              <a:off x="3454" y="2626"/>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5" name="Line 191"/>
            <p:cNvSpPr>
              <a:spLocks noChangeShapeType="1"/>
            </p:cNvSpPr>
            <p:nvPr/>
          </p:nvSpPr>
          <p:spPr bwMode="auto">
            <a:xfrm>
              <a:off x="3454" y="2432"/>
              <a:ext cx="0" cy="19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6" name="Line 192"/>
            <p:cNvSpPr>
              <a:spLocks noChangeShapeType="1"/>
            </p:cNvSpPr>
            <p:nvPr/>
          </p:nvSpPr>
          <p:spPr bwMode="auto">
            <a:xfrm>
              <a:off x="3334" y="2825"/>
              <a:ext cx="2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7" name="Line 193"/>
            <p:cNvSpPr>
              <a:spLocks noChangeShapeType="1"/>
            </p:cNvSpPr>
            <p:nvPr/>
          </p:nvSpPr>
          <p:spPr bwMode="auto">
            <a:xfrm>
              <a:off x="3338" y="3243"/>
              <a:ext cx="23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8" name="Line 194"/>
            <p:cNvSpPr>
              <a:spLocks noChangeShapeType="1"/>
            </p:cNvSpPr>
            <p:nvPr/>
          </p:nvSpPr>
          <p:spPr bwMode="auto">
            <a:xfrm>
              <a:off x="3454" y="3642"/>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49" name="Line 195"/>
            <p:cNvSpPr>
              <a:spLocks noChangeShapeType="1"/>
            </p:cNvSpPr>
            <p:nvPr/>
          </p:nvSpPr>
          <p:spPr bwMode="auto">
            <a:xfrm>
              <a:off x="3458" y="3815"/>
              <a:ext cx="12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50" name="Line 196"/>
            <p:cNvSpPr>
              <a:spLocks noChangeShapeType="1"/>
            </p:cNvSpPr>
            <p:nvPr/>
          </p:nvSpPr>
          <p:spPr bwMode="auto">
            <a:xfrm>
              <a:off x="3454" y="4010"/>
              <a:ext cx="12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51" name="Rectangle 197"/>
            <p:cNvSpPr>
              <a:spLocks noChangeArrowheads="1"/>
            </p:cNvSpPr>
            <p:nvPr/>
          </p:nvSpPr>
          <p:spPr bwMode="auto">
            <a:xfrm>
              <a:off x="2033" y="3165"/>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52" name="Rectangle 198"/>
            <p:cNvSpPr>
              <a:spLocks noChangeArrowheads="1"/>
            </p:cNvSpPr>
            <p:nvPr/>
          </p:nvSpPr>
          <p:spPr bwMode="auto">
            <a:xfrm>
              <a:off x="2033" y="3165"/>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53" name="Rectangle 199"/>
            <p:cNvSpPr>
              <a:spLocks noChangeArrowheads="1"/>
            </p:cNvSpPr>
            <p:nvPr/>
          </p:nvSpPr>
          <p:spPr bwMode="auto">
            <a:xfrm>
              <a:off x="2083" y="3201"/>
              <a:ext cx="894"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ﾆｰｽﾞに合せた備品の採用</a:t>
              </a:r>
              <a:endParaRPr lang="ja-JP" altLang="en-US" sz="2400"/>
            </a:p>
          </p:txBody>
        </p:sp>
        <p:sp>
          <p:nvSpPr>
            <p:cNvPr id="6254" name="Line 200"/>
            <p:cNvSpPr>
              <a:spLocks noChangeShapeType="1"/>
            </p:cNvSpPr>
            <p:nvPr/>
          </p:nvSpPr>
          <p:spPr bwMode="auto">
            <a:xfrm>
              <a:off x="3457" y="3444"/>
              <a:ext cx="121"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55" name="Rectangle 201"/>
            <p:cNvSpPr>
              <a:spLocks noChangeArrowheads="1"/>
            </p:cNvSpPr>
            <p:nvPr/>
          </p:nvSpPr>
          <p:spPr bwMode="auto">
            <a:xfrm>
              <a:off x="2026" y="3496"/>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56" name="Rectangle 202"/>
            <p:cNvSpPr>
              <a:spLocks noChangeArrowheads="1"/>
            </p:cNvSpPr>
            <p:nvPr/>
          </p:nvSpPr>
          <p:spPr bwMode="auto">
            <a:xfrm>
              <a:off x="2026" y="3496"/>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57" name="Rectangle 203"/>
            <p:cNvSpPr>
              <a:spLocks noChangeArrowheads="1"/>
            </p:cNvSpPr>
            <p:nvPr/>
          </p:nvSpPr>
          <p:spPr bwMode="auto">
            <a:xfrm>
              <a:off x="2076" y="3531"/>
              <a:ext cx="1055"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最短の手順・経路に見直しする</a:t>
              </a:r>
              <a:endParaRPr lang="ja-JP" altLang="en-US" sz="2400"/>
            </a:p>
          </p:txBody>
        </p:sp>
        <p:sp>
          <p:nvSpPr>
            <p:cNvPr id="6258" name="Line 204"/>
            <p:cNvSpPr>
              <a:spLocks noChangeShapeType="1"/>
            </p:cNvSpPr>
            <p:nvPr/>
          </p:nvSpPr>
          <p:spPr bwMode="auto">
            <a:xfrm>
              <a:off x="1883" y="2437"/>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59" name="Line 205"/>
            <p:cNvSpPr>
              <a:spLocks noChangeShapeType="1"/>
            </p:cNvSpPr>
            <p:nvPr/>
          </p:nvSpPr>
          <p:spPr bwMode="auto">
            <a:xfrm>
              <a:off x="1891" y="2832"/>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60" name="Line 206"/>
            <p:cNvSpPr>
              <a:spLocks noChangeShapeType="1"/>
            </p:cNvSpPr>
            <p:nvPr/>
          </p:nvSpPr>
          <p:spPr bwMode="auto">
            <a:xfrm>
              <a:off x="1893" y="3258"/>
              <a:ext cx="1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61" name="Rectangle 207"/>
            <p:cNvSpPr>
              <a:spLocks noChangeArrowheads="1"/>
            </p:cNvSpPr>
            <p:nvPr/>
          </p:nvSpPr>
          <p:spPr bwMode="auto">
            <a:xfrm>
              <a:off x="483" y="1829"/>
              <a:ext cx="299"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基本目的</a:t>
              </a:r>
              <a:endParaRPr lang="ja-JP" altLang="en-US" sz="2400"/>
            </a:p>
          </p:txBody>
        </p:sp>
        <p:sp>
          <p:nvSpPr>
            <p:cNvPr id="6262" name="Rectangle 208"/>
            <p:cNvSpPr>
              <a:spLocks noChangeArrowheads="1"/>
            </p:cNvSpPr>
            <p:nvPr/>
          </p:nvSpPr>
          <p:spPr bwMode="auto">
            <a:xfrm>
              <a:off x="1235" y="1307"/>
              <a:ext cx="280"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１次手段</a:t>
              </a:r>
              <a:endParaRPr lang="ja-JP" altLang="en-US" sz="2400"/>
            </a:p>
          </p:txBody>
        </p:sp>
        <p:sp>
          <p:nvSpPr>
            <p:cNvPr id="6263" name="Rectangle 209"/>
            <p:cNvSpPr>
              <a:spLocks noChangeArrowheads="1"/>
            </p:cNvSpPr>
            <p:nvPr/>
          </p:nvSpPr>
          <p:spPr bwMode="auto">
            <a:xfrm>
              <a:off x="2444" y="1080"/>
              <a:ext cx="280"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FF3300"/>
                  </a:solidFill>
                  <a:latin typeface="HGP創英角ｺﾞｼｯｸUB" pitchFamily="50" charset="-128"/>
                  <a:ea typeface="HGP創英角ｺﾞｼｯｸUB" pitchFamily="50" charset="-128"/>
                </a:rPr>
                <a:t>２次手段</a:t>
              </a:r>
              <a:endParaRPr lang="ja-JP" altLang="en-US" sz="2400"/>
            </a:p>
          </p:txBody>
        </p:sp>
        <p:sp>
          <p:nvSpPr>
            <p:cNvPr id="6264" name="Rectangle 210"/>
            <p:cNvSpPr>
              <a:spLocks noChangeArrowheads="1"/>
            </p:cNvSpPr>
            <p:nvPr/>
          </p:nvSpPr>
          <p:spPr bwMode="auto">
            <a:xfrm>
              <a:off x="448" y="3508"/>
              <a:ext cx="448" cy="4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65" name="Freeform 211"/>
            <p:cNvSpPr>
              <a:spLocks noEditPoints="1"/>
            </p:cNvSpPr>
            <p:nvPr/>
          </p:nvSpPr>
          <p:spPr bwMode="auto">
            <a:xfrm>
              <a:off x="445" y="3505"/>
              <a:ext cx="454" cy="459"/>
            </a:xfrm>
            <a:custGeom>
              <a:avLst/>
              <a:gdLst>
                <a:gd name="T0" fmla="*/ 0 w 454"/>
                <a:gd name="T1" fmla="*/ 429 h 459"/>
                <a:gd name="T2" fmla="*/ 0 w 454"/>
                <a:gd name="T3" fmla="*/ 396 h 459"/>
                <a:gd name="T4" fmla="*/ 6 w 454"/>
                <a:gd name="T5" fmla="*/ 370 h 459"/>
                <a:gd name="T6" fmla="*/ 6 w 454"/>
                <a:gd name="T7" fmla="*/ 350 h 459"/>
                <a:gd name="T8" fmla="*/ 0 w 454"/>
                <a:gd name="T9" fmla="*/ 324 h 459"/>
                <a:gd name="T10" fmla="*/ 0 w 454"/>
                <a:gd name="T11" fmla="*/ 284 h 459"/>
                <a:gd name="T12" fmla="*/ 0 w 454"/>
                <a:gd name="T13" fmla="*/ 251 h 459"/>
                <a:gd name="T14" fmla="*/ 6 w 454"/>
                <a:gd name="T15" fmla="*/ 225 h 459"/>
                <a:gd name="T16" fmla="*/ 6 w 454"/>
                <a:gd name="T17" fmla="*/ 205 h 459"/>
                <a:gd name="T18" fmla="*/ 0 w 454"/>
                <a:gd name="T19" fmla="*/ 179 h 459"/>
                <a:gd name="T20" fmla="*/ 0 w 454"/>
                <a:gd name="T21" fmla="*/ 139 h 459"/>
                <a:gd name="T22" fmla="*/ 0 w 454"/>
                <a:gd name="T23" fmla="*/ 106 h 459"/>
                <a:gd name="T24" fmla="*/ 6 w 454"/>
                <a:gd name="T25" fmla="*/ 80 h 459"/>
                <a:gd name="T26" fmla="*/ 6 w 454"/>
                <a:gd name="T27" fmla="*/ 60 h 459"/>
                <a:gd name="T28" fmla="*/ 0 w 454"/>
                <a:gd name="T29" fmla="*/ 33 h 459"/>
                <a:gd name="T30" fmla="*/ 6 w 454"/>
                <a:gd name="T31" fmla="*/ 3 h 459"/>
                <a:gd name="T32" fmla="*/ 25 w 454"/>
                <a:gd name="T33" fmla="*/ 6 h 459"/>
                <a:gd name="T34" fmla="*/ 52 w 454"/>
                <a:gd name="T35" fmla="*/ 0 h 459"/>
                <a:gd name="T36" fmla="*/ 91 w 454"/>
                <a:gd name="T37" fmla="*/ 0 h 459"/>
                <a:gd name="T38" fmla="*/ 124 w 454"/>
                <a:gd name="T39" fmla="*/ 0 h 459"/>
                <a:gd name="T40" fmla="*/ 150 w 454"/>
                <a:gd name="T41" fmla="*/ 6 h 459"/>
                <a:gd name="T42" fmla="*/ 170 w 454"/>
                <a:gd name="T43" fmla="*/ 6 h 459"/>
                <a:gd name="T44" fmla="*/ 197 w 454"/>
                <a:gd name="T45" fmla="*/ 0 h 459"/>
                <a:gd name="T46" fmla="*/ 236 w 454"/>
                <a:gd name="T47" fmla="*/ 0 h 459"/>
                <a:gd name="T48" fmla="*/ 269 w 454"/>
                <a:gd name="T49" fmla="*/ 0 h 459"/>
                <a:gd name="T50" fmla="*/ 296 w 454"/>
                <a:gd name="T51" fmla="*/ 6 h 459"/>
                <a:gd name="T52" fmla="*/ 315 w 454"/>
                <a:gd name="T53" fmla="*/ 6 h 459"/>
                <a:gd name="T54" fmla="*/ 342 w 454"/>
                <a:gd name="T55" fmla="*/ 0 h 459"/>
                <a:gd name="T56" fmla="*/ 381 w 454"/>
                <a:gd name="T57" fmla="*/ 0 h 459"/>
                <a:gd name="T58" fmla="*/ 414 w 454"/>
                <a:gd name="T59" fmla="*/ 0 h 459"/>
                <a:gd name="T60" fmla="*/ 441 w 454"/>
                <a:gd name="T61" fmla="*/ 6 h 459"/>
                <a:gd name="T62" fmla="*/ 454 w 454"/>
                <a:gd name="T63" fmla="*/ 13 h 459"/>
                <a:gd name="T64" fmla="*/ 454 w 454"/>
                <a:gd name="T65" fmla="*/ 46 h 459"/>
                <a:gd name="T66" fmla="*/ 447 w 454"/>
                <a:gd name="T67" fmla="*/ 72 h 459"/>
                <a:gd name="T68" fmla="*/ 447 w 454"/>
                <a:gd name="T69" fmla="*/ 92 h 459"/>
                <a:gd name="T70" fmla="*/ 454 w 454"/>
                <a:gd name="T71" fmla="*/ 118 h 459"/>
                <a:gd name="T72" fmla="*/ 454 w 454"/>
                <a:gd name="T73" fmla="*/ 158 h 459"/>
                <a:gd name="T74" fmla="*/ 454 w 454"/>
                <a:gd name="T75" fmla="*/ 191 h 459"/>
                <a:gd name="T76" fmla="*/ 447 w 454"/>
                <a:gd name="T77" fmla="*/ 217 h 459"/>
                <a:gd name="T78" fmla="*/ 447 w 454"/>
                <a:gd name="T79" fmla="*/ 237 h 459"/>
                <a:gd name="T80" fmla="*/ 454 w 454"/>
                <a:gd name="T81" fmla="*/ 264 h 459"/>
                <a:gd name="T82" fmla="*/ 454 w 454"/>
                <a:gd name="T83" fmla="*/ 303 h 459"/>
                <a:gd name="T84" fmla="*/ 454 w 454"/>
                <a:gd name="T85" fmla="*/ 336 h 459"/>
                <a:gd name="T86" fmla="*/ 447 w 454"/>
                <a:gd name="T87" fmla="*/ 363 h 459"/>
                <a:gd name="T88" fmla="*/ 447 w 454"/>
                <a:gd name="T89" fmla="*/ 382 h 459"/>
                <a:gd name="T90" fmla="*/ 454 w 454"/>
                <a:gd name="T91" fmla="*/ 409 h 459"/>
                <a:gd name="T92" fmla="*/ 454 w 454"/>
                <a:gd name="T93" fmla="*/ 448 h 459"/>
                <a:gd name="T94" fmla="*/ 425 w 454"/>
                <a:gd name="T95" fmla="*/ 459 h 459"/>
                <a:gd name="T96" fmla="*/ 399 w 454"/>
                <a:gd name="T97" fmla="*/ 452 h 459"/>
                <a:gd name="T98" fmla="*/ 379 w 454"/>
                <a:gd name="T99" fmla="*/ 452 h 459"/>
                <a:gd name="T100" fmla="*/ 352 w 454"/>
                <a:gd name="T101" fmla="*/ 459 h 459"/>
                <a:gd name="T102" fmla="*/ 313 w 454"/>
                <a:gd name="T103" fmla="*/ 459 h 459"/>
                <a:gd name="T104" fmla="*/ 280 w 454"/>
                <a:gd name="T105" fmla="*/ 459 h 459"/>
                <a:gd name="T106" fmla="*/ 254 w 454"/>
                <a:gd name="T107" fmla="*/ 452 h 459"/>
                <a:gd name="T108" fmla="*/ 234 w 454"/>
                <a:gd name="T109" fmla="*/ 452 h 459"/>
                <a:gd name="T110" fmla="*/ 207 w 454"/>
                <a:gd name="T111" fmla="*/ 459 h 459"/>
                <a:gd name="T112" fmla="*/ 168 w 454"/>
                <a:gd name="T113" fmla="*/ 459 h 459"/>
                <a:gd name="T114" fmla="*/ 135 w 454"/>
                <a:gd name="T115" fmla="*/ 459 h 459"/>
                <a:gd name="T116" fmla="*/ 108 w 454"/>
                <a:gd name="T117" fmla="*/ 452 h 459"/>
                <a:gd name="T118" fmla="*/ 89 w 454"/>
                <a:gd name="T119" fmla="*/ 452 h 459"/>
                <a:gd name="T120" fmla="*/ 62 w 454"/>
                <a:gd name="T121" fmla="*/ 459 h 459"/>
                <a:gd name="T122" fmla="*/ 23 w 454"/>
                <a:gd name="T123" fmla="*/ 459 h 45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54" h="459">
                  <a:moveTo>
                    <a:pt x="0" y="456"/>
                  </a:moveTo>
                  <a:lnTo>
                    <a:pt x="0" y="449"/>
                  </a:lnTo>
                  <a:lnTo>
                    <a:pt x="6" y="449"/>
                  </a:lnTo>
                  <a:lnTo>
                    <a:pt x="6" y="456"/>
                  </a:lnTo>
                  <a:lnTo>
                    <a:pt x="0" y="456"/>
                  </a:lnTo>
                  <a:close/>
                  <a:moveTo>
                    <a:pt x="0" y="443"/>
                  </a:moveTo>
                  <a:lnTo>
                    <a:pt x="0" y="436"/>
                  </a:lnTo>
                  <a:lnTo>
                    <a:pt x="6" y="436"/>
                  </a:lnTo>
                  <a:lnTo>
                    <a:pt x="6" y="443"/>
                  </a:lnTo>
                  <a:lnTo>
                    <a:pt x="0" y="443"/>
                  </a:lnTo>
                  <a:close/>
                  <a:moveTo>
                    <a:pt x="0" y="429"/>
                  </a:moveTo>
                  <a:lnTo>
                    <a:pt x="0" y="423"/>
                  </a:lnTo>
                  <a:lnTo>
                    <a:pt x="6" y="423"/>
                  </a:lnTo>
                  <a:lnTo>
                    <a:pt x="6" y="429"/>
                  </a:lnTo>
                  <a:lnTo>
                    <a:pt x="0" y="429"/>
                  </a:lnTo>
                  <a:close/>
                  <a:moveTo>
                    <a:pt x="0" y="416"/>
                  </a:moveTo>
                  <a:lnTo>
                    <a:pt x="0" y="410"/>
                  </a:lnTo>
                  <a:lnTo>
                    <a:pt x="6" y="410"/>
                  </a:lnTo>
                  <a:lnTo>
                    <a:pt x="6" y="416"/>
                  </a:lnTo>
                  <a:lnTo>
                    <a:pt x="0" y="416"/>
                  </a:lnTo>
                  <a:close/>
                  <a:moveTo>
                    <a:pt x="0" y="403"/>
                  </a:moveTo>
                  <a:lnTo>
                    <a:pt x="0" y="396"/>
                  </a:lnTo>
                  <a:lnTo>
                    <a:pt x="6" y="396"/>
                  </a:lnTo>
                  <a:lnTo>
                    <a:pt x="6" y="403"/>
                  </a:lnTo>
                  <a:lnTo>
                    <a:pt x="0" y="403"/>
                  </a:lnTo>
                  <a:close/>
                  <a:moveTo>
                    <a:pt x="0" y="390"/>
                  </a:moveTo>
                  <a:lnTo>
                    <a:pt x="0" y="383"/>
                  </a:lnTo>
                  <a:lnTo>
                    <a:pt x="6" y="383"/>
                  </a:lnTo>
                  <a:lnTo>
                    <a:pt x="6" y="390"/>
                  </a:lnTo>
                  <a:lnTo>
                    <a:pt x="0" y="390"/>
                  </a:lnTo>
                  <a:close/>
                  <a:moveTo>
                    <a:pt x="0" y="377"/>
                  </a:moveTo>
                  <a:lnTo>
                    <a:pt x="0" y="370"/>
                  </a:lnTo>
                  <a:lnTo>
                    <a:pt x="6" y="370"/>
                  </a:lnTo>
                  <a:lnTo>
                    <a:pt x="6" y="377"/>
                  </a:lnTo>
                  <a:lnTo>
                    <a:pt x="0" y="377"/>
                  </a:lnTo>
                  <a:close/>
                  <a:moveTo>
                    <a:pt x="0" y="363"/>
                  </a:moveTo>
                  <a:lnTo>
                    <a:pt x="0" y="357"/>
                  </a:lnTo>
                  <a:lnTo>
                    <a:pt x="6" y="357"/>
                  </a:lnTo>
                  <a:lnTo>
                    <a:pt x="6" y="363"/>
                  </a:lnTo>
                  <a:lnTo>
                    <a:pt x="0" y="363"/>
                  </a:lnTo>
                  <a:close/>
                  <a:moveTo>
                    <a:pt x="0" y="350"/>
                  </a:moveTo>
                  <a:lnTo>
                    <a:pt x="0" y="344"/>
                  </a:lnTo>
                  <a:lnTo>
                    <a:pt x="6" y="344"/>
                  </a:lnTo>
                  <a:lnTo>
                    <a:pt x="6" y="350"/>
                  </a:lnTo>
                  <a:lnTo>
                    <a:pt x="0" y="350"/>
                  </a:lnTo>
                  <a:close/>
                  <a:moveTo>
                    <a:pt x="0" y="337"/>
                  </a:moveTo>
                  <a:lnTo>
                    <a:pt x="0" y="330"/>
                  </a:lnTo>
                  <a:lnTo>
                    <a:pt x="6" y="330"/>
                  </a:lnTo>
                  <a:lnTo>
                    <a:pt x="6" y="337"/>
                  </a:lnTo>
                  <a:lnTo>
                    <a:pt x="0" y="337"/>
                  </a:lnTo>
                  <a:close/>
                  <a:moveTo>
                    <a:pt x="0" y="324"/>
                  </a:moveTo>
                  <a:lnTo>
                    <a:pt x="0" y="317"/>
                  </a:lnTo>
                  <a:lnTo>
                    <a:pt x="6" y="317"/>
                  </a:lnTo>
                  <a:lnTo>
                    <a:pt x="6" y="324"/>
                  </a:lnTo>
                  <a:lnTo>
                    <a:pt x="0" y="324"/>
                  </a:lnTo>
                  <a:close/>
                  <a:moveTo>
                    <a:pt x="0" y="311"/>
                  </a:moveTo>
                  <a:lnTo>
                    <a:pt x="0" y="304"/>
                  </a:lnTo>
                  <a:lnTo>
                    <a:pt x="6" y="304"/>
                  </a:lnTo>
                  <a:lnTo>
                    <a:pt x="6" y="311"/>
                  </a:lnTo>
                  <a:lnTo>
                    <a:pt x="0" y="311"/>
                  </a:lnTo>
                  <a:close/>
                  <a:moveTo>
                    <a:pt x="0" y="297"/>
                  </a:moveTo>
                  <a:lnTo>
                    <a:pt x="0" y="291"/>
                  </a:lnTo>
                  <a:lnTo>
                    <a:pt x="6" y="291"/>
                  </a:lnTo>
                  <a:lnTo>
                    <a:pt x="6" y="297"/>
                  </a:lnTo>
                  <a:lnTo>
                    <a:pt x="0" y="297"/>
                  </a:lnTo>
                  <a:close/>
                  <a:moveTo>
                    <a:pt x="0" y="284"/>
                  </a:moveTo>
                  <a:lnTo>
                    <a:pt x="0" y="278"/>
                  </a:lnTo>
                  <a:lnTo>
                    <a:pt x="6" y="278"/>
                  </a:lnTo>
                  <a:lnTo>
                    <a:pt x="6" y="284"/>
                  </a:lnTo>
                  <a:lnTo>
                    <a:pt x="0" y="284"/>
                  </a:lnTo>
                  <a:close/>
                  <a:moveTo>
                    <a:pt x="0" y="271"/>
                  </a:moveTo>
                  <a:lnTo>
                    <a:pt x="0" y="264"/>
                  </a:lnTo>
                  <a:lnTo>
                    <a:pt x="6" y="264"/>
                  </a:lnTo>
                  <a:lnTo>
                    <a:pt x="6" y="271"/>
                  </a:lnTo>
                  <a:lnTo>
                    <a:pt x="0" y="271"/>
                  </a:lnTo>
                  <a:close/>
                  <a:moveTo>
                    <a:pt x="0" y="258"/>
                  </a:moveTo>
                  <a:lnTo>
                    <a:pt x="0" y="251"/>
                  </a:lnTo>
                  <a:lnTo>
                    <a:pt x="6" y="251"/>
                  </a:lnTo>
                  <a:lnTo>
                    <a:pt x="6" y="258"/>
                  </a:lnTo>
                  <a:lnTo>
                    <a:pt x="0" y="258"/>
                  </a:lnTo>
                  <a:close/>
                  <a:moveTo>
                    <a:pt x="0" y="245"/>
                  </a:moveTo>
                  <a:lnTo>
                    <a:pt x="0" y="238"/>
                  </a:lnTo>
                  <a:lnTo>
                    <a:pt x="6" y="238"/>
                  </a:lnTo>
                  <a:lnTo>
                    <a:pt x="6" y="245"/>
                  </a:lnTo>
                  <a:lnTo>
                    <a:pt x="0" y="245"/>
                  </a:lnTo>
                  <a:close/>
                  <a:moveTo>
                    <a:pt x="0" y="231"/>
                  </a:moveTo>
                  <a:lnTo>
                    <a:pt x="0" y="225"/>
                  </a:lnTo>
                  <a:lnTo>
                    <a:pt x="6" y="225"/>
                  </a:lnTo>
                  <a:lnTo>
                    <a:pt x="6" y="231"/>
                  </a:lnTo>
                  <a:lnTo>
                    <a:pt x="0" y="231"/>
                  </a:lnTo>
                  <a:close/>
                  <a:moveTo>
                    <a:pt x="0" y="218"/>
                  </a:moveTo>
                  <a:lnTo>
                    <a:pt x="0" y="212"/>
                  </a:lnTo>
                  <a:lnTo>
                    <a:pt x="6" y="212"/>
                  </a:lnTo>
                  <a:lnTo>
                    <a:pt x="6" y="218"/>
                  </a:lnTo>
                  <a:lnTo>
                    <a:pt x="0" y="218"/>
                  </a:lnTo>
                  <a:close/>
                  <a:moveTo>
                    <a:pt x="0" y="205"/>
                  </a:moveTo>
                  <a:lnTo>
                    <a:pt x="0" y="198"/>
                  </a:lnTo>
                  <a:lnTo>
                    <a:pt x="6" y="198"/>
                  </a:lnTo>
                  <a:lnTo>
                    <a:pt x="6" y="205"/>
                  </a:lnTo>
                  <a:lnTo>
                    <a:pt x="0" y="205"/>
                  </a:lnTo>
                  <a:close/>
                  <a:moveTo>
                    <a:pt x="0" y="192"/>
                  </a:moveTo>
                  <a:lnTo>
                    <a:pt x="0" y="185"/>
                  </a:lnTo>
                  <a:lnTo>
                    <a:pt x="6" y="185"/>
                  </a:lnTo>
                  <a:lnTo>
                    <a:pt x="6" y="192"/>
                  </a:lnTo>
                  <a:lnTo>
                    <a:pt x="0" y="192"/>
                  </a:lnTo>
                  <a:close/>
                  <a:moveTo>
                    <a:pt x="0" y="179"/>
                  </a:moveTo>
                  <a:lnTo>
                    <a:pt x="0" y="172"/>
                  </a:lnTo>
                  <a:lnTo>
                    <a:pt x="6" y="172"/>
                  </a:lnTo>
                  <a:lnTo>
                    <a:pt x="6" y="179"/>
                  </a:lnTo>
                  <a:lnTo>
                    <a:pt x="0" y="179"/>
                  </a:lnTo>
                  <a:close/>
                  <a:moveTo>
                    <a:pt x="0" y="165"/>
                  </a:moveTo>
                  <a:lnTo>
                    <a:pt x="0" y="159"/>
                  </a:lnTo>
                  <a:lnTo>
                    <a:pt x="6" y="159"/>
                  </a:lnTo>
                  <a:lnTo>
                    <a:pt x="6" y="165"/>
                  </a:lnTo>
                  <a:lnTo>
                    <a:pt x="0" y="165"/>
                  </a:lnTo>
                  <a:close/>
                  <a:moveTo>
                    <a:pt x="0" y="152"/>
                  </a:moveTo>
                  <a:lnTo>
                    <a:pt x="0" y="146"/>
                  </a:lnTo>
                  <a:lnTo>
                    <a:pt x="6" y="146"/>
                  </a:lnTo>
                  <a:lnTo>
                    <a:pt x="6" y="152"/>
                  </a:lnTo>
                  <a:lnTo>
                    <a:pt x="0" y="152"/>
                  </a:lnTo>
                  <a:close/>
                  <a:moveTo>
                    <a:pt x="0" y="139"/>
                  </a:moveTo>
                  <a:lnTo>
                    <a:pt x="0" y="132"/>
                  </a:lnTo>
                  <a:lnTo>
                    <a:pt x="6" y="132"/>
                  </a:lnTo>
                  <a:lnTo>
                    <a:pt x="6" y="139"/>
                  </a:lnTo>
                  <a:lnTo>
                    <a:pt x="0" y="139"/>
                  </a:lnTo>
                  <a:close/>
                  <a:moveTo>
                    <a:pt x="0" y="126"/>
                  </a:moveTo>
                  <a:lnTo>
                    <a:pt x="0" y="119"/>
                  </a:lnTo>
                  <a:lnTo>
                    <a:pt x="6" y="119"/>
                  </a:lnTo>
                  <a:lnTo>
                    <a:pt x="6" y="126"/>
                  </a:lnTo>
                  <a:lnTo>
                    <a:pt x="0" y="126"/>
                  </a:lnTo>
                  <a:close/>
                  <a:moveTo>
                    <a:pt x="0" y="113"/>
                  </a:moveTo>
                  <a:lnTo>
                    <a:pt x="0" y="106"/>
                  </a:lnTo>
                  <a:lnTo>
                    <a:pt x="6" y="106"/>
                  </a:lnTo>
                  <a:lnTo>
                    <a:pt x="6" y="113"/>
                  </a:lnTo>
                  <a:lnTo>
                    <a:pt x="0" y="113"/>
                  </a:lnTo>
                  <a:close/>
                  <a:moveTo>
                    <a:pt x="0" y="99"/>
                  </a:moveTo>
                  <a:lnTo>
                    <a:pt x="0" y="93"/>
                  </a:lnTo>
                  <a:lnTo>
                    <a:pt x="6" y="93"/>
                  </a:lnTo>
                  <a:lnTo>
                    <a:pt x="6" y="99"/>
                  </a:lnTo>
                  <a:lnTo>
                    <a:pt x="0" y="99"/>
                  </a:lnTo>
                  <a:close/>
                  <a:moveTo>
                    <a:pt x="0" y="86"/>
                  </a:moveTo>
                  <a:lnTo>
                    <a:pt x="0" y="80"/>
                  </a:lnTo>
                  <a:lnTo>
                    <a:pt x="6" y="80"/>
                  </a:lnTo>
                  <a:lnTo>
                    <a:pt x="6" y="86"/>
                  </a:lnTo>
                  <a:lnTo>
                    <a:pt x="0" y="86"/>
                  </a:lnTo>
                  <a:close/>
                  <a:moveTo>
                    <a:pt x="0" y="73"/>
                  </a:moveTo>
                  <a:lnTo>
                    <a:pt x="0" y="66"/>
                  </a:lnTo>
                  <a:lnTo>
                    <a:pt x="6" y="66"/>
                  </a:lnTo>
                  <a:lnTo>
                    <a:pt x="6" y="73"/>
                  </a:lnTo>
                  <a:lnTo>
                    <a:pt x="0" y="73"/>
                  </a:lnTo>
                  <a:close/>
                  <a:moveTo>
                    <a:pt x="0" y="60"/>
                  </a:moveTo>
                  <a:lnTo>
                    <a:pt x="0" y="53"/>
                  </a:lnTo>
                  <a:lnTo>
                    <a:pt x="6" y="53"/>
                  </a:lnTo>
                  <a:lnTo>
                    <a:pt x="6" y="60"/>
                  </a:lnTo>
                  <a:lnTo>
                    <a:pt x="0" y="60"/>
                  </a:lnTo>
                  <a:close/>
                  <a:moveTo>
                    <a:pt x="0" y="47"/>
                  </a:moveTo>
                  <a:lnTo>
                    <a:pt x="0" y="40"/>
                  </a:lnTo>
                  <a:lnTo>
                    <a:pt x="6" y="40"/>
                  </a:lnTo>
                  <a:lnTo>
                    <a:pt x="6" y="47"/>
                  </a:lnTo>
                  <a:lnTo>
                    <a:pt x="0" y="47"/>
                  </a:lnTo>
                  <a:close/>
                  <a:moveTo>
                    <a:pt x="0" y="33"/>
                  </a:moveTo>
                  <a:lnTo>
                    <a:pt x="0" y="27"/>
                  </a:lnTo>
                  <a:lnTo>
                    <a:pt x="6" y="27"/>
                  </a:lnTo>
                  <a:lnTo>
                    <a:pt x="6" y="33"/>
                  </a:lnTo>
                  <a:lnTo>
                    <a:pt x="0" y="33"/>
                  </a:lnTo>
                  <a:close/>
                  <a:moveTo>
                    <a:pt x="0" y="20"/>
                  </a:moveTo>
                  <a:lnTo>
                    <a:pt x="0" y="14"/>
                  </a:lnTo>
                  <a:lnTo>
                    <a:pt x="6" y="14"/>
                  </a:lnTo>
                  <a:lnTo>
                    <a:pt x="6" y="20"/>
                  </a:lnTo>
                  <a:lnTo>
                    <a:pt x="0" y="20"/>
                  </a:lnTo>
                  <a:close/>
                  <a:moveTo>
                    <a:pt x="0" y="7"/>
                  </a:moveTo>
                  <a:lnTo>
                    <a:pt x="0" y="0"/>
                  </a:lnTo>
                  <a:lnTo>
                    <a:pt x="5" y="0"/>
                  </a:lnTo>
                  <a:lnTo>
                    <a:pt x="5" y="6"/>
                  </a:lnTo>
                  <a:lnTo>
                    <a:pt x="3" y="6"/>
                  </a:lnTo>
                  <a:lnTo>
                    <a:pt x="6" y="3"/>
                  </a:lnTo>
                  <a:lnTo>
                    <a:pt x="6" y="7"/>
                  </a:lnTo>
                  <a:lnTo>
                    <a:pt x="0" y="7"/>
                  </a:lnTo>
                  <a:close/>
                  <a:moveTo>
                    <a:pt x="12" y="0"/>
                  </a:moveTo>
                  <a:lnTo>
                    <a:pt x="19" y="0"/>
                  </a:lnTo>
                  <a:lnTo>
                    <a:pt x="19" y="6"/>
                  </a:lnTo>
                  <a:lnTo>
                    <a:pt x="12" y="6"/>
                  </a:lnTo>
                  <a:lnTo>
                    <a:pt x="12" y="0"/>
                  </a:lnTo>
                  <a:close/>
                  <a:moveTo>
                    <a:pt x="25" y="0"/>
                  </a:moveTo>
                  <a:lnTo>
                    <a:pt x="32" y="0"/>
                  </a:lnTo>
                  <a:lnTo>
                    <a:pt x="32" y="6"/>
                  </a:lnTo>
                  <a:lnTo>
                    <a:pt x="25" y="6"/>
                  </a:lnTo>
                  <a:lnTo>
                    <a:pt x="25" y="0"/>
                  </a:lnTo>
                  <a:close/>
                  <a:moveTo>
                    <a:pt x="38" y="0"/>
                  </a:moveTo>
                  <a:lnTo>
                    <a:pt x="45" y="0"/>
                  </a:lnTo>
                  <a:lnTo>
                    <a:pt x="45" y="6"/>
                  </a:lnTo>
                  <a:lnTo>
                    <a:pt x="38" y="6"/>
                  </a:lnTo>
                  <a:lnTo>
                    <a:pt x="38" y="0"/>
                  </a:lnTo>
                  <a:close/>
                  <a:moveTo>
                    <a:pt x="52" y="0"/>
                  </a:moveTo>
                  <a:lnTo>
                    <a:pt x="58" y="0"/>
                  </a:lnTo>
                  <a:lnTo>
                    <a:pt x="58" y="6"/>
                  </a:lnTo>
                  <a:lnTo>
                    <a:pt x="52" y="6"/>
                  </a:lnTo>
                  <a:lnTo>
                    <a:pt x="52" y="0"/>
                  </a:lnTo>
                  <a:close/>
                  <a:moveTo>
                    <a:pt x="65" y="0"/>
                  </a:moveTo>
                  <a:lnTo>
                    <a:pt x="71" y="0"/>
                  </a:lnTo>
                  <a:lnTo>
                    <a:pt x="71" y="6"/>
                  </a:lnTo>
                  <a:lnTo>
                    <a:pt x="65" y="6"/>
                  </a:lnTo>
                  <a:lnTo>
                    <a:pt x="65" y="0"/>
                  </a:lnTo>
                  <a:close/>
                  <a:moveTo>
                    <a:pt x="78" y="0"/>
                  </a:moveTo>
                  <a:lnTo>
                    <a:pt x="85" y="0"/>
                  </a:lnTo>
                  <a:lnTo>
                    <a:pt x="85" y="6"/>
                  </a:lnTo>
                  <a:lnTo>
                    <a:pt x="78" y="6"/>
                  </a:lnTo>
                  <a:lnTo>
                    <a:pt x="78" y="0"/>
                  </a:lnTo>
                  <a:close/>
                  <a:moveTo>
                    <a:pt x="91" y="0"/>
                  </a:moveTo>
                  <a:lnTo>
                    <a:pt x="98" y="0"/>
                  </a:lnTo>
                  <a:lnTo>
                    <a:pt x="98" y="6"/>
                  </a:lnTo>
                  <a:lnTo>
                    <a:pt x="91" y="6"/>
                  </a:lnTo>
                  <a:lnTo>
                    <a:pt x="91" y="0"/>
                  </a:lnTo>
                  <a:close/>
                  <a:moveTo>
                    <a:pt x="104" y="0"/>
                  </a:moveTo>
                  <a:lnTo>
                    <a:pt x="111" y="0"/>
                  </a:lnTo>
                  <a:lnTo>
                    <a:pt x="111" y="6"/>
                  </a:lnTo>
                  <a:lnTo>
                    <a:pt x="104" y="6"/>
                  </a:lnTo>
                  <a:lnTo>
                    <a:pt x="104" y="0"/>
                  </a:lnTo>
                  <a:close/>
                  <a:moveTo>
                    <a:pt x="118" y="0"/>
                  </a:moveTo>
                  <a:lnTo>
                    <a:pt x="124" y="0"/>
                  </a:lnTo>
                  <a:lnTo>
                    <a:pt x="124" y="6"/>
                  </a:lnTo>
                  <a:lnTo>
                    <a:pt x="118" y="6"/>
                  </a:lnTo>
                  <a:lnTo>
                    <a:pt x="118" y="0"/>
                  </a:lnTo>
                  <a:close/>
                  <a:moveTo>
                    <a:pt x="131" y="0"/>
                  </a:moveTo>
                  <a:lnTo>
                    <a:pt x="137" y="0"/>
                  </a:lnTo>
                  <a:lnTo>
                    <a:pt x="137" y="6"/>
                  </a:lnTo>
                  <a:lnTo>
                    <a:pt x="131" y="6"/>
                  </a:lnTo>
                  <a:lnTo>
                    <a:pt x="131" y="0"/>
                  </a:lnTo>
                  <a:close/>
                  <a:moveTo>
                    <a:pt x="144" y="0"/>
                  </a:moveTo>
                  <a:lnTo>
                    <a:pt x="150" y="0"/>
                  </a:lnTo>
                  <a:lnTo>
                    <a:pt x="150" y="6"/>
                  </a:lnTo>
                  <a:lnTo>
                    <a:pt x="144" y="6"/>
                  </a:lnTo>
                  <a:lnTo>
                    <a:pt x="144" y="0"/>
                  </a:lnTo>
                  <a:close/>
                  <a:moveTo>
                    <a:pt x="157" y="0"/>
                  </a:moveTo>
                  <a:lnTo>
                    <a:pt x="164" y="0"/>
                  </a:lnTo>
                  <a:lnTo>
                    <a:pt x="164" y="6"/>
                  </a:lnTo>
                  <a:lnTo>
                    <a:pt x="157" y="6"/>
                  </a:lnTo>
                  <a:lnTo>
                    <a:pt x="157" y="0"/>
                  </a:lnTo>
                  <a:close/>
                  <a:moveTo>
                    <a:pt x="170" y="0"/>
                  </a:moveTo>
                  <a:lnTo>
                    <a:pt x="177" y="0"/>
                  </a:lnTo>
                  <a:lnTo>
                    <a:pt x="177" y="6"/>
                  </a:lnTo>
                  <a:lnTo>
                    <a:pt x="170" y="6"/>
                  </a:lnTo>
                  <a:lnTo>
                    <a:pt x="170" y="0"/>
                  </a:lnTo>
                  <a:close/>
                  <a:moveTo>
                    <a:pt x="183" y="0"/>
                  </a:moveTo>
                  <a:lnTo>
                    <a:pt x="190" y="0"/>
                  </a:lnTo>
                  <a:lnTo>
                    <a:pt x="190" y="6"/>
                  </a:lnTo>
                  <a:lnTo>
                    <a:pt x="183" y="6"/>
                  </a:lnTo>
                  <a:lnTo>
                    <a:pt x="183" y="0"/>
                  </a:lnTo>
                  <a:close/>
                  <a:moveTo>
                    <a:pt x="197" y="0"/>
                  </a:moveTo>
                  <a:lnTo>
                    <a:pt x="203" y="0"/>
                  </a:lnTo>
                  <a:lnTo>
                    <a:pt x="203" y="6"/>
                  </a:lnTo>
                  <a:lnTo>
                    <a:pt x="197" y="6"/>
                  </a:lnTo>
                  <a:lnTo>
                    <a:pt x="197" y="0"/>
                  </a:lnTo>
                  <a:close/>
                  <a:moveTo>
                    <a:pt x="210" y="0"/>
                  </a:moveTo>
                  <a:lnTo>
                    <a:pt x="216" y="0"/>
                  </a:lnTo>
                  <a:lnTo>
                    <a:pt x="216" y="6"/>
                  </a:lnTo>
                  <a:lnTo>
                    <a:pt x="210" y="6"/>
                  </a:lnTo>
                  <a:lnTo>
                    <a:pt x="210" y="0"/>
                  </a:lnTo>
                  <a:close/>
                  <a:moveTo>
                    <a:pt x="223" y="0"/>
                  </a:moveTo>
                  <a:lnTo>
                    <a:pt x="230" y="0"/>
                  </a:lnTo>
                  <a:lnTo>
                    <a:pt x="230" y="6"/>
                  </a:lnTo>
                  <a:lnTo>
                    <a:pt x="223" y="6"/>
                  </a:lnTo>
                  <a:lnTo>
                    <a:pt x="223" y="0"/>
                  </a:lnTo>
                  <a:close/>
                  <a:moveTo>
                    <a:pt x="236" y="0"/>
                  </a:moveTo>
                  <a:lnTo>
                    <a:pt x="243" y="0"/>
                  </a:lnTo>
                  <a:lnTo>
                    <a:pt x="243" y="6"/>
                  </a:lnTo>
                  <a:lnTo>
                    <a:pt x="236" y="6"/>
                  </a:lnTo>
                  <a:lnTo>
                    <a:pt x="236" y="0"/>
                  </a:lnTo>
                  <a:close/>
                  <a:moveTo>
                    <a:pt x="249" y="0"/>
                  </a:moveTo>
                  <a:lnTo>
                    <a:pt x="256" y="0"/>
                  </a:lnTo>
                  <a:lnTo>
                    <a:pt x="256" y="6"/>
                  </a:lnTo>
                  <a:lnTo>
                    <a:pt x="249" y="6"/>
                  </a:lnTo>
                  <a:lnTo>
                    <a:pt x="249" y="0"/>
                  </a:lnTo>
                  <a:close/>
                  <a:moveTo>
                    <a:pt x="263" y="0"/>
                  </a:moveTo>
                  <a:lnTo>
                    <a:pt x="269" y="0"/>
                  </a:lnTo>
                  <a:lnTo>
                    <a:pt x="269" y="6"/>
                  </a:lnTo>
                  <a:lnTo>
                    <a:pt x="263" y="6"/>
                  </a:lnTo>
                  <a:lnTo>
                    <a:pt x="263" y="0"/>
                  </a:lnTo>
                  <a:close/>
                  <a:moveTo>
                    <a:pt x="276" y="0"/>
                  </a:moveTo>
                  <a:lnTo>
                    <a:pt x="282" y="0"/>
                  </a:lnTo>
                  <a:lnTo>
                    <a:pt x="282" y="6"/>
                  </a:lnTo>
                  <a:lnTo>
                    <a:pt x="276" y="6"/>
                  </a:lnTo>
                  <a:lnTo>
                    <a:pt x="276" y="0"/>
                  </a:lnTo>
                  <a:close/>
                  <a:moveTo>
                    <a:pt x="289" y="0"/>
                  </a:moveTo>
                  <a:lnTo>
                    <a:pt x="296" y="0"/>
                  </a:lnTo>
                  <a:lnTo>
                    <a:pt x="296" y="6"/>
                  </a:lnTo>
                  <a:lnTo>
                    <a:pt x="289" y="6"/>
                  </a:lnTo>
                  <a:lnTo>
                    <a:pt x="289" y="0"/>
                  </a:lnTo>
                  <a:close/>
                  <a:moveTo>
                    <a:pt x="302" y="0"/>
                  </a:moveTo>
                  <a:lnTo>
                    <a:pt x="309" y="0"/>
                  </a:lnTo>
                  <a:lnTo>
                    <a:pt x="309" y="6"/>
                  </a:lnTo>
                  <a:lnTo>
                    <a:pt x="302" y="6"/>
                  </a:lnTo>
                  <a:lnTo>
                    <a:pt x="302" y="0"/>
                  </a:lnTo>
                  <a:close/>
                  <a:moveTo>
                    <a:pt x="315" y="0"/>
                  </a:moveTo>
                  <a:lnTo>
                    <a:pt x="322" y="0"/>
                  </a:lnTo>
                  <a:lnTo>
                    <a:pt x="322" y="6"/>
                  </a:lnTo>
                  <a:lnTo>
                    <a:pt x="315" y="6"/>
                  </a:lnTo>
                  <a:lnTo>
                    <a:pt x="315" y="0"/>
                  </a:lnTo>
                  <a:close/>
                  <a:moveTo>
                    <a:pt x="329" y="0"/>
                  </a:moveTo>
                  <a:lnTo>
                    <a:pt x="335" y="0"/>
                  </a:lnTo>
                  <a:lnTo>
                    <a:pt x="335" y="6"/>
                  </a:lnTo>
                  <a:lnTo>
                    <a:pt x="329" y="6"/>
                  </a:lnTo>
                  <a:lnTo>
                    <a:pt x="329" y="0"/>
                  </a:lnTo>
                  <a:close/>
                  <a:moveTo>
                    <a:pt x="342" y="0"/>
                  </a:moveTo>
                  <a:lnTo>
                    <a:pt x="348" y="0"/>
                  </a:lnTo>
                  <a:lnTo>
                    <a:pt x="348" y="6"/>
                  </a:lnTo>
                  <a:lnTo>
                    <a:pt x="342" y="6"/>
                  </a:lnTo>
                  <a:lnTo>
                    <a:pt x="342" y="0"/>
                  </a:lnTo>
                  <a:close/>
                  <a:moveTo>
                    <a:pt x="355" y="0"/>
                  </a:moveTo>
                  <a:lnTo>
                    <a:pt x="362" y="0"/>
                  </a:lnTo>
                  <a:lnTo>
                    <a:pt x="362" y="6"/>
                  </a:lnTo>
                  <a:lnTo>
                    <a:pt x="355" y="6"/>
                  </a:lnTo>
                  <a:lnTo>
                    <a:pt x="355" y="0"/>
                  </a:lnTo>
                  <a:close/>
                  <a:moveTo>
                    <a:pt x="368" y="0"/>
                  </a:moveTo>
                  <a:lnTo>
                    <a:pt x="375" y="0"/>
                  </a:lnTo>
                  <a:lnTo>
                    <a:pt x="375" y="6"/>
                  </a:lnTo>
                  <a:lnTo>
                    <a:pt x="368" y="6"/>
                  </a:lnTo>
                  <a:lnTo>
                    <a:pt x="368" y="0"/>
                  </a:lnTo>
                  <a:close/>
                  <a:moveTo>
                    <a:pt x="381" y="0"/>
                  </a:moveTo>
                  <a:lnTo>
                    <a:pt x="388" y="0"/>
                  </a:lnTo>
                  <a:lnTo>
                    <a:pt x="388" y="6"/>
                  </a:lnTo>
                  <a:lnTo>
                    <a:pt x="381" y="6"/>
                  </a:lnTo>
                  <a:lnTo>
                    <a:pt x="381" y="0"/>
                  </a:lnTo>
                  <a:close/>
                  <a:moveTo>
                    <a:pt x="395" y="0"/>
                  </a:moveTo>
                  <a:lnTo>
                    <a:pt x="401" y="0"/>
                  </a:lnTo>
                  <a:lnTo>
                    <a:pt x="401" y="6"/>
                  </a:lnTo>
                  <a:lnTo>
                    <a:pt x="395" y="6"/>
                  </a:lnTo>
                  <a:lnTo>
                    <a:pt x="395" y="0"/>
                  </a:lnTo>
                  <a:close/>
                  <a:moveTo>
                    <a:pt x="408" y="0"/>
                  </a:moveTo>
                  <a:lnTo>
                    <a:pt x="414" y="0"/>
                  </a:lnTo>
                  <a:lnTo>
                    <a:pt x="414" y="6"/>
                  </a:lnTo>
                  <a:lnTo>
                    <a:pt x="408" y="6"/>
                  </a:lnTo>
                  <a:lnTo>
                    <a:pt x="408" y="0"/>
                  </a:lnTo>
                  <a:close/>
                  <a:moveTo>
                    <a:pt x="421" y="0"/>
                  </a:moveTo>
                  <a:lnTo>
                    <a:pt x="428" y="0"/>
                  </a:lnTo>
                  <a:lnTo>
                    <a:pt x="428" y="6"/>
                  </a:lnTo>
                  <a:lnTo>
                    <a:pt x="421" y="6"/>
                  </a:lnTo>
                  <a:lnTo>
                    <a:pt x="421" y="0"/>
                  </a:lnTo>
                  <a:close/>
                  <a:moveTo>
                    <a:pt x="434" y="0"/>
                  </a:moveTo>
                  <a:lnTo>
                    <a:pt x="441" y="0"/>
                  </a:lnTo>
                  <a:lnTo>
                    <a:pt x="441" y="6"/>
                  </a:lnTo>
                  <a:lnTo>
                    <a:pt x="434" y="6"/>
                  </a:lnTo>
                  <a:lnTo>
                    <a:pt x="434" y="0"/>
                  </a:lnTo>
                  <a:close/>
                  <a:moveTo>
                    <a:pt x="447" y="0"/>
                  </a:moveTo>
                  <a:lnTo>
                    <a:pt x="454" y="0"/>
                  </a:lnTo>
                  <a:lnTo>
                    <a:pt x="454" y="6"/>
                  </a:lnTo>
                  <a:lnTo>
                    <a:pt x="447" y="6"/>
                  </a:lnTo>
                  <a:lnTo>
                    <a:pt x="447" y="3"/>
                  </a:lnTo>
                  <a:lnTo>
                    <a:pt x="451" y="6"/>
                  </a:lnTo>
                  <a:lnTo>
                    <a:pt x="447" y="6"/>
                  </a:lnTo>
                  <a:lnTo>
                    <a:pt x="447" y="0"/>
                  </a:lnTo>
                  <a:close/>
                  <a:moveTo>
                    <a:pt x="454" y="13"/>
                  </a:moveTo>
                  <a:lnTo>
                    <a:pt x="454" y="19"/>
                  </a:lnTo>
                  <a:lnTo>
                    <a:pt x="447" y="19"/>
                  </a:lnTo>
                  <a:lnTo>
                    <a:pt x="447" y="13"/>
                  </a:lnTo>
                  <a:lnTo>
                    <a:pt x="454" y="13"/>
                  </a:lnTo>
                  <a:close/>
                  <a:moveTo>
                    <a:pt x="454" y="26"/>
                  </a:moveTo>
                  <a:lnTo>
                    <a:pt x="454" y="33"/>
                  </a:lnTo>
                  <a:lnTo>
                    <a:pt x="447" y="33"/>
                  </a:lnTo>
                  <a:lnTo>
                    <a:pt x="447" y="26"/>
                  </a:lnTo>
                  <a:lnTo>
                    <a:pt x="454" y="26"/>
                  </a:lnTo>
                  <a:close/>
                  <a:moveTo>
                    <a:pt x="454" y="39"/>
                  </a:moveTo>
                  <a:lnTo>
                    <a:pt x="454" y="46"/>
                  </a:lnTo>
                  <a:lnTo>
                    <a:pt x="447" y="46"/>
                  </a:lnTo>
                  <a:lnTo>
                    <a:pt x="447" y="39"/>
                  </a:lnTo>
                  <a:lnTo>
                    <a:pt x="454" y="39"/>
                  </a:lnTo>
                  <a:close/>
                  <a:moveTo>
                    <a:pt x="454" y="52"/>
                  </a:moveTo>
                  <a:lnTo>
                    <a:pt x="454" y="59"/>
                  </a:lnTo>
                  <a:lnTo>
                    <a:pt x="447" y="59"/>
                  </a:lnTo>
                  <a:lnTo>
                    <a:pt x="447" y="52"/>
                  </a:lnTo>
                  <a:lnTo>
                    <a:pt x="454" y="52"/>
                  </a:lnTo>
                  <a:close/>
                  <a:moveTo>
                    <a:pt x="454" y="66"/>
                  </a:moveTo>
                  <a:lnTo>
                    <a:pt x="454" y="72"/>
                  </a:lnTo>
                  <a:lnTo>
                    <a:pt x="447" y="72"/>
                  </a:lnTo>
                  <a:lnTo>
                    <a:pt x="447" y="66"/>
                  </a:lnTo>
                  <a:lnTo>
                    <a:pt x="454" y="66"/>
                  </a:lnTo>
                  <a:close/>
                  <a:moveTo>
                    <a:pt x="454" y="79"/>
                  </a:moveTo>
                  <a:lnTo>
                    <a:pt x="454" y="85"/>
                  </a:lnTo>
                  <a:lnTo>
                    <a:pt x="447" y="85"/>
                  </a:lnTo>
                  <a:lnTo>
                    <a:pt x="447" y="79"/>
                  </a:lnTo>
                  <a:lnTo>
                    <a:pt x="454" y="79"/>
                  </a:lnTo>
                  <a:close/>
                  <a:moveTo>
                    <a:pt x="454" y="92"/>
                  </a:moveTo>
                  <a:lnTo>
                    <a:pt x="454" y="99"/>
                  </a:lnTo>
                  <a:lnTo>
                    <a:pt x="447" y="99"/>
                  </a:lnTo>
                  <a:lnTo>
                    <a:pt x="447" y="92"/>
                  </a:lnTo>
                  <a:lnTo>
                    <a:pt x="454" y="92"/>
                  </a:lnTo>
                  <a:close/>
                  <a:moveTo>
                    <a:pt x="454" y="105"/>
                  </a:moveTo>
                  <a:lnTo>
                    <a:pt x="454" y="112"/>
                  </a:lnTo>
                  <a:lnTo>
                    <a:pt x="447" y="112"/>
                  </a:lnTo>
                  <a:lnTo>
                    <a:pt x="447" y="105"/>
                  </a:lnTo>
                  <a:lnTo>
                    <a:pt x="454" y="105"/>
                  </a:lnTo>
                  <a:close/>
                  <a:moveTo>
                    <a:pt x="454" y="118"/>
                  </a:moveTo>
                  <a:lnTo>
                    <a:pt x="454" y="125"/>
                  </a:lnTo>
                  <a:lnTo>
                    <a:pt x="447" y="125"/>
                  </a:lnTo>
                  <a:lnTo>
                    <a:pt x="447" y="118"/>
                  </a:lnTo>
                  <a:lnTo>
                    <a:pt x="454" y="118"/>
                  </a:lnTo>
                  <a:close/>
                  <a:moveTo>
                    <a:pt x="454" y="132"/>
                  </a:moveTo>
                  <a:lnTo>
                    <a:pt x="454" y="138"/>
                  </a:lnTo>
                  <a:lnTo>
                    <a:pt x="447" y="138"/>
                  </a:lnTo>
                  <a:lnTo>
                    <a:pt x="447" y="132"/>
                  </a:lnTo>
                  <a:lnTo>
                    <a:pt x="454" y="132"/>
                  </a:lnTo>
                  <a:close/>
                  <a:moveTo>
                    <a:pt x="454" y="145"/>
                  </a:moveTo>
                  <a:lnTo>
                    <a:pt x="454" y="151"/>
                  </a:lnTo>
                  <a:lnTo>
                    <a:pt x="447" y="151"/>
                  </a:lnTo>
                  <a:lnTo>
                    <a:pt x="447" y="145"/>
                  </a:lnTo>
                  <a:lnTo>
                    <a:pt x="454" y="145"/>
                  </a:lnTo>
                  <a:close/>
                  <a:moveTo>
                    <a:pt x="454" y="158"/>
                  </a:moveTo>
                  <a:lnTo>
                    <a:pt x="454" y="165"/>
                  </a:lnTo>
                  <a:lnTo>
                    <a:pt x="447" y="165"/>
                  </a:lnTo>
                  <a:lnTo>
                    <a:pt x="447" y="158"/>
                  </a:lnTo>
                  <a:lnTo>
                    <a:pt x="454" y="158"/>
                  </a:lnTo>
                  <a:close/>
                  <a:moveTo>
                    <a:pt x="454" y="171"/>
                  </a:moveTo>
                  <a:lnTo>
                    <a:pt x="454" y="178"/>
                  </a:lnTo>
                  <a:lnTo>
                    <a:pt x="447" y="178"/>
                  </a:lnTo>
                  <a:lnTo>
                    <a:pt x="447" y="171"/>
                  </a:lnTo>
                  <a:lnTo>
                    <a:pt x="454" y="171"/>
                  </a:lnTo>
                  <a:close/>
                  <a:moveTo>
                    <a:pt x="454" y="184"/>
                  </a:moveTo>
                  <a:lnTo>
                    <a:pt x="454" y="191"/>
                  </a:lnTo>
                  <a:lnTo>
                    <a:pt x="447" y="191"/>
                  </a:lnTo>
                  <a:lnTo>
                    <a:pt x="447" y="184"/>
                  </a:lnTo>
                  <a:lnTo>
                    <a:pt x="454" y="184"/>
                  </a:lnTo>
                  <a:close/>
                  <a:moveTo>
                    <a:pt x="454" y="198"/>
                  </a:moveTo>
                  <a:lnTo>
                    <a:pt x="454" y="204"/>
                  </a:lnTo>
                  <a:lnTo>
                    <a:pt x="447" y="204"/>
                  </a:lnTo>
                  <a:lnTo>
                    <a:pt x="447" y="198"/>
                  </a:lnTo>
                  <a:lnTo>
                    <a:pt x="454" y="198"/>
                  </a:lnTo>
                  <a:close/>
                  <a:moveTo>
                    <a:pt x="454" y="211"/>
                  </a:moveTo>
                  <a:lnTo>
                    <a:pt x="454" y="217"/>
                  </a:lnTo>
                  <a:lnTo>
                    <a:pt x="447" y="217"/>
                  </a:lnTo>
                  <a:lnTo>
                    <a:pt x="447" y="211"/>
                  </a:lnTo>
                  <a:lnTo>
                    <a:pt x="454" y="211"/>
                  </a:lnTo>
                  <a:close/>
                  <a:moveTo>
                    <a:pt x="454" y="224"/>
                  </a:moveTo>
                  <a:lnTo>
                    <a:pt x="454" y="231"/>
                  </a:lnTo>
                  <a:lnTo>
                    <a:pt x="447" y="231"/>
                  </a:lnTo>
                  <a:lnTo>
                    <a:pt x="447" y="224"/>
                  </a:lnTo>
                  <a:lnTo>
                    <a:pt x="454" y="224"/>
                  </a:lnTo>
                  <a:close/>
                  <a:moveTo>
                    <a:pt x="454" y="237"/>
                  </a:moveTo>
                  <a:lnTo>
                    <a:pt x="454" y="244"/>
                  </a:lnTo>
                  <a:lnTo>
                    <a:pt x="447" y="244"/>
                  </a:lnTo>
                  <a:lnTo>
                    <a:pt x="447" y="237"/>
                  </a:lnTo>
                  <a:lnTo>
                    <a:pt x="454" y="237"/>
                  </a:lnTo>
                  <a:close/>
                  <a:moveTo>
                    <a:pt x="454" y="250"/>
                  </a:moveTo>
                  <a:lnTo>
                    <a:pt x="454" y="257"/>
                  </a:lnTo>
                  <a:lnTo>
                    <a:pt x="447" y="257"/>
                  </a:lnTo>
                  <a:lnTo>
                    <a:pt x="447" y="250"/>
                  </a:lnTo>
                  <a:lnTo>
                    <a:pt x="454" y="250"/>
                  </a:lnTo>
                  <a:close/>
                  <a:moveTo>
                    <a:pt x="454" y="264"/>
                  </a:moveTo>
                  <a:lnTo>
                    <a:pt x="454" y="270"/>
                  </a:lnTo>
                  <a:lnTo>
                    <a:pt x="447" y="270"/>
                  </a:lnTo>
                  <a:lnTo>
                    <a:pt x="447" y="264"/>
                  </a:lnTo>
                  <a:lnTo>
                    <a:pt x="454" y="264"/>
                  </a:lnTo>
                  <a:close/>
                  <a:moveTo>
                    <a:pt x="454" y="277"/>
                  </a:moveTo>
                  <a:lnTo>
                    <a:pt x="454" y="283"/>
                  </a:lnTo>
                  <a:lnTo>
                    <a:pt x="447" y="283"/>
                  </a:lnTo>
                  <a:lnTo>
                    <a:pt x="447" y="277"/>
                  </a:lnTo>
                  <a:lnTo>
                    <a:pt x="454" y="277"/>
                  </a:lnTo>
                  <a:close/>
                  <a:moveTo>
                    <a:pt x="454" y="290"/>
                  </a:moveTo>
                  <a:lnTo>
                    <a:pt x="454" y="297"/>
                  </a:lnTo>
                  <a:lnTo>
                    <a:pt x="447" y="297"/>
                  </a:lnTo>
                  <a:lnTo>
                    <a:pt x="447" y="290"/>
                  </a:lnTo>
                  <a:lnTo>
                    <a:pt x="454" y="290"/>
                  </a:lnTo>
                  <a:close/>
                  <a:moveTo>
                    <a:pt x="454" y="303"/>
                  </a:moveTo>
                  <a:lnTo>
                    <a:pt x="454" y="310"/>
                  </a:lnTo>
                  <a:lnTo>
                    <a:pt x="447" y="310"/>
                  </a:lnTo>
                  <a:lnTo>
                    <a:pt x="447" y="303"/>
                  </a:lnTo>
                  <a:lnTo>
                    <a:pt x="454" y="303"/>
                  </a:lnTo>
                  <a:close/>
                  <a:moveTo>
                    <a:pt x="454" y="316"/>
                  </a:moveTo>
                  <a:lnTo>
                    <a:pt x="454" y="323"/>
                  </a:lnTo>
                  <a:lnTo>
                    <a:pt x="447" y="323"/>
                  </a:lnTo>
                  <a:lnTo>
                    <a:pt x="447" y="316"/>
                  </a:lnTo>
                  <a:lnTo>
                    <a:pt x="454" y="316"/>
                  </a:lnTo>
                  <a:close/>
                  <a:moveTo>
                    <a:pt x="454" y="330"/>
                  </a:moveTo>
                  <a:lnTo>
                    <a:pt x="454" y="336"/>
                  </a:lnTo>
                  <a:lnTo>
                    <a:pt x="447" y="336"/>
                  </a:lnTo>
                  <a:lnTo>
                    <a:pt x="447" y="330"/>
                  </a:lnTo>
                  <a:lnTo>
                    <a:pt x="454" y="330"/>
                  </a:lnTo>
                  <a:close/>
                  <a:moveTo>
                    <a:pt x="454" y="343"/>
                  </a:moveTo>
                  <a:lnTo>
                    <a:pt x="454" y="349"/>
                  </a:lnTo>
                  <a:lnTo>
                    <a:pt x="447" y="349"/>
                  </a:lnTo>
                  <a:lnTo>
                    <a:pt x="447" y="343"/>
                  </a:lnTo>
                  <a:lnTo>
                    <a:pt x="454" y="343"/>
                  </a:lnTo>
                  <a:close/>
                  <a:moveTo>
                    <a:pt x="454" y="356"/>
                  </a:moveTo>
                  <a:lnTo>
                    <a:pt x="454" y="363"/>
                  </a:lnTo>
                  <a:lnTo>
                    <a:pt x="447" y="363"/>
                  </a:lnTo>
                  <a:lnTo>
                    <a:pt x="447" y="356"/>
                  </a:lnTo>
                  <a:lnTo>
                    <a:pt x="454" y="356"/>
                  </a:lnTo>
                  <a:close/>
                  <a:moveTo>
                    <a:pt x="454" y="369"/>
                  </a:moveTo>
                  <a:lnTo>
                    <a:pt x="454" y="376"/>
                  </a:lnTo>
                  <a:lnTo>
                    <a:pt x="447" y="376"/>
                  </a:lnTo>
                  <a:lnTo>
                    <a:pt x="447" y="369"/>
                  </a:lnTo>
                  <a:lnTo>
                    <a:pt x="454" y="369"/>
                  </a:lnTo>
                  <a:close/>
                  <a:moveTo>
                    <a:pt x="454" y="382"/>
                  </a:moveTo>
                  <a:lnTo>
                    <a:pt x="454" y="389"/>
                  </a:lnTo>
                  <a:lnTo>
                    <a:pt x="447" y="389"/>
                  </a:lnTo>
                  <a:lnTo>
                    <a:pt x="447" y="382"/>
                  </a:lnTo>
                  <a:lnTo>
                    <a:pt x="454" y="382"/>
                  </a:lnTo>
                  <a:close/>
                  <a:moveTo>
                    <a:pt x="454" y="396"/>
                  </a:moveTo>
                  <a:lnTo>
                    <a:pt x="454" y="402"/>
                  </a:lnTo>
                  <a:lnTo>
                    <a:pt x="447" y="402"/>
                  </a:lnTo>
                  <a:lnTo>
                    <a:pt x="447" y="396"/>
                  </a:lnTo>
                  <a:lnTo>
                    <a:pt x="454" y="396"/>
                  </a:lnTo>
                  <a:close/>
                  <a:moveTo>
                    <a:pt x="454" y="409"/>
                  </a:moveTo>
                  <a:lnTo>
                    <a:pt x="454" y="415"/>
                  </a:lnTo>
                  <a:lnTo>
                    <a:pt x="447" y="415"/>
                  </a:lnTo>
                  <a:lnTo>
                    <a:pt x="447" y="409"/>
                  </a:lnTo>
                  <a:lnTo>
                    <a:pt x="454" y="409"/>
                  </a:lnTo>
                  <a:close/>
                  <a:moveTo>
                    <a:pt x="454" y="422"/>
                  </a:moveTo>
                  <a:lnTo>
                    <a:pt x="454" y="429"/>
                  </a:lnTo>
                  <a:lnTo>
                    <a:pt x="447" y="429"/>
                  </a:lnTo>
                  <a:lnTo>
                    <a:pt x="447" y="422"/>
                  </a:lnTo>
                  <a:lnTo>
                    <a:pt x="454" y="422"/>
                  </a:lnTo>
                  <a:close/>
                  <a:moveTo>
                    <a:pt x="454" y="435"/>
                  </a:moveTo>
                  <a:lnTo>
                    <a:pt x="454" y="442"/>
                  </a:lnTo>
                  <a:lnTo>
                    <a:pt x="447" y="442"/>
                  </a:lnTo>
                  <a:lnTo>
                    <a:pt x="447" y="435"/>
                  </a:lnTo>
                  <a:lnTo>
                    <a:pt x="454" y="435"/>
                  </a:lnTo>
                  <a:close/>
                  <a:moveTo>
                    <a:pt x="454" y="448"/>
                  </a:moveTo>
                  <a:lnTo>
                    <a:pt x="454" y="455"/>
                  </a:lnTo>
                  <a:lnTo>
                    <a:pt x="447" y="455"/>
                  </a:lnTo>
                  <a:lnTo>
                    <a:pt x="447" y="448"/>
                  </a:lnTo>
                  <a:lnTo>
                    <a:pt x="454" y="448"/>
                  </a:lnTo>
                  <a:close/>
                  <a:moveTo>
                    <a:pt x="445" y="459"/>
                  </a:moveTo>
                  <a:lnTo>
                    <a:pt x="438" y="459"/>
                  </a:lnTo>
                  <a:lnTo>
                    <a:pt x="438" y="452"/>
                  </a:lnTo>
                  <a:lnTo>
                    <a:pt x="445" y="452"/>
                  </a:lnTo>
                  <a:lnTo>
                    <a:pt x="445" y="459"/>
                  </a:lnTo>
                  <a:close/>
                  <a:moveTo>
                    <a:pt x="432" y="459"/>
                  </a:moveTo>
                  <a:lnTo>
                    <a:pt x="425" y="459"/>
                  </a:lnTo>
                  <a:lnTo>
                    <a:pt x="425" y="452"/>
                  </a:lnTo>
                  <a:lnTo>
                    <a:pt x="432" y="452"/>
                  </a:lnTo>
                  <a:lnTo>
                    <a:pt x="432" y="459"/>
                  </a:lnTo>
                  <a:close/>
                  <a:moveTo>
                    <a:pt x="418" y="459"/>
                  </a:moveTo>
                  <a:lnTo>
                    <a:pt x="412" y="459"/>
                  </a:lnTo>
                  <a:lnTo>
                    <a:pt x="412" y="452"/>
                  </a:lnTo>
                  <a:lnTo>
                    <a:pt x="418" y="452"/>
                  </a:lnTo>
                  <a:lnTo>
                    <a:pt x="418" y="459"/>
                  </a:lnTo>
                  <a:close/>
                  <a:moveTo>
                    <a:pt x="405" y="459"/>
                  </a:moveTo>
                  <a:lnTo>
                    <a:pt x="399" y="459"/>
                  </a:lnTo>
                  <a:lnTo>
                    <a:pt x="399" y="452"/>
                  </a:lnTo>
                  <a:lnTo>
                    <a:pt x="405" y="452"/>
                  </a:lnTo>
                  <a:lnTo>
                    <a:pt x="405" y="459"/>
                  </a:lnTo>
                  <a:close/>
                  <a:moveTo>
                    <a:pt x="392" y="459"/>
                  </a:moveTo>
                  <a:lnTo>
                    <a:pt x="385" y="459"/>
                  </a:lnTo>
                  <a:lnTo>
                    <a:pt x="385" y="452"/>
                  </a:lnTo>
                  <a:lnTo>
                    <a:pt x="392" y="452"/>
                  </a:lnTo>
                  <a:lnTo>
                    <a:pt x="392" y="459"/>
                  </a:lnTo>
                  <a:close/>
                  <a:moveTo>
                    <a:pt x="379" y="459"/>
                  </a:moveTo>
                  <a:lnTo>
                    <a:pt x="372" y="459"/>
                  </a:lnTo>
                  <a:lnTo>
                    <a:pt x="372" y="452"/>
                  </a:lnTo>
                  <a:lnTo>
                    <a:pt x="379" y="452"/>
                  </a:lnTo>
                  <a:lnTo>
                    <a:pt x="379" y="459"/>
                  </a:lnTo>
                  <a:close/>
                  <a:moveTo>
                    <a:pt x="366" y="459"/>
                  </a:moveTo>
                  <a:lnTo>
                    <a:pt x="359" y="459"/>
                  </a:lnTo>
                  <a:lnTo>
                    <a:pt x="359" y="452"/>
                  </a:lnTo>
                  <a:lnTo>
                    <a:pt x="366" y="452"/>
                  </a:lnTo>
                  <a:lnTo>
                    <a:pt x="366" y="459"/>
                  </a:lnTo>
                  <a:close/>
                  <a:moveTo>
                    <a:pt x="352" y="459"/>
                  </a:moveTo>
                  <a:lnTo>
                    <a:pt x="346" y="459"/>
                  </a:lnTo>
                  <a:lnTo>
                    <a:pt x="346" y="452"/>
                  </a:lnTo>
                  <a:lnTo>
                    <a:pt x="352" y="452"/>
                  </a:lnTo>
                  <a:lnTo>
                    <a:pt x="352" y="459"/>
                  </a:lnTo>
                  <a:close/>
                  <a:moveTo>
                    <a:pt x="339" y="459"/>
                  </a:moveTo>
                  <a:lnTo>
                    <a:pt x="333" y="459"/>
                  </a:lnTo>
                  <a:lnTo>
                    <a:pt x="333" y="452"/>
                  </a:lnTo>
                  <a:lnTo>
                    <a:pt x="339" y="452"/>
                  </a:lnTo>
                  <a:lnTo>
                    <a:pt x="339" y="459"/>
                  </a:lnTo>
                  <a:close/>
                  <a:moveTo>
                    <a:pt x="326" y="459"/>
                  </a:moveTo>
                  <a:lnTo>
                    <a:pt x="320" y="459"/>
                  </a:lnTo>
                  <a:lnTo>
                    <a:pt x="320" y="452"/>
                  </a:lnTo>
                  <a:lnTo>
                    <a:pt x="326" y="452"/>
                  </a:lnTo>
                  <a:lnTo>
                    <a:pt x="326" y="459"/>
                  </a:lnTo>
                  <a:close/>
                  <a:moveTo>
                    <a:pt x="313" y="459"/>
                  </a:moveTo>
                  <a:lnTo>
                    <a:pt x="306" y="459"/>
                  </a:lnTo>
                  <a:lnTo>
                    <a:pt x="306" y="452"/>
                  </a:lnTo>
                  <a:lnTo>
                    <a:pt x="313" y="452"/>
                  </a:lnTo>
                  <a:lnTo>
                    <a:pt x="313" y="459"/>
                  </a:lnTo>
                  <a:close/>
                  <a:moveTo>
                    <a:pt x="300" y="459"/>
                  </a:moveTo>
                  <a:lnTo>
                    <a:pt x="293" y="459"/>
                  </a:lnTo>
                  <a:lnTo>
                    <a:pt x="293" y="452"/>
                  </a:lnTo>
                  <a:lnTo>
                    <a:pt x="300" y="452"/>
                  </a:lnTo>
                  <a:lnTo>
                    <a:pt x="300" y="459"/>
                  </a:lnTo>
                  <a:close/>
                  <a:moveTo>
                    <a:pt x="287" y="459"/>
                  </a:moveTo>
                  <a:lnTo>
                    <a:pt x="280" y="459"/>
                  </a:lnTo>
                  <a:lnTo>
                    <a:pt x="280" y="452"/>
                  </a:lnTo>
                  <a:lnTo>
                    <a:pt x="287" y="452"/>
                  </a:lnTo>
                  <a:lnTo>
                    <a:pt x="287" y="459"/>
                  </a:lnTo>
                  <a:close/>
                  <a:moveTo>
                    <a:pt x="273" y="459"/>
                  </a:moveTo>
                  <a:lnTo>
                    <a:pt x="267" y="459"/>
                  </a:lnTo>
                  <a:lnTo>
                    <a:pt x="267" y="452"/>
                  </a:lnTo>
                  <a:lnTo>
                    <a:pt x="273" y="452"/>
                  </a:lnTo>
                  <a:lnTo>
                    <a:pt x="273" y="459"/>
                  </a:lnTo>
                  <a:close/>
                  <a:moveTo>
                    <a:pt x="260" y="459"/>
                  </a:moveTo>
                  <a:lnTo>
                    <a:pt x="254" y="459"/>
                  </a:lnTo>
                  <a:lnTo>
                    <a:pt x="254" y="452"/>
                  </a:lnTo>
                  <a:lnTo>
                    <a:pt x="260" y="452"/>
                  </a:lnTo>
                  <a:lnTo>
                    <a:pt x="260" y="459"/>
                  </a:lnTo>
                  <a:close/>
                  <a:moveTo>
                    <a:pt x="247" y="459"/>
                  </a:moveTo>
                  <a:lnTo>
                    <a:pt x="240" y="459"/>
                  </a:lnTo>
                  <a:lnTo>
                    <a:pt x="240" y="452"/>
                  </a:lnTo>
                  <a:lnTo>
                    <a:pt x="247" y="452"/>
                  </a:lnTo>
                  <a:lnTo>
                    <a:pt x="247" y="459"/>
                  </a:lnTo>
                  <a:close/>
                  <a:moveTo>
                    <a:pt x="234" y="459"/>
                  </a:moveTo>
                  <a:lnTo>
                    <a:pt x="227" y="459"/>
                  </a:lnTo>
                  <a:lnTo>
                    <a:pt x="227" y="452"/>
                  </a:lnTo>
                  <a:lnTo>
                    <a:pt x="234" y="452"/>
                  </a:lnTo>
                  <a:lnTo>
                    <a:pt x="234" y="459"/>
                  </a:lnTo>
                  <a:close/>
                  <a:moveTo>
                    <a:pt x="221" y="459"/>
                  </a:moveTo>
                  <a:lnTo>
                    <a:pt x="214" y="459"/>
                  </a:lnTo>
                  <a:lnTo>
                    <a:pt x="214" y="452"/>
                  </a:lnTo>
                  <a:lnTo>
                    <a:pt x="221" y="452"/>
                  </a:lnTo>
                  <a:lnTo>
                    <a:pt x="221" y="459"/>
                  </a:lnTo>
                  <a:close/>
                  <a:moveTo>
                    <a:pt x="207" y="459"/>
                  </a:moveTo>
                  <a:lnTo>
                    <a:pt x="201" y="459"/>
                  </a:lnTo>
                  <a:lnTo>
                    <a:pt x="201" y="452"/>
                  </a:lnTo>
                  <a:lnTo>
                    <a:pt x="207" y="452"/>
                  </a:lnTo>
                  <a:lnTo>
                    <a:pt x="207" y="459"/>
                  </a:lnTo>
                  <a:close/>
                  <a:moveTo>
                    <a:pt x="194" y="459"/>
                  </a:moveTo>
                  <a:lnTo>
                    <a:pt x="188" y="459"/>
                  </a:lnTo>
                  <a:lnTo>
                    <a:pt x="188" y="452"/>
                  </a:lnTo>
                  <a:lnTo>
                    <a:pt x="194" y="452"/>
                  </a:lnTo>
                  <a:lnTo>
                    <a:pt x="194" y="459"/>
                  </a:lnTo>
                  <a:close/>
                  <a:moveTo>
                    <a:pt x="181" y="459"/>
                  </a:moveTo>
                  <a:lnTo>
                    <a:pt x="174" y="459"/>
                  </a:lnTo>
                  <a:lnTo>
                    <a:pt x="174" y="452"/>
                  </a:lnTo>
                  <a:lnTo>
                    <a:pt x="181" y="452"/>
                  </a:lnTo>
                  <a:lnTo>
                    <a:pt x="181" y="459"/>
                  </a:lnTo>
                  <a:close/>
                  <a:moveTo>
                    <a:pt x="168" y="459"/>
                  </a:moveTo>
                  <a:lnTo>
                    <a:pt x="161" y="459"/>
                  </a:lnTo>
                  <a:lnTo>
                    <a:pt x="161" y="452"/>
                  </a:lnTo>
                  <a:lnTo>
                    <a:pt x="168" y="452"/>
                  </a:lnTo>
                  <a:lnTo>
                    <a:pt x="168" y="459"/>
                  </a:lnTo>
                  <a:close/>
                  <a:moveTo>
                    <a:pt x="155" y="459"/>
                  </a:moveTo>
                  <a:lnTo>
                    <a:pt x="148" y="459"/>
                  </a:lnTo>
                  <a:lnTo>
                    <a:pt x="148" y="452"/>
                  </a:lnTo>
                  <a:lnTo>
                    <a:pt x="155" y="452"/>
                  </a:lnTo>
                  <a:lnTo>
                    <a:pt x="155" y="459"/>
                  </a:lnTo>
                  <a:close/>
                  <a:moveTo>
                    <a:pt x="141" y="459"/>
                  </a:moveTo>
                  <a:lnTo>
                    <a:pt x="135" y="459"/>
                  </a:lnTo>
                  <a:lnTo>
                    <a:pt x="135" y="452"/>
                  </a:lnTo>
                  <a:lnTo>
                    <a:pt x="141" y="452"/>
                  </a:lnTo>
                  <a:lnTo>
                    <a:pt x="141" y="459"/>
                  </a:lnTo>
                  <a:close/>
                  <a:moveTo>
                    <a:pt x="128" y="459"/>
                  </a:moveTo>
                  <a:lnTo>
                    <a:pt x="122" y="459"/>
                  </a:lnTo>
                  <a:lnTo>
                    <a:pt x="122" y="452"/>
                  </a:lnTo>
                  <a:lnTo>
                    <a:pt x="128" y="452"/>
                  </a:lnTo>
                  <a:lnTo>
                    <a:pt x="128" y="459"/>
                  </a:lnTo>
                  <a:close/>
                  <a:moveTo>
                    <a:pt x="115" y="459"/>
                  </a:moveTo>
                  <a:lnTo>
                    <a:pt x="108" y="459"/>
                  </a:lnTo>
                  <a:lnTo>
                    <a:pt x="108" y="452"/>
                  </a:lnTo>
                  <a:lnTo>
                    <a:pt x="115" y="452"/>
                  </a:lnTo>
                  <a:lnTo>
                    <a:pt x="115" y="459"/>
                  </a:lnTo>
                  <a:close/>
                  <a:moveTo>
                    <a:pt x="102" y="459"/>
                  </a:moveTo>
                  <a:lnTo>
                    <a:pt x="95" y="459"/>
                  </a:lnTo>
                  <a:lnTo>
                    <a:pt x="95" y="452"/>
                  </a:lnTo>
                  <a:lnTo>
                    <a:pt x="102" y="452"/>
                  </a:lnTo>
                  <a:lnTo>
                    <a:pt x="102" y="459"/>
                  </a:lnTo>
                  <a:close/>
                  <a:moveTo>
                    <a:pt x="89" y="459"/>
                  </a:moveTo>
                  <a:lnTo>
                    <a:pt x="82" y="459"/>
                  </a:lnTo>
                  <a:lnTo>
                    <a:pt x="82" y="452"/>
                  </a:lnTo>
                  <a:lnTo>
                    <a:pt x="89" y="452"/>
                  </a:lnTo>
                  <a:lnTo>
                    <a:pt x="89" y="459"/>
                  </a:lnTo>
                  <a:close/>
                  <a:moveTo>
                    <a:pt x="75" y="459"/>
                  </a:moveTo>
                  <a:lnTo>
                    <a:pt x="69" y="459"/>
                  </a:lnTo>
                  <a:lnTo>
                    <a:pt x="69" y="452"/>
                  </a:lnTo>
                  <a:lnTo>
                    <a:pt x="75" y="452"/>
                  </a:lnTo>
                  <a:lnTo>
                    <a:pt x="75" y="459"/>
                  </a:lnTo>
                  <a:close/>
                  <a:moveTo>
                    <a:pt x="62" y="459"/>
                  </a:moveTo>
                  <a:lnTo>
                    <a:pt x="56" y="459"/>
                  </a:lnTo>
                  <a:lnTo>
                    <a:pt x="56" y="452"/>
                  </a:lnTo>
                  <a:lnTo>
                    <a:pt x="62" y="452"/>
                  </a:lnTo>
                  <a:lnTo>
                    <a:pt x="62" y="459"/>
                  </a:lnTo>
                  <a:close/>
                  <a:moveTo>
                    <a:pt x="49" y="459"/>
                  </a:moveTo>
                  <a:lnTo>
                    <a:pt x="42" y="459"/>
                  </a:lnTo>
                  <a:lnTo>
                    <a:pt x="42" y="452"/>
                  </a:lnTo>
                  <a:lnTo>
                    <a:pt x="49" y="452"/>
                  </a:lnTo>
                  <a:lnTo>
                    <a:pt x="49" y="459"/>
                  </a:lnTo>
                  <a:close/>
                  <a:moveTo>
                    <a:pt x="36" y="459"/>
                  </a:moveTo>
                  <a:lnTo>
                    <a:pt x="29" y="459"/>
                  </a:lnTo>
                  <a:lnTo>
                    <a:pt x="29" y="452"/>
                  </a:lnTo>
                  <a:lnTo>
                    <a:pt x="36" y="452"/>
                  </a:lnTo>
                  <a:lnTo>
                    <a:pt x="36" y="459"/>
                  </a:lnTo>
                  <a:close/>
                  <a:moveTo>
                    <a:pt x="23" y="459"/>
                  </a:moveTo>
                  <a:lnTo>
                    <a:pt x="16" y="459"/>
                  </a:lnTo>
                  <a:lnTo>
                    <a:pt x="16" y="452"/>
                  </a:lnTo>
                  <a:lnTo>
                    <a:pt x="23" y="452"/>
                  </a:lnTo>
                  <a:lnTo>
                    <a:pt x="23" y="459"/>
                  </a:lnTo>
                  <a:close/>
                  <a:moveTo>
                    <a:pt x="9" y="459"/>
                  </a:moveTo>
                  <a:lnTo>
                    <a:pt x="3" y="459"/>
                  </a:lnTo>
                  <a:lnTo>
                    <a:pt x="3" y="452"/>
                  </a:lnTo>
                  <a:lnTo>
                    <a:pt x="9" y="452"/>
                  </a:lnTo>
                  <a:lnTo>
                    <a:pt x="9" y="459"/>
                  </a:lnTo>
                  <a:close/>
                </a:path>
              </a:pathLst>
            </a:custGeom>
            <a:solidFill>
              <a:srgbClr val="000000"/>
            </a:solidFill>
            <a:ln w="0" cap="flat">
              <a:solidFill>
                <a:srgbClr val="000000"/>
              </a:solidFill>
              <a:prstDash val="solid"/>
              <a:round/>
              <a:headEnd/>
              <a:tailEnd/>
            </a:ln>
          </p:spPr>
          <p:txBody>
            <a:bodyPr/>
            <a:lstStyle/>
            <a:p>
              <a:endParaRPr lang="ja-JP" altLang="en-US"/>
            </a:p>
          </p:txBody>
        </p:sp>
        <p:sp>
          <p:nvSpPr>
            <p:cNvPr id="6266" name="Rectangle 212"/>
            <p:cNvSpPr>
              <a:spLocks noChangeArrowheads="1"/>
            </p:cNvSpPr>
            <p:nvPr/>
          </p:nvSpPr>
          <p:spPr bwMode="auto">
            <a:xfrm>
              <a:off x="507" y="3543"/>
              <a:ext cx="29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制約条件</a:t>
              </a:r>
              <a:endParaRPr lang="ja-JP" altLang="en-US" sz="2400"/>
            </a:p>
          </p:txBody>
        </p:sp>
        <p:sp>
          <p:nvSpPr>
            <p:cNvPr id="6267" name="Rectangle 213"/>
            <p:cNvSpPr>
              <a:spLocks noChangeArrowheads="1"/>
            </p:cNvSpPr>
            <p:nvPr/>
          </p:nvSpPr>
          <p:spPr bwMode="auto">
            <a:xfrm>
              <a:off x="507" y="3691"/>
              <a:ext cx="29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6268" name="Rectangle 214"/>
            <p:cNvSpPr>
              <a:spLocks noChangeArrowheads="1"/>
            </p:cNvSpPr>
            <p:nvPr/>
          </p:nvSpPr>
          <p:spPr bwMode="auto">
            <a:xfrm>
              <a:off x="507" y="3840"/>
              <a:ext cx="29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000">
                  <a:solidFill>
                    <a:srgbClr val="000000"/>
                  </a:solidFill>
                  <a:latin typeface="HGP創英角ｺﾞｼｯｸUB" pitchFamily="50" charset="-128"/>
                  <a:ea typeface="HGP創英角ｺﾞｼｯｸUB" pitchFamily="50" charset="-128"/>
                </a:rPr>
                <a:t>△△△△</a:t>
              </a:r>
              <a:endParaRPr lang="ja-JP" altLang="en-US" sz="2400"/>
            </a:p>
          </p:txBody>
        </p:sp>
        <p:sp>
          <p:nvSpPr>
            <p:cNvPr id="6269" name="Rectangle 215"/>
            <p:cNvSpPr>
              <a:spLocks noChangeArrowheads="1"/>
            </p:cNvSpPr>
            <p:nvPr/>
          </p:nvSpPr>
          <p:spPr bwMode="auto">
            <a:xfrm>
              <a:off x="1052" y="2875"/>
              <a:ext cx="698" cy="2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0" name="Rectangle 216"/>
            <p:cNvSpPr>
              <a:spLocks noChangeArrowheads="1"/>
            </p:cNvSpPr>
            <p:nvPr/>
          </p:nvSpPr>
          <p:spPr bwMode="auto">
            <a:xfrm>
              <a:off x="1052" y="2875"/>
              <a:ext cx="698" cy="287"/>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1" name="Rectangle 217"/>
            <p:cNvSpPr>
              <a:spLocks noChangeArrowheads="1"/>
            </p:cNvSpPr>
            <p:nvPr/>
          </p:nvSpPr>
          <p:spPr bwMode="auto">
            <a:xfrm>
              <a:off x="1103" y="2916"/>
              <a:ext cx="518"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ｽﾍﾟｰｽの活用</a:t>
              </a:r>
              <a:endParaRPr lang="ja-JP" altLang="en-US" sz="2400"/>
            </a:p>
          </p:txBody>
        </p:sp>
        <p:sp>
          <p:nvSpPr>
            <p:cNvPr id="6272" name="Rectangle 218"/>
            <p:cNvSpPr>
              <a:spLocks noChangeArrowheads="1"/>
            </p:cNvSpPr>
            <p:nvPr/>
          </p:nvSpPr>
          <p:spPr bwMode="auto">
            <a:xfrm>
              <a:off x="1103" y="3025"/>
              <a:ext cx="476"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を見直しする</a:t>
              </a:r>
              <a:endParaRPr lang="ja-JP" altLang="en-US" sz="2400"/>
            </a:p>
          </p:txBody>
        </p:sp>
        <p:sp>
          <p:nvSpPr>
            <p:cNvPr id="6273" name="Rectangle 219"/>
            <p:cNvSpPr>
              <a:spLocks noChangeArrowheads="1"/>
            </p:cNvSpPr>
            <p:nvPr/>
          </p:nvSpPr>
          <p:spPr bwMode="auto">
            <a:xfrm>
              <a:off x="2026" y="3834"/>
              <a:ext cx="1299"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4" name="Rectangle 220"/>
            <p:cNvSpPr>
              <a:spLocks noChangeArrowheads="1"/>
            </p:cNvSpPr>
            <p:nvPr/>
          </p:nvSpPr>
          <p:spPr bwMode="auto">
            <a:xfrm>
              <a:off x="2026" y="3834"/>
              <a:ext cx="1299" cy="16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5" name="Rectangle 221"/>
            <p:cNvSpPr>
              <a:spLocks noChangeArrowheads="1"/>
            </p:cNvSpPr>
            <p:nvPr/>
          </p:nvSpPr>
          <p:spPr bwMode="auto">
            <a:xfrm>
              <a:off x="2076" y="3870"/>
              <a:ext cx="1071" cy="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100">
                  <a:solidFill>
                    <a:srgbClr val="000000"/>
                  </a:solidFill>
                  <a:latin typeface="HGP創英角ｺﾞｼｯｸUB" pitchFamily="50" charset="-128"/>
                  <a:ea typeface="HGP創英角ｺﾞｼｯｸUB" pitchFamily="50" charset="-128"/>
                </a:rPr>
                <a:t>誰でも最適な作業方法でできる</a:t>
              </a:r>
              <a:endParaRPr lang="ja-JP" altLang="en-US" sz="2400"/>
            </a:p>
          </p:txBody>
        </p:sp>
        <p:sp>
          <p:nvSpPr>
            <p:cNvPr id="6276" name="Rectangle 222"/>
            <p:cNvSpPr>
              <a:spLocks noChangeArrowheads="1"/>
            </p:cNvSpPr>
            <p:nvPr/>
          </p:nvSpPr>
          <p:spPr bwMode="auto">
            <a:xfrm>
              <a:off x="3582" y="1533"/>
              <a:ext cx="1552" cy="1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7" name="Rectangle 223"/>
            <p:cNvSpPr>
              <a:spLocks noChangeArrowheads="1"/>
            </p:cNvSpPr>
            <p:nvPr/>
          </p:nvSpPr>
          <p:spPr bwMode="auto">
            <a:xfrm>
              <a:off x="3582" y="1533"/>
              <a:ext cx="1552" cy="171"/>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6278" name="Rectangle 224"/>
            <p:cNvSpPr>
              <a:spLocks noChangeArrowheads="1"/>
            </p:cNvSpPr>
            <p:nvPr/>
          </p:nvSpPr>
          <p:spPr bwMode="auto">
            <a:xfrm>
              <a:off x="3632" y="1569"/>
              <a:ext cx="531"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200">
                  <a:solidFill>
                    <a:srgbClr val="000000"/>
                  </a:solidFill>
                  <a:latin typeface="HGP創英角ｺﾞｼｯｸUB" pitchFamily="50" charset="-128"/>
                  <a:ea typeface="HGP創英角ｺﾞｼｯｸUB" pitchFamily="50" charset="-128"/>
                </a:rPr>
                <a:t>配膳口の変更</a:t>
              </a:r>
              <a:endParaRPr lang="ja-JP" altLang="en-US" sz="2400"/>
            </a:p>
          </p:txBody>
        </p:sp>
        <p:sp>
          <p:nvSpPr>
            <p:cNvPr id="6279" name="Line 225"/>
            <p:cNvSpPr>
              <a:spLocks noChangeShapeType="1"/>
            </p:cNvSpPr>
            <p:nvPr/>
          </p:nvSpPr>
          <p:spPr bwMode="auto">
            <a:xfrm>
              <a:off x="3461" y="1206"/>
              <a:ext cx="11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0" name="Line 226"/>
            <p:cNvSpPr>
              <a:spLocks noChangeShapeType="1"/>
            </p:cNvSpPr>
            <p:nvPr/>
          </p:nvSpPr>
          <p:spPr bwMode="auto">
            <a:xfrm>
              <a:off x="923" y="2264"/>
              <a:ext cx="141"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1" name="Line 227"/>
            <p:cNvSpPr>
              <a:spLocks noChangeShapeType="1"/>
            </p:cNvSpPr>
            <p:nvPr/>
          </p:nvSpPr>
          <p:spPr bwMode="auto">
            <a:xfrm>
              <a:off x="1888" y="2835"/>
              <a:ext cx="0" cy="42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2" name="Line 228"/>
            <p:cNvSpPr>
              <a:spLocks noChangeShapeType="1"/>
            </p:cNvSpPr>
            <p:nvPr/>
          </p:nvSpPr>
          <p:spPr bwMode="auto">
            <a:xfrm>
              <a:off x="773" y="2669"/>
              <a:ext cx="162"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3" name="Line 229"/>
            <p:cNvSpPr>
              <a:spLocks noChangeShapeType="1"/>
            </p:cNvSpPr>
            <p:nvPr/>
          </p:nvSpPr>
          <p:spPr bwMode="auto">
            <a:xfrm flipH="1">
              <a:off x="3453" y="3446"/>
              <a:ext cx="1" cy="196"/>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4" name="Line 230"/>
            <p:cNvSpPr>
              <a:spLocks noChangeShapeType="1"/>
            </p:cNvSpPr>
            <p:nvPr/>
          </p:nvSpPr>
          <p:spPr bwMode="auto">
            <a:xfrm>
              <a:off x="3327" y="3571"/>
              <a:ext cx="13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5" name="Line 231"/>
            <p:cNvSpPr>
              <a:spLocks noChangeShapeType="1"/>
            </p:cNvSpPr>
            <p:nvPr/>
          </p:nvSpPr>
          <p:spPr bwMode="auto">
            <a:xfrm>
              <a:off x="3325" y="3924"/>
              <a:ext cx="13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6" name="Line 232"/>
            <p:cNvSpPr>
              <a:spLocks noChangeShapeType="1"/>
            </p:cNvSpPr>
            <p:nvPr/>
          </p:nvSpPr>
          <p:spPr bwMode="auto">
            <a:xfrm>
              <a:off x="1891" y="3593"/>
              <a:ext cx="1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7" name="Line 233"/>
            <p:cNvSpPr>
              <a:spLocks noChangeShapeType="1"/>
            </p:cNvSpPr>
            <p:nvPr/>
          </p:nvSpPr>
          <p:spPr bwMode="auto">
            <a:xfrm>
              <a:off x="1888" y="3907"/>
              <a:ext cx="1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8" name="Line 234"/>
            <p:cNvSpPr>
              <a:spLocks noChangeShapeType="1"/>
            </p:cNvSpPr>
            <p:nvPr/>
          </p:nvSpPr>
          <p:spPr bwMode="auto">
            <a:xfrm>
              <a:off x="1888" y="3597"/>
              <a:ext cx="0" cy="31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89" name="Line 235"/>
            <p:cNvSpPr>
              <a:spLocks noChangeShapeType="1"/>
            </p:cNvSpPr>
            <p:nvPr/>
          </p:nvSpPr>
          <p:spPr bwMode="auto">
            <a:xfrm>
              <a:off x="1744" y="3771"/>
              <a:ext cx="144"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90" name="Line 236"/>
            <p:cNvSpPr>
              <a:spLocks noChangeShapeType="1"/>
            </p:cNvSpPr>
            <p:nvPr/>
          </p:nvSpPr>
          <p:spPr bwMode="auto">
            <a:xfrm>
              <a:off x="1806" y="1660"/>
              <a:ext cx="206"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91" name="Line 237"/>
            <p:cNvSpPr>
              <a:spLocks noChangeShapeType="1"/>
            </p:cNvSpPr>
            <p:nvPr/>
          </p:nvSpPr>
          <p:spPr bwMode="auto">
            <a:xfrm>
              <a:off x="1755" y="3053"/>
              <a:ext cx="28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92" name="Line 238"/>
            <p:cNvSpPr>
              <a:spLocks noChangeShapeType="1"/>
            </p:cNvSpPr>
            <p:nvPr/>
          </p:nvSpPr>
          <p:spPr bwMode="auto">
            <a:xfrm>
              <a:off x="3334" y="3053"/>
              <a:ext cx="24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93" name="Line 239"/>
            <p:cNvSpPr>
              <a:spLocks noChangeShapeType="1"/>
            </p:cNvSpPr>
            <p:nvPr/>
          </p:nvSpPr>
          <p:spPr bwMode="auto">
            <a:xfrm flipH="1">
              <a:off x="3453" y="3816"/>
              <a:ext cx="1" cy="19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294" name="Text Box 240"/>
            <p:cNvSpPr txBox="1">
              <a:spLocks noChangeArrowheads="1"/>
            </p:cNvSpPr>
            <p:nvPr/>
          </p:nvSpPr>
          <p:spPr bwMode="auto">
            <a:xfrm>
              <a:off x="1050" y="1525"/>
              <a:ext cx="771" cy="25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200">
                  <a:latin typeface="HGP創英角ｺﾞｼｯｸUB" pitchFamily="50" charset="-128"/>
                  <a:ea typeface="HGP創英角ｺﾞｼｯｸUB" pitchFamily="50" charset="-128"/>
                </a:rPr>
                <a:t>ニーズに合わせたルート設定にする</a:t>
              </a:r>
            </a:p>
          </p:txBody>
        </p:sp>
        <p:sp>
          <p:nvSpPr>
            <p:cNvPr id="6295" name="Text Box 241"/>
            <p:cNvSpPr txBox="1">
              <a:spLocks noChangeArrowheads="1"/>
            </p:cNvSpPr>
            <p:nvPr/>
          </p:nvSpPr>
          <p:spPr bwMode="auto">
            <a:xfrm>
              <a:off x="2018" y="1207"/>
              <a:ext cx="1316" cy="15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100" b="1"/>
                <a:t>人気メニューにﾙｰﾄを合わせる</a:t>
              </a:r>
            </a:p>
          </p:txBody>
        </p:sp>
        <p:sp>
          <p:nvSpPr>
            <p:cNvPr id="6296" name="Text Box 242"/>
            <p:cNvSpPr txBox="1">
              <a:spLocks noChangeArrowheads="1"/>
            </p:cNvSpPr>
            <p:nvPr/>
          </p:nvSpPr>
          <p:spPr bwMode="auto">
            <a:xfrm>
              <a:off x="546" y="2023"/>
              <a:ext cx="239" cy="131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400" b="1"/>
                <a:t>混雑しない食堂にする</a:t>
              </a:r>
            </a:p>
          </p:txBody>
        </p:sp>
        <p:sp>
          <p:nvSpPr>
            <p:cNvPr id="6297" name="Line 243"/>
            <p:cNvSpPr>
              <a:spLocks noChangeShapeType="1"/>
            </p:cNvSpPr>
            <p:nvPr/>
          </p:nvSpPr>
          <p:spPr bwMode="auto">
            <a:xfrm>
              <a:off x="3462" y="1207"/>
              <a:ext cx="0"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8532813" y="-1588"/>
            <a:ext cx="611187" cy="342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6</a:t>
            </a:r>
          </a:p>
        </p:txBody>
      </p:sp>
      <p:grpSp>
        <p:nvGrpSpPr>
          <p:cNvPr id="7171" name="Group 3"/>
          <p:cNvGrpSpPr>
            <a:grpSpLocks/>
          </p:cNvGrpSpPr>
          <p:nvPr/>
        </p:nvGrpSpPr>
        <p:grpSpPr bwMode="auto">
          <a:xfrm>
            <a:off x="0" y="0"/>
            <a:ext cx="9144000" cy="2625725"/>
            <a:chOff x="0" y="108"/>
            <a:chExt cx="5760" cy="1654"/>
          </a:xfrm>
        </p:grpSpPr>
        <p:grpSp>
          <p:nvGrpSpPr>
            <p:cNvPr id="7184" name="Group 4"/>
            <p:cNvGrpSpPr>
              <a:grpSpLocks/>
            </p:cNvGrpSpPr>
            <p:nvPr/>
          </p:nvGrpSpPr>
          <p:grpSpPr bwMode="auto">
            <a:xfrm>
              <a:off x="0" y="536"/>
              <a:ext cx="5760" cy="453"/>
              <a:chOff x="496" y="536"/>
              <a:chExt cx="4872" cy="357"/>
            </a:xfrm>
          </p:grpSpPr>
          <p:sp>
            <p:nvSpPr>
              <p:cNvPr id="7192" name="Text Box 5"/>
              <p:cNvSpPr txBox="1">
                <a:spLocks noChangeArrowheads="1"/>
              </p:cNvSpPr>
              <p:nvPr/>
            </p:nvSpPr>
            <p:spPr bwMode="auto">
              <a:xfrm>
                <a:off x="504" y="536"/>
                <a:ext cx="486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ea typeface="HGP創英角ｺﾞｼｯｸUB" pitchFamily="50" charset="-128"/>
                  </a:rPr>
                  <a:t>◇</a:t>
                </a:r>
                <a:r>
                  <a:rPr lang="ja-JP" altLang="en-US" sz="2000">
                    <a:ea typeface="HGP創英角ｺﾞｼｯｸUB" pitchFamily="50" charset="-128"/>
                  </a:rPr>
                  <a:t>メンバーで話し合う前に全員が</a:t>
                </a:r>
                <a:r>
                  <a:rPr lang="ja-JP" altLang="en-US" sz="2000" u="sng">
                    <a:solidFill>
                      <a:srgbClr val="FF3300"/>
                    </a:solidFill>
                    <a:ea typeface="HGP創英角ｺﾞｼｯｸUB" pitchFamily="50" charset="-128"/>
                  </a:rPr>
                  <a:t>何のために系統図を作成する</a:t>
                </a:r>
                <a:r>
                  <a:rPr lang="ja-JP" altLang="en-US" sz="2000">
                    <a:solidFill>
                      <a:srgbClr val="000066"/>
                    </a:solidFill>
                    <a:ea typeface="HGP創英角ｺﾞｼｯｸUB" pitchFamily="50" charset="-128"/>
                  </a:rPr>
                  <a:t>のかを</a:t>
                </a:r>
                <a:r>
                  <a:rPr lang="ja-JP" altLang="en-US" sz="2000" u="sng">
                    <a:solidFill>
                      <a:srgbClr val="FF3300"/>
                    </a:solidFill>
                    <a:ea typeface="HGP創英角ｺﾞｼｯｸUB" pitchFamily="50" charset="-128"/>
                  </a:rPr>
                  <a:t>理解</a:t>
                </a:r>
                <a:r>
                  <a:rPr lang="ja-JP" altLang="en-US" sz="2000">
                    <a:ea typeface="HGP創英角ｺﾞｼｯｸUB" pitchFamily="50" charset="-128"/>
                  </a:rPr>
                  <a:t>しておくと</a:t>
                </a:r>
              </a:p>
            </p:txBody>
          </p:sp>
          <p:sp>
            <p:nvSpPr>
              <p:cNvPr id="7193" name="Text Box 6"/>
              <p:cNvSpPr txBox="1">
                <a:spLocks noChangeArrowheads="1"/>
              </p:cNvSpPr>
              <p:nvPr/>
            </p:nvSpPr>
            <p:spPr bwMode="auto">
              <a:xfrm>
                <a:off x="496" y="696"/>
                <a:ext cx="4864"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2000">
                    <a:ea typeface="HGP創英角ｺﾞｼｯｸUB" pitchFamily="50" charset="-128"/>
                  </a:rPr>
                  <a:t>　 その</a:t>
                </a:r>
                <a:r>
                  <a:rPr lang="ja-JP" altLang="en-US" sz="2000">
                    <a:solidFill>
                      <a:srgbClr val="000066"/>
                    </a:solidFill>
                    <a:ea typeface="HGP創英角ｺﾞｼｯｸUB" pitchFamily="50" charset="-128"/>
                  </a:rPr>
                  <a:t>目的に合った意見が出され</a:t>
                </a:r>
                <a:r>
                  <a:rPr lang="ja-JP" altLang="en-US" sz="2000">
                    <a:solidFill>
                      <a:srgbClr val="FF3300"/>
                    </a:solidFill>
                    <a:ea typeface="HGP創英角ｺﾞｼｯｸUB" pitchFamily="50" charset="-128"/>
                  </a:rPr>
                  <a:t>　</a:t>
                </a:r>
                <a:r>
                  <a:rPr lang="ja-JP" altLang="en-US" sz="2000" u="sng">
                    <a:solidFill>
                      <a:srgbClr val="FF3300"/>
                    </a:solidFill>
                    <a:ea typeface="HGP創英角ｺﾞｼｯｸUB" pitchFamily="50" charset="-128"/>
                  </a:rPr>
                  <a:t>“よい系統図“</a:t>
                </a:r>
                <a:r>
                  <a:rPr lang="ja-JP" altLang="en-US" sz="2000">
                    <a:solidFill>
                      <a:srgbClr val="000066"/>
                    </a:solidFill>
                    <a:ea typeface="HGP創英角ｺﾞｼｯｸUB" pitchFamily="50" charset="-128"/>
                  </a:rPr>
                  <a:t>がつくれます。</a:t>
                </a:r>
              </a:p>
            </p:txBody>
          </p:sp>
        </p:grpSp>
        <p:grpSp>
          <p:nvGrpSpPr>
            <p:cNvPr id="7185" name="Group 7"/>
            <p:cNvGrpSpPr>
              <a:grpSpLocks/>
            </p:cNvGrpSpPr>
            <p:nvPr/>
          </p:nvGrpSpPr>
          <p:grpSpPr bwMode="auto">
            <a:xfrm>
              <a:off x="144" y="1008"/>
              <a:ext cx="4965" cy="754"/>
              <a:chOff x="234" y="1008"/>
              <a:chExt cx="4965" cy="754"/>
            </a:xfrm>
          </p:grpSpPr>
          <p:sp>
            <p:nvSpPr>
              <p:cNvPr id="7187" name="Text Box 8"/>
              <p:cNvSpPr txBox="1">
                <a:spLocks noChangeArrowheads="1"/>
              </p:cNvSpPr>
              <p:nvPr/>
            </p:nvSpPr>
            <p:spPr bwMode="auto">
              <a:xfrm>
                <a:off x="1786" y="1241"/>
                <a:ext cx="3348" cy="251"/>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ea typeface="HGP創英角ｺﾞｼｯｸUB" pitchFamily="50" charset="-128"/>
                  </a:rPr>
                  <a:t>★</a:t>
                </a:r>
                <a:r>
                  <a:rPr lang="ja-JP" altLang="en-US" sz="2000">
                    <a:ea typeface="HGP創英角ｺﾞｼｯｸUB" pitchFamily="50" charset="-128"/>
                  </a:rPr>
                  <a:t>現実的に</a:t>
                </a:r>
                <a:r>
                  <a:rPr lang="ja-JP" altLang="en-US" sz="2000" u="sng">
                    <a:solidFill>
                      <a:srgbClr val="000066"/>
                    </a:solidFill>
                    <a:ea typeface="HGP創英角ｺﾞｼｯｸUB" pitchFamily="50" charset="-128"/>
                  </a:rPr>
                  <a:t>実行できる対策案をみつける</a:t>
                </a:r>
                <a:endParaRPr lang="ja-JP" altLang="en-US" sz="2000">
                  <a:solidFill>
                    <a:srgbClr val="000066"/>
                  </a:solidFill>
                  <a:ea typeface="HGP創英角ｺﾞｼｯｸUB" pitchFamily="50" charset="-128"/>
                </a:endParaRPr>
              </a:p>
            </p:txBody>
          </p:sp>
          <p:sp>
            <p:nvSpPr>
              <p:cNvPr id="7188" name="Text Box 9"/>
              <p:cNvSpPr txBox="1">
                <a:spLocks noChangeArrowheads="1"/>
              </p:cNvSpPr>
              <p:nvPr/>
            </p:nvSpPr>
            <p:spPr bwMode="auto">
              <a:xfrm>
                <a:off x="1791" y="1511"/>
                <a:ext cx="3408" cy="251"/>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ea typeface="HGP創英角ｺﾞｼｯｸUB" pitchFamily="50" charset="-128"/>
                  </a:rPr>
                  <a:t>★</a:t>
                </a:r>
                <a:r>
                  <a:rPr lang="ja-JP" altLang="en-US" sz="2000" u="sng">
                    <a:solidFill>
                      <a:srgbClr val="000066"/>
                    </a:solidFill>
                    <a:ea typeface="HGP創英角ｺﾞｼｯｸUB" pitchFamily="50" charset="-128"/>
                  </a:rPr>
                  <a:t>理想的な対策案</a:t>
                </a:r>
                <a:r>
                  <a:rPr lang="ja-JP" altLang="en-US" sz="2000">
                    <a:ea typeface="HGP創英角ｺﾞｼｯｸUB" pitchFamily="50" charset="-128"/>
                  </a:rPr>
                  <a:t>を皆で考える</a:t>
                </a:r>
              </a:p>
            </p:txBody>
          </p:sp>
          <p:sp>
            <p:nvSpPr>
              <p:cNvPr id="7189" name="Text Box 10"/>
              <p:cNvSpPr txBox="1">
                <a:spLocks noChangeArrowheads="1"/>
              </p:cNvSpPr>
              <p:nvPr/>
            </p:nvSpPr>
            <p:spPr bwMode="auto">
              <a:xfrm>
                <a:off x="234" y="1354"/>
                <a:ext cx="1104" cy="274"/>
              </a:xfrm>
              <a:prstGeom prst="rect">
                <a:avLst/>
              </a:prstGeom>
              <a:solidFill>
                <a:schemeClr val="bg1"/>
              </a:solidFill>
              <a:ln w="38100" cmpd="dbl">
                <a:solidFill>
                  <a:schemeClr val="tx1"/>
                </a:solidFill>
                <a:miter lim="800000"/>
                <a:headEnd type="none" w="sm" len="sm"/>
                <a:tailEnd type="none" w="sm" len="sm"/>
              </a:ln>
              <a:effectLst>
                <a:outerShdw dist="107763" dir="2700000" algn="ctr" rotWithShape="0">
                  <a:schemeClr val="bg2"/>
                </a:outerShdw>
              </a:effec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ea typeface="HGP創英角ｺﾞｼｯｸUB" pitchFamily="50" charset="-128"/>
                  </a:rPr>
                  <a:t>具体的には</a:t>
                </a:r>
              </a:p>
            </p:txBody>
          </p:sp>
          <p:sp>
            <p:nvSpPr>
              <p:cNvPr id="7190" name="AutoShape 11"/>
              <p:cNvSpPr>
                <a:spLocks noChangeArrowheads="1"/>
              </p:cNvSpPr>
              <p:nvPr/>
            </p:nvSpPr>
            <p:spPr bwMode="auto">
              <a:xfrm>
                <a:off x="1473" y="1218"/>
                <a:ext cx="288" cy="528"/>
              </a:xfrm>
              <a:prstGeom prst="rightArrow">
                <a:avLst>
                  <a:gd name="adj1" fmla="val 50000"/>
                  <a:gd name="adj2" fmla="val 25000"/>
                </a:avLst>
              </a:prstGeom>
              <a:solidFill>
                <a:schemeClr val="accent1"/>
              </a:solidFill>
              <a:ln w="9525">
                <a:solidFill>
                  <a:schemeClr val="tx1"/>
                </a:solidFill>
                <a:miter lim="800000"/>
                <a:headEnd/>
                <a:tailEnd/>
              </a:ln>
              <a:effectLst>
                <a:outerShdw dist="107763"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7191" name="AutoShape 12"/>
              <p:cNvSpPr>
                <a:spLocks noChangeArrowheads="1"/>
              </p:cNvSpPr>
              <p:nvPr/>
            </p:nvSpPr>
            <p:spPr bwMode="auto">
              <a:xfrm>
                <a:off x="2592" y="1008"/>
                <a:ext cx="624" cy="240"/>
              </a:xfrm>
              <a:prstGeom prst="downArrow">
                <a:avLst>
                  <a:gd name="adj1" fmla="val 41343"/>
                  <a:gd name="adj2" fmla="val 48264"/>
                </a:avLst>
              </a:prstGeom>
              <a:solidFill>
                <a:schemeClr val="accent1"/>
              </a:solidFill>
              <a:ln w="9525">
                <a:solidFill>
                  <a:schemeClr val="tx1"/>
                </a:solidFill>
                <a:miter lim="800000"/>
                <a:headEnd/>
                <a:tailEnd/>
              </a:ln>
              <a:effectLst>
                <a:outerShdw dist="107763" dir="18900000" algn="ctr" rotWithShape="0">
                  <a:schemeClr val="bg2"/>
                </a:outerShdw>
              </a:effectLst>
            </p:spPr>
            <p:txBody>
              <a:bodyPr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34829" name="AutoShape 13"/>
            <p:cNvSpPr>
              <a:spLocks noChangeArrowheads="1"/>
            </p:cNvSpPr>
            <p:nvPr/>
          </p:nvSpPr>
          <p:spPr bwMode="auto">
            <a:xfrm>
              <a:off x="108" y="108"/>
              <a:ext cx="4133" cy="336"/>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pPr algn="ctr">
                <a:defRPr/>
              </a:pPr>
              <a:r>
                <a:rPr lang="ja-JP" altLang="en-US" dirty="0">
                  <a:effectLst>
                    <a:outerShdw blurRad="38100" dist="38100" dir="2700000" algn="tl">
                      <a:srgbClr val="FFFFFF"/>
                    </a:outerShdw>
                  </a:effectLst>
                  <a:ea typeface="HGP創英角ｺﾞｼｯｸUB" pitchFamily="50" charset="-128"/>
                </a:rPr>
                <a:t>作り方手順１．系統図を作成する目的を明確にする</a:t>
              </a:r>
            </a:p>
          </p:txBody>
        </p:sp>
      </p:grpSp>
      <p:grpSp>
        <p:nvGrpSpPr>
          <p:cNvPr id="7172" name="Group 41"/>
          <p:cNvGrpSpPr>
            <a:grpSpLocks/>
          </p:cNvGrpSpPr>
          <p:nvPr/>
        </p:nvGrpSpPr>
        <p:grpSpPr bwMode="auto">
          <a:xfrm>
            <a:off x="47625" y="2390775"/>
            <a:ext cx="8942388" cy="4467225"/>
            <a:chOff x="226" y="1735"/>
            <a:chExt cx="5633" cy="2814"/>
          </a:xfrm>
        </p:grpSpPr>
        <p:grpSp>
          <p:nvGrpSpPr>
            <p:cNvPr id="7173" name="Group 14"/>
            <p:cNvGrpSpPr>
              <a:grpSpLocks/>
            </p:cNvGrpSpPr>
            <p:nvPr/>
          </p:nvGrpSpPr>
          <p:grpSpPr bwMode="auto">
            <a:xfrm>
              <a:off x="4317" y="1735"/>
              <a:ext cx="1542" cy="2806"/>
              <a:chOff x="4245" y="1735"/>
              <a:chExt cx="1542" cy="2806"/>
            </a:xfrm>
          </p:grpSpPr>
          <p:cxnSp>
            <p:nvCxnSpPr>
              <p:cNvPr id="7179" name="AutoShape 15"/>
              <p:cNvCxnSpPr>
                <a:cxnSpLocks noChangeShapeType="1"/>
              </p:cNvCxnSpPr>
              <p:nvPr/>
            </p:nvCxnSpPr>
            <p:spPr bwMode="auto">
              <a:xfrm rot="-5400000" flipH="1" flipV="1">
                <a:off x="4739" y="1959"/>
                <a:ext cx="139" cy="960"/>
              </a:xfrm>
              <a:prstGeom prst="curvedConnector3">
                <a:avLst>
                  <a:gd name="adj1" fmla="val -129907"/>
                </a:avLst>
              </a:prstGeom>
              <a:noFill/>
              <a:ln w="25400">
                <a:solidFill>
                  <a:srgbClr val="FF0000"/>
                </a:solidFill>
                <a:prstDash val="sys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0" name="AutoShape 19"/>
              <p:cNvSpPr>
                <a:spLocks noChangeArrowheads="1"/>
              </p:cNvSpPr>
              <p:nvPr/>
            </p:nvSpPr>
            <p:spPr bwMode="auto">
              <a:xfrm>
                <a:off x="4515" y="1735"/>
                <a:ext cx="1272" cy="1104"/>
              </a:xfrm>
              <a:prstGeom prst="wedgeRoundRectCallout">
                <a:avLst>
                  <a:gd name="adj1" fmla="val -2903"/>
                  <a:gd name="adj2" fmla="val 68296"/>
                  <a:gd name="adj3" fmla="val 16667"/>
                </a:avLst>
              </a:prstGeom>
              <a:gradFill rotWithShape="0">
                <a:gsLst>
                  <a:gs pos="0">
                    <a:srgbClr val="FFFFE5"/>
                  </a:gs>
                  <a:gs pos="100000">
                    <a:srgbClr val="FFFF99"/>
                  </a:gs>
                </a:gsLst>
                <a:lin ang="5400000" scaled="1"/>
              </a:gradFill>
              <a:ln w="25400" cap="rnd">
                <a:solidFill>
                  <a:srgbClr val="FF0000"/>
                </a:solidFill>
                <a:prstDash val="sysDot"/>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solidFill>
                      <a:srgbClr val="000066"/>
                    </a:solidFill>
                    <a:ea typeface="HGP創英角ﾎﾟｯﾌﾟ体" pitchFamily="50" charset="-128"/>
                  </a:rPr>
                  <a:t>系統図の　　　　基本目的は、　</a:t>
                </a:r>
                <a:r>
                  <a:rPr lang="ja-JP" altLang="en-US" sz="2000" u="sng">
                    <a:solidFill>
                      <a:srgbClr val="FF3300"/>
                    </a:solidFill>
                    <a:ea typeface="HGP創英角ﾎﾟｯﾌﾟ体" pitchFamily="50" charset="-128"/>
                  </a:rPr>
                  <a:t>２重枠</a:t>
                </a:r>
                <a:r>
                  <a:rPr lang="ja-JP" altLang="en-US" sz="2000">
                    <a:solidFill>
                      <a:srgbClr val="000066"/>
                    </a:solidFill>
                    <a:ea typeface="HGP創英角ﾎﾟｯﾌﾟ体" pitchFamily="50" charset="-128"/>
                  </a:rPr>
                  <a:t>で囲んで下さいね！</a:t>
                </a:r>
                <a:endParaRPr lang="ja-JP" altLang="en-US" sz="1400">
                  <a:solidFill>
                    <a:srgbClr val="000066"/>
                  </a:solidFill>
                  <a:ea typeface="HGP創英角ﾎﾟｯﾌﾟ体" pitchFamily="50" charset="-128"/>
                </a:endParaRPr>
              </a:p>
            </p:txBody>
          </p:sp>
          <p:sp>
            <p:nvSpPr>
              <p:cNvPr id="7181" name="Text Box 16"/>
              <p:cNvSpPr txBox="1">
                <a:spLocks noChangeArrowheads="1"/>
              </p:cNvSpPr>
              <p:nvPr/>
            </p:nvSpPr>
            <p:spPr bwMode="auto">
              <a:xfrm>
                <a:off x="4245" y="2513"/>
                <a:ext cx="384" cy="2028"/>
              </a:xfrm>
              <a:prstGeom prst="rect">
                <a:avLst/>
              </a:prstGeom>
              <a:solidFill>
                <a:schemeClr val="bg1"/>
              </a:solidFill>
              <a:ln w="63500" cmpd="dbl">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400">
                    <a:ea typeface="HGP創英角ﾎﾟｯﾌﾟ体" pitchFamily="50" charset="-128"/>
                  </a:rPr>
                  <a:t>混雑しない食堂にする</a:t>
                </a:r>
              </a:p>
            </p:txBody>
          </p:sp>
          <p:sp>
            <p:nvSpPr>
              <p:cNvPr id="7182" name="Text Box 17"/>
              <p:cNvSpPr txBox="1">
                <a:spLocks noChangeArrowheads="1"/>
              </p:cNvSpPr>
              <p:nvPr/>
            </p:nvSpPr>
            <p:spPr bwMode="auto">
              <a:xfrm>
                <a:off x="4648" y="4261"/>
                <a:ext cx="10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latin typeface="HGP創英角ｺﾞｼｯｸUB" pitchFamily="50" charset="-128"/>
                    <a:ea typeface="HGP創英角ｺﾞｼｯｸUB" pitchFamily="50" charset="-128"/>
                  </a:rPr>
                  <a:t>図</a:t>
                </a:r>
                <a:r>
                  <a:rPr lang="en-US" altLang="ja-JP" sz="1600">
                    <a:latin typeface="HGP創英角ｺﾞｼｯｸUB" pitchFamily="50" charset="-128"/>
                    <a:ea typeface="HGP創英角ｺﾞｼｯｸUB" pitchFamily="50" charset="-128"/>
                  </a:rPr>
                  <a:t>-3. </a:t>
                </a:r>
                <a:r>
                  <a:rPr lang="ja-JP" altLang="en-US" sz="1600">
                    <a:latin typeface="HGP創英角ｺﾞｼｯｸUB" pitchFamily="50" charset="-128"/>
                    <a:ea typeface="HGP創英角ｺﾞｼｯｸUB" pitchFamily="50" charset="-128"/>
                  </a:rPr>
                  <a:t>基本目的</a:t>
                </a:r>
              </a:p>
            </p:txBody>
          </p:sp>
          <p:pic>
            <p:nvPicPr>
              <p:cNvPr id="7183"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6" y="3050"/>
                <a:ext cx="970" cy="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174" name="Rectangle 20"/>
            <p:cNvSpPr>
              <a:spLocks noChangeArrowheads="1"/>
            </p:cNvSpPr>
            <p:nvPr/>
          </p:nvSpPr>
          <p:spPr bwMode="auto">
            <a:xfrm>
              <a:off x="4317" y="2524"/>
              <a:ext cx="384" cy="2025"/>
            </a:xfrm>
            <a:prstGeom prst="rect">
              <a:avLst/>
            </a:prstGeom>
            <a:noFill/>
            <a:ln w="63500" cmpd="dbl">
              <a:solidFill>
                <a:srgbClr val="000066"/>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7175" name="Rectangle 35"/>
            <p:cNvSpPr>
              <a:spLocks noChangeArrowheads="1"/>
            </p:cNvSpPr>
            <p:nvPr/>
          </p:nvSpPr>
          <p:spPr bwMode="auto">
            <a:xfrm>
              <a:off x="4317" y="2524"/>
              <a:ext cx="384" cy="2025"/>
            </a:xfrm>
            <a:prstGeom prst="rect">
              <a:avLst/>
            </a:prstGeom>
            <a:noFill/>
            <a:ln w="63500" cmpd="dbl">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sp>
          <p:nvSpPr>
            <p:cNvPr id="7176" name="Text Box 37"/>
            <p:cNvSpPr txBox="1">
              <a:spLocks noChangeArrowheads="1"/>
            </p:cNvSpPr>
            <p:nvPr/>
          </p:nvSpPr>
          <p:spPr bwMode="auto">
            <a:xfrm>
              <a:off x="226" y="2368"/>
              <a:ext cx="3924" cy="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latin typeface="HGP創英角ｺﾞｼｯｸUB" pitchFamily="50" charset="-128"/>
                  <a:ea typeface="HGP創英角ｺﾞｼｯｸUB" pitchFamily="50" charset="-128"/>
                </a:rPr>
                <a:t>1)</a:t>
              </a:r>
              <a:r>
                <a:rPr lang="ja-JP" altLang="en-US" sz="2000">
                  <a:latin typeface="HGP創英角ｺﾞｼｯｸUB" pitchFamily="50" charset="-128"/>
                  <a:ea typeface="HGP創英角ｺﾞｼｯｸUB" pitchFamily="50" charset="-128"/>
                </a:rPr>
                <a:t>基本目的</a:t>
              </a:r>
            </a:p>
            <a:p>
              <a:pPr eaLnBrk="1" hangingPunct="1">
                <a:lnSpc>
                  <a:spcPct val="120000"/>
                </a:lnSpc>
                <a:spcBef>
                  <a:spcPct val="0"/>
                </a:spcBef>
                <a:buFontTx/>
                <a:buNone/>
              </a:pPr>
              <a:r>
                <a:rPr lang="ja-JP" altLang="en-US" sz="1800">
                  <a:ea typeface="HGP創英角ｺﾞｼｯｸUB" pitchFamily="50" charset="-128"/>
                </a:rPr>
                <a:t>　◇今回</a:t>
              </a:r>
              <a:r>
                <a:rPr lang="ja-JP" altLang="en-US" sz="1800" u="sng">
                  <a:solidFill>
                    <a:srgbClr val="FF3300"/>
                  </a:solidFill>
                  <a:ea typeface="HGP創英角ｺﾞｼｯｸUB" pitchFamily="50" charset="-128"/>
                </a:rPr>
                <a:t>取り上げようとしている問題点</a:t>
              </a:r>
              <a:r>
                <a:rPr lang="ja-JP" altLang="en-US" sz="1800">
                  <a:ea typeface="HGP創英角ｺﾞｼｯｸUB" pitchFamily="50" charset="-128"/>
                </a:rPr>
                <a:t>のことです。</a:t>
              </a:r>
              <a:endParaRPr lang="en-US" altLang="ja-JP" sz="1800">
                <a:ea typeface="HGP創英角ｺﾞｼｯｸUB" pitchFamily="50" charset="-128"/>
              </a:endParaRPr>
            </a:p>
            <a:p>
              <a:pPr eaLnBrk="1" hangingPunct="1">
                <a:lnSpc>
                  <a:spcPct val="120000"/>
                </a:lnSpc>
                <a:spcBef>
                  <a:spcPct val="0"/>
                </a:spcBef>
                <a:buFontTx/>
                <a:buNone/>
              </a:pPr>
              <a:r>
                <a:rPr lang="ja-JP" altLang="en-US" sz="1800">
                  <a:ea typeface="HGP創英角ｺﾞｼｯｸUB" pitchFamily="50" charset="-128"/>
                </a:rPr>
                <a:t>　　　</a:t>
              </a:r>
              <a:r>
                <a:rPr lang="ja-JP" altLang="en-US" sz="1800">
                  <a:solidFill>
                    <a:srgbClr val="0000FF"/>
                  </a:solidFill>
                  <a:ea typeface="HGP創英角ｺﾞｼｯｸUB" pitchFamily="50" charset="-128"/>
                </a:rPr>
                <a:t>真の要因の解消を目的として、要因ごとに作るのもＯＫ。</a:t>
              </a:r>
              <a:endParaRPr lang="en-US" altLang="ja-JP" sz="1800">
                <a:solidFill>
                  <a:srgbClr val="0000FF"/>
                </a:solidFill>
                <a:ea typeface="HGP創英角ｺﾞｼｯｸUB" pitchFamily="50" charset="-128"/>
              </a:endParaRPr>
            </a:p>
            <a:p>
              <a:pPr eaLnBrk="1" hangingPunct="1">
                <a:lnSpc>
                  <a:spcPct val="120000"/>
                </a:lnSpc>
                <a:spcBef>
                  <a:spcPct val="0"/>
                </a:spcBef>
                <a:buFontTx/>
                <a:buNone/>
              </a:pPr>
              <a:r>
                <a:rPr lang="ja-JP" altLang="en-US" sz="1800">
                  <a:ea typeface="HGP創英角ｺﾞｼｯｸUB" pitchFamily="50" charset="-128"/>
                </a:rPr>
                <a:t>　　　◎最終目的である「問題点の解消」を</a:t>
              </a:r>
              <a:r>
                <a:rPr lang="ja-JP" altLang="en-US" sz="1800">
                  <a:solidFill>
                    <a:srgbClr val="FF0000"/>
                  </a:solidFill>
                  <a:ea typeface="HGP創英角ｺﾞｼｯｸUB" pitchFamily="50" charset="-128"/>
                </a:rPr>
                <a:t>目的</a:t>
              </a:r>
              <a:r>
                <a:rPr lang="ja-JP" altLang="en-US" sz="1800">
                  <a:ea typeface="HGP創英角ｺﾞｼｯｸUB" pitchFamily="50" charset="-128"/>
                </a:rPr>
                <a:t>とし、</a:t>
              </a:r>
            </a:p>
            <a:p>
              <a:pPr eaLnBrk="1" hangingPunct="1">
                <a:lnSpc>
                  <a:spcPct val="120000"/>
                </a:lnSpc>
                <a:spcBef>
                  <a:spcPct val="0"/>
                </a:spcBef>
                <a:buFontTx/>
                <a:buNone/>
              </a:pPr>
              <a:r>
                <a:rPr lang="ja-JP" altLang="en-US" sz="1800">
                  <a:ea typeface="HGP創英角ｺﾞｼｯｸUB" pitchFamily="50" charset="-128"/>
                </a:rPr>
                <a:t>　　　　「真の要因の　解消」を</a:t>
              </a:r>
              <a:r>
                <a:rPr lang="ja-JP" altLang="en-US" sz="1800">
                  <a:solidFill>
                    <a:srgbClr val="FF0000"/>
                  </a:solidFill>
                  <a:ea typeface="HGP創英角ｺﾞｼｯｸUB" pitchFamily="50" charset="-128"/>
                </a:rPr>
                <a:t>手段</a:t>
              </a:r>
              <a:r>
                <a:rPr lang="ja-JP" altLang="en-US" sz="1800">
                  <a:ea typeface="HGP創英角ｺﾞｼｯｸUB" pitchFamily="50" charset="-128"/>
                </a:rPr>
                <a:t>とする場合が多いです。</a:t>
              </a:r>
            </a:p>
            <a:p>
              <a:pPr eaLnBrk="1" hangingPunct="1">
                <a:spcBef>
                  <a:spcPct val="0"/>
                </a:spcBef>
                <a:buFontTx/>
                <a:buNone/>
              </a:pPr>
              <a:r>
                <a:rPr lang="ja-JP" altLang="en-US" sz="1800">
                  <a:ea typeface="HGP創英角ｺﾞｼｯｸUB" pitchFamily="50" charset="-128"/>
                </a:rPr>
                <a:t>　◇系統図の要ですので</a:t>
              </a:r>
              <a:r>
                <a:rPr lang="ja-JP" altLang="en-US" sz="1800" u="sng">
                  <a:solidFill>
                    <a:srgbClr val="FF3300"/>
                  </a:solidFill>
                  <a:ea typeface="HGP創英角ｺﾞｼｯｸUB" pitchFamily="50" charset="-128"/>
                </a:rPr>
                <a:t>簡単・明瞭な語句</a:t>
              </a:r>
              <a:r>
                <a:rPr lang="ja-JP" altLang="en-US" sz="1800">
                  <a:ea typeface="HGP創英角ｺﾞｼｯｸUB" pitchFamily="50" charset="-128"/>
                </a:rPr>
                <a:t>にして下さい。</a:t>
              </a:r>
              <a:endParaRPr lang="ja-JP" altLang="en-US" sz="1800">
                <a:solidFill>
                  <a:srgbClr val="000066"/>
                </a:solidFill>
                <a:ea typeface="HGP創英角ｺﾞｼｯｸUB" pitchFamily="50" charset="-128"/>
              </a:endParaRPr>
            </a:p>
            <a:p>
              <a:pPr eaLnBrk="1" hangingPunct="1">
                <a:spcBef>
                  <a:spcPct val="0"/>
                </a:spcBef>
                <a:buFontTx/>
                <a:buNone/>
              </a:pPr>
              <a:r>
                <a:rPr lang="ja-JP" altLang="en-US" sz="1800">
                  <a:ea typeface="HGP創英角ｺﾞｼｯｸUB" pitchFamily="50" charset="-128"/>
                </a:rPr>
                <a:t>　　　「</a:t>
              </a:r>
              <a:r>
                <a:rPr lang="ja-JP" altLang="en-US" sz="1800" u="sng">
                  <a:solidFill>
                    <a:srgbClr val="FF3300"/>
                  </a:solidFill>
                  <a:ea typeface="HGP創英角ｺﾞｼｯｸUB" pitchFamily="50" charset="-128"/>
                </a:rPr>
                <a:t>○○を△△にする</a:t>
              </a:r>
              <a:r>
                <a:rPr lang="ja-JP" altLang="en-US" sz="1800" u="sng">
                  <a:ea typeface="HGP創英角ｺﾞｼｯｸUB" pitchFamily="50" charset="-128"/>
                </a:rPr>
                <a:t>」又は「</a:t>
              </a:r>
              <a:r>
                <a:rPr lang="ja-JP" altLang="en-US" sz="1800" u="sng">
                  <a:solidFill>
                    <a:srgbClr val="FF3300"/>
                  </a:solidFill>
                  <a:ea typeface="HGP創英角ｺﾞｼｯｸUB" pitchFamily="50" charset="-128"/>
                </a:rPr>
                <a:t>○○の</a:t>
              </a:r>
              <a:r>
                <a:rPr lang="en-US" altLang="ja-JP" sz="1800" u="sng">
                  <a:solidFill>
                    <a:srgbClr val="FF3300"/>
                  </a:solidFill>
                  <a:ea typeface="HGP創英角ｺﾞｼｯｸUB" pitchFamily="50" charset="-128"/>
                </a:rPr>
                <a:t>××</a:t>
              </a:r>
              <a:r>
                <a:rPr lang="ja-JP" altLang="en-US" sz="1800" u="sng">
                  <a:solidFill>
                    <a:srgbClr val="FF3300"/>
                  </a:solidFill>
                  <a:ea typeface="HGP創英角ｺﾞｼｯｸUB" pitchFamily="50" charset="-128"/>
                </a:rPr>
                <a:t>を△△する</a:t>
              </a:r>
              <a:r>
                <a:rPr lang="ja-JP" altLang="en-US" sz="1800" u="sng">
                  <a:ea typeface="HGP創英角ｺﾞｼｯｸUB" pitchFamily="50" charset="-128"/>
                </a:rPr>
                <a:t>」</a:t>
              </a:r>
              <a:r>
                <a:rPr lang="ja-JP" altLang="en-US" sz="1800">
                  <a:ea typeface="HGP創英角ｺﾞｼｯｸUB" pitchFamily="50" charset="-128"/>
                </a:rPr>
                <a:t>　</a:t>
              </a:r>
            </a:p>
            <a:p>
              <a:pPr eaLnBrk="1" hangingPunct="1">
                <a:spcBef>
                  <a:spcPct val="0"/>
                </a:spcBef>
                <a:buFontTx/>
                <a:buNone/>
              </a:pPr>
              <a:r>
                <a:rPr lang="ja-JP" altLang="en-US" sz="1800">
                  <a:ea typeface="HGP創英角ｺﾞｼｯｸUB" pitchFamily="50" charset="-128"/>
                </a:rPr>
                <a:t>　　　　　　　　・</a:t>
              </a:r>
              <a:r>
                <a:rPr lang="ja-JP" altLang="en-US" sz="1800" u="sng">
                  <a:solidFill>
                    <a:srgbClr val="000066"/>
                  </a:solidFill>
                  <a:ea typeface="HGP創英角ｺﾞｼｯｸUB" pitchFamily="50" charset="-128"/>
                </a:rPr>
                <a:t>手段は「名詞＋動詞」で書く</a:t>
              </a:r>
              <a:endParaRPr lang="ja-JP" altLang="en-US" sz="1800">
                <a:ea typeface="HGP創英角ｺﾞｼｯｸUB" pitchFamily="50" charset="-128"/>
              </a:endParaRPr>
            </a:p>
          </p:txBody>
        </p:sp>
        <p:sp>
          <p:nvSpPr>
            <p:cNvPr id="34854" name="AutoShape 38"/>
            <p:cNvSpPr>
              <a:spLocks noChangeArrowheads="1"/>
            </p:cNvSpPr>
            <p:nvPr/>
          </p:nvSpPr>
          <p:spPr bwMode="auto">
            <a:xfrm>
              <a:off x="316" y="2051"/>
              <a:ext cx="4121" cy="319"/>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作り方手順２．基本目的と制約条件を明確にする</a:t>
              </a:r>
            </a:p>
          </p:txBody>
        </p:sp>
        <p:sp>
          <p:nvSpPr>
            <p:cNvPr id="7178" name="Text Box 40"/>
            <p:cNvSpPr txBox="1">
              <a:spLocks noChangeArrowheads="1"/>
            </p:cNvSpPr>
            <p:nvPr/>
          </p:nvSpPr>
          <p:spPr bwMode="auto">
            <a:xfrm>
              <a:off x="267" y="3910"/>
              <a:ext cx="3493" cy="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latin typeface="HGP創英角ｺﾞｼｯｸUB" pitchFamily="50" charset="-128"/>
                  <a:ea typeface="HGP創英角ｺﾞｼｯｸUB" pitchFamily="50" charset="-128"/>
                </a:rPr>
                <a:t>2)</a:t>
              </a:r>
              <a:r>
                <a:rPr lang="ja-JP" altLang="en-US" sz="2000">
                  <a:latin typeface="HGP創英角ｺﾞｼｯｸUB" pitchFamily="50" charset="-128"/>
                  <a:ea typeface="HGP創英角ｺﾞｼｯｸUB" pitchFamily="50" charset="-128"/>
                </a:rPr>
                <a:t>制約条件</a:t>
              </a:r>
            </a:p>
            <a:p>
              <a:pPr eaLnBrk="1" hangingPunct="1">
                <a:spcBef>
                  <a:spcPct val="0"/>
                </a:spcBef>
                <a:buFontTx/>
                <a:buNone/>
              </a:pPr>
              <a:r>
                <a:rPr lang="ja-JP" altLang="en-US" sz="2000">
                  <a:latin typeface="HGP創英角ｺﾞｼｯｸUB" pitchFamily="50" charset="-128"/>
                  <a:ea typeface="HGP創英角ｺﾞｼｯｸUB" pitchFamily="50" charset="-128"/>
                </a:rPr>
                <a:t>  </a:t>
              </a:r>
              <a:r>
                <a:rPr lang="ja-JP" altLang="en-US" sz="1800">
                  <a:latin typeface="HGP創英角ｺﾞｼｯｸUB" pitchFamily="50" charset="-128"/>
                  <a:ea typeface="HGP創英角ｺﾞｼｯｸUB" pitchFamily="50" charset="-128"/>
                </a:rPr>
                <a:t>◇最適手段を選定するときに必要な、費用や納期等を</a:t>
              </a:r>
              <a:endParaRPr lang="en-US" altLang="ja-JP" sz="1800">
                <a:latin typeface="HGP創英角ｺﾞｼｯｸUB" pitchFamily="50" charset="-128"/>
                <a:ea typeface="HGP創英角ｺﾞｼｯｸUB" pitchFamily="50" charset="-128"/>
              </a:endParaRPr>
            </a:p>
            <a:p>
              <a:pPr eaLnBrk="1" hangingPunct="1">
                <a:spcBef>
                  <a:spcPct val="0"/>
                </a:spcBef>
                <a:buFontTx/>
                <a:buNone/>
              </a:pPr>
              <a:r>
                <a:rPr lang="ja-JP" altLang="en-US" sz="1800">
                  <a:latin typeface="HGP創英角ｺﾞｼｯｸUB" pitchFamily="50" charset="-128"/>
                  <a:ea typeface="HGP創英角ｺﾞｼｯｸUB" pitchFamily="50" charset="-128"/>
                </a:rPr>
                <a:t>　　　明らかにしておきましょう。</a:t>
              </a:r>
            </a:p>
          </p:txBody>
        </p:sp>
      </p:gr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5"/>
          <p:cNvGrpSpPr>
            <a:grpSpLocks/>
          </p:cNvGrpSpPr>
          <p:nvPr/>
        </p:nvGrpSpPr>
        <p:grpSpPr bwMode="auto">
          <a:xfrm>
            <a:off x="152400" y="676275"/>
            <a:ext cx="8612188" cy="6102350"/>
            <a:chOff x="96" y="426"/>
            <a:chExt cx="5425" cy="3844"/>
          </a:xfrm>
        </p:grpSpPr>
        <p:sp>
          <p:nvSpPr>
            <p:cNvPr id="8199" name="Text Box 2"/>
            <p:cNvSpPr txBox="1">
              <a:spLocks noChangeArrowheads="1"/>
            </p:cNvSpPr>
            <p:nvPr/>
          </p:nvSpPr>
          <p:spPr bwMode="auto">
            <a:xfrm>
              <a:off x="96" y="1713"/>
              <a:ext cx="3192" cy="2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1800">
                  <a:latin typeface="HGP創英角ｺﾞｼｯｸUB" pitchFamily="50" charset="-128"/>
                  <a:ea typeface="HGP創英角ｺﾞｼｯｸUB" pitchFamily="50" charset="-128"/>
                </a:rPr>
                <a:t>◇</a:t>
              </a:r>
              <a:r>
                <a:rPr lang="ja-JP" altLang="en-US" sz="1800">
                  <a:latin typeface="HGP創英角ｺﾞｼｯｸUB" pitchFamily="50" charset="-128"/>
                  <a:ea typeface="HGP創英角ｺﾞｼｯｸUB" pitchFamily="50" charset="-128"/>
                </a:rPr>
                <a:t>ブレーンストーミングを行い、各人の考えたことを</a:t>
              </a:r>
            </a:p>
            <a:p>
              <a:pPr eaLnBrk="1" hangingPunct="1">
                <a:spcBef>
                  <a:spcPct val="0"/>
                </a:spcBef>
                <a:buFontTx/>
                <a:buNone/>
              </a:pPr>
              <a:r>
                <a:rPr lang="ja-JP" altLang="en-US" sz="1800">
                  <a:latin typeface="HGP創英角ｺﾞｼｯｸUB" pitchFamily="50" charset="-128"/>
                  <a:ea typeface="HGP創英角ｺﾞｼｯｸUB" pitchFamily="50" charset="-128"/>
                </a:rPr>
                <a:t>　</a:t>
              </a:r>
              <a:r>
                <a:rPr lang="ja-JP" altLang="en-US" sz="1800">
                  <a:solidFill>
                    <a:srgbClr val="FF3300"/>
                  </a:solidFill>
                  <a:latin typeface="HGP創英角ｺﾞｼｯｸUB" pitchFamily="50" charset="-128"/>
                  <a:ea typeface="HGP創英角ｺﾞｼｯｸUB" pitchFamily="50" charset="-128"/>
                </a:rPr>
                <a:t>小さな紙</a:t>
              </a:r>
              <a:r>
                <a:rPr lang="ja-JP" altLang="en-US" sz="1800">
                  <a:latin typeface="HGP創英角ｺﾞｼｯｸUB" pitchFamily="50" charset="-128"/>
                  <a:ea typeface="HGP創英角ｺﾞｼｯｸUB" pitchFamily="50" charset="-128"/>
                </a:rPr>
                <a:t>に書いて皆で討議して決めるとよい。</a:t>
              </a:r>
            </a:p>
            <a:p>
              <a:pPr eaLnBrk="1" hangingPunct="1">
                <a:spcBef>
                  <a:spcPct val="0"/>
                </a:spcBef>
                <a:buFontTx/>
                <a:buNone/>
              </a:pPr>
              <a:r>
                <a:rPr lang="ja-JP" altLang="en-US" sz="1800">
                  <a:latin typeface="HGP創英角ｺﾞｼｯｸUB" pitchFamily="50" charset="-128"/>
                  <a:ea typeface="HGP創英角ｺﾞｼｯｸUB" pitchFamily="50" charset="-128"/>
                </a:rPr>
                <a:t>　　　</a:t>
              </a:r>
              <a:r>
                <a:rPr lang="ja-JP" altLang="en-US" sz="1800">
                  <a:solidFill>
                    <a:srgbClr val="000066"/>
                  </a:solidFill>
                  <a:latin typeface="HGP創英角ｺﾞｼｯｸUB" pitchFamily="50" charset="-128"/>
                  <a:ea typeface="HGP創英角ｺﾞｼｯｸUB" pitchFamily="50" charset="-128"/>
                </a:rPr>
                <a:t>　・・・（ﾎﾟｽﾄｲｯﾄ・ﾒﾓｯｺの利用）</a:t>
              </a:r>
            </a:p>
            <a:p>
              <a:pPr eaLnBrk="1" hangingPunct="1">
                <a:spcBef>
                  <a:spcPct val="0"/>
                </a:spcBef>
                <a:buFontTx/>
                <a:buNone/>
              </a:pPr>
              <a:r>
                <a:rPr lang="ja-JP" altLang="en-US" sz="1800">
                  <a:latin typeface="HGP創英角ｺﾞｼｯｸUB" pitchFamily="50" charset="-128"/>
                  <a:ea typeface="HGP創英角ｺﾞｼｯｸUB" pitchFamily="50" charset="-128"/>
                </a:rPr>
                <a:t>◇ １次手段は大分類項目的に考えて書くとよい。</a:t>
              </a:r>
              <a:r>
                <a:rPr lang="ja-JP" altLang="en-US" sz="800">
                  <a:latin typeface="HGP創英角ｺﾞｼｯｸUB" pitchFamily="50" charset="-128"/>
                  <a:ea typeface="HGP創英角ｺﾞｼｯｸUB" pitchFamily="50" charset="-128"/>
                </a:rPr>
                <a:t>　　</a:t>
              </a:r>
            </a:p>
            <a:p>
              <a:pPr eaLnBrk="1" hangingPunct="1">
                <a:spcBef>
                  <a:spcPct val="0"/>
                </a:spcBef>
                <a:buFontTx/>
                <a:buNone/>
              </a:pPr>
              <a:r>
                <a:rPr lang="ja-JP" altLang="en-US" sz="1800">
                  <a:latin typeface="HGP創英角ｺﾞｼｯｸUB" pitchFamily="50" charset="-128"/>
                  <a:ea typeface="HGP創英角ｺﾞｼｯｸUB" pitchFamily="50" charset="-128"/>
                </a:rPr>
                <a:t>　　・</a:t>
              </a:r>
              <a:r>
                <a:rPr lang="ja-JP" altLang="en-US" sz="1800">
                  <a:solidFill>
                    <a:srgbClr val="FF3300"/>
                  </a:solidFill>
                  <a:latin typeface="HGP創英角ｺﾞｼｯｸUB" pitchFamily="50" charset="-128"/>
                  <a:ea typeface="HGP創英角ｺﾞｼｯｸUB" pitchFamily="50" charset="-128"/>
                </a:rPr>
                <a:t>５</a:t>
              </a:r>
              <a:r>
                <a:rPr lang="en-US" altLang="ja-JP" sz="1800">
                  <a:solidFill>
                    <a:srgbClr val="FF3300"/>
                  </a:solidFill>
                  <a:latin typeface="HGP創英角ｺﾞｼｯｸUB" pitchFamily="50" charset="-128"/>
                  <a:ea typeface="HGP創英角ｺﾞｼｯｸUB" pitchFamily="50" charset="-128"/>
                </a:rPr>
                <a:t>M</a:t>
              </a:r>
              <a:r>
                <a:rPr lang="ja-JP" altLang="en-US" sz="1800">
                  <a:latin typeface="HGP創英角ｺﾞｼｯｸUB" pitchFamily="50" charset="-128"/>
                  <a:ea typeface="HGP創英角ｺﾞｼｯｸUB" pitchFamily="50" charset="-128"/>
                </a:rPr>
                <a:t>（</a:t>
              </a:r>
              <a:r>
                <a:rPr lang="ja-JP" altLang="en-US" sz="1800">
                  <a:solidFill>
                    <a:srgbClr val="0000FF"/>
                  </a:solidFill>
                  <a:latin typeface="HGP創英角ｺﾞｼｯｸUB" pitchFamily="50" charset="-128"/>
                  <a:ea typeface="HGP創英角ｺﾞｼｯｸUB" pitchFamily="50" charset="-128"/>
                </a:rPr>
                <a:t>人・設備・方法・材料・測定）</a:t>
              </a:r>
              <a:r>
                <a:rPr lang="ja-JP" altLang="en-US" sz="1800">
                  <a:latin typeface="HGP創英角ｺﾞｼｯｸUB" pitchFamily="50" charset="-128"/>
                  <a:ea typeface="HGP創英角ｺﾞｼｯｸUB" pitchFamily="50" charset="-128"/>
                </a:rPr>
                <a:t>を１次手段</a:t>
              </a:r>
            </a:p>
            <a:p>
              <a:pPr eaLnBrk="1" hangingPunct="1">
                <a:spcBef>
                  <a:spcPct val="0"/>
                </a:spcBef>
                <a:buFontTx/>
                <a:buNone/>
              </a:pPr>
              <a:r>
                <a:rPr lang="ja-JP" altLang="en-US" sz="1800">
                  <a:latin typeface="HGP創英角ｺﾞｼｯｸUB" pitchFamily="50" charset="-128"/>
                  <a:ea typeface="HGP創英角ｺﾞｼｯｸUB" pitchFamily="50" charset="-128"/>
                </a:rPr>
                <a:t>　　　に考えるのも１つの方法です</a:t>
              </a:r>
            </a:p>
            <a:p>
              <a:pPr eaLnBrk="1" hangingPunct="1">
                <a:spcBef>
                  <a:spcPct val="0"/>
                </a:spcBef>
                <a:buFontTx/>
                <a:buNone/>
              </a:pPr>
              <a:r>
                <a:rPr lang="ja-JP" altLang="en-US" sz="1800">
                  <a:latin typeface="HGP創英角ｺﾞｼｯｸUB" pitchFamily="50" charset="-128"/>
                  <a:ea typeface="HGP創英角ｺﾞｼｯｸUB" pitchFamily="50" charset="-128"/>
                </a:rPr>
                <a:t>　　・項目別、工程別、立場別、画面別などの分類</a:t>
              </a:r>
            </a:p>
            <a:p>
              <a:pPr eaLnBrk="1" hangingPunct="1">
                <a:spcBef>
                  <a:spcPct val="0"/>
                </a:spcBef>
                <a:buFontTx/>
                <a:buNone/>
              </a:pPr>
              <a:r>
                <a:rPr lang="ja-JP" altLang="en-US" sz="1800">
                  <a:latin typeface="HGP創英角ｺﾞｼｯｸUB" pitchFamily="50" charset="-128"/>
                  <a:ea typeface="HGP創英角ｺﾞｼｯｸUB" pitchFamily="50" charset="-128"/>
                </a:rPr>
                <a:t>　　　もあります。</a:t>
              </a:r>
              <a:endParaRPr lang="en-US" altLang="ja-JP" sz="1800">
                <a:latin typeface="HGP創英角ｺﾞｼｯｸUB" pitchFamily="50" charset="-128"/>
                <a:ea typeface="HGP創英角ｺﾞｼｯｸUB" pitchFamily="50" charset="-128"/>
              </a:endParaRPr>
            </a:p>
            <a:p>
              <a:pPr eaLnBrk="1" hangingPunct="1">
                <a:spcBef>
                  <a:spcPct val="0"/>
                </a:spcBef>
                <a:buFontTx/>
                <a:buNone/>
              </a:pPr>
              <a:r>
                <a:rPr lang="ja-JP" altLang="en-US" sz="1800">
                  <a:latin typeface="HGP創英角ｺﾞｼｯｸUB" pitchFamily="50" charset="-128"/>
                  <a:ea typeface="HGP創英角ｺﾞｼｯｸUB" pitchFamily="50" charset="-128"/>
                </a:rPr>
                <a:t>　　・１次手段がでにくい場合は、出た手段を</a:t>
              </a:r>
              <a:endParaRPr lang="en-US" altLang="ja-JP" sz="1800">
                <a:latin typeface="HGP創英角ｺﾞｼｯｸUB" pitchFamily="50" charset="-128"/>
                <a:ea typeface="HGP創英角ｺﾞｼｯｸUB" pitchFamily="50" charset="-128"/>
              </a:endParaRPr>
            </a:p>
            <a:p>
              <a:pPr eaLnBrk="1" hangingPunct="1">
                <a:spcBef>
                  <a:spcPct val="0"/>
                </a:spcBef>
                <a:buFontTx/>
                <a:buNone/>
              </a:pPr>
              <a:r>
                <a:rPr lang="ja-JP" altLang="en-US" sz="1800">
                  <a:latin typeface="HGP創英角ｺﾞｼｯｸUB" pitchFamily="50" charset="-128"/>
                  <a:ea typeface="HGP創英角ｺﾞｼｯｸUB" pitchFamily="50" charset="-128"/>
                </a:rPr>
                <a:t>　　　「手段を行うとどうなる」と考えると出やすい。</a:t>
              </a:r>
            </a:p>
            <a:p>
              <a:pPr eaLnBrk="1" hangingPunct="1">
                <a:spcBef>
                  <a:spcPct val="0"/>
                </a:spcBef>
                <a:buFontTx/>
                <a:buNone/>
              </a:pPr>
              <a:endParaRPr lang="ja-JP" altLang="en-US" sz="800">
                <a:latin typeface="HGP創英角ｺﾞｼｯｸUB" pitchFamily="50" charset="-128"/>
                <a:ea typeface="HGP創英角ｺﾞｼｯｸUB" pitchFamily="50" charset="-128"/>
              </a:endParaRPr>
            </a:p>
            <a:p>
              <a:pPr eaLnBrk="1" hangingPunct="1">
                <a:spcBef>
                  <a:spcPct val="0"/>
                </a:spcBef>
                <a:buFontTx/>
                <a:buNone/>
              </a:pPr>
              <a:r>
                <a:rPr lang="ja-JP" altLang="en-US" sz="1800">
                  <a:latin typeface="HGP創英角ｺﾞｼｯｸUB" pitchFamily="50" charset="-128"/>
                  <a:ea typeface="HGP創英角ｺﾞｼｯｸUB" pitchFamily="50" charset="-128"/>
                </a:rPr>
                <a:t>◇１次手段が決まったら、</a:t>
              </a:r>
            </a:p>
            <a:p>
              <a:pPr eaLnBrk="1" hangingPunct="1">
                <a:spcBef>
                  <a:spcPct val="0"/>
                </a:spcBef>
                <a:buFontTx/>
                <a:buNone/>
              </a:pPr>
              <a:r>
                <a:rPr lang="ja-JP" altLang="en-US" sz="1800">
                  <a:latin typeface="HGP創英角ｺﾞｼｯｸUB" pitchFamily="50" charset="-128"/>
                  <a:ea typeface="HGP創英角ｺﾞｼｯｸUB" pitchFamily="50" charset="-128"/>
                </a:rPr>
                <a:t>　　　</a:t>
              </a:r>
              <a:r>
                <a:rPr lang="ja-JP" altLang="en-US" sz="1800">
                  <a:solidFill>
                    <a:srgbClr val="000066"/>
                  </a:solidFill>
                  <a:latin typeface="HGP創英角ｺﾞｼｯｸUB" pitchFamily="50" charset="-128"/>
                  <a:ea typeface="HGP創英角ｺﾞｼｯｸUB" pitchFamily="50" charset="-128"/>
                </a:rPr>
                <a:t>基本目的と１次手段のつながり</a:t>
              </a:r>
            </a:p>
            <a:p>
              <a:pPr eaLnBrk="1" hangingPunct="1">
                <a:spcBef>
                  <a:spcPct val="0"/>
                </a:spcBef>
                <a:buFontTx/>
                <a:buNone/>
              </a:pPr>
              <a:r>
                <a:rPr lang="ja-JP" altLang="en-US" sz="1800">
                  <a:solidFill>
                    <a:srgbClr val="FF0000"/>
                  </a:solidFill>
                  <a:latin typeface="HGP創英角ｺﾞｼｯｸUB" pitchFamily="50" charset="-128"/>
                  <a:ea typeface="HGP創英角ｺﾞｼｯｸUB" pitchFamily="50" charset="-128"/>
                </a:rPr>
                <a:t>　　　</a:t>
              </a:r>
              <a:r>
                <a:rPr lang="ja-JP" altLang="en-US" sz="1800">
                  <a:latin typeface="HGP創英角ｺﾞｼｯｸUB" pitchFamily="50" charset="-128"/>
                  <a:ea typeface="HGP創英角ｺﾞｼｯｸUB" pitchFamily="50" charset="-128"/>
                </a:rPr>
                <a:t>は、正しいかどうか</a:t>
              </a:r>
              <a:r>
                <a:rPr lang="ja-JP" altLang="en-US" sz="1800">
                  <a:solidFill>
                    <a:srgbClr val="FF3300"/>
                  </a:solidFill>
                  <a:latin typeface="HGP創英角ｺﾞｼｯｸUB" pitchFamily="50" charset="-128"/>
                  <a:ea typeface="HGP創英角ｺﾞｼｯｸUB" pitchFamily="50" charset="-128"/>
                </a:rPr>
                <a:t>チェック</a:t>
              </a:r>
              <a:r>
                <a:rPr lang="ja-JP" altLang="en-US" sz="1800">
                  <a:latin typeface="HGP創英角ｺﾞｼｯｸUB" pitchFamily="50" charset="-128"/>
                  <a:ea typeface="HGP創英角ｺﾞｼｯｸUB" pitchFamily="50" charset="-128"/>
                </a:rPr>
                <a:t>する。</a:t>
              </a:r>
            </a:p>
            <a:p>
              <a:pPr eaLnBrk="1" hangingPunct="1">
                <a:spcBef>
                  <a:spcPct val="0"/>
                </a:spcBef>
                <a:buFontTx/>
                <a:buNone/>
              </a:pPr>
              <a:r>
                <a:rPr lang="ja-JP" altLang="en-US" sz="1800">
                  <a:latin typeface="HGP創英角ｺﾞｼｯｸUB" pitchFamily="50" charset="-128"/>
                  <a:ea typeface="HGP創英角ｺﾞｼｯｸUB" pitchFamily="50" charset="-128"/>
                </a:rPr>
                <a:t>　　　　　</a:t>
              </a:r>
              <a:r>
                <a:rPr lang="ja-JP" altLang="en-US" sz="1800" u="sng">
                  <a:solidFill>
                    <a:srgbClr val="000066"/>
                  </a:solidFill>
                  <a:latin typeface="HGP創英角ｺﾞｼｯｸUB" pitchFamily="50" charset="-128"/>
                  <a:ea typeface="HGP創英角ｺﾞｼｯｸUB" pitchFamily="50" charset="-128"/>
                </a:rPr>
                <a:t>★１次手段→目的</a:t>
              </a:r>
              <a:r>
                <a:rPr lang="ja-JP" altLang="en-US" sz="1800" u="sng">
                  <a:solidFill>
                    <a:srgbClr val="FF3300"/>
                  </a:solidFill>
                  <a:latin typeface="HGP創英角ｺﾞｼｯｸUB" pitchFamily="50" charset="-128"/>
                  <a:ea typeface="HGP創英角ｺﾞｼｯｸUB" pitchFamily="50" charset="-128"/>
                </a:rPr>
                <a:t>・・・筋が通っているか</a:t>
              </a:r>
              <a:r>
                <a:rPr lang="ja-JP" altLang="en-US" sz="1800">
                  <a:solidFill>
                    <a:srgbClr val="FF3300"/>
                  </a:solidFill>
                  <a:latin typeface="HGP創英角ｺﾞｼｯｸUB" pitchFamily="50" charset="-128"/>
                  <a:ea typeface="HGP創英角ｺﾞｼｯｸUB" pitchFamily="50" charset="-128"/>
                </a:rPr>
                <a:t>　</a:t>
              </a:r>
            </a:p>
          </p:txBody>
        </p:sp>
        <p:sp>
          <p:nvSpPr>
            <p:cNvPr id="8200" name="Text Box 3"/>
            <p:cNvSpPr txBox="1">
              <a:spLocks noChangeArrowheads="1"/>
            </p:cNvSpPr>
            <p:nvPr/>
          </p:nvSpPr>
          <p:spPr bwMode="auto">
            <a:xfrm>
              <a:off x="144" y="426"/>
              <a:ext cx="2736" cy="1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a:solidFill>
                    <a:srgbClr val="000066"/>
                  </a:solidFill>
                  <a:ea typeface="HGP創英角ﾎﾟｯﾌﾟ体" pitchFamily="50" charset="-128"/>
                </a:rPr>
                <a:t>「それを達成する</a:t>
              </a:r>
            </a:p>
            <a:p>
              <a:pPr eaLnBrk="1" hangingPunct="1">
                <a:spcBef>
                  <a:spcPct val="0"/>
                </a:spcBef>
                <a:buFontTx/>
                <a:buNone/>
              </a:pPr>
              <a:r>
                <a:rPr lang="ja-JP" altLang="en-US">
                  <a:solidFill>
                    <a:srgbClr val="000066"/>
                  </a:solidFill>
                  <a:ea typeface="HGP創英角ﾎﾟｯﾌﾟ体" pitchFamily="50" charset="-128"/>
                </a:rPr>
                <a:t>　　ためにどんな事を</a:t>
              </a:r>
            </a:p>
            <a:p>
              <a:pPr eaLnBrk="1" hangingPunct="1">
                <a:spcBef>
                  <a:spcPct val="0"/>
                </a:spcBef>
                <a:buFontTx/>
                <a:buNone/>
              </a:pPr>
              <a:r>
                <a:rPr lang="ja-JP" altLang="en-US">
                  <a:solidFill>
                    <a:srgbClr val="000066"/>
                  </a:solidFill>
                  <a:ea typeface="HGP創英角ﾎﾟｯﾌﾟ体" pitchFamily="50" charset="-128"/>
                </a:rPr>
                <a:t>　　　したらよいのか？」</a:t>
              </a:r>
            </a:p>
            <a:p>
              <a:pPr eaLnBrk="1" hangingPunct="1">
                <a:spcBef>
                  <a:spcPct val="0"/>
                </a:spcBef>
                <a:buFontTx/>
                <a:buNone/>
              </a:pPr>
              <a:r>
                <a:rPr lang="ja-JP" altLang="en-US">
                  <a:solidFill>
                    <a:srgbClr val="000066"/>
                  </a:solidFill>
                  <a:ea typeface="HGP創英角ｺﾞｼｯｸUB" pitchFamily="50" charset="-128"/>
                </a:rPr>
                <a:t>　</a:t>
              </a:r>
              <a:r>
                <a:rPr lang="ja-JP" altLang="en-US" sz="800">
                  <a:ea typeface="HGP創英角ｺﾞｼｯｸUB" pitchFamily="50" charset="-128"/>
                </a:rPr>
                <a:t>　　　　　　　</a:t>
              </a:r>
              <a:r>
                <a:rPr lang="ja-JP" altLang="en-US" sz="2000">
                  <a:ea typeface="HGP創英角ｺﾞｼｯｸUB" pitchFamily="50" charset="-128"/>
                </a:rPr>
                <a:t>・・・という</a:t>
              </a:r>
              <a:r>
                <a:rPr lang="ja-JP" altLang="en-US" sz="2000" u="sng">
                  <a:solidFill>
                    <a:srgbClr val="FF3300"/>
                  </a:solidFill>
                  <a:ea typeface="HGP創英角ｺﾞｼｯｸUB" pitchFamily="50" charset="-128"/>
                </a:rPr>
                <a:t>１次手段</a:t>
              </a:r>
              <a:r>
                <a:rPr lang="ja-JP" altLang="en-US" sz="2000" u="sng">
                  <a:ea typeface="HGP創英角ｺﾞｼｯｸUB" pitchFamily="50" charset="-128"/>
                </a:rPr>
                <a:t>を考えます</a:t>
              </a:r>
            </a:p>
          </p:txBody>
        </p:sp>
        <p:sp>
          <p:nvSpPr>
            <p:cNvPr id="8201" name="Text Box 4"/>
            <p:cNvSpPr txBox="1">
              <a:spLocks noChangeArrowheads="1"/>
            </p:cNvSpPr>
            <p:nvPr/>
          </p:nvSpPr>
          <p:spPr bwMode="auto">
            <a:xfrm>
              <a:off x="3649" y="3992"/>
              <a:ext cx="14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-4. </a:t>
              </a:r>
              <a:r>
                <a:rPr lang="ja-JP" altLang="en-US" sz="1800">
                  <a:latin typeface="HGP創英角ｺﾞｼｯｸUB" pitchFamily="50" charset="-128"/>
                  <a:ea typeface="HGP創英角ｺﾞｼｯｸUB" pitchFamily="50" charset="-128"/>
                </a:rPr>
                <a:t>１次展開</a:t>
              </a:r>
            </a:p>
          </p:txBody>
        </p:sp>
        <p:sp>
          <p:nvSpPr>
            <p:cNvPr id="8202" name="Text Box 5"/>
            <p:cNvSpPr txBox="1">
              <a:spLocks noChangeArrowheads="1"/>
            </p:cNvSpPr>
            <p:nvPr/>
          </p:nvSpPr>
          <p:spPr bwMode="auto">
            <a:xfrm>
              <a:off x="3571" y="912"/>
              <a:ext cx="348" cy="1824"/>
            </a:xfrm>
            <a:prstGeom prst="rect">
              <a:avLst/>
            </a:prstGeom>
            <a:solidFill>
              <a:schemeClr val="bg1"/>
            </a:solidFill>
            <a:ln w="635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ea typeface="HGP創英角ﾎﾟｯﾌﾟ体" pitchFamily="50" charset="-128"/>
                </a:rPr>
                <a:t>混雑しない食堂にする</a:t>
              </a:r>
            </a:p>
          </p:txBody>
        </p:sp>
        <p:sp>
          <p:nvSpPr>
            <p:cNvPr id="8203" name="Line 6"/>
            <p:cNvSpPr>
              <a:spLocks noChangeShapeType="1"/>
            </p:cNvSpPr>
            <p:nvPr/>
          </p:nvSpPr>
          <p:spPr bwMode="auto">
            <a:xfrm>
              <a:off x="3919" y="1874"/>
              <a:ext cx="25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4" name="Line 7"/>
            <p:cNvSpPr>
              <a:spLocks noChangeShapeType="1"/>
            </p:cNvSpPr>
            <p:nvPr/>
          </p:nvSpPr>
          <p:spPr bwMode="auto">
            <a:xfrm>
              <a:off x="4167" y="962"/>
              <a:ext cx="21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5" name="Line 8"/>
            <p:cNvSpPr>
              <a:spLocks noChangeShapeType="1"/>
            </p:cNvSpPr>
            <p:nvPr/>
          </p:nvSpPr>
          <p:spPr bwMode="auto">
            <a:xfrm>
              <a:off x="4176" y="2121"/>
              <a:ext cx="23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6" name="Line 9"/>
            <p:cNvSpPr>
              <a:spLocks noChangeShapeType="1"/>
            </p:cNvSpPr>
            <p:nvPr/>
          </p:nvSpPr>
          <p:spPr bwMode="auto">
            <a:xfrm flipV="1">
              <a:off x="4164" y="2811"/>
              <a:ext cx="24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7" name="Line 10"/>
            <p:cNvSpPr>
              <a:spLocks noChangeShapeType="1"/>
            </p:cNvSpPr>
            <p:nvPr/>
          </p:nvSpPr>
          <p:spPr bwMode="auto">
            <a:xfrm>
              <a:off x="4167" y="962"/>
              <a:ext cx="0" cy="1856"/>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8" name="Line 11"/>
            <p:cNvSpPr>
              <a:spLocks noChangeShapeType="1"/>
            </p:cNvSpPr>
            <p:nvPr/>
          </p:nvSpPr>
          <p:spPr bwMode="auto">
            <a:xfrm flipV="1">
              <a:off x="4167" y="1515"/>
              <a:ext cx="24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09" name="Text Box 12"/>
            <p:cNvSpPr txBox="1">
              <a:spLocks noChangeArrowheads="1"/>
            </p:cNvSpPr>
            <p:nvPr/>
          </p:nvSpPr>
          <p:spPr bwMode="auto">
            <a:xfrm>
              <a:off x="3531" y="3120"/>
              <a:ext cx="48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solidFill>
                    <a:srgbClr val="FF3300"/>
                  </a:solidFill>
                  <a:latin typeface="HGP創英角ｺﾞｼｯｸUB" pitchFamily="50" charset="-128"/>
                  <a:ea typeface="HGP創英角ｺﾞｼｯｸUB" pitchFamily="50" charset="-128"/>
                </a:rPr>
                <a:t>目的</a:t>
              </a:r>
            </a:p>
          </p:txBody>
        </p:sp>
        <p:sp>
          <p:nvSpPr>
            <p:cNvPr id="8210" name="Text Box 13"/>
            <p:cNvSpPr txBox="1">
              <a:spLocks noChangeArrowheads="1"/>
            </p:cNvSpPr>
            <p:nvPr/>
          </p:nvSpPr>
          <p:spPr bwMode="auto">
            <a:xfrm>
              <a:off x="4629" y="3138"/>
              <a:ext cx="754" cy="25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solidFill>
                    <a:srgbClr val="FF3300"/>
                  </a:solidFill>
                  <a:latin typeface="HGP創英角ｺﾞｼｯｸUB" pitchFamily="50" charset="-128"/>
                  <a:ea typeface="HGP創英角ｺﾞｼｯｸUB" pitchFamily="50" charset="-128"/>
                </a:rPr>
                <a:t>1</a:t>
              </a:r>
              <a:r>
                <a:rPr lang="ja-JP" altLang="en-US" sz="2000">
                  <a:solidFill>
                    <a:srgbClr val="FF3300"/>
                  </a:solidFill>
                  <a:latin typeface="HGP創英角ｺﾞｼｯｸUB" pitchFamily="50" charset="-128"/>
                  <a:ea typeface="HGP創英角ｺﾞｼｯｸUB" pitchFamily="50" charset="-128"/>
                </a:rPr>
                <a:t>次手段</a:t>
              </a:r>
            </a:p>
          </p:txBody>
        </p:sp>
        <p:sp>
          <p:nvSpPr>
            <p:cNvPr id="8211" name="Line 14"/>
            <p:cNvSpPr>
              <a:spLocks noChangeShapeType="1"/>
            </p:cNvSpPr>
            <p:nvPr/>
          </p:nvSpPr>
          <p:spPr bwMode="auto">
            <a:xfrm>
              <a:off x="4068" y="3264"/>
              <a:ext cx="492" cy="0"/>
            </a:xfrm>
            <a:prstGeom prst="line">
              <a:avLst/>
            </a:prstGeom>
            <a:noFill/>
            <a:ln w="28575">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2" name="Text Box 15"/>
            <p:cNvSpPr txBox="1">
              <a:spLocks noChangeArrowheads="1"/>
            </p:cNvSpPr>
            <p:nvPr/>
          </p:nvSpPr>
          <p:spPr bwMode="auto">
            <a:xfrm>
              <a:off x="4356" y="752"/>
              <a:ext cx="1144" cy="386"/>
            </a:xfrm>
            <a:prstGeom prst="rect">
              <a:avLst/>
            </a:prstGeom>
            <a:gradFill rotWithShape="0">
              <a:gsLst>
                <a:gs pos="0">
                  <a:srgbClr val="FFFFFF"/>
                </a:gs>
                <a:gs pos="100000">
                  <a:srgbClr val="CCFFFF"/>
                </a:gs>
              </a:gsLst>
              <a:path path="shape">
                <a:fillToRect l="50000" t="50000" r="50000" b="50000"/>
              </a:path>
            </a:gra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ea typeface="HGP創英角ｺﾞｼｯｸUB" pitchFamily="50" charset="-128"/>
                </a:rPr>
                <a:t>ニーズに合わせたルート設定にする</a:t>
              </a:r>
            </a:p>
          </p:txBody>
        </p:sp>
        <p:sp>
          <p:nvSpPr>
            <p:cNvPr id="8213" name="Text Box 16"/>
            <p:cNvSpPr txBox="1">
              <a:spLocks noChangeArrowheads="1"/>
            </p:cNvSpPr>
            <p:nvPr/>
          </p:nvSpPr>
          <p:spPr bwMode="auto">
            <a:xfrm>
              <a:off x="4365" y="1326"/>
              <a:ext cx="1144" cy="386"/>
            </a:xfrm>
            <a:prstGeom prst="rect">
              <a:avLst/>
            </a:prstGeom>
            <a:gradFill rotWithShape="0">
              <a:gsLst>
                <a:gs pos="0">
                  <a:srgbClr val="FFFFFF"/>
                </a:gs>
                <a:gs pos="100000">
                  <a:srgbClr val="CCFFFF"/>
                </a:gs>
              </a:gsLst>
              <a:path path="shape">
                <a:fillToRect l="50000" t="50000" r="50000" b="50000"/>
              </a:path>
            </a:gra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ea typeface="HGP創英角ｺﾞｼｯｸUB" pitchFamily="50" charset="-128"/>
                </a:rPr>
                <a:t>返却口の流れを</a:t>
              </a:r>
            </a:p>
            <a:p>
              <a:pPr eaLnBrk="1" hangingPunct="1">
                <a:spcBef>
                  <a:spcPct val="0"/>
                </a:spcBef>
                <a:buFontTx/>
                <a:buNone/>
              </a:pPr>
              <a:r>
                <a:rPr lang="ja-JP" altLang="en-US" sz="1600">
                  <a:ea typeface="HGP創英角ｺﾞｼｯｸUB" pitchFamily="50" charset="-128"/>
                </a:rPr>
                <a:t>　　　ｽﾑｰｽﾞにする</a:t>
              </a:r>
            </a:p>
          </p:txBody>
        </p:sp>
        <p:sp>
          <p:nvSpPr>
            <p:cNvPr id="8214" name="Text Box 17"/>
            <p:cNvSpPr txBox="1">
              <a:spLocks noChangeArrowheads="1"/>
            </p:cNvSpPr>
            <p:nvPr/>
          </p:nvSpPr>
          <p:spPr bwMode="auto">
            <a:xfrm>
              <a:off x="4374" y="1976"/>
              <a:ext cx="1144" cy="386"/>
            </a:xfrm>
            <a:prstGeom prst="rect">
              <a:avLst/>
            </a:prstGeom>
            <a:gradFill rotWithShape="0">
              <a:gsLst>
                <a:gs pos="0">
                  <a:srgbClr val="FFFFFF"/>
                </a:gs>
                <a:gs pos="100000">
                  <a:srgbClr val="CCFFFF"/>
                </a:gs>
              </a:gsLst>
              <a:path path="shape">
                <a:fillToRect l="50000" t="50000" r="50000" b="50000"/>
              </a:path>
            </a:gra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ea typeface="HGP創英角ｺﾞｼｯｸUB" pitchFamily="50" charset="-128"/>
                </a:rPr>
                <a:t>調理・配膳を</a:t>
              </a:r>
            </a:p>
            <a:p>
              <a:pPr eaLnBrk="1" hangingPunct="1">
                <a:spcBef>
                  <a:spcPct val="0"/>
                </a:spcBef>
                <a:buFontTx/>
                <a:buNone/>
              </a:pPr>
              <a:r>
                <a:rPr lang="ja-JP" altLang="en-US" sz="1600">
                  <a:ea typeface="HGP創英角ｺﾞｼｯｸUB" pitchFamily="50" charset="-128"/>
                </a:rPr>
                <a:t>　ｽﾋﾟｰﾄﾞｱｯﾌﾟする</a:t>
              </a:r>
            </a:p>
          </p:txBody>
        </p:sp>
        <p:sp>
          <p:nvSpPr>
            <p:cNvPr id="8215" name="Text Box 18"/>
            <p:cNvSpPr txBox="1">
              <a:spLocks noChangeArrowheads="1"/>
            </p:cNvSpPr>
            <p:nvPr/>
          </p:nvSpPr>
          <p:spPr bwMode="auto">
            <a:xfrm>
              <a:off x="4377" y="2614"/>
              <a:ext cx="1144" cy="386"/>
            </a:xfrm>
            <a:prstGeom prst="rect">
              <a:avLst/>
            </a:prstGeom>
            <a:gradFill rotWithShape="0">
              <a:gsLst>
                <a:gs pos="0">
                  <a:srgbClr val="FFFFFF"/>
                </a:gs>
                <a:gs pos="100000">
                  <a:srgbClr val="CCFFFF"/>
                </a:gs>
              </a:gsLst>
              <a:path path="shape">
                <a:fillToRect l="50000" t="50000" r="50000" b="50000"/>
              </a:path>
            </a:gra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ea typeface="HGP創英角ｺﾞｼｯｸUB" pitchFamily="50" charset="-128"/>
                </a:rPr>
                <a:t>ｽﾍﾟｰｽの活用を</a:t>
              </a:r>
            </a:p>
            <a:p>
              <a:pPr eaLnBrk="1" hangingPunct="1">
                <a:spcBef>
                  <a:spcPct val="0"/>
                </a:spcBef>
                <a:buFontTx/>
                <a:buNone/>
              </a:pPr>
              <a:r>
                <a:rPr lang="ja-JP" altLang="en-US" sz="1600">
                  <a:ea typeface="HGP創英角ｺﾞｼｯｸUB" pitchFamily="50" charset="-128"/>
                </a:rPr>
                <a:t>　　　　見直しする</a:t>
              </a:r>
            </a:p>
          </p:txBody>
        </p:sp>
        <p:grpSp>
          <p:nvGrpSpPr>
            <p:cNvPr id="8216" name="Group 19"/>
            <p:cNvGrpSpPr>
              <a:grpSpLocks/>
            </p:cNvGrpSpPr>
            <p:nvPr/>
          </p:nvGrpSpPr>
          <p:grpSpPr bwMode="auto">
            <a:xfrm>
              <a:off x="3545" y="3504"/>
              <a:ext cx="1831" cy="276"/>
              <a:chOff x="3545" y="3504"/>
              <a:chExt cx="1831" cy="276"/>
            </a:xfrm>
          </p:grpSpPr>
          <p:sp>
            <p:nvSpPr>
              <p:cNvPr id="8217" name="Line 20"/>
              <p:cNvSpPr>
                <a:spLocks noChangeShapeType="1"/>
              </p:cNvSpPr>
              <p:nvPr/>
            </p:nvSpPr>
            <p:spPr bwMode="auto">
              <a:xfrm flipH="1" flipV="1">
                <a:off x="4059" y="3648"/>
                <a:ext cx="528" cy="0"/>
              </a:xfrm>
              <a:prstGeom prst="line">
                <a:avLst/>
              </a:prstGeom>
              <a:noFill/>
              <a:ln w="28575">
                <a:solidFill>
                  <a:schemeClr val="accent2"/>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8" name="Text Box 21"/>
              <p:cNvSpPr txBox="1">
                <a:spLocks noChangeArrowheads="1"/>
              </p:cNvSpPr>
              <p:nvPr/>
            </p:nvSpPr>
            <p:spPr bwMode="auto">
              <a:xfrm>
                <a:off x="3545" y="3522"/>
                <a:ext cx="482" cy="25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solidFill>
                      <a:srgbClr val="FF3300"/>
                    </a:solidFill>
                    <a:latin typeface="HGP創英角ｺﾞｼｯｸUB" pitchFamily="50" charset="-128"/>
                    <a:ea typeface="HGP創英角ｺﾞｼｯｸUB" pitchFamily="50" charset="-128"/>
                  </a:rPr>
                  <a:t>目的</a:t>
                </a:r>
              </a:p>
            </p:txBody>
          </p:sp>
          <p:sp>
            <p:nvSpPr>
              <p:cNvPr id="8219" name="Text Box 22"/>
              <p:cNvSpPr txBox="1">
                <a:spLocks noChangeArrowheads="1"/>
              </p:cNvSpPr>
              <p:nvPr/>
            </p:nvSpPr>
            <p:spPr bwMode="auto">
              <a:xfrm>
                <a:off x="4608" y="3504"/>
                <a:ext cx="76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en-US" altLang="ja-JP" sz="2000">
                    <a:solidFill>
                      <a:srgbClr val="FF3300"/>
                    </a:solidFill>
                    <a:latin typeface="HGP創英角ｺﾞｼｯｸUB" pitchFamily="50" charset="-128"/>
                    <a:ea typeface="HGP創英角ｺﾞｼｯｸUB" pitchFamily="50" charset="-128"/>
                  </a:rPr>
                  <a:t>1</a:t>
                </a:r>
                <a:r>
                  <a:rPr lang="ja-JP" altLang="en-US" sz="2000">
                    <a:solidFill>
                      <a:srgbClr val="FF3300"/>
                    </a:solidFill>
                    <a:latin typeface="HGP創英角ｺﾞｼｯｸUB" pitchFamily="50" charset="-128"/>
                    <a:ea typeface="HGP創英角ｺﾞｼｯｸUB" pitchFamily="50" charset="-128"/>
                  </a:rPr>
                  <a:t>次手段</a:t>
                </a:r>
              </a:p>
            </p:txBody>
          </p:sp>
        </p:grpSp>
      </p:grpSp>
      <p:sp>
        <p:nvSpPr>
          <p:cNvPr id="8195" name="Text Box 23"/>
          <p:cNvSpPr txBox="1">
            <a:spLocks noChangeArrowheads="1"/>
          </p:cNvSpPr>
          <p:nvPr/>
        </p:nvSpPr>
        <p:spPr bwMode="auto">
          <a:xfrm>
            <a:off x="8675688" y="28575"/>
            <a:ext cx="436562"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7</a:t>
            </a:r>
          </a:p>
        </p:txBody>
      </p:sp>
      <p:sp>
        <p:nvSpPr>
          <p:cNvPr id="35864" name="AutoShape 24"/>
          <p:cNvSpPr>
            <a:spLocks noChangeArrowheads="1"/>
          </p:cNvSpPr>
          <p:nvPr/>
        </p:nvSpPr>
        <p:spPr bwMode="auto">
          <a:xfrm>
            <a:off x="230188" y="153988"/>
            <a:ext cx="4486275"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作り方手順３．１次手段の抽出</a:t>
            </a:r>
          </a:p>
        </p:txBody>
      </p:sp>
      <p:sp>
        <p:nvSpPr>
          <p:cNvPr id="8197" name="テキスト ボックス 3"/>
          <p:cNvSpPr txBox="1">
            <a:spLocks noChangeArrowheads="1"/>
          </p:cNvSpPr>
          <p:nvPr/>
        </p:nvSpPr>
        <p:spPr bwMode="auto">
          <a:xfrm>
            <a:off x="6227763" y="5219700"/>
            <a:ext cx="1249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solidFill>
                  <a:srgbClr val="0000FF"/>
                </a:solidFill>
                <a:latin typeface="HGP創英角ﾎﾟｯﾌﾟ体" pitchFamily="50" charset="-128"/>
                <a:ea typeface="HGP創英角ﾎﾟｯﾌﾟ体" pitchFamily="50" charset="-128"/>
              </a:rPr>
              <a:t>そのために</a:t>
            </a:r>
          </a:p>
        </p:txBody>
      </p:sp>
      <p:sp>
        <p:nvSpPr>
          <p:cNvPr id="8198" name="テキスト ボックス 3"/>
          <p:cNvSpPr txBox="1">
            <a:spLocks noChangeArrowheads="1"/>
          </p:cNvSpPr>
          <p:nvPr/>
        </p:nvSpPr>
        <p:spPr bwMode="auto">
          <a:xfrm>
            <a:off x="6289675" y="5938838"/>
            <a:ext cx="1620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solidFill>
                  <a:srgbClr val="0000FF"/>
                </a:solidFill>
                <a:latin typeface="HGP創英角ﾎﾟｯﾌﾟ体" pitchFamily="50" charset="-128"/>
                <a:ea typeface="HGP創英角ﾎﾟｯﾌﾟ体" pitchFamily="50" charset="-128"/>
              </a:rPr>
              <a:t>するとどうなる</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3"/>
          <p:cNvSpPr txBox="1">
            <a:spLocks noChangeArrowheads="1"/>
          </p:cNvSpPr>
          <p:nvPr/>
        </p:nvSpPr>
        <p:spPr bwMode="auto">
          <a:xfrm>
            <a:off x="71438" y="1392238"/>
            <a:ext cx="4165600" cy="70167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latin typeface="HGP創英角ｺﾞｼｯｸUB" pitchFamily="50" charset="-128"/>
                <a:ea typeface="HGP創英角ｺﾞｼｯｸUB" pitchFamily="50" charset="-128"/>
              </a:rPr>
              <a:t>◇</a:t>
            </a:r>
            <a:r>
              <a:rPr lang="ja-JP" altLang="en-US" sz="2000">
                <a:solidFill>
                  <a:srgbClr val="000066"/>
                </a:solidFill>
                <a:latin typeface="HGP創英角ｺﾞｼｯｸUB" pitchFamily="50" charset="-128"/>
                <a:ea typeface="HGP創英角ｺﾞｼｯｸUB" pitchFamily="50" charset="-128"/>
              </a:rPr>
              <a:t>１次手段を「目的」</a:t>
            </a:r>
            <a:r>
              <a:rPr lang="ja-JP" altLang="en-US" sz="2000">
                <a:latin typeface="HGP創英角ｺﾞｼｯｸUB" pitchFamily="50" charset="-128"/>
                <a:ea typeface="HGP創英角ｺﾞｼｯｸUB" pitchFamily="50" charset="-128"/>
              </a:rPr>
              <a:t>として</a:t>
            </a:r>
          </a:p>
          <a:p>
            <a:pPr eaLnBrk="1" hangingPunct="1">
              <a:spcBef>
                <a:spcPct val="0"/>
              </a:spcBef>
              <a:buFontTx/>
              <a:buNone/>
            </a:pPr>
            <a:r>
              <a:rPr lang="ja-JP" altLang="en-US" sz="2000">
                <a:latin typeface="HGP創英角ｺﾞｼｯｸUB" pitchFamily="50" charset="-128"/>
                <a:ea typeface="HGP創英角ｺﾞｼｯｸUB" pitchFamily="50" charset="-128"/>
              </a:rPr>
              <a:t>　　　　　　２次手段を皆で考えます。</a:t>
            </a:r>
          </a:p>
        </p:txBody>
      </p:sp>
      <p:sp>
        <p:nvSpPr>
          <p:cNvPr id="9219" name="Text Box 24"/>
          <p:cNvSpPr txBox="1">
            <a:spLocks noChangeArrowheads="1"/>
          </p:cNvSpPr>
          <p:nvPr/>
        </p:nvSpPr>
        <p:spPr bwMode="auto">
          <a:xfrm>
            <a:off x="4476750" y="1069975"/>
            <a:ext cx="527050" cy="2686050"/>
          </a:xfrm>
          <a:prstGeom prst="rect">
            <a:avLst/>
          </a:prstGeom>
          <a:solidFill>
            <a:schemeClr val="bg1"/>
          </a:solidFill>
          <a:ln w="38100" cmpd="dbl">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latin typeface="HGP創英角ｺﾞｼｯｸUB" pitchFamily="50" charset="-128"/>
                <a:ea typeface="HGP創英角ｺﾞｼｯｸUB" pitchFamily="50" charset="-128"/>
              </a:rPr>
              <a:t>混雑しない食堂にする</a:t>
            </a:r>
          </a:p>
        </p:txBody>
      </p:sp>
      <p:sp>
        <p:nvSpPr>
          <p:cNvPr id="9220" name="Line 25"/>
          <p:cNvSpPr>
            <a:spLocks noChangeShapeType="1"/>
          </p:cNvSpPr>
          <p:nvPr/>
        </p:nvSpPr>
        <p:spPr bwMode="auto">
          <a:xfrm>
            <a:off x="5003800" y="2659063"/>
            <a:ext cx="1778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1" name="Text Box 26"/>
          <p:cNvSpPr txBox="1">
            <a:spLocks noChangeArrowheads="1"/>
          </p:cNvSpPr>
          <p:nvPr/>
        </p:nvSpPr>
        <p:spPr bwMode="auto">
          <a:xfrm>
            <a:off x="5372100" y="1277938"/>
            <a:ext cx="1003300" cy="1101725"/>
          </a:xfrm>
          <a:prstGeom prst="rect">
            <a:avLst/>
          </a:prstGeom>
          <a:solidFill>
            <a:schemeClr val="bg1"/>
          </a:soli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600">
                <a:ea typeface="HGP創英角ｺﾞｼｯｸUB" pitchFamily="50" charset="-128"/>
              </a:rPr>
              <a:t>ニーズに合わせたルート設定にする</a:t>
            </a:r>
          </a:p>
        </p:txBody>
      </p:sp>
      <p:sp>
        <p:nvSpPr>
          <p:cNvPr id="9222" name="Line 27"/>
          <p:cNvSpPr>
            <a:spLocks noChangeShapeType="1"/>
          </p:cNvSpPr>
          <p:nvPr/>
        </p:nvSpPr>
        <p:spPr bwMode="auto">
          <a:xfrm>
            <a:off x="5181600" y="1819275"/>
            <a:ext cx="20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3" name="Line 28"/>
          <p:cNvSpPr>
            <a:spLocks noChangeShapeType="1"/>
          </p:cNvSpPr>
          <p:nvPr/>
        </p:nvSpPr>
        <p:spPr bwMode="auto">
          <a:xfrm>
            <a:off x="5181600" y="1819275"/>
            <a:ext cx="0" cy="161290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4" name="Text Box 29"/>
          <p:cNvSpPr txBox="1">
            <a:spLocks noChangeArrowheads="1"/>
          </p:cNvSpPr>
          <p:nvPr/>
        </p:nvSpPr>
        <p:spPr bwMode="auto">
          <a:xfrm>
            <a:off x="5715000" y="3979863"/>
            <a:ext cx="2273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-5.  </a:t>
            </a:r>
            <a:r>
              <a:rPr lang="ja-JP" altLang="en-US" sz="1800">
                <a:latin typeface="HGP創英角ｺﾞｼｯｸUB" pitchFamily="50" charset="-128"/>
                <a:ea typeface="HGP創英角ｺﾞｼｯｸUB" pitchFamily="50" charset="-128"/>
              </a:rPr>
              <a:t>２ 次 展 開</a:t>
            </a:r>
          </a:p>
        </p:txBody>
      </p:sp>
      <p:sp>
        <p:nvSpPr>
          <p:cNvPr id="9225" name="Text Box 30"/>
          <p:cNvSpPr txBox="1">
            <a:spLocks noChangeArrowheads="1"/>
          </p:cNvSpPr>
          <p:nvPr/>
        </p:nvSpPr>
        <p:spPr bwMode="auto">
          <a:xfrm>
            <a:off x="6769100" y="908050"/>
            <a:ext cx="2222500" cy="612775"/>
          </a:xfrm>
          <a:prstGeom prst="rect">
            <a:avLst/>
          </a:prstGeom>
          <a:gradFill rotWithShape="0">
            <a:gsLst>
              <a:gs pos="0">
                <a:srgbClr val="FFFFFF"/>
              </a:gs>
              <a:gs pos="100000">
                <a:srgbClr val="CCFFFF"/>
              </a:gs>
            </a:gsLst>
            <a:path path="shape">
              <a:fillToRect l="50000" t="50000" r="50000" b="50000"/>
            </a:path>
          </a:gradFill>
          <a:ln w="3175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66"/>
                </a:solidFill>
                <a:ea typeface="HGP創英角ｺﾞｼｯｸUB" pitchFamily="50" charset="-128"/>
              </a:rPr>
              <a:t>人気メニューにﾙｰﾄを合わせる</a:t>
            </a:r>
          </a:p>
        </p:txBody>
      </p:sp>
      <p:sp>
        <p:nvSpPr>
          <p:cNvPr id="9226" name="Text Box 31"/>
          <p:cNvSpPr txBox="1">
            <a:spLocks noChangeArrowheads="1"/>
          </p:cNvSpPr>
          <p:nvPr/>
        </p:nvSpPr>
        <p:spPr bwMode="auto">
          <a:xfrm>
            <a:off x="6769100" y="1692275"/>
            <a:ext cx="2222500" cy="368300"/>
          </a:xfrm>
          <a:prstGeom prst="rect">
            <a:avLst/>
          </a:prstGeom>
          <a:gradFill rotWithShape="0">
            <a:gsLst>
              <a:gs pos="0">
                <a:srgbClr val="FFFFFF"/>
              </a:gs>
              <a:gs pos="100000">
                <a:srgbClr val="CCFFFF"/>
              </a:gs>
            </a:gsLst>
            <a:path path="shape">
              <a:fillToRect l="50000" t="50000" r="50000" b="50000"/>
            </a:path>
          </a:gradFill>
          <a:ln w="3175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66"/>
                </a:solidFill>
                <a:ea typeface="HGP創英角ｺﾞｼｯｸUB" pitchFamily="50" charset="-128"/>
              </a:rPr>
              <a:t>レイアウトの変更をする</a:t>
            </a:r>
          </a:p>
        </p:txBody>
      </p:sp>
      <p:sp>
        <p:nvSpPr>
          <p:cNvPr id="9227" name="Text Box 32"/>
          <p:cNvSpPr txBox="1">
            <a:spLocks noChangeArrowheads="1"/>
          </p:cNvSpPr>
          <p:nvPr/>
        </p:nvSpPr>
        <p:spPr bwMode="auto">
          <a:xfrm>
            <a:off x="6769100" y="2246313"/>
            <a:ext cx="2222500" cy="338137"/>
          </a:xfrm>
          <a:prstGeom prst="rect">
            <a:avLst/>
          </a:prstGeom>
          <a:gradFill rotWithShape="0">
            <a:gsLst>
              <a:gs pos="0">
                <a:srgbClr val="FFFFFF"/>
              </a:gs>
              <a:gs pos="100000">
                <a:srgbClr val="CCFFFF"/>
              </a:gs>
            </a:gsLst>
            <a:path path="shape">
              <a:fillToRect l="50000" t="50000" r="50000" b="50000"/>
            </a:path>
          </a:gradFill>
          <a:ln w="3175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a:solidFill>
                  <a:srgbClr val="000066"/>
                </a:solidFill>
                <a:ea typeface="HGP創英角ｺﾞｼｯｸUB" pitchFamily="50" charset="-128"/>
              </a:rPr>
              <a:t>案内表示の変更</a:t>
            </a:r>
          </a:p>
        </p:txBody>
      </p:sp>
      <p:sp>
        <p:nvSpPr>
          <p:cNvPr id="9228" name="Line 33"/>
          <p:cNvSpPr>
            <a:spLocks noChangeShapeType="1"/>
          </p:cNvSpPr>
          <p:nvPr/>
        </p:nvSpPr>
        <p:spPr bwMode="auto">
          <a:xfrm>
            <a:off x="6578600" y="1192213"/>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9" name="Line 34"/>
          <p:cNvSpPr>
            <a:spLocks noChangeShapeType="1"/>
          </p:cNvSpPr>
          <p:nvPr/>
        </p:nvSpPr>
        <p:spPr bwMode="auto">
          <a:xfrm>
            <a:off x="6375400" y="1797050"/>
            <a:ext cx="3937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0" name="Line 35"/>
          <p:cNvSpPr>
            <a:spLocks noChangeShapeType="1"/>
          </p:cNvSpPr>
          <p:nvPr/>
        </p:nvSpPr>
        <p:spPr bwMode="auto">
          <a:xfrm>
            <a:off x="6578600" y="2401888"/>
            <a:ext cx="1905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1" name="Line 36"/>
          <p:cNvSpPr>
            <a:spLocks noChangeShapeType="1"/>
          </p:cNvSpPr>
          <p:nvPr/>
        </p:nvSpPr>
        <p:spPr bwMode="auto">
          <a:xfrm>
            <a:off x="6578600" y="1192213"/>
            <a:ext cx="0" cy="1209675"/>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2" name="Text Box 37"/>
          <p:cNvSpPr txBox="1">
            <a:spLocks noChangeArrowheads="1"/>
          </p:cNvSpPr>
          <p:nvPr/>
        </p:nvSpPr>
        <p:spPr bwMode="auto">
          <a:xfrm>
            <a:off x="5313363" y="3070225"/>
            <a:ext cx="922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solidFill>
                  <a:srgbClr val="FF3300"/>
                </a:solidFill>
                <a:latin typeface="HGP創英角ｺﾞｼｯｸUB" pitchFamily="50" charset="-128"/>
                <a:ea typeface="HGP創英角ｺﾞｼｯｸUB" pitchFamily="50" charset="-128"/>
              </a:rPr>
              <a:t>目的</a:t>
            </a:r>
          </a:p>
        </p:txBody>
      </p:sp>
      <p:sp>
        <p:nvSpPr>
          <p:cNvPr id="9233" name="Text Box 38"/>
          <p:cNvSpPr txBox="1">
            <a:spLocks noChangeArrowheads="1"/>
          </p:cNvSpPr>
          <p:nvPr/>
        </p:nvSpPr>
        <p:spPr bwMode="auto">
          <a:xfrm>
            <a:off x="7378700" y="3111500"/>
            <a:ext cx="1104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2000">
                <a:solidFill>
                  <a:srgbClr val="FF3300"/>
                </a:solidFill>
                <a:latin typeface="HGP創英角ｺﾞｼｯｸUB" pitchFamily="50" charset="-128"/>
                <a:ea typeface="HGP創英角ｺﾞｼｯｸUB" pitchFamily="50" charset="-128"/>
              </a:rPr>
              <a:t>手段</a:t>
            </a:r>
          </a:p>
        </p:txBody>
      </p:sp>
      <p:sp>
        <p:nvSpPr>
          <p:cNvPr id="9234" name="Line 39"/>
          <p:cNvSpPr>
            <a:spLocks noChangeShapeType="1"/>
          </p:cNvSpPr>
          <p:nvPr/>
        </p:nvSpPr>
        <p:spPr bwMode="auto">
          <a:xfrm>
            <a:off x="6172200" y="3298825"/>
            <a:ext cx="1282700" cy="0"/>
          </a:xfrm>
          <a:prstGeom prst="line">
            <a:avLst/>
          </a:prstGeom>
          <a:noFill/>
          <a:ln w="28575">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5" name="Text Box 23"/>
          <p:cNvSpPr txBox="1">
            <a:spLocks noChangeArrowheads="1"/>
          </p:cNvSpPr>
          <p:nvPr/>
        </p:nvSpPr>
        <p:spPr bwMode="auto">
          <a:xfrm>
            <a:off x="119063" y="4316413"/>
            <a:ext cx="8872537" cy="1920875"/>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12700">
                <a:solidFill>
                  <a:srgbClr val="CCFFFF"/>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latin typeface="HGP創英角ｺﾞｼｯｸUB" pitchFamily="50" charset="-128"/>
                <a:ea typeface="HGP創英角ｺﾞｼｯｸUB" pitchFamily="50" charset="-128"/>
              </a:rPr>
              <a:t>◇</a:t>
            </a:r>
            <a:r>
              <a:rPr lang="ja-JP" altLang="en-US" sz="2000">
                <a:latin typeface="HGP創英角ｺﾞｼｯｸUB" pitchFamily="50" charset="-128"/>
                <a:ea typeface="HGP創英角ｺﾞｼｯｸUB" pitchFamily="50" charset="-128"/>
              </a:rPr>
              <a:t>１次手段に対し、</a:t>
            </a:r>
          </a:p>
          <a:p>
            <a:pPr eaLnBrk="1" hangingPunct="1">
              <a:spcBef>
                <a:spcPct val="0"/>
              </a:spcBef>
              <a:buFontTx/>
              <a:buNone/>
            </a:pPr>
            <a:r>
              <a:rPr lang="ja-JP" altLang="en-US" sz="2000">
                <a:latin typeface="HGP創英角ｺﾞｼｯｸUB" pitchFamily="50" charset="-128"/>
                <a:ea typeface="HGP創英角ｺﾞｼｯｸUB" pitchFamily="50" charset="-128"/>
              </a:rPr>
              <a:t>　　　　　　２次手段を</a:t>
            </a:r>
            <a:r>
              <a:rPr lang="ja-JP" altLang="en-US" sz="2000">
                <a:solidFill>
                  <a:srgbClr val="000066"/>
                </a:solidFill>
                <a:latin typeface="HGP創英角ｺﾞｼｯｸUB" pitchFamily="50" charset="-128"/>
                <a:ea typeface="HGP創英角ｺﾞｼｯｸUB" pitchFamily="50" charset="-128"/>
              </a:rPr>
              <a:t>できるだけ多く</a:t>
            </a:r>
            <a:r>
              <a:rPr lang="ja-JP" altLang="en-US" sz="2000">
                <a:latin typeface="HGP創英角ｺﾞｼｯｸUB" pitchFamily="50" charset="-128"/>
                <a:ea typeface="HGP創英角ｺﾞｼｯｸUB" pitchFamily="50" charset="-128"/>
              </a:rPr>
              <a:t>検討します。</a:t>
            </a:r>
            <a:endParaRPr lang="en-US" altLang="ja-JP" sz="2000">
              <a:latin typeface="HGP創英角ｺﾞｼｯｸUB" pitchFamily="50" charset="-128"/>
              <a:ea typeface="HGP創英角ｺﾞｼｯｸUB" pitchFamily="50" charset="-128"/>
            </a:endParaRPr>
          </a:p>
          <a:p>
            <a:pPr eaLnBrk="1" hangingPunct="1">
              <a:spcBef>
                <a:spcPct val="0"/>
              </a:spcBef>
              <a:buFontTx/>
              <a:buNone/>
            </a:pPr>
            <a:r>
              <a:rPr lang="ja-JP" altLang="en-US" sz="2000">
                <a:latin typeface="HGP創英角ｺﾞｼｯｸUB" pitchFamily="50" charset="-128"/>
                <a:ea typeface="HGP創英角ｺﾞｼｯｸUB" pitchFamily="50" charset="-128"/>
              </a:rPr>
              <a:t>　　　（その目的なら、こんな手段もあるのでは？）　・・・</a:t>
            </a:r>
            <a:r>
              <a:rPr lang="ja-JP" altLang="en-US" sz="2000">
                <a:solidFill>
                  <a:srgbClr val="FF3300"/>
                </a:solidFill>
                <a:latin typeface="HGP創英角ｺﾞｼｯｸUB" pitchFamily="50" charset="-128"/>
                <a:ea typeface="HGP創英角ｺﾞｼｯｸUB" pitchFamily="50" charset="-128"/>
              </a:rPr>
              <a:t>新たに思いついた手段を</a:t>
            </a:r>
            <a:endParaRPr lang="en-US" altLang="ja-JP" sz="2000">
              <a:solidFill>
                <a:srgbClr val="FF3300"/>
              </a:solidFill>
              <a:latin typeface="HGP創英角ｺﾞｼｯｸUB" pitchFamily="50" charset="-128"/>
              <a:ea typeface="HGP創英角ｺﾞｼｯｸUB" pitchFamily="50" charset="-128"/>
            </a:endParaRPr>
          </a:p>
          <a:p>
            <a:pPr eaLnBrk="1" hangingPunct="1">
              <a:spcBef>
                <a:spcPct val="0"/>
              </a:spcBef>
              <a:buFontTx/>
              <a:buNone/>
            </a:pPr>
            <a:r>
              <a:rPr lang="ja-JP" altLang="en-US" sz="2000">
                <a:solidFill>
                  <a:srgbClr val="FF3300"/>
                </a:solidFill>
                <a:latin typeface="HGP創英角ｺﾞｼｯｸUB" pitchFamily="50" charset="-128"/>
                <a:ea typeface="HGP創英角ｺﾞｼｯｸUB" pitchFamily="50" charset="-128"/>
              </a:rPr>
              <a:t>　　　　　　　　　　　　　　　　　　　　　　　　　　　　　　　　　　　　　　追加するのが大切</a:t>
            </a:r>
            <a:endParaRPr lang="en-US" altLang="ja-JP" sz="2000">
              <a:solidFill>
                <a:srgbClr val="FF3300"/>
              </a:solidFill>
              <a:latin typeface="HGP創英角ｺﾞｼｯｸUB" pitchFamily="50" charset="-128"/>
              <a:ea typeface="HGP創英角ｺﾞｼｯｸUB" pitchFamily="50" charset="-128"/>
            </a:endParaRPr>
          </a:p>
          <a:p>
            <a:pPr eaLnBrk="1" hangingPunct="1">
              <a:spcBef>
                <a:spcPct val="0"/>
              </a:spcBef>
              <a:buFontTx/>
              <a:buNone/>
            </a:pPr>
            <a:endParaRPr lang="en-US" altLang="ja-JP" sz="2000">
              <a:solidFill>
                <a:srgbClr val="FF3300"/>
              </a:solidFill>
              <a:latin typeface="HGP創英角ｺﾞｼｯｸUB" pitchFamily="50" charset="-128"/>
              <a:ea typeface="HGP創英角ｺﾞｼｯｸUB" pitchFamily="50" charset="-128"/>
            </a:endParaRPr>
          </a:p>
          <a:p>
            <a:pPr eaLnBrk="1" hangingPunct="1">
              <a:spcBef>
                <a:spcPct val="0"/>
              </a:spcBef>
              <a:buFontTx/>
              <a:buNone/>
            </a:pPr>
            <a:r>
              <a:rPr lang="ja-JP" altLang="en-US" sz="2000">
                <a:solidFill>
                  <a:srgbClr val="FF3300"/>
                </a:solidFill>
                <a:latin typeface="HGP創英角ｺﾞｼｯｸUB" pitchFamily="50" charset="-128"/>
                <a:ea typeface="HGP創英角ｺﾞｼｯｸUB" pitchFamily="50" charset="-128"/>
              </a:rPr>
              <a:t>　　＊実現性は考えずアイデアを多く出すこと。（選択はマトリックス図で行う）</a:t>
            </a:r>
          </a:p>
        </p:txBody>
      </p:sp>
      <p:sp>
        <p:nvSpPr>
          <p:cNvPr id="9236" name="Text Box 41"/>
          <p:cNvSpPr txBox="1">
            <a:spLocks noChangeArrowheads="1"/>
          </p:cNvSpPr>
          <p:nvPr/>
        </p:nvSpPr>
        <p:spPr bwMode="auto">
          <a:xfrm>
            <a:off x="61913" y="2414588"/>
            <a:ext cx="414972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000">
                <a:ea typeface="HGP創英角ｺﾞｼｯｸUB" pitchFamily="50" charset="-128"/>
              </a:rPr>
              <a:t>◇</a:t>
            </a:r>
            <a:r>
              <a:rPr lang="ja-JP" altLang="en-US" sz="2000">
                <a:ea typeface="HGP創英角ｺﾞｼｯｸUB" pitchFamily="50" charset="-128"/>
              </a:rPr>
              <a:t>この場合も　</a:t>
            </a:r>
            <a:r>
              <a:rPr lang="ja-JP" altLang="en-US" sz="2000">
                <a:solidFill>
                  <a:srgbClr val="000066"/>
                </a:solidFill>
                <a:ea typeface="HGP創英角ｺﾞｼｯｸUB" pitchFamily="50" charset="-128"/>
              </a:rPr>
              <a:t>「</a:t>
            </a:r>
            <a:r>
              <a:rPr lang="ja-JP" altLang="en-US" sz="1800">
                <a:solidFill>
                  <a:srgbClr val="000066"/>
                </a:solidFill>
                <a:ea typeface="HGP創英角ｺﾞｼｯｸUB" pitchFamily="50" charset="-128"/>
              </a:rPr>
              <a:t>人気メニューにﾙｰﾄを</a:t>
            </a:r>
          </a:p>
          <a:p>
            <a:pPr eaLnBrk="1" hangingPunct="1">
              <a:lnSpc>
                <a:spcPct val="110000"/>
              </a:lnSpc>
              <a:spcBef>
                <a:spcPct val="0"/>
              </a:spcBef>
              <a:buFontTx/>
              <a:buNone/>
            </a:pPr>
            <a:r>
              <a:rPr lang="ja-JP" altLang="en-US" sz="1800">
                <a:solidFill>
                  <a:srgbClr val="000066"/>
                </a:solidFill>
                <a:ea typeface="HGP創英角ｺﾞｼｯｸUB" pitchFamily="50" charset="-128"/>
              </a:rPr>
              <a:t>　 合わせる」</a:t>
            </a:r>
            <a:r>
              <a:rPr lang="ja-JP" altLang="en-US" sz="2000">
                <a:solidFill>
                  <a:srgbClr val="000066"/>
                </a:solidFill>
                <a:ea typeface="HGP創英角ｺﾞｼｯｸUB" pitchFamily="50" charset="-128"/>
              </a:rPr>
              <a:t>ようにすれば　「</a:t>
            </a:r>
            <a:r>
              <a:rPr lang="ja-JP" altLang="en-US" sz="1800">
                <a:ea typeface="HGP創英角ｺﾞｼｯｸUB" pitchFamily="50" charset="-128"/>
              </a:rPr>
              <a:t>ニーズに</a:t>
            </a:r>
          </a:p>
          <a:p>
            <a:pPr eaLnBrk="1" hangingPunct="1">
              <a:lnSpc>
                <a:spcPct val="110000"/>
              </a:lnSpc>
              <a:spcBef>
                <a:spcPct val="0"/>
              </a:spcBef>
              <a:buFontTx/>
              <a:buNone/>
            </a:pPr>
            <a:r>
              <a:rPr lang="ja-JP" altLang="en-US" sz="1800">
                <a:ea typeface="HGP創英角ｺﾞｼｯｸUB" pitchFamily="50" charset="-128"/>
              </a:rPr>
              <a:t>　合わせたルート設定にする</a:t>
            </a:r>
            <a:r>
              <a:rPr lang="ja-JP" altLang="en-US" sz="2000">
                <a:solidFill>
                  <a:srgbClr val="000066"/>
                </a:solidFill>
                <a:ea typeface="HGP創英角ｺﾞｼｯｸUB" pitchFamily="50" charset="-128"/>
              </a:rPr>
              <a:t>」　</a:t>
            </a:r>
            <a:r>
              <a:rPr lang="ja-JP" altLang="en-US" sz="2000">
                <a:solidFill>
                  <a:schemeClr val="tx2"/>
                </a:solidFill>
                <a:ea typeface="HGP創英角ｺﾞｼｯｸUB" pitchFamily="50" charset="-128"/>
              </a:rPr>
              <a:t>ことは</a:t>
            </a:r>
          </a:p>
          <a:p>
            <a:pPr eaLnBrk="1" hangingPunct="1">
              <a:lnSpc>
                <a:spcPct val="110000"/>
              </a:lnSpc>
              <a:spcBef>
                <a:spcPct val="0"/>
              </a:spcBef>
              <a:buFontTx/>
              <a:buNone/>
            </a:pPr>
            <a:r>
              <a:rPr lang="ja-JP" altLang="en-US" sz="2000">
                <a:solidFill>
                  <a:schemeClr val="tx2"/>
                </a:solidFill>
                <a:ea typeface="HGP創英角ｺﾞｼｯｸUB" pitchFamily="50" charset="-128"/>
              </a:rPr>
              <a:t>　出来るのか</a:t>
            </a:r>
            <a:r>
              <a:rPr lang="ja-JP" altLang="en-US" sz="2000">
                <a:ea typeface="HGP創英角ｺﾞｼｯｸUB" pitchFamily="50" charset="-128"/>
              </a:rPr>
              <a:t>という</a:t>
            </a:r>
            <a:r>
              <a:rPr lang="ja-JP" altLang="en-US" sz="2000">
                <a:solidFill>
                  <a:srgbClr val="FF0000"/>
                </a:solidFill>
                <a:ea typeface="HGP創英角ｺﾞｼｯｸUB" pitchFamily="50" charset="-128"/>
              </a:rPr>
              <a:t>チェック</a:t>
            </a:r>
            <a:r>
              <a:rPr lang="ja-JP" altLang="en-US" sz="2000">
                <a:ea typeface="HGP創英角ｺﾞｼｯｸUB" pitchFamily="50" charset="-128"/>
              </a:rPr>
              <a:t>をして</a:t>
            </a:r>
          </a:p>
          <a:p>
            <a:pPr eaLnBrk="1" hangingPunct="1">
              <a:lnSpc>
                <a:spcPct val="110000"/>
              </a:lnSpc>
              <a:spcBef>
                <a:spcPct val="0"/>
              </a:spcBef>
              <a:buFontTx/>
              <a:buNone/>
            </a:pPr>
            <a:r>
              <a:rPr lang="ja-JP" altLang="en-US" sz="2000">
                <a:ea typeface="HGP創英角ｺﾞｼｯｸUB" pitchFamily="50" charset="-128"/>
              </a:rPr>
              <a:t>　下さい。</a:t>
            </a:r>
          </a:p>
        </p:txBody>
      </p:sp>
      <p:grpSp>
        <p:nvGrpSpPr>
          <p:cNvPr id="9237" name="Group 42"/>
          <p:cNvGrpSpPr>
            <a:grpSpLocks/>
          </p:cNvGrpSpPr>
          <p:nvPr/>
        </p:nvGrpSpPr>
        <p:grpSpPr bwMode="auto">
          <a:xfrm>
            <a:off x="6156325" y="3429000"/>
            <a:ext cx="1323975" cy="400050"/>
            <a:chOff x="1671" y="1968"/>
            <a:chExt cx="834" cy="252"/>
          </a:xfrm>
        </p:grpSpPr>
        <p:sp>
          <p:nvSpPr>
            <p:cNvPr id="9240" name="Text Box 43"/>
            <p:cNvSpPr txBox="1">
              <a:spLocks noChangeArrowheads="1"/>
            </p:cNvSpPr>
            <p:nvPr/>
          </p:nvSpPr>
          <p:spPr bwMode="auto">
            <a:xfrm>
              <a:off x="1689" y="2008"/>
              <a:ext cx="8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chemeClr val="tx1"/>
                  </a:solidFill>
                  <a:prstDash val="sysDot"/>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600">
                  <a:solidFill>
                    <a:srgbClr val="FF0000"/>
                  </a:solidFill>
                  <a:ea typeface="HGP創英角ｺﾞｼｯｸUB" pitchFamily="50" charset="-128"/>
                </a:rPr>
                <a:t>（チェック）</a:t>
              </a:r>
            </a:p>
          </p:txBody>
        </p:sp>
        <p:sp>
          <p:nvSpPr>
            <p:cNvPr id="9241" name="Line 44"/>
            <p:cNvSpPr>
              <a:spLocks noChangeShapeType="1"/>
            </p:cNvSpPr>
            <p:nvPr/>
          </p:nvSpPr>
          <p:spPr bwMode="auto">
            <a:xfrm>
              <a:off x="1671" y="1968"/>
              <a:ext cx="816" cy="0"/>
            </a:xfrm>
            <a:prstGeom prst="line">
              <a:avLst/>
            </a:prstGeom>
            <a:noFill/>
            <a:ln w="38100">
              <a:solidFill>
                <a:schemeClr val="accent2"/>
              </a:solidFill>
              <a:prstDash val="dash"/>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238" name="Text Box 57"/>
          <p:cNvSpPr txBox="1">
            <a:spLocks noChangeArrowheads="1"/>
          </p:cNvSpPr>
          <p:nvPr/>
        </p:nvSpPr>
        <p:spPr bwMode="auto">
          <a:xfrm>
            <a:off x="8847138" y="0"/>
            <a:ext cx="296862"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8</a:t>
            </a:r>
          </a:p>
        </p:txBody>
      </p:sp>
      <p:sp>
        <p:nvSpPr>
          <p:cNvPr id="36924" name="AutoShape 60"/>
          <p:cNvSpPr>
            <a:spLocks noChangeArrowheads="1"/>
          </p:cNvSpPr>
          <p:nvPr/>
        </p:nvSpPr>
        <p:spPr bwMode="auto">
          <a:xfrm>
            <a:off x="230188" y="239713"/>
            <a:ext cx="4171950"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作り方手順４．２次手段の抽出</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47"/>
          <p:cNvGrpSpPr>
            <a:grpSpLocks/>
          </p:cNvGrpSpPr>
          <p:nvPr/>
        </p:nvGrpSpPr>
        <p:grpSpPr bwMode="auto">
          <a:xfrm>
            <a:off x="381000" y="850900"/>
            <a:ext cx="8140700" cy="765175"/>
            <a:chOff x="48" y="520"/>
            <a:chExt cx="5128" cy="482"/>
          </a:xfrm>
        </p:grpSpPr>
        <p:sp>
          <p:nvSpPr>
            <p:cNvPr id="10282" name="Text Box 2"/>
            <p:cNvSpPr txBox="1">
              <a:spLocks noChangeArrowheads="1"/>
            </p:cNvSpPr>
            <p:nvPr/>
          </p:nvSpPr>
          <p:spPr bwMode="auto">
            <a:xfrm>
              <a:off x="48" y="520"/>
              <a:ext cx="512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ea typeface="HGP創英角ｺﾞｼｯｸUB" pitchFamily="50" charset="-128"/>
                </a:rPr>
                <a:t>◇</a:t>
              </a:r>
              <a:r>
                <a:rPr lang="ja-JP" altLang="en-US" sz="2000">
                  <a:solidFill>
                    <a:srgbClr val="FF3300"/>
                  </a:solidFill>
                  <a:ea typeface="HGP創英角ｺﾞｼｯｸUB" pitchFamily="50" charset="-128"/>
                </a:rPr>
                <a:t>２次手段を目的</a:t>
              </a:r>
              <a:r>
                <a:rPr lang="ja-JP" altLang="en-US" sz="2000">
                  <a:ea typeface="HGP創英角ｺﾞｼｯｸUB" pitchFamily="50" charset="-128"/>
                </a:rPr>
                <a:t>として、それを達成するための</a:t>
              </a:r>
              <a:r>
                <a:rPr lang="ja-JP" altLang="en-US" sz="2000">
                  <a:solidFill>
                    <a:srgbClr val="FF3300"/>
                  </a:solidFill>
                  <a:ea typeface="HGP創英角ｺﾞｼｯｸUB" pitchFamily="50" charset="-128"/>
                </a:rPr>
                <a:t>手段（３次手段）</a:t>
              </a:r>
              <a:r>
                <a:rPr lang="ja-JP" altLang="en-US" sz="2000">
                  <a:ea typeface="HGP創英角ｺﾞｼｯｸUB" pitchFamily="50" charset="-128"/>
                </a:rPr>
                <a:t>を考えます。</a:t>
              </a:r>
            </a:p>
          </p:txBody>
        </p:sp>
        <p:sp>
          <p:nvSpPr>
            <p:cNvPr id="10283" name="Text Box 3"/>
            <p:cNvSpPr txBox="1">
              <a:spLocks noChangeArrowheads="1"/>
            </p:cNvSpPr>
            <p:nvPr/>
          </p:nvSpPr>
          <p:spPr bwMode="auto">
            <a:xfrm>
              <a:off x="48" y="752"/>
              <a:ext cx="512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en-US" altLang="ja-JP" sz="2000">
                  <a:ea typeface="HGP創英角ｺﾞｼｯｸUB" pitchFamily="50" charset="-128"/>
                </a:rPr>
                <a:t>◇</a:t>
              </a:r>
              <a:r>
                <a:rPr lang="ja-JP" altLang="en-US" sz="2000">
                  <a:solidFill>
                    <a:srgbClr val="FF3300"/>
                  </a:solidFill>
                  <a:ea typeface="HGP創英角ｺﾞｼｯｸUB" pitchFamily="50" charset="-128"/>
                </a:rPr>
                <a:t>３次手段を目的</a:t>
              </a:r>
              <a:r>
                <a:rPr lang="ja-JP" altLang="en-US" sz="2000">
                  <a:ea typeface="HGP創英角ｺﾞｼｯｸUB" pitchFamily="50" charset="-128"/>
                </a:rPr>
                <a:t>として、それを達成するための</a:t>
              </a:r>
              <a:r>
                <a:rPr lang="ja-JP" altLang="en-US" sz="2000">
                  <a:solidFill>
                    <a:srgbClr val="FF3300"/>
                  </a:solidFill>
                  <a:ea typeface="HGP創英角ｺﾞｼｯｸUB" pitchFamily="50" charset="-128"/>
                </a:rPr>
                <a:t>手段（４次手段）</a:t>
              </a:r>
              <a:r>
                <a:rPr lang="ja-JP" altLang="en-US" sz="2000">
                  <a:ea typeface="HGP創英角ｺﾞｼｯｸUB" pitchFamily="50" charset="-128"/>
                </a:rPr>
                <a:t>を考えます。</a:t>
              </a:r>
            </a:p>
          </p:txBody>
        </p:sp>
      </p:grpSp>
      <p:grpSp>
        <p:nvGrpSpPr>
          <p:cNvPr id="10243" name="Group 4"/>
          <p:cNvGrpSpPr>
            <a:grpSpLocks/>
          </p:cNvGrpSpPr>
          <p:nvPr/>
        </p:nvGrpSpPr>
        <p:grpSpPr bwMode="auto">
          <a:xfrm>
            <a:off x="990600" y="1752600"/>
            <a:ext cx="7162800" cy="1576388"/>
            <a:chOff x="624" y="1104"/>
            <a:chExt cx="4512" cy="993"/>
          </a:xfrm>
        </p:grpSpPr>
        <p:sp>
          <p:nvSpPr>
            <p:cNvPr id="37893" name="Text Box 5"/>
            <p:cNvSpPr txBox="1">
              <a:spLocks noChangeArrowheads="1"/>
            </p:cNvSpPr>
            <p:nvPr/>
          </p:nvSpPr>
          <p:spPr bwMode="auto">
            <a:xfrm>
              <a:off x="1362" y="1104"/>
              <a:ext cx="3046" cy="288"/>
            </a:xfrm>
            <a:prstGeom prst="rect">
              <a:avLst/>
            </a:prstGeom>
            <a:gradFill rotWithShape="0">
              <a:gsLst>
                <a:gs pos="0">
                  <a:srgbClr val="FFCC99">
                    <a:gamma/>
                    <a:tint val="0"/>
                    <a:invGamma/>
                  </a:srgbClr>
                </a:gs>
                <a:gs pos="100000">
                  <a:srgbClr val="FFCC99"/>
                </a:gs>
              </a:gsLst>
              <a:path path="shape">
                <a:fillToRect l="50000" t="50000" r="50000" b="50000"/>
              </a:path>
            </a:gra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defRPr/>
              </a:pPr>
              <a:r>
                <a:rPr lang="ja-JP" altLang="en-US" smtClean="0">
                  <a:effectLst>
                    <a:outerShdw blurRad="38100" dist="38100" dir="2700000" algn="tl">
                      <a:srgbClr val="FFFFFF"/>
                    </a:outerShdw>
                  </a:effectLst>
                  <a:ea typeface="HGP創英角ﾎﾟｯﾌﾟ体" pitchFamily="50" charset="-128"/>
                </a:rPr>
                <a:t>一体どこまで展開すればよいのか？</a:t>
              </a:r>
            </a:p>
          </p:txBody>
        </p:sp>
        <p:sp>
          <p:nvSpPr>
            <p:cNvPr id="37894" name="Text Box 6"/>
            <p:cNvSpPr txBox="1">
              <a:spLocks noChangeArrowheads="1"/>
            </p:cNvSpPr>
            <p:nvPr/>
          </p:nvSpPr>
          <p:spPr bwMode="auto">
            <a:xfrm>
              <a:off x="624" y="1693"/>
              <a:ext cx="4512" cy="404"/>
            </a:xfrm>
            <a:prstGeom prst="rect">
              <a:avLst/>
            </a:prstGeom>
            <a:gradFill rotWithShape="0">
              <a:gsLst>
                <a:gs pos="0">
                  <a:srgbClr val="66CCFF">
                    <a:gamma/>
                    <a:tint val="0"/>
                    <a:invGamma/>
                  </a:srgbClr>
                </a:gs>
                <a:gs pos="100000">
                  <a:srgbClr val="66CCFF"/>
                </a:gs>
              </a:gsLst>
              <a:path path="shape">
                <a:fillToRect l="50000" t="50000" r="50000" b="50000"/>
              </a:path>
            </a:gra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kumimoji="1" sz="2400">
                  <a:solidFill>
                    <a:schemeClr val="tx1"/>
                  </a:solidFill>
                  <a:latin typeface="Times New Roman" pitchFamily="18" charset="0"/>
                  <a:ea typeface="ＭＳ Ｐゴシック" pitchFamily="50" charset="-128"/>
                </a:defRPr>
              </a:lvl1pPr>
              <a:lvl2pPr marL="571500" defTabSz="762000">
                <a:defRPr kumimoji="1" sz="2400">
                  <a:solidFill>
                    <a:schemeClr val="tx1"/>
                  </a:solidFill>
                  <a:latin typeface="Times New Roman" pitchFamily="18" charset="0"/>
                  <a:ea typeface="ＭＳ Ｐゴシック" pitchFamily="50" charset="-128"/>
                </a:defRPr>
              </a:lvl2pPr>
              <a:lvl3pPr marL="1143000" defTabSz="762000">
                <a:defRPr kumimoji="1" sz="2400">
                  <a:solidFill>
                    <a:schemeClr val="tx1"/>
                  </a:solidFill>
                  <a:latin typeface="Times New Roman" pitchFamily="18" charset="0"/>
                  <a:ea typeface="ＭＳ Ｐゴシック" pitchFamily="50" charset="-128"/>
                </a:defRPr>
              </a:lvl3pPr>
              <a:lvl4pPr marL="1714500" defTabSz="762000">
                <a:defRPr kumimoji="1" sz="2400">
                  <a:solidFill>
                    <a:schemeClr val="tx1"/>
                  </a:solidFill>
                  <a:latin typeface="Times New Roman" pitchFamily="18" charset="0"/>
                  <a:ea typeface="ＭＳ Ｐゴシック" pitchFamily="50" charset="-128"/>
                </a:defRPr>
              </a:lvl4pPr>
              <a:lvl5pPr marL="2286000" defTabSz="762000">
                <a:defRPr kumimoji="1" sz="2400">
                  <a:solidFill>
                    <a:schemeClr val="tx1"/>
                  </a:solidFill>
                  <a:latin typeface="Times New Roman" pitchFamily="18" charset="0"/>
                  <a:ea typeface="ＭＳ Ｐゴシック" pitchFamily="50" charset="-128"/>
                </a:defRPr>
              </a:lvl5pPr>
              <a:lvl6pPr marL="27432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defTabSz="7620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a:spcBef>
                  <a:spcPct val="50000"/>
                </a:spcBef>
                <a:defRPr/>
              </a:pPr>
              <a:r>
                <a:rPr lang="ja-JP" altLang="en-US" sz="3600" smtClean="0">
                  <a:effectLst>
                    <a:outerShdw blurRad="38100" dist="38100" dir="2700000" algn="tl">
                      <a:srgbClr val="FFFFFF"/>
                    </a:outerShdw>
                  </a:effectLst>
                  <a:ea typeface="HGP創英角ﾎﾟｯﾌﾟ体" pitchFamily="50" charset="-128"/>
                </a:rPr>
                <a:t>具体的な対策がとれる案まで展開</a:t>
              </a:r>
            </a:p>
          </p:txBody>
        </p:sp>
        <p:sp>
          <p:nvSpPr>
            <p:cNvPr id="10281" name="AutoShape 7"/>
            <p:cNvSpPr>
              <a:spLocks noChangeArrowheads="1"/>
            </p:cNvSpPr>
            <p:nvPr/>
          </p:nvSpPr>
          <p:spPr bwMode="auto">
            <a:xfrm>
              <a:off x="2352" y="1419"/>
              <a:ext cx="1056" cy="240"/>
            </a:xfrm>
            <a:prstGeom prst="downArrow">
              <a:avLst>
                <a:gd name="adj1" fmla="val 50000"/>
                <a:gd name="adj2" fmla="val 51667"/>
              </a:avLst>
            </a:prstGeom>
            <a:solidFill>
              <a:schemeClr val="accent1"/>
            </a:solidFill>
            <a:ln>
              <a:noFill/>
            </a:ln>
            <a:effectLst>
              <a:outerShdw dist="107763"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vert="eaVert" wrap="none" anchor="ct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endParaRPr lang="ja-JP" altLang="en-US" sz="2400"/>
            </a:p>
          </p:txBody>
        </p:sp>
      </p:grpSp>
      <p:sp>
        <p:nvSpPr>
          <p:cNvPr id="10244" name="Text Box 9"/>
          <p:cNvSpPr txBox="1">
            <a:spLocks noChangeArrowheads="1"/>
          </p:cNvSpPr>
          <p:nvPr/>
        </p:nvSpPr>
        <p:spPr bwMode="auto">
          <a:xfrm>
            <a:off x="2832100" y="6248400"/>
            <a:ext cx="2959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latin typeface="HGP創英角ｺﾞｼｯｸUB" pitchFamily="50" charset="-128"/>
                <a:ea typeface="HGP創英角ｺﾞｼｯｸUB" pitchFamily="50" charset="-128"/>
              </a:rPr>
              <a:t>図</a:t>
            </a:r>
            <a:r>
              <a:rPr lang="en-US" altLang="ja-JP" sz="1800">
                <a:latin typeface="HGP創英角ｺﾞｼｯｸUB" pitchFamily="50" charset="-128"/>
                <a:ea typeface="HGP創英角ｺﾞｼｯｸUB" pitchFamily="50" charset="-128"/>
              </a:rPr>
              <a:t>-6.  </a:t>
            </a:r>
            <a:r>
              <a:rPr lang="ja-JP" altLang="en-US" sz="1800">
                <a:latin typeface="HGP創英角ｺﾞｼｯｸUB" pitchFamily="50" charset="-128"/>
                <a:ea typeface="HGP創英角ｺﾞｼｯｸUB" pitchFamily="50" charset="-128"/>
              </a:rPr>
              <a:t>３次 ･４次 展 開</a:t>
            </a:r>
          </a:p>
        </p:txBody>
      </p:sp>
      <p:sp>
        <p:nvSpPr>
          <p:cNvPr id="10245" name="Text Box 11"/>
          <p:cNvSpPr txBox="1">
            <a:spLocks noChangeArrowheads="1"/>
          </p:cNvSpPr>
          <p:nvPr/>
        </p:nvSpPr>
        <p:spPr bwMode="auto">
          <a:xfrm>
            <a:off x="5251450" y="4038600"/>
            <a:ext cx="1993900" cy="666750"/>
          </a:xfrm>
          <a:prstGeom prst="rect">
            <a:avLst/>
          </a:prstGeom>
          <a:gradFill rotWithShape="0">
            <a:gsLst>
              <a:gs pos="0">
                <a:srgbClr val="FFFFFF"/>
              </a:gs>
              <a:gs pos="100000">
                <a:srgbClr val="CCFFFF"/>
              </a:gs>
            </a:gsLst>
            <a:path path="shape">
              <a:fillToRect l="50000" t="50000" r="50000" b="50000"/>
            </a:path>
          </a:gradFill>
          <a:ln w="254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ea typeface="HGP創英角ｺﾞｼｯｸUB" pitchFamily="50" charset="-128"/>
              </a:rPr>
              <a:t>アンケート調査を行う</a:t>
            </a:r>
          </a:p>
        </p:txBody>
      </p:sp>
      <p:sp>
        <p:nvSpPr>
          <p:cNvPr id="10246" name="Text Box 12"/>
          <p:cNvSpPr txBox="1">
            <a:spLocks noChangeArrowheads="1"/>
          </p:cNvSpPr>
          <p:nvPr/>
        </p:nvSpPr>
        <p:spPr bwMode="auto">
          <a:xfrm>
            <a:off x="5280025" y="5105400"/>
            <a:ext cx="1993900" cy="666750"/>
          </a:xfrm>
          <a:prstGeom prst="rect">
            <a:avLst/>
          </a:prstGeom>
          <a:gradFill rotWithShape="0">
            <a:gsLst>
              <a:gs pos="0">
                <a:srgbClr val="FFFFFF"/>
              </a:gs>
              <a:gs pos="100000">
                <a:srgbClr val="CCFFFF"/>
              </a:gs>
            </a:gsLst>
            <a:path path="shape">
              <a:fillToRect l="50000" t="50000" r="50000" b="50000"/>
            </a:path>
          </a:gradFill>
          <a:ln w="254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ea typeface="HGP創英角ｺﾞｼｯｸUB" pitchFamily="50" charset="-128"/>
              </a:rPr>
              <a:t>月間の献立を</a:t>
            </a:r>
            <a:r>
              <a:rPr lang="en-US" altLang="ja-JP" sz="1800">
                <a:ea typeface="HGP創英角ｺﾞｼｯｸUB" pitchFamily="50" charset="-128"/>
              </a:rPr>
              <a:t>HP</a:t>
            </a:r>
            <a:r>
              <a:rPr lang="ja-JP" altLang="en-US" sz="1800">
                <a:ea typeface="HGP創英角ｺﾞｼｯｸUB" pitchFamily="50" charset="-128"/>
              </a:rPr>
              <a:t>に公開する</a:t>
            </a:r>
          </a:p>
        </p:txBody>
      </p:sp>
      <p:grpSp>
        <p:nvGrpSpPr>
          <p:cNvPr id="10247" name="Group 13"/>
          <p:cNvGrpSpPr>
            <a:grpSpLocks/>
          </p:cNvGrpSpPr>
          <p:nvPr/>
        </p:nvGrpSpPr>
        <p:grpSpPr bwMode="auto">
          <a:xfrm>
            <a:off x="4762500" y="4362450"/>
            <a:ext cx="503238" cy="1200150"/>
            <a:chOff x="3144" y="2748"/>
            <a:chExt cx="317" cy="756"/>
          </a:xfrm>
        </p:grpSpPr>
        <p:sp>
          <p:nvSpPr>
            <p:cNvPr id="10275" name="Line 14"/>
            <p:cNvSpPr>
              <a:spLocks noChangeShapeType="1"/>
            </p:cNvSpPr>
            <p:nvPr/>
          </p:nvSpPr>
          <p:spPr bwMode="auto">
            <a:xfrm>
              <a:off x="3144" y="2748"/>
              <a:ext cx="176"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6" name="Line 15"/>
            <p:cNvSpPr>
              <a:spLocks noChangeShapeType="1"/>
            </p:cNvSpPr>
            <p:nvPr/>
          </p:nvSpPr>
          <p:spPr bwMode="auto">
            <a:xfrm flipV="1">
              <a:off x="3312" y="2748"/>
              <a:ext cx="14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7" name="Line 16"/>
            <p:cNvSpPr>
              <a:spLocks noChangeShapeType="1"/>
            </p:cNvSpPr>
            <p:nvPr/>
          </p:nvSpPr>
          <p:spPr bwMode="auto">
            <a:xfrm>
              <a:off x="3312" y="2750"/>
              <a:ext cx="0" cy="754"/>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8" name="Line 17"/>
            <p:cNvSpPr>
              <a:spLocks noChangeShapeType="1"/>
            </p:cNvSpPr>
            <p:nvPr/>
          </p:nvSpPr>
          <p:spPr bwMode="auto">
            <a:xfrm flipV="1">
              <a:off x="3312" y="3504"/>
              <a:ext cx="14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0248" name="Text Box 18"/>
          <p:cNvSpPr txBox="1">
            <a:spLocks noChangeArrowheads="1"/>
          </p:cNvSpPr>
          <p:nvPr/>
        </p:nvSpPr>
        <p:spPr bwMode="auto">
          <a:xfrm>
            <a:off x="5638800" y="3494088"/>
            <a:ext cx="1143000" cy="392112"/>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3300"/>
                </a:solidFill>
                <a:ea typeface="HGP創英角ｺﾞｼｯｸUB" pitchFamily="50" charset="-128"/>
              </a:rPr>
              <a:t>３次手段</a:t>
            </a:r>
          </a:p>
        </p:txBody>
      </p:sp>
      <p:grpSp>
        <p:nvGrpSpPr>
          <p:cNvPr id="10249" name="Group 19"/>
          <p:cNvGrpSpPr>
            <a:grpSpLocks/>
          </p:cNvGrpSpPr>
          <p:nvPr/>
        </p:nvGrpSpPr>
        <p:grpSpPr bwMode="auto">
          <a:xfrm>
            <a:off x="668338" y="3505200"/>
            <a:ext cx="1598612" cy="3048000"/>
            <a:chOff x="421" y="2208"/>
            <a:chExt cx="1007" cy="1920"/>
          </a:xfrm>
        </p:grpSpPr>
        <p:sp>
          <p:nvSpPr>
            <p:cNvPr id="10269" name="Text Box 20"/>
            <p:cNvSpPr txBox="1">
              <a:spLocks noChangeArrowheads="1"/>
            </p:cNvSpPr>
            <p:nvPr/>
          </p:nvSpPr>
          <p:spPr bwMode="auto">
            <a:xfrm>
              <a:off x="720" y="2544"/>
              <a:ext cx="708" cy="766"/>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P創英角ｺﾞｼｯｸUB" pitchFamily="50" charset="-128"/>
                </a:rPr>
                <a:t>ニーズに合わせたルート設定にする</a:t>
              </a:r>
            </a:p>
          </p:txBody>
        </p:sp>
        <p:grpSp>
          <p:nvGrpSpPr>
            <p:cNvPr id="10270" name="Group 21"/>
            <p:cNvGrpSpPr>
              <a:grpSpLocks/>
            </p:cNvGrpSpPr>
            <p:nvPr/>
          </p:nvGrpSpPr>
          <p:grpSpPr bwMode="auto">
            <a:xfrm>
              <a:off x="421" y="2880"/>
              <a:ext cx="299" cy="1248"/>
              <a:chOff x="565" y="2880"/>
              <a:chExt cx="299" cy="1248"/>
            </a:xfrm>
          </p:grpSpPr>
          <p:sp>
            <p:nvSpPr>
              <p:cNvPr id="10272" name="Line 22"/>
              <p:cNvSpPr>
                <a:spLocks noChangeShapeType="1"/>
              </p:cNvSpPr>
              <p:nvPr/>
            </p:nvSpPr>
            <p:spPr bwMode="auto">
              <a:xfrm>
                <a:off x="565" y="3503"/>
                <a:ext cx="155" cy="1"/>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3" name="Line 23"/>
              <p:cNvSpPr>
                <a:spLocks noChangeShapeType="1"/>
              </p:cNvSpPr>
              <p:nvPr/>
            </p:nvSpPr>
            <p:spPr bwMode="auto">
              <a:xfrm>
                <a:off x="720" y="2880"/>
                <a:ext cx="144"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74" name="Line 24"/>
              <p:cNvSpPr>
                <a:spLocks noChangeShapeType="1"/>
              </p:cNvSpPr>
              <p:nvPr/>
            </p:nvSpPr>
            <p:spPr bwMode="auto">
              <a:xfrm>
                <a:off x="720" y="2880"/>
                <a:ext cx="0" cy="1248"/>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0271" name="Text Box 25"/>
            <p:cNvSpPr txBox="1">
              <a:spLocks noChangeArrowheads="1"/>
            </p:cNvSpPr>
            <p:nvPr/>
          </p:nvSpPr>
          <p:spPr bwMode="auto">
            <a:xfrm>
              <a:off x="720" y="2208"/>
              <a:ext cx="683" cy="247"/>
            </a:xfrm>
            <a:prstGeom prst="rect">
              <a:avLst/>
            </a:prstGeom>
            <a:noFill/>
            <a:ln w="25400">
              <a:solidFill>
                <a:schemeClr val="tx1"/>
              </a:solidFill>
              <a:prstDash val="sysDot"/>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3300"/>
                  </a:solidFill>
                  <a:ea typeface="HGP創英角ｺﾞｼｯｸUB" pitchFamily="50" charset="-128"/>
                </a:rPr>
                <a:t>１次手段</a:t>
              </a:r>
            </a:p>
          </p:txBody>
        </p:sp>
      </p:grpSp>
      <p:grpSp>
        <p:nvGrpSpPr>
          <p:cNvPr id="10250" name="Group 26"/>
          <p:cNvGrpSpPr>
            <a:grpSpLocks/>
          </p:cNvGrpSpPr>
          <p:nvPr/>
        </p:nvGrpSpPr>
        <p:grpSpPr bwMode="auto">
          <a:xfrm>
            <a:off x="0" y="3519488"/>
            <a:ext cx="927100" cy="3033712"/>
            <a:chOff x="144" y="2217"/>
            <a:chExt cx="584" cy="1911"/>
          </a:xfrm>
        </p:grpSpPr>
        <p:sp>
          <p:nvSpPr>
            <p:cNvPr id="10267" name="Text Box 27"/>
            <p:cNvSpPr txBox="1">
              <a:spLocks noChangeArrowheads="1"/>
            </p:cNvSpPr>
            <p:nvPr/>
          </p:nvSpPr>
          <p:spPr bwMode="auto">
            <a:xfrm>
              <a:off x="255" y="2544"/>
              <a:ext cx="313" cy="1584"/>
            </a:xfrm>
            <a:prstGeom prst="rect">
              <a:avLst/>
            </a:prstGeom>
            <a:noFill/>
            <a:ln w="38100" cmpd="dbl">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ea typeface="HGP創英角ﾎﾟｯﾌﾟ体" pitchFamily="50" charset="-128"/>
                </a:rPr>
                <a:t>混雑しない食堂にする</a:t>
              </a:r>
            </a:p>
          </p:txBody>
        </p:sp>
        <p:sp>
          <p:nvSpPr>
            <p:cNvPr id="10268" name="Text Box 28"/>
            <p:cNvSpPr txBox="1">
              <a:spLocks noChangeArrowheads="1"/>
            </p:cNvSpPr>
            <p:nvPr/>
          </p:nvSpPr>
          <p:spPr bwMode="auto">
            <a:xfrm>
              <a:off x="144" y="2217"/>
              <a:ext cx="5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0"/>
                </a:spcBef>
                <a:buFontTx/>
                <a:buNone/>
              </a:pPr>
              <a:r>
                <a:rPr lang="ja-JP" altLang="en-US" sz="1400">
                  <a:solidFill>
                    <a:srgbClr val="FF3300"/>
                  </a:solidFill>
                  <a:latin typeface="HGP創英角ｺﾞｼｯｸUB" pitchFamily="50" charset="-128"/>
                  <a:ea typeface="HGP創英角ｺﾞｼｯｸUB" pitchFamily="50" charset="-128"/>
                </a:rPr>
                <a:t>基本目的</a:t>
              </a:r>
            </a:p>
          </p:txBody>
        </p:sp>
      </p:grpSp>
      <p:grpSp>
        <p:nvGrpSpPr>
          <p:cNvPr id="10251" name="Group 29"/>
          <p:cNvGrpSpPr>
            <a:grpSpLocks/>
          </p:cNvGrpSpPr>
          <p:nvPr/>
        </p:nvGrpSpPr>
        <p:grpSpPr bwMode="auto">
          <a:xfrm>
            <a:off x="2246313" y="3494088"/>
            <a:ext cx="2516187" cy="2849562"/>
            <a:chOff x="1415" y="2201"/>
            <a:chExt cx="1585" cy="1795"/>
          </a:xfrm>
        </p:grpSpPr>
        <p:sp>
          <p:nvSpPr>
            <p:cNvPr id="10259" name="Text Box 30"/>
            <p:cNvSpPr txBox="1">
              <a:spLocks noChangeArrowheads="1"/>
            </p:cNvSpPr>
            <p:nvPr/>
          </p:nvSpPr>
          <p:spPr bwMode="auto">
            <a:xfrm>
              <a:off x="1744" y="2556"/>
              <a:ext cx="1256" cy="420"/>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P創英角ｺﾞｼｯｸUB" pitchFamily="50" charset="-128"/>
                </a:rPr>
                <a:t>人気メニューにﾙｰﾄを合わせる</a:t>
              </a:r>
            </a:p>
          </p:txBody>
        </p:sp>
        <p:sp>
          <p:nvSpPr>
            <p:cNvPr id="10260" name="Text Box 31"/>
            <p:cNvSpPr txBox="1">
              <a:spLocks noChangeArrowheads="1"/>
            </p:cNvSpPr>
            <p:nvPr/>
          </p:nvSpPr>
          <p:spPr bwMode="auto">
            <a:xfrm>
              <a:off x="1744" y="3372"/>
              <a:ext cx="1256" cy="233"/>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P創英角ｺﾞｼｯｸUB" pitchFamily="50" charset="-128"/>
                </a:rPr>
                <a:t>案内表示の変更</a:t>
              </a:r>
            </a:p>
          </p:txBody>
        </p:sp>
        <p:sp>
          <p:nvSpPr>
            <p:cNvPr id="10261" name="Text Box 32"/>
            <p:cNvSpPr txBox="1">
              <a:spLocks noChangeArrowheads="1"/>
            </p:cNvSpPr>
            <p:nvPr/>
          </p:nvSpPr>
          <p:spPr bwMode="auto">
            <a:xfrm>
              <a:off x="1968" y="2201"/>
              <a:ext cx="720" cy="247"/>
            </a:xfrm>
            <a:prstGeom prst="rect">
              <a:avLst/>
            </a:prstGeom>
            <a:noFill/>
            <a:ln w="25400">
              <a:solidFill>
                <a:schemeClr val="tx1"/>
              </a:solidFill>
              <a:prstDash val="sysDot"/>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3300"/>
                  </a:solidFill>
                  <a:ea typeface="HGP創英角ｺﾞｼｯｸUB" pitchFamily="50" charset="-128"/>
                </a:rPr>
                <a:t>２次手段</a:t>
              </a:r>
            </a:p>
          </p:txBody>
        </p:sp>
        <p:grpSp>
          <p:nvGrpSpPr>
            <p:cNvPr id="10262" name="Group 33"/>
            <p:cNvGrpSpPr>
              <a:grpSpLocks/>
            </p:cNvGrpSpPr>
            <p:nvPr/>
          </p:nvGrpSpPr>
          <p:grpSpPr bwMode="auto">
            <a:xfrm>
              <a:off x="1415" y="2732"/>
              <a:ext cx="329" cy="1264"/>
              <a:chOff x="1559" y="2732"/>
              <a:chExt cx="329" cy="1264"/>
            </a:xfrm>
          </p:grpSpPr>
          <p:sp>
            <p:nvSpPr>
              <p:cNvPr id="10263" name="Line 34"/>
              <p:cNvSpPr>
                <a:spLocks noChangeShapeType="1"/>
              </p:cNvSpPr>
              <p:nvPr/>
            </p:nvSpPr>
            <p:spPr bwMode="auto">
              <a:xfrm>
                <a:off x="1728" y="2736"/>
                <a:ext cx="16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64" name="Line 35"/>
              <p:cNvSpPr>
                <a:spLocks noChangeShapeType="1"/>
              </p:cNvSpPr>
              <p:nvPr/>
            </p:nvSpPr>
            <p:spPr bwMode="auto">
              <a:xfrm>
                <a:off x="1728" y="2732"/>
                <a:ext cx="0" cy="1264"/>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65" name="Line 36"/>
              <p:cNvSpPr>
                <a:spLocks noChangeShapeType="1"/>
              </p:cNvSpPr>
              <p:nvPr/>
            </p:nvSpPr>
            <p:spPr bwMode="auto">
              <a:xfrm>
                <a:off x="1559" y="2880"/>
                <a:ext cx="169"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66" name="Line 37"/>
              <p:cNvSpPr>
                <a:spLocks noChangeShapeType="1"/>
              </p:cNvSpPr>
              <p:nvPr/>
            </p:nvSpPr>
            <p:spPr bwMode="auto">
              <a:xfrm>
                <a:off x="1728" y="3552"/>
                <a:ext cx="160"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10252" name="Text Box 39"/>
          <p:cNvSpPr txBox="1">
            <a:spLocks noChangeArrowheads="1"/>
          </p:cNvSpPr>
          <p:nvPr/>
        </p:nvSpPr>
        <p:spPr bwMode="auto">
          <a:xfrm>
            <a:off x="7696200" y="3494088"/>
            <a:ext cx="1181100" cy="392112"/>
          </a:xfrm>
          <a:prstGeom prst="rect">
            <a:avLst/>
          </a:prstGeom>
          <a:noFill/>
          <a:ln w="25400">
            <a:solidFill>
              <a:schemeClr val="tx1"/>
            </a:solidFill>
            <a:miter lim="800000"/>
            <a:headEnd type="none" w="sm" len="sm"/>
            <a:tailEnd type="none" w="sm" len="sm"/>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spcBef>
                <a:spcPct val="50000"/>
              </a:spcBef>
              <a:buFontTx/>
              <a:buNone/>
            </a:pPr>
            <a:r>
              <a:rPr lang="ja-JP" altLang="en-US" sz="1800">
                <a:solidFill>
                  <a:srgbClr val="FF3300"/>
                </a:solidFill>
                <a:ea typeface="HGP創英角ｺﾞｼｯｸUB" pitchFamily="50" charset="-128"/>
              </a:rPr>
              <a:t>４次手段</a:t>
            </a:r>
          </a:p>
        </p:txBody>
      </p:sp>
      <p:sp>
        <p:nvSpPr>
          <p:cNvPr id="10253" name="Text Box 40"/>
          <p:cNvSpPr txBox="1">
            <a:spLocks noChangeArrowheads="1"/>
          </p:cNvSpPr>
          <p:nvPr/>
        </p:nvSpPr>
        <p:spPr bwMode="auto">
          <a:xfrm>
            <a:off x="7620000" y="4038600"/>
            <a:ext cx="1371600" cy="666750"/>
          </a:xfrm>
          <a:prstGeom prst="rect">
            <a:avLst/>
          </a:prstGeom>
          <a:gradFill rotWithShape="0">
            <a:gsLst>
              <a:gs pos="0">
                <a:srgbClr val="FFFFFF"/>
              </a:gs>
              <a:gs pos="100000">
                <a:srgbClr val="CCFFFF"/>
              </a:gs>
            </a:gsLst>
            <a:path path="shape">
              <a:fillToRect l="50000" t="50000" r="50000" b="50000"/>
            </a:path>
          </a:gradFill>
          <a:ln w="254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800">
                <a:ea typeface="HGP創英角ｺﾞｼｯｸUB" pitchFamily="50" charset="-128"/>
              </a:rPr>
              <a:t>ﾒﾆｭｰ</a:t>
            </a:r>
          </a:p>
          <a:p>
            <a:pPr eaLnBrk="1" hangingPunct="1">
              <a:spcBef>
                <a:spcPct val="0"/>
              </a:spcBef>
              <a:buFontTx/>
              <a:buNone/>
            </a:pPr>
            <a:r>
              <a:rPr lang="ja-JP" altLang="en-US" sz="1800">
                <a:ea typeface="HGP創英角ｺﾞｼｯｸUB" pitchFamily="50" charset="-128"/>
              </a:rPr>
              <a:t>　別の・・</a:t>
            </a:r>
          </a:p>
        </p:txBody>
      </p:sp>
      <p:sp>
        <p:nvSpPr>
          <p:cNvPr id="10254" name="Line 41"/>
          <p:cNvSpPr>
            <a:spLocks noChangeShapeType="1"/>
          </p:cNvSpPr>
          <p:nvPr/>
        </p:nvSpPr>
        <p:spPr bwMode="auto">
          <a:xfrm>
            <a:off x="7245350" y="4416425"/>
            <a:ext cx="374650" cy="3175"/>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55" name="Text Box 42"/>
          <p:cNvSpPr txBox="1">
            <a:spLocks noChangeArrowheads="1"/>
          </p:cNvSpPr>
          <p:nvPr/>
        </p:nvSpPr>
        <p:spPr bwMode="auto">
          <a:xfrm>
            <a:off x="7642225" y="5105400"/>
            <a:ext cx="1371600" cy="1354138"/>
          </a:xfrm>
          <a:prstGeom prst="rect">
            <a:avLst/>
          </a:prstGeom>
          <a:gradFill rotWithShape="0">
            <a:gsLst>
              <a:gs pos="0">
                <a:srgbClr val="FFFFFF"/>
              </a:gs>
              <a:gs pos="100000">
                <a:srgbClr val="CCFFFF"/>
              </a:gs>
            </a:gsLst>
            <a:path path="shape">
              <a:fillToRect l="50000" t="50000" r="50000" b="50000"/>
            </a:path>
          </a:gradFill>
          <a:ln w="254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76200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7620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7620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7620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50000"/>
              </a:spcBef>
              <a:buFontTx/>
              <a:buNone/>
            </a:pPr>
            <a:r>
              <a:rPr lang="ja-JP" altLang="en-US" sz="1800">
                <a:ea typeface="HGP創英角ｺﾞｼｯｸUB" pitchFamily="50" charset="-128"/>
              </a:rPr>
              <a:t>・・・・　　　　　・・・</a:t>
            </a:r>
          </a:p>
          <a:p>
            <a:pPr eaLnBrk="1" hangingPunct="1">
              <a:spcBef>
                <a:spcPct val="50000"/>
              </a:spcBef>
              <a:buFontTx/>
              <a:buNone/>
            </a:pPr>
            <a:r>
              <a:rPr lang="ja-JP" altLang="en-US" sz="1800">
                <a:ea typeface="HGP創英角ｺﾞｼｯｸUB" pitchFamily="50" charset="-128"/>
              </a:rPr>
              <a:t>　　　　　・・・・</a:t>
            </a:r>
          </a:p>
        </p:txBody>
      </p:sp>
      <p:sp>
        <p:nvSpPr>
          <p:cNvPr id="10256" name="Line 43"/>
          <p:cNvSpPr>
            <a:spLocks noChangeShapeType="1"/>
          </p:cNvSpPr>
          <p:nvPr/>
        </p:nvSpPr>
        <p:spPr bwMode="auto">
          <a:xfrm>
            <a:off x="7267575" y="5516563"/>
            <a:ext cx="374650" cy="3175"/>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57" name="Text Box 44"/>
          <p:cNvSpPr txBox="1">
            <a:spLocks noChangeArrowheads="1"/>
          </p:cNvSpPr>
          <p:nvPr/>
        </p:nvSpPr>
        <p:spPr bwMode="auto">
          <a:xfrm>
            <a:off x="8604250" y="-1588"/>
            <a:ext cx="517525" cy="342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66" tIns="47884" rIns="95766" bIns="47884" anchor="ctr">
            <a:spAutoFit/>
          </a:bodyPr>
          <a:lstStyle>
            <a:lvl1pPr defTabSz="957263"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defTabSz="957263"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defTabSz="957263"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defTabSz="957263"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defTabSz="957263"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r" eaLnBrk="1" hangingPunct="1">
              <a:spcBef>
                <a:spcPct val="50000"/>
              </a:spcBef>
              <a:buFontTx/>
              <a:buNone/>
            </a:pPr>
            <a:r>
              <a:rPr lang="en-US" altLang="ja-JP" sz="1600" b="1">
                <a:latin typeface="ＭＳ Ｐゴシック" pitchFamily="50" charset="-128"/>
              </a:rPr>
              <a:t>9</a:t>
            </a:r>
          </a:p>
        </p:txBody>
      </p:sp>
      <p:sp>
        <p:nvSpPr>
          <p:cNvPr id="37933" name="AutoShape 45"/>
          <p:cNvSpPr>
            <a:spLocks noChangeArrowheads="1"/>
          </p:cNvSpPr>
          <p:nvPr/>
        </p:nvSpPr>
        <p:spPr bwMode="auto">
          <a:xfrm>
            <a:off x="211138" y="182563"/>
            <a:ext cx="4870450" cy="511175"/>
          </a:xfrm>
          <a:prstGeom prst="roundRect">
            <a:avLst>
              <a:gd name="adj" fmla="val 16667"/>
            </a:avLst>
          </a:prstGeom>
          <a:solidFill>
            <a:srgbClr val="FFC1C1"/>
          </a:solidFill>
          <a:ln w="9525">
            <a:solidFill>
              <a:schemeClr val="accent2"/>
            </a:solidFill>
            <a:round/>
            <a:headEnd/>
            <a:tailEnd/>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spAutoFit/>
          </a:bodyPr>
          <a:lstStyle/>
          <a:p>
            <a:pPr>
              <a:defRPr/>
            </a:pPr>
            <a:r>
              <a:rPr lang="ja-JP" altLang="en-US" dirty="0">
                <a:effectLst>
                  <a:outerShdw blurRad="38100" dist="38100" dir="2700000" algn="tl">
                    <a:srgbClr val="FFFFFF"/>
                  </a:outerShdw>
                </a:effectLst>
                <a:ea typeface="HGP創英角ｺﾞｼｯｸUB" pitchFamily="50" charset="-128"/>
              </a:rPr>
              <a:t>作り方手順５．３次・４次手段の抽出</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223640F9-02B7-4ECF-9AFA-1B498DACA707}"/>
</file>

<file path=customXml/itemProps2.xml><?xml version="1.0" encoding="utf-8"?>
<ds:datastoreItem xmlns:ds="http://schemas.openxmlformats.org/officeDocument/2006/customXml" ds:itemID="{B7D1EA37-925D-4FAE-B62A-41B6749A8B7E}"/>
</file>

<file path=customXml/itemProps3.xml><?xml version="1.0" encoding="utf-8"?>
<ds:datastoreItem xmlns:ds="http://schemas.openxmlformats.org/officeDocument/2006/customXml" ds:itemID="{10DF4C9C-4EC2-4AA4-A008-EE34EFDCD17B}"/>
</file>

<file path=docProps/app.xml><?xml version="1.0" encoding="utf-8"?>
<Properties xmlns="http://schemas.openxmlformats.org/officeDocument/2006/extended-properties" xmlns:vt="http://schemas.openxmlformats.org/officeDocument/2006/docPropsVTypes">
  <TotalTime>2690</TotalTime>
  <Words>7047</Words>
  <Application>Microsoft Office PowerPoint</Application>
  <PresentationFormat>画面に合わせる (4:3)</PresentationFormat>
  <Paragraphs>1502</Paragraphs>
  <Slides>44</Slides>
  <Notes>44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44</vt:i4>
      </vt:variant>
    </vt:vector>
  </HeadingPairs>
  <TitlesOfParts>
    <vt:vector size="55" baseType="lpstr">
      <vt:lpstr>Times New Roman</vt:lpstr>
      <vt:lpstr>ＭＳ Ｐゴシック</vt:lpstr>
      <vt:lpstr>Arial</vt:lpstr>
      <vt:lpstr>ＭＳ Ｐ明朝</vt:lpstr>
      <vt:lpstr>HG創英角ﾎﾟｯﾌﾟ体</vt:lpstr>
      <vt:lpstr>HGP創英角ｺﾞｼｯｸUB</vt:lpstr>
      <vt:lpstr>HGP創英角ﾎﾟｯﾌﾟ体</vt:lpstr>
      <vt:lpstr>HGP平成丸ｺﾞｼｯｸ体W8</vt:lpstr>
      <vt:lpstr>HGS平成丸ｺﾞｼｯｸ体W8</vt:lpstr>
      <vt:lpstr>HG平成丸ｺﾞｼｯｸ体W8</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演習問題</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豊田合成株式会社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tg14895</dc:creator>
  <cp:lastModifiedBy>s890376</cp:lastModifiedBy>
  <cp:revision>262</cp:revision>
  <cp:lastPrinted>2017-07-20T02:39:02Z</cp:lastPrinted>
  <dcterms:created xsi:type="dcterms:W3CDTF">2010-04-26T00:27:11Z</dcterms:created>
  <dcterms:modified xsi:type="dcterms:W3CDTF">2020-02-18T05:22:00Z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