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s/slide28.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6.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7.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10.xml" ContentType="application/vnd.openxmlformats-officedocument.presentationml.notes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11.xml" ContentType="application/vnd.openxmlformats-officedocument.presentationml.notesSlide+xml"/>
  <Override PartName="/ppt/slideLayouts/slideLayout3.xml" ContentType="application/vnd.openxmlformats-officedocument.presentationml.slideLayout+xml"/>
  <Override PartName="/ppt/notesSlides/notesSlide12.xml" ContentType="application/vnd.openxmlformats-officedocument.presentationml.notesSlide+xml"/>
  <Override PartName="/ppt/slideLayouts/slideLayout4.xml" ContentType="application/vnd.openxmlformats-officedocument.presentationml.slideLayout+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theme/themeOverride1.xml" ContentType="application/vnd.openxmlformats-officedocument.themeOverrid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345" r:id="rId2"/>
    <p:sldId id="420" r:id="rId3"/>
    <p:sldId id="414" r:id="rId4"/>
    <p:sldId id="346" r:id="rId5"/>
    <p:sldId id="347" r:id="rId6"/>
    <p:sldId id="415" r:id="rId7"/>
    <p:sldId id="348" r:id="rId8"/>
    <p:sldId id="349" r:id="rId9"/>
    <p:sldId id="350" r:id="rId10"/>
    <p:sldId id="351" r:id="rId11"/>
    <p:sldId id="352" r:id="rId12"/>
    <p:sldId id="416" r:id="rId13"/>
    <p:sldId id="413" r:id="rId14"/>
    <p:sldId id="407" r:id="rId15"/>
    <p:sldId id="353" r:id="rId16"/>
    <p:sldId id="419" r:id="rId17"/>
    <p:sldId id="426" r:id="rId18"/>
    <p:sldId id="423" r:id="rId19"/>
    <p:sldId id="430" r:id="rId20"/>
    <p:sldId id="424" r:id="rId21"/>
    <p:sldId id="427" r:id="rId22"/>
    <p:sldId id="428" r:id="rId23"/>
    <p:sldId id="425" r:id="rId24"/>
    <p:sldId id="429" r:id="rId25"/>
    <p:sldId id="390" r:id="rId26"/>
    <p:sldId id="408" r:id="rId27"/>
    <p:sldId id="411" r:id="rId28"/>
    <p:sldId id="412" r:id="rId29"/>
    <p:sldId id="418" r:id="rId30"/>
    <p:sldId id="431" r:id="rId31"/>
    <p:sldId id="432" r:id="rId32"/>
  </p:sldIdLst>
  <p:sldSz cx="9144000" cy="6858000" type="screen4x3"/>
  <p:notesSz cx="6735763" cy="9869488"/>
  <p:defaultTextStyle>
    <a:defPPr>
      <a:defRPr lang="ja-JP"/>
    </a:defPPr>
    <a:lvl1pPr algn="l"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1pPr>
    <a:lvl2pPr marL="457200" algn="l"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2pPr>
    <a:lvl3pPr marL="914400" algn="l"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3pPr>
    <a:lvl4pPr marL="1371600" algn="l"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4pPr>
    <a:lvl5pPr marL="1828800" algn="l" rtl="0" fontAlgn="base">
      <a:spcBef>
        <a:spcPct val="0"/>
      </a:spcBef>
      <a:spcAft>
        <a:spcPct val="0"/>
      </a:spcAft>
      <a:defRPr kumimoji="1" sz="14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1400" kern="1200">
        <a:solidFill>
          <a:schemeClr val="tx1"/>
        </a:solidFill>
        <a:latin typeface="Times New Roman" pitchFamily="18"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D60093"/>
    <a:srgbClr val="FF99FF"/>
    <a:srgbClr val="00FF00"/>
    <a:srgbClr val="FFFFCC"/>
    <a:srgbClr val="CCFFFF"/>
    <a:srgbClr val="FF00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62" autoAdjust="0"/>
    <p:restoredTop sz="94030" autoAdjust="0"/>
  </p:normalViewPr>
  <p:slideViewPr>
    <p:cSldViewPr snapToGrid="0">
      <p:cViewPr>
        <p:scale>
          <a:sx n="75" d="100"/>
          <a:sy n="75" d="100"/>
        </p:scale>
        <p:origin x="-1356" y="-60"/>
      </p:cViewPr>
      <p:guideLst>
        <p:guide orient="horz" pos="2096"/>
        <p:guide pos="28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1.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dt" sz="quarter" idx="1"/>
          </p:nvPr>
        </p:nvSpPr>
        <p:spPr bwMode="auto">
          <a:xfrm>
            <a:off x="3814763" y="-38100"/>
            <a:ext cx="2905125"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r" defTabSz="752475">
              <a:defRPr sz="1000" i="1"/>
            </a:lvl1pPr>
          </a:lstStyle>
          <a:p>
            <a:endParaRPr lang="en-US" altLang="ja-JP"/>
          </a:p>
        </p:txBody>
      </p:sp>
      <p:sp>
        <p:nvSpPr>
          <p:cNvPr id="3075" name="Rectangle 3"/>
          <p:cNvSpPr>
            <a:spLocks noGrp="1" noChangeArrowheads="1"/>
          </p:cNvSpPr>
          <p:nvPr>
            <p:ph type="sldNum" sz="quarter" idx="3"/>
          </p:nvPr>
        </p:nvSpPr>
        <p:spPr bwMode="auto">
          <a:xfrm>
            <a:off x="3814763" y="9336088"/>
            <a:ext cx="2905125" cy="56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r" defTabSz="752475">
              <a:defRPr sz="1000" i="1"/>
            </a:lvl1pPr>
          </a:lstStyle>
          <a:p>
            <a:fld id="{7749AE9A-66BD-458B-BA6A-FB320C7818EE}" type="slidenum">
              <a:rPr lang="en-US" altLang="ja-JP"/>
              <a:pPr/>
              <a:t>‹#›</a:t>
            </a:fld>
            <a:endParaRPr lang="en-US" altLang="ja-JP"/>
          </a:p>
        </p:txBody>
      </p:sp>
      <p:sp>
        <p:nvSpPr>
          <p:cNvPr id="3076" name="Rectangle 4"/>
          <p:cNvSpPr>
            <a:spLocks noGrp="1" noChangeArrowheads="1"/>
          </p:cNvSpPr>
          <p:nvPr>
            <p:ph type="ftr" sz="quarter" idx="2"/>
          </p:nvPr>
        </p:nvSpPr>
        <p:spPr bwMode="auto">
          <a:xfrm>
            <a:off x="14288" y="9336088"/>
            <a:ext cx="2905125" cy="56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defTabSz="752475">
              <a:defRPr sz="1000" i="1"/>
            </a:lvl1pPr>
          </a:lstStyle>
          <a:p>
            <a:endParaRPr lang="en-US" altLang="ja-JP"/>
          </a:p>
        </p:txBody>
      </p:sp>
      <p:sp>
        <p:nvSpPr>
          <p:cNvPr id="3077" name="Rectangle 5"/>
          <p:cNvSpPr>
            <a:spLocks noGrp="1" noChangeArrowheads="1"/>
          </p:cNvSpPr>
          <p:nvPr>
            <p:ph type="hdr" sz="quarter"/>
          </p:nvPr>
        </p:nvSpPr>
        <p:spPr bwMode="auto">
          <a:xfrm>
            <a:off x="14288" y="-38100"/>
            <a:ext cx="2905125"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defTabSz="752475">
              <a:defRPr sz="1000" i="1"/>
            </a:lvl1pPr>
          </a:lstStyle>
          <a:p>
            <a:endParaRPr lang="en-US" altLang="ja-JP"/>
          </a:p>
        </p:txBody>
      </p:sp>
    </p:spTree>
    <p:extLst>
      <p:ext uri="{BB962C8B-B14F-4D97-AF65-F5344CB8AC3E}">
        <p14:creationId xmlns:p14="http://schemas.microsoft.com/office/powerpoint/2010/main" val="41878241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4288" y="-22225"/>
            <a:ext cx="2894012"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defTabSz="752475">
              <a:defRPr sz="1000" i="1"/>
            </a:lvl1pPr>
          </a:lstStyle>
          <a:p>
            <a:endParaRPr lang="en-US" altLang="ja-JP"/>
          </a:p>
        </p:txBody>
      </p:sp>
      <p:sp>
        <p:nvSpPr>
          <p:cNvPr id="2051" name="Rectangle 3"/>
          <p:cNvSpPr>
            <a:spLocks noGrp="1" noChangeArrowheads="1"/>
          </p:cNvSpPr>
          <p:nvPr>
            <p:ph type="dt" idx="1"/>
          </p:nvPr>
        </p:nvSpPr>
        <p:spPr bwMode="auto">
          <a:xfrm>
            <a:off x="3825875" y="-22225"/>
            <a:ext cx="2894013"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t" anchorCtr="0" compatLnSpc="1">
            <a:prstTxWarp prst="textNoShape">
              <a:avLst/>
            </a:prstTxWarp>
          </a:bodyPr>
          <a:lstStyle>
            <a:lvl1pPr algn="r" defTabSz="752475">
              <a:defRPr sz="1000" i="1"/>
            </a:lvl1pPr>
          </a:lstStyle>
          <a:p>
            <a:endParaRPr lang="en-US" altLang="ja-JP"/>
          </a:p>
        </p:txBody>
      </p:sp>
      <p:sp>
        <p:nvSpPr>
          <p:cNvPr id="2052" name="Rectangle 4"/>
          <p:cNvSpPr>
            <a:spLocks noChangeArrowheads="1" noTextEdit="1"/>
          </p:cNvSpPr>
          <p:nvPr>
            <p:ph type="sldImg" idx="2"/>
          </p:nvPr>
        </p:nvSpPr>
        <p:spPr bwMode="auto">
          <a:xfrm>
            <a:off x="885825" y="747713"/>
            <a:ext cx="4964113" cy="3722687"/>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28688" y="4706938"/>
            <a:ext cx="4876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016" tIns="45509" rIns="91016" bIns="45509" numCol="1" anchor="t" anchorCtr="0" compatLnSpc="1">
            <a:prstTxWarp prst="textNoShape">
              <a:avLst/>
            </a:prstTxWarp>
          </a:bodyPr>
          <a:lstStyle/>
          <a:p>
            <a:pPr lvl="0"/>
            <a:r>
              <a:rPr lang="ja-JP" altLang="en-US" smtClean="0"/>
              <a:t>マスターテキストの書式設定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054" name="Rectangle 6"/>
          <p:cNvSpPr>
            <a:spLocks noGrp="1" noChangeArrowheads="1"/>
          </p:cNvSpPr>
          <p:nvPr>
            <p:ph type="ftr" sz="quarter" idx="4"/>
          </p:nvPr>
        </p:nvSpPr>
        <p:spPr bwMode="auto">
          <a:xfrm>
            <a:off x="14288" y="9351963"/>
            <a:ext cx="2894012" cy="538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defTabSz="752475">
              <a:defRPr sz="1000" i="1"/>
            </a:lvl1pPr>
          </a:lstStyle>
          <a:p>
            <a:endParaRPr lang="en-US" altLang="ja-JP"/>
          </a:p>
        </p:txBody>
      </p:sp>
      <p:sp>
        <p:nvSpPr>
          <p:cNvPr id="2055" name="Rectangle 7"/>
          <p:cNvSpPr>
            <a:spLocks noGrp="1" noChangeArrowheads="1"/>
          </p:cNvSpPr>
          <p:nvPr>
            <p:ph type="sldNum" sz="quarter" idx="5"/>
          </p:nvPr>
        </p:nvSpPr>
        <p:spPr bwMode="auto">
          <a:xfrm>
            <a:off x="3825875" y="9351963"/>
            <a:ext cx="2894013" cy="538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831" tIns="0" rIns="18831" bIns="0" numCol="1" anchor="b" anchorCtr="0" compatLnSpc="1">
            <a:prstTxWarp prst="textNoShape">
              <a:avLst/>
            </a:prstTxWarp>
          </a:bodyPr>
          <a:lstStyle>
            <a:lvl1pPr algn="r" defTabSz="752475">
              <a:defRPr sz="1000" i="1"/>
            </a:lvl1pPr>
          </a:lstStyle>
          <a:p>
            <a:fld id="{806D033A-E364-4141-842C-CAE913983801}" type="slidenum">
              <a:rPr lang="en-US" altLang="ja-JP"/>
              <a:pPr/>
              <a:t>‹#›</a:t>
            </a:fld>
            <a:endParaRPr lang="en-US" altLang="ja-JP"/>
          </a:p>
        </p:txBody>
      </p:sp>
    </p:spTree>
    <p:extLst>
      <p:ext uri="{BB962C8B-B14F-4D97-AF65-F5344CB8AC3E}">
        <p14:creationId xmlns:p14="http://schemas.microsoft.com/office/powerpoint/2010/main" val="3462186965"/>
      </p:ext>
    </p:extLst>
  </p:cSld>
  <p:clrMap bg1="lt1" tx1="dk1" bg2="lt2" tx2="dk2" accent1="accent1" accent2="accent2" accent3="accent3" accent4="accent4" accent5="accent5" accent6="accent6" hlink="hlink" folHlink="folHlink"/>
  <p:notesStyle>
    <a:lvl1pPr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defTabSz="762000"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9F86A5-799E-4ED2-A971-24CDDA9A3AE2}" type="slidenum">
              <a:rPr lang="en-US" altLang="ja-JP"/>
              <a:pPr/>
              <a:t>1</a:t>
            </a:fld>
            <a:endParaRPr lang="en-US" altLang="ja-JP"/>
          </a:p>
        </p:txBody>
      </p:sp>
      <p:sp>
        <p:nvSpPr>
          <p:cNvPr id="138242" name="Rectangle 2"/>
          <p:cNvSpPr>
            <a:spLocks noChangeArrowheads="1" noTextEdit="1"/>
          </p:cNvSpPr>
          <p:nvPr>
            <p:ph type="sldImg"/>
          </p:nvPr>
        </p:nvSpPr>
        <p:spPr>
          <a:ln cap="flat"/>
        </p:spPr>
      </p:sp>
      <p:sp>
        <p:nvSpPr>
          <p:cNvPr id="138243" name="Rectangle 3"/>
          <p:cNvSpPr>
            <a:spLocks noGrp="1" noChangeArrowheads="1"/>
          </p:cNvSpPr>
          <p:nvPr>
            <p:ph type="body" idx="1"/>
          </p:nvPr>
        </p:nvSpPr>
        <p:spPr>
          <a:noFill/>
          <a:ln/>
        </p:spPr>
        <p:txBody>
          <a:bodyPr/>
          <a:lstStyle/>
          <a:p>
            <a:r>
              <a:rPr lang="ja-JP" altLang="en-US"/>
              <a:t>次に系統図の勉強をしましょう</a:t>
            </a:r>
          </a:p>
          <a:p>
            <a:endParaRPr lang="en-US"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4F644A-6B3D-42EE-85D7-E04A206FBB34}" type="slidenum">
              <a:rPr lang="en-US" altLang="ja-JP"/>
              <a:pPr/>
              <a:t>14</a:t>
            </a:fld>
            <a:endParaRPr lang="en-US" altLang="ja-JP"/>
          </a:p>
        </p:txBody>
      </p:sp>
      <p:sp>
        <p:nvSpPr>
          <p:cNvPr id="246786" name="Rectangle 2"/>
          <p:cNvSpPr>
            <a:spLocks noChangeArrowheads="1" noTextEdit="1"/>
          </p:cNvSpPr>
          <p:nvPr>
            <p:ph type="sldImg"/>
          </p:nvPr>
        </p:nvSpPr>
        <p:spPr>
          <a:ln/>
        </p:spPr>
      </p:sp>
      <p:sp>
        <p:nvSpPr>
          <p:cNvPr id="246787" name="Rectangle 3"/>
          <p:cNvSpPr>
            <a:spLocks noGrp="1" noChangeArrowheads="1"/>
          </p:cNvSpPr>
          <p:nvPr>
            <p:ph type="body" idx="1"/>
          </p:nvPr>
        </p:nvSpPr>
        <p:spPr/>
        <p:txBody>
          <a:bodyPr/>
          <a:lstStyle/>
          <a:p>
            <a:r>
              <a:rPr lang="ja-JP" altLang="en-US"/>
              <a:t>この図は特性要因図と系統図をリンクさせ活用するやり方です、</a:t>
            </a:r>
          </a:p>
          <a:p>
            <a:r>
              <a:rPr lang="ja-JP" altLang="en-US"/>
              <a:t>特性要因図の、特性を系統図の基本目的に入れます、</a:t>
            </a:r>
          </a:p>
          <a:p>
            <a:r>
              <a:rPr lang="ja-JP" altLang="en-US"/>
              <a:t>「混雑しない食堂にする」です、そして</a:t>
            </a:r>
          </a:p>
          <a:p>
            <a:r>
              <a:rPr lang="ja-JP" altLang="en-US"/>
              <a:t>特性要因図の主要因の「メニュー別に長さを想定していない」と</a:t>
            </a:r>
          </a:p>
          <a:p>
            <a:r>
              <a:rPr lang="ja-JP" altLang="en-US"/>
              <a:t>「全体スペースが不足」を１次方策にいれます、そして</a:t>
            </a:r>
          </a:p>
          <a:p>
            <a:r>
              <a:rPr lang="ja-JP" altLang="en-US"/>
              <a:t>２次手段３次手段と対策案を検討して行きます。こうして効率の良い対策案の検討が</a:t>
            </a:r>
          </a:p>
          <a:p>
            <a:r>
              <a:rPr lang="ja-JP" altLang="en-US"/>
              <a:t>出来るようになります。</a:t>
            </a:r>
          </a:p>
          <a:p>
            <a:r>
              <a:rPr lang="ja-JP" altLang="en-US"/>
              <a:t>注意する事は、特性要因図の主要因はこの時点ではまだ容疑者です</a:t>
            </a:r>
          </a:p>
          <a:p>
            <a:r>
              <a:rPr lang="ja-JP" altLang="en-US"/>
              <a:t>しっかり調査して真因であること確認した上で</a:t>
            </a:r>
            <a:r>
              <a:rPr lang="en-US" altLang="ja-JP"/>
              <a:t>1</a:t>
            </a:r>
            <a:r>
              <a:rPr lang="ja-JP" altLang="en-US"/>
              <a:t>次手段とすることを</a:t>
            </a:r>
          </a:p>
          <a:p>
            <a:r>
              <a:rPr lang="ja-JP" altLang="en-US"/>
              <a:t>忘れないようにして下さい。</a:t>
            </a:r>
          </a:p>
          <a:p>
            <a:r>
              <a:rPr lang="ja-JP" altLang="en-US"/>
              <a:t>このような使い方も覚えておくと便利です。</a:t>
            </a:r>
          </a:p>
          <a:p>
            <a:r>
              <a:rPr lang="ja-JP" altLang="en-US"/>
              <a:t>以上で系統図の説明は終了です。</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EDC362-8DCC-48B1-ABAC-A88D89C2511A}" type="slidenum">
              <a:rPr lang="en-US" altLang="ja-JP"/>
              <a:pPr/>
              <a:t>15</a:t>
            </a:fld>
            <a:endParaRPr lang="en-US" altLang="ja-JP"/>
          </a:p>
        </p:txBody>
      </p:sp>
      <p:sp>
        <p:nvSpPr>
          <p:cNvPr id="244738" name="Rectangle 2"/>
          <p:cNvSpPr>
            <a:spLocks noChangeArrowheads="1" noTextEdit="1"/>
          </p:cNvSpPr>
          <p:nvPr>
            <p:ph type="sldImg"/>
          </p:nvPr>
        </p:nvSpPr>
        <p:spPr>
          <a:ln/>
        </p:spPr>
      </p:sp>
      <p:sp>
        <p:nvSpPr>
          <p:cNvPr id="244739" name="Rectangle 3"/>
          <p:cNvSpPr>
            <a:spLocks noGrp="1" noChangeArrowheads="1"/>
          </p:cNvSpPr>
          <p:nvPr>
            <p:ph type="body" idx="1"/>
          </p:nvPr>
        </p:nvSpPr>
        <p:spPr/>
        <p:txBody>
          <a:bodyPr/>
          <a:lstStyle/>
          <a:p>
            <a:r>
              <a:rPr lang="ja-JP" altLang="en-US"/>
              <a:t>こうして作成した、系統図は、マトリックス図と合わせて使うのが一般的です。</a:t>
            </a:r>
          </a:p>
          <a:p>
            <a:r>
              <a:rPr lang="ja-JP" altLang="en-US"/>
              <a:t>系統図で、多くの案を出し、その中から、一番効果的な対策を決定するやり方です。</a:t>
            </a:r>
          </a:p>
          <a:p>
            <a:r>
              <a:rPr lang="ja-JP" altLang="en-US"/>
              <a:t>この図の様に、評価項目を決め、点数で評価し、総合点でどの対策を実施するか</a:t>
            </a:r>
          </a:p>
          <a:p>
            <a:r>
              <a:rPr lang="ja-JP" altLang="en-US"/>
              <a:t>を決めています。</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B83693-72AD-4DDF-BC9D-E50C945874CA}" type="slidenum">
              <a:rPr lang="en-US" altLang="ja-JP"/>
              <a:pPr/>
              <a:t>25</a:t>
            </a:fld>
            <a:endParaRPr lang="en-US" altLang="ja-JP"/>
          </a:p>
        </p:txBody>
      </p:sp>
      <p:sp>
        <p:nvSpPr>
          <p:cNvPr id="268290" name="Rectangle 2"/>
          <p:cNvSpPr>
            <a:spLocks noChangeArrowheads="1" noTextEdit="1"/>
          </p:cNvSpPr>
          <p:nvPr>
            <p:ph type="sldImg"/>
          </p:nvPr>
        </p:nvSpPr>
        <p:spPr>
          <a:ln/>
        </p:spPr>
      </p:sp>
      <p:sp>
        <p:nvSpPr>
          <p:cNvPr id="268291" name="Rectangle 3"/>
          <p:cNvSpPr>
            <a:spLocks noGrp="1" noChangeArrowheads="1"/>
          </p:cNvSpPr>
          <p:nvPr>
            <p:ph type="body" idx="1"/>
          </p:nvPr>
        </p:nvSpPr>
        <p:spPr/>
        <p:txBody>
          <a:bodyPr/>
          <a:lstStyle/>
          <a:p>
            <a:r>
              <a:rPr lang="ja-JP" altLang="en-US"/>
              <a:t>以上で問題解決の基本手順と、</a:t>
            </a:r>
            <a:r>
              <a:rPr lang="en-US" altLang="ja-JP"/>
              <a:t>7</a:t>
            </a:r>
            <a:r>
              <a:rPr lang="ja-JP" altLang="en-US"/>
              <a:t>つ道具の特性要因図とパレート図、ニュー７つ道具の系統図、</a:t>
            </a:r>
          </a:p>
          <a:p>
            <a:r>
              <a:rPr lang="ja-JP" altLang="en-US"/>
              <a:t>勉強をしました。他にも道具は沢山あります。これらをサークルで勉強して、</a:t>
            </a:r>
          </a:p>
          <a:p>
            <a:r>
              <a:rPr lang="ja-JP" altLang="en-US"/>
              <a:t>日常の活動に役立ててください。</a:t>
            </a:r>
          </a:p>
          <a:p>
            <a:r>
              <a:rPr lang="ja-JP" altLang="en-US"/>
              <a:t>いずれも日科技連より、解りやすい参考図書が出ております。サークルで購入などして</a:t>
            </a:r>
          </a:p>
          <a:p>
            <a:r>
              <a:rPr lang="ja-JP" altLang="en-US"/>
              <a:t>勉強して行きましょう。</a:t>
            </a:r>
          </a:p>
          <a:p>
            <a:r>
              <a:rPr lang="ja-JP" altLang="en-US"/>
              <a:t>以上で講義を終わります。</a:t>
            </a:r>
          </a:p>
          <a:p>
            <a:endParaRPr lang="en-US"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8C2093-E3A2-49DC-A86E-FFEB0955F0F8}" type="slidenum">
              <a:rPr lang="en-US" altLang="ja-JP"/>
              <a:pPr/>
              <a:t>2</a:t>
            </a:fld>
            <a:endParaRPr lang="en-US" altLang="ja-JP"/>
          </a:p>
        </p:txBody>
      </p:sp>
      <p:sp>
        <p:nvSpPr>
          <p:cNvPr id="296962" name="Rectangle 2"/>
          <p:cNvSpPr>
            <a:spLocks noChangeArrowheads="1" noTextEdit="1"/>
          </p:cNvSpPr>
          <p:nvPr>
            <p:ph type="sldImg"/>
          </p:nvPr>
        </p:nvSpPr>
        <p:spPr>
          <a:xfrm>
            <a:off x="930275" y="762000"/>
            <a:ext cx="4875213" cy="3656013"/>
          </a:xfrm>
          <a:ln/>
        </p:spPr>
      </p:sp>
      <p:sp>
        <p:nvSpPr>
          <p:cNvPr id="296963" name="Rectangle 3"/>
          <p:cNvSpPr>
            <a:spLocks noGrp="1" noChangeArrowheads="1"/>
          </p:cNvSpPr>
          <p:nvPr>
            <p:ph type="body" idx="1"/>
          </p:nvPr>
        </p:nvSpPr>
        <p:spPr>
          <a:xfrm>
            <a:off x="898525" y="4722813"/>
            <a:ext cx="4938713" cy="4416425"/>
          </a:xfrm>
        </p:spPr>
        <p:txBody>
          <a:bodyPr/>
          <a:lstStyle/>
          <a:p>
            <a:r>
              <a:rPr lang="ja-JP" altLang="en-US"/>
              <a:t>時間が有ったら説明する。</a:t>
            </a:r>
          </a:p>
          <a:p>
            <a:r>
              <a:rPr lang="ja-JP" altLang="en-US"/>
              <a:t>新</a:t>
            </a:r>
            <a:r>
              <a:rPr lang="en-US" altLang="ja-JP"/>
              <a:t>7</a:t>
            </a:r>
            <a:r>
              <a:rPr lang="ja-JP" altLang="en-US"/>
              <a:t>つ道具にはこのような手法があります。</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32BF56-C66E-48B3-B76D-13DCBC91A43B}" type="slidenum">
              <a:rPr lang="en-US" altLang="ja-JP"/>
              <a:pPr/>
              <a:t>4</a:t>
            </a:fld>
            <a:endParaRPr lang="en-US" altLang="ja-JP"/>
          </a:p>
        </p:txBody>
      </p:sp>
      <p:sp>
        <p:nvSpPr>
          <p:cNvPr id="239618" name="Rectangle 2"/>
          <p:cNvSpPr>
            <a:spLocks noChangeArrowheads="1" noTextEdit="1"/>
          </p:cNvSpPr>
          <p:nvPr>
            <p:ph type="sldImg"/>
          </p:nvPr>
        </p:nvSpPr>
        <p:spPr>
          <a:ln/>
        </p:spPr>
      </p:sp>
      <p:sp>
        <p:nvSpPr>
          <p:cNvPr id="239619" name="Rectangle 3"/>
          <p:cNvSpPr>
            <a:spLocks noGrp="1" noChangeArrowheads="1"/>
          </p:cNvSpPr>
          <p:nvPr>
            <p:ph type="body" idx="1"/>
          </p:nvPr>
        </p:nvSpPr>
        <p:spPr/>
        <p:txBody>
          <a:bodyPr/>
          <a:lstStyle/>
          <a:p>
            <a:r>
              <a:rPr lang="ja-JP" altLang="en-US"/>
              <a:t>系統図は問題解決手順に沿ってテーマを解決するときに、対策立案でよく使います。</a:t>
            </a:r>
          </a:p>
          <a:p>
            <a:r>
              <a:rPr lang="ja-JP" altLang="en-US"/>
              <a:t>目的に対してそれを達成する為の手段を</a:t>
            </a:r>
            <a:r>
              <a:rPr lang="en-US" altLang="ja-JP"/>
              <a:t>1</a:t>
            </a:r>
            <a:r>
              <a:rPr lang="ja-JP" altLang="en-US"/>
              <a:t>次</a:t>
            </a:r>
            <a:r>
              <a:rPr lang="en-US" altLang="ja-JP"/>
              <a:t>2</a:t>
            </a:r>
            <a:r>
              <a:rPr lang="ja-JP" altLang="en-US"/>
              <a:t>次</a:t>
            </a:r>
            <a:r>
              <a:rPr lang="en-US" altLang="ja-JP"/>
              <a:t>3</a:t>
            </a:r>
            <a:r>
              <a:rPr lang="ja-JP" altLang="en-US"/>
              <a:t>次と系統的に導き出すのに</a:t>
            </a:r>
          </a:p>
          <a:p>
            <a:r>
              <a:rPr lang="ja-JP" altLang="en-US"/>
              <a:t>使います基本目的に対して、</a:t>
            </a:r>
            <a:r>
              <a:rPr lang="en-US" altLang="ja-JP"/>
              <a:t>1</a:t>
            </a:r>
            <a:r>
              <a:rPr lang="ja-JP" altLang="en-US"/>
              <a:t>次手段が</a:t>
            </a:r>
            <a:r>
              <a:rPr lang="en-US" altLang="ja-JP"/>
              <a:t>2</a:t>
            </a:r>
            <a:r>
              <a:rPr lang="ja-JP" altLang="en-US"/>
              <a:t>次手段の目的に、</a:t>
            </a:r>
          </a:p>
          <a:p>
            <a:r>
              <a:rPr lang="en-US" altLang="ja-JP"/>
              <a:t>2</a:t>
            </a:r>
            <a:r>
              <a:rPr lang="ja-JP" altLang="en-US"/>
              <a:t>次手段が</a:t>
            </a:r>
            <a:r>
              <a:rPr lang="en-US" altLang="ja-JP"/>
              <a:t>3</a:t>
            </a:r>
            <a:r>
              <a:rPr lang="ja-JP" altLang="en-US"/>
              <a:t>次手段の目的になります。こうして系統だって対策案を検討して行きます。</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F2B769-1587-416C-8BCA-D8E7C3CBEF05}" type="slidenum">
              <a:rPr lang="en-US" altLang="ja-JP"/>
              <a:pPr/>
              <a:t>5</a:t>
            </a:fld>
            <a:endParaRPr lang="en-US" altLang="ja-JP"/>
          </a:p>
        </p:txBody>
      </p:sp>
      <p:sp>
        <p:nvSpPr>
          <p:cNvPr id="141314" name="Rectangle 2"/>
          <p:cNvSpPr>
            <a:spLocks noChangeArrowheads="1" noTextEdit="1"/>
          </p:cNvSpPr>
          <p:nvPr>
            <p:ph type="sldImg"/>
          </p:nvPr>
        </p:nvSpPr>
        <p:spPr>
          <a:ln cap="flat"/>
        </p:spPr>
      </p:sp>
      <p:sp>
        <p:nvSpPr>
          <p:cNvPr id="141315" name="Rectangle 3"/>
          <p:cNvSpPr>
            <a:spLocks noGrp="1" noChangeArrowheads="1"/>
          </p:cNvSpPr>
          <p:nvPr>
            <p:ph type="body" idx="1"/>
          </p:nvPr>
        </p:nvSpPr>
        <p:spPr>
          <a:noFill/>
          <a:ln/>
        </p:spPr>
        <p:txBody>
          <a:bodyPr/>
          <a:lstStyle/>
          <a:p>
            <a:r>
              <a:rPr lang="ja-JP" altLang="en-US"/>
              <a:t>なぜよく使われるかですが。</a:t>
            </a:r>
          </a:p>
          <a:p>
            <a:r>
              <a:rPr lang="ja-JP" altLang="en-US"/>
              <a:t>問題に対する対策は一つだけでなく、数多くあり、それを確認できるからです。</a:t>
            </a:r>
          </a:p>
          <a:p>
            <a:r>
              <a:rPr lang="ja-JP" altLang="en-US"/>
              <a:t>たとえば静岡から東京へ行く場合、移動手段は、新幹線やバスなど色々考えられます</a:t>
            </a:r>
          </a:p>
          <a:p>
            <a:r>
              <a:rPr lang="ja-JP" altLang="en-US"/>
              <a:t>職場の問題でも、「部品の誤組み付けをなくす」とした場合には、</a:t>
            </a:r>
          </a:p>
          <a:p>
            <a:r>
              <a:rPr lang="ja-JP" altLang="en-US"/>
              <a:t>表示方法の変更や置き場の変更など、色々対策しないと問題は解決しません。</a:t>
            </a:r>
          </a:p>
          <a:p>
            <a:r>
              <a:rPr lang="ja-JP" altLang="en-US"/>
              <a:t>またメンバーで話し合い作成することで、対策もれを無くすことが出来ます。</a:t>
            </a:r>
          </a:p>
          <a:p>
            <a:r>
              <a:rPr lang="ja-JP" altLang="en-US"/>
              <a:t>また、対策を打つときには上司の承認が必要ですが、このときの説明資料として使えば</a:t>
            </a:r>
          </a:p>
          <a:p>
            <a:r>
              <a:rPr lang="ja-JP" altLang="en-US"/>
              <a:t>理論的に実証しているので、説得しやすくなります。</a:t>
            </a:r>
          </a:p>
          <a:p>
            <a:endParaRPr lang="ja-JP" altLang="en-US"/>
          </a:p>
          <a:p>
            <a:endParaRPr lang="en-US"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FD272A-C494-4F93-BAFB-293D7F74D8C9}" type="slidenum">
              <a:rPr lang="en-US" altLang="ja-JP"/>
              <a:pPr/>
              <a:t>7</a:t>
            </a:fld>
            <a:endParaRPr lang="en-US" altLang="ja-JP"/>
          </a:p>
        </p:txBody>
      </p:sp>
      <p:sp>
        <p:nvSpPr>
          <p:cNvPr id="240642" name="Rectangle 2"/>
          <p:cNvSpPr>
            <a:spLocks noChangeArrowheads="1" noTextEdit="1"/>
          </p:cNvSpPr>
          <p:nvPr>
            <p:ph type="sldImg"/>
          </p:nvPr>
        </p:nvSpPr>
        <p:spPr>
          <a:ln/>
        </p:spPr>
      </p:sp>
      <p:sp>
        <p:nvSpPr>
          <p:cNvPr id="240643" name="Rectangle 3"/>
          <p:cNvSpPr>
            <a:spLocks noGrp="1" noChangeArrowheads="1"/>
          </p:cNvSpPr>
          <p:nvPr>
            <p:ph type="body" idx="1"/>
          </p:nvPr>
        </p:nvSpPr>
        <p:spPr/>
        <p:txBody>
          <a:bodyPr/>
          <a:lstStyle/>
          <a:p>
            <a:r>
              <a:rPr lang="ja-JP" altLang="en-US"/>
              <a:t>この図のような系統図をどう作成するか勉強して行きます。</a:t>
            </a:r>
          </a:p>
          <a:p>
            <a:r>
              <a:rPr lang="ja-JP" altLang="en-US"/>
              <a:t>「混雑しない食堂にする」を基本目的に</a:t>
            </a:r>
            <a:r>
              <a:rPr lang="en-US" altLang="ja-JP"/>
              <a:t>1</a:t>
            </a:r>
            <a:r>
              <a:rPr lang="ja-JP" altLang="en-US"/>
              <a:t>次</a:t>
            </a:r>
            <a:r>
              <a:rPr lang="en-US" altLang="ja-JP"/>
              <a:t>2</a:t>
            </a:r>
            <a:r>
              <a:rPr lang="ja-JP" altLang="en-US"/>
              <a:t>次</a:t>
            </a:r>
            <a:r>
              <a:rPr lang="en-US" altLang="ja-JP"/>
              <a:t>3</a:t>
            </a:r>
            <a:r>
              <a:rPr lang="ja-JP" altLang="en-US"/>
              <a:t>次と対策を検討していきます。</a:t>
            </a:r>
          </a:p>
          <a:p>
            <a:r>
              <a:rPr lang="en-US" altLang="ja-JP"/>
              <a:t>1</a:t>
            </a:r>
            <a:r>
              <a:rPr lang="ja-JP" altLang="en-US"/>
              <a:t>次で</a:t>
            </a:r>
            <a:r>
              <a:rPr lang="en-US" altLang="ja-JP"/>
              <a:t>4</a:t>
            </a:r>
            <a:r>
              <a:rPr lang="ja-JP" altLang="en-US"/>
              <a:t>つの手段が上がり</a:t>
            </a:r>
            <a:r>
              <a:rPr lang="en-US" altLang="ja-JP"/>
              <a:t>2</a:t>
            </a:r>
            <a:r>
              <a:rPr lang="ja-JP" altLang="en-US"/>
              <a:t>次で</a:t>
            </a:r>
            <a:r>
              <a:rPr lang="en-US" altLang="ja-JP"/>
              <a:t>10</a:t>
            </a:r>
            <a:r>
              <a:rPr lang="ja-JP" altLang="en-US"/>
              <a:t>個の手段となり、</a:t>
            </a:r>
            <a:r>
              <a:rPr lang="en-US" altLang="ja-JP"/>
              <a:t>3</a:t>
            </a:r>
            <a:r>
              <a:rPr lang="ja-JP" altLang="en-US"/>
              <a:t>次では１５種の対策案が求められています。</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9EE600-C8F4-4B86-BAFA-ED3A44CA1541}" type="slidenum">
              <a:rPr lang="en-US" altLang="ja-JP"/>
              <a:pPr/>
              <a:t>8</a:t>
            </a:fld>
            <a:endParaRPr lang="en-US" altLang="ja-JP"/>
          </a:p>
        </p:txBody>
      </p:sp>
      <p:sp>
        <p:nvSpPr>
          <p:cNvPr id="241666" name="Rectangle 2"/>
          <p:cNvSpPr>
            <a:spLocks noChangeArrowheads="1" noTextEdit="1"/>
          </p:cNvSpPr>
          <p:nvPr>
            <p:ph type="sldImg"/>
          </p:nvPr>
        </p:nvSpPr>
        <p:spPr>
          <a:ln/>
        </p:spPr>
      </p:sp>
      <p:sp>
        <p:nvSpPr>
          <p:cNvPr id="241667" name="Rectangle 3"/>
          <p:cNvSpPr>
            <a:spLocks noGrp="1" noChangeArrowheads="1"/>
          </p:cNvSpPr>
          <p:nvPr>
            <p:ph type="body" idx="1"/>
          </p:nvPr>
        </p:nvSpPr>
        <p:spPr/>
        <p:txBody>
          <a:bodyPr/>
          <a:lstStyle/>
          <a:p>
            <a:r>
              <a:rPr lang="ja-JP" altLang="en-US"/>
              <a:t>実際に作成する手順ですが、手順①ではまずメンバーが話し合い、何の目的で作成するのか理解しあってください。</a:t>
            </a:r>
          </a:p>
          <a:p>
            <a:r>
              <a:rPr lang="ja-JP" altLang="en-US"/>
              <a:t>「現実的に実行できる案」、「理想的にな対策を皆で考える」ためという意識をもってください。</a:t>
            </a:r>
          </a:p>
          <a:p>
            <a:r>
              <a:rPr lang="ja-JP" altLang="en-US"/>
              <a:t>次に基本目的を明確にします、基本目的とは、今回取り上げようとしている問題の事です。</a:t>
            </a:r>
          </a:p>
          <a:p>
            <a:r>
              <a:rPr lang="ja-JP" altLang="en-US"/>
              <a:t>系統図の要です、なるべく解りやすい明瞭簡潔な語句にしましょう。</a:t>
            </a:r>
          </a:p>
          <a:p>
            <a:r>
              <a:rPr lang="ja-JP" altLang="en-US"/>
              <a:t>あいまいな語句はさけ</a:t>
            </a:r>
          </a:p>
          <a:p>
            <a:r>
              <a:rPr lang="ja-JP" altLang="en-US" sz="1400">
                <a:ea typeface="ＭＳ Ｐゴシック" pitchFamily="50" charset="-128"/>
              </a:rPr>
              <a:t>「</a:t>
            </a:r>
            <a:r>
              <a:rPr lang="ja-JP" altLang="en-US" sz="1400">
                <a:solidFill>
                  <a:srgbClr val="FF0000"/>
                </a:solidFill>
                <a:ea typeface="ＭＳ Ｐゴシック" pitchFamily="50" charset="-128"/>
              </a:rPr>
              <a:t>○○を△△にする</a:t>
            </a:r>
            <a:r>
              <a:rPr lang="ja-JP" altLang="en-US" sz="1400">
                <a:ea typeface="ＭＳ Ｐゴシック" pitchFamily="50" charset="-128"/>
              </a:rPr>
              <a:t>」又は「</a:t>
            </a:r>
            <a:r>
              <a:rPr lang="ja-JP" altLang="en-US" sz="1400">
                <a:solidFill>
                  <a:srgbClr val="FF0000"/>
                </a:solidFill>
                <a:ea typeface="ＭＳ Ｐゴシック" pitchFamily="50" charset="-128"/>
              </a:rPr>
              <a:t>○○の</a:t>
            </a:r>
            <a:r>
              <a:rPr lang="en-US" altLang="ja-JP" sz="1400">
                <a:solidFill>
                  <a:srgbClr val="FF0000"/>
                </a:solidFill>
                <a:ea typeface="ＭＳ Ｐゴシック" pitchFamily="50" charset="-128"/>
              </a:rPr>
              <a:t>××</a:t>
            </a:r>
            <a:r>
              <a:rPr lang="ja-JP" altLang="en-US" sz="1400">
                <a:solidFill>
                  <a:srgbClr val="FF0000"/>
                </a:solidFill>
                <a:ea typeface="ＭＳ Ｐゴシック" pitchFamily="50" charset="-128"/>
              </a:rPr>
              <a:t>を△△するという風に具体的に設定してください</a:t>
            </a:r>
          </a:p>
          <a:p>
            <a:r>
              <a:rPr lang="ja-JP" altLang="en-US" sz="1400">
                <a:solidFill>
                  <a:srgbClr val="FF0000"/>
                </a:solidFill>
                <a:ea typeface="ＭＳ Ｐゴシック" pitchFamily="50" charset="-128"/>
              </a:rPr>
              <a:t>書き方は縦書きでも横でも構いません。</a:t>
            </a:r>
          </a:p>
          <a:p>
            <a:r>
              <a:rPr lang="ja-JP" altLang="en-US"/>
              <a:t>今回は「混雑しない食堂にする」という目的を設定しました。</a:t>
            </a:r>
          </a:p>
          <a:p>
            <a:endParaRPr lang="en-US" altLang="ja-JP" sz="1400">
              <a:solidFill>
                <a:srgbClr val="FF0000"/>
              </a:solidFill>
              <a:ea typeface="ＭＳ Ｐゴシック" pitchFamily="50"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98E8F-48F3-43C1-B465-48366C986393}" type="slidenum">
              <a:rPr lang="en-US" altLang="ja-JP"/>
              <a:pPr/>
              <a:t>9</a:t>
            </a:fld>
            <a:endParaRPr lang="en-US" altLang="ja-JP"/>
          </a:p>
        </p:txBody>
      </p:sp>
      <p:sp>
        <p:nvSpPr>
          <p:cNvPr id="145410" name="Rectangle 2"/>
          <p:cNvSpPr>
            <a:spLocks noChangeArrowheads="1" noTextEdit="1"/>
          </p:cNvSpPr>
          <p:nvPr>
            <p:ph type="sldImg"/>
          </p:nvPr>
        </p:nvSpPr>
        <p:spPr>
          <a:ln cap="flat"/>
        </p:spPr>
      </p:sp>
      <p:sp>
        <p:nvSpPr>
          <p:cNvPr id="145411" name="Rectangle 3"/>
          <p:cNvSpPr>
            <a:spLocks noGrp="1" noChangeArrowheads="1"/>
          </p:cNvSpPr>
          <p:nvPr>
            <p:ph type="body" idx="1"/>
          </p:nvPr>
        </p:nvSpPr>
        <p:spPr>
          <a:noFill/>
          <a:ln/>
        </p:spPr>
        <p:txBody>
          <a:bodyPr/>
          <a:lstStyle/>
          <a:p>
            <a:r>
              <a:rPr lang="ja-JP" altLang="en-US" sz="1400">
                <a:ea typeface="ＭＳ Ｐゴシック" pitchFamily="50" charset="-128"/>
              </a:rPr>
              <a:t>次に基本目的が決まったら、次に「それを達成するためにどんな事をしたらよいのか」</a:t>
            </a:r>
          </a:p>
          <a:p>
            <a:r>
              <a:rPr lang="ja-JP" altLang="en-US" sz="1400">
                <a:ea typeface="ＭＳ Ｐゴシック" pitchFamily="50" charset="-128"/>
              </a:rPr>
              <a:t>という一次手段を考えます。</a:t>
            </a:r>
          </a:p>
          <a:p>
            <a:pPr>
              <a:spcBef>
                <a:spcPct val="50000"/>
              </a:spcBef>
            </a:pPr>
            <a:r>
              <a:rPr lang="ja-JP" altLang="en-US" sz="1400">
                <a:ea typeface="ＭＳ Ｐゴシック" pitchFamily="50" charset="-128"/>
              </a:rPr>
              <a:t>皆でブレーンストーミングを行い、各人の考えたことを小さな紙に書いて皆で討議して決める方法が多い</a:t>
            </a:r>
          </a:p>
          <a:p>
            <a:pPr>
              <a:spcBef>
                <a:spcPct val="50000"/>
              </a:spcBef>
            </a:pPr>
            <a:r>
              <a:rPr lang="ja-JP" altLang="en-US" sz="1400">
                <a:ea typeface="ＭＳ Ｐゴシック" pitchFamily="50" charset="-128"/>
              </a:rPr>
              <a:t>こうした方が、幅広い対策案が出てきます。</a:t>
            </a:r>
          </a:p>
          <a:p>
            <a:pPr>
              <a:spcBef>
                <a:spcPct val="50000"/>
              </a:spcBef>
            </a:pPr>
            <a:r>
              <a:rPr lang="en-US" altLang="ja-JP" sz="1400">
                <a:ea typeface="ＭＳ Ｐゴシック" pitchFamily="50" charset="-128"/>
              </a:rPr>
              <a:t>1</a:t>
            </a:r>
            <a:r>
              <a:rPr lang="ja-JP" altLang="en-US" sz="1400">
                <a:ea typeface="ＭＳ Ｐゴシック" pitchFamily="50" charset="-128"/>
              </a:rPr>
              <a:t>次手段は、大分類項目的に、挙げてください。５</a:t>
            </a:r>
            <a:r>
              <a:rPr lang="en-US" altLang="ja-JP" sz="1400">
                <a:ea typeface="ＭＳ Ｐゴシック" pitchFamily="50" charset="-128"/>
              </a:rPr>
              <a:t>M</a:t>
            </a:r>
            <a:r>
              <a:rPr lang="ja-JP" altLang="en-US" sz="1400">
                <a:ea typeface="ＭＳ Ｐゴシック" pitchFamily="50" charset="-128"/>
              </a:rPr>
              <a:t>で考えるのもいいでしょう。</a:t>
            </a:r>
          </a:p>
          <a:p>
            <a:pPr>
              <a:spcBef>
                <a:spcPct val="50000"/>
              </a:spcBef>
            </a:pPr>
            <a:r>
              <a:rPr lang="en-US" altLang="ja-JP" sz="1400">
                <a:ea typeface="ＭＳ Ｐゴシック" pitchFamily="50" charset="-128"/>
              </a:rPr>
              <a:t>1</a:t>
            </a:r>
            <a:r>
              <a:rPr lang="ja-JP" altLang="en-US" sz="1400">
                <a:ea typeface="ＭＳ Ｐゴシック" pitchFamily="50" charset="-128"/>
              </a:rPr>
              <a:t>次手段が決まったら、目的と手段があっているかチェックしましょう。</a:t>
            </a:r>
          </a:p>
          <a:p>
            <a:pPr>
              <a:spcBef>
                <a:spcPct val="50000"/>
              </a:spcBef>
            </a:pPr>
            <a:r>
              <a:rPr lang="ja-JP" altLang="en-US" sz="1400">
                <a:ea typeface="ＭＳ Ｐゴシック" pitchFamily="50" charset="-128"/>
              </a:rPr>
              <a:t>手段から目的へと逆に流れを確認しましょう、</a:t>
            </a:r>
          </a:p>
          <a:p>
            <a:pPr>
              <a:spcBef>
                <a:spcPct val="50000"/>
              </a:spcBef>
            </a:pPr>
            <a:endParaRPr lang="ja-JP" altLang="en-US" sz="1400">
              <a:ea typeface="ＭＳ Ｐゴシック" pitchFamily="50" charset="-128"/>
            </a:endParaRPr>
          </a:p>
          <a:p>
            <a:pPr>
              <a:spcBef>
                <a:spcPct val="50000"/>
              </a:spcBef>
            </a:pPr>
            <a:endParaRPr lang="ja-JP" altLang="en-US" sz="1400">
              <a:ea typeface="ＭＳ Ｐゴシック" pitchFamily="50" charset="-128"/>
            </a:endParaRPr>
          </a:p>
          <a:p>
            <a:pPr>
              <a:spcBef>
                <a:spcPct val="50000"/>
              </a:spcBef>
            </a:pPr>
            <a:endParaRPr lang="ja-JP" altLang="en-US" sz="1400">
              <a:ea typeface="ＭＳ Ｐゴシック" pitchFamily="50" charset="-128"/>
            </a:endParaRPr>
          </a:p>
          <a:p>
            <a:endParaRPr lang="en-US" altLang="ja-JP" sz="1400">
              <a:ea typeface="ＭＳ Ｐゴシック" pitchFamily="50"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7F458B-3189-46F3-A861-8E973B02C06C}" type="slidenum">
              <a:rPr lang="en-US" altLang="ja-JP"/>
              <a:pPr/>
              <a:t>10</a:t>
            </a:fld>
            <a:endParaRPr lang="en-US" altLang="ja-JP"/>
          </a:p>
        </p:txBody>
      </p:sp>
      <p:sp>
        <p:nvSpPr>
          <p:cNvPr id="242690" name="Rectangle 2"/>
          <p:cNvSpPr>
            <a:spLocks noChangeArrowheads="1" noTextEdit="1"/>
          </p:cNvSpPr>
          <p:nvPr>
            <p:ph type="sldImg"/>
          </p:nvPr>
        </p:nvSpPr>
        <p:spPr>
          <a:ln/>
        </p:spPr>
      </p:sp>
      <p:sp>
        <p:nvSpPr>
          <p:cNvPr id="242691" name="Rectangle 3"/>
          <p:cNvSpPr>
            <a:spLocks noGrp="1" noChangeArrowheads="1"/>
          </p:cNvSpPr>
          <p:nvPr>
            <p:ph type="body" idx="1"/>
          </p:nvPr>
        </p:nvSpPr>
        <p:spPr/>
        <p:txBody>
          <a:bodyPr/>
          <a:lstStyle/>
          <a:p>
            <a:r>
              <a:rPr lang="ja-JP" altLang="en-US"/>
              <a:t>次に</a:t>
            </a:r>
            <a:r>
              <a:rPr lang="en-US" altLang="ja-JP"/>
              <a:t>1</a:t>
            </a:r>
            <a:r>
              <a:rPr lang="ja-JP" altLang="en-US"/>
              <a:t>次手段を目的におき、</a:t>
            </a:r>
            <a:r>
              <a:rPr lang="en-US" altLang="ja-JP"/>
              <a:t>2</a:t>
            </a:r>
            <a:r>
              <a:rPr lang="ja-JP" altLang="en-US"/>
              <a:t>次手段を考えます。</a:t>
            </a:r>
          </a:p>
          <a:p>
            <a:r>
              <a:rPr lang="ja-JP" altLang="en-US"/>
              <a:t>図５の様に</a:t>
            </a:r>
            <a:r>
              <a:rPr lang="en-US" altLang="ja-JP"/>
              <a:t>1</a:t>
            </a:r>
            <a:r>
              <a:rPr lang="ja-JP" altLang="en-US"/>
              <a:t>次目的の「入り口の流れをスムースにする」を目的にし、</a:t>
            </a:r>
            <a:r>
              <a:rPr lang="en-US" altLang="ja-JP"/>
              <a:t>2</a:t>
            </a:r>
            <a:r>
              <a:rPr lang="ja-JP" altLang="en-US"/>
              <a:t>次手段を考えます。</a:t>
            </a:r>
          </a:p>
          <a:p>
            <a:r>
              <a:rPr lang="ja-JP" altLang="en-US"/>
              <a:t>「並びがはみ出さないようにする」「流れを止める要因を排除する」「一度に</a:t>
            </a:r>
          </a:p>
          <a:p>
            <a:r>
              <a:rPr lang="ja-JP" altLang="en-US"/>
              <a:t>人が来ないようにする」が</a:t>
            </a:r>
            <a:r>
              <a:rPr lang="en-US" altLang="ja-JP"/>
              <a:t>2</a:t>
            </a:r>
            <a:r>
              <a:rPr lang="ja-JP" altLang="en-US"/>
              <a:t>次手段となります。</a:t>
            </a:r>
          </a:p>
          <a:p>
            <a:r>
              <a:rPr lang="ja-JP" altLang="en-US"/>
              <a:t>図６の様に、 </a:t>
            </a:r>
            <a:r>
              <a:rPr lang="en-US" altLang="ja-JP" sz="1600">
                <a:solidFill>
                  <a:srgbClr val="FF0000"/>
                </a:solidFill>
                <a:ea typeface="ＭＳ Ｐゴシック" pitchFamily="50" charset="-128"/>
              </a:rPr>
              <a:t>A</a:t>
            </a:r>
            <a:r>
              <a:rPr lang="ja-JP" altLang="en-US" sz="1600">
                <a:ea typeface="ＭＳ Ｐゴシック" pitchFamily="50" charset="-128"/>
              </a:rPr>
              <a:t>を達成するには、</a:t>
            </a:r>
            <a:r>
              <a:rPr lang="en-US" altLang="ja-JP" sz="1600">
                <a:solidFill>
                  <a:srgbClr val="FF0000"/>
                </a:solidFill>
                <a:ea typeface="ＭＳ Ｐゴシック" pitchFamily="50" charset="-128"/>
              </a:rPr>
              <a:t>B1</a:t>
            </a:r>
            <a:r>
              <a:rPr lang="ja-JP" altLang="en-US" sz="1600">
                <a:ea typeface="ＭＳ Ｐゴシック" pitchFamily="50" charset="-128"/>
              </a:rPr>
              <a:t>　、　</a:t>
            </a:r>
            <a:r>
              <a:rPr lang="en-US" altLang="ja-JP" sz="1600">
                <a:solidFill>
                  <a:srgbClr val="FF0000"/>
                </a:solidFill>
                <a:ea typeface="ＭＳ Ｐゴシック" pitchFamily="50" charset="-128"/>
              </a:rPr>
              <a:t>B2</a:t>
            </a:r>
            <a:r>
              <a:rPr lang="ja-JP" altLang="en-US" sz="1600">
                <a:ea typeface="ＭＳ Ｐゴシック" pitchFamily="50" charset="-128"/>
              </a:rPr>
              <a:t>　を実行する。</a:t>
            </a:r>
          </a:p>
          <a:p>
            <a:r>
              <a:rPr lang="ja-JP" altLang="en-US" sz="1600">
                <a:ea typeface="ＭＳ Ｐゴシック" pitchFamily="50" charset="-128"/>
              </a:rPr>
              <a:t>次に </a:t>
            </a:r>
            <a:r>
              <a:rPr lang="en-US" altLang="ja-JP" sz="1600">
                <a:solidFill>
                  <a:srgbClr val="FF0000"/>
                </a:solidFill>
                <a:ea typeface="ＭＳ Ｐゴシック" pitchFamily="50" charset="-128"/>
              </a:rPr>
              <a:t>B1</a:t>
            </a:r>
            <a:r>
              <a:rPr lang="ja-JP" altLang="en-US" sz="1600">
                <a:ea typeface="ＭＳ Ｐゴシック" pitchFamily="50" charset="-128"/>
              </a:rPr>
              <a:t>と</a:t>
            </a:r>
            <a:r>
              <a:rPr lang="en-US" altLang="ja-JP" sz="1600">
                <a:solidFill>
                  <a:srgbClr val="FF0000"/>
                </a:solidFill>
                <a:ea typeface="ＭＳ Ｐゴシック" pitchFamily="50" charset="-128"/>
              </a:rPr>
              <a:t>B2</a:t>
            </a:r>
            <a:r>
              <a:rPr lang="ja-JP" altLang="en-US" sz="1600">
                <a:ea typeface="ＭＳ Ｐゴシック" pitchFamily="50" charset="-128"/>
              </a:rPr>
              <a:t>を実行すれば</a:t>
            </a:r>
            <a:r>
              <a:rPr lang="en-US" altLang="ja-JP" sz="1600">
                <a:ea typeface="ＭＳ Ｐゴシック" pitchFamily="50" charset="-128"/>
              </a:rPr>
              <a:t>A</a:t>
            </a:r>
            <a:r>
              <a:rPr lang="ja-JP" altLang="en-US" sz="1600">
                <a:ea typeface="ＭＳ Ｐゴシック" pitchFamily="50" charset="-128"/>
              </a:rPr>
              <a:t>は達成できる、</a:t>
            </a:r>
            <a:r>
              <a:rPr lang="en-US" altLang="ja-JP" sz="1600">
                <a:ea typeface="ＭＳ Ｐゴシック" pitchFamily="50" charset="-128"/>
              </a:rPr>
              <a:t>B1</a:t>
            </a:r>
            <a:r>
              <a:rPr lang="ja-JP" altLang="en-US" sz="1600">
                <a:ea typeface="ＭＳ Ｐゴシック" pitchFamily="50" charset="-128"/>
              </a:rPr>
              <a:t>を達成するには</a:t>
            </a:r>
            <a:r>
              <a:rPr lang="en-US" altLang="ja-JP" sz="1600">
                <a:ea typeface="ＭＳ Ｐゴシック" pitchFamily="50" charset="-128"/>
              </a:rPr>
              <a:t>C</a:t>
            </a:r>
            <a:r>
              <a:rPr lang="ja-JP" altLang="en-US" sz="1600">
                <a:ea typeface="ＭＳ Ｐゴシック" pitchFamily="50" charset="-128"/>
              </a:rPr>
              <a:t>１</a:t>
            </a:r>
            <a:r>
              <a:rPr lang="en-US" altLang="ja-JP" sz="1600">
                <a:ea typeface="ＭＳ Ｐゴシック" pitchFamily="50" charset="-128"/>
              </a:rPr>
              <a:t>C2</a:t>
            </a:r>
            <a:r>
              <a:rPr lang="ja-JP" altLang="en-US" sz="1600">
                <a:ea typeface="ＭＳ Ｐゴシック" pitchFamily="50" charset="-128"/>
              </a:rPr>
              <a:t>を実行する</a:t>
            </a:r>
          </a:p>
          <a:p>
            <a:r>
              <a:rPr lang="ja-JP" altLang="en-US" sz="1600">
                <a:solidFill>
                  <a:srgbClr val="FF0000"/>
                </a:solidFill>
                <a:ea typeface="ＭＳ Ｐゴシック" pitchFamily="50" charset="-128"/>
              </a:rPr>
              <a:t>同様に</a:t>
            </a:r>
            <a:r>
              <a:rPr lang="en-US" altLang="ja-JP" sz="1600">
                <a:solidFill>
                  <a:srgbClr val="FF0000"/>
                </a:solidFill>
                <a:ea typeface="ＭＳ Ｐゴシック" pitchFamily="50" charset="-128"/>
              </a:rPr>
              <a:t>C1C2</a:t>
            </a:r>
            <a:r>
              <a:rPr lang="ja-JP" altLang="en-US" sz="1600">
                <a:solidFill>
                  <a:srgbClr val="FF0000"/>
                </a:solidFill>
                <a:ea typeface="ＭＳ Ｐゴシック" pitchFamily="50" charset="-128"/>
              </a:rPr>
              <a:t>を実行すれば</a:t>
            </a:r>
            <a:r>
              <a:rPr lang="en-US" altLang="ja-JP" sz="1600">
                <a:solidFill>
                  <a:srgbClr val="FF0000"/>
                </a:solidFill>
                <a:ea typeface="ＭＳ Ｐゴシック" pitchFamily="50" charset="-128"/>
              </a:rPr>
              <a:t>B1</a:t>
            </a:r>
            <a:r>
              <a:rPr lang="ja-JP" altLang="en-US" sz="1600">
                <a:solidFill>
                  <a:srgbClr val="FF0000"/>
                </a:solidFill>
                <a:ea typeface="ＭＳ Ｐゴシック" pitchFamily="50" charset="-128"/>
              </a:rPr>
              <a:t>が達成すると言う具合にして確認しながら</a:t>
            </a:r>
          </a:p>
          <a:p>
            <a:r>
              <a:rPr lang="ja-JP" altLang="en-US" sz="1600">
                <a:solidFill>
                  <a:srgbClr val="FF0000"/>
                </a:solidFill>
                <a:ea typeface="ＭＳ Ｐゴシック" pitchFamily="50" charset="-128"/>
              </a:rPr>
              <a:t>作成して行きます。</a:t>
            </a:r>
            <a:endParaRPr lang="ja-JP" altLang="en-US" sz="1600">
              <a:ea typeface="ＭＳ Ｐゴシック" pitchFamily="50"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03F5C2-08DF-41B9-8664-F629D198AED0}" type="slidenum">
              <a:rPr lang="en-US" altLang="ja-JP"/>
              <a:pPr/>
              <a:t>11</a:t>
            </a:fld>
            <a:endParaRPr lang="en-US" altLang="ja-JP"/>
          </a:p>
        </p:txBody>
      </p:sp>
      <p:sp>
        <p:nvSpPr>
          <p:cNvPr id="243714" name="Rectangle 2"/>
          <p:cNvSpPr>
            <a:spLocks noChangeArrowheads="1" noTextEdit="1"/>
          </p:cNvSpPr>
          <p:nvPr>
            <p:ph type="sldImg"/>
          </p:nvPr>
        </p:nvSpPr>
        <p:spPr>
          <a:ln/>
        </p:spPr>
      </p:sp>
      <p:sp>
        <p:nvSpPr>
          <p:cNvPr id="243715" name="Rectangle 3"/>
          <p:cNvSpPr>
            <a:spLocks noGrp="1" noChangeArrowheads="1"/>
          </p:cNvSpPr>
          <p:nvPr>
            <p:ph type="body" idx="1"/>
          </p:nvPr>
        </p:nvSpPr>
        <p:spPr/>
        <p:txBody>
          <a:bodyPr/>
          <a:lstStyle/>
          <a:p>
            <a:r>
              <a:rPr lang="ja-JP" altLang="en-US"/>
              <a:t>次に</a:t>
            </a:r>
            <a:r>
              <a:rPr lang="en-US" altLang="ja-JP"/>
              <a:t>3</a:t>
            </a:r>
            <a:r>
              <a:rPr lang="ja-JP" altLang="en-US"/>
              <a:t>次４次と展開して行きます。これも同じように</a:t>
            </a:r>
          </a:p>
          <a:p>
            <a:r>
              <a:rPr lang="ja-JP" altLang="en-US" sz="1600">
                <a:solidFill>
                  <a:srgbClr val="FF0000"/>
                </a:solidFill>
                <a:ea typeface="ＭＳ Ｐゴシック" pitchFamily="50" charset="-128"/>
              </a:rPr>
              <a:t>二次手段の「並びがはみ出ないようにする」を目的</a:t>
            </a:r>
            <a:r>
              <a:rPr lang="ja-JP" altLang="en-US" sz="1600">
                <a:ea typeface="ＭＳ Ｐゴシック" pitchFamily="50" charset="-128"/>
              </a:rPr>
              <a:t>として、それを達成するための</a:t>
            </a:r>
            <a:r>
              <a:rPr lang="ja-JP" altLang="en-US" sz="1600">
                <a:solidFill>
                  <a:srgbClr val="FF0000"/>
                </a:solidFill>
                <a:ea typeface="ＭＳ Ｐゴシック" pitchFamily="50" charset="-128"/>
              </a:rPr>
              <a:t>手段人気を</a:t>
            </a:r>
          </a:p>
          <a:p>
            <a:r>
              <a:rPr lang="ja-JP" altLang="en-US" sz="1600">
                <a:solidFill>
                  <a:srgbClr val="FF0000"/>
                </a:solidFill>
                <a:ea typeface="ＭＳ Ｐゴシック" pitchFamily="50" charset="-128"/>
              </a:rPr>
              <a:t>「想定した順路を設定する」を三次手段</a:t>
            </a:r>
            <a:r>
              <a:rPr lang="ja-JP" altLang="en-US" sz="1600">
                <a:ea typeface="ＭＳ Ｐゴシック" pitchFamily="50" charset="-128"/>
              </a:rPr>
              <a:t>と考えます</a:t>
            </a:r>
          </a:p>
          <a:p>
            <a:r>
              <a:rPr lang="ja-JP" altLang="en-US" sz="1600">
                <a:ea typeface="ＭＳ Ｐゴシック" pitchFamily="50" charset="-128"/>
              </a:rPr>
              <a:t>これを続け、具体的な対策が取れる案になるまで展開して行ってください。</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CFD4BE4-52BC-4A15-A03F-9A6C343B4FE9}" type="slidenum">
              <a:rPr lang="en-US" altLang="ja-JP"/>
              <a:pPr/>
              <a:t>‹#›</a:t>
            </a:fld>
            <a:endParaRPr lang="en-US" altLang="ja-JP"/>
          </a:p>
        </p:txBody>
      </p:sp>
    </p:spTree>
    <p:extLst>
      <p:ext uri="{BB962C8B-B14F-4D97-AF65-F5344CB8AC3E}">
        <p14:creationId xmlns:p14="http://schemas.microsoft.com/office/powerpoint/2010/main" val="2131139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2E9241B2-2001-46AF-B9A9-72ACD75BCEC8}" type="slidenum">
              <a:rPr lang="en-US" altLang="ja-JP"/>
              <a:pPr/>
              <a:t>‹#›</a:t>
            </a:fld>
            <a:endParaRPr lang="en-US" altLang="ja-JP"/>
          </a:p>
        </p:txBody>
      </p:sp>
    </p:spTree>
    <p:extLst>
      <p:ext uri="{BB962C8B-B14F-4D97-AF65-F5344CB8AC3E}">
        <p14:creationId xmlns:p14="http://schemas.microsoft.com/office/powerpoint/2010/main" val="1500256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E06BA922-EFC0-4B4B-9495-3C9B011130B1}" type="slidenum">
              <a:rPr lang="en-US" altLang="ja-JP"/>
              <a:pPr/>
              <a:t>‹#›</a:t>
            </a:fld>
            <a:endParaRPr lang="en-US" altLang="ja-JP"/>
          </a:p>
        </p:txBody>
      </p:sp>
    </p:spTree>
    <p:extLst>
      <p:ext uri="{BB962C8B-B14F-4D97-AF65-F5344CB8AC3E}">
        <p14:creationId xmlns:p14="http://schemas.microsoft.com/office/powerpoint/2010/main" val="2120075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39A6AA1F-BB63-4EE7-9A90-562AD4095AB4}" type="slidenum">
              <a:rPr lang="en-US" altLang="ja-JP"/>
              <a:pPr/>
              <a:t>‹#›</a:t>
            </a:fld>
            <a:endParaRPr lang="en-US" altLang="ja-JP"/>
          </a:p>
        </p:txBody>
      </p:sp>
    </p:spTree>
    <p:extLst>
      <p:ext uri="{BB962C8B-B14F-4D97-AF65-F5344CB8AC3E}">
        <p14:creationId xmlns:p14="http://schemas.microsoft.com/office/powerpoint/2010/main" val="2978099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3FA3F5A-7F5D-4729-9D19-F8BD1A8570CA}" type="slidenum">
              <a:rPr lang="en-US" altLang="ja-JP"/>
              <a:pPr/>
              <a:t>‹#›</a:t>
            </a:fld>
            <a:endParaRPr lang="en-US" altLang="ja-JP"/>
          </a:p>
        </p:txBody>
      </p:sp>
    </p:spTree>
    <p:extLst>
      <p:ext uri="{BB962C8B-B14F-4D97-AF65-F5344CB8AC3E}">
        <p14:creationId xmlns:p14="http://schemas.microsoft.com/office/powerpoint/2010/main" val="2981399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9EEE57D8-27F4-4AB9-8983-20DCB6D7841B}" type="slidenum">
              <a:rPr lang="en-US" altLang="ja-JP"/>
              <a:pPr/>
              <a:t>‹#›</a:t>
            </a:fld>
            <a:endParaRPr lang="en-US" altLang="ja-JP"/>
          </a:p>
        </p:txBody>
      </p:sp>
    </p:spTree>
    <p:extLst>
      <p:ext uri="{BB962C8B-B14F-4D97-AF65-F5344CB8AC3E}">
        <p14:creationId xmlns:p14="http://schemas.microsoft.com/office/powerpoint/2010/main" val="3119640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DFF81B79-A253-465E-B3F8-4BF9A3E64267}" type="slidenum">
              <a:rPr lang="en-US" altLang="ja-JP"/>
              <a:pPr/>
              <a:t>‹#›</a:t>
            </a:fld>
            <a:endParaRPr lang="en-US" altLang="ja-JP"/>
          </a:p>
        </p:txBody>
      </p:sp>
    </p:spTree>
    <p:extLst>
      <p:ext uri="{BB962C8B-B14F-4D97-AF65-F5344CB8AC3E}">
        <p14:creationId xmlns:p14="http://schemas.microsoft.com/office/powerpoint/2010/main" val="868749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E8C38447-416A-4FF3-8496-CEBAEEB548F6}" type="slidenum">
              <a:rPr lang="en-US" altLang="ja-JP"/>
              <a:pPr/>
              <a:t>‹#›</a:t>
            </a:fld>
            <a:endParaRPr lang="en-US" altLang="ja-JP"/>
          </a:p>
        </p:txBody>
      </p:sp>
    </p:spTree>
    <p:extLst>
      <p:ext uri="{BB962C8B-B14F-4D97-AF65-F5344CB8AC3E}">
        <p14:creationId xmlns:p14="http://schemas.microsoft.com/office/powerpoint/2010/main" val="2405543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FEFFB7B8-D1A7-46EF-942D-7C618856D4F6}" type="slidenum">
              <a:rPr lang="en-US" altLang="ja-JP"/>
              <a:pPr/>
              <a:t>‹#›</a:t>
            </a:fld>
            <a:endParaRPr lang="en-US" altLang="ja-JP"/>
          </a:p>
        </p:txBody>
      </p:sp>
    </p:spTree>
    <p:extLst>
      <p:ext uri="{BB962C8B-B14F-4D97-AF65-F5344CB8AC3E}">
        <p14:creationId xmlns:p14="http://schemas.microsoft.com/office/powerpoint/2010/main" val="3529841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81AA30D2-E220-4A5F-85E7-DD03ED8DC8E0}" type="slidenum">
              <a:rPr lang="en-US" altLang="ja-JP"/>
              <a:pPr/>
              <a:t>‹#›</a:t>
            </a:fld>
            <a:endParaRPr lang="en-US" altLang="ja-JP"/>
          </a:p>
        </p:txBody>
      </p:sp>
    </p:spTree>
    <p:extLst>
      <p:ext uri="{BB962C8B-B14F-4D97-AF65-F5344CB8AC3E}">
        <p14:creationId xmlns:p14="http://schemas.microsoft.com/office/powerpoint/2010/main" val="3530968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CDC2DE1B-6DE2-46F3-8FD6-BBED30D84AFF}" type="slidenum">
              <a:rPr lang="en-US" altLang="ja-JP"/>
              <a:pPr/>
              <a:t>‹#›</a:t>
            </a:fld>
            <a:endParaRPr lang="en-US" altLang="ja-JP"/>
          </a:p>
        </p:txBody>
      </p:sp>
    </p:spTree>
    <p:extLst>
      <p:ext uri="{BB962C8B-B14F-4D97-AF65-F5344CB8AC3E}">
        <p14:creationId xmlns:p14="http://schemas.microsoft.com/office/powerpoint/2010/main" val="804446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ja-JP" altLang="en-US" smtClean="0"/>
              <a:t>マスタータイトルの書式設定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ja-JP" altLang="en-US" smtClean="0"/>
              <a:t>マスターテキストの書式設定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defTabSz="762000">
              <a:defRPr/>
            </a:lvl1pPr>
          </a:lstStyle>
          <a:p>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ctr" defTabSz="762000">
              <a:defRPr/>
            </a:lvl1pPr>
          </a:lstStyle>
          <a:p>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defTabSz="762000">
              <a:defRPr/>
            </a:lvl1pPr>
          </a:lstStyle>
          <a:p>
            <a:fld id="{2539CF9A-D606-4F33-BEB5-E2ED54E91DBE}"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62000" rtl="0" fontAlgn="base">
        <a:spcBef>
          <a:spcPct val="0"/>
        </a:spcBef>
        <a:spcAft>
          <a:spcPct val="0"/>
        </a:spcAft>
        <a:defRPr kumimoji="1" sz="4400">
          <a:solidFill>
            <a:schemeClr val="tx2"/>
          </a:solidFill>
          <a:latin typeface="+mj-lt"/>
          <a:ea typeface="+mj-ea"/>
          <a:cs typeface="+mj-cs"/>
        </a:defRPr>
      </a:lvl1pPr>
      <a:lvl2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defTabSz="762000"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defTabSz="762000" rtl="0" fontAlgn="base">
        <a:spcBef>
          <a:spcPct val="20000"/>
        </a:spcBef>
        <a:spcAft>
          <a:spcPct val="0"/>
        </a:spcAft>
        <a:buChar char="•"/>
        <a:defRPr kumimoji="1" sz="3200">
          <a:solidFill>
            <a:schemeClr val="tx1"/>
          </a:solidFill>
          <a:latin typeface="+mn-lt"/>
          <a:ea typeface="+mn-ea"/>
          <a:cs typeface="+mn-cs"/>
        </a:defRPr>
      </a:lvl1pPr>
      <a:lvl2pPr marL="742950" indent="-285750" algn="l" defTabSz="762000" rtl="0" fontAlgn="base">
        <a:spcBef>
          <a:spcPct val="20000"/>
        </a:spcBef>
        <a:spcAft>
          <a:spcPct val="0"/>
        </a:spcAft>
        <a:buChar char="–"/>
        <a:defRPr kumimoji="1" sz="2800">
          <a:solidFill>
            <a:schemeClr val="tx1"/>
          </a:solidFill>
          <a:latin typeface="+mn-lt"/>
          <a:ea typeface="+mn-ea"/>
        </a:defRPr>
      </a:lvl2pPr>
      <a:lvl3pPr marL="1143000" indent="-228600" algn="l" defTabSz="762000" rtl="0" fontAlgn="base">
        <a:spcBef>
          <a:spcPct val="20000"/>
        </a:spcBef>
        <a:spcAft>
          <a:spcPct val="0"/>
        </a:spcAft>
        <a:buChar char="•"/>
        <a:defRPr kumimoji="1" sz="2400">
          <a:solidFill>
            <a:schemeClr val="tx1"/>
          </a:solidFill>
          <a:latin typeface="+mn-lt"/>
          <a:ea typeface="+mn-ea"/>
        </a:defRPr>
      </a:lvl3pPr>
      <a:lvl4pPr marL="1600200" indent="-228600" algn="l" defTabSz="762000" rtl="0" fontAlgn="base">
        <a:spcBef>
          <a:spcPct val="20000"/>
        </a:spcBef>
        <a:spcAft>
          <a:spcPct val="0"/>
        </a:spcAft>
        <a:buChar char="–"/>
        <a:defRPr kumimoji="1" sz="2000">
          <a:solidFill>
            <a:schemeClr val="tx1"/>
          </a:solidFill>
          <a:latin typeface="+mn-lt"/>
          <a:ea typeface="+mn-ea"/>
        </a:defRPr>
      </a:lvl4pPr>
      <a:lvl5pPr marL="2057400" indent="-228600" algn="l" defTabSz="762000" rtl="0" fontAlgn="base">
        <a:spcBef>
          <a:spcPct val="20000"/>
        </a:spcBef>
        <a:spcAft>
          <a:spcPct val="0"/>
        </a:spcAft>
        <a:buChar char="•"/>
        <a:defRPr kumimoji="1" sz="2000">
          <a:solidFill>
            <a:schemeClr val="tx1"/>
          </a:solidFill>
          <a:latin typeface="+mn-lt"/>
          <a:ea typeface="+mn-ea"/>
        </a:defRPr>
      </a:lvl5pPr>
      <a:lvl6pPr marL="2514600" indent="-228600" algn="l" defTabSz="762000" rtl="0" fontAlgn="base">
        <a:spcBef>
          <a:spcPct val="20000"/>
        </a:spcBef>
        <a:spcAft>
          <a:spcPct val="0"/>
        </a:spcAft>
        <a:buChar char="•"/>
        <a:defRPr kumimoji="1" sz="2000">
          <a:solidFill>
            <a:schemeClr val="tx1"/>
          </a:solidFill>
          <a:latin typeface="+mn-lt"/>
          <a:ea typeface="+mn-ea"/>
        </a:defRPr>
      </a:lvl6pPr>
      <a:lvl7pPr marL="2971800" indent="-228600" algn="l" defTabSz="762000" rtl="0" fontAlgn="base">
        <a:spcBef>
          <a:spcPct val="20000"/>
        </a:spcBef>
        <a:spcAft>
          <a:spcPct val="0"/>
        </a:spcAft>
        <a:buChar char="•"/>
        <a:defRPr kumimoji="1" sz="2000">
          <a:solidFill>
            <a:schemeClr val="tx1"/>
          </a:solidFill>
          <a:latin typeface="+mn-lt"/>
          <a:ea typeface="+mn-ea"/>
        </a:defRPr>
      </a:lvl7pPr>
      <a:lvl8pPr marL="3429000" indent="-228600" algn="l" defTabSz="762000" rtl="0" fontAlgn="base">
        <a:spcBef>
          <a:spcPct val="20000"/>
        </a:spcBef>
        <a:spcAft>
          <a:spcPct val="0"/>
        </a:spcAft>
        <a:buChar char="•"/>
        <a:defRPr kumimoji="1" sz="2000">
          <a:solidFill>
            <a:schemeClr val="tx1"/>
          </a:solidFill>
          <a:latin typeface="+mn-lt"/>
          <a:ea typeface="+mn-ea"/>
        </a:defRPr>
      </a:lvl8pPr>
      <a:lvl9pPr marL="3886200" indent="-228600" algn="l" defTabSz="762000"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1.xml"/><Relationship Id="rId5" Type="http://schemas.openxmlformats.org/officeDocument/2006/relationships/image" Target="../media/image6.wmf"/><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ext Box 2"/>
          <p:cNvSpPr txBox="1">
            <a:spLocks noChangeArrowheads="1"/>
          </p:cNvSpPr>
          <p:nvPr/>
        </p:nvSpPr>
        <p:spPr bwMode="auto">
          <a:xfrm>
            <a:off x="1500188" y="1257300"/>
            <a:ext cx="5854700" cy="1019175"/>
          </a:xfrm>
          <a:prstGeom prst="rect">
            <a:avLst/>
          </a:prstGeom>
          <a:solidFill>
            <a:srgbClr val="FFC1C1"/>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6000" b="1">
                <a:effectLst>
                  <a:outerShdw blurRad="38100" dist="38100" dir="2700000" algn="tl">
                    <a:srgbClr val="FFFFFF"/>
                  </a:outerShdw>
                </a:effectLst>
                <a:ea typeface="HG創英角ﾎﾟｯﾌﾟ体" pitchFamily="49" charset="-128"/>
              </a:rPr>
              <a:t>系統図法</a:t>
            </a:r>
          </a:p>
        </p:txBody>
      </p:sp>
      <p:grpSp>
        <p:nvGrpSpPr>
          <p:cNvPr id="137292" name="Group 76"/>
          <p:cNvGrpSpPr>
            <a:grpSpLocks/>
          </p:cNvGrpSpPr>
          <p:nvPr/>
        </p:nvGrpSpPr>
        <p:grpSpPr bwMode="auto">
          <a:xfrm>
            <a:off x="898525" y="2540000"/>
            <a:ext cx="3179763" cy="2263775"/>
            <a:chOff x="566" y="1161"/>
            <a:chExt cx="2616" cy="1593"/>
          </a:xfrm>
        </p:grpSpPr>
        <p:pic>
          <p:nvPicPr>
            <p:cNvPr id="137226"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6" y="1325"/>
              <a:ext cx="1690" cy="1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7291" name="Group 75"/>
            <p:cNvGrpSpPr>
              <a:grpSpLocks/>
            </p:cNvGrpSpPr>
            <p:nvPr/>
          </p:nvGrpSpPr>
          <p:grpSpPr bwMode="auto">
            <a:xfrm>
              <a:off x="2265" y="1161"/>
              <a:ext cx="917" cy="1578"/>
              <a:chOff x="2265" y="1161"/>
              <a:chExt cx="917" cy="1578"/>
            </a:xfrm>
          </p:grpSpPr>
          <p:sp>
            <p:nvSpPr>
              <p:cNvPr id="137259" name="Rectangle 43"/>
              <p:cNvSpPr>
                <a:spLocks noChangeArrowheads="1"/>
              </p:cNvSpPr>
              <p:nvPr/>
            </p:nvSpPr>
            <p:spPr bwMode="auto">
              <a:xfrm>
                <a:off x="2999" y="2526"/>
                <a:ext cx="18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b="1"/>
                  <a:t>否</a:t>
                </a:r>
              </a:p>
            </p:txBody>
          </p:sp>
          <p:sp>
            <p:nvSpPr>
              <p:cNvPr id="137258" name="Rectangle 42"/>
              <p:cNvSpPr>
                <a:spLocks noChangeArrowheads="1"/>
              </p:cNvSpPr>
              <p:nvPr/>
            </p:nvSpPr>
            <p:spPr bwMode="auto">
              <a:xfrm>
                <a:off x="2815" y="2489"/>
                <a:ext cx="184" cy="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b="1"/>
                  <a:t>５</a:t>
                </a:r>
              </a:p>
            </p:txBody>
          </p:sp>
          <p:sp>
            <p:nvSpPr>
              <p:cNvPr id="137257" name="Rectangle 41"/>
              <p:cNvSpPr>
                <a:spLocks noChangeArrowheads="1"/>
              </p:cNvSpPr>
              <p:nvPr/>
            </p:nvSpPr>
            <p:spPr bwMode="auto">
              <a:xfrm>
                <a:off x="2632" y="2496"/>
                <a:ext cx="18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800" b="1"/>
                  <a:t>△</a:t>
                </a:r>
              </a:p>
            </p:txBody>
          </p:sp>
          <p:sp>
            <p:nvSpPr>
              <p:cNvPr id="137256" name="Rectangle 40"/>
              <p:cNvSpPr>
                <a:spLocks noChangeArrowheads="1"/>
              </p:cNvSpPr>
              <p:nvPr/>
            </p:nvSpPr>
            <p:spPr bwMode="auto">
              <a:xfrm>
                <a:off x="2448" y="2489"/>
                <a:ext cx="184" cy="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800" b="1"/>
                  <a:t>△</a:t>
                </a:r>
              </a:p>
            </p:txBody>
          </p:sp>
          <p:sp>
            <p:nvSpPr>
              <p:cNvPr id="137255" name="Rectangle 39"/>
              <p:cNvSpPr>
                <a:spLocks noChangeArrowheads="1"/>
              </p:cNvSpPr>
              <p:nvPr/>
            </p:nvSpPr>
            <p:spPr bwMode="auto">
              <a:xfrm>
                <a:off x="2265" y="2496"/>
                <a:ext cx="18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800" b="1"/>
                  <a:t>○</a:t>
                </a:r>
              </a:p>
            </p:txBody>
          </p:sp>
          <p:sp>
            <p:nvSpPr>
              <p:cNvPr id="137254" name="Rectangle 38"/>
              <p:cNvSpPr>
                <a:spLocks noChangeArrowheads="1"/>
              </p:cNvSpPr>
              <p:nvPr/>
            </p:nvSpPr>
            <p:spPr bwMode="auto">
              <a:xfrm>
                <a:off x="2999" y="2291"/>
                <a:ext cx="183" cy="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53" name="Rectangle 37"/>
              <p:cNvSpPr>
                <a:spLocks noChangeArrowheads="1"/>
              </p:cNvSpPr>
              <p:nvPr/>
            </p:nvSpPr>
            <p:spPr bwMode="auto">
              <a:xfrm>
                <a:off x="2815" y="2278"/>
                <a:ext cx="184" cy="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52" name="Rectangle 36"/>
              <p:cNvSpPr>
                <a:spLocks noChangeArrowheads="1"/>
              </p:cNvSpPr>
              <p:nvPr/>
            </p:nvSpPr>
            <p:spPr bwMode="auto">
              <a:xfrm>
                <a:off x="2632" y="2272"/>
                <a:ext cx="183" cy="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51" name="Rectangle 35"/>
              <p:cNvSpPr>
                <a:spLocks noChangeArrowheads="1"/>
              </p:cNvSpPr>
              <p:nvPr/>
            </p:nvSpPr>
            <p:spPr bwMode="auto">
              <a:xfrm>
                <a:off x="2448" y="2265"/>
                <a:ext cx="184" cy="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50" name="Rectangle 34"/>
              <p:cNvSpPr>
                <a:spLocks noChangeArrowheads="1"/>
              </p:cNvSpPr>
              <p:nvPr/>
            </p:nvSpPr>
            <p:spPr bwMode="auto">
              <a:xfrm>
                <a:off x="2265" y="2277"/>
                <a:ext cx="183" cy="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49" name="Rectangle 33"/>
              <p:cNvSpPr>
                <a:spLocks noChangeArrowheads="1"/>
              </p:cNvSpPr>
              <p:nvPr/>
            </p:nvSpPr>
            <p:spPr bwMode="auto">
              <a:xfrm>
                <a:off x="2999" y="1893"/>
                <a:ext cx="183"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48" name="Rectangle 32"/>
              <p:cNvSpPr>
                <a:spLocks noChangeArrowheads="1"/>
              </p:cNvSpPr>
              <p:nvPr/>
            </p:nvSpPr>
            <p:spPr bwMode="auto">
              <a:xfrm>
                <a:off x="2815" y="1893"/>
                <a:ext cx="184"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47" name="Rectangle 31"/>
              <p:cNvSpPr>
                <a:spLocks noChangeArrowheads="1"/>
              </p:cNvSpPr>
              <p:nvPr/>
            </p:nvSpPr>
            <p:spPr bwMode="auto">
              <a:xfrm>
                <a:off x="2632" y="1893"/>
                <a:ext cx="183"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46" name="Rectangle 30"/>
              <p:cNvSpPr>
                <a:spLocks noChangeArrowheads="1"/>
              </p:cNvSpPr>
              <p:nvPr/>
            </p:nvSpPr>
            <p:spPr bwMode="auto">
              <a:xfrm>
                <a:off x="2448" y="1893"/>
                <a:ext cx="184"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45" name="Rectangle 29"/>
              <p:cNvSpPr>
                <a:spLocks noChangeArrowheads="1"/>
              </p:cNvSpPr>
              <p:nvPr/>
            </p:nvSpPr>
            <p:spPr bwMode="auto">
              <a:xfrm>
                <a:off x="2265" y="1893"/>
                <a:ext cx="183"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44" name="Rectangle 28"/>
              <p:cNvSpPr>
                <a:spLocks noChangeArrowheads="1"/>
              </p:cNvSpPr>
              <p:nvPr/>
            </p:nvSpPr>
            <p:spPr bwMode="auto">
              <a:xfrm>
                <a:off x="2999" y="1652"/>
                <a:ext cx="183"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b="1"/>
                  <a:t>採</a:t>
                </a:r>
              </a:p>
            </p:txBody>
          </p:sp>
          <p:sp>
            <p:nvSpPr>
              <p:cNvPr id="137243" name="Rectangle 27"/>
              <p:cNvSpPr>
                <a:spLocks noChangeArrowheads="1"/>
              </p:cNvSpPr>
              <p:nvPr/>
            </p:nvSpPr>
            <p:spPr bwMode="auto">
              <a:xfrm>
                <a:off x="2815" y="1676"/>
                <a:ext cx="22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700" b="1"/>
                  <a:t>１３</a:t>
                </a:r>
              </a:p>
            </p:txBody>
          </p:sp>
          <p:sp>
            <p:nvSpPr>
              <p:cNvPr id="137242" name="Rectangle 26"/>
              <p:cNvSpPr>
                <a:spLocks noChangeArrowheads="1"/>
              </p:cNvSpPr>
              <p:nvPr/>
            </p:nvSpPr>
            <p:spPr bwMode="auto">
              <a:xfrm>
                <a:off x="2632" y="1652"/>
                <a:ext cx="18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800" b="1"/>
                  <a:t>◎</a:t>
                </a:r>
              </a:p>
            </p:txBody>
          </p:sp>
          <p:sp>
            <p:nvSpPr>
              <p:cNvPr id="137241" name="Rectangle 25"/>
              <p:cNvSpPr>
                <a:spLocks noChangeArrowheads="1"/>
              </p:cNvSpPr>
              <p:nvPr/>
            </p:nvSpPr>
            <p:spPr bwMode="auto">
              <a:xfrm>
                <a:off x="2448" y="1652"/>
                <a:ext cx="184"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800" b="1"/>
                  <a:t>○</a:t>
                </a:r>
              </a:p>
            </p:txBody>
          </p:sp>
          <p:sp>
            <p:nvSpPr>
              <p:cNvPr id="137240" name="Rectangle 24"/>
              <p:cNvSpPr>
                <a:spLocks noChangeArrowheads="1"/>
              </p:cNvSpPr>
              <p:nvPr/>
            </p:nvSpPr>
            <p:spPr bwMode="auto">
              <a:xfrm>
                <a:off x="2265" y="1652"/>
                <a:ext cx="183"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000" b="1"/>
                  <a:t>◎</a:t>
                </a:r>
              </a:p>
            </p:txBody>
          </p:sp>
          <p:sp>
            <p:nvSpPr>
              <p:cNvPr id="137239" name="Rectangle 23"/>
              <p:cNvSpPr>
                <a:spLocks noChangeArrowheads="1"/>
              </p:cNvSpPr>
              <p:nvPr/>
            </p:nvSpPr>
            <p:spPr bwMode="auto">
              <a:xfrm>
                <a:off x="2999" y="1450"/>
                <a:ext cx="183"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38" name="Rectangle 22"/>
              <p:cNvSpPr>
                <a:spLocks noChangeArrowheads="1"/>
              </p:cNvSpPr>
              <p:nvPr/>
            </p:nvSpPr>
            <p:spPr bwMode="auto">
              <a:xfrm>
                <a:off x="2815" y="1469"/>
                <a:ext cx="184"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37" name="Rectangle 21"/>
              <p:cNvSpPr>
                <a:spLocks noChangeArrowheads="1"/>
              </p:cNvSpPr>
              <p:nvPr/>
            </p:nvSpPr>
            <p:spPr bwMode="auto">
              <a:xfrm>
                <a:off x="2632" y="1463"/>
                <a:ext cx="183" cy="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36" name="Rectangle 20"/>
              <p:cNvSpPr>
                <a:spLocks noChangeArrowheads="1"/>
              </p:cNvSpPr>
              <p:nvPr/>
            </p:nvSpPr>
            <p:spPr bwMode="auto">
              <a:xfrm>
                <a:off x="2448" y="1457"/>
                <a:ext cx="184"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35" name="Rectangle 19"/>
              <p:cNvSpPr>
                <a:spLocks noChangeArrowheads="1"/>
              </p:cNvSpPr>
              <p:nvPr/>
            </p:nvSpPr>
            <p:spPr bwMode="auto">
              <a:xfrm>
                <a:off x="2265" y="1463"/>
                <a:ext cx="183"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800"/>
              </a:p>
            </p:txBody>
          </p:sp>
          <p:sp>
            <p:nvSpPr>
              <p:cNvPr id="137234" name="Rectangle 18"/>
              <p:cNvSpPr>
                <a:spLocks noChangeArrowheads="1"/>
              </p:cNvSpPr>
              <p:nvPr/>
            </p:nvSpPr>
            <p:spPr bwMode="auto">
              <a:xfrm>
                <a:off x="2999" y="1172"/>
                <a:ext cx="183"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a:t>採否</a:t>
                </a:r>
              </a:p>
            </p:txBody>
          </p:sp>
          <p:sp>
            <p:nvSpPr>
              <p:cNvPr id="137233" name="Rectangle 17"/>
              <p:cNvSpPr>
                <a:spLocks noChangeArrowheads="1"/>
              </p:cNvSpPr>
              <p:nvPr/>
            </p:nvSpPr>
            <p:spPr bwMode="auto">
              <a:xfrm>
                <a:off x="2815" y="1172"/>
                <a:ext cx="184"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a:t>得点</a:t>
                </a:r>
              </a:p>
            </p:txBody>
          </p:sp>
          <p:sp>
            <p:nvSpPr>
              <p:cNvPr id="137232" name="Rectangle 16"/>
              <p:cNvSpPr>
                <a:spLocks noChangeArrowheads="1"/>
              </p:cNvSpPr>
              <p:nvPr/>
            </p:nvSpPr>
            <p:spPr bwMode="auto">
              <a:xfrm>
                <a:off x="2639" y="1161"/>
                <a:ext cx="182"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a:t>実現性</a:t>
                </a:r>
              </a:p>
            </p:txBody>
          </p:sp>
          <p:sp>
            <p:nvSpPr>
              <p:cNvPr id="137231" name="Rectangle 15"/>
              <p:cNvSpPr>
                <a:spLocks noChangeArrowheads="1"/>
              </p:cNvSpPr>
              <p:nvPr/>
            </p:nvSpPr>
            <p:spPr bwMode="auto">
              <a:xfrm>
                <a:off x="2448" y="1172"/>
                <a:ext cx="184"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a:t>経済性</a:t>
                </a:r>
              </a:p>
            </p:txBody>
          </p:sp>
          <p:sp>
            <p:nvSpPr>
              <p:cNvPr id="137230" name="Rectangle 14"/>
              <p:cNvSpPr>
                <a:spLocks noChangeArrowheads="1"/>
              </p:cNvSpPr>
              <p:nvPr/>
            </p:nvSpPr>
            <p:spPr bwMode="auto">
              <a:xfrm>
                <a:off x="2265" y="1172"/>
                <a:ext cx="183" cy="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800"/>
                  <a:t>効果</a:t>
                </a:r>
              </a:p>
            </p:txBody>
          </p:sp>
          <p:sp>
            <p:nvSpPr>
              <p:cNvPr id="137260" name="Line 44"/>
              <p:cNvSpPr>
                <a:spLocks noChangeShapeType="1"/>
              </p:cNvSpPr>
              <p:nvPr/>
            </p:nvSpPr>
            <p:spPr bwMode="auto">
              <a:xfrm>
                <a:off x="2265" y="1172"/>
                <a:ext cx="917"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61" name="Line 45"/>
              <p:cNvSpPr>
                <a:spLocks noChangeShapeType="1"/>
              </p:cNvSpPr>
              <p:nvPr/>
            </p:nvSpPr>
            <p:spPr bwMode="auto">
              <a:xfrm>
                <a:off x="2265" y="1654"/>
                <a:ext cx="91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62" name="Line 46"/>
              <p:cNvSpPr>
                <a:spLocks noChangeShapeType="1"/>
              </p:cNvSpPr>
              <p:nvPr/>
            </p:nvSpPr>
            <p:spPr bwMode="auto">
              <a:xfrm>
                <a:off x="2265" y="1869"/>
                <a:ext cx="91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63" name="Line 47"/>
              <p:cNvSpPr>
                <a:spLocks noChangeShapeType="1"/>
              </p:cNvSpPr>
              <p:nvPr/>
            </p:nvSpPr>
            <p:spPr bwMode="auto">
              <a:xfrm>
                <a:off x="2265" y="2074"/>
                <a:ext cx="91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64" name="Line 48"/>
              <p:cNvSpPr>
                <a:spLocks noChangeShapeType="1"/>
              </p:cNvSpPr>
              <p:nvPr/>
            </p:nvSpPr>
            <p:spPr bwMode="auto">
              <a:xfrm>
                <a:off x="2265" y="2272"/>
                <a:ext cx="91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65" name="Line 49"/>
              <p:cNvSpPr>
                <a:spLocks noChangeShapeType="1"/>
              </p:cNvSpPr>
              <p:nvPr/>
            </p:nvSpPr>
            <p:spPr bwMode="auto">
              <a:xfrm>
                <a:off x="2265" y="2494"/>
                <a:ext cx="91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66" name="Line 50"/>
              <p:cNvSpPr>
                <a:spLocks noChangeShapeType="1"/>
              </p:cNvSpPr>
              <p:nvPr/>
            </p:nvSpPr>
            <p:spPr bwMode="auto">
              <a:xfrm>
                <a:off x="2265" y="2709"/>
                <a:ext cx="917"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67" name="Line 51"/>
              <p:cNvSpPr>
                <a:spLocks noChangeShapeType="1"/>
              </p:cNvSpPr>
              <p:nvPr/>
            </p:nvSpPr>
            <p:spPr bwMode="auto">
              <a:xfrm>
                <a:off x="2265" y="1172"/>
                <a:ext cx="0" cy="1537"/>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68" name="Line 52"/>
              <p:cNvSpPr>
                <a:spLocks noChangeShapeType="1"/>
              </p:cNvSpPr>
              <p:nvPr/>
            </p:nvSpPr>
            <p:spPr bwMode="auto">
              <a:xfrm>
                <a:off x="2448" y="1172"/>
                <a:ext cx="0" cy="153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69" name="Line 53"/>
              <p:cNvSpPr>
                <a:spLocks noChangeShapeType="1"/>
              </p:cNvSpPr>
              <p:nvPr/>
            </p:nvSpPr>
            <p:spPr bwMode="auto">
              <a:xfrm>
                <a:off x="2632" y="1172"/>
                <a:ext cx="0" cy="153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70" name="Line 54"/>
              <p:cNvSpPr>
                <a:spLocks noChangeShapeType="1"/>
              </p:cNvSpPr>
              <p:nvPr/>
            </p:nvSpPr>
            <p:spPr bwMode="auto">
              <a:xfrm>
                <a:off x="2815" y="1172"/>
                <a:ext cx="0" cy="153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71" name="Line 55"/>
              <p:cNvSpPr>
                <a:spLocks noChangeShapeType="1"/>
              </p:cNvSpPr>
              <p:nvPr/>
            </p:nvSpPr>
            <p:spPr bwMode="auto">
              <a:xfrm>
                <a:off x="2999" y="1172"/>
                <a:ext cx="0" cy="153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72" name="Line 56"/>
              <p:cNvSpPr>
                <a:spLocks noChangeShapeType="1"/>
              </p:cNvSpPr>
              <p:nvPr/>
            </p:nvSpPr>
            <p:spPr bwMode="auto">
              <a:xfrm>
                <a:off x="3182" y="1172"/>
                <a:ext cx="0" cy="1537"/>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7283" name="Line 67"/>
              <p:cNvSpPr>
                <a:spLocks noChangeShapeType="1"/>
              </p:cNvSpPr>
              <p:nvPr/>
            </p:nvSpPr>
            <p:spPr bwMode="auto">
              <a:xfrm>
                <a:off x="2268" y="1450"/>
                <a:ext cx="9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137285" name="Text Box 69"/>
          <p:cNvSpPr txBox="1">
            <a:spLocks noChangeArrowheads="1"/>
          </p:cNvSpPr>
          <p:nvPr/>
        </p:nvSpPr>
        <p:spPr bwMode="auto">
          <a:xfrm>
            <a:off x="2927350" y="5980113"/>
            <a:ext cx="5219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ＱＣサークル東海支部静岡地区　　</a:t>
            </a:r>
          </a:p>
        </p:txBody>
      </p:sp>
      <p:grpSp>
        <p:nvGrpSpPr>
          <p:cNvPr id="137287" name="Group 71"/>
          <p:cNvGrpSpPr>
            <a:grpSpLocks/>
          </p:cNvGrpSpPr>
          <p:nvPr/>
        </p:nvGrpSpPr>
        <p:grpSpPr bwMode="auto">
          <a:xfrm>
            <a:off x="5511800" y="4071938"/>
            <a:ext cx="2624138" cy="1519237"/>
            <a:chOff x="3744" y="1832"/>
            <a:chExt cx="1872" cy="1564"/>
          </a:xfrm>
        </p:grpSpPr>
        <p:pic>
          <p:nvPicPr>
            <p:cNvPr id="137288" name="Picture 72" descr="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4" y="1832"/>
              <a:ext cx="1872" cy="1564"/>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18900000" algn="ctr" rotWithShape="0">
                      <a:srgbClr val="808080">
                        <a:alpha val="50000"/>
                      </a:srgbClr>
                    </a:outerShdw>
                  </a:effectLst>
                </a14:hiddenEffects>
              </a:ext>
            </a:extLst>
          </p:spPr>
        </p:pic>
        <p:sp>
          <p:nvSpPr>
            <p:cNvPr id="137289" name="Rectangle 73"/>
            <p:cNvSpPr>
              <a:spLocks noChangeArrowheads="1"/>
            </p:cNvSpPr>
            <p:nvPr/>
          </p:nvSpPr>
          <p:spPr bwMode="auto">
            <a:xfrm>
              <a:off x="4032" y="2784"/>
              <a:ext cx="1248" cy="360"/>
            </a:xfrm>
            <a:prstGeom prst="rect">
              <a:avLst/>
            </a:prstGeom>
            <a:solidFill>
              <a:schemeClr val="bg1"/>
            </a:solidFill>
            <a:ln>
              <a:noFill/>
            </a:ln>
            <a:effectLst>
              <a:outerShdw dist="107763" dir="18900000" algn="ctr" rotWithShape="0">
                <a:schemeClr val="bg2">
                  <a:alpha val="50000"/>
                </a:scheme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endParaRPr lang="ja-JP" altLang="en-US"/>
            </a:p>
          </p:txBody>
        </p:sp>
        <p:sp>
          <p:nvSpPr>
            <p:cNvPr id="137290" name="Text Box 74"/>
            <p:cNvSpPr txBox="1">
              <a:spLocks noChangeArrowheads="1"/>
            </p:cNvSpPr>
            <p:nvPr/>
          </p:nvSpPr>
          <p:spPr bwMode="auto">
            <a:xfrm>
              <a:off x="4003" y="2724"/>
              <a:ext cx="1382" cy="44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18900000" algn="ctr" rotWithShape="0">
                      <a:schemeClr val="bg2">
                        <a:alpha val="50000"/>
                      </a:schemeClr>
                    </a:outerShdw>
                  </a:effectLst>
                </a14:hiddenEffects>
              </a:ext>
            </a:extLst>
          </p:spPr>
          <p:txBody>
            <a:bodyPr lIns="0" tIns="0" rIns="0" bIns="0" anchor="ctr">
              <a:spAutoFit/>
            </a:bodyPr>
            <a:lstStyle/>
            <a:p>
              <a:pPr algn="ctr">
                <a:spcBef>
                  <a:spcPct val="50000"/>
                </a:spcBef>
              </a:pPr>
              <a:r>
                <a:rPr lang="en-US" altLang="ja-JP" sz="2800">
                  <a:solidFill>
                    <a:srgbClr val="FF0000"/>
                  </a:solidFill>
                  <a:latin typeface="HGP創英角ｺﾞｼｯｸUB" pitchFamily="50" charset="-128"/>
                  <a:ea typeface="HGP創英角ｺﾞｼｯｸUB" pitchFamily="50" charset="-128"/>
                </a:rPr>
                <a:t>QC</a:t>
              </a:r>
              <a:r>
                <a:rPr lang="ja-JP" altLang="en-US" sz="2800">
                  <a:solidFill>
                    <a:srgbClr val="FF0000"/>
                  </a:solidFill>
                  <a:latin typeface="HGP創英角ｺﾞｼｯｸUB" pitchFamily="50" charset="-128"/>
                  <a:ea typeface="HGP創英角ｺﾞｼｯｸUB" pitchFamily="50" charset="-128"/>
                </a:rPr>
                <a:t>サークル</a:t>
              </a:r>
            </a:p>
          </p:txBody>
        </p:sp>
      </p:grpSp>
      <p:sp>
        <p:nvSpPr>
          <p:cNvPr id="137293" name="Text Box 77"/>
          <p:cNvSpPr txBox="1">
            <a:spLocks noChangeArrowheads="1"/>
          </p:cNvSpPr>
          <p:nvPr/>
        </p:nvSpPr>
        <p:spPr bwMode="auto">
          <a:xfrm>
            <a:off x="4872038" y="2570163"/>
            <a:ext cx="2254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400"/>
          </a:p>
        </p:txBody>
      </p:sp>
      <p:sp>
        <p:nvSpPr>
          <p:cNvPr id="137294" name="Text Box 78"/>
          <p:cNvSpPr txBox="1">
            <a:spLocks noChangeArrowheads="1"/>
          </p:cNvSpPr>
          <p:nvPr/>
        </p:nvSpPr>
        <p:spPr bwMode="auto">
          <a:xfrm>
            <a:off x="4965700" y="2586038"/>
            <a:ext cx="33575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ea typeface="HGP創英角ｺﾞｼｯｸUB" pitchFamily="50" charset="-128"/>
              </a:rPr>
              <a:t>方策展開型系統図</a:t>
            </a:r>
            <a:br>
              <a:rPr lang="ja-JP" altLang="en-US">
                <a:ea typeface="HGP創英角ｺﾞｼｯｸUB" pitchFamily="50" charset="-128"/>
              </a:rPr>
            </a:br>
            <a:r>
              <a:rPr lang="ja-JP" altLang="en-US">
                <a:ea typeface="HGP創英角ｺﾞｼｯｸUB" pitchFamily="50" charset="-128"/>
              </a:rPr>
              <a:t>原因追求型系統図</a:t>
            </a:r>
          </a:p>
        </p:txBody>
      </p:sp>
      <p:grpSp>
        <p:nvGrpSpPr>
          <p:cNvPr id="137297" name="Group 81"/>
          <p:cNvGrpSpPr>
            <a:grpSpLocks/>
          </p:cNvGrpSpPr>
          <p:nvPr/>
        </p:nvGrpSpPr>
        <p:grpSpPr bwMode="auto">
          <a:xfrm>
            <a:off x="5600700" y="341313"/>
            <a:ext cx="2443163" cy="473075"/>
            <a:chOff x="3803" y="199"/>
            <a:chExt cx="1539" cy="298"/>
          </a:xfrm>
        </p:grpSpPr>
        <p:sp>
          <p:nvSpPr>
            <p:cNvPr id="137298" name="AutoShape 82"/>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7299" name="Text Box 83"/>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600" b="1"/>
                <a:t>標準版　　　　</a:t>
              </a:r>
              <a:endParaRPr lang="ja-JP" altLang="en-US"/>
            </a:p>
          </p:txBody>
        </p:sp>
      </p:grpSp>
      <p:pic>
        <p:nvPicPr>
          <p:cNvPr id="137300" name="Picture 8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613" y="5170488"/>
            <a:ext cx="1585912" cy="145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ext Box 2"/>
          <p:cNvSpPr txBox="1">
            <a:spLocks noChangeArrowheads="1"/>
          </p:cNvSpPr>
          <p:nvPr/>
        </p:nvSpPr>
        <p:spPr bwMode="auto">
          <a:xfrm>
            <a:off x="8550275" y="52388"/>
            <a:ext cx="5413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P10</a:t>
            </a:r>
          </a:p>
        </p:txBody>
      </p:sp>
      <p:sp>
        <p:nvSpPr>
          <p:cNvPr id="146473" name="Line 41"/>
          <p:cNvSpPr>
            <a:spLocks noChangeShapeType="1"/>
          </p:cNvSpPr>
          <p:nvPr/>
        </p:nvSpPr>
        <p:spPr bwMode="auto">
          <a:xfrm>
            <a:off x="241300" y="3708400"/>
            <a:ext cx="86233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35" name="Rectangle 3"/>
          <p:cNvSpPr>
            <a:spLocks noChangeArrowheads="1"/>
          </p:cNvSpPr>
          <p:nvPr/>
        </p:nvSpPr>
        <p:spPr bwMode="auto">
          <a:xfrm>
            <a:off x="268288" y="188913"/>
            <a:ext cx="3937000" cy="457200"/>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手順４</a:t>
            </a:r>
            <a:r>
              <a:rPr lang="en-US" altLang="ja-JP">
                <a:latin typeface="HGP創英角ｺﾞｼｯｸUB" pitchFamily="50" charset="-128"/>
                <a:ea typeface="HGP創英角ｺﾞｼｯｸUB" pitchFamily="50" charset="-128"/>
              </a:rPr>
              <a:t>.</a:t>
            </a:r>
            <a:r>
              <a:rPr lang="ja-JP" altLang="en-US">
                <a:latin typeface="HGP創英角ｺﾞｼｯｸUB" pitchFamily="50" charset="-128"/>
                <a:ea typeface="HGP創英角ｺﾞｼｯｸUB" pitchFamily="50" charset="-128"/>
              </a:rPr>
              <a:t>　２次手段の抽出</a:t>
            </a:r>
          </a:p>
        </p:txBody>
      </p:sp>
      <p:sp>
        <p:nvSpPr>
          <p:cNvPr id="146452" name="Text Box 20"/>
          <p:cNvSpPr txBox="1">
            <a:spLocks noChangeArrowheads="1"/>
          </p:cNvSpPr>
          <p:nvPr/>
        </p:nvSpPr>
        <p:spPr bwMode="auto">
          <a:xfrm>
            <a:off x="198438" y="1349375"/>
            <a:ext cx="4165600" cy="304800"/>
          </a:xfrm>
          <a:prstGeom prst="rect">
            <a:avLst/>
          </a:prstGeom>
          <a:solidFill>
            <a:srgbClr val="FFFFCC"/>
          </a:solidFill>
          <a:ln>
            <a:noFill/>
          </a:ln>
          <a:effectLst/>
          <a:extLst>
            <a:ext uri="{91240B29-F687-4F45-9708-019B960494DF}">
              <a14:hiddenLine xmlns:a14="http://schemas.microsoft.com/office/drawing/2010/main" w="12700">
                <a:solidFill>
                  <a:srgbClr val="CCFFFF"/>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１）</a:t>
            </a:r>
            <a:r>
              <a:rPr lang="ja-JP" altLang="en-US" sz="1400" b="1">
                <a:solidFill>
                  <a:srgbClr val="FF0000"/>
                </a:solidFill>
              </a:rPr>
              <a:t>１次手段を「目的」</a:t>
            </a:r>
            <a:r>
              <a:rPr lang="ja-JP" altLang="en-US" sz="1400" b="1"/>
              <a:t>として２次手段を皆で考えます。</a:t>
            </a:r>
          </a:p>
        </p:txBody>
      </p:sp>
      <p:sp>
        <p:nvSpPr>
          <p:cNvPr id="146436" name="Text Box 4"/>
          <p:cNvSpPr txBox="1">
            <a:spLocks noChangeArrowheads="1"/>
          </p:cNvSpPr>
          <p:nvPr/>
        </p:nvSpPr>
        <p:spPr bwMode="auto">
          <a:xfrm>
            <a:off x="4664075" y="455613"/>
            <a:ext cx="466725" cy="2794000"/>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ea typeface="HGP創英角ﾎﾟｯﾌﾟ体" pitchFamily="50" charset="-128"/>
              </a:rPr>
              <a:t>混雑しない食堂にする</a:t>
            </a:r>
          </a:p>
        </p:txBody>
      </p:sp>
      <p:sp>
        <p:nvSpPr>
          <p:cNvPr id="146437" name="Line 5"/>
          <p:cNvSpPr>
            <a:spLocks noChangeShapeType="1"/>
          </p:cNvSpPr>
          <p:nvPr/>
        </p:nvSpPr>
        <p:spPr bwMode="auto">
          <a:xfrm>
            <a:off x="5130800" y="2427288"/>
            <a:ext cx="1778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38" name="Text Box 6"/>
          <p:cNvSpPr txBox="1">
            <a:spLocks noChangeArrowheads="1"/>
          </p:cNvSpPr>
          <p:nvPr/>
        </p:nvSpPr>
        <p:spPr bwMode="auto">
          <a:xfrm>
            <a:off x="5499100" y="1208088"/>
            <a:ext cx="1003300" cy="95567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入り口側の流れを　ｽﾑｰｽﾞにする</a:t>
            </a:r>
          </a:p>
        </p:txBody>
      </p:sp>
      <p:sp>
        <p:nvSpPr>
          <p:cNvPr id="146439" name="Line 7"/>
          <p:cNvSpPr>
            <a:spLocks noChangeShapeType="1"/>
          </p:cNvSpPr>
          <p:nvPr/>
        </p:nvSpPr>
        <p:spPr bwMode="auto">
          <a:xfrm>
            <a:off x="5308600" y="1474788"/>
            <a:ext cx="2032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40" name="Line 8"/>
          <p:cNvSpPr>
            <a:spLocks noChangeShapeType="1"/>
          </p:cNvSpPr>
          <p:nvPr/>
        </p:nvSpPr>
        <p:spPr bwMode="auto">
          <a:xfrm>
            <a:off x="5308600" y="1474788"/>
            <a:ext cx="0" cy="18288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41" name="Text Box 9"/>
          <p:cNvSpPr txBox="1">
            <a:spLocks noChangeArrowheads="1"/>
          </p:cNvSpPr>
          <p:nvPr/>
        </p:nvSpPr>
        <p:spPr bwMode="auto">
          <a:xfrm>
            <a:off x="6019800" y="3222625"/>
            <a:ext cx="2273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図４． 二 次 展 開</a:t>
            </a:r>
          </a:p>
        </p:txBody>
      </p:sp>
      <p:sp>
        <p:nvSpPr>
          <p:cNvPr id="146442" name="Text Box 10"/>
          <p:cNvSpPr txBox="1">
            <a:spLocks noChangeArrowheads="1"/>
          </p:cNvSpPr>
          <p:nvPr/>
        </p:nvSpPr>
        <p:spPr bwMode="auto">
          <a:xfrm>
            <a:off x="6896100" y="496888"/>
            <a:ext cx="1993900" cy="530225"/>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並びがはみ出ないようにする</a:t>
            </a:r>
          </a:p>
        </p:txBody>
      </p:sp>
      <p:sp>
        <p:nvSpPr>
          <p:cNvPr id="146443" name="Text Box 11"/>
          <p:cNvSpPr txBox="1">
            <a:spLocks noChangeArrowheads="1"/>
          </p:cNvSpPr>
          <p:nvPr/>
        </p:nvSpPr>
        <p:spPr bwMode="auto">
          <a:xfrm>
            <a:off x="6896100" y="1182688"/>
            <a:ext cx="1993900" cy="530225"/>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流れを止める要因を排除する</a:t>
            </a:r>
          </a:p>
        </p:txBody>
      </p:sp>
      <p:sp>
        <p:nvSpPr>
          <p:cNvPr id="146444" name="Text Box 12"/>
          <p:cNvSpPr txBox="1">
            <a:spLocks noChangeArrowheads="1"/>
          </p:cNvSpPr>
          <p:nvPr/>
        </p:nvSpPr>
        <p:spPr bwMode="auto">
          <a:xfrm>
            <a:off x="6896100" y="1970088"/>
            <a:ext cx="1993900" cy="530225"/>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一度に人がこないようにする</a:t>
            </a:r>
          </a:p>
        </p:txBody>
      </p:sp>
      <p:sp>
        <p:nvSpPr>
          <p:cNvPr id="146445" name="Line 13"/>
          <p:cNvSpPr>
            <a:spLocks noChangeShapeType="1"/>
          </p:cNvSpPr>
          <p:nvPr/>
        </p:nvSpPr>
        <p:spPr bwMode="auto">
          <a:xfrm>
            <a:off x="6705600" y="763588"/>
            <a:ext cx="1905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46" name="Line 14"/>
          <p:cNvSpPr>
            <a:spLocks noChangeShapeType="1"/>
          </p:cNvSpPr>
          <p:nvPr/>
        </p:nvSpPr>
        <p:spPr bwMode="auto">
          <a:xfrm>
            <a:off x="6502400" y="1449388"/>
            <a:ext cx="3937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47" name="Line 15"/>
          <p:cNvSpPr>
            <a:spLocks noChangeShapeType="1"/>
          </p:cNvSpPr>
          <p:nvPr/>
        </p:nvSpPr>
        <p:spPr bwMode="auto">
          <a:xfrm>
            <a:off x="6705600" y="2135188"/>
            <a:ext cx="1905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48" name="Line 16"/>
          <p:cNvSpPr>
            <a:spLocks noChangeShapeType="1"/>
          </p:cNvSpPr>
          <p:nvPr/>
        </p:nvSpPr>
        <p:spPr bwMode="auto">
          <a:xfrm>
            <a:off x="6705600" y="763588"/>
            <a:ext cx="0" cy="13716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49" name="Text Box 17"/>
          <p:cNvSpPr txBox="1">
            <a:spLocks noChangeArrowheads="1"/>
          </p:cNvSpPr>
          <p:nvPr/>
        </p:nvSpPr>
        <p:spPr bwMode="auto">
          <a:xfrm>
            <a:off x="5440363" y="2501900"/>
            <a:ext cx="9223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rgbClr val="FF0000"/>
                </a:solidFill>
              </a:rPr>
              <a:t>目的</a:t>
            </a:r>
          </a:p>
        </p:txBody>
      </p:sp>
      <p:sp>
        <p:nvSpPr>
          <p:cNvPr id="146450" name="Text Box 18"/>
          <p:cNvSpPr txBox="1">
            <a:spLocks noChangeArrowheads="1"/>
          </p:cNvSpPr>
          <p:nvPr/>
        </p:nvSpPr>
        <p:spPr bwMode="auto">
          <a:xfrm>
            <a:off x="7505700" y="2524125"/>
            <a:ext cx="1104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rgbClr val="FF0000"/>
                </a:solidFill>
              </a:rPr>
              <a:t>手段</a:t>
            </a:r>
          </a:p>
        </p:txBody>
      </p:sp>
      <p:sp>
        <p:nvSpPr>
          <p:cNvPr id="146451" name="Line 19"/>
          <p:cNvSpPr>
            <a:spLocks noChangeShapeType="1"/>
          </p:cNvSpPr>
          <p:nvPr/>
        </p:nvSpPr>
        <p:spPr bwMode="auto">
          <a:xfrm>
            <a:off x="6299200" y="2732088"/>
            <a:ext cx="1282700" cy="0"/>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46492" name="Group 60"/>
          <p:cNvGrpSpPr>
            <a:grpSpLocks/>
          </p:cNvGrpSpPr>
          <p:nvPr/>
        </p:nvGrpSpPr>
        <p:grpSpPr bwMode="auto">
          <a:xfrm>
            <a:off x="188913" y="2051050"/>
            <a:ext cx="7459662" cy="1093788"/>
            <a:chOff x="119" y="1390"/>
            <a:chExt cx="4699" cy="689"/>
          </a:xfrm>
        </p:grpSpPr>
        <p:sp>
          <p:nvSpPr>
            <p:cNvPr id="146487" name="Line 55"/>
            <p:cNvSpPr>
              <a:spLocks noChangeShapeType="1"/>
            </p:cNvSpPr>
            <p:nvPr/>
          </p:nvSpPr>
          <p:spPr bwMode="auto">
            <a:xfrm flipH="1">
              <a:off x="4000" y="1895"/>
              <a:ext cx="818" cy="0"/>
            </a:xfrm>
            <a:prstGeom prst="line">
              <a:avLst/>
            </a:prstGeom>
            <a:noFill/>
            <a:ln w="38100">
              <a:solidFill>
                <a:srgbClr val="0000FF"/>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90" name="Text Box 58"/>
            <p:cNvSpPr txBox="1">
              <a:spLocks noChangeArrowheads="1"/>
            </p:cNvSpPr>
            <p:nvPr/>
          </p:nvSpPr>
          <p:spPr bwMode="auto">
            <a:xfrm>
              <a:off x="4013" y="1887"/>
              <a:ext cx="73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chemeClr val="accent2"/>
                  </a:solidFill>
                </a:rPr>
                <a:t>（チェック）</a:t>
              </a:r>
            </a:p>
          </p:txBody>
        </p:sp>
        <p:sp>
          <p:nvSpPr>
            <p:cNvPr id="146491" name="Text Box 59"/>
            <p:cNvSpPr txBox="1">
              <a:spLocks noChangeArrowheads="1"/>
            </p:cNvSpPr>
            <p:nvPr/>
          </p:nvSpPr>
          <p:spPr bwMode="auto">
            <a:xfrm>
              <a:off x="119" y="1390"/>
              <a:ext cx="2502" cy="460"/>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２）この場合も</a:t>
              </a:r>
              <a:r>
                <a:rPr lang="ja-JP" altLang="en-US" sz="1400" b="1">
                  <a:solidFill>
                    <a:schemeClr val="accent2"/>
                  </a:solidFill>
                </a:rPr>
                <a:t>「並びがはみ出ない」　ようになれば</a:t>
              </a:r>
              <a:br>
                <a:rPr lang="ja-JP" altLang="en-US" sz="1400" b="1">
                  <a:solidFill>
                    <a:schemeClr val="accent2"/>
                  </a:solidFill>
                </a:rPr>
              </a:br>
              <a:r>
                <a:rPr lang="ja-JP" altLang="en-US" sz="1400" b="1">
                  <a:solidFill>
                    <a:schemeClr val="accent2"/>
                  </a:solidFill>
                </a:rPr>
                <a:t>　　「入り口側の流れをスムーズにする」</a:t>
              </a:r>
              <a:r>
                <a:rPr lang="ja-JP" altLang="en-US" sz="1400" b="1">
                  <a:solidFill>
                    <a:srgbClr val="FF0000"/>
                  </a:solidFill>
                </a:rPr>
                <a:t>　</a:t>
              </a:r>
              <a:r>
                <a:rPr lang="ja-JP" altLang="en-US" sz="1400" b="1">
                  <a:solidFill>
                    <a:schemeClr val="tx2"/>
                  </a:solidFill>
                </a:rPr>
                <a:t>ことは出</a:t>
              </a:r>
              <a:br>
                <a:rPr lang="ja-JP" altLang="en-US" sz="1400" b="1">
                  <a:solidFill>
                    <a:schemeClr val="tx2"/>
                  </a:solidFill>
                </a:rPr>
              </a:br>
              <a:r>
                <a:rPr lang="ja-JP" altLang="en-US" sz="1400" b="1">
                  <a:solidFill>
                    <a:schemeClr val="tx2"/>
                  </a:solidFill>
                </a:rPr>
                <a:t>　　来るのか</a:t>
              </a:r>
              <a:r>
                <a:rPr lang="ja-JP" altLang="en-US" sz="1400" b="1"/>
                <a:t>という</a:t>
              </a:r>
              <a:r>
                <a:rPr lang="ja-JP" altLang="en-US" sz="1400" b="1">
                  <a:solidFill>
                    <a:schemeClr val="accent2"/>
                  </a:solidFill>
                </a:rPr>
                <a:t>チェック</a:t>
              </a:r>
              <a:r>
                <a:rPr lang="ja-JP" altLang="en-US" sz="1400" b="1"/>
                <a:t>をして下さい</a:t>
              </a:r>
            </a:p>
          </p:txBody>
        </p:sp>
      </p:grpSp>
      <p:grpSp>
        <p:nvGrpSpPr>
          <p:cNvPr id="146501" name="Group 69"/>
          <p:cNvGrpSpPr>
            <a:grpSpLocks/>
          </p:cNvGrpSpPr>
          <p:nvPr/>
        </p:nvGrpSpPr>
        <p:grpSpPr bwMode="auto">
          <a:xfrm>
            <a:off x="850900" y="3959225"/>
            <a:ext cx="7875588" cy="2701925"/>
            <a:chOff x="536" y="2494"/>
            <a:chExt cx="4961" cy="1702"/>
          </a:xfrm>
        </p:grpSpPr>
        <p:sp>
          <p:nvSpPr>
            <p:cNvPr id="146474" name="Text Box 42"/>
            <p:cNvSpPr txBox="1">
              <a:spLocks noChangeArrowheads="1"/>
            </p:cNvSpPr>
            <p:nvPr/>
          </p:nvSpPr>
          <p:spPr bwMode="auto">
            <a:xfrm>
              <a:off x="536" y="3984"/>
              <a:ext cx="17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図５．系統図の展開の考え方</a:t>
              </a:r>
            </a:p>
          </p:txBody>
        </p:sp>
        <p:grpSp>
          <p:nvGrpSpPr>
            <p:cNvPr id="146499" name="Group 67"/>
            <p:cNvGrpSpPr>
              <a:grpSpLocks/>
            </p:cNvGrpSpPr>
            <p:nvPr/>
          </p:nvGrpSpPr>
          <p:grpSpPr bwMode="auto">
            <a:xfrm>
              <a:off x="584" y="2494"/>
              <a:ext cx="1360" cy="1232"/>
              <a:chOff x="584" y="2697"/>
              <a:chExt cx="1360" cy="1232"/>
            </a:xfrm>
          </p:grpSpPr>
          <p:sp>
            <p:nvSpPr>
              <p:cNvPr id="146454" name="Text Box 22" descr="60%"/>
              <p:cNvSpPr txBox="1">
                <a:spLocks noChangeArrowheads="1"/>
              </p:cNvSpPr>
              <p:nvPr/>
            </p:nvSpPr>
            <p:spPr bwMode="auto">
              <a:xfrm>
                <a:off x="584" y="3224"/>
                <a:ext cx="264" cy="216"/>
              </a:xfrm>
              <a:prstGeom prst="rect">
                <a:avLst/>
              </a:prstGeom>
              <a:pattFill prst="pct60">
                <a:fgClr>
                  <a:schemeClr val="accent1"/>
                </a:fgClr>
                <a:bgClr>
                  <a:schemeClr val="bg1"/>
                </a:bgClr>
              </a:patt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Ａ</a:t>
                </a:r>
              </a:p>
            </p:txBody>
          </p:sp>
          <p:sp>
            <p:nvSpPr>
              <p:cNvPr id="146455" name="Text Box 23"/>
              <p:cNvSpPr txBox="1">
                <a:spLocks noChangeArrowheads="1"/>
              </p:cNvSpPr>
              <p:nvPr/>
            </p:nvSpPr>
            <p:spPr bwMode="auto">
              <a:xfrm>
                <a:off x="1080" y="2880"/>
                <a:ext cx="264"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Ｂ</a:t>
                </a:r>
                <a:r>
                  <a:rPr lang="ja-JP" altLang="en-US" sz="900" b="1"/>
                  <a:t>１</a:t>
                </a:r>
                <a:endParaRPr lang="ja-JP" altLang="en-US" sz="1400" b="1"/>
              </a:p>
            </p:txBody>
          </p:sp>
          <p:sp>
            <p:nvSpPr>
              <p:cNvPr id="146456" name="Text Box 24"/>
              <p:cNvSpPr txBox="1">
                <a:spLocks noChangeArrowheads="1"/>
              </p:cNvSpPr>
              <p:nvPr/>
            </p:nvSpPr>
            <p:spPr bwMode="auto">
              <a:xfrm>
                <a:off x="1080" y="3544"/>
                <a:ext cx="264"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Ｂ</a:t>
                </a:r>
                <a:r>
                  <a:rPr lang="ja-JP" altLang="en-US" sz="900" b="1"/>
                  <a:t>２</a:t>
                </a:r>
                <a:endParaRPr lang="ja-JP" altLang="en-US" sz="1400" b="1"/>
              </a:p>
            </p:txBody>
          </p:sp>
          <p:sp>
            <p:nvSpPr>
              <p:cNvPr id="146469" name="Line 37"/>
              <p:cNvSpPr>
                <a:spLocks noChangeShapeType="1"/>
              </p:cNvSpPr>
              <p:nvPr/>
            </p:nvSpPr>
            <p:spPr bwMode="auto">
              <a:xfrm>
                <a:off x="968" y="2976"/>
                <a:ext cx="0" cy="67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70" name="Line 38"/>
              <p:cNvSpPr>
                <a:spLocks noChangeShapeType="1"/>
              </p:cNvSpPr>
              <p:nvPr/>
            </p:nvSpPr>
            <p:spPr bwMode="auto">
              <a:xfrm>
                <a:off x="968" y="2976"/>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71" name="Line 39"/>
              <p:cNvSpPr>
                <a:spLocks noChangeShapeType="1"/>
              </p:cNvSpPr>
              <p:nvPr/>
            </p:nvSpPr>
            <p:spPr bwMode="auto">
              <a:xfrm>
                <a:off x="968" y="3640"/>
                <a:ext cx="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72" name="Line 40"/>
              <p:cNvSpPr>
                <a:spLocks noChangeShapeType="1"/>
              </p:cNvSpPr>
              <p:nvPr/>
            </p:nvSpPr>
            <p:spPr bwMode="auto">
              <a:xfrm>
                <a:off x="848" y="3328"/>
                <a:ext cx="1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57" name="Text Box 25"/>
              <p:cNvSpPr txBox="1">
                <a:spLocks noChangeArrowheads="1"/>
              </p:cNvSpPr>
              <p:nvPr/>
            </p:nvSpPr>
            <p:spPr bwMode="auto">
              <a:xfrm>
                <a:off x="1592" y="2697"/>
                <a:ext cx="35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Ｃ</a:t>
                </a:r>
                <a:r>
                  <a:rPr lang="ja-JP" altLang="en-US" sz="900" b="1"/>
                  <a:t>１</a:t>
                </a:r>
                <a:endParaRPr lang="ja-JP" altLang="en-US" sz="1400" b="1"/>
              </a:p>
            </p:txBody>
          </p:sp>
          <p:sp>
            <p:nvSpPr>
              <p:cNvPr id="146458" name="Text Box 26"/>
              <p:cNvSpPr txBox="1">
                <a:spLocks noChangeArrowheads="1"/>
              </p:cNvSpPr>
              <p:nvPr/>
            </p:nvSpPr>
            <p:spPr bwMode="auto">
              <a:xfrm>
                <a:off x="1592" y="3049"/>
                <a:ext cx="35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Ｃ</a:t>
                </a:r>
                <a:r>
                  <a:rPr lang="ja-JP" altLang="en-US" sz="900" b="1"/>
                  <a:t>２</a:t>
                </a:r>
                <a:endParaRPr lang="ja-JP" altLang="en-US" sz="1400" b="1"/>
              </a:p>
            </p:txBody>
          </p:sp>
          <p:sp>
            <p:nvSpPr>
              <p:cNvPr id="146461" name="Line 29"/>
              <p:cNvSpPr>
                <a:spLocks noChangeShapeType="1"/>
              </p:cNvSpPr>
              <p:nvPr/>
            </p:nvSpPr>
            <p:spPr bwMode="auto">
              <a:xfrm>
                <a:off x="1464" y="2793"/>
                <a:ext cx="0" cy="37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62" name="Line 30"/>
              <p:cNvSpPr>
                <a:spLocks noChangeShapeType="1"/>
              </p:cNvSpPr>
              <p:nvPr/>
            </p:nvSpPr>
            <p:spPr bwMode="auto">
              <a:xfrm>
                <a:off x="1464" y="3169"/>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63" name="Line 31"/>
              <p:cNvSpPr>
                <a:spLocks noChangeShapeType="1"/>
              </p:cNvSpPr>
              <p:nvPr/>
            </p:nvSpPr>
            <p:spPr bwMode="auto">
              <a:xfrm>
                <a:off x="1464" y="2793"/>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64" name="Line 32"/>
              <p:cNvSpPr>
                <a:spLocks noChangeShapeType="1"/>
              </p:cNvSpPr>
              <p:nvPr/>
            </p:nvSpPr>
            <p:spPr bwMode="auto">
              <a:xfrm>
                <a:off x="1344" y="2969"/>
                <a:ext cx="1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59" name="Text Box 27"/>
              <p:cNvSpPr txBox="1">
                <a:spLocks noChangeArrowheads="1"/>
              </p:cNvSpPr>
              <p:nvPr/>
            </p:nvSpPr>
            <p:spPr bwMode="auto">
              <a:xfrm>
                <a:off x="1592" y="3353"/>
                <a:ext cx="35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Ｃ</a:t>
                </a:r>
                <a:r>
                  <a:rPr lang="ja-JP" altLang="en-US" sz="900" b="1"/>
                  <a:t>３</a:t>
                </a:r>
                <a:endParaRPr lang="ja-JP" altLang="en-US" sz="1400" b="1"/>
              </a:p>
            </p:txBody>
          </p:sp>
          <p:sp>
            <p:nvSpPr>
              <p:cNvPr id="146460" name="Text Box 28"/>
              <p:cNvSpPr txBox="1">
                <a:spLocks noChangeArrowheads="1"/>
              </p:cNvSpPr>
              <p:nvPr/>
            </p:nvSpPr>
            <p:spPr bwMode="auto">
              <a:xfrm>
                <a:off x="1592" y="3729"/>
                <a:ext cx="35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Ｃ</a:t>
                </a:r>
                <a:r>
                  <a:rPr lang="ja-JP" altLang="en-US" sz="900" b="1"/>
                  <a:t>４</a:t>
                </a:r>
                <a:endParaRPr lang="ja-JP" altLang="en-US" sz="1400" b="1"/>
              </a:p>
            </p:txBody>
          </p:sp>
          <p:sp>
            <p:nvSpPr>
              <p:cNvPr id="146465" name="Line 33"/>
              <p:cNvSpPr>
                <a:spLocks noChangeShapeType="1"/>
              </p:cNvSpPr>
              <p:nvPr/>
            </p:nvSpPr>
            <p:spPr bwMode="auto">
              <a:xfrm>
                <a:off x="1464" y="3457"/>
                <a:ext cx="0" cy="37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66" name="Line 34"/>
              <p:cNvSpPr>
                <a:spLocks noChangeShapeType="1"/>
              </p:cNvSpPr>
              <p:nvPr/>
            </p:nvSpPr>
            <p:spPr bwMode="auto">
              <a:xfrm>
                <a:off x="1464" y="3833"/>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67" name="Line 35"/>
              <p:cNvSpPr>
                <a:spLocks noChangeShapeType="1"/>
              </p:cNvSpPr>
              <p:nvPr/>
            </p:nvSpPr>
            <p:spPr bwMode="auto">
              <a:xfrm>
                <a:off x="1464" y="3457"/>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6468" name="Line 36"/>
              <p:cNvSpPr>
                <a:spLocks noChangeShapeType="1"/>
              </p:cNvSpPr>
              <p:nvPr/>
            </p:nvSpPr>
            <p:spPr bwMode="auto">
              <a:xfrm>
                <a:off x="1344" y="3633"/>
                <a:ext cx="1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46500" name="Group 68"/>
            <p:cNvGrpSpPr>
              <a:grpSpLocks/>
            </p:cNvGrpSpPr>
            <p:nvPr/>
          </p:nvGrpSpPr>
          <p:grpSpPr bwMode="auto">
            <a:xfrm>
              <a:off x="2360" y="2503"/>
              <a:ext cx="3072" cy="1205"/>
              <a:chOff x="2360" y="2664"/>
              <a:chExt cx="3072" cy="1205"/>
            </a:xfrm>
          </p:grpSpPr>
          <p:sp>
            <p:nvSpPr>
              <p:cNvPr id="146476" name="Text Box 44"/>
              <p:cNvSpPr txBox="1">
                <a:spLocks noChangeArrowheads="1"/>
              </p:cNvSpPr>
              <p:nvPr/>
            </p:nvSpPr>
            <p:spPr bwMode="auto">
              <a:xfrm>
                <a:off x="2360" y="2664"/>
                <a:ext cx="296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a:t>
                </a:r>
                <a:r>
                  <a:rPr lang="en-US" altLang="ja-JP" sz="1600" b="1">
                    <a:solidFill>
                      <a:srgbClr val="FF0000"/>
                    </a:solidFill>
                  </a:rPr>
                  <a:t>A</a:t>
                </a:r>
                <a:r>
                  <a:rPr lang="ja-JP" altLang="en-US" sz="1600" b="1">
                    <a:solidFill>
                      <a:srgbClr val="FF0000"/>
                    </a:solidFill>
                  </a:rPr>
                  <a:t>　</a:t>
                </a:r>
                <a:r>
                  <a:rPr lang="ja-JP" altLang="en-US" sz="1600" b="1"/>
                  <a:t>　を達成するには、</a:t>
                </a:r>
                <a:r>
                  <a:rPr lang="en-US" altLang="ja-JP" sz="1600" b="1">
                    <a:solidFill>
                      <a:srgbClr val="FF0000"/>
                    </a:solidFill>
                  </a:rPr>
                  <a:t>B1</a:t>
                </a:r>
                <a:r>
                  <a:rPr lang="ja-JP" altLang="en-US" sz="1600" b="1"/>
                  <a:t>　</a:t>
                </a:r>
                <a:r>
                  <a:rPr lang="ja-JP" altLang="en-US" sz="1200" b="1"/>
                  <a:t>ＯＲ</a:t>
                </a:r>
                <a:r>
                  <a:rPr lang="ja-JP" altLang="en-US" sz="1600" b="1"/>
                  <a:t>　</a:t>
                </a:r>
                <a:r>
                  <a:rPr lang="en-US" altLang="ja-JP" sz="1600" b="1">
                    <a:solidFill>
                      <a:srgbClr val="FF0000"/>
                    </a:solidFill>
                  </a:rPr>
                  <a:t>B2</a:t>
                </a:r>
                <a:r>
                  <a:rPr lang="ja-JP" altLang="en-US" sz="1600" b="1"/>
                  <a:t>　を実行する</a:t>
                </a:r>
              </a:p>
            </p:txBody>
          </p:sp>
          <p:sp>
            <p:nvSpPr>
              <p:cNvPr id="146477" name="Text Box 45"/>
              <p:cNvSpPr txBox="1">
                <a:spLocks noChangeArrowheads="1"/>
              </p:cNvSpPr>
              <p:nvPr/>
            </p:nvSpPr>
            <p:spPr bwMode="auto">
              <a:xfrm>
                <a:off x="2360" y="2857"/>
                <a:ext cx="30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a:t>
                </a:r>
                <a:r>
                  <a:rPr lang="en-US" altLang="ja-JP" sz="1600" b="1">
                    <a:solidFill>
                      <a:srgbClr val="FF0000"/>
                    </a:solidFill>
                  </a:rPr>
                  <a:t>B1</a:t>
                </a:r>
                <a:r>
                  <a:rPr lang="ja-JP" altLang="en-US" sz="1600" b="1"/>
                  <a:t>　</a:t>
                </a:r>
                <a:r>
                  <a:rPr lang="ja-JP" altLang="en-US" sz="1200" b="1">
                    <a:solidFill>
                      <a:schemeClr val="accent2"/>
                    </a:solidFill>
                  </a:rPr>
                  <a:t>ＯＲ</a:t>
                </a:r>
                <a:r>
                  <a:rPr lang="ja-JP" altLang="en-US" sz="1600" b="1">
                    <a:solidFill>
                      <a:schemeClr val="accent2"/>
                    </a:solidFill>
                  </a:rPr>
                  <a:t>　</a:t>
                </a:r>
                <a:r>
                  <a:rPr lang="en-US" altLang="ja-JP" sz="1600" b="1">
                    <a:solidFill>
                      <a:srgbClr val="FF0000"/>
                    </a:solidFill>
                  </a:rPr>
                  <a:t>B2</a:t>
                </a:r>
                <a:r>
                  <a:rPr lang="ja-JP" altLang="en-US" sz="1600" b="1"/>
                  <a:t>　</a:t>
                </a:r>
                <a:r>
                  <a:rPr lang="ja-JP" altLang="en-US" sz="1600" b="1">
                    <a:solidFill>
                      <a:schemeClr val="accent2"/>
                    </a:solidFill>
                  </a:rPr>
                  <a:t>を実行すれば</a:t>
                </a:r>
                <a:r>
                  <a:rPr lang="ja-JP" altLang="en-US" sz="1600" b="1"/>
                  <a:t>、</a:t>
                </a:r>
                <a:r>
                  <a:rPr lang="en-US" altLang="ja-JP" sz="1600" b="1">
                    <a:solidFill>
                      <a:srgbClr val="FF0000"/>
                    </a:solidFill>
                  </a:rPr>
                  <a:t>A</a:t>
                </a:r>
                <a:r>
                  <a:rPr lang="ja-JP" altLang="en-US" sz="1600" b="1">
                    <a:solidFill>
                      <a:srgbClr val="FF0000"/>
                    </a:solidFill>
                  </a:rPr>
                  <a:t>　</a:t>
                </a:r>
                <a:r>
                  <a:rPr lang="ja-JP" altLang="en-US" sz="1600" b="1">
                    <a:solidFill>
                      <a:schemeClr val="accent2"/>
                    </a:solidFill>
                  </a:rPr>
                  <a:t>は達成できる</a:t>
                </a:r>
              </a:p>
            </p:txBody>
          </p:sp>
          <p:sp>
            <p:nvSpPr>
              <p:cNvPr id="146478" name="Text Box 46"/>
              <p:cNvSpPr txBox="1">
                <a:spLocks noChangeArrowheads="1"/>
              </p:cNvSpPr>
              <p:nvPr/>
            </p:nvSpPr>
            <p:spPr bwMode="auto">
              <a:xfrm>
                <a:off x="2360" y="3057"/>
                <a:ext cx="299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a:t>
                </a:r>
                <a:r>
                  <a:rPr lang="en-US" altLang="ja-JP" sz="1600" b="1">
                    <a:solidFill>
                      <a:srgbClr val="FF0000"/>
                    </a:solidFill>
                  </a:rPr>
                  <a:t>B1</a:t>
                </a:r>
                <a:r>
                  <a:rPr lang="ja-JP" altLang="en-US" sz="1600" b="1"/>
                  <a:t>　を達成するには、</a:t>
                </a:r>
                <a:r>
                  <a:rPr lang="en-US" altLang="ja-JP" sz="1600" b="1">
                    <a:solidFill>
                      <a:srgbClr val="FF0000"/>
                    </a:solidFill>
                  </a:rPr>
                  <a:t>C1</a:t>
                </a:r>
                <a:r>
                  <a:rPr lang="ja-JP" altLang="en-US" sz="1600" b="1"/>
                  <a:t>　</a:t>
                </a:r>
                <a:r>
                  <a:rPr lang="ja-JP" altLang="en-US" sz="1200" b="1"/>
                  <a:t>ＯＲ　</a:t>
                </a:r>
                <a:r>
                  <a:rPr lang="en-US" altLang="ja-JP" sz="1600" b="1">
                    <a:solidFill>
                      <a:srgbClr val="FF0000"/>
                    </a:solidFill>
                  </a:rPr>
                  <a:t>C2</a:t>
                </a:r>
                <a:r>
                  <a:rPr lang="ja-JP" altLang="en-US" sz="1600" b="1"/>
                  <a:t>　を実行する</a:t>
                </a:r>
              </a:p>
            </p:txBody>
          </p:sp>
          <p:sp>
            <p:nvSpPr>
              <p:cNvPr id="146479" name="Text Box 47"/>
              <p:cNvSpPr txBox="1">
                <a:spLocks noChangeArrowheads="1"/>
              </p:cNvSpPr>
              <p:nvPr/>
            </p:nvSpPr>
            <p:spPr bwMode="auto">
              <a:xfrm>
                <a:off x="2360" y="3257"/>
                <a:ext cx="301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a:t>
                </a:r>
                <a:r>
                  <a:rPr lang="en-US" altLang="ja-JP" sz="1600" b="1">
                    <a:solidFill>
                      <a:srgbClr val="FF0000"/>
                    </a:solidFill>
                  </a:rPr>
                  <a:t>C1</a:t>
                </a:r>
                <a:r>
                  <a:rPr lang="ja-JP" altLang="en-US" sz="1600" b="1"/>
                  <a:t>　</a:t>
                </a:r>
                <a:r>
                  <a:rPr lang="ja-JP" altLang="en-US" sz="1200" b="1">
                    <a:solidFill>
                      <a:schemeClr val="accent2"/>
                    </a:solidFill>
                  </a:rPr>
                  <a:t>ＯＲ</a:t>
                </a:r>
                <a:r>
                  <a:rPr lang="ja-JP" altLang="en-US" sz="1600" b="1">
                    <a:solidFill>
                      <a:schemeClr val="accent2"/>
                    </a:solidFill>
                  </a:rPr>
                  <a:t>　</a:t>
                </a:r>
                <a:r>
                  <a:rPr lang="en-US" altLang="ja-JP" sz="1600" b="1">
                    <a:solidFill>
                      <a:srgbClr val="FF0000"/>
                    </a:solidFill>
                  </a:rPr>
                  <a:t>C2</a:t>
                </a:r>
                <a:r>
                  <a:rPr lang="ja-JP" altLang="en-US" sz="1600" b="1">
                    <a:solidFill>
                      <a:srgbClr val="FF0000"/>
                    </a:solidFill>
                  </a:rPr>
                  <a:t>　</a:t>
                </a:r>
                <a:r>
                  <a:rPr lang="ja-JP" altLang="en-US" sz="1600" b="1">
                    <a:solidFill>
                      <a:schemeClr val="accent2"/>
                    </a:solidFill>
                  </a:rPr>
                  <a:t>を実行すれば</a:t>
                </a:r>
                <a:r>
                  <a:rPr lang="ja-JP" altLang="en-US" sz="1600" b="1"/>
                  <a:t>、</a:t>
                </a:r>
                <a:r>
                  <a:rPr lang="en-US" altLang="ja-JP" sz="1600" b="1">
                    <a:solidFill>
                      <a:srgbClr val="FF0000"/>
                    </a:solidFill>
                  </a:rPr>
                  <a:t>B1</a:t>
                </a:r>
                <a:r>
                  <a:rPr lang="ja-JP" altLang="en-US" sz="1600" b="1"/>
                  <a:t>　</a:t>
                </a:r>
                <a:r>
                  <a:rPr lang="ja-JP" altLang="en-US" sz="1600" b="1">
                    <a:solidFill>
                      <a:schemeClr val="accent2"/>
                    </a:solidFill>
                  </a:rPr>
                  <a:t>が達成できる</a:t>
                </a:r>
              </a:p>
            </p:txBody>
          </p:sp>
          <p:sp>
            <p:nvSpPr>
              <p:cNvPr id="146480" name="Text Box 48"/>
              <p:cNvSpPr txBox="1">
                <a:spLocks noChangeArrowheads="1"/>
              </p:cNvSpPr>
              <p:nvPr/>
            </p:nvSpPr>
            <p:spPr bwMode="auto">
              <a:xfrm>
                <a:off x="2360" y="3457"/>
                <a:ext cx="299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a:t>
                </a:r>
                <a:r>
                  <a:rPr lang="en-US" altLang="ja-JP" sz="1600" b="1">
                    <a:solidFill>
                      <a:srgbClr val="FF0000"/>
                    </a:solidFill>
                  </a:rPr>
                  <a:t>B2</a:t>
                </a:r>
                <a:r>
                  <a:rPr lang="ja-JP" altLang="en-US" sz="1600" b="1"/>
                  <a:t>　を達成するには、</a:t>
                </a:r>
                <a:r>
                  <a:rPr lang="en-US" altLang="ja-JP" sz="1600" b="1">
                    <a:solidFill>
                      <a:srgbClr val="FF0000"/>
                    </a:solidFill>
                  </a:rPr>
                  <a:t>C3</a:t>
                </a:r>
                <a:r>
                  <a:rPr lang="ja-JP" altLang="en-US" sz="1600" b="1"/>
                  <a:t>　</a:t>
                </a:r>
                <a:r>
                  <a:rPr lang="ja-JP" altLang="en-US" sz="1200" b="1"/>
                  <a:t>ＯＲ</a:t>
                </a:r>
                <a:r>
                  <a:rPr lang="ja-JP" altLang="en-US" sz="1600" b="1"/>
                  <a:t>　</a:t>
                </a:r>
                <a:r>
                  <a:rPr lang="en-US" altLang="ja-JP" sz="1600" b="1">
                    <a:solidFill>
                      <a:srgbClr val="FF0000"/>
                    </a:solidFill>
                  </a:rPr>
                  <a:t>C4</a:t>
                </a:r>
                <a:r>
                  <a:rPr lang="ja-JP" altLang="en-US" sz="1600" b="1"/>
                  <a:t>　を実行する</a:t>
                </a:r>
              </a:p>
            </p:txBody>
          </p:sp>
          <p:sp>
            <p:nvSpPr>
              <p:cNvPr id="146481" name="Text Box 49"/>
              <p:cNvSpPr txBox="1">
                <a:spLocks noChangeArrowheads="1"/>
              </p:cNvSpPr>
              <p:nvPr/>
            </p:nvSpPr>
            <p:spPr bwMode="auto">
              <a:xfrm>
                <a:off x="2360" y="3657"/>
                <a:ext cx="300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a:t>
                </a:r>
                <a:r>
                  <a:rPr lang="en-US" altLang="ja-JP" sz="1600" b="1">
                    <a:solidFill>
                      <a:srgbClr val="FF0000"/>
                    </a:solidFill>
                  </a:rPr>
                  <a:t>C3</a:t>
                </a:r>
                <a:r>
                  <a:rPr lang="ja-JP" altLang="en-US" sz="1600" b="1">
                    <a:solidFill>
                      <a:srgbClr val="FF0000"/>
                    </a:solidFill>
                  </a:rPr>
                  <a:t>　</a:t>
                </a:r>
                <a:r>
                  <a:rPr lang="ja-JP" altLang="en-US" sz="1200" b="1">
                    <a:solidFill>
                      <a:schemeClr val="accent2"/>
                    </a:solidFill>
                  </a:rPr>
                  <a:t>ＯＲ</a:t>
                </a:r>
                <a:r>
                  <a:rPr lang="ja-JP" altLang="en-US" sz="1600" b="1"/>
                  <a:t>　</a:t>
                </a:r>
                <a:r>
                  <a:rPr lang="en-US" altLang="ja-JP" sz="1600" b="1">
                    <a:solidFill>
                      <a:srgbClr val="FF0000"/>
                    </a:solidFill>
                  </a:rPr>
                  <a:t>C4</a:t>
                </a:r>
                <a:r>
                  <a:rPr lang="ja-JP" altLang="en-US" sz="1600" b="1">
                    <a:solidFill>
                      <a:schemeClr val="accent2"/>
                    </a:solidFill>
                  </a:rPr>
                  <a:t>　を実行すれば</a:t>
                </a:r>
                <a:r>
                  <a:rPr lang="ja-JP" altLang="en-US" sz="1600" b="1"/>
                  <a:t>、</a:t>
                </a:r>
                <a:r>
                  <a:rPr lang="en-US" altLang="ja-JP" sz="1600" b="1">
                    <a:solidFill>
                      <a:srgbClr val="FF0000"/>
                    </a:solidFill>
                  </a:rPr>
                  <a:t>B2</a:t>
                </a:r>
                <a:r>
                  <a:rPr lang="ja-JP" altLang="en-US" sz="1600" b="1">
                    <a:solidFill>
                      <a:srgbClr val="FF0000"/>
                    </a:solidFill>
                  </a:rPr>
                  <a:t>　</a:t>
                </a:r>
                <a:r>
                  <a:rPr lang="ja-JP" altLang="en-US" sz="1600" b="1">
                    <a:solidFill>
                      <a:schemeClr val="accent2"/>
                    </a:solidFill>
                  </a:rPr>
                  <a:t>が達成できる</a:t>
                </a:r>
              </a:p>
            </p:txBody>
          </p:sp>
        </p:grpSp>
        <p:sp>
          <p:nvSpPr>
            <p:cNvPr id="146498" name="Text Box 66"/>
            <p:cNvSpPr txBox="1">
              <a:spLocks noChangeArrowheads="1"/>
            </p:cNvSpPr>
            <p:nvPr/>
          </p:nvSpPr>
          <p:spPr bwMode="auto">
            <a:xfrm>
              <a:off x="2397" y="3720"/>
              <a:ext cx="3100" cy="334"/>
            </a:xfrm>
            <a:prstGeom prst="rect">
              <a:avLst/>
            </a:prstGeom>
            <a:solidFill>
              <a:srgbClr val="FFFFCC"/>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系統図における手段系列は、</a:t>
              </a:r>
              <a:r>
                <a:rPr lang="ja-JP" altLang="en-US" sz="1400" b="1">
                  <a:solidFill>
                    <a:srgbClr val="FF0000"/>
                  </a:solidFill>
                </a:rPr>
                <a:t>原則として“ＯＲ”回路</a:t>
              </a:r>
              <a:r>
                <a:rPr lang="ja-JP" altLang="en-US" sz="1400" b="1"/>
                <a:t>で二つの手段が有った場合は</a:t>
              </a:r>
              <a:r>
                <a:rPr lang="ja-JP" altLang="en-US" sz="1400" b="1">
                  <a:solidFill>
                    <a:srgbClr val="FF0000"/>
                  </a:solidFill>
                </a:rPr>
                <a:t>少なくともどちらかを実施する必要が有る</a:t>
              </a:r>
              <a:r>
                <a:rPr lang="ja-JP" altLang="en-US" sz="1400" b="1"/>
                <a:t>。</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6501"/>
                                        </p:tgtEl>
                                        <p:attrNameLst>
                                          <p:attrName>style.visibility</p:attrName>
                                        </p:attrNameLst>
                                      </p:cBhvr>
                                      <p:to>
                                        <p:strVal val="visible"/>
                                      </p:to>
                                    </p:set>
                                    <p:animEffect transition="in" filter="blinds(horizontal)">
                                      <p:cBhvr>
                                        <p:cTn id="7" dur="500"/>
                                        <p:tgtEl>
                                          <p:spTgt spid="1465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ext Box 2"/>
          <p:cNvSpPr txBox="1">
            <a:spLocks noChangeArrowheads="1"/>
          </p:cNvSpPr>
          <p:nvPr/>
        </p:nvSpPr>
        <p:spPr bwMode="auto">
          <a:xfrm>
            <a:off x="8621713" y="52388"/>
            <a:ext cx="482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P11</a:t>
            </a:r>
          </a:p>
        </p:txBody>
      </p:sp>
      <p:sp>
        <p:nvSpPr>
          <p:cNvPr id="147459" name="Rectangle 3"/>
          <p:cNvSpPr>
            <a:spLocks noChangeArrowheads="1"/>
          </p:cNvSpPr>
          <p:nvPr/>
        </p:nvSpPr>
        <p:spPr bwMode="auto">
          <a:xfrm>
            <a:off x="120650" y="122238"/>
            <a:ext cx="4894263" cy="457200"/>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手順５</a:t>
            </a:r>
            <a:r>
              <a:rPr lang="en-US" altLang="ja-JP">
                <a:latin typeface="HGP創英角ｺﾞｼｯｸUB" pitchFamily="50" charset="-128"/>
                <a:ea typeface="HGP創英角ｺﾞｼｯｸUB" pitchFamily="50" charset="-128"/>
              </a:rPr>
              <a:t>.</a:t>
            </a:r>
            <a:r>
              <a:rPr lang="ja-JP" altLang="en-US">
                <a:latin typeface="HGP創英角ｺﾞｼｯｸUB" pitchFamily="50" charset="-128"/>
                <a:ea typeface="HGP創英角ｺﾞｼｯｸUB" pitchFamily="50" charset="-128"/>
              </a:rPr>
              <a:t>　</a:t>
            </a:r>
            <a:r>
              <a:rPr lang="en-US" altLang="ja-JP">
                <a:latin typeface="HGP創英角ｺﾞｼｯｸUB" pitchFamily="50" charset="-128"/>
                <a:ea typeface="HGP創英角ｺﾞｼｯｸUB" pitchFamily="50" charset="-128"/>
              </a:rPr>
              <a:t>3</a:t>
            </a:r>
            <a:r>
              <a:rPr lang="ja-JP" altLang="en-US">
                <a:latin typeface="HGP創英角ｺﾞｼｯｸUB" pitchFamily="50" charset="-128"/>
                <a:ea typeface="HGP創英角ｺﾞｼｯｸUB" pitchFamily="50" charset="-128"/>
              </a:rPr>
              <a:t>次、</a:t>
            </a:r>
            <a:r>
              <a:rPr lang="en-US" altLang="ja-JP">
                <a:latin typeface="HGP創英角ｺﾞｼｯｸUB" pitchFamily="50" charset="-128"/>
                <a:ea typeface="HGP創英角ｺﾞｼｯｸUB" pitchFamily="50" charset="-128"/>
              </a:rPr>
              <a:t>4</a:t>
            </a:r>
            <a:r>
              <a:rPr lang="ja-JP" altLang="en-US">
                <a:latin typeface="HGP創英角ｺﾞｼｯｸUB" pitchFamily="50" charset="-128"/>
                <a:ea typeface="HGP創英角ｺﾞｼｯｸUB" pitchFamily="50" charset="-128"/>
              </a:rPr>
              <a:t>次手段の抽出</a:t>
            </a:r>
          </a:p>
        </p:txBody>
      </p:sp>
      <p:sp>
        <p:nvSpPr>
          <p:cNvPr id="147460" name="Text Box 4"/>
          <p:cNvSpPr txBox="1">
            <a:spLocks noChangeArrowheads="1"/>
          </p:cNvSpPr>
          <p:nvPr/>
        </p:nvSpPr>
        <p:spPr bwMode="auto">
          <a:xfrm>
            <a:off x="584200" y="787400"/>
            <a:ext cx="8140700" cy="336550"/>
          </a:xfrm>
          <a:prstGeom prst="rect">
            <a:avLst/>
          </a:prstGeom>
          <a:solidFill>
            <a:srgbClr val="FF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１）</a:t>
            </a:r>
            <a:r>
              <a:rPr lang="ja-JP" altLang="en-US" sz="1600" b="1">
                <a:solidFill>
                  <a:srgbClr val="FF0000"/>
                </a:solidFill>
              </a:rPr>
              <a:t>２次手段を目的</a:t>
            </a:r>
            <a:r>
              <a:rPr lang="ja-JP" altLang="en-US" sz="1600" b="1"/>
              <a:t>として、それを達成するための</a:t>
            </a:r>
            <a:r>
              <a:rPr lang="ja-JP" altLang="en-US" sz="1600" b="1">
                <a:solidFill>
                  <a:srgbClr val="FF0000"/>
                </a:solidFill>
              </a:rPr>
              <a:t>手段（３次手段）</a:t>
            </a:r>
            <a:r>
              <a:rPr lang="ja-JP" altLang="en-US" sz="1600" b="1"/>
              <a:t>を考えます。</a:t>
            </a:r>
          </a:p>
        </p:txBody>
      </p:sp>
      <p:sp>
        <p:nvSpPr>
          <p:cNvPr id="147461" name="Text Box 5"/>
          <p:cNvSpPr txBox="1">
            <a:spLocks noChangeArrowheads="1"/>
          </p:cNvSpPr>
          <p:nvPr/>
        </p:nvSpPr>
        <p:spPr bwMode="auto">
          <a:xfrm>
            <a:off x="584200" y="1168400"/>
            <a:ext cx="8140700" cy="336550"/>
          </a:xfrm>
          <a:prstGeom prst="rect">
            <a:avLst/>
          </a:prstGeom>
          <a:solidFill>
            <a:srgbClr val="FF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２）</a:t>
            </a:r>
            <a:r>
              <a:rPr lang="ja-JP" altLang="en-US" sz="1600" b="1">
                <a:solidFill>
                  <a:srgbClr val="FF0000"/>
                </a:solidFill>
              </a:rPr>
              <a:t>３次手段を目的</a:t>
            </a:r>
            <a:r>
              <a:rPr lang="ja-JP" altLang="en-US" sz="1600" b="1"/>
              <a:t>として、それを達成するための</a:t>
            </a:r>
            <a:r>
              <a:rPr lang="ja-JP" altLang="en-US" sz="1600" b="1">
                <a:solidFill>
                  <a:srgbClr val="FF0000"/>
                </a:solidFill>
              </a:rPr>
              <a:t>手段（４次手段）</a:t>
            </a:r>
            <a:r>
              <a:rPr lang="ja-JP" altLang="en-US" sz="1600" b="1"/>
              <a:t>を考えます。</a:t>
            </a:r>
          </a:p>
        </p:txBody>
      </p:sp>
      <p:grpSp>
        <p:nvGrpSpPr>
          <p:cNvPr id="147491" name="Group 35"/>
          <p:cNvGrpSpPr>
            <a:grpSpLocks/>
          </p:cNvGrpSpPr>
          <p:nvPr/>
        </p:nvGrpSpPr>
        <p:grpSpPr bwMode="auto">
          <a:xfrm>
            <a:off x="1016000" y="1663700"/>
            <a:ext cx="5373688" cy="1108075"/>
            <a:chOff x="640" y="1048"/>
            <a:chExt cx="3385" cy="698"/>
          </a:xfrm>
        </p:grpSpPr>
        <p:sp>
          <p:nvSpPr>
            <p:cNvPr id="147462" name="Text Box 6"/>
            <p:cNvSpPr txBox="1">
              <a:spLocks noChangeArrowheads="1"/>
            </p:cNvSpPr>
            <p:nvPr/>
          </p:nvSpPr>
          <p:spPr bwMode="auto">
            <a:xfrm>
              <a:off x="1240" y="1048"/>
              <a:ext cx="2192" cy="212"/>
            </a:xfrm>
            <a:prstGeom prst="rect">
              <a:avLst/>
            </a:prstGeom>
            <a:solidFill>
              <a:srgbClr val="FFCC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一体どこまで展開すればよいのか？</a:t>
              </a:r>
            </a:p>
          </p:txBody>
        </p:sp>
        <p:sp>
          <p:nvSpPr>
            <p:cNvPr id="147463" name="AutoShape 7"/>
            <p:cNvSpPr>
              <a:spLocks noChangeArrowheads="1"/>
            </p:cNvSpPr>
            <p:nvPr/>
          </p:nvSpPr>
          <p:spPr bwMode="auto">
            <a:xfrm>
              <a:off x="1968" y="1296"/>
              <a:ext cx="744" cy="136"/>
            </a:xfrm>
            <a:prstGeom prst="downArrow">
              <a:avLst>
                <a:gd name="adj1" fmla="val 50000"/>
                <a:gd name="adj2" fmla="val 25000"/>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7464" name="Text Box 8"/>
            <p:cNvSpPr txBox="1">
              <a:spLocks noChangeArrowheads="1"/>
            </p:cNvSpPr>
            <p:nvPr/>
          </p:nvSpPr>
          <p:spPr bwMode="auto">
            <a:xfrm>
              <a:off x="640" y="1496"/>
              <a:ext cx="3385" cy="250"/>
            </a:xfrm>
            <a:prstGeom prst="rect">
              <a:avLst/>
            </a:prstGeom>
            <a:solidFill>
              <a:srgbClr val="66CC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ea typeface="HGP創英角ﾎﾟｯﾌﾟ体" pitchFamily="50" charset="-128"/>
                </a:rPr>
                <a:t>具体的な対策がとれる案まで展開</a:t>
              </a:r>
            </a:p>
          </p:txBody>
        </p:sp>
      </p:grpSp>
      <p:grpSp>
        <p:nvGrpSpPr>
          <p:cNvPr id="147498" name="Group 42"/>
          <p:cNvGrpSpPr>
            <a:grpSpLocks/>
          </p:cNvGrpSpPr>
          <p:nvPr/>
        </p:nvGrpSpPr>
        <p:grpSpPr bwMode="auto">
          <a:xfrm>
            <a:off x="546100" y="3352800"/>
            <a:ext cx="8366125" cy="3263900"/>
            <a:chOff x="344" y="2112"/>
            <a:chExt cx="5270" cy="2056"/>
          </a:xfrm>
        </p:grpSpPr>
        <p:sp>
          <p:nvSpPr>
            <p:cNvPr id="147465" name="Text Box 9"/>
            <p:cNvSpPr txBox="1">
              <a:spLocks noChangeArrowheads="1"/>
            </p:cNvSpPr>
            <p:nvPr/>
          </p:nvSpPr>
          <p:spPr bwMode="auto">
            <a:xfrm>
              <a:off x="1928" y="3936"/>
              <a:ext cx="143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図６．　　 ３ ･４次 展 開</a:t>
              </a:r>
            </a:p>
          </p:txBody>
        </p:sp>
        <p:sp>
          <p:nvSpPr>
            <p:cNvPr id="147471" name="Text Box 15"/>
            <p:cNvSpPr txBox="1">
              <a:spLocks noChangeArrowheads="1"/>
            </p:cNvSpPr>
            <p:nvPr/>
          </p:nvSpPr>
          <p:spPr bwMode="auto">
            <a:xfrm>
              <a:off x="1888" y="2440"/>
              <a:ext cx="1256" cy="33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並びがはみ出ないようにする</a:t>
              </a:r>
            </a:p>
          </p:txBody>
        </p:sp>
        <p:sp>
          <p:nvSpPr>
            <p:cNvPr id="147472" name="Text Box 16"/>
            <p:cNvSpPr txBox="1">
              <a:spLocks noChangeArrowheads="1"/>
            </p:cNvSpPr>
            <p:nvPr/>
          </p:nvSpPr>
          <p:spPr bwMode="auto">
            <a:xfrm>
              <a:off x="1888" y="3233"/>
              <a:ext cx="1256" cy="33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流れを止める要因を排除する</a:t>
              </a:r>
            </a:p>
          </p:txBody>
        </p:sp>
        <p:sp>
          <p:nvSpPr>
            <p:cNvPr id="147473" name="Line 17"/>
            <p:cNvSpPr>
              <a:spLocks noChangeShapeType="1"/>
            </p:cNvSpPr>
            <p:nvPr/>
          </p:nvSpPr>
          <p:spPr bwMode="auto">
            <a:xfrm>
              <a:off x="1768" y="2608"/>
              <a:ext cx="12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7474" name="Line 18"/>
            <p:cNvSpPr>
              <a:spLocks noChangeShapeType="1"/>
            </p:cNvSpPr>
            <p:nvPr/>
          </p:nvSpPr>
          <p:spPr bwMode="auto">
            <a:xfrm>
              <a:off x="1635" y="3401"/>
              <a:ext cx="24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7475" name="Line 19"/>
            <p:cNvSpPr>
              <a:spLocks noChangeShapeType="1"/>
            </p:cNvSpPr>
            <p:nvPr/>
          </p:nvSpPr>
          <p:spPr bwMode="auto">
            <a:xfrm>
              <a:off x="1768" y="2608"/>
              <a:ext cx="0" cy="1264"/>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7482" name="Text Box 26"/>
            <p:cNvSpPr txBox="1">
              <a:spLocks noChangeArrowheads="1"/>
            </p:cNvSpPr>
            <p:nvPr/>
          </p:nvSpPr>
          <p:spPr bwMode="auto">
            <a:xfrm>
              <a:off x="2208" y="2168"/>
              <a:ext cx="584"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２次手段</a:t>
              </a:r>
            </a:p>
          </p:txBody>
        </p:sp>
        <p:sp>
          <p:nvSpPr>
            <p:cNvPr id="147476" name="Text Box 20"/>
            <p:cNvSpPr txBox="1">
              <a:spLocks noChangeArrowheads="1"/>
            </p:cNvSpPr>
            <p:nvPr/>
          </p:nvSpPr>
          <p:spPr bwMode="auto">
            <a:xfrm>
              <a:off x="3452" y="2315"/>
              <a:ext cx="1256"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人気を想定した順路（ｽﾍﾟｰｽ）を設定する</a:t>
              </a:r>
            </a:p>
          </p:txBody>
        </p:sp>
        <p:sp>
          <p:nvSpPr>
            <p:cNvPr id="147477" name="Text Box 21"/>
            <p:cNvSpPr txBox="1">
              <a:spLocks noChangeArrowheads="1"/>
            </p:cNvSpPr>
            <p:nvPr/>
          </p:nvSpPr>
          <p:spPr bwMode="auto">
            <a:xfrm>
              <a:off x="3470" y="2830"/>
              <a:ext cx="1256"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各並びと通行人がｸﾛｽしない順路を設定</a:t>
              </a:r>
            </a:p>
          </p:txBody>
        </p:sp>
        <p:sp>
          <p:nvSpPr>
            <p:cNvPr id="147478" name="Line 22"/>
            <p:cNvSpPr>
              <a:spLocks noChangeShapeType="1"/>
            </p:cNvSpPr>
            <p:nvPr/>
          </p:nvSpPr>
          <p:spPr bwMode="auto">
            <a:xfrm>
              <a:off x="3144" y="2592"/>
              <a:ext cx="17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7479" name="Line 23"/>
            <p:cNvSpPr>
              <a:spLocks noChangeShapeType="1"/>
            </p:cNvSpPr>
            <p:nvPr/>
          </p:nvSpPr>
          <p:spPr bwMode="auto">
            <a:xfrm>
              <a:off x="3304" y="2472"/>
              <a:ext cx="151" cy="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7480" name="Line 24"/>
            <p:cNvSpPr>
              <a:spLocks noChangeShapeType="1"/>
            </p:cNvSpPr>
            <p:nvPr/>
          </p:nvSpPr>
          <p:spPr bwMode="auto">
            <a:xfrm>
              <a:off x="3312" y="2472"/>
              <a:ext cx="0" cy="514"/>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7481" name="Line 25"/>
            <p:cNvSpPr>
              <a:spLocks noChangeShapeType="1"/>
            </p:cNvSpPr>
            <p:nvPr/>
          </p:nvSpPr>
          <p:spPr bwMode="auto">
            <a:xfrm flipV="1">
              <a:off x="3312" y="2979"/>
              <a:ext cx="14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7483" name="Text Box 27"/>
            <p:cNvSpPr txBox="1">
              <a:spLocks noChangeArrowheads="1"/>
            </p:cNvSpPr>
            <p:nvPr/>
          </p:nvSpPr>
          <p:spPr bwMode="auto">
            <a:xfrm>
              <a:off x="3824" y="2112"/>
              <a:ext cx="584"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３次手段</a:t>
              </a:r>
            </a:p>
          </p:txBody>
        </p:sp>
        <p:sp>
          <p:nvSpPr>
            <p:cNvPr id="147467" name="Line 11"/>
            <p:cNvSpPr>
              <a:spLocks noChangeShapeType="1"/>
            </p:cNvSpPr>
            <p:nvPr/>
          </p:nvSpPr>
          <p:spPr bwMode="auto">
            <a:xfrm>
              <a:off x="776" y="3512"/>
              <a:ext cx="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7468" name="Text Box 12"/>
            <p:cNvSpPr txBox="1">
              <a:spLocks noChangeArrowheads="1"/>
            </p:cNvSpPr>
            <p:nvPr/>
          </p:nvSpPr>
          <p:spPr bwMode="auto">
            <a:xfrm>
              <a:off x="1008" y="3040"/>
              <a:ext cx="632" cy="60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入り口側の流れを　ｽﾑｰｽﾞにする</a:t>
              </a:r>
            </a:p>
          </p:txBody>
        </p:sp>
        <p:sp>
          <p:nvSpPr>
            <p:cNvPr id="147469" name="Line 13"/>
            <p:cNvSpPr>
              <a:spLocks noChangeShapeType="1"/>
            </p:cNvSpPr>
            <p:nvPr/>
          </p:nvSpPr>
          <p:spPr bwMode="auto">
            <a:xfrm>
              <a:off x="888" y="3390"/>
              <a:ext cx="12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7470" name="Line 14"/>
            <p:cNvSpPr>
              <a:spLocks noChangeShapeType="1"/>
            </p:cNvSpPr>
            <p:nvPr/>
          </p:nvSpPr>
          <p:spPr bwMode="auto">
            <a:xfrm>
              <a:off x="883" y="3387"/>
              <a:ext cx="0" cy="646"/>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7484" name="Text Box 28"/>
            <p:cNvSpPr txBox="1">
              <a:spLocks noChangeArrowheads="1"/>
            </p:cNvSpPr>
            <p:nvPr/>
          </p:nvSpPr>
          <p:spPr bwMode="auto">
            <a:xfrm>
              <a:off x="1016" y="2768"/>
              <a:ext cx="584"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１次手段</a:t>
              </a:r>
            </a:p>
          </p:txBody>
        </p:sp>
        <p:sp>
          <p:nvSpPr>
            <p:cNvPr id="147485" name="Text Box 29"/>
            <p:cNvSpPr txBox="1">
              <a:spLocks noChangeArrowheads="1"/>
            </p:cNvSpPr>
            <p:nvPr/>
          </p:nvSpPr>
          <p:spPr bwMode="auto">
            <a:xfrm>
              <a:off x="344" y="2328"/>
              <a:ext cx="584"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100" b="1">
                  <a:solidFill>
                    <a:srgbClr val="FF0000"/>
                  </a:solidFill>
                </a:rPr>
                <a:t> </a:t>
              </a:r>
            </a:p>
          </p:txBody>
        </p:sp>
        <p:grpSp>
          <p:nvGrpSpPr>
            <p:cNvPr id="147496" name="Group 40"/>
            <p:cNvGrpSpPr>
              <a:grpSpLocks/>
            </p:cNvGrpSpPr>
            <p:nvPr/>
          </p:nvGrpSpPr>
          <p:grpSpPr bwMode="auto">
            <a:xfrm>
              <a:off x="352" y="2360"/>
              <a:ext cx="584" cy="1808"/>
              <a:chOff x="352" y="2360"/>
              <a:chExt cx="584" cy="1808"/>
            </a:xfrm>
          </p:grpSpPr>
          <p:sp>
            <p:nvSpPr>
              <p:cNvPr id="147466" name="Text Box 10"/>
              <p:cNvSpPr txBox="1">
                <a:spLocks noChangeArrowheads="1"/>
              </p:cNvSpPr>
              <p:nvPr/>
            </p:nvSpPr>
            <p:spPr bwMode="auto">
              <a:xfrm>
                <a:off x="482" y="2544"/>
                <a:ext cx="294" cy="1624"/>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ea typeface="HGP創英角ﾎﾟｯﾌﾟ体" pitchFamily="50" charset="-128"/>
                  </a:rPr>
                  <a:t>混雑しない食堂にする</a:t>
                </a:r>
              </a:p>
            </p:txBody>
          </p:sp>
          <p:sp>
            <p:nvSpPr>
              <p:cNvPr id="147486" name="Text Box 30"/>
              <p:cNvSpPr txBox="1">
                <a:spLocks noChangeArrowheads="1"/>
              </p:cNvSpPr>
              <p:nvPr/>
            </p:nvSpPr>
            <p:spPr bwMode="auto">
              <a:xfrm>
                <a:off x="352" y="2360"/>
                <a:ext cx="584"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目 的</a:t>
                </a:r>
              </a:p>
            </p:txBody>
          </p:sp>
        </p:grpSp>
        <p:sp>
          <p:nvSpPr>
            <p:cNvPr id="147487" name="Text Box 31"/>
            <p:cNvSpPr txBox="1">
              <a:spLocks noChangeArrowheads="1"/>
            </p:cNvSpPr>
            <p:nvPr/>
          </p:nvSpPr>
          <p:spPr bwMode="auto">
            <a:xfrm>
              <a:off x="4960" y="2112"/>
              <a:ext cx="584"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４次次手段</a:t>
              </a:r>
            </a:p>
          </p:txBody>
        </p:sp>
        <p:sp>
          <p:nvSpPr>
            <p:cNvPr id="147488" name="Text Box 32"/>
            <p:cNvSpPr txBox="1">
              <a:spLocks noChangeArrowheads="1"/>
            </p:cNvSpPr>
            <p:nvPr/>
          </p:nvSpPr>
          <p:spPr bwMode="auto">
            <a:xfrm>
              <a:off x="4896" y="2315"/>
              <a:ext cx="718"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ﾒﾆｭｰ別の・・</a:t>
              </a:r>
            </a:p>
          </p:txBody>
        </p:sp>
        <p:sp>
          <p:nvSpPr>
            <p:cNvPr id="147497" name="Line 41"/>
            <p:cNvSpPr>
              <a:spLocks noChangeShapeType="1"/>
            </p:cNvSpPr>
            <p:nvPr/>
          </p:nvSpPr>
          <p:spPr bwMode="auto">
            <a:xfrm>
              <a:off x="4711" y="2494"/>
              <a:ext cx="18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2" name="Rectangle 4"/>
          <p:cNvSpPr>
            <a:spLocks noChangeArrowheads="1"/>
          </p:cNvSpPr>
          <p:nvPr/>
        </p:nvSpPr>
        <p:spPr bwMode="auto">
          <a:xfrm>
            <a:off x="196850" y="185738"/>
            <a:ext cx="4929188" cy="457200"/>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手順６</a:t>
            </a:r>
            <a:r>
              <a:rPr lang="en-US" altLang="ja-JP">
                <a:latin typeface="HGP創英角ｺﾞｼｯｸUB" pitchFamily="50" charset="-128"/>
                <a:ea typeface="HGP創英角ｺﾞｼｯｸUB" pitchFamily="50" charset="-128"/>
              </a:rPr>
              <a:t>.</a:t>
            </a:r>
            <a:r>
              <a:rPr lang="ja-JP" altLang="en-US">
                <a:latin typeface="HGP創英角ｺﾞｼｯｸUB" pitchFamily="50" charset="-128"/>
                <a:ea typeface="HGP創英角ｺﾞｼｯｸUB" pitchFamily="50" charset="-128"/>
              </a:rPr>
              <a:t>　目的達成の可能性確認</a:t>
            </a:r>
          </a:p>
        </p:txBody>
      </p:sp>
      <p:sp>
        <p:nvSpPr>
          <p:cNvPr id="288773" name="Text Box 5"/>
          <p:cNvSpPr txBox="1">
            <a:spLocks noChangeArrowheads="1"/>
          </p:cNvSpPr>
          <p:nvPr/>
        </p:nvSpPr>
        <p:spPr bwMode="auto">
          <a:xfrm>
            <a:off x="485775" y="889000"/>
            <a:ext cx="7531100" cy="549275"/>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t>◇</a:t>
            </a:r>
            <a:r>
              <a:rPr lang="ja-JP" altLang="en-US" sz="1400" b="1"/>
              <a:t>手順５で系統図を作成することが出来たら、下位の手段を実施することで、上位の</a:t>
            </a:r>
            <a:br>
              <a:rPr lang="ja-JP" altLang="en-US" sz="1400" b="1"/>
            </a:br>
            <a:r>
              <a:rPr lang="ja-JP" altLang="en-US" sz="1400" b="1"/>
              <a:t>　 目的が本当に達成できるか</a:t>
            </a:r>
            <a:r>
              <a:rPr lang="ja-JP" altLang="en-US" sz="1600" b="1">
                <a:solidFill>
                  <a:srgbClr val="FF0000"/>
                </a:solidFill>
              </a:rPr>
              <a:t>すべての手段で設問し抜け落ちが無いか確認</a:t>
            </a:r>
            <a:r>
              <a:rPr lang="ja-JP" altLang="en-US" sz="1400" b="1"/>
              <a:t>する。</a:t>
            </a:r>
          </a:p>
        </p:txBody>
      </p:sp>
      <p:sp>
        <p:nvSpPr>
          <p:cNvPr id="288776" name="Text Box 8"/>
          <p:cNvSpPr txBox="1">
            <a:spLocks noChangeArrowheads="1"/>
          </p:cNvSpPr>
          <p:nvPr/>
        </p:nvSpPr>
        <p:spPr bwMode="auto">
          <a:xfrm>
            <a:off x="6729413" y="158908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３次手段</a:t>
            </a:r>
          </a:p>
        </p:txBody>
      </p:sp>
      <p:sp>
        <p:nvSpPr>
          <p:cNvPr id="288778" name="Text Box 10"/>
          <p:cNvSpPr txBox="1">
            <a:spLocks noChangeArrowheads="1"/>
          </p:cNvSpPr>
          <p:nvPr/>
        </p:nvSpPr>
        <p:spPr bwMode="auto">
          <a:xfrm>
            <a:off x="1336675" y="2535238"/>
            <a:ext cx="1323975" cy="7429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入り口側の流れをｽﾑｰｽﾞにする</a:t>
            </a:r>
          </a:p>
        </p:txBody>
      </p:sp>
      <p:sp>
        <p:nvSpPr>
          <p:cNvPr id="288779" name="Text Box 11"/>
          <p:cNvSpPr txBox="1">
            <a:spLocks noChangeArrowheads="1"/>
          </p:cNvSpPr>
          <p:nvPr/>
        </p:nvSpPr>
        <p:spPr bwMode="auto">
          <a:xfrm>
            <a:off x="3135313" y="3154363"/>
            <a:ext cx="2413000"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一度に人がこないようにする</a:t>
            </a:r>
          </a:p>
        </p:txBody>
      </p:sp>
      <p:sp>
        <p:nvSpPr>
          <p:cNvPr id="288780" name="Text Box 12"/>
          <p:cNvSpPr txBox="1">
            <a:spLocks noChangeArrowheads="1"/>
          </p:cNvSpPr>
          <p:nvPr/>
        </p:nvSpPr>
        <p:spPr bwMode="auto">
          <a:xfrm>
            <a:off x="6003925" y="3167063"/>
            <a:ext cx="2878138" cy="3159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休憩時間の時間差設定</a:t>
            </a:r>
          </a:p>
        </p:txBody>
      </p:sp>
      <p:sp>
        <p:nvSpPr>
          <p:cNvPr id="288781" name="Text Box 13"/>
          <p:cNvSpPr txBox="1">
            <a:spLocks noChangeArrowheads="1"/>
          </p:cNvSpPr>
          <p:nvPr/>
        </p:nvSpPr>
        <p:spPr bwMode="auto">
          <a:xfrm>
            <a:off x="6003925" y="1874838"/>
            <a:ext cx="2876550"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人気を想定した順路設定（ｽﾍﾟｰｽ）</a:t>
            </a:r>
          </a:p>
        </p:txBody>
      </p:sp>
      <p:sp>
        <p:nvSpPr>
          <p:cNvPr id="288782" name="Line 14"/>
          <p:cNvSpPr>
            <a:spLocks noChangeShapeType="1"/>
          </p:cNvSpPr>
          <p:nvPr/>
        </p:nvSpPr>
        <p:spPr bwMode="auto">
          <a:xfrm>
            <a:off x="1120775" y="2760663"/>
            <a:ext cx="22066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84" name="Line 16"/>
          <p:cNvSpPr>
            <a:spLocks noChangeShapeType="1"/>
          </p:cNvSpPr>
          <p:nvPr/>
        </p:nvSpPr>
        <p:spPr bwMode="auto">
          <a:xfrm>
            <a:off x="1116013" y="2755900"/>
            <a:ext cx="0" cy="33289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85" name="Line 17"/>
          <p:cNvSpPr>
            <a:spLocks noChangeShapeType="1"/>
          </p:cNvSpPr>
          <p:nvPr/>
        </p:nvSpPr>
        <p:spPr bwMode="auto">
          <a:xfrm>
            <a:off x="1122363" y="4940300"/>
            <a:ext cx="2428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86" name="Line 18"/>
          <p:cNvSpPr>
            <a:spLocks noChangeShapeType="1"/>
          </p:cNvSpPr>
          <p:nvPr/>
        </p:nvSpPr>
        <p:spPr bwMode="auto">
          <a:xfrm>
            <a:off x="2881313" y="2205038"/>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87" name="Line 19"/>
          <p:cNvSpPr>
            <a:spLocks noChangeShapeType="1"/>
          </p:cNvSpPr>
          <p:nvPr/>
        </p:nvSpPr>
        <p:spPr bwMode="auto">
          <a:xfrm>
            <a:off x="2881313" y="3625850"/>
            <a:ext cx="0" cy="36671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88" name="Text Box 20"/>
          <p:cNvSpPr txBox="1">
            <a:spLocks noChangeArrowheads="1"/>
          </p:cNvSpPr>
          <p:nvPr/>
        </p:nvSpPr>
        <p:spPr bwMode="auto">
          <a:xfrm>
            <a:off x="1355725" y="3436938"/>
            <a:ext cx="1303338" cy="7429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返却口の流れをｽﾑｰｽﾞにする</a:t>
            </a:r>
          </a:p>
        </p:txBody>
      </p:sp>
      <p:sp>
        <p:nvSpPr>
          <p:cNvPr id="288790" name="Text Box 22"/>
          <p:cNvSpPr txBox="1">
            <a:spLocks noChangeArrowheads="1"/>
          </p:cNvSpPr>
          <p:nvPr/>
        </p:nvSpPr>
        <p:spPr bwMode="auto">
          <a:xfrm>
            <a:off x="369888" y="3244850"/>
            <a:ext cx="466725" cy="2268538"/>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ea typeface="HGP創英角ｺﾞｼｯｸUB" pitchFamily="50" charset="-128"/>
              </a:rPr>
              <a:t>混雑しない食堂にする</a:t>
            </a:r>
          </a:p>
        </p:txBody>
      </p:sp>
      <p:sp>
        <p:nvSpPr>
          <p:cNvPr id="288791" name="Line 23"/>
          <p:cNvSpPr>
            <a:spLocks noChangeShapeType="1"/>
          </p:cNvSpPr>
          <p:nvPr/>
        </p:nvSpPr>
        <p:spPr bwMode="auto">
          <a:xfrm>
            <a:off x="2652713" y="3810000"/>
            <a:ext cx="2174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92" name="Line 24"/>
          <p:cNvSpPr>
            <a:spLocks noChangeShapeType="1"/>
          </p:cNvSpPr>
          <p:nvPr/>
        </p:nvSpPr>
        <p:spPr bwMode="auto">
          <a:xfrm>
            <a:off x="2881313" y="2205038"/>
            <a:ext cx="0" cy="108426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93" name="Line 25"/>
          <p:cNvSpPr>
            <a:spLocks noChangeShapeType="1"/>
          </p:cNvSpPr>
          <p:nvPr/>
        </p:nvSpPr>
        <p:spPr bwMode="auto">
          <a:xfrm>
            <a:off x="5548313" y="2427288"/>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94" name="Text Box 26"/>
          <p:cNvSpPr txBox="1">
            <a:spLocks noChangeArrowheads="1"/>
          </p:cNvSpPr>
          <p:nvPr/>
        </p:nvSpPr>
        <p:spPr bwMode="auto">
          <a:xfrm>
            <a:off x="3135313" y="2125663"/>
            <a:ext cx="2413000" cy="5016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並びが通路にはみ出ないようにする</a:t>
            </a:r>
          </a:p>
        </p:txBody>
      </p:sp>
      <p:sp>
        <p:nvSpPr>
          <p:cNvPr id="288795" name="Text Box 27"/>
          <p:cNvSpPr txBox="1">
            <a:spLocks noChangeArrowheads="1"/>
          </p:cNvSpPr>
          <p:nvPr/>
        </p:nvSpPr>
        <p:spPr bwMode="auto">
          <a:xfrm>
            <a:off x="3135313" y="2678113"/>
            <a:ext cx="2413000" cy="3048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流れを止める要因を排除する</a:t>
            </a:r>
          </a:p>
        </p:txBody>
      </p:sp>
      <p:sp>
        <p:nvSpPr>
          <p:cNvPr id="288796" name="Text Box 28"/>
          <p:cNvSpPr txBox="1">
            <a:spLocks noChangeArrowheads="1"/>
          </p:cNvSpPr>
          <p:nvPr/>
        </p:nvSpPr>
        <p:spPr bwMode="auto">
          <a:xfrm>
            <a:off x="6003925" y="2187575"/>
            <a:ext cx="28813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クロスしない順路設定</a:t>
            </a:r>
          </a:p>
        </p:txBody>
      </p:sp>
      <p:sp>
        <p:nvSpPr>
          <p:cNvPr id="288797" name="Line 29"/>
          <p:cNvSpPr>
            <a:spLocks noChangeShapeType="1"/>
          </p:cNvSpPr>
          <p:nvPr/>
        </p:nvSpPr>
        <p:spPr bwMode="auto">
          <a:xfrm>
            <a:off x="5802313" y="2425700"/>
            <a:ext cx="215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799" name="Line 31"/>
          <p:cNvSpPr>
            <a:spLocks noChangeShapeType="1"/>
          </p:cNvSpPr>
          <p:nvPr/>
        </p:nvSpPr>
        <p:spPr bwMode="auto">
          <a:xfrm>
            <a:off x="5802313" y="2051050"/>
            <a:ext cx="0" cy="60801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00" name="Text Box 32"/>
          <p:cNvSpPr txBox="1">
            <a:spLocks noChangeArrowheads="1"/>
          </p:cNvSpPr>
          <p:nvPr/>
        </p:nvSpPr>
        <p:spPr bwMode="auto">
          <a:xfrm>
            <a:off x="6003925" y="2798763"/>
            <a:ext cx="28813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箸等の備品必要数量の把握・設置</a:t>
            </a:r>
          </a:p>
        </p:txBody>
      </p:sp>
      <p:sp>
        <p:nvSpPr>
          <p:cNvPr id="288801" name="Line 33"/>
          <p:cNvSpPr>
            <a:spLocks noChangeShapeType="1"/>
          </p:cNvSpPr>
          <p:nvPr/>
        </p:nvSpPr>
        <p:spPr bwMode="auto">
          <a:xfrm>
            <a:off x="5811838" y="3008313"/>
            <a:ext cx="1920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02" name="Line 34"/>
          <p:cNvSpPr>
            <a:spLocks noChangeShapeType="1"/>
          </p:cNvSpPr>
          <p:nvPr/>
        </p:nvSpPr>
        <p:spPr bwMode="auto">
          <a:xfrm>
            <a:off x="5556250" y="3321050"/>
            <a:ext cx="4397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04" name="Line 36"/>
          <p:cNvSpPr>
            <a:spLocks noChangeShapeType="1"/>
          </p:cNvSpPr>
          <p:nvPr/>
        </p:nvSpPr>
        <p:spPr bwMode="auto">
          <a:xfrm>
            <a:off x="5553075" y="285750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05" name="Line 37"/>
          <p:cNvSpPr>
            <a:spLocks noChangeShapeType="1"/>
          </p:cNvSpPr>
          <p:nvPr/>
        </p:nvSpPr>
        <p:spPr bwMode="auto">
          <a:xfrm>
            <a:off x="5811838" y="2738438"/>
            <a:ext cx="2174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06" name="Line 38"/>
          <p:cNvSpPr>
            <a:spLocks noChangeShapeType="1"/>
          </p:cNvSpPr>
          <p:nvPr/>
        </p:nvSpPr>
        <p:spPr bwMode="auto">
          <a:xfrm>
            <a:off x="2879725" y="328930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07" name="Text Box 39"/>
          <p:cNvSpPr txBox="1">
            <a:spLocks noChangeArrowheads="1"/>
          </p:cNvSpPr>
          <p:nvPr/>
        </p:nvSpPr>
        <p:spPr bwMode="auto">
          <a:xfrm>
            <a:off x="3135313" y="3511550"/>
            <a:ext cx="2413000"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返却が複数客出来るようにする</a:t>
            </a:r>
          </a:p>
        </p:txBody>
      </p:sp>
      <p:sp>
        <p:nvSpPr>
          <p:cNvPr id="288808" name="Text Box 40"/>
          <p:cNvSpPr txBox="1">
            <a:spLocks noChangeArrowheads="1"/>
          </p:cNvSpPr>
          <p:nvPr/>
        </p:nvSpPr>
        <p:spPr bwMode="auto">
          <a:xfrm>
            <a:off x="3135313" y="3857625"/>
            <a:ext cx="2400300"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返却に時間をかけない</a:t>
            </a:r>
          </a:p>
        </p:txBody>
      </p:sp>
      <p:sp>
        <p:nvSpPr>
          <p:cNvPr id="288809" name="Text Box 41"/>
          <p:cNvSpPr txBox="1">
            <a:spLocks noChangeArrowheads="1"/>
          </p:cNvSpPr>
          <p:nvPr/>
        </p:nvSpPr>
        <p:spPr bwMode="auto">
          <a:xfrm>
            <a:off x="6003925" y="3516313"/>
            <a:ext cx="2876550"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返却口の改造</a:t>
            </a:r>
          </a:p>
        </p:txBody>
      </p:sp>
      <p:sp>
        <p:nvSpPr>
          <p:cNvPr id="288810" name="Text Box 42"/>
          <p:cNvSpPr txBox="1">
            <a:spLocks noChangeArrowheads="1"/>
          </p:cNvSpPr>
          <p:nvPr/>
        </p:nvSpPr>
        <p:spPr bwMode="auto">
          <a:xfrm>
            <a:off x="6003925" y="3830638"/>
            <a:ext cx="28797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返却方式の改善（客は洗わない）</a:t>
            </a:r>
          </a:p>
        </p:txBody>
      </p:sp>
      <p:sp>
        <p:nvSpPr>
          <p:cNvPr id="288811" name="Text Box 43"/>
          <p:cNvSpPr txBox="1">
            <a:spLocks noChangeArrowheads="1"/>
          </p:cNvSpPr>
          <p:nvPr/>
        </p:nvSpPr>
        <p:spPr bwMode="auto">
          <a:xfrm>
            <a:off x="6003925" y="4143375"/>
            <a:ext cx="28797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返却手順等の見直し</a:t>
            </a:r>
          </a:p>
        </p:txBody>
      </p:sp>
      <p:sp>
        <p:nvSpPr>
          <p:cNvPr id="288812" name="Text Box 44"/>
          <p:cNvSpPr txBox="1">
            <a:spLocks noChangeArrowheads="1"/>
          </p:cNvSpPr>
          <p:nvPr/>
        </p:nvSpPr>
        <p:spPr bwMode="auto">
          <a:xfrm>
            <a:off x="6003925" y="4479925"/>
            <a:ext cx="28797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隣の倉庫を移転する</a:t>
            </a:r>
          </a:p>
        </p:txBody>
      </p:sp>
      <p:sp>
        <p:nvSpPr>
          <p:cNvPr id="288813" name="Text Box 45"/>
          <p:cNvSpPr txBox="1">
            <a:spLocks noChangeArrowheads="1"/>
          </p:cNvSpPr>
          <p:nvPr/>
        </p:nvSpPr>
        <p:spPr bwMode="auto">
          <a:xfrm>
            <a:off x="6003925" y="4818063"/>
            <a:ext cx="28797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机・椅子のｻｲｽﾞ見直し</a:t>
            </a:r>
          </a:p>
        </p:txBody>
      </p:sp>
      <p:sp>
        <p:nvSpPr>
          <p:cNvPr id="288814" name="Text Box 46"/>
          <p:cNvSpPr txBox="1">
            <a:spLocks noChangeArrowheads="1"/>
          </p:cNvSpPr>
          <p:nvPr/>
        </p:nvSpPr>
        <p:spPr bwMode="auto">
          <a:xfrm>
            <a:off x="6003925" y="5165725"/>
            <a:ext cx="28813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ｶｳﾝﾀｰ、二人用の導入</a:t>
            </a:r>
          </a:p>
        </p:txBody>
      </p:sp>
      <p:sp>
        <p:nvSpPr>
          <p:cNvPr id="288819" name="Line 51"/>
          <p:cNvSpPr>
            <a:spLocks noChangeShapeType="1"/>
          </p:cNvSpPr>
          <p:nvPr/>
        </p:nvSpPr>
        <p:spPr bwMode="auto">
          <a:xfrm>
            <a:off x="2881313" y="362585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20" name="Text Box 52"/>
          <p:cNvSpPr txBox="1">
            <a:spLocks noChangeArrowheads="1"/>
          </p:cNvSpPr>
          <p:nvPr/>
        </p:nvSpPr>
        <p:spPr bwMode="auto">
          <a:xfrm>
            <a:off x="3135313" y="4492625"/>
            <a:ext cx="2413000" cy="3048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ｽﾍﾟｰｽを増やす</a:t>
            </a:r>
          </a:p>
        </p:txBody>
      </p:sp>
      <p:sp>
        <p:nvSpPr>
          <p:cNvPr id="288821" name="Text Box 53"/>
          <p:cNvSpPr txBox="1">
            <a:spLocks noChangeArrowheads="1"/>
          </p:cNvSpPr>
          <p:nvPr/>
        </p:nvSpPr>
        <p:spPr bwMode="auto">
          <a:xfrm>
            <a:off x="3135313" y="4822825"/>
            <a:ext cx="2411412" cy="3048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机・椅子を増やす</a:t>
            </a:r>
          </a:p>
        </p:txBody>
      </p:sp>
      <p:sp>
        <p:nvSpPr>
          <p:cNvPr id="288822" name="Line 54"/>
          <p:cNvSpPr>
            <a:spLocks noChangeShapeType="1"/>
          </p:cNvSpPr>
          <p:nvPr/>
        </p:nvSpPr>
        <p:spPr bwMode="auto">
          <a:xfrm>
            <a:off x="5562600" y="3603625"/>
            <a:ext cx="4556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23" name="Line 55"/>
          <p:cNvSpPr>
            <a:spLocks noChangeShapeType="1"/>
          </p:cNvSpPr>
          <p:nvPr/>
        </p:nvSpPr>
        <p:spPr bwMode="auto">
          <a:xfrm>
            <a:off x="5789613" y="3689350"/>
            <a:ext cx="2190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24" name="Line 56"/>
          <p:cNvSpPr>
            <a:spLocks noChangeShapeType="1"/>
          </p:cNvSpPr>
          <p:nvPr/>
        </p:nvSpPr>
        <p:spPr bwMode="auto">
          <a:xfrm>
            <a:off x="5535613" y="3997325"/>
            <a:ext cx="4826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25" name="Line 57"/>
          <p:cNvSpPr>
            <a:spLocks noChangeShapeType="1"/>
          </p:cNvSpPr>
          <p:nvPr/>
        </p:nvSpPr>
        <p:spPr bwMode="auto">
          <a:xfrm>
            <a:off x="5789613" y="4286250"/>
            <a:ext cx="20955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26" name="Line 58"/>
          <p:cNvSpPr>
            <a:spLocks noChangeShapeType="1"/>
          </p:cNvSpPr>
          <p:nvPr/>
        </p:nvSpPr>
        <p:spPr bwMode="auto">
          <a:xfrm>
            <a:off x="5789613" y="3689350"/>
            <a:ext cx="0" cy="5969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27" name="Line 59"/>
          <p:cNvSpPr>
            <a:spLocks noChangeShapeType="1"/>
          </p:cNvSpPr>
          <p:nvPr/>
        </p:nvSpPr>
        <p:spPr bwMode="auto">
          <a:xfrm>
            <a:off x="5554663" y="4622800"/>
            <a:ext cx="4302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28" name="Line 60"/>
          <p:cNvSpPr>
            <a:spLocks noChangeShapeType="1"/>
          </p:cNvSpPr>
          <p:nvPr/>
        </p:nvSpPr>
        <p:spPr bwMode="auto">
          <a:xfrm>
            <a:off x="5553075" y="5283200"/>
            <a:ext cx="4429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32" name="Text Box 64"/>
          <p:cNvSpPr txBox="1">
            <a:spLocks noChangeArrowheads="1"/>
          </p:cNvSpPr>
          <p:nvPr/>
        </p:nvSpPr>
        <p:spPr bwMode="auto">
          <a:xfrm>
            <a:off x="3135313" y="5157788"/>
            <a:ext cx="2413000"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ﾆｰｽﾞに合せた備品の採用</a:t>
            </a:r>
          </a:p>
        </p:txBody>
      </p:sp>
      <p:sp>
        <p:nvSpPr>
          <p:cNvPr id="288835" name="Line 67"/>
          <p:cNvSpPr>
            <a:spLocks noChangeShapeType="1"/>
          </p:cNvSpPr>
          <p:nvPr/>
        </p:nvSpPr>
        <p:spPr bwMode="auto">
          <a:xfrm>
            <a:off x="2886075" y="3997325"/>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36" name="Line 68"/>
          <p:cNvSpPr>
            <a:spLocks noChangeShapeType="1"/>
          </p:cNvSpPr>
          <p:nvPr/>
        </p:nvSpPr>
        <p:spPr bwMode="auto">
          <a:xfrm>
            <a:off x="2900363" y="4611688"/>
            <a:ext cx="2190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37" name="Line 69"/>
          <p:cNvSpPr>
            <a:spLocks noChangeShapeType="1"/>
          </p:cNvSpPr>
          <p:nvPr/>
        </p:nvSpPr>
        <p:spPr bwMode="auto">
          <a:xfrm>
            <a:off x="2903538" y="5294313"/>
            <a:ext cx="2190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38" name="Text Box 70"/>
          <p:cNvSpPr txBox="1">
            <a:spLocks noChangeArrowheads="1"/>
          </p:cNvSpPr>
          <p:nvPr/>
        </p:nvSpPr>
        <p:spPr bwMode="auto">
          <a:xfrm>
            <a:off x="201613" y="2974975"/>
            <a:ext cx="800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基本目的</a:t>
            </a:r>
          </a:p>
        </p:txBody>
      </p:sp>
      <p:sp>
        <p:nvSpPr>
          <p:cNvPr id="288839" name="Text Box 71"/>
          <p:cNvSpPr txBox="1">
            <a:spLocks noChangeArrowheads="1"/>
          </p:cNvSpPr>
          <p:nvPr/>
        </p:nvSpPr>
        <p:spPr bwMode="auto">
          <a:xfrm>
            <a:off x="1509713" y="2149475"/>
            <a:ext cx="927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１次手段</a:t>
            </a:r>
          </a:p>
        </p:txBody>
      </p:sp>
      <p:sp>
        <p:nvSpPr>
          <p:cNvPr id="288840" name="Text Box 72"/>
          <p:cNvSpPr txBox="1">
            <a:spLocks noChangeArrowheads="1"/>
          </p:cNvSpPr>
          <p:nvPr/>
        </p:nvSpPr>
        <p:spPr bwMode="auto">
          <a:xfrm>
            <a:off x="3744913" y="175418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２次手段</a:t>
            </a:r>
          </a:p>
        </p:txBody>
      </p:sp>
      <p:sp>
        <p:nvSpPr>
          <p:cNvPr id="288842" name="Text Box 74"/>
          <p:cNvSpPr txBox="1">
            <a:spLocks noChangeArrowheads="1"/>
          </p:cNvSpPr>
          <p:nvPr/>
        </p:nvSpPr>
        <p:spPr bwMode="auto">
          <a:xfrm>
            <a:off x="1350963" y="4678363"/>
            <a:ext cx="1289050" cy="5302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ｽﾍﾟｰｽの活用を見直しする</a:t>
            </a:r>
          </a:p>
        </p:txBody>
      </p:sp>
      <p:sp>
        <p:nvSpPr>
          <p:cNvPr id="288844" name="Text Box 76"/>
          <p:cNvSpPr txBox="1">
            <a:spLocks noChangeArrowheads="1"/>
          </p:cNvSpPr>
          <p:nvPr/>
        </p:nvSpPr>
        <p:spPr bwMode="auto">
          <a:xfrm>
            <a:off x="6003925" y="2495550"/>
            <a:ext cx="2879725" cy="31908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うまく流れる食堂レイアウト見直し</a:t>
            </a:r>
          </a:p>
        </p:txBody>
      </p:sp>
      <p:sp>
        <p:nvSpPr>
          <p:cNvPr id="288845" name="Line 77"/>
          <p:cNvSpPr>
            <a:spLocks noChangeShapeType="1"/>
          </p:cNvSpPr>
          <p:nvPr/>
        </p:nvSpPr>
        <p:spPr bwMode="auto">
          <a:xfrm>
            <a:off x="5802313" y="2047875"/>
            <a:ext cx="215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46" name="Line 78"/>
          <p:cNvSpPr>
            <a:spLocks noChangeShapeType="1"/>
          </p:cNvSpPr>
          <p:nvPr/>
        </p:nvSpPr>
        <p:spPr bwMode="auto">
          <a:xfrm>
            <a:off x="1111250" y="3714750"/>
            <a:ext cx="26035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47" name="Line 79"/>
          <p:cNvSpPr>
            <a:spLocks noChangeShapeType="1"/>
          </p:cNvSpPr>
          <p:nvPr/>
        </p:nvSpPr>
        <p:spPr bwMode="auto">
          <a:xfrm>
            <a:off x="2895600" y="4616450"/>
            <a:ext cx="0" cy="6746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48" name="Line 80"/>
          <p:cNvSpPr>
            <a:spLocks noChangeShapeType="1"/>
          </p:cNvSpPr>
          <p:nvPr/>
        </p:nvSpPr>
        <p:spPr bwMode="auto">
          <a:xfrm>
            <a:off x="833438" y="4354513"/>
            <a:ext cx="30003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56" name="Line 88"/>
          <p:cNvSpPr>
            <a:spLocks noChangeShapeType="1"/>
          </p:cNvSpPr>
          <p:nvPr/>
        </p:nvSpPr>
        <p:spPr bwMode="auto">
          <a:xfrm>
            <a:off x="2662238" y="2820988"/>
            <a:ext cx="46196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8857" name="Line 89"/>
          <p:cNvSpPr>
            <a:spLocks noChangeShapeType="1"/>
          </p:cNvSpPr>
          <p:nvPr/>
        </p:nvSpPr>
        <p:spPr bwMode="auto">
          <a:xfrm>
            <a:off x="2647950" y="4959350"/>
            <a:ext cx="47466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8858" name="Line 90"/>
          <p:cNvSpPr>
            <a:spLocks noChangeShapeType="1"/>
          </p:cNvSpPr>
          <p:nvPr/>
        </p:nvSpPr>
        <p:spPr bwMode="auto">
          <a:xfrm>
            <a:off x="5541963" y="4970463"/>
            <a:ext cx="4413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88868" name="Group 100"/>
          <p:cNvGrpSpPr>
            <a:grpSpLocks/>
          </p:cNvGrpSpPr>
          <p:nvPr/>
        </p:nvGrpSpPr>
        <p:grpSpPr bwMode="auto">
          <a:xfrm>
            <a:off x="4659313" y="5514975"/>
            <a:ext cx="2492375" cy="676275"/>
            <a:chOff x="2935" y="3474"/>
            <a:chExt cx="1570" cy="426"/>
          </a:xfrm>
        </p:grpSpPr>
        <p:sp>
          <p:nvSpPr>
            <p:cNvPr id="288860" name="AutoShape 92"/>
            <p:cNvSpPr>
              <a:spLocks noChangeArrowheads="1"/>
            </p:cNvSpPr>
            <p:nvPr/>
          </p:nvSpPr>
          <p:spPr bwMode="auto">
            <a:xfrm rot="21528517" flipH="1">
              <a:off x="2935" y="3474"/>
              <a:ext cx="1570" cy="426"/>
            </a:xfrm>
            <a:prstGeom prst="curvedUpArrow">
              <a:avLst>
                <a:gd name="adj1" fmla="val 73709"/>
                <a:gd name="adj2" fmla="val 147418"/>
                <a:gd name="adj3" fmla="val 41657"/>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8862" name="Text Box 94"/>
            <p:cNvSpPr txBox="1">
              <a:spLocks noChangeArrowheads="1"/>
            </p:cNvSpPr>
            <p:nvPr/>
          </p:nvSpPr>
          <p:spPr bwMode="auto">
            <a:xfrm>
              <a:off x="3516" y="3498"/>
              <a:ext cx="55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solidFill>
                    <a:schemeClr val="accent2"/>
                  </a:solidFill>
                </a:rPr>
                <a:t>設問</a:t>
              </a:r>
            </a:p>
          </p:txBody>
        </p:sp>
      </p:grpSp>
      <p:grpSp>
        <p:nvGrpSpPr>
          <p:cNvPr id="288869" name="Group 101"/>
          <p:cNvGrpSpPr>
            <a:grpSpLocks/>
          </p:cNvGrpSpPr>
          <p:nvPr/>
        </p:nvGrpSpPr>
        <p:grpSpPr bwMode="auto">
          <a:xfrm>
            <a:off x="1460500" y="5570538"/>
            <a:ext cx="2492375" cy="676275"/>
            <a:chOff x="920" y="3509"/>
            <a:chExt cx="1570" cy="426"/>
          </a:xfrm>
        </p:grpSpPr>
        <p:sp>
          <p:nvSpPr>
            <p:cNvPr id="288861" name="AutoShape 93"/>
            <p:cNvSpPr>
              <a:spLocks noChangeArrowheads="1"/>
            </p:cNvSpPr>
            <p:nvPr/>
          </p:nvSpPr>
          <p:spPr bwMode="auto">
            <a:xfrm rot="222385" flipH="1">
              <a:off x="920" y="3509"/>
              <a:ext cx="1570" cy="426"/>
            </a:xfrm>
            <a:prstGeom prst="curvedUpArrow">
              <a:avLst>
                <a:gd name="adj1" fmla="val 73709"/>
                <a:gd name="adj2" fmla="val 147418"/>
                <a:gd name="adj3" fmla="val 51523"/>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8863" name="Text Box 95"/>
            <p:cNvSpPr txBox="1">
              <a:spLocks noChangeArrowheads="1"/>
            </p:cNvSpPr>
            <p:nvPr/>
          </p:nvSpPr>
          <p:spPr bwMode="auto">
            <a:xfrm>
              <a:off x="1584" y="3541"/>
              <a:ext cx="55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solidFill>
                    <a:schemeClr val="accent2"/>
                  </a:solidFill>
                </a:rPr>
                <a:t>設問</a:t>
              </a:r>
            </a:p>
          </p:txBody>
        </p:sp>
      </p:grpSp>
      <p:sp>
        <p:nvSpPr>
          <p:cNvPr id="288864" name="Line 96"/>
          <p:cNvSpPr>
            <a:spLocks noChangeShapeType="1"/>
          </p:cNvSpPr>
          <p:nvPr/>
        </p:nvSpPr>
        <p:spPr bwMode="auto">
          <a:xfrm>
            <a:off x="1103313" y="6078538"/>
            <a:ext cx="1873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66" name="Text Box 98"/>
          <p:cNvSpPr txBox="1">
            <a:spLocks noChangeArrowheads="1"/>
          </p:cNvSpPr>
          <p:nvPr/>
        </p:nvSpPr>
        <p:spPr bwMode="auto">
          <a:xfrm>
            <a:off x="2630488" y="6370638"/>
            <a:ext cx="43227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図７．　「混雑しない食堂にする」の系統図①</a:t>
            </a:r>
          </a:p>
        </p:txBody>
      </p:sp>
      <p:sp>
        <p:nvSpPr>
          <p:cNvPr id="288867" name="Text Box 99"/>
          <p:cNvSpPr txBox="1">
            <a:spLocks noChangeArrowheads="1"/>
          </p:cNvSpPr>
          <p:nvPr/>
        </p:nvSpPr>
        <p:spPr bwMode="auto">
          <a:xfrm>
            <a:off x="8583613" y="587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P12</a:t>
            </a:r>
          </a:p>
        </p:txBody>
      </p:sp>
      <p:sp>
        <p:nvSpPr>
          <p:cNvPr id="288870" name="Line 102"/>
          <p:cNvSpPr>
            <a:spLocks noChangeShapeType="1"/>
          </p:cNvSpPr>
          <p:nvPr/>
        </p:nvSpPr>
        <p:spPr bwMode="auto">
          <a:xfrm>
            <a:off x="5803900" y="2740025"/>
            <a:ext cx="0" cy="26035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8871" name="Line 103"/>
          <p:cNvSpPr>
            <a:spLocks noChangeShapeType="1"/>
          </p:cNvSpPr>
          <p:nvPr/>
        </p:nvSpPr>
        <p:spPr bwMode="auto">
          <a:xfrm>
            <a:off x="5799138" y="2660650"/>
            <a:ext cx="2063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88868"/>
                                        </p:tgtEl>
                                        <p:attrNameLst>
                                          <p:attrName>style.visibility</p:attrName>
                                        </p:attrNameLst>
                                      </p:cBhvr>
                                      <p:to>
                                        <p:strVal val="visible"/>
                                      </p:to>
                                    </p:set>
                                    <p:animEffect transition="in" filter="blinds(horizontal)">
                                      <p:cBhvr>
                                        <p:cTn id="7" dur="500"/>
                                        <p:tgtEl>
                                          <p:spTgt spid="2888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88869"/>
                                        </p:tgtEl>
                                        <p:attrNameLst>
                                          <p:attrName>style.visibility</p:attrName>
                                        </p:attrNameLst>
                                      </p:cBhvr>
                                      <p:to>
                                        <p:strVal val="visible"/>
                                      </p:to>
                                    </p:set>
                                    <p:animEffect transition="in" filter="blinds(horizontal)">
                                      <p:cBhvr>
                                        <p:cTn id="12" dur="500"/>
                                        <p:tgtEl>
                                          <p:spTgt spid="2888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786" name="Text Box 90"/>
          <p:cNvSpPr txBox="1">
            <a:spLocks noChangeArrowheads="1"/>
          </p:cNvSpPr>
          <p:nvPr/>
        </p:nvSpPr>
        <p:spPr bwMode="auto">
          <a:xfrm>
            <a:off x="6248400" y="6308725"/>
            <a:ext cx="2382838"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000066"/>
                </a:solidFill>
                <a:ea typeface="HGP創英角ｺﾞｼｯｸUB" pitchFamily="50" charset="-128"/>
              </a:rPr>
              <a:t>作成者：　○○○サークル</a:t>
            </a:r>
          </a:p>
          <a:p>
            <a:pPr algn="ctr">
              <a:lnSpc>
                <a:spcPct val="50000"/>
              </a:lnSpc>
              <a:spcBef>
                <a:spcPct val="50000"/>
              </a:spcBef>
            </a:pPr>
            <a:r>
              <a:rPr lang="ja-JP" altLang="en-US" sz="1200">
                <a:solidFill>
                  <a:srgbClr val="000066"/>
                </a:solidFill>
                <a:ea typeface="HGP創英角ｺﾞｼｯｸUB" pitchFamily="50" charset="-128"/>
              </a:rPr>
              <a:t>作成日：２０</a:t>
            </a:r>
            <a:r>
              <a:rPr lang="en-US" altLang="ja-JP" sz="1200">
                <a:solidFill>
                  <a:srgbClr val="000066"/>
                </a:solidFill>
                <a:ea typeface="HGP創英角ｺﾞｼｯｸUB" pitchFamily="50" charset="-128"/>
              </a:rPr>
              <a:t>××</a:t>
            </a:r>
            <a:r>
              <a:rPr lang="ja-JP" altLang="en-US" sz="1200">
                <a:solidFill>
                  <a:srgbClr val="000066"/>
                </a:solidFill>
                <a:ea typeface="HGP創英角ｺﾞｼｯｸUB" pitchFamily="50" charset="-128"/>
              </a:rPr>
              <a:t>年　６月　１日</a:t>
            </a:r>
          </a:p>
        </p:txBody>
      </p:sp>
      <p:sp>
        <p:nvSpPr>
          <p:cNvPr id="285787" name="Text Box 91"/>
          <p:cNvSpPr txBox="1">
            <a:spLocks noChangeArrowheads="1"/>
          </p:cNvSpPr>
          <p:nvPr/>
        </p:nvSpPr>
        <p:spPr bwMode="auto">
          <a:xfrm>
            <a:off x="681038" y="781050"/>
            <a:ext cx="7893050" cy="384175"/>
          </a:xfrm>
          <a:prstGeom prst="rect">
            <a:avLst/>
          </a:prstGeom>
          <a:solidFill>
            <a:srgbClr val="FFFF99"/>
          </a:solidFill>
          <a:ln>
            <a:noFill/>
          </a:ln>
          <a:effectLst/>
          <a:extLs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 </a:t>
            </a:r>
            <a:r>
              <a:rPr lang="ja-JP" altLang="en-US" sz="1600" b="1"/>
              <a:t>最後に</a:t>
            </a:r>
            <a:r>
              <a:rPr lang="ja-JP" altLang="en-US" sz="1600" b="1">
                <a:solidFill>
                  <a:schemeClr val="accent2"/>
                </a:solidFill>
              </a:rPr>
              <a:t>①名称　②作成者　③作成年月日　④制約条件</a:t>
            </a:r>
            <a:r>
              <a:rPr lang="ja-JP" altLang="en-US" sz="1600" b="1"/>
              <a:t>など関連事項を記入し完成です</a:t>
            </a:r>
            <a:r>
              <a:rPr lang="ja-JP" altLang="en-US" sz="1600" b="1">
                <a:solidFill>
                  <a:srgbClr val="000066"/>
                </a:solidFill>
              </a:rPr>
              <a:t>。</a:t>
            </a:r>
          </a:p>
        </p:txBody>
      </p:sp>
      <p:sp>
        <p:nvSpPr>
          <p:cNvPr id="285788" name="Rectangle 92"/>
          <p:cNvSpPr>
            <a:spLocks noChangeArrowheads="1"/>
          </p:cNvSpPr>
          <p:nvPr/>
        </p:nvSpPr>
        <p:spPr bwMode="auto">
          <a:xfrm>
            <a:off x="420688" y="247650"/>
            <a:ext cx="2660650" cy="349250"/>
          </a:xfrm>
          <a:prstGeom prst="rect">
            <a:avLst/>
          </a:prstGeom>
          <a:solidFill>
            <a:srgbClr val="FF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　関連事項を記入する</a:t>
            </a:r>
            <a:endParaRPr lang="ja-JP" altLang="en-US" sz="1600"/>
          </a:p>
        </p:txBody>
      </p:sp>
      <p:sp>
        <p:nvSpPr>
          <p:cNvPr id="285789" name="Text Box 93"/>
          <p:cNvSpPr txBox="1">
            <a:spLocks noChangeArrowheads="1"/>
          </p:cNvSpPr>
          <p:nvPr/>
        </p:nvSpPr>
        <p:spPr bwMode="auto">
          <a:xfrm>
            <a:off x="8569325" y="79375"/>
            <a:ext cx="482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P13</a:t>
            </a:r>
          </a:p>
        </p:txBody>
      </p:sp>
      <p:grpSp>
        <p:nvGrpSpPr>
          <p:cNvPr id="285796" name="Group 100"/>
          <p:cNvGrpSpPr>
            <a:grpSpLocks/>
          </p:cNvGrpSpPr>
          <p:nvPr/>
        </p:nvGrpSpPr>
        <p:grpSpPr bwMode="auto">
          <a:xfrm>
            <a:off x="201613" y="1257300"/>
            <a:ext cx="8686800" cy="5295900"/>
            <a:chOff x="127" y="792"/>
            <a:chExt cx="5472" cy="3336"/>
          </a:xfrm>
        </p:grpSpPr>
        <p:sp>
          <p:nvSpPr>
            <p:cNvPr id="285700" name="Text Box 4"/>
            <p:cNvSpPr txBox="1">
              <a:spLocks noChangeArrowheads="1"/>
            </p:cNvSpPr>
            <p:nvPr/>
          </p:nvSpPr>
          <p:spPr bwMode="auto">
            <a:xfrm>
              <a:off x="1200" y="3916"/>
              <a:ext cx="259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solidFill>
                    <a:schemeClr val="accent2"/>
                  </a:solidFill>
                  <a:latin typeface="ＭＳ Ｐゴシック" pitchFamily="50" charset="-128"/>
                </a:rPr>
                <a:t>図８．　「混雑しない食堂にする」の系統図②</a:t>
              </a:r>
            </a:p>
          </p:txBody>
        </p:sp>
        <p:sp>
          <p:nvSpPr>
            <p:cNvPr id="285718" name="Line 22"/>
            <p:cNvSpPr>
              <a:spLocks noChangeShapeType="1"/>
            </p:cNvSpPr>
            <p:nvPr/>
          </p:nvSpPr>
          <p:spPr bwMode="auto">
            <a:xfrm>
              <a:off x="3488" y="1249"/>
              <a:ext cx="28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29" name="Line 33"/>
            <p:cNvSpPr>
              <a:spLocks noChangeShapeType="1"/>
            </p:cNvSpPr>
            <p:nvPr/>
          </p:nvSpPr>
          <p:spPr bwMode="auto">
            <a:xfrm>
              <a:off x="3498" y="1560"/>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47" name="Line 51"/>
            <p:cNvSpPr>
              <a:spLocks noChangeShapeType="1"/>
            </p:cNvSpPr>
            <p:nvPr/>
          </p:nvSpPr>
          <p:spPr bwMode="auto">
            <a:xfrm>
              <a:off x="3504" y="2030"/>
              <a:ext cx="2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49" name="Line 53"/>
            <p:cNvSpPr>
              <a:spLocks noChangeShapeType="1"/>
            </p:cNvSpPr>
            <p:nvPr/>
          </p:nvSpPr>
          <p:spPr bwMode="auto">
            <a:xfrm>
              <a:off x="3487" y="2278"/>
              <a:ext cx="30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52" name="Line 56"/>
            <p:cNvSpPr>
              <a:spLocks noChangeShapeType="1"/>
            </p:cNvSpPr>
            <p:nvPr/>
          </p:nvSpPr>
          <p:spPr bwMode="auto">
            <a:xfrm>
              <a:off x="3493" y="2658"/>
              <a:ext cx="28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53" name="Line 57"/>
            <p:cNvSpPr>
              <a:spLocks noChangeShapeType="1"/>
            </p:cNvSpPr>
            <p:nvPr/>
          </p:nvSpPr>
          <p:spPr bwMode="auto">
            <a:xfrm>
              <a:off x="3476" y="3074"/>
              <a:ext cx="30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65" name="Text Box 69"/>
            <p:cNvSpPr txBox="1">
              <a:spLocks noChangeArrowheads="1"/>
            </p:cNvSpPr>
            <p:nvPr/>
          </p:nvSpPr>
          <p:spPr bwMode="auto">
            <a:xfrm>
              <a:off x="2359" y="889"/>
              <a:ext cx="5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２次手段</a:t>
              </a:r>
            </a:p>
          </p:txBody>
        </p:sp>
        <p:sp>
          <p:nvSpPr>
            <p:cNvPr id="285703" name="Text Box 7"/>
            <p:cNvSpPr txBox="1">
              <a:spLocks noChangeArrowheads="1"/>
            </p:cNvSpPr>
            <p:nvPr/>
          </p:nvSpPr>
          <p:spPr bwMode="auto">
            <a:xfrm>
              <a:off x="842" y="1357"/>
              <a:ext cx="885" cy="33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入り口側の流れをｽﾑｰｽﾞにする</a:t>
              </a:r>
            </a:p>
          </p:txBody>
        </p:sp>
        <p:sp>
          <p:nvSpPr>
            <p:cNvPr id="285707" name="Line 11"/>
            <p:cNvSpPr>
              <a:spLocks noChangeShapeType="1"/>
            </p:cNvSpPr>
            <p:nvPr/>
          </p:nvSpPr>
          <p:spPr bwMode="auto">
            <a:xfrm>
              <a:off x="706" y="1499"/>
              <a:ext cx="13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08" name="Line 12"/>
            <p:cNvSpPr>
              <a:spLocks noChangeShapeType="1"/>
            </p:cNvSpPr>
            <p:nvPr/>
          </p:nvSpPr>
          <p:spPr bwMode="auto">
            <a:xfrm>
              <a:off x="704" y="3592"/>
              <a:ext cx="17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09" name="Line 13"/>
            <p:cNvSpPr>
              <a:spLocks noChangeShapeType="1"/>
            </p:cNvSpPr>
            <p:nvPr/>
          </p:nvSpPr>
          <p:spPr bwMode="auto">
            <a:xfrm>
              <a:off x="703" y="1496"/>
              <a:ext cx="0" cy="209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10" name="Line 14"/>
            <p:cNvSpPr>
              <a:spLocks noChangeShapeType="1"/>
            </p:cNvSpPr>
            <p:nvPr/>
          </p:nvSpPr>
          <p:spPr bwMode="auto">
            <a:xfrm>
              <a:off x="707" y="2872"/>
              <a:ext cx="15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13" name="Text Box 17"/>
            <p:cNvSpPr txBox="1">
              <a:spLocks noChangeArrowheads="1"/>
            </p:cNvSpPr>
            <p:nvPr/>
          </p:nvSpPr>
          <p:spPr bwMode="auto">
            <a:xfrm>
              <a:off x="854" y="1925"/>
              <a:ext cx="821" cy="46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返却口の流れをｽﾑｰｽﾞにする</a:t>
              </a:r>
            </a:p>
          </p:txBody>
        </p:sp>
        <p:sp>
          <p:nvSpPr>
            <p:cNvPr id="285714" name="Text Box 18"/>
            <p:cNvSpPr txBox="1">
              <a:spLocks noChangeArrowheads="1"/>
            </p:cNvSpPr>
            <p:nvPr/>
          </p:nvSpPr>
          <p:spPr bwMode="auto">
            <a:xfrm>
              <a:off x="870" y="3333"/>
              <a:ext cx="784" cy="46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調理・配膳をスピードアップする</a:t>
              </a:r>
            </a:p>
          </p:txBody>
        </p:sp>
        <p:sp>
          <p:nvSpPr>
            <p:cNvPr id="285715" name="Text Box 19"/>
            <p:cNvSpPr txBox="1">
              <a:spLocks noChangeArrowheads="1"/>
            </p:cNvSpPr>
            <p:nvPr/>
          </p:nvSpPr>
          <p:spPr bwMode="auto">
            <a:xfrm>
              <a:off x="233" y="1804"/>
              <a:ext cx="294" cy="1429"/>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ea typeface="HGP創英角ｺﾞｼｯｸUB" pitchFamily="50" charset="-128"/>
                </a:rPr>
                <a:t>混雑しない食堂にする</a:t>
              </a:r>
            </a:p>
          </p:txBody>
        </p:sp>
        <p:sp>
          <p:nvSpPr>
            <p:cNvPr id="285763" name="Text Box 67"/>
            <p:cNvSpPr txBox="1">
              <a:spLocks noChangeArrowheads="1"/>
            </p:cNvSpPr>
            <p:nvPr/>
          </p:nvSpPr>
          <p:spPr bwMode="auto">
            <a:xfrm>
              <a:off x="127" y="1634"/>
              <a:ext cx="50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基本目的</a:t>
              </a:r>
            </a:p>
          </p:txBody>
        </p:sp>
        <p:sp>
          <p:nvSpPr>
            <p:cNvPr id="285764" name="Text Box 68"/>
            <p:cNvSpPr txBox="1">
              <a:spLocks noChangeArrowheads="1"/>
            </p:cNvSpPr>
            <p:nvPr/>
          </p:nvSpPr>
          <p:spPr bwMode="auto">
            <a:xfrm>
              <a:off x="972" y="1163"/>
              <a:ext cx="5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１次手段</a:t>
              </a:r>
            </a:p>
          </p:txBody>
        </p:sp>
        <p:sp>
          <p:nvSpPr>
            <p:cNvPr id="285766" name="Text Box 70"/>
            <p:cNvSpPr txBox="1">
              <a:spLocks noChangeArrowheads="1"/>
            </p:cNvSpPr>
            <p:nvPr/>
          </p:nvSpPr>
          <p:spPr bwMode="auto">
            <a:xfrm>
              <a:off x="147" y="3336"/>
              <a:ext cx="521" cy="527"/>
            </a:xfrm>
            <a:prstGeom prst="rect">
              <a:avLst/>
            </a:prstGeom>
            <a:solidFill>
              <a:schemeClr val="bg1"/>
            </a:solidFill>
            <a:ln w="12700">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solidFill>
                    <a:schemeClr val="accent2"/>
                  </a:solidFill>
                  <a:ea typeface="HGP創英角ｺﾞｼｯｸUB" pitchFamily="50" charset="-128"/>
                </a:rPr>
                <a:t>制約条件</a:t>
              </a:r>
            </a:p>
            <a:p>
              <a:pPr algn="ctr">
                <a:spcBef>
                  <a:spcPct val="50000"/>
                </a:spcBef>
              </a:pPr>
              <a:r>
                <a:rPr lang="ja-JP" altLang="en-US" sz="1200" b="1">
                  <a:solidFill>
                    <a:schemeClr val="accent2"/>
                  </a:solidFill>
                  <a:ea typeface="HGP創英角ｺﾞｼｯｸUB" pitchFamily="50" charset="-128"/>
                </a:rPr>
                <a:t>△△△△</a:t>
              </a:r>
            </a:p>
            <a:p>
              <a:pPr algn="ctr">
                <a:spcBef>
                  <a:spcPct val="50000"/>
                </a:spcBef>
              </a:pPr>
              <a:r>
                <a:rPr lang="ja-JP" altLang="en-US" sz="1200" b="1">
                  <a:solidFill>
                    <a:schemeClr val="accent2"/>
                  </a:solidFill>
                  <a:ea typeface="HGP創英角ｺﾞｼｯｸUB" pitchFamily="50" charset="-128"/>
                </a:rPr>
                <a:t>△△△△</a:t>
              </a:r>
            </a:p>
          </p:txBody>
        </p:sp>
        <p:sp>
          <p:nvSpPr>
            <p:cNvPr id="285767" name="Text Box 71"/>
            <p:cNvSpPr txBox="1">
              <a:spLocks noChangeArrowheads="1"/>
            </p:cNvSpPr>
            <p:nvPr/>
          </p:nvSpPr>
          <p:spPr bwMode="auto">
            <a:xfrm>
              <a:off x="851" y="2707"/>
              <a:ext cx="812" cy="33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ｽﾍﾟｰｽの活用を見直しする</a:t>
              </a:r>
            </a:p>
          </p:txBody>
        </p:sp>
        <p:sp>
          <p:nvSpPr>
            <p:cNvPr id="285771" name="Line 75"/>
            <p:cNvSpPr>
              <a:spLocks noChangeShapeType="1"/>
            </p:cNvSpPr>
            <p:nvPr/>
          </p:nvSpPr>
          <p:spPr bwMode="auto">
            <a:xfrm>
              <a:off x="700" y="2100"/>
              <a:ext cx="16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73" name="Line 77"/>
            <p:cNvSpPr>
              <a:spLocks noChangeShapeType="1"/>
            </p:cNvSpPr>
            <p:nvPr/>
          </p:nvSpPr>
          <p:spPr bwMode="auto">
            <a:xfrm>
              <a:off x="525" y="2503"/>
              <a:ext cx="18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75" name="Line 79"/>
            <p:cNvSpPr>
              <a:spLocks noChangeShapeType="1"/>
            </p:cNvSpPr>
            <p:nvPr/>
          </p:nvSpPr>
          <p:spPr bwMode="auto">
            <a:xfrm flipV="1">
              <a:off x="3491" y="3400"/>
              <a:ext cx="15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76" name="Line 80"/>
            <p:cNvSpPr>
              <a:spLocks noChangeShapeType="1"/>
            </p:cNvSpPr>
            <p:nvPr/>
          </p:nvSpPr>
          <p:spPr bwMode="auto">
            <a:xfrm flipV="1">
              <a:off x="3473" y="3751"/>
              <a:ext cx="17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04" name="Text Box 8"/>
            <p:cNvSpPr txBox="1">
              <a:spLocks noChangeArrowheads="1"/>
            </p:cNvSpPr>
            <p:nvPr/>
          </p:nvSpPr>
          <p:spPr bwMode="auto">
            <a:xfrm>
              <a:off x="1975" y="1747"/>
              <a:ext cx="1520"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一度に人がこないようにする</a:t>
              </a:r>
            </a:p>
          </p:txBody>
        </p:sp>
        <p:sp>
          <p:nvSpPr>
            <p:cNvPr id="285711" name="Line 15"/>
            <p:cNvSpPr>
              <a:spLocks noChangeShapeType="1"/>
            </p:cNvSpPr>
            <p:nvPr/>
          </p:nvSpPr>
          <p:spPr bwMode="auto">
            <a:xfrm>
              <a:off x="1815" y="1149"/>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12" name="Line 16"/>
            <p:cNvSpPr>
              <a:spLocks noChangeShapeType="1"/>
            </p:cNvSpPr>
            <p:nvPr/>
          </p:nvSpPr>
          <p:spPr bwMode="auto">
            <a:xfrm>
              <a:off x="1815" y="2044"/>
              <a:ext cx="0" cy="23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16" name="Line 20"/>
            <p:cNvSpPr>
              <a:spLocks noChangeShapeType="1"/>
            </p:cNvSpPr>
            <p:nvPr/>
          </p:nvSpPr>
          <p:spPr bwMode="auto">
            <a:xfrm>
              <a:off x="1678" y="2160"/>
              <a:ext cx="12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17" name="Line 21"/>
            <p:cNvSpPr>
              <a:spLocks noChangeShapeType="1"/>
            </p:cNvSpPr>
            <p:nvPr/>
          </p:nvSpPr>
          <p:spPr bwMode="auto">
            <a:xfrm>
              <a:off x="1815" y="1149"/>
              <a:ext cx="0" cy="68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19" name="Text Box 23"/>
            <p:cNvSpPr txBox="1">
              <a:spLocks noChangeArrowheads="1"/>
            </p:cNvSpPr>
            <p:nvPr/>
          </p:nvSpPr>
          <p:spPr bwMode="auto">
            <a:xfrm>
              <a:off x="1975" y="1099"/>
              <a:ext cx="1520" cy="31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並びが通路にはみ出ないようにする</a:t>
              </a:r>
            </a:p>
          </p:txBody>
        </p:sp>
        <p:sp>
          <p:nvSpPr>
            <p:cNvPr id="285720" name="Text Box 24"/>
            <p:cNvSpPr txBox="1">
              <a:spLocks noChangeArrowheads="1"/>
            </p:cNvSpPr>
            <p:nvPr/>
          </p:nvSpPr>
          <p:spPr bwMode="auto">
            <a:xfrm>
              <a:off x="1975" y="1447"/>
              <a:ext cx="1520" cy="19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流れを止める要因を排除する</a:t>
              </a:r>
            </a:p>
          </p:txBody>
        </p:sp>
        <p:sp>
          <p:nvSpPr>
            <p:cNvPr id="285731" name="Line 35"/>
            <p:cNvSpPr>
              <a:spLocks noChangeShapeType="1"/>
            </p:cNvSpPr>
            <p:nvPr/>
          </p:nvSpPr>
          <p:spPr bwMode="auto">
            <a:xfrm>
              <a:off x="1814" y="1826"/>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32" name="Text Box 36"/>
            <p:cNvSpPr txBox="1">
              <a:spLocks noChangeArrowheads="1"/>
            </p:cNvSpPr>
            <p:nvPr/>
          </p:nvSpPr>
          <p:spPr bwMode="auto">
            <a:xfrm>
              <a:off x="1975" y="1972"/>
              <a:ext cx="1520"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返却が複数客出来るようにする</a:t>
              </a:r>
            </a:p>
          </p:txBody>
        </p:sp>
        <p:sp>
          <p:nvSpPr>
            <p:cNvPr id="285733" name="Text Box 37"/>
            <p:cNvSpPr txBox="1">
              <a:spLocks noChangeArrowheads="1"/>
            </p:cNvSpPr>
            <p:nvPr/>
          </p:nvSpPr>
          <p:spPr bwMode="auto">
            <a:xfrm>
              <a:off x="1975" y="2214"/>
              <a:ext cx="1512"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返却に時間をかけない</a:t>
              </a:r>
            </a:p>
          </p:txBody>
        </p:sp>
        <p:sp>
          <p:nvSpPr>
            <p:cNvPr id="285744" name="Line 48"/>
            <p:cNvSpPr>
              <a:spLocks noChangeShapeType="1"/>
            </p:cNvSpPr>
            <p:nvPr/>
          </p:nvSpPr>
          <p:spPr bwMode="auto">
            <a:xfrm>
              <a:off x="1815" y="2044"/>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45" name="Text Box 49"/>
            <p:cNvSpPr txBox="1">
              <a:spLocks noChangeArrowheads="1"/>
            </p:cNvSpPr>
            <p:nvPr/>
          </p:nvSpPr>
          <p:spPr bwMode="auto">
            <a:xfrm>
              <a:off x="1975" y="2576"/>
              <a:ext cx="1520" cy="19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ｽﾍﾟｰｽを増やす</a:t>
              </a:r>
            </a:p>
          </p:txBody>
        </p:sp>
        <p:sp>
          <p:nvSpPr>
            <p:cNvPr id="285746" name="Text Box 50"/>
            <p:cNvSpPr txBox="1">
              <a:spLocks noChangeArrowheads="1"/>
            </p:cNvSpPr>
            <p:nvPr/>
          </p:nvSpPr>
          <p:spPr bwMode="auto">
            <a:xfrm>
              <a:off x="1975" y="2790"/>
              <a:ext cx="1512" cy="19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机・椅子を増やす</a:t>
              </a:r>
            </a:p>
          </p:txBody>
        </p:sp>
        <p:sp>
          <p:nvSpPr>
            <p:cNvPr id="285757" name="Text Box 61"/>
            <p:cNvSpPr txBox="1">
              <a:spLocks noChangeArrowheads="1"/>
            </p:cNvSpPr>
            <p:nvPr/>
          </p:nvSpPr>
          <p:spPr bwMode="auto">
            <a:xfrm>
              <a:off x="1975" y="2995"/>
              <a:ext cx="1512"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ﾆｰｽﾞに合せた備品の採用</a:t>
              </a:r>
            </a:p>
          </p:txBody>
        </p:sp>
        <p:sp>
          <p:nvSpPr>
            <p:cNvPr id="285759" name="Text Box 63"/>
            <p:cNvSpPr txBox="1">
              <a:spLocks noChangeArrowheads="1"/>
            </p:cNvSpPr>
            <p:nvPr/>
          </p:nvSpPr>
          <p:spPr bwMode="auto">
            <a:xfrm>
              <a:off x="1975" y="3308"/>
              <a:ext cx="1512"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最短の手順・経路に見直しする</a:t>
              </a:r>
            </a:p>
          </p:txBody>
        </p:sp>
        <p:sp>
          <p:nvSpPr>
            <p:cNvPr id="285760" name="Line 64"/>
            <p:cNvSpPr>
              <a:spLocks noChangeShapeType="1"/>
            </p:cNvSpPr>
            <p:nvPr/>
          </p:nvSpPr>
          <p:spPr bwMode="auto">
            <a:xfrm>
              <a:off x="1818" y="2272"/>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61" name="Line 65"/>
            <p:cNvSpPr>
              <a:spLocks noChangeShapeType="1"/>
            </p:cNvSpPr>
            <p:nvPr/>
          </p:nvSpPr>
          <p:spPr bwMode="auto">
            <a:xfrm>
              <a:off x="1827" y="2665"/>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68" name="Text Box 72"/>
            <p:cNvSpPr txBox="1">
              <a:spLocks noChangeArrowheads="1"/>
            </p:cNvSpPr>
            <p:nvPr/>
          </p:nvSpPr>
          <p:spPr bwMode="auto">
            <a:xfrm>
              <a:off x="1975" y="3660"/>
              <a:ext cx="1512" cy="19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a:ea typeface="HGP創英角ｺﾞｼｯｸUB" pitchFamily="50" charset="-128"/>
                </a:rPr>
                <a:t>誰でも最適な作業方法でできる</a:t>
              </a:r>
            </a:p>
          </p:txBody>
        </p:sp>
        <p:sp>
          <p:nvSpPr>
            <p:cNvPr id="285772" name="Line 76"/>
            <p:cNvSpPr>
              <a:spLocks noChangeShapeType="1"/>
            </p:cNvSpPr>
            <p:nvPr/>
          </p:nvSpPr>
          <p:spPr bwMode="auto">
            <a:xfrm>
              <a:off x="1824" y="2668"/>
              <a:ext cx="0" cy="42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77" name="Line 81"/>
            <p:cNvSpPr>
              <a:spLocks noChangeShapeType="1"/>
            </p:cNvSpPr>
            <p:nvPr/>
          </p:nvSpPr>
          <p:spPr bwMode="auto">
            <a:xfrm>
              <a:off x="1827" y="3421"/>
              <a:ext cx="14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78" name="Line 82"/>
            <p:cNvSpPr>
              <a:spLocks noChangeShapeType="1"/>
            </p:cNvSpPr>
            <p:nvPr/>
          </p:nvSpPr>
          <p:spPr bwMode="auto">
            <a:xfrm>
              <a:off x="1824" y="3734"/>
              <a:ext cx="14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79" name="Line 83"/>
            <p:cNvSpPr>
              <a:spLocks noChangeShapeType="1"/>
            </p:cNvSpPr>
            <p:nvPr/>
          </p:nvSpPr>
          <p:spPr bwMode="auto">
            <a:xfrm>
              <a:off x="1824" y="3425"/>
              <a:ext cx="0" cy="316"/>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80" name="Line 84"/>
            <p:cNvSpPr>
              <a:spLocks noChangeShapeType="1"/>
            </p:cNvSpPr>
            <p:nvPr/>
          </p:nvSpPr>
          <p:spPr bwMode="auto">
            <a:xfrm>
              <a:off x="1656" y="3598"/>
              <a:ext cx="16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81" name="Line 85"/>
            <p:cNvSpPr>
              <a:spLocks noChangeShapeType="1"/>
            </p:cNvSpPr>
            <p:nvPr/>
          </p:nvSpPr>
          <p:spPr bwMode="auto">
            <a:xfrm>
              <a:off x="1728" y="1537"/>
              <a:ext cx="24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5782" name="Line 86"/>
            <p:cNvSpPr>
              <a:spLocks noChangeShapeType="1"/>
            </p:cNvSpPr>
            <p:nvPr/>
          </p:nvSpPr>
          <p:spPr bwMode="auto">
            <a:xfrm flipV="1">
              <a:off x="1668" y="2883"/>
              <a:ext cx="300" cy="1"/>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5783" name="Line 87"/>
            <p:cNvSpPr>
              <a:spLocks noChangeShapeType="1"/>
            </p:cNvSpPr>
            <p:nvPr/>
          </p:nvSpPr>
          <p:spPr bwMode="auto">
            <a:xfrm>
              <a:off x="3483" y="2884"/>
              <a:ext cx="331"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01" name="Text Box 5"/>
            <p:cNvSpPr txBox="1">
              <a:spLocks noChangeArrowheads="1"/>
            </p:cNvSpPr>
            <p:nvPr/>
          </p:nvSpPr>
          <p:spPr bwMode="auto">
            <a:xfrm>
              <a:off x="4408" y="792"/>
              <a:ext cx="5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FF3300"/>
                  </a:solidFill>
                  <a:ea typeface="HGP創英角ｺﾞｼｯｸUB" pitchFamily="50" charset="-128"/>
                </a:rPr>
                <a:t>３次手段</a:t>
              </a:r>
            </a:p>
          </p:txBody>
        </p:sp>
        <p:sp>
          <p:nvSpPr>
            <p:cNvPr id="285705" name="Text Box 9"/>
            <p:cNvSpPr txBox="1">
              <a:spLocks noChangeArrowheads="1"/>
            </p:cNvSpPr>
            <p:nvPr/>
          </p:nvSpPr>
          <p:spPr bwMode="auto">
            <a:xfrm>
              <a:off x="3785" y="1762"/>
              <a:ext cx="1813" cy="199"/>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休憩時間の時間差設定</a:t>
              </a:r>
            </a:p>
          </p:txBody>
        </p:sp>
        <p:sp>
          <p:nvSpPr>
            <p:cNvPr id="285706" name="Text Box 10"/>
            <p:cNvSpPr txBox="1">
              <a:spLocks noChangeArrowheads="1"/>
            </p:cNvSpPr>
            <p:nvPr/>
          </p:nvSpPr>
          <p:spPr bwMode="auto">
            <a:xfrm>
              <a:off x="3785" y="954"/>
              <a:ext cx="181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人気を想定した順路設定（ｽﾍﾟｰｽ）</a:t>
              </a:r>
            </a:p>
          </p:txBody>
        </p:sp>
        <p:sp>
          <p:nvSpPr>
            <p:cNvPr id="285721" name="Text Box 25"/>
            <p:cNvSpPr txBox="1">
              <a:spLocks noChangeArrowheads="1"/>
            </p:cNvSpPr>
            <p:nvPr/>
          </p:nvSpPr>
          <p:spPr bwMode="auto">
            <a:xfrm>
              <a:off x="3785" y="1152"/>
              <a:ext cx="1808"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クロスしない順路設定</a:t>
              </a:r>
            </a:p>
          </p:txBody>
        </p:sp>
        <p:sp>
          <p:nvSpPr>
            <p:cNvPr id="285723" name="Line 27"/>
            <p:cNvSpPr>
              <a:spLocks noChangeShapeType="1"/>
            </p:cNvSpPr>
            <p:nvPr/>
          </p:nvSpPr>
          <p:spPr bwMode="auto">
            <a:xfrm>
              <a:off x="3655" y="1429"/>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24" name="Line 28"/>
            <p:cNvSpPr>
              <a:spLocks noChangeShapeType="1"/>
            </p:cNvSpPr>
            <p:nvPr/>
          </p:nvSpPr>
          <p:spPr bwMode="auto">
            <a:xfrm>
              <a:off x="3655" y="1052"/>
              <a:ext cx="0" cy="38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25" name="Text Box 29"/>
            <p:cNvSpPr txBox="1">
              <a:spLocks noChangeArrowheads="1"/>
            </p:cNvSpPr>
            <p:nvPr/>
          </p:nvSpPr>
          <p:spPr bwMode="auto">
            <a:xfrm>
              <a:off x="3785" y="1544"/>
              <a:ext cx="1808"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箸等の備品必要数量の把握・設置</a:t>
              </a:r>
            </a:p>
          </p:txBody>
        </p:sp>
        <p:sp>
          <p:nvSpPr>
            <p:cNvPr id="285726" name="Line 30"/>
            <p:cNvSpPr>
              <a:spLocks noChangeShapeType="1"/>
            </p:cNvSpPr>
            <p:nvPr/>
          </p:nvSpPr>
          <p:spPr bwMode="auto">
            <a:xfrm>
              <a:off x="3661" y="1647"/>
              <a:ext cx="13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28" name="Line 32"/>
            <p:cNvSpPr>
              <a:spLocks noChangeShapeType="1"/>
            </p:cNvSpPr>
            <p:nvPr/>
          </p:nvSpPr>
          <p:spPr bwMode="auto">
            <a:xfrm flipH="1">
              <a:off x="3654" y="1489"/>
              <a:ext cx="2" cy="16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30" name="Line 34"/>
            <p:cNvSpPr>
              <a:spLocks noChangeShapeType="1"/>
            </p:cNvSpPr>
            <p:nvPr/>
          </p:nvSpPr>
          <p:spPr bwMode="auto">
            <a:xfrm>
              <a:off x="3661" y="1493"/>
              <a:ext cx="13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34" name="Text Box 38"/>
            <p:cNvSpPr txBox="1">
              <a:spLocks noChangeArrowheads="1"/>
            </p:cNvSpPr>
            <p:nvPr/>
          </p:nvSpPr>
          <p:spPr bwMode="auto">
            <a:xfrm>
              <a:off x="3785" y="1969"/>
              <a:ext cx="181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返却口の改造</a:t>
              </a:r>
            </a:p>
          </p:txBody>
        </p:sp>
        <p:sp>
          <p:nvSpPr>
            <p:cNvPr id="285735" name="Text Box 39"/>
            <p:cNvSpPr txBox="1">
              <a:spLocks noChangeArrowheads="1"/>
            </p:cNvSpPr>
            <p:nvPr/>
          </p:nvSpPr>
          <p:spPr bwMode="auto">
            <a:xfrm>
              <a:off x="3785" y="2166"/>
              <a:ext cx="1814"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返却方式の改善（客は洗わない）</a:t>
              </a:r>
            </a:p>
          </p:txBody>
        </p:sp>
        <p:sp>
          <p:nvSpPr>
            <p:cNvPr id="285736" name="Text Box 40"/>
            <p:cNvSpPr txBox="1">
              <a:spLocks noChangeArrowheads="1"/>
            </p:cNvSpPr>
            <p:nvPr/>
          </p:nvSpPr>
          <p:spPr bwMode="auto">
            <a:xfrm>
              <a:off x="3785" y="2363"/>
              <a:ext cx="181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返却手順等の見直し</a:t>
              </a:r>
            </a:p>
          </p:txBody>
        </p:sp>
        <p:sp>
          <p:nvSpPr>
            <p:cNvPr id="285737" name="Text Box 41"/>
            <p:cNvSpPr txBox="1">
              <a:spLocks noChangeArrowheads="1"/>
            </p:cNvSpPr>
            <p:nvPr/>
          </p:nvSpPr>
          <p:spPr bwMode="auto">
            <a:xfrm>
              <a:off x="3785" y="2575"/>
              <a:ext cx="1814"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隣の倉庫を移転する</a:t>
              </a:r>
            </a:p>
          </p:txBody>
        </p:sp>
        <p:sp>
          <p:nvSpPr>
            <p:cNvPr id="285738" name="Text Box 42"/>
            <p:cNvSpPr txBox="1">
              <a:spLocks noChangeArrowheads="1"/>
            </p:cNvSpPr>
            <p:nvPr/>
          </p:nvSpPr>
          <p:spPr bwMode="auto">
            <a:xfrm>
              <a:off x="3785" y="2774"/>
              <a:ext cx="1814"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机・椅子のｻｲｽﾞ見直し</a:t>
              </a:r>
            </a:p>
          </p:txBody>
        </p:sp>
        <p:sp>
          <p:nvSpPr>
            <p:cNvPr id="285739" name="Text Box 43"/>
            <p:cNvSpPr txBox="1">
              <a:spLocks noChangeArrowheads="1"/>
            </p:cNvSpPr>
            <p:nvPr/>
          </p:nvSpPr>
          <p:spPr bwMode="auto">
            <a:xfrm>
              <a:off x="3785" y="2972"/>
              <a:ext cx="1809"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ｶｳﾝﾀｰ、二人用の導入</a:t>
              </a:r>
            </a:p>
          </p:txBody>
        </p:sp>
        <p:sp>
          <p:nvSpPr>
            <p:cNvPr id="285740" name="Text Box 44"/>
            <p:cNvSpPr txBox="1">
              <a:spLocks noChangeArrowheads="1"/>
            </p:cNvSpPr>
            <p:nvPr/>
          </p:nvSpPr>
          <p:spPr bwMode="auto">
            <a:xfrm>
              <a:off x="3785" y="3177"/>
              <a:ext cx="1811"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最短距離化</a:t>
              </a:r>
            </a:p>
          </p:txBody>
        </p:sp>
        <p:sp>
          <p:nvSpPr>
            <p:cNvPr id="285741" name="Text Box 45"/>
            <p:cNvSpPr txBox="1">
              <a:spLocks noChangeArrowheads="1"/>
            </p:cNvSpPr>
            <p:nvPr/>
          </p:nvSpPr>
          <p:spPr bwMode="auto">
            <a:xfrm>
              <a:off x="3785" y="3374"/>
              <a:ext cx="1808"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外段取りの導入</a:t>
              </a:r>
            </a:p>
          </p:txBody>
        </p:sp>
        <p:sp>
          <p:nvSpPr>
            <p:cNvPr id="285742" name="Text Box 46"/>
            <p:cNvSpPr txBox="1">
              <a:spLocks noChangeArrowheads="1"/>
            </p:cNvSpPr>
            <p:nvPr/>
          </p:nvSpPr>
          <p:spPr bwMode="auto">
            <a:xfrm>
              <a:off x="3785" y="3769"/>
              <a:ext cx="1809"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作業要領の標準化と教育</a:t>
              </a:r>
            </a:p>
          </p:txBody>
        </p:sp>
        <p:sp>
          <p:nvSpPr>
            <p:cNvPr id="285743" name="Text Box 47"/>
            <p:cNvSpPr txBox="1">
              <a:spLocks noChangeArrowheads="1"/>
            </p:cNvSpPr>
            <p:nvPr/>
          </p:nvSpPr>
          <p:spPr bwMode="auto">
            <a:xfrm>
              <a:off x="3785" y="3567"/>
              <a:ext cx="1810" cy="199"/>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工数の平準化</a:t>
              </a:r>
            </a:p>
          </p:txBody>
        </p:sp>
        <p:sp>
          <p:nvSpPr>
            <p:cNvPr id="285748" name="Line 52"/>
            <p:cNvSpPr>
              <a:spLocks noChangeShapeType="1"/>
            </p:cNvSpPr>
            <p:nvPr/>
          </p:nvSpPr>
          <p:spPr bwMode="auto">
            <a:xfrm>
              <a:off x="3647" y="2084"/>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50" name="Line 54"/>
            <p:cNvSpPr>
              <a:spLocks noChangeShapeType="1"/>
            </p:cNvSpPr>
            <p:nvPr/>
          </p:nvSpPr>
          <p:spPr bwMode="auto">
            <a:xfrm>
              <a:off x="3647" y="2460"/>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51" name="Line 55"/>
            <p:cNvSpPr>
              <a:spLocks noChangeShapeType="1"/>
            </p:cNvSpPr>
            <p:nvPr/>
          </p:nvSpPr>
          <p:spPr bwMode="auto">
            <a:xfrm>
              <a:off x="3647" y="2084"/>
              <a:ext cx="0" cy="376"/>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54" name="Line 58"/>
            <p:cNvSpPr>
              <a:spLocks noChangeShapeType="1"/>
            </p:cNvSpPr>
            <p:nvPr/>
          </p:nvSpPr>
          <p:spPr bwMode="auto">
            <a:xfrm>
              <a:off x="3647" y="3471"/>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55" name="Line 59"/>
            <p:cNvSpPr>
              <a:spLocks noChangeShapeType="1"/>
            </p:cNvSpPr>
            <p:nvPr/>
          </p:nvSpPr>
          <p:spPr bwMode="auto">
            <a:xfrm flipV="1">
              <a:off x="3652" y="3641"/>
              <a:ext cx="13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56" name="Line 60"/>
            <p:cNvSpPr>
              <a:spLocks noChangeShapeType="1"/>
            </p:cNvSpPr>
            <p:nvPr/>
          </p:nvSpPr>
          <p:spPr bwMode="auto">
            <a:xfrm>
              <a:off x="3647" y="3836"/>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58" name="Line 62"/>
            <p:cNvSpPr>
              <a:spLocks noChangeShapeType="1"/>
            </p:cNvSpPr>
            <p:nvPr/>
          </p:nvSpPr>
          <p:spPr bwMode="auto">
            <a:xfrm>
              <a:off x="3650" y="3273"/>
              <a:ext cx="141"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69" name="Text Box 73"/>
            <p:cNvSpPr txBox="1">
              <a:spLocks noChangeArrowheads="1"/>
            </p:cNvSpPr>
            <p:nvPr/>
          </p:nvSpPr>
          <p:spPr bwMode="auto">
            <a:xfrm>
              <a:off x="3785" y="1346"/>
              <a:ext cx="1814" cy="20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ea typeface="HGP創英角ｺﾞｼｯｸUB" pitchFamily="50" charset="-128"/>
                </a:rPr>
                <a:t>うまく流れる食堂レイアウト見直し</a:t>
              </a:r>
            </a:p>
          </p:txBody>
        </p:sp>
        <p:sp>
          <p:nvSpPr>
            <p:cNvPr id="285770" name="Line 74"/>
            <p:cNvSpPr>
              <a:spLocks noChangeShapeType="1"/>
            </p:cNvSpPr>
            <p:nvPr/>
          </p:nvSpPr>
          <p:spPr bwMode="auto">
            <a:xfrm>
              <a:off x="3655" y="1050"/>
              <a:ext cx="13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74" name="Line 78"/>
            <p:cNvSpPr>
              <a:spLocks noChangeShapeType="1"/>
            </p:cNvSpPr>
            <p:nvPr/>
          </p:nvSpPr>
          <p:spPr bwMode="auto">
            <a:xfrm flipH="1">
              <a:off x="3646" y="3275"/>
              <a:ext cx="1" cy="19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84" name="Line 88"/>
            <p:cNvSpPr>
              <a:spLocks noChangeShapeType="1"/>
            </p:cNvSpPr>
            <p:nvPr/>
          </p:nvSpPr>
          <p:spPr bwMode="auto">
            <a:xfrm flipH="1">
              <a:off x="3646" y="3642"/>
              <a:ext cx="1" cy="19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91" name="Line 95"/>
            <p:cNvSpPr>
              <a:spLocks noChangeShapeType="1"/>
            </p:cNvSpPr>
            <p:nvPr/>
          </p:nvSpPr>
          <p:spPr bwMode="auto">
            <a:xfrm>
              <a:off x="3492" y="1837"/>
              <a:ext cx="28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5795" name="Line 99"/>
            <p:cNvSpPr>
              <a:spLocks noChangeShapeType="1"/>
            </p:cNvSpPr>
            <p:nvPr/>
          </p:nvSpPr>
          <p:spPr bwMode="auto">
            <a:xfrm>
              <a:off x="1824" y="3088"/>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ransition spd="med">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252" name="Oval 164"/>
          <p:cNvSpPr>
            <a:spLocks noChangeArrowheads="1"/>
          </p:cNvSpPr>
          <p:nvPr/>
        </p:nvSpPr>
        <p:spPr bwMode="auto">
          <a:xfrm>
            <a:off x="217488" y="3036888"/>
            <a:ext cx="1466850" cy="290512"/>
          </a:xfrm>
          <a:prstGeom prst="ellipse">
            <a:avLst/>
          </a:prstGeom>
          <a:solidFill>
            <a:srgbClr val="CCECFF">
              <a:alpha val="50000"/>
            </a:srgbClr>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7253" name="Oval 165"/>
          <p:cNvSpPr>
            <a:spLocks noChangeArrowheads="1"/>
          </p:cNvSpPr>
          <p:nvPr/>
        </p:nvSpPr>
        <p:spPr bwMode="auto">
          <a:xfrm>
            <a:off x="5472113" y="1962150"/>
            <a:ext cx="2105025" cy="219075"/>
          </a:xfrm>
          <a:prstGeom prst="ellipse">
            <a:avLst/>
          </a:prstGeom>
          <a:solidFill>
            <a:srgbClr val="CCECFF">
              <a:alpha val="50000"/>
            </a:srgbClr>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7090" name="Text Box 2"/>
          <p:cNvSpPr txBox="1">
            <a:spLocks noChangeArrowheads="1"/>
          </p:cNvSpPr>
          <p:nvPr/>
        </p:nvSpPr>
        <p:spPr bwMode="auto">
          <a:xfrm>
            <a:off x="8545513" y="71438"/>
            <a:ext cx="536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P14</a:t>
            </a:r>
          </a:p>
        </p:txBody>
      </p:sp>
      <p:grpSp>
        <p:nvGrpSpPr>
          <p:cNvPr id="217098" name="Group 10"/>
          <p:cNvGrpSpPr>
            <a:grpSpLocks/>
          </p:cNvGrpSpPr>
          <p:nvPr/>
        </p:nvGrpSpPr>
        <p:grpSpPr bwMode="auto">
          <a:xfrm>
            <a:off x="0" y="1255713"/>
            <a:ext cx="8940800" cy="2636837"/>
            <a:chOff x="0" y="370"/>
            <a:chExt cx="5632" cy="1661"/>
          </a:xfrm>
        </p:grpSpPr>
        <p:sp>
          <p:nvSpPr>
            <p:cNvPr id="217099" name="Text Box 11"/>
            <p:cNvSpPr txBox="1">
              <a:spLocks noChangeArrowheads="1"/>
            </p:cNvSpPr>
            <p:nvPr/>
          </p:nvSpPr>
          <p:spPr bwMode="auto">
            <a:xfrm>
              <a:off x="3978" y="370"/>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一度に人が来る</a:t>
              </a:r>
            </a:p>
          </p:txBody>
        </p:sp>
        <p:sp>
          <p:nvSpPr>
            <p:cNvPr id="217100" name="Text Box 12"/>
            <p:cNvSpPr txBox="1">
              <a:spLocks noChangeArrowheads="1"/>
            </p:cNvSpPr>
            <p:nvPr/>
          </p:nvSpPr>
          <p:spPr bwMode="auto">
            <a:xfrm>
              <a:off x="3080" y="407"/>
              <a:ext cx="842"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t>流れが止まる</a:t>
              </a:r>
            </a:p>
          </p:txBody>
        </p:sp>
        <p:sp>
          <p:nvSpPr>
            <p:cNvPr id="217101" name="Text Box 13"/>
            <p:cNvSpPr txBox="1">
              <a:spLocks noChangeArrowheads="1"/>
            </p:cNvSpPr>
            <p:nvPr/>
          </p:nvSpPr>
          <p:spPr bwMode="auto">
            <a:xfrm>
              <a:off x="5330" y="926"/>
              <a:ext cx="302" cy="978"/>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62000">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食堂が混雑する</a:t>
              </a:r>
            </a:p>
          </p:txBody>
        </p:sp>
        <p:sp>
          <p:nvSpPr>
            <p:cNvPr id="217102" name="Line 14"/>
            <p:cNvSpPr>
              <a:spLocks noChangeShapeType="1"/>
            </p:cNvSpPr>
            <p:nvPr/>
          </p:nvSpPr>
          <p:spPr bwMode="auto">
            <a:xfrm>
              <a:off x="645" y="1728"/>
              <a:ext cx="4691" cy="0"/>
            </a:xfrm>
            <a:prstGeom prst="line">
              <a:avLst/>
            </a:prstGeom>
            <a:noFill/>
            <a:ln w="381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03" name="Text Box 15"/>
            <p:cNvSpPr txBox="1">
              <a:spLocks noChangeArrowheads="1"/>
            </p:cNvSpPr>
            <p:nvPr/>
          </p:nvSpPr>
          <p:spPr bwMode="auto">
            <a:xfrm>
              <a:off x="622" y="431"/>
              <a:ext cx="649"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66"/>
                  </a:solidFill>
                </a:rPr>
                <a:t>食堂施設</a:t>
              </a:r>
            </a:p>
          </p:txBody>
        </p:sp>
        <p:sp>
          <p:nvSpPr>
            <p:cNvPr id="217104" name="Line 16"/>
            <p:cNvSpPr>
              <a:spLocks noChangeShapeType="1"/>
            </p:cNvSpPr>
            <p:nvPr/>
          </p:nvSpPr>
          <p:spPr bwMode="auto">
            <a:xfrm>
              <a:off x="996" y="613"/>
              <a:ext cx="1079" cy="1079"/>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05" name="Line 17"/>
            <p:cNvSpPr>
              <a:spLocks noChangeShapeType="1"/>
            </p:cNvSpPr>
            <p:nvPr/>
          </p:nvSpPr>
          <p:spPr bwMode="auto">
            <a:xfrm>
              <a:off x="2689" y="602"/>
              <a:ext cx="1098" cy="1098"/>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06" name="Line 18"/>
            <p:cNvSpPr>
              <a:spLocks noChangeShapeType="1"/>
            </p:cNvSpPr>
            <p:nvPr/>
          </p:nvSpPr>
          <p:spPr bwMode="auto">
            <a:xfrm>
              <a:off x="644" y="1266"/>
              <a:ext cx="95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07" name="Text Box 19"/>
            <p:cNvSpPr txBox="1">
              <a:spLocks noChangeArrowheads="1"/>
            </p:cNvSpPr>
            <p:nvPr/>
          </p:nvSpPr>
          <p:spPr bwMode="auto">
            <a:xfrm>
              <a:off x="31" y="1093"/>
              <a:ext cx="6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ｽﾍﾟｰｽ容量が不足</a:t>
              </a:r>
            </a:p>
          </p:txBody>
        </p:sp>
        <p:sp>
          <p:nvSpPr>
            <p:cNvPr id="217108" name="Line 20"/>
            <p:cNvSpPr>
              <a:spLocks noChangeShapeType="1"/>
            </p:cNvSpPr>
            <p:nvPr/>
          </p:nvSpPr>
          <p:spPr bwMode="auto">
            <a:xfrm flipV="1">
              <a:off x="2462" y="1264"/>
              <a:ext cx="80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09" name="Text Box 21"/>
            <p:cNvSpPr txBox="1">
              <a:spLocks noChangeArrowheads="1"/>
            </p:cNvSpPr>
            <p:nvPr/>
          </p:nvSpPr>
          <p:spPr bwMode="auto">
            <a:xfrm>
              <a:off x="1849" y="1177"/>
              <a:ext cx="6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返却口で混む</a:t>
              </a:r>
            </a:p>
          </p:txBody>
        </p:sp>
        <p:sp>
          <p:nvSpPr>
            <p:cNvPr id="217110" name="Line 22"/>
            <p:cNvSpPr>
              <a:spLocks noChangeShapeType="1"/>
            </p:cNvSpPr>
            <p:nvPr/>
          </p:nvSpPr>
          <p:spPr bwMode="auto">
            <a:xfrm>
              <a:off x="2456" y="724"/>
              <a:ext cx="540" cy="54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11" name="Text Box 23"/>
            <p:cNvSpPr txBox="1">
              <a:spLocks noChangeArrowheads="1"/>
            </p:cNvSpPr>
            <p:nvPr/>
          </p:nvSpPr>
          <p:spPr bwMode="auto">
            <a:xfrm>
              <a:off x="1519" y="536"/>
              <a:ext cx="12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処理に時間がかかる</a:t>
              </a:r>
            </a:p>
          </p:txBody>
        </p:sp>
        <p:sp>
          <p:nvSpPr>
            <p:cNvPr id="217112" name="Line 24"/>
            <p:cNvSpPr>
              <a:spLocks noChangeShapeType="1"/>
            </p:cNvSpPr>
            <p:nvPr/>
          </p:nvSpPr>
          <p:spPr bwMode="auto">
            <a:xfrm flipH="1">
              <a:off x="2872" y="767"/>
              <a:ext cx="1380" cy="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13" name="Text Box 25"/>
            <p:cNvSpPr txBox="1">
              <a:spLocks noChangeArrowheads="1"/>
            </p:cNvSpPr>
            <p:nvPr/>
          </p:nvSpPr>
          <p:spPr bwMode="auto">
            <a:xfrm>
              <a:off x="4232" y="667"/>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入り口付近が混む</a:t>
              </a:r>
            </a:p>
          </p:txBody>
        </p:sp>
        <p:sp>
          <p:nvSpPr>
            <p:cNvPr id="217114" name="Line 26"/>
            <p:cNvSpPr>
              <a:spLocks noChangeShapeType="1"/>
            </p:cNvSpPr>
            <p:nvPr/>
          </p:nvSpPr>
          <p:spPr bwMode="auto">
            <a:xfrm flipH="1" flipV="1">
              <a:off x="3524" y="1264"/>
              <a:ext cx="64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15" name="Text Box 27"/>
            <p:cNvSpPr txBox="1">
              <a:spLocks noChangeArrowheads="1"/>
            </p:cNvSpPr>
            <p:nvPr/>
          </p:nvSpPr>
          <p:spPr bwMode="auto">
            <a:xfrm>
              <a:off x="4200" y="1177"/>
              <a:ext cx="9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並びや通行者がｸﾛｽ</a:t>
              </a:r>
            </a:p>
          </p:txBody>
        </p:sp>
        <p:sp>
          <p:nvSpPr>
            <p:cNvPr id="217116" name="Text Box 28"/>
            <p:cNvSpPr txBox="1">
              <a:spLocks noChangeArrowheads="1"/>
            </p:cNvSpPr>
            <p:nvPr/>
          </p:nvSpPr>
          <p:spPr bwMode="auto">
            <a:xfrm>
              <a:off x="3928" y="1318"/>
              <a:ext cx="86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t>順路設定がまずい</a:t>
              </a:r>
            </a:p>
          </p:txBody>
        </p:sp>
        <p:sp>
          <p:nvSpPr>
            <p:cNvPr id="217117" name="Text Box 29"/>
            <p:cNvSpPr txBox="1">
              <a:spLocks noChangeArrowheads="1"/>
            </p:cNvSpPr>
            <p:nvPr/>
          </p:nvSpPr>
          <p:spPr bwMode="auto">
            <a:xfrm>
              <a:off x="3652" y="1463"/>
              <a:ext cx="11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並びがはみ出る</a:t>
              </a:r>
            </a:p>
          </p:txBody>
        </p:sp>
        <p:sp>
          <p:nvSpPr>
            <p:cNvPr id="217118" name="Line 30"/>
            <p:cNvSpPr>
              <a:spLocks noChangeShapeType="1"/>
            </p:cNvSpPr>
            <p:nvPr/>
          </p:nvSpPr>
          <p:spPr bwMode="auto">
            <a:xfrm flipH="1">
              <a:off x="3892" y="504"/>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19" name="Line 31"/>
            <p:cNvSpPr>
              <a:spLocks noChangeShapeType="1"/>
            </p:cNvSpPr>
            <p:nvPr/>
          </p:nvSpPr>
          <p:spPr bwMode="auto">
            <a:xfrm flipH="1" flipV="1">
              <a:off x="3062" y="787"/>
              <a:ext cx="695" cy="695"/>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20" name="Line 32"/>
            <p:cNvSpPr>
              <a:spLocks noChangeShapeType="1"/>
            </p:cNvSpPr>
            <p:nvPr/>
          </p:nvSpPr>
          <p:spPr bwMode="auto">
            <a:xfrm flipH="1" flipV="1">
              <a:off x="3731" y="1264"/>
              <a:ext cx="265" cy="153"/>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21" name="Line 33"/>
            <p:cNvSpPr>
              <a:spLocks noChangeShapeType="1"/>
            </p:cNvSpPr>
            <p:nvPr/>
          </p:nvSpPr>
          <p:spPr bwMode="auto">
            <a:xfrm flipH="1">
              <a:off x="3702" y="1104"/>
              <a:ext cx="211" cy="16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22" name="Text Box 34"/>
            <p:cNvSpPr txBox="1">
              <a:spLocks noChangeArrowheads="1"/>
            </p:cNvSpPr>
            <p:nvPr/>
          </p:nvSpPr>
          <p:spPr bwMode="auto">
            <a:xfrm>
              <a:off x="3772" y="1055"/>
              <a:ext cx="915"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t>全体ﾚｲｱｳﾄが悪い</a:t>
              </a:r>
            </a:p>
          </p:txBody>
        </p:sp>
        <p:sp>
          <p:nvSpPr>
            <p:cNvPr id="217123" name="Line 35"/>
            <p:cNvSpPr>
              <a:spLocks noChangeShapeType="1"/>
            </p:cNvSpPr>
            <p:nvPr/>
          </p:nvSpPr>
          <p:spPr bwMode="auto">
            <a:xfrm flipH="1">
              <a:off x="4115" y="585"/>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24" name="Line 36"/>
            <p:cNvSpPr>
              <a:spLocks noChangeShapeType="1"/>
            </p:cNvSpPr>
            <p:nvPr/>
          </p:nvSpPr>
          <p:spPr bwMode="auto">
            <a:xfrm flipV="1">
              <a:off x="2552" y="1052"/>
              <a:ext cx="171"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25" name="Text Box 37"/>
            <p:cNvSpPr txBox="1">
              <a:spLocks noChangeArrowheads="1"/>
            </p:cNvSpPr>
            <p:nvPr/>
          </p:nvSpPr>
          <p:spPr bwMode="auto">
            <a:xfrm>
              <a:off x="1551" y="756"/>
              <a:ext cx="77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全部洗っている</a:t>
              </a:r>
            </a:p>
          </p:txBody>
        </p:sp>
        <p:sp>
          <p:nvSpPr>
            <p:cNvPr id="217126" name="Line 38"/>
            <p:cNvSpPr>
              <a:spLocks noChangeShapeType="1"/>
            </p:cNvSpPr>
            <p:nvPr/>
          </p:nvSpPr>
          <p:spPr bwMode="auto">
            <a:xfrm flipV="1">
              <a:off x="2598" y="1264"/>
              <a:ext cx="120" cy="248"/>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27" name="Line 39"/>
            <p:cNvSpPr>
              <a:spLocks noChangeShapeType="1"/>
            </p:cNvSpPr>
            <p:nvPr/>
          </p:nvSpPr>
          <p:spPr bwMode="auto">
            <a:xfrm flipH="1" flipV="1">
              <a:off x="2654" y="1417"/>
              <a:ext cx="209" cy="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28" name="Line 40"/>
            <p:cNvSpPr>
              <a:spLocks noChangeShapeType="1"/>
            </p:cNvSpPr>
            <p:nvPr/>
          </p:nvSpPr>
          <p:spPr bwMode="auto">
            <a:xfrm flipV="1">
              <a:off x="649" y="1264"/>
              <a:ext cx="284" cy="29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29" name="Text Box 41"/>
            <p:cNvSpPr txBox="1">
              <a:spLocks noChangeArrowheads="1"/>
            </p:cNvSpPr>
            <p:nvPr/>
          </p:nvSpPr>
          <p:spPr bwMode="auto">
            <a:xfrm>
              <a:off x="143" y="1493"/>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solidFill>
                    <a:srgbClr val="FF0000"/>
                  </a:solidFill>
                </a:rPr>
                <a:t>全体ｽﾍﾟｰｽが不足</a:t>
              </a:r>
            </a:p>
          </p:txBody>
        </p:sp>
        <p:sp>
          <p:nvSpPr>
            <p:cNvPr id="217130" name="Line 42"/>
            <p:cNvSpPr>
              <a:spLocks noChangeShapeType="1"/>
            </p:cNvSpPr>
            <p:nvPr/>
          </p:nvSpPr>
          <p:spPr bwMode="auto">
            <a:xfrm>
              <a:off x="940" y="870"/>
              <a:ext cx="385" cy="39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31" name="Text Box 43"/>
            <p:cNvSpPr txBox="1">
              <a:spLocks noChangeArrowheads="1"/>
            </p:cNvSpPr>
            <p:nvPr/>
          </p:nvSpPr>
          <p:spPr bwMode="auto">
            <a:xfrm>
              <a:off x="155" y="636"/>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利用者のﾆｰｽﾞに合っていない</a:t>
              </a:r>
            </a:p>
          </p:txBody>
        </p:sp>
        <p:sp>
          <p:nvSpPr>
            <p:cNvPr id="217132" name="Line 44"/>
            <p:cNvSpPr>
              <a:spLocks noChangeShapeType="1"/>
            </p:cNvSpPr>
            <p:nvPr/>
          </p:nvSpPr>
          <p:spPr bwMode="auto">
            <a:xfrm>
              <a:off x="861" y="1014"/>
              <a:ext cx="219"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33" name="Text Box 45"/>
            <p:cNvSpPr txBox="1">
              <a:spLocks noChangeArrowheads="1"/>
            </p:cNvSpPr>
            <p:nvPr/>
          </p:nvSpPr>
          <p:spPr bwMode="auto">
            <a:xfrm>
              <a:off x="4287" y="508"/>
              <a:ext cx="1116"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t>集中する休憩時間設定</a:t>
              </a:r>
            </a:p>
          </p:txBody>
        </p:sp>
        <p:sp>
          <p:nvSpPr>
            <p:cNvPr id="217134" name="Line 46"/>
            <p:cNvSpPr>
              <a:spLocks noChangeShapeType="1"/>
            </p:cNvSpPr>
            <p:nvPr/>
          </p:nvSpPr>
          <p:spPr bwMode="auto">
            <a:xfrm flipH="1">
              <a:off x="3024" y="522"/>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35" name="Line 47"/>
            <p:cNvSpPr>
              <a:spLocks noChangeShapeType="1"/>
            </p:cNvSpPr>
            <p:nvPr/>
          </p:nvSpPr>
          <p:spPr bwMode="auto">
            <a:xfrm flipH="1">
              <a:off x="3201" y="613"/>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36" name="Text Box 48"/>
            <p:cNvSpPr txBox="1">
              <a:spLocks noChangeArrowheads="1"/>
            </p:cNvSpPr>
            <p:nvPr/>
          </p:nvSpPr>
          <p:spPr bwMode="auto">
            <a:xfrm>
              <a:off x="3291" y="526"/>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箸等がなくなる</a:t>
              </a:r>
            </a:p>
          </p:txBody>
        </p:sp>
        <p:sp>
          <p:nvSpPr>
            <p:cNvPr id="217137" name="Text Box 49"/>
            <p:cNvSpPr txBox="1">
              <a:spLocks noChangeArrowheads="1"/>
            </p:cNvSpPr>
            <p:nvPr/>
          </p:nvSpPr>
          <p:spPr bwMode="auto">
            <a:xfrm>
              <a:off x="2259" y="1479"/>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返却が一人づつ</a:t>
              </a:r>
            </a:p>
          </p:txBody>
        </p:sp>
        <p:sp>
          <p:nvSpPr>
            <p:cNvPr id="217138" name="Text Box 50"/>
            <p:cNvSpPr txBox="1">
              <a:spLocks noChangeArrowheads="1"/>
            </p:cNvSpPr>
            <p:nvPr/>
          </p:nvSpPr>
          <p:spPr bwMode="auto">
            <a:xfrm>
              <a:off x="2863" y="1374"/>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返却口が狭い</a:t>
              </a:r>
            </a:p>
          </p:txBody>
        </p:sp>
        <p:sp>
          <p:nvSpPr>
            <p:cNvPr id="217139" name="Line 51"/>
            <p:cNvSpPr>
              <a:spLocks noChangeShapeType="1"/>
            </p:cNvSpPr>
            <p:nvPr/>
          </p:nvSpPr>
          <p:spPr bwMode="auto">
            <a:xfrm>
              <a:off x="2259" y="849"/>
              <a:ext cx="293"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40" name="Text Box 52"/>
            <p:cNvSpPr txBox="1">
              <a:spLocks noChangeArrowheads="1"/>
            </p:cNvSpPr>
            <p:nvPr/>
          </p:nvSpPr>
          <p:spPr bwMode="auto">
            <a:xfrm>
              <a:off x="1717" y="966"/>
              <a:ext cx="90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返却手順が悪い</a:t>
              </a:r>
            </a:p>
          </p:txBody>
        </p:sp>
        <p:sp>
          <p:nvSpPr>
            <p:cNvPr id="217141" name="Text Box 53"/>
            <p:cNvSpPr txBox="1">
              <a:spLocks noChangeArrowheads="1"/>
            </p:cNvSpPr>
            <p:nvPr/>
          </p:nvSpPr>
          <p:spPr bwMode="auto">
            <a:xfrm>
              <a:off x="2452" y="449"/>
              <a:ext cx="620"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66"/>
                  </a:solidFill>
                </a:rPr>
                <a:t>運営方法</a:t>
              </a:r>
            </a:p>
          </p:txBody>
        </p:sp>
        <p:sp>
          <p:nvSpPr>
            <p:cNvPr id="217142" name="Line 54"/>
            <p:cNvSpPr>
              <a:spLocks noChangeShapeType="1"/>
            </p:cNvSpPr>
            <p:nvPr/>
          </p:nvSpPr>
          <p:spPr bwMode="auto">
            <a:xfrm flipV="1">
              <a:off x="1253" y="1264"/>
              <a:ext cx="220" cy="247"/>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43" name="Text Box 55"/>
            <p:cNvSpPr txBox="1">
              <a:spLocks noChangeArrowheads="1"/>
            </p:cNvSpPr>
            <p:nvPr/>
          </p:nvSpPr>
          <p:spPr bwMode="auto">
            <a:xfrm>
              <a:off x="1060" y="1468"/>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机・椅子のｻｲｽﾞ形状が不適切</a:t>
              </a:r>
            </a:p>
          </p:txBody>
        </p:sp>
        <p:sp>
          <p:nvSpPr>
            <p:cNvPr id="217144" name="Text Box 56"/>
            <p:cNvSpPr txBox="1">
              <a:spLocks noChangeArrowheads="1"/>
            </p:cNvSpPr>
            <p:nvPr/>
          </p:nvSpPr>
          <p:spPr bwMode="auto">
            <a:xfrm>
              <a:off x="0" y="944"/>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一人用、</a:t>
              </a:r>
              <a:r>
                <a:rPr lang="en-US" altLang="ja-JP" sz="1200" b="1"/>
                <a:t>2</a:t>
              </a:r>
              <a:r>
                <a:rPr lang="ja-JP" altLang="en-US" sz="1200" b="1"/>
                <a:t>人用なし</a:t>
              </a:r>
            </a:p>
          </p:txBody>
        </p:sp>
        <p:sp>
          <p:nvSpPr>
            <p:cNvPr id="217145" name="Line 57"/>
            <p:cNvSpPr>
              <a:spLocks noChangeShapeType="1"/>
            </p:cNvSpPr>
            <p:nvPr/>
          </p:nvSpPr>
          <p:spPr bwMode="auto">
            <a:xfrm flipH="1">
              <a:off x="3341" y="1034"/>
              <a:ext cx="658" cy="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46" name="Text Box 58"/>
            <p:cNvSpPr txBox="1">
              <a:spLocks noChangeArrowheads="1"/>
            </p:cNvSpPr>
            <p:nvPr/>
          </p:nvSpPr>
          <p:spPr bwMode="auto">
            <a:xfrm>
              <a:off x="3980" y="917"/>
              <a:ext cx="1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ﾒﾆｭｰにより並びの長さに偏り</a:t>
              </a:r>
            </a:p>
          </p:txBody>
        </p:sp>
        <p:sp>
          <p:nvSpPr>
            <p:cNvPr id="217147" name="Line 59"/>
            <p:cNvSpPr>
              <a:spLocks noChangeShapeType="1"/>
            </p:cNvSpPr>
            <p:nvPr/>
          </p:nvSpPr>
          <p:spPr bwMode="auto">
            <a:xfrm flipH="1">
              <a:off x="3546" y="911"/>
              <a:ext cx="174" cy="12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48" name="Text Box 60"/>
            <p:cNvSpPr txBox="1">
              <a:spLocks noChangeArrowheads="1"/>
            </p:cNvSpPr>
            <p:nvPr/>
          </p:nvSpPr>
          <p:spPr bwMode="auto">
            <a:xfrm>
              <a:off x="3331" y="797"/>
              <a:ext cx="160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ﾒﾆｭｰ別に長さを想定していない</a:t>
              </a:r>
            </a:p>
          </p:txBody>
        </p:sp>
        <p:sp>
          <p:nvSpPr>
            <p:cNvPr id="217149" name="Line 61"/>
            <p:cNvSpPr>
              <a:spLocks noChangeShapeType="1"/>
            </p:cNvSpPr>
            <p:nvPr/>
          </p:nvSpPr>
          <p:spPr bwMode="auto">
            <a:xfrm flipV="1">
              <a:off x="1745" y="1720"/>
              <a:ext cx="110" cy="119"/>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50" name="Line 62"/>
            <p:cNvSpPr>
              <a:spLocks noChangeShapeType="1"/>
            </p:cNvSpPr>
            <p:nvPr/>
          </p:nvSpPr>
          <p:spPr bwMode="auto">
            <a:xfrm flipV="1">
              <a:off x="3600" y="1711"/>
              <a:ext cx="92" cy="101"/>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151" name="Text Box 63"/>
            <p:cNvSpPr txBox="1">
              <a:spLocks noChangeArrowheads="1"/>
            </p:cNvSpPr>
            <p:nvPr/>
          </p:nvSpPr>
          <p:spPr bwMode="auto">
            <a:xfrm>
              <a:off x="1399" y="1831"/>
              <a:ext cx="649"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66"/>
                  </a:solidFill>
                </a:rPr>
                <a:t>利用者</a:t>
              </a:r>
            </a:p>
          </p:txBody>
        </p:sp>
        <p:sp>
          <p:nvSpPr>
            <p:cNvPr id="217152" name="Text Box 64"/>
            <p:cNvSpPr txBox="1">
              <a:spLocks noChangeArrowheads="1"/>
            </p:cNvSpPr>
            <p:nvPr/>
          </p:nvSpPr>
          <p:spPr bwMode="auto">
            <a:xfrm>
              <a:off x="2881" y="1804"/>
              <a:ext cx="986"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66"/>
                  </a:solidFill>
                </a:rPr>
                <a:t>調理・配膳員</a:t>
              </a:r>
            </a:p>
          </p:txBody>
        </p:sp>
      </p:grpSp>
      <p:sp>
        <p:nvSpPr>
          <p:cNvPr id="217153" name="Line 65"/>
          <p:cNvSpPr>
            <a:spLocks noChangeShapeType="1"/>
          </p:cNvSpPr>
          <p:nvPr/>
        </p:nvSpPr>
        <p:spPr bwMode="auto">
          <a:xfrm>
            <a:off x="5562600" y="6894513"/>
            <a:ext cx="469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08" name="Text Box 120"/>
          <p:cNvSpPr txBox="1">
            <a:spLocks noChangeArrowheads="1"/>
          </p:cNvSpPr>
          <p:nvPr/>
        </p:nvSpPr>
        <p:spPr bwMode="auto">
          <a:xfrm>
            <a:off x="152400" y="133350"/>
            <a:ext cx="4495800" cy="349250"/>
          </a:xfrm>
          <a:prstGeom prst="rect">
            <a:avLst/>
          </a:prstGeom>
          <a:solidFill>
            <a:srgbClr val="FFFF66"/>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特性要因図の重要要因の系統図を作る場合</a:t>
            </a:r>
          </a:p>
        </p:txBody>
      </p:sp>
      <p:sp>
        <p:nvSpPr>
          <p:cNvPr id="217250" name="Text Box 162"/>
          <p:cNvSpPr txBox="1">
            <a:spLocks noChangeArrowheads="1"/>
          </p:cNvSpPr>
          <p:nvPr/>
        </p:nvSpPr>
        <p:spPr bwMode="auto">
          <a:xfrm>
            <a:off x="2728913" y="6375400"/>
            <a:ext cx="4330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図９．特性要因図から系統図へ展開</a:t>
            </a:r>
          </a:p>
        </p:txBody>
      </p:sp>
      <p:sp>
        <p:nvSpPr>
          <p:cNvPr id="217251" name="Text Box 163"/>
          <p:cNvSpPr txBox="1">
            <a:spLocks noChangeArrowheads="1"/>
          </p:cNvSpPr>
          <p:nvPr/>
        </p:nvSpPr>
        <p:spPr bwMode="auto">
          <a:xfrm>
            <a:off x="1042988" y="627063"/>
            <a:ext cx="6764337" cy="581025"/>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a:t>
            </a:r>
            <a:r>
              <a:rPr lang="ja-JP" altLang="en-US" sz="1600" b="1"/>
              <a:t>特性要因図で、色々な要因の中から</a:t>
            </a:r>
            <a:r>
              <a:rPr lang="ja-JP" altLang="en-US" sz="1600" b="1">
                <a:solidFill>
                  <a:srgbClr val="0000FF"/>
                </a:solidFill>
              </a:rPr>
              <a:t>重要要因（攻撃対象）を絞り込んだら</a:t>
            </a:r>
            <a:r>
              <a:rPr lang="ja-JP" altLang="en-US" sz="1600" b="1"/>
              <a:t/>
            </a:r>
            <a:br>
              <a:rPr lang="ja-JP" altLang="en-US" sz="1600" b="1"/>
            </a:br>
            <a:r>
              <a:rPr lang="ja-JP" altLang="en-US" sz="1600" b="1"/>
              <a:t>　 次に具体的な</a:t>
            </a:r>
            <a:r>
              <a:rPr lang="ja-JP" altLang="en-US" sz="1600" b="1">
                <a:solidFill>
                  <a:srgbClr val="0000FF"/>
                </a:solidFill>
              </a:rPr>
              <a:t>対策案を系統図で決める方法</a:t>
            </a:r>
            <a:r>
              <a:rPr lang="ja-JP" altLang="en-US" sz="1600" b="1"/>
              <a:t>があります。</a:t>
            </a:r>
          </a:p>
        </p:txBody>
      </p:sp>
      <p:grpSp>
        <p:nvGrpSpPr>
          <p:cNvPr id="217260" name="Group 172"/>
          <p:cNvGrpSpPr>
            <a:grpSpLocks/>
          </p:cNvGrpSpPr>
          <p:nvPr/>
        </p:nvGrpSpPr>
        <p:grpSpPr bwMode="auto">
          <a:xfrm>
            <a:off x="2060575" y="3629025"/>
            <a:ext cx="6400800" cy="769938"/>
            <a:chOff x="1298" y="2286"/>
            <a:chExt cx="4032" cy="485"/>
          </a:xfrm>
        </p:grpSpPr>
        <p:sp>
          <p:nvSpPr>
            <p:cNvPr id="217254" name="Text Box 166"/>
            <p:cNvSpPr txBox="1">
              <a:spLocks noChangeArrowheads="1"/>
            </p:cNvSpPr>
            <p:nvPr/>
          </p:nvSpPr>
          <p:spPr bwMode="auto">
            <a:xfrm rot="-661761">
              <a:off x="2389" y="2568"/>
              <a:ext cx="984" cy="162"/>
            </a:xfrm>
            <a:prstGeom prst="rect">
              <a:avLst/>
            </a:prstGeom>
            <a:noFill/>
            <a:ln w="12700">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b="1">
                  <a:solidFill>
                    <a:srgbClr val="FF0000"/>
                  </a:solidFill>
                </a:rPr>
                <a:t>目的を表現</a:t>
              </a:r>
            </a:p>
          </p:txBody>
        </p:sp>
        <p:sp>
          <p:nvSpPr>
            <p:cNvPr id="217255" name="Line 167"/>
            <p:cNvSpPr>
              <a:spLocks noChangeShapeType="1"/>
            </p:cNvSpPr>
            <p:nvPr/>
          </p:nvSpPr>
          <p:spPr bwMode="auto">
            <a:xfrm flipH="1">
              <a:off x="1298" y="2286"/>
              <a:ext cx="4032" cy="485"/>
            </a:xfrm>
            <a:prstGeom prst="line">
              <a:avLst/>
            </a:prstGeom>
            <a:noFill/>
            <a:ln w="25400">
              <a:solidFill>
                <a:srgbClr val="FF0000"/>
              </a:solidFill>
              <a:prstDash val="dash"/>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17262" name="Group 174"/>
          <p:cNvGrpSpPr>
            <a:grpSpLocks/>
          </p:cNvGrpSpPr>
          <p:nvPr/>
        </p:nvGrpSpPr>
        <p:grpSpPr bwMode="auto">
          <a:xfrm>
            <a:off x="2670175" y="2074863"/>
            <a:ext cx="2844800" cy="2641600"/>
            <a:chOff x="1682" y="1307"/>
            <a:chExt cx="1792" cy="1664"/>
          </a:xfrm>
        </p:grpSpPr>
        <p:sp>
          <p:nvSpPr>
            <p:cNvPr id="217256" name="Text Box 168"/>
            <p:cNvSpPr txBox="1">
              <a:spLocks noChangeArrowheads="1"/>
            </p:cNvSpPr>
            <p:nvPr/>
          </p:nvSpPr>
          <p:spPr bwMode="auto">
            <a:xfrm>
              <a:off x="2207" y="1897"/>
              <a:ext cx="220" cy="888"/>
            </a:xfrm>
            <a:prstGeom prst="rect">
              <a:avLst/>
            </a:prstGeom>
            <a:noFill/>
            <a:ln w="12700">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000" b="1">
                  <a:solidFill>
                    <a:srgbClr val="FF0000"/>
                  </a:solidFill>
                </a:rPr>
                <a:t>手段的表現にする</a:t>
              </a:r>
            </a:p>
          </p:txBody>
        </p:sp>
        <p:sp>
          <p:nvSpPr>
            <p:cNvPr id="217258" name="Line 170"/>
            <p:cNvSpPr>
              <a:spLocks noChangeShapeType="1"/>
            </p:cNvSpPr>
            <p:nvPr/>
          </p:nvSpPr>
          <p:spPr bwMode="auto">
            <a:xfrm flipH="1">
              <a:off x="1682" y="1307"/>
              <a:ext cx="1792" cy="1664"/>
            </a:xfrm>
            <a:prstGeom prst="line">
              <a:avLst/>
            </a:prstGeom>
            <a:noFill/>
            <a:ln w="25400">
              <a:solidFill>
                <a:srgbClr val="FF0000"/>
              </a:solidFill>
              <a:prstDash val="dash"/>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17261" name="Group 173"/>
          <p:cNvGrpSpPr>
            <a:grpSpLocks/>
          </p:cNvGrpSpPr>
          <p:nvPr/>
        </p:nvGrpSpPr>
        <p:grpSpPr bwMode="auto">
          <a:xfrm>
            <a:off x="1093788" y="3327400"/>
            <a:ext cx="1779587" cy="2274888"/>
            <a:chOff x="689" y="2096"/>
            <a:chExt cx="1121" cy="1433"/>
          </a:xfrm>
        </p:grpSpPr>
        <p:sp>
          <p:nvSpPr>
            <p:cNvPr id="217257" name="Line 169"/>
            <p:cNvSpPr>
              <a:spLocks noChangeShapeType="1"/>
            </p:cNvSpPr>
            <p:nvPr/>
          </p:nvSpPr>
          <p:spPr bwMode="auto">
            <a:xfrm>
              <a:off x="695" y="2096"/>
              <a:ext cx="1115" cy="1433"/>
            </a:xfrm>
            <a:prstGeom prst="line">
              <a:avLst/>
            </a:prstGeom>
            <a:noFill/>
            <a:ln w="25400">
              <a:solidFill>
                <a:srgbClr val="FF0000"/>
              </a:solidFill>
              <a:prstDash val="dash"/>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59" name="Text Box 171"/>
            <p:cNvSpPr txBox="1">
              <a:spLocks noChangeArrowheads="1"/>
            </p:cNvSpPr>
            <p:nvPr/>
          </p:nvSpPr>
          <p:spPr bwMode="auto">
            <a:xfrm>
              <a:off x="689" y="2336"/>
              <a:ext cx="239" cy="888"/>
            </a:xfrm>
            <a:prstGeom prst="rect">
              <a:avLst/>
            </a:prstGeom>
            <a:noFill/>
            <a:ln w="12700">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solidFill>
                    <a:srgbClr val="FF0000"/>
                  </a:solidFill>
                </a:rPr>
                <a:t>手段的表現にする</a:t>
              </a:r>
            </a:p>
          </p:txBody>
        </p:sp>
      </p:grpSp>
      <p:sp>
        <p:nvSpPr>
          <p:cNvPr id="217263" name="Text Box 175"/>
          <p:cNvSpPr txBox="1">
            <a:spLocks noChangeArrowheads="1"/>
          </p:cNvSpPr>
          <p:nvPr/>
        </p:nvSpPr>
        <p:spPr bwMode="auto">
          <a:xfrm>
            <a:off x="8204200" y="3865563"/>
            <a:ext cx="93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（特性）</a:t>
            </a:r>
          </a:p>
        </p:txBody>
      </p:sp>
      <p:sp>
        <p:nvSpPr>
          <p:cNvPr id="217264" name="Text Box 176"/>
          <p:cNvSpPr txBox="1">
            <a:spLocks noChangeArrowheads="1"/>
          </p:cNvSpPr>
          <p:nvPr/>
        </p:nvSpPr>
        <p:spPr bwMode="auto">
          <a:xfrm>
            <a:off x="1308100" y="6330950"/>
            <a:ext cx="960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（目的）</a:t>
            </a:r>
          </a:p>
        </p:txBody>
      </p:sp>
      <p:sp>
        <p:nvSpPr>
          <p:cNvPr id="217265" name="Text Box 177"/>
          <p:cNvSpPr txBox="1">
            <a:spLocks noChangeArrowheads="1"/>
          </p:cNvSpPr>
          <p:nvPr/>
        </p:nvSpPr>
        <p:spPr bwMode="auto">
          <a:xfrm>
            <a:off x="-33338" y="2746375"/>
            <a:ext cx="1435101"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00"/>
                </a:solidFill>
              </a:rPr>
              <a:t>（重要要因②）</a:t>
            </a:r>
          </a:p>
        </p:txBody>
      </p:sp>
      <p:grpSp>
        <p:nvGrpSpPr>
          <p:cNvPr id="217268" name="Group 180"/>
          <p:cNvGrpSpPr>
            <a:grpSpLocks/>
          </p:cNvGrpSpPr>
          <p:nvPr/>
        </p:nvGrpSpPr>
        <p:grpSpPr bwMode="auto">
          <a:xfrm>
            <a:off x="1576388" y="4187825"/>
            <a:ext cx="5992812" cy="2082800"/>
            <a:chOff x="993" y="2638"/>
            <a:chExt cx="3775" cy="1312"/>
          </a:xfrm>
        </p:grpSpPr>
        <p:sp>
          <p:nvSpPr>
            <p:cNvPr id="217210" name="Text Box 122"/>
            <p:cNvSpPr txBox="1">
              <a:spLocks noChangeArrowheads="1"/>
            </p:cNvSpPr>
            <p:nvPr/>
          </p:nvSpPr>
          <p:spPr bwMode="auto">
            <a:xfrm>
              <a:off x="993" y="2734"/>
              <a:ext cx="255" cy="1216"/>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混雑しない食堂にする</a:t>
              </a:r>
            </a:p>
          </p:txBody>
        </p:sp>
        <p:sp>
          <p:nvSpPr>
            <p:cNvPr id="217211" name="Text Box 123"/>
            <p:cNvSpPr txBox="1">
              <a:spLocks noChangeArrowheads="1"/>
            </p:cNvSpPr>
            <p:nvPr/>
          </p:nvSpPr>
          <p:spPr bwMode="auto">
            <a:xfrm>
              <a:off x="1512" y="2958"/>
              <a:ext cx="1000" cy="296"/>
            </a:xfrm>
            <a:prstGeom prst="rect">
              <a:avLst/>
            </a:prstGeom>
            <a:solidFill>
              <a:srgbClr val="CC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solidFill>
                    <a:srgbClr val="FF0066"/>
                  </a:solidFill>
                </a:rPr>
                <a:t>ﾒﾆｭｰ別に順路設定する</a:t>
              </a:r>
            </a:p>
          </p:txBody>
        </p:sp>
        <p:sp>
          <p:nvSpPr>
            <p:cNvPr id="217212" name="Text Box 124"/>
            <p:cNvSpPr txBox="1">
              <a:spLocks noChangeArrowheads="1"/>
            </p:cNvSpPr>
            <p:nvPr/>
          </p:nvSpPr>
          <p:spPr bwMode="auto">
            <a:xfrm>
              <a:off x="1519" y="3542"/>
              <a:ext cx="993" cy="181"/>
            </a:xfrm>
            <a:prstGeom prst="rect">
              <a:avLst/>
            </a:prstGeom>
            <a:solidFill>
              <a:srgbClr val="CC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solidFill>
                    <a:srgbClr val="FF0066"/>
                  </a:solidFill>
                </a:rPr>
                <a:t>全体ｽﾍﾟｰｽを増やす</a:t>
              </a:r>
            </a:p>
          </p:txBody>
        </p:sp>
        <p:sp>
          <p:nvSpPr>
            <p:cNvPr id="217213" name="Text Box 125"/>
            <p:cNvSpPr txBox="1">
              <a:spLocks noChangeArrowheads="1"/>
            </p:cNvSpPr>
            <p:nvPr/>
          </p:nvSpPr>
          <p:spPr bwMode="auto">
            <a:xfrm>
              <a:off x="2856" y="2768"/>
              <a:ext cx="7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217214" name="Text Box 126"/>
            <p:cNvSpPr txBox="1">
              <a:spLocks noChangeArrowheads="1"/>
            </p:cNvSpPr>
            <p:nvPr/>
          </p:nvSpPr>
          <p:spPr bwMode="auto">
            <a:xfrm>
              <a:off x="2856" y="3124"/>
              <a:ext cx="7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217215" name="Text Box 127"/>
            <p:cNvSpPr txBox="1">
              <a:spLocks noChangeArrowheads="1"/>
            </p:cNvSpPr>
            <p:nvPr/>
          </p:nvSpPr>
          <p:spPr bwMode="auto">
            <a:xfrm>
              <a:off x="3920" y="2638"/>
              <a:ext cx="848"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217216" name="Text Box 128"/>
            <p:cNvSpPr txBox="1">
              <a:spLocks noChangeArrowheads="1"/>
            </p:cNvSpPr>
            <p:nvPr/>
          </p:nvSpPr>
          <p:spPr bwMode="auto">
            <a:xfrm>
              <a:off x="3920" y="2846"/>
              <a:ext cx="848"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217217" name="Text Box 129"/>
            <p:cNvSpPr txBox="1">
              <a:spLocks noChangeArrowheads="1"/>
            </p:cNvSpPr>
            <p:nvPr/>
          </p:nvSpPr>
          <p:spPr bwMode="auto">
            <a:xfrm>
              <a:off x="3920" y="3054"/>
              <a:ext cx="848"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217218" name="Text Box 130"/>
            <p:cNvSpPr txBox="1">
              <a:spLocks noChangeArrowheads="1"/>
            </p:cNvSpPr>
            <p:nvPr/>
          </p:nvSpPr>
          <p:spPr bwMode="auto">
            <a:xfrm>
              <a:off x="3920" y="3262"/>
              <a:ext cx="848"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217219" name="Text Box 131"/>
            <p:cNvSpPr txBox="1">
              <a:spLocks noChangeArrowheads="1"/>
            </p:cNvSpPr>
            <p:nvPr/>
          </p:nvSpPr>
          <p:spPr bwMode="auto">
            <a:xfrm>
              <a:off x="3920" y="3502"/>
              <a:ext cx="848"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217220" name="Text Box 132"/>
            <p:cNvSpPr txBox="1">
              <a:spLocks noChangeArrowheads="1"/>
            </p:cNvSpPr>
            <p:nvPr/>
          </p:nvSpPr>
          <p:spPr bwMode="auto">
            <a:xfrm>
              <a:off x="3920" y="3710"/>
              <a:ext cx="848"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217221" name="Text Box 133"/>
            <p:cNvSpPr txBox="1">
              <a:spLocks noChangeArrowheads="1"/>
            </p:cNvSpPr>
            <p:nvPr/>
          </p:nvSpPr>
          <p:spPr bwMode="auto">
            <a:xfrm>
              <a:off x="2856" y="3391"/>
              <a:ext cx="7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217222" name="Text Box 134"/>
            <p:cNvSpPr txBox="1">
              <a:spLocks noChangeArrowheads="1"/>
            </p:cNvSpPr>
            <p:nvPr/>
          </p:nvSpPr>
          <p:spPr bwMode="auto">
            <a:xfrm>
              <a:off x="2856" y="3710"/>
              <a:ext cx="784" cy="181"/>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endParaRPr lang="ja-JP" altLang="ja-JP" sz="1200" b="1"/>
            </a:p>
          </p:txBody>
        </p:sp>
        <p:sp>
          <p:nvSpPr>
            <p:cNvPr id="217223" name="Line 135"/>
            <p:cNvSpPr>
              <a:spLocks noChangeShapeType="1"/>
            </p:cNvSpPr>
            <p:nvPr/>
          </p:nvSpPr>
          <p:spPr bwMode="auto">
            <a:xfrm>
              <a:off x="3784" y="2718"/>
              <a:ext cx="0" cy="24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24" name="Line 136"/>
            <p:cNvSpPr>
              <a:spLocks noChangeShapeType="1"/>
            </p:cNvSpPr>
            <p:nvPr/>
          </p:nvSpPr>
          <p:spPr bwMode="auto">
            <a:xfrm>
              <a:off x="3792" y="3158"/>
              <a:ext cx="0" cy="18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25" name="Line 137"/>
            <p:cNvSpPr>
              <a:spLocks noChangeShapeType="1"/>
            </p:cNvSpPr>
            <p:nvPr/>
          </p:nvSpPr>
          <p:spPr bwMode="auto">
            <a:xfrm>
              <a:off x="3792" y="3390"/>
              <a:ext cx="0" cy="18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26" name="Line 138"/>
            <p:cNvSpPr>
              <a:spLocks noChangeShapeType="1"/>
            </p:cNvSpPr>
            <p:nvPr/>
          </p:nvSpPr>
          <p:spPr bwMode="auto">
            <a:xfrm>
              <a:off x="3792" y="3390"/>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27" name="Line 139"/>
            <p:cNvSpPr>
              <a:spLocks noChangeShapeType="1"/>
            </p:cNvSpPr>
            <p:nvPr/>
          </p:nvSpPr>
          <p:spPr bwMode="auto">
            <a:xfrm>
              <a:off x="3792" y="3566"/>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28" name="Line 140"/>
            <p:cNvSpPr>
              <a:spLocks noChangeShapeType="1"/>
            </p:cNvSpPr>
            <p:nvPr/>
          </p:nvSpPr>
          <p:spPr bwMode="auto">
            <a:xfrm>
              <a:off x="3792" y="3334"/>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29" name="Line 141"/>
            <p:cNvSpPr>
              <a:spLocks noChangeShapeType="1"/>
            </p:cNvSpPr>
            <p:nvPr/>
          </p:nvSpPr>
          <p:spPr bwMode="auto">
            <a:xfrm>
              <a:off x="3792" y="3158"/>
              <a:ext cx="1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30" name="Line 142"/>
            <p:cNvSpPr>
              <a:spLocks noChangeShapeType="1"/>
            </p:cNvSpPr>
            <p:nvPr/>
          </p:nvSpPr>
          <p:spPr bwMode="auto">
            <a:xfrm>
              <a:off x="3784" y="2950"/>
              <a:ext cx="13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31" name="Line 143"/>
            <p:cNvSpPr>
              <a:spLocks noChangeShapeType="1"/>
            </p:cNvSpPr>
            <p:nvPr/>
          </p:nvSpPr>
          <p:spPr bwMode="auto">
            <a:xfrm>
              <a:off x="3784" y="2718"/>
              <a:ext cx="13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32" name="Line 144"/>
            <p:cNvSpPr>
              <a:spLocks noChangeShapeType="1"/>
            </p:cNvSpPr>
            <p:nvPr/>
          </p:nvSpPr>
          <p:spPr bwMode="auto">
            <a:xfrm>
              <a:off x="3640" y="2870"/>
              <a:ext cx="1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33" name="Line 145"/>
            <p:cNvSpPr>
              <a:spLocks noChangeShapeType="1"/>
            </p:cNvSpPr>
            <p:nvPr/>
          </p:nvSpPr>
          <p:spPr bwMode="auto">
            <a:xfrm>
              <a:off x="3648" y="3230"/>
              <a:ext cx="1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34" name="Line 146"/>
            <p:cNvSpPr>
              <a:spLocks noChangeShapeType="1"/>
            </p:cNvSpPr>
            <p:nvPr/>
          </p:nvSpPr>
          <p:spPr bwMode="auto">
            <a:xfrm>
              <a:off x="3640" y="3486"/>
              <a:ext cx="16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35" name="Line 147"/>
            <p:cNvSpPr>
              <a:spLocks noChangeShapeType="1"/>
            </p:cNvSpPr>
            <p:nvPr/>
          </p:nvSpPr>
          <p:spPr bwMode="auto">
            <a:xfrm>
              <a:off x="3640" y="3798"/>
              <a:ext cx="28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36" name="Line 148"/>
            <p:cNvSpPr>
              <a:spLocks noChangeShapeType="1"/>
            </p:cNvSpPr>
            <p:nvPr/>
          </p:nvSpPr>
          <p:spPr bwMode="auto">
            <a:xfrm>
              <a:off x="2696" y="2886"/>
              <a:ext cx="0" cy="336"/>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37" name="Line 149"/>
            <p:cNvSpPr>
              <a:spLocks noChangeShapeType="1"/>
            </p:cNvSpPr>
            <p:nvPr/>
          </p:nvSpPr>
          <p:spPr bwMode="auto">
            <a:xfrm>
              <a:off x="2696" y="3438"/>
              <a:ext cx="0" cy="384"/>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38" name="Line 150"/>
            <p:cNvSpPr>
              <a:spLocks noChangeShapeType="1"/>
            </p:cNvSpPr>
            <p:nvPr/>
          </p:nvSpPr>
          <p:spPr bwMode="auto">
            <a:xfrm>
              <a:off x="2696" y="2886"/>
              <a:ext cx="16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39" name="Line 151"/>
            <p:cNvSpPr>
              <a:spLocks noChangeShapeType="1"/>
            </p:cNvSpPr>
            <p:nvPr/>
          </p:nvSpPr>
          <p:spPr bwMode="auto">
            <a:xfrm>
              <a:off x="2696" y="3214"/>
              <a:ext cx="16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40" name="Line 152"/>
            <p:cNvSpPr>
              <a:spLocks noChangeShapeType="1"/>
            </p:cNvSpPr>
            <p:nvPr/>
          </p:nvSpPr>
          <p:spPr bwMode="auto">
            <a:xfrm>
              <a:off x="2696" y="3438"/>
              <a:ext cx="16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41" name="Line 153"/>
            <p:cNvSpPr>
              <a:spLocks noChangeShapeType="1"/>
            </p:cNvSpPr>
            <p:nvPr/>
          </p:nvSpPr>
          <p:spPr bwMode="auto">
            <a:xfrm>
              <a:off x="2696" y="3806"/>
              <a:ext cx="16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42" name="Line 154"/>
            <p:cNvSpPr>
              <a:spLocks noChangeShapeType="1"/>
            </p:cNvSpPr>
            <p:nvPr/>
          </p:nvSpPr>
          <p:spPr bwMode="auto">
            <a:xfrm>
              <a:off x="2520" y="3630"/>
              <a:ext cx="17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43" name="Line 155"/>
            <p:cNvSpPr>
              <a:spLocks noChangeShapeType="1"/>
            </p:cNvSpPr>
            <p:nvPr/>
          </p:nvSpPr>
          <p:spPr bwMode="auto">
            <a:xfrm>
              <a:off x="2520" y="3038"/>
              <a:ext cx="176"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44" name="Line 156"/>
            <p:cNvSpPr>
              <a:spLocks noChangeShapeType="1"/>
            </p:cNvSpPr>
            <p:nvPr/>
          </p:nvSpPr>
          <p:spPr bwMode="auto">
            <a:xfrm>
              <a:off x="1400" y="3038"/>
              <a:ext cx="0" cy="60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45" name="Line 157"/>
            <p:cNvSpPr>
              <a:spLocks noChangeShapeType="1"/>
            </p:cNvSpPr>
            <p:nvPr/>
          </p:nvSpPr>
          <p:spPr bwMode="auto">
            <a:xfrm>
              <a:off x="1400" y="3038"/>
              <a:ext cx="1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46" name="Line 158"/>
            <p:cNvSpPr>
              <a:spLocks noChangeShapeType="1"/>
            </p:cNvSpPr>
            <p:nvPr/>
          </p:nvSpPr>
          <p:spPr bwMode="auto">
            <a:xfrm>
              <a:off x="1400" y="3638"/>
              <a:ext cx="12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47" name="Line 159"/>
            <p:cNvSpPr>
              <a:spLocks noChangeShapeType="1"/>
            </p:cNvSpPr>
            <p:nvPr/>
          </p:nvSpPr>
          <p:spPr bwMode="auto">
            <a:xfrm>
              <a:off x="1256" y="3342"/>
              <a:ext cx="1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7248" name="Text Box 160"/>
            <p:cNvSpPr txBox="1">
              <a:spLocks noChangeArrowheads="1"/>
            </p:cNvSpPr>
            <p:nvPr/>
          </p:nvSpPr>
          <p:spPr bwMode="auto">
            <a:xfrm>
              <a:off x="2904" y="3694"/>
              <a:ext cx="70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00"/>
                  </a:solidFill>
                </a:rPr>
                <a:t>２次手段</a:t>
              </a:r>
            </a:p>
          </p:txBody>
        </p:sp>
        <p:sp>
          <p:nvSpPr>
            <p:cNvPr id="217249" name="Text Box 161"/>
            <p:cNvSpPr txBox="1">
              <a:spLocks noChangeArrowheads="1"/>
            </p:cNvSpPr>
            <p:nvPr/>
          </p:nvSpPr>
          <p:spPr bwMode="auto">
            <a:xfrm>
              <a:off x="3992" y="3694"/>
              <a:ext cx="70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00"/>
                  </a:solidFill>
                </a:rPr>
                <a:t>３次手段</a:t>
              </a:r>
            </a:p>
          </p:txBody>
        </p:sp>
        <p:sp>
          <p:nvSpPr>
            <p:cNvPr id="217266" name="Text Box 178"/>
            <p:cNvSpPr txBox="1">
              <a:spLocks noChangeArrowheads="1"/>
            </p:cNvSpPr>
            <p:nvPr/>
          </p:nvSpPr>
          <p:spPr bwMode="auto">
            <a:xfrm>
              <a:off x="1619" y="3740"/>
              <a:ext cx="66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00"/>
                  </a:solidFill>
                </a:rPr>
                <a:t>１次手段</a:t>
              </a:r>
            </a:p>
          </p:txBody>
        </p:sp>
      </p:grpSp>
      <p:sp>
        <p:nvSpPr>
          <p:cNvPr id="217267" name="Text Box 179"/>
          <p:cNvSpPr txBox="1">
            <a:spLocks noChangeArrowheads="1"/>
          </p:cNvSpPr>
          <p:nvPr/>
        </p:nvSpPr>
        <p:spPr bwMode="auto">
          <a:xfrm>
            <a:off x="7462838" y="1933575"/>
            <a:ext cx="1287462"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solidFill>
                  <a:srgbClr val="FF0000"/>
                </a:solidFill>
              </a:rPr>
              <a:t>（重要要因①）</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17260"/>
                                        </p:tgtEl>
                                        <p:attrNameLst>
                                          <p:attrName>style.visibility</p:attrName>
                                        </p:attrNameLst>
                                      </p:cBhvr>
                                      <p:to>
                                        <p:strVal val="visible"/>
                                      </p:to>
                                    </p:set>
                                    <p:anim calcmode="lin" valueType="num">
                                      <p:cBhvr additive="base">
                                        <p:cTn id="7" dur="500" fill="hold"/>
                                        <p:tgtEl>
                                          <p:spTgt spid="217260"/>
                                        </p:tgtEl>
                                        <p:attrNameLst>
                                          <p:attrName>ppt_x</p:attrName>
                                        </p:attrNameLst>
                                      </p:cBhvr>
                                      <p:tavLst>
                                        <p:tav tm="0">
                                          <p:val>
                                            <p:strVal val="1+#ppt_w/2"/>
                                          </p:val>
                                        </p:tav>
                                        <p:tav tm="100000">
                                          <p:val>
                                            <p:strVal val="#ppt_x"/>
                                          </p:val>
                                        </p:tav>
                                      </p:tavLst>
                                    </p:anim>
                                    <p:anim calcmode="lin" valueType="num">
                                      <p:cBhvr additive="base">
                                        <p:cTn id="8" dur="500" fill="hold"/>
                                        <p:tgtEl>
                                          <p:spTgt spid="21726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nodeType="clickEffect">
                                  <p:stCondLst>
                                    <p:cond delay="0"/>
                                  </p:stCondLst>
                                  <p:childTnLst>
                                    <p:set>
                                      <p:cBhvr>
                                        <p:cTn id="12" dur="1" fill="hold">
                                          <p:stCondLst>
                                            <p:cond delay="0"/>
                                          </p:stCondLst>
                                        </p:cTn>
                                        <p:tgtEl>
                                          <p:spTgt spid="217262"/>
                                        </p:tgtEl>
                                        <p:attrNameLst>
                                          <p:attrName>style.visibility</p:attrName>
                                        </p:attrNameLst>
                                      </p:cBhvr>
                                      <p:to>
                                        <p:strVal val="visible"/>
                                      </p:to>
                                    </p:set>
                                    <p:anim calcmode="lin" valueType="num">
                                      <p:cBhvr additive="base">
                                        <p:cTn id="13" dur="500" fill="hold"/>
                                        <p:tgtEl>
                                          <p:spTgt spid="217262"/>
                                        </p:tgtEl>
                                        <p:attrNameLst>
                                          <p:attrName>ppt_x</p:attrName>
                                        </p:attrNameLst>
                                      </p:cBhvr>
                                      <p:tavLst>
                                        <p:tav tm="0">
                                          <p:val>
                                            <p:strVal val="1+#ppt_w/2"/>
                                          </p:val>
                                        </p:tav>
                                        <p:tav tm="100000">
                                          <p:val>
                                            <p:strVal val="#ppt_x"/>
                                          </p:val>
                                        </p:tav>
                                      </p:tavLst>
                                    </p:anim>
                                    <p:anim calcmode="lin" valueType="num">
                                      <p:cBhvr additive="base">
                                        <p:cTn id="14" dur="500" fill="hold"/>
                                        <p:tgtEl>
                                          <p:spTgt spid="217262"/>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9" fill="hold" nodeType="clickEffect">
                                  <p:stCondLst>
                                    <p:cond delay="0"/>
                                  </p:stCondLst>
                                  <p:childTnLst>
                                    <p:set>
                                      <p:cBhvr>
                                        <p:cTn id="18" dur="1" fill="hold">
                                          <p:stCondLst>
                                            <p:cond delay="0"/>
                                          </p:stCondLst>
                                        </p:cTn>
                                        <p:tgtEl>
                                          <p:spTgt spid="217261"/>
                                        </p:tgtEl>
                                        <p:attrNameLst>
                                          <p:attrName>style.visibility</p:attrName>
                                        </p:attrNameLst>
                                      </p:cBhvr>
                                      <p:to>
                                        <p:strVal val="visible"/>
                                      </p:to>
                                    </p:set>
                                    <p:anim calcmode="lin" valueType="num">
                                      <p:cBhvr additive="base">
                                        <p:cTn id="19" dur="500" fill="hold"/>
                                        <p:tgtEl>
                                          <p:spTgt spid="217261"/>
                                        </p:tgtEl>
                                        <p:attrNameLst>
                                          <p:attrName>ppt_x</p:attrName>
                                        </p:attrNameLst>
                                      </p:cBhvr>
                                      <p:tavLst>
                                        <p:tav tm="0">
                                          <p:val>
                                            <p:strVal val="0-#ppt_w/2"/>
                                          </p:val>
                                        </p:tav>
                                        <p:tav tm="100000">
                                          <p:val>
                                            <p:strVal val="#ppt_x"/>
                                          </p:val>
                                        </p:tav>
                                      </p:tavLst>
                                    </p:anim>
                                    <p:anim calcmode="lin" valueType="num">
                                      <p:cBhvr additive="base">
                                        <p:cTn id="20" dur="500" fill="hold"/>
                                        <p:tgtEl>
                                          <p:spTgt spid="21726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ext Box 2"/>
          <p:cNvSpPr txBox="1">
            <a:spLocks noChangeArrowheads="1"/>
          </p:cNvSpPr>
          <p:nvPr/>
        </p:nvSpPr>
        <p:spPr bwMode="auto">
          <a:xfrm>
            <a:off x="8526463" y="109538"/>
            <a:ext cx="5318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P15</a:t>
            </a:r>
          </a:p>
        </p:txBody>
      </p:sp>
      <p:sp>
        <p:nvSpPr>
          <p:cNvPr id="148484" name="Text Box 4"/>
          <p:cNvSpPr txBox="1">
            <a:spLocks noChangeArrowheads="1"/>
          </p:cNvSpPr>
          <p:nvPr/>
        </p:nvSpPr>
        <p:spPr bwMode="auto">
          <a:xfrm>
            <a:off x="2319338" y="6351588"/>
            <a:ext cx="4216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a:t>
            </a:r>
            <a:r>
              <a:rPr lang="en-US" altLang="ja-JP" sz="1600" b="1"/>
              <a:t>10</a:t>
            </a:r>
            <a:r>
              <a:rPr lang="ja-JP" altLang="en-US" sz="1600" b="1"/>
              <a:t>．系統図とマトリックス図の組み合わせ</a:t>
            </a:r>
          </a:p>
        </p:txBody>
      </p:sp>
      <p:sp>
        <p:nvSpPr>
          <p:cNvPr id="148610" name="Text Box 130"/>
          <p:cNvSpPr txBox="1">
            <a:spLocks noChangeArrowheads="1"/>
          </p:cNvSpPr>
          <p:nvPr/>
        </p:nvSpPr>
        <p:spPr bwMode="auto">
          <a:xfrm>
            <a:off x="277813" y="1825625"/>
            <a:ext cx="5394325" cy="581025"/>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２）複数の実施ﾚﾍﾞﾙの手段を予想効果、実現性などから</a:t>
            </a:r>
            <a:br>
              <a:rPr lang="ja-JP" altLang="en-US" sz="1600" b="1"/>
            </a:br>
            <a:r>
              <a:rPr lang="ja-JP" altLang="en-US" sz="1600" b="1"/>
              <a:t>　　評価し、実施事項を決定する。</a:t>
            </a:r>
          </a:p>
        </p:txBody>
      </p:sp>
      <p:sp>
        <p:nvSpPr>
          <p:cNvPr id="148608" name="Text Box 128"/>
          <p:cNvSpPr txBox="1">
            <a:spLocks noChangeArrowheads="1"/>
          </p:cNvSpPr>
          <p:nvPr/>
        </p:nvSpPr>
        <p:spPr bwMode="auto">
          <a:xfrm>
            <a:off x="277813" y="1330325"/>
            <a:ext cx="5416550" cy="336550"/>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１）マトリックス図とセットにして最適手段の選定を行う。</a:t>
            </a:r>
          </a:p>
        </p:txBody>
      </p:sp>
      <p:sp>
        <p:nvSpPr>
          <p:cNvPr id="148646" name="Rectangle 166"/>
          <p:cNvSpPr>
            <a:spLocks noChangeArrowheads="1"/>
          </p:cNvSpPr>
          <p:nvPr/>
        </p:nvSpPr>
        <p:spPr bwMode="auto">
          <a:xfrm>
            <a:off x="223838" y="179388"/>
            <a:ext cx="5503862" cy="457200"/>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手順７</a:t>
            </a:r>
            <a:r>
              <a:rPr lang="en-US" altLang="ja-JP">
                <a:latin typeface="HGP創英角ｺﾞｼｯｸUB" pitchFamily="50" charset="-128"/>
                <a:ea typeface="HGP創英角ｺﾞｼｯｸUB" pitchFamily="50" charset="-128"/>
              </a:rPr>
              <a:t>.</a:t>
            </a:r>
            <a:r>
              <a:rPr lang="ja-JP" altLang="en-US">
                <a:latin typeface="HGP創英角ｺﾞｼｯｸUB" pitchFamily="50" charset="-128"/>
                <a:ea typeface="HGP創英角ｺﾞｼｯｸUB" pitchFamily="50" charset="-128"/>
              </a:rPr>
              <a:t>　最適手段の選定と結論の要約</a:t>
            </a:r>
          </a:p>
        </p:txBody>
      </p:sp>
      <p:sp>
        <p:nvSpPr>
          <p:cNvPr id="148650" name="Text Box 170"/>
          <p:cNvSpPr txBox="1">
            <a:spLocks noChangeArrowheads="1"/>
          </p:cNvSpPr>
          <p:nvPr/>
        </p:nvSpPr>
        <p:spPr bwMode="auto">
          <a:xfrm>
            <a:off x="442913" y="5991225"/>
            <a:ext cx="1774825" cy="668338"/>
          </a:xfrm>
          <a:prstGeom prst="rect">
            <a:avLst/>
          </a:prstGeom>
          <a:noFill/>
          <a:ln w="12700" cap="rnd">
            <a:solidFill>
              <a:schemeClr val="tx1"/>
            </a:solidFill>
            <a:prstDash val="sysDot"/>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制約条件</a:t>
            </a:r>
            <a:r>
              <a:rPr lang="ja-JP" altLang="en-US" sz="1000" b="1"/>
              <a:t/>
            </a:r>
            <a:br>
              <a:rPr lang="ja-JP" altLang="en-US" sz="1000" b="1"/>
            </a:br>
            <a:r>
              <a:rPr lang="ja-JP" altLang="en-US" sz="1000" b="1"/>
              <a:t>１．投資額を最小限にする</a:t>
            </a:r>
          </a:p>
          <a:p>
            <a:pPr>
              <a:spcBef>
                <a:spcPct val="50000"/>
              </a:spcBef>
            </a:pPr>
            <a:r>
              <a:rPr lang="ja-JP" altLang="en-US" sz="1000" b="1"/>
              <a:t>２．食事時間を変えない</a:t>
            </a:r>
          </a:p>
        </p:txBody>
      </p:sp>
      <p:sp>
        <p:nvSpPr>
          <p:cNvPr id="148634" name="Line 154"/>
          <p:cNvSpPr>
            <a:spLocks noChangeShapeType="1"/>
          </p:cNvSpPr>
          <p:nvPr/>
        </p:nvSpPr>
        <p:spPr bwMode="auto">
          <a:xfrm>
            <a:off x="3895725" y="5815013"/>
            <a:ext cx="4973638" cy="12700"/>
          </a:xfrm>
          <a:prstGeom prst="line">
            <a:avLst/>
          </a:prstGeom>
          <a:noFill/>
          <a:ln w="25400">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48658" name="Group 178"/>
          <p:cNvGrpSpPr>
            <a:grpSpLocks/>
          </p:cNvGrpSpPr>
          <p:nvPr/>
        </p:nvGrpSpPr>
        <p:grpSpPr bwMode="auto">
          <a:xfrm>
            <a:off x="5895975" y="1111250"/>
            <a:ext cx="2989263" cy="4994275"/>
            <a:chOff x="3714" y="700"/>
            <a:chExt cx="1883" cy="3146"/>
          </a:xfrm>
        </p:grpSpPr>
        <p:sp>
          <p:nvSpPr>
            <p:cNvPr id="148648" name="Text Box 168"/>
            <p:cNvSpPr txBox="1">
              <a:spLocks noChangeArrowheads="1"/>
            </p:cNvSpPr>
            <p:nvPr/>
          </p:nvSpPr>
          <p:spPr bwMode="auto">
            <a:xfrm>
              <a:off x="3806" y="700"/>
              <a:ext cx="151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得点＝①</a:t>
              </a:r>
              <a:r>
                <a:rPr lang="en-US" altLang="ja-JP" sz="1400" b="1"/>
                <a:t>×②×③×④</a:t>
              </a:r>
            </a:p>
          </p:txBody>
        </p:sp>
        <p:sp>
          <p:nvSpPr>
            <p:cNvPr id="148655" name="Rectangle 175"/>
            <p:cNvSpPr>
              <a:spLocks noChangeArrowheads="1"/>
            </p:cNvSpPr>
            <p:nvPr/>
          </p:nvSpPr>
          <p:spPr bwMode="auto">
            <a:xfrm>
              <a:off x="3720" y="976"/>
              <a:ext cx="1848" cy="2640"/>
            </a:xfrm>
            <a:prstGeom prst="rect">
              <a:avLst/>
            </a:prstGeom>
            <a:solidFill>
              <a:schemeClr val="bg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8639" name="Text Box 159"/>
            <p:cNvSpPr txBox="1">
              <a:spLocks noChangeArrowheads="1"/>
            </p:cNvSpPr>
            <p:nvPr/>
          </p:nvSpPr>
          <p:spPr bwMode="auto">
            <a:xfrm>
              <a:off x="3909" y="3655"/>
              <a:ext cx="899"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0000"/>
                  </a:solidFill>
                </a:rPr>
                <a:t>マトリックス図</a:t>
              </a:r>
            </a:p>
          </p:txBody>
        </p:sp>
        <p:sp>
          <p:nvSpPr>
            <p:cNvPr id="148534" name="Line 54"/>
            <p:cNvSpPr>
              <a:spLocks noChangeShapeType="1"/>
            </p:cNvSpPr>
            <p:nvPr/>
          </p:nvSpPr>
          <p:spPr bwMode="auto">
            <a:xfrm>
              <a:off x="3714" y="973"/>
              <a:ext cx="0" cy="261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35" name="Line 55"/>
            <p:cNvSpPr>
              <a:spLocks noChangeShapeType="1"/>
            </p:cNvSpPr>
            <p:nvPr/>
          </p:nvSpPr>
          <p:spPr bwMode="auto">
            <a:xfrm>
              <a:off x="3721" y="973"/>
              <a:ext cx="184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36" name="Line 56"/>
            <p:cNvSpPr>
              <a:spLocks noChangeShapeType="1"/>
            </p:cNvSpPr>
            <p:nvPr/>
          </p:nvSpPr>
          <p:spPr bwMode="auto">
            <a:xfrm>
              <a:off x="4332" y="1146"/>
              <a:ext cx="0" cy="243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37" name="Line 57"/>
            <p:cNvSpPr>
              <a:spLocks noChangeShapeType="1"/>
            </p:cNvSpPr>
            <p:nvPr/>
          </p:nvSpPr>
          <p:spPr bwMode="auto">
            <a:xfrm>
              <a:off x="4023" y="1146"/>
              <a:ext cx="0" cy="243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38" name="Line 58"/>
            <p:cNvSpPr>
              <a:spLocks noChangeShapeType="1"/>
            </p:cNvSpPr>
            <p:nvPr/>
          </p:nvSpPr>
          <p:spPr bwMode="auto">
            <a:xfrm>
              <a:off x="4950" y="1146"/>
              <a:ext cx="0" cy="244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39" name="Line 59"/>
            <p:cNvSpPr>
              <a:spLocks noChangeShapeType="1"/>
            </p:cNvSpPr>
            <p:nvPr/>
          </p:nvSpPr>
          <p:spPr bwMode="auto">
            <a:xfrm>
              <a:off x="4641" y="1146"/>
              <a:ext cx="0" cy="244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40" name="Line 60"/>
            <p:cNvSpPr>
              <a:spLocks noChangeShapeType="1"/>
            </p:cNvSpPr>
            <p:nvPr/>
          </p:nvSpPr>
          <p:spPr bwMode="auto">
            <a:xfrm>
              <a:off x="5568" y="973"/>
              <a:ext cx="0" cy="261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41" name="Line 61"/>
            <p:cNvSpPr>
              <a:spLocks noChangeShapeType="1"/>
            </p:cNvSpPr>
            <p:nvPr/>
          </p:nvSpPr>
          <p:spPr bwMode="auto">
            <a:xfrm>
              <a:off x="5259" y="1146"/>
              <a:ext cx="0" cy="245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42" name="Line 62"/>
            <p:cNvSpPr>
              <a:spLocks noChangeShapeType="1"/>
            </p:cNvSpPr>
            <p:nvPr/>
          </p:nvSpPr>
          <p:spPr bwMode="auto">
            <a:xfrm>
              <a:off x="3714" y="1146"/>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43" name="Line 63"/>
            <p:cNvSpPr>
              <a:spLocks noChangeShapeType="1"/>
            </p:cNvSpPr>
            <p:nvPr/>
          </p:nvSpPr>
          <p:spPr bwMode="auto">
            <a:xfrm>
              <a:off x="3714" y="1817"/>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44" name="Line 64"/>
            <p:cNvSpPr>
              <a:spLocks noChangeShapeType="1"/>
            </p:cNvSpPr>
            <p:nvPr/>
          </p:nvSpPr>
          <p:spPr bwMode="auto">
            <a:xfrm>
              <a:off x="3714" y="2022"/>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45" name="Line 65"/>
            <p:cNvSpPr>
              <a:spLocks noChangeShapeType="1"/>
            </p:cNvSpPr>
            <p:nvPr/>
          </p:nvSpPr>
          <p:spPr bwMode="auto">
            <a:xfrm>
              <a:off x="3714" y="2222"/>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46" name="Line 66"/>
            <p:cNvSpPr>
              <a:spLocks noChangeShapeType="1"/>
            </p:cNvSpPr>
            <p:nvPr/>
          </p:nvSpPr>
          <p:spPr bwMode="auto">
            <a:xfrm>
              <a:off x="3714" y="2422"/>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47" name="Line 67"/>
            <p:cNvSpPr>
              <a:spLocks noChangeShapeType="1"/>
            </p:cNvSpPr>
            <p:nvPr/>
          </p:nvSpPr>
          <p:spPr bwMode="auto">
            <a:xfrm>
              <a:off x="3724" y="2631"/>
              <a:ext cx="18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48" name="Line 68"/>
            <p:cNvSpPr>
              <a:spLocks noChangeShapeType="1"/>
            </p:cNvSpPr>
            <p:nvPr/>
          </p:nvSpPr>
          <p:spPr bwMode="auto">
            <a:xfrm>
              <a:off x="3714" y="2833"/>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49" name="Line 69"/>
            <p:cNvSpPr>
              <a:spLocks noChangeShapeType="1"/>
            </p:cNvSpPr>
            <p:nvPr/>
          </p:nvSpPr>
          <p:spPr bwMode="auto">
            <a:xfrm>
              <a:off x="3724" y="3042"/>
              <a:ext cx="18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50" name="Line 70"/>
            <p:cNvSpPr>
              <a:spLocks noChangeShapeType="1"/>
            </p:cNvSpPr>
            <p:nvPr/>
          </p:nvSpPr>
          <p:spPr bwMode="auto">
            <a:xfrm>
              <a:off x="3714" y="3275"/>
              <a:ext cx="185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51" name="Text Box 71"/>
            <p:cNvSpPr txBox="1">
              <a:spLocks noChangeArrowheads="1"/>
            </p:cNvSpPr>
            <p:nvPr/>
          </p:nvSpPr>
          <p:spPr bwMode="auto">
            <a:xfrm>
              <a:off x="4025" y="982"/>
              <a:ext cx="1194"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評 価 項 目</a:t>
              </a:r>
            </a:p>
          </p:txBody>
        </p:sp>
        <p:sp>
          <p:nvSpPr>
            <p:cNvPr id="148552" name="Text Box 72"/>
            <p:cNvSpPr txBox="1">
              <a:spLocks noChangeArrowheads="1"/>
            </p:cNvSpPr>
            <p:nvPr/>
          </p:nvSpPr>
          <p:spPr bwMode="auto">
            <a:xfrm>
              <a:off x="5279" y="1172"/>
              <a:ext cx="251" cy="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総合評価</a:t>
              </a:r>
            </a:p>
          </p:txBody>
        </p:sp>
        <p:sp>
          <p:nvSpPr>
            <p:cNvPr id="148553" name="Text Box 73"/>
            <p:cNvSpPr txBox="1">
              <a:spLocks noChangeArrowheads="1"/>
            </p:cNvSpPr>
            <p:nvPr/>
          </p:nvSpPr>
          <p:spPr bwMode="auto">
            <a:xfrm>
              <a:off x="4987" y="1166"/>
              <a:ext cx="250" cy="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得　　点</a:t>
              </a:r>
            </a:p>
          </p:txBody>
        </p:sp>
        <p:sp>
          <p:nvSpPr>
            <p:cNvPr id="148554" name="Text Box 74"/>
            <p:cNvSpPr txBox="1">
              <a:spLocks noChangeArrowheads="1"/>
            </p:cNvSpPr>
            <p:nvPr/>
          </p:nvSpPr>
          <p:spPr bwMode="auto">
            <a:xfrm>
              <a:off x="4693" y="1166"/>
              <a:ext cx="250" cy="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管理容易さ</a:t>
              </a:r>
              <a:r>
                <a:rPr lang="ja-JP" altLang="en-US" sz="1400" b="1"/>
                <a:t>④</a:t>
              </a:r>
            </a:p>
          </p:txBody>
        </p:sp>
        <p:sp>
          <p:nvSpPr>
            <p:cNvPr id="148555" name="Text Box 75"/>
            <p:cNvSpPr txBox="1">
              <a:spLocks noChangeArrowheads="1"/>
            </p:cNvSpPr>
            <p:nvPr/>
          </p:nvSpPr>
          <p:spPr bwMode="auto">
            <a:xfrm>
              <a:off x="4396" y="1153"/>
              <a:ext cx="251" cy="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経済性③</a:t>
              </a:r>
            </a:p>
          </p:txBody>
        </p:sp>
        <p:sp>
          <p:nvSpPr>
            <p:cNvPr id="148556" name="Text Box 76"/>
            <p:cNvSpPr txBox="1">
              <a:spLocks noChangeArrowheads="1"/>
            </p:cNvSpPr>
            <p:nvPr/>
          </p:nvSpPr>
          <p:spPr bwMode="auto">
            <a:xfrm>
              <a:off x="3743" y="1155"/>
              <a:ext cx="250" cy="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予想効果①</a:t>
              </a:r>
            </a:p>
          </p:txBody>
        </p:sp>
        <p:sp>
          <p:nvSpPr>
            <p:cNvPr id="148557" name="Text Box 77"/>
            <p:cNvSpPr txBox="1">
              <a:spLocks noChangeArrowheads="1"/>
            </p:cNvSpPr>
            <p:nvPr/>
          </p:nvSpPr>
          <p:spPr bwMode="auto">
            <a:xfrm>
              <a:off x="4059" y="1157"/>
              <a:ext cx="250" cy="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実現性②</a:t>
              </a:r>
            </a:p>
          </p:txBody>
        </p:sp>
        <p:sp>
          <p:nvSpPr>
            <p:cNvPr id="148558" name="Text Box 78"/>
            <p:cNvSpPr txBox="1">
              <a:spLocks noChangeArrowheads="1"/>
            </p:cNvSpPr>
            <p:nvPr/>
          </p:nvSpPr>
          <p:spPr bwMode="auto">
            <a:xfrm>
              <a:off x="4983" y="1815"/>
              <a:ext cx="24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９</a:t>
              </a:r>
            </a:p>
          </p:txBody>
        </p:sp>
        <p:sp>
          <p:nvSpPr>
            <p:cNvPr id="148559" name="Text Box 79"/>
            <p:cNvSpPr txBox="1">
              <a:spLocks noChangeArrowheads="1"/>
            </p:cNvSpPr>
            <p:nvPr/>
          </p:nvSpPr>
          <p:spPr bwMode="auto">
            <a:xfrm>
              <a:off x="4918" y="2024"/>
              <a:ext cx="349"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４５</a:t>
              </a:r>
            </a:p>
          </p:txBody>
        </p:sp>
        <p:sp>
          <p:nvSpPr>
            <p:cNvPr id="148560" name="Text Box 80"/>
            <p:cNvSpPr txBox="1">
              <a:spLocks noChangeArrowheads="1"/>
            </p:cNvSpPr>
            <p:nvPr/>
          </p:nvSpPr>
          <p:spPr bwMode="auto">
            <a:xfrm>
              <a:off x="4928" y="2226"/>
              <a:ext cx="32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１３５</a:t>
              </a:r>
            </a:p>
          </p:txBody>
        </p:sp>
        <p:sp>
          <p:nvSpPr>
            <p:cNvPr id="148561" name="Text Box 81"/>
            <p:cNvSpPr txBox="1">
              <a:spLocks noChangeArrowheads="1"/>
            </p:cNvSpPr>
            <p:nvPr/>
          </p:nvSpPr>
          <p:spPr bwMode="auto">
            <a:xfrm>
              <a:off x="4930" y="2439"/>
              <a:ext cx="316"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４５</a:t>
              </a:r>
            </a:p>
          </p:txBody>
        </p:sp>
        <p:sp>
          <p:nvSpPr>
            <p:cNvPr id="148562" name="Text Box 82"/>
            <p:cNvSpPr txBox="1">
              <a:spLocks noChangeArrowheads="1"/>
            </p:cNvSpPr>
            <p:nvPr/>
          </p:nvSpPr>
          <p:spPr bwMode="auto">
            <a:xfrm>
              <a:off x="4930" y="2638"/>
              <a:ext cx="32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７５</a:t>
              </a:r>
            </a:p>
          </p:txBody>
        </p:sp>
        <p:sp>
          <p:nvSpPr>
            <p:cNvPr id="148563" name="Text Box 83"/>
            <p:cNvSpPr txBox="1">
              <a:spLocks noChangeArrowheads="1"/>
            </p:cNvSpPr>
            <p:nvPr/>
          </p:nvSpPr>
          <p:spPr bwMode="auto">
            <a:xfrm>
              <a:off x="4943" y="2837"/>
              <a:ext cx="29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１５</a:t>
              </a:r>
            </a:p>
          </p:txBody>
        </p:sp>
        <p:sp>
          <p:nvSpPr>
            <p:cNvPr id="148564" name="Text Box 84"/>
            <p:cNvSpPr txBox="1">
              <a:spLocks noChangeArrowheads="1"/>
            </p:cNvSpPr>
            <p:nvPr/>
          </p:nvSpPr>
          <p:spPr bwMode="auto">
            <a:xfrm>
              <a:off x="4943" y="3050"/>
              <a:ext cx="31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４５</a:t>
              </a:r>
            </a:p>
          </p:txBody>
        </p:sp>
        <p:sp>
          <p:nvSpPr>
            <p:cNvPr id="148565" name="Text Box 85"/>
            <p:cNvSpPr txBox="1">
              <a:spLocks noChangeArrowheads="1"/>
            </p:cNvSpPr>
            <p:nvPr/>
          </p:nvSpPr>
          <p:spPr bwMode="auto">
            <a:xfrm>
              <a:off x="4951" y="3291"/>
              <a:ext cx="30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２７</a:t>
              </a:r>
            </a:p>
          </p:txBody>
        </p:sp>
        <p:sp>
          <p:nvSpPr>
            <p:cNvPr id="148566" name="Text Box 86"/>
            <p:cNvSpPr txBox="1">
              <a:spLocks noChangeArrowheads="1"/>
            </p:cNvSpPr>
            <p:nvPr/>
          </p:nvSpPr>
          <p:spPr bwMode="auto">
            <a:xfrm>
              <a:off x="5281" y="1826"/>
              <a:ext cx="254"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148567" name="Text Box 87"/>
            <p:cNvSpPr txBox="1">
              <a:spLocks noChangeArrowheads="1"/>
            </p:cNvSpPr>
            <p:nvPr/>
          </p:nvSpPr>
          <p:spPr bwMode="auto">
            <a:xfrm>
              <a:off x="5281" y="2013"/>
              <a:ext cx="26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148568" name="Text Box 88"/>
            <p:cNvSpPr txBox="1">
              <a:spLocks noChangeArrowheads="1"/>
            </p:cNvSpPr>
            <p:nvPr/>
          </p:nvSpPr>
          <p:spPr bwMode="auto">
            <a:xfrm>
              <a:off x="5286" y="2219"/>
              <a:ext cx="25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148569" name="Text Box 89"/>
            <p:cNvSpPr txBox="1">
              <a:spLocks noChangeArrowheads="1"/>
            </p:cNvSpPr>
            <p:nvPr/>
          </p:nvSpPr>
          <p:spPr bwMode="auto">
            <a:xfrm>
              <a:off x="5281" y="2638"/>
              <a:ext cx="26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148570" name="Text Box 90"/>
            <p:cNvSpPr txBox="1">
              <a:spLocks noChangeArrowheads="1"/>
            </p:cNvSpPr>
            <p:nvPr/>
          </p:nvSpPr>
          <p:spPr bwMode="auto">
            <a:xfrm>
              <a:off x="5279" y="2425"/>
              <a:ext cx="25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148571" name="Text Box 91"/>
            <p:cNvSpPr txBox="1">
              <a:spLocks noChangeArrowheads="1"/>
            </p:cNvSpPr>
            <p:nvPr/>
          </p:nvSpPr>
          <p:spPr bwMode="auto">
            <a:xfrm>
              <a:off x="5274" y="2827"/>
              <a:ext cx="26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148572" name="Text Box 92"/>
            <p:cNvSpPr txBox="1">
              <a:spLocks noChangeArrowheads="1"/>
            </p:cNvSpPr>
            <p:nvPr/>
          </p:nvSpPr>
          <p:spPr bwMode="auto">
            <a:xfrm>
              <a:off x="5281" y="3064"/>
              <a:ext cx="26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148573" name="Text Box 93"/>
            <p:cNvSpPr txBox="1">
              <a:spLocks noChangeArrowheads="1"/>
            </p:cNvSpPr>
            <p:nvPr/>
          </p:nvSpPr>
          <p:spPr bwMode="auto">
            <a:xfrm>
              <a:off x="5279" y="3271"/>
              <a:ext cx="26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400" b="1"/>
                <a:t>△</a:t>
              </a:r>
            </a:p>
          </p:txBody>
        </p:sp>
        <p:sp>
          <p:nvSpPr>
            <p:cNvPr id="148574" name="Text Box 94"/>
            <p:cNvSpPr txBox="1">
              <a:spLocks noChangeArrowheads="1"/>
            </p:cNvSpPr>
            <p:nvPr/>
          </p:nvSpPr>
          <p:spPr bwMode="auto">
            <a:xfrm>
              <a:off x="4033" y="1811"/>
              <a:ext cx="270"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75" name="Text Box 95"/>
            <p:cNvSpPr txBox="1">
              <a:spLocks noChangeArrowheads="1"/>
            </p:cNvSpPr>
            <p:nvPr/>
          </p:nvSpPr>
          <p:spPr bwMode="auto">
            <a:xfrm>
              <a:off x="3721" y="2013"/>
              <a:ext cx="280"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148576" name="Text Box 96"/>
            <p:cNvSpPr txBox="1">
              <a:spLocks noChangeArrowheads="1"/>
            </p:cNvSpPr>
            <p:nvPr/>
          </p:nvSpPr>
          <p:spPr bwMode="auto">
            <a:xfrm>
              <a:off x="3721" y="2219"/>
              <a:ext cx="28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77" name="Text Box 97"/>
            <p:cNvSpPr txBox="1">
              <a:spLocks noChangeArrowheads="1"/>
            </p:cNvSpPr>
            <p:nvPr/>
          </p:nvSpPr>
          <p:spPr bwMode="auto">
            <a:xfrm>
              <a:off x="3721" y="2638"/>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148578" name="Text Box 98"/>
            <p:cNvSpPr txBox="1">
              <a:spLocks noChangeArrowheads="1"/>
            </p:cNvSpPr>
            <p:nvPr/>
          </p:nvSpPr>
          <p:spPr bwMode="auto">
            <a:xfrm>
              <a:off x="3721" y="2425"/>
              <a:ext cx="28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148579" name="Text Box 99"/>
            <p:cNvSpPr txBox="1">
              <a:spLocks noChangeArrowheads="1"/>
            </p:cNvSpPr>
            <p:nvPr/>
          </p:nvSpPr>
          <p:spPr bwMode="auto">
            <a:xfrm>
              <a:off x="3721" y="2827"/>
              <a:ext cx="26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80" name="Text Box 100"/>
            <p:cNvSpPr txBox="1">
              <a:spLocks noChangeArrowheads="1"/>
            </p:cNvSpPr>
            <p:nvPr/>
          </p:nvSpPr>
          <p:spPr bwMode="auto">
            <a:xfrm>
              <a:off x="3721" y="3043"/>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81" name="Text Box 101"/>
            <p:cNvSpPr txBox="1">
              <a:spLocks noChangeArrowheads="1"/>
            </p:cNvSpPr>
            <p:nvPr/>
          </p:nvSpPr>
          <p:spPr bwMode="auto">
            <a:xfrm>
              <a:off x="3721" y="3299"/>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82" name="Text Box 102"/>
            <p:cNvSpPr txBox="1">
              <a:spLocks noChangeArrowheads="1"/>
            </p:cNvSpPr>
            <p:nvPr/>
          </p:nvSpPr>
          <p:spPr bwMode="auto">
            <a:xfrm>
              <a:off x="3721" y="1819"/>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148583" name="Text Box 103"/>
            <p:cNvSpPr txBox="1">
              <a:spLocks noChangeArrowheads="1"/>
            </p:cNvSpPr>
            <p:nvPr/>
          </p:nvSpPr>
          <p:spPr bwMode="auto">
            <a:xfrm>
              <a:off x="4033" y="2004"/>
              <a:ext cx="28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84" name="Text Box 104"/>
            <p:cNvSpPr txBox="1">
              <a:spLocks noChangeArrowheads="1"/>
            </p:cNvSpPr>
            <p:nvPr/>
          </p:nvSpPr>
          <p:spPr bwMode="auto">
            <a:xfrm>
              <a:off x="4033" y="2220"/>
              <a:ext cx="27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85" name="Text Box 105"/>
            <p:cNvSpPr txBox="1">
              <a:spLocks noChangeArrowheads="1"/>
            </p:cNvSpPr>
            <p:nvPr/>
          </p:nvSpPr>
          <p:spPr bwMode="auto">
            <a:xfrm>
              <a:off x="4033" y="2631"/>
              <a:ext cx="287"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148586" name="Text Box 106"/>
            <p:cNvSpPr txBox="1">
              <a:spLocks noChangeArrowheads="1"/>
            </p:cNvSpPr>
            <p:nvPr/>
          </p:nvSpPr>
          <p:spPr bwMode="auto">
            <a:xfrm>
              <a:off x="4033" y="2416"/>
              <a:ext cx="292"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148587" name="Text Box 107"/>
            <p:cNvSpPr txBox="1">
              <a:spLocks noChangeArrowheads="1"/>
            </p:cNvSpPr>
            <p:nvPr/>
          </p:nvSpPr>
          <p:spPr bwMode="auto">
            <a:xfrm>
              <a:off x="4033" y="2822"/>
              <a:ext cx="279"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148588" name="Text Box 108"/>
            <p:cNvSpPr txBox="1">
              <a:spLocks noChangeArrowheads="1"/>
            </p:cNvSpPr>
            <p:nvPr/>
          </p:nvSpPr>
          <p:spPr bwMode="auto">
            <a:xfrm>
              <a:off x="4033" y="3057"/>
              <a:ext cx="26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89" name="Text Box 109"/>
            <p:cNvSpPr txBox="1">
              <a:spLocks noChangeArrowheads="1"/>
            </p:cNvSpPr>
            <p:nvPr/>
          </p:nvSpPr>
          <p:spPr bwMode="auto">
            <a:xfrm>
              <a:off x="4033" y="3292"/>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90" name="Text Box 110"/>
            <p:cNvSpPr txBox="1">
              <a:spLocks noChangeArrowheads="1"/>
            </p:cNvSpPr>
            <p:nvPr/>
          </p:nvSpPr>
          <p:spPr bwMode="auto">
            <a:xfrm>
              <a:off x="4339" y="1826"/>
              <a:ext cx="25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91" name="Text Box 111"/>
            <p:cNvSpPr txBox="1">
              <a:spLocks noChangeArrowheads="1"/>
            </p:cNvSpPr>
            <p:nvPr/>
          </p:nvSpPr>
          <p:spPr bwMode="auto">
            <a:xfrm>
              <a:off x="4339" y="2013"/>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92" name="Text Box 112"/>
            <p:cNvSpPr txBox="1">
              <a:spLocks noChangeArrowheads="1"/>
            </p:cNvSpPr>
            <p:nvPr/>
          </p:nvSpPr>
          <p:spPr bwMode="auto">
            <a:xfrm>
              <a:off x="4339" y="2219"/>
              <a:ext cx="253"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93" name="Text Box 113"/>
            <p:cNvSpPr txBox="1">
              <a:spLocks noChangeArrowheads="1"/>
            </p:cNvSpPr>
            <p:nvPr/>
          </p:nvSpPr>
          <p:spPr bwMode="auto">
            <a:xfrm>
              <a:off x="4339" y="2638"/>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148594" name="Text Box 114"/>
            <p:cNvSpPr txBox="1">
              <a:spLocks noChangeArrowheads="1"/>
            </p:cNvSpPr>
            <p:nvPr/>
          </p:nvSpPr>
          <p:spPr bwMode="auto">
            <a:xfrm>
              <a:off x="4339" y="2425"/>
              <a:ext cx="254"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595" name="Text Box 115"/>
            <p:cNvSpPr txBox="1">
              <a:spLocks noChangeArrowheads="1"/>
            </p:cNvSpPr>
            <p:nvPr/>
          </p:nvSpPr>
          <p:spPr bwMode="auto">
            <a:xfrm>
              <a:off x="4339" y="2827"/>
              <a:ext cx="26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148596" name="Text Box 116"/>
            <p:cNvSpPr txBox="1">
              <a:spLocks noChangeArrowheads="1"/>
            </p:cNvSpPr>
            <p:nvPr/>
          </p:nvSpPr>
          <p:spPr bwMode="auto">
            <a:xfrm>
              <a:off x="4339" y="3043"/>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148597" name="Text Box 117"/>
            <p:cNvSpPr txBox="1">
              <a:spLocks noChangeArrowheads="1"/>
            </p:cNvSpPr>
            <p:nvPr/>
          </p:nvSpPr>
          <p:spPr bwMode="auto">
            <a:xfrm>
              <a:off x="4339" y="3299"/>
              <a:ext cx="26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148598" name="Text Box 118"/>
            <p:cNvSpPr txBox="1">
              <a:spLocks noChangeArrowheads="1"/>
            </p:cNvSpPr>
            <p:nvPr/>
          </p:nvSpPr>
          <p:spPr bwMode="auto">
            <a:xfrm>
              <a:off x="4649" y="1819"/>
              <a:ext cx="2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１</a:t>
              </a:r>
            </a:p>
          </p:txBody>
        </p:sp>
        <p:sp>
          <p:nvSpPr>
            <p:cNvPr id="148599" name="Text Box 119"/>
            <p:cNvSpPr txBox="1">
              <a:spLocks noChangeArrowheads="1"/>
            </p:cNvSpPr>
            <p:nvPr/>
          </p:nvSpPr>
          <p:spPr bwMode="auto">
            <a:xfrm>
              <a:off x="4649" y="2004"/>
              <a:ext cx="268"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148600" name="Text Box 120"/>
            <p:cNvSpPr txBox="1">
              <a:spLocks noChangeArrowheads="1"/>
            </p:cNvSpPr>
            <p:nvPr/>
          </p:nvSpPr>
          <p:spPr bwMode="auto">
            <a:xfrm>
              <a:off x="4649" y="2213"/>
              <a:ext cx="258"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148601" name="Text Box 121"/>
            <p:cNvSpPr txBox="1">
              <a:spLocks noChangeArrowheads="1"/>
            </p:cNvSpPr>
            <p:nvPr/>
          </p:nvSpPr>
          <p:spPr bwMode="auto">
            <a:xfrm>
              <a:off x="4649" y="2631"/>
              <a:ext cx="268"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602" name="Text Box 122"/>
            <p:cNvSpPr txBox="1">
              <a:spLocks noChangeArrowheads="1"/>
            </p:cNvSpPr>
            <p:nvPr/>
          </p:nvSpPr>
          <p:spPr bwMode="auto">
            <a:xfrm>
              <a:off x="4649" y="2416"/>
              <a:ext cx="255"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603" name="Text Box 123"/>
            <p:cNvSpPr txBox="1">
              <a:spLocks noChangeArrowheads="1"/>
            </p:cNvSpPr>
            <p:nvPr/>
          </p:nvSpPr>
          <p:spPr bwMode="auto">
            <a:xfrm>
              <a:off x="4649" y="2836"/>
              <a:ext cx="268"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148604" name="Text Box 124"/>
            <p:cNvSpPr txBox="1">
              <a:spLocks noChangeArrowheads="1"/>
            </p:cNvSpPr>
            <p:nvPr/>
          </p:nvSpPr>
          <p:spPr bwMode="auto">
            <a:xfrm>
              <a:off x="4649" y="3063"/>
              <a:ext cx="268"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５</a:t>
              </a:r>
            </a:p>
          </p:txBody>
        </p:sp>
        <p:sp>
          <p:nvSpPr>
            <p:cNvPr id="148605" name="Text Box 125"/>
            <p:cNvSpPr txBox="1">
              <a:spLocks noChangeArrowheads="1"/>
            </p:cNvSpPr>
            <p:nvPr/>
          </p:nvSpPr>
          <p:spPr bwMode="auto">
            <a:xfrm>
              <a:off x="4649" y="3271"/>
              <a:ext cx="268"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３</a:t>
              </a:r>
            </a:p>
          </p:txBody>
        </p:sp>
        <p:sp>
          <p:nvSpPr>
            <p:cNvPr id="148635" name="Line 155"/>
            <p:cNvSpPr>
              <a:spLocks noChangeShapeType="1"/>
            </p:cNvSpPr>
            <p:nvPr/>
          </p:nvSpPr>
          <p:spPr bwMode="auto">
            <a:xfrm flipV="1">
              <a:off x="5597" y="3591"/>
              <a:ext cx="0" cy="93"/>
            </a:xfrm>
            <a:prstGeom prst="line">
              <a:avLst/>
            </a:prstGeom>
            <a:noFill/>
            <a:ln w="25400">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41" name="Line 161"/>
            <p:cNvSpPr>
              <a:spLocks noChangeShapeType="1"/>
            </p:cNvSpPr>
            <p:nvPr/>
          </p:nvSpPr>
          <p:spPr bwMode="auto">
            <a:xfrm>
              <a:off x="3716" y="3489"/>
              <a:ext cx="184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48657" name="Group 177"/>
          <p:cNvGrpSpPr>
            <a:grpSpLocks/>
          </p:cNvGrpSpPr>
          <p:nvPr/>
        </p:nvGrpSpPr>
        <p:grpSpPr bwMode="auto">
          <a:xfrm>
            <a:off x="155575" y="2874963"/>
            <a:ext cx="5700713" cy="3033712"/>
            <a:chOff x="98" y="1811"/>
            <a:chExt cx="3591" cy="1911"/>
          </a:xfrm>
        </p:grpSpPr>
        <p:sp>
          <p:nvSpPr>
            <p:cNvPr id="148485" name="Line 5"/>
            <p:cNvSpPr>
              <a:spLocks noChangeShapeType="1"/>
            </p:cNvSpPr>
            <p:nvPr/>
          </p:nvSpPr>
          <p:spPr bwMode="auto">
            <a:xfrm>
              <a:off x="441" y="2374"/>
              <a:ext cx="0" cy="134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486" name="Text Box 6"/>
            <p:cNvSpPr txBox="1">
              <a:spLocks noChangeArrowheads="1"/>
            </p:cNvSpPr>
            <p:nvPr/>
          </p:nvSpPr>
          <p:spPr bwMode="auto">
            <a:xfrm>
              <a:off x="98" y="2360"/>
              <a:ext cx="275" cy="1356"/>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混雑しない食堂にする</a:t>
              </a:r>
            </a:p>
          </p:txBody>
        </p:sp>
        <p:sp>
          <p:nvSpPr>
            <p:cNvPr id="148488" name="Text Box 8"/>
            <p:cNvSpPr txBox="1">
              <a:spLocks noChangeArrowheads="1"/>
            </p:cNvSpPr>
            <p:nvPr/>
          </p:nvSpPr>
          <p:spPr bwMode="auto">
            <a:xfrm>
              <a:off x="518" y="2170"/>
              <a:ext cx="657" cy="60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入り口側の流れをｽﾑｰｽﾞにする</a:t>
              </a:r>
            </a:p>
          </p:txBody>
        </p:sp>
        <p:sp>
          <p:nvSpPr>
            <p:cNvPr id="148489" name="Text Box 9"/>
            <p:cNvSpPr txBox="1">
              <a:spLocks noChangeArrowheads="1"/>
            </p:cNvSpPr>
            <p:nvPr/>
          </p:nvSpPr>
          <p:spPr bwMode="auto">
            <a:xfrm>
              <a:off x="1316" y="1886"/>
              <a:ext cx="983"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並びが通路にはみ出ないようにする</a:t>
              </a:r>
            </a:p>
          </p:txBody>
        </p:sp>
        <p:sp>
          <p:nvSpPr>
            <p:cNvPr id="148490" name="Text Box 10"/>
            <p:cNvSpPr txBox="1">
              <a:spLocks noChangeArrowheads="1"/>
            </p:cNvSpPr>
            <p:nvPr/>
          </p:nvSpPr>
          <p:spPr bwMode="auto">
            <a:xfrm>
              <a:off x="2475" y="2023"/>
              <a:ext cx="1211"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ｸﾛｽしない順路設定</a:t>
              </a:r>
            </a:p>
          </p:txBody>
        </p:sp>
        <p:sp>
          <p:nvSpPr>
            <p:cNvPr id="148491" name="Text Box 11"/>
            <p:cNvSpPr txBox="1">
              <a:spLocks noChangeArrowheads="1"/>
            </p:cNvSpPr>
            <p:nvPr/>
          </p:nvSpPr>
          <p:spPr bwMode="auto">
            <a:xfrm>
              <a:off x="2475" y="1811"/>
              <a:ext cx="1213"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人気を想定した順路設定</a:t>
              </a:r>
            </a:p>
          </p:txBody>
        </p:sp>
        <p:sp>
          <p:nvSpPr>
            <p:cNvPr id="148492" name="Line 12"/>
            <p:cNvSpPr>
              <a:spLocks noChangeShapeType="1"/>
            </p:cNvSpPr>
            <p:nvPr/>
          </p:nvSpPr>
          <p:spPr bwMode="auto">
            <a:xfrm>
              <a:off x="449" y="2375"/>
              <a:ext cx="7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493" name="Line 13"/>
            <p:cNvSpPr>
              <a:spLocks noChangeShapeType="1"/>
            </p:cNvSpPr>
            <p:nvPr/>
          </p:nvSpPr>
          <p:spPr bwMode="auto">
            <a:xfrm flipV="1">
              <a:off x="388" y="3224"/>
              <a:ext cx="12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496" name="Line 16"/>
            <p:cNvSpPr>
              <a:spLocks noChangeShapeType="1"/>
            </p:cNvSpPr>
            <p:nvPr/>
          </p:nvSpPr>
          <p:spPr bwMode="auto">
            <a:xfrm>
              <a:off x="1175" y="2383"/>
              <a:ext cx="14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497" name="Line 17"/>
            <p:cNvSpPr>
              <a:spLocks noChangeShapeType="1"/>
            </p:cNvSpPr>
            <p:nvPr/>
          </p:nvSpPr>
          <p:spPr bwMode="auto">
            <a:xfrm>
              <a:off x="2396" y="1891"/>
              <a:ext cx="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498" name="Line 18"/>
            <p:cNvSpPr>
              <a:spLocks noChangeShapeType="1"/>
            </p:cNvSpPr>
            <p:nvPr/>
          </p:nvSpPr>
          <p:spPr bwMode="auto">
            <a:xfrm>
              <a:off x="2405" y="2104"/>
              <a:ext cx="5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499" name="Line 19"/>
            <p:cNvSpPr>
              <a:spLocks noChangeShapeType="1"/>
            </p:cNvSpPr>
            <p:nvPr/>
          </p:nvSpPr>
          <p:spPr bwMode="auto">
            <a:xfrm>
              <a:off x="2396" y="1900"/>
              <a:ext cx="0" cy="37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00" name="Text Box 20"/>
            <p:cNvSpPr txBox="1">
              <a:spLocks noChangeArrowheads="1"/>
            </p:cNvSpPr>
            <p:nvPr/>
          </p:nvSpPr>
          <p:spPr bwMode="auto">
            <a:xfrm>
              <a:off x="518" y="3015"/>
              <a:ext cx="657" cy="46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ｽﾍﾟｰｽの活用を見直しする</a:t>
              </a:r>
            </a:p>
          </p:txBody>
        </p:sp>
        <p:sp>
          <p:nvSpPr>
            <p:cNvPr id="148502" name="Line 22"/>
            <p:cNvSpPr>
              <a:spLocks noChangeShapeType="1"/>
            </p:cNvSpPr>
            <p:nvPr/>
          </p:nvSpPr>
          <p:spPr bwMode="auto">
            <a:xfrm>
              <a:off x="1237" y="2023"/>
              <a:ext cx="0" cy="67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03" name="Line 23"/>
            <p:cNvSpPr>
              <a:spLocks noChangeShapeType="1"/>
            </p:cNvSpPr>
            <p:nvPr/>
          </p:nvSpPr>
          <p:spPr bwMode="auto">
            <a:xfrm>
              <a:off x="2298" y="2103"/>
              <a:ext cx="10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05" name="Text Box 25"/>
            <p:cNvSpPr txBox="1">
              <a:spLocks noChangeArrowheads="1"/>
            </p:cNvSpPr>
            <p:nvPr/>
          </p:nvSpPr>
          <p:spPr bwMode="auto">
            <a:xfrm>
              <a:off x="1316" y="2209"/>
              <a:ext cx="982" cy="29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流れを止める要因を排除する</a:t>
              </a:r>
            </a:p>
          </p:txBody>
        </p:sp>
        <p:sp>
          <p:nvSpPr>
            <p:cNvPr id="148506" name="Text Box 26"/>
            <p:cNvSpPr txBox="1">
              <a:spLocks noChangeArrowheads="1"/>
            </p:cNvSpPr>
            <p:nvPr/>
          </p:nvSpPr>
          <p:spPr bwMode="auto">
            <a:xfrm>
              <a:off x="2475" y="2227"/>
              <a:ext cx="1207"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うまく流れるﾚｲｱｳﾄ見直し</a:t>
              </a:r>
            </a:p>
          </p:txBody>
        </p:sp>
        <p:sp>
          <p:nvSpPr>
            <p:cNvPr id="148507" name="Text Box 27"/>
            <p:cNvSpPr txBox="1">
              <a:spLocks noChangeArrowheads="1"/>
            </p:cNvSpPr>
            <p:nvPr/>
          </p:nvSpPr>
          <p:spPr bwMode="auto">
            <a:xfrm>
              <a:off x="2475" y="2435"/>
              <a:ext cx="1207"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箸等の部品必要量設置</a:t>
              </a:r>
            </a:p>
          </p:txBody>
        </p:sp>
        <p:sp>
          <p:nvSpPr>
            <p:cNvPr id="148508" name="Text Box 28"/>
            <p:cNvSpPr txBox="1">
              <a:spLocks noChangeArrowheads="1"/>
            </p:cNvSpPr>
            <p:nvPr/>
          </p:nvSpPr>
          <p:spPr bwMode="auto">
            <a:xfrm>
              <a:off x="2475" y="2643"/>
              <a:ext cx="1214"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休憩時間の時間差設定</a:t>
              </a:r>
            </a:p>
          </p:txBody>
        </p:sp>
        <p:sp>
          <p:nvSpPr>
            <p:cNvPr id="148510" name="Line 30"/>
            <p:cNvSpPr>
              <a:spLocks noChangeShapeType="1"/>
            </p:cNvSpPr>
            <p:nvPr/>
          </p:nvSpPr>
          <p:spPr bwMode="auto">
            <a:xfrm flipV="1">
              <a:off x="1243" y="2692"/>
              <a:ext cx="9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511" name="Text Box 31"/>
            <p:cNvSpPr txBox="1">
              <a:spLocks noChangeArrowheads="1"/>
            </p:cNvSpPr>
            <p:nvPr/>
          </p:nvSpPr>
          <p:spPr bwMode="auto">
            <a:xfrm>
              <a:off x="1316" y="2881"/>
              <a:ext cx="973"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ｽﾍﾟｰｽを増やす</a:t>
              </a:r>
            </a:p>
          </p:txBody>
        </p:sp>
        <p:sp>
          <p:nvSpPr>
            <p:cNvPr id="148512" name="Text Box 32"/>
            <p:cNvSpPr txBox="1">
              <a:spLocks noChangeArrowheads="1"/>
            </p:cNvSpPr>
            <p:nvPr/>
          </p:nvSpPr>
          <p:spPr bwMode="auto">
            <a:xfrm>
              <a:off x="1316" y="3088"/>
              <a:ext cx="969"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机・椅子を増やす</a:t>
              </a:r>
            </a:p>
          </p:txBody>
        </p:sp>
        <p:sp>
          <p:nvSpPr>
            <p:cNvPr id="148513" name="Text Box 33"/>
            <p:cNvSpPr txBox="1">
              <a:spLocks noChangeArrowheads="1"/>
            </p:cNvSpPr>
            <p:nvPr/>
          </p:nvSpPr>
          <p:spPr bwMode="auto">
            <a:xfrm>
              <a:off x="2475" y="2853"/>
              <a:ext cx="1204"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隣の倉庫を移転</a:t>
              </a:r>
            </a:p>
          </p:txBody>
        </p:sp>
        <p:sp>
          <p:nvSpPr>
            <p:cNvPr id="148514" name="Text Box 34"/>
            <p:cNvSpPr txBox="1">
              <a:spLocks noChangeArrowheads="1"/>
            </p:cNvSpPr>
            <p:nvPr/>
          </p:nvSpPr>
          <p:spPr bwMode="auto">
            <a:xfrm>
              <a:off x="2475" y="3083"/>
              <a:ext cx="1204"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机・椅子のｻｲｽﾞ見直し</a:t>
              </a:r>
            </a:p>
          </p:txBody>
        </p:sp>
        <p:sp>
          <p:nvSpPr>
            <p:cNvPr id="148515" name="Text Box 35"/>
            <p:cNvSpPr txBox="1">
              <a:spLocks noChangeArrowheads="1"/>
            </p:cNvSpPr>
            <p:nvPr/>
          </p:nvSpPr>
          <p:spPr bwMode="auto">
            <a:xfrm>
              <a:off x="2475" y="3292"/>
              <a:ext cx="1206" cy="18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ｶｳﾝﾀｰ、二人用の導入</a:t>
              </a:r>
            </a:p>
          </p:txBody>
        </p:sp>
        <p:sp>
          <p:nvSpPr>
            <p:cNvPr id="148612" name="Text Box 132"/>
            <p:cNvSpPr txBox="1">
              <a:spLocks noChangeArrowheads="1"/>
            </p:cNvSpPr>
            <p:nvPr/>
          </p:nvSpPr>
          <p:spPr bwMode="auto">
            <a:xfrm>
              <a:off x="1316" y="2541"/>
              <a:ext cx="974"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一度に人がこないようにする</a:t>
              </a:r>
            </a:p>
          </p:txBody>
        </p:sp>
        <p:sp>
          <p:nvSpPr>
            <p:cNvPr id="148613" name="Text Box 133"/>
            <p:cNvSpPr txBox="1">
              <a:spLocks noChangeArrowheads="1"/>
            </p:cNvSpPr>
            <p:nvPr/>
          </p:nvSpPr>
          <p:spPr bwMode="auto">
            <a:xfrm>
              <a:off x="1316" y="3306"/>
              <a:ext cx="974"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ﾆｰｽﾞに合せた備品の採用</a:t>
              </a:r>
            </a:p>
          </p:txBody>
        </p:sp>
        <p:sp>
          <p:nvSpPr>
            <p:cNvPr id="148615" name="Line 135"/>
            <p:cNvSpPr>
              <a:spLocks noChangeShapeType="1"/>
            </p:cNvSpPr>
            <p:nvPr/>
          </p:nvSpPr>
          <p:spPr bwMode="auto">
            <a:xfrm>
              <a:off x="2398" y="2343"/>
              <a:ext cx="0" cy="16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16" name="Line 136"/>
            <p:cNvSpPr>
              <a:spLocks noChangeShapeType="1"/>
            </p:cNvSpPr>
            <p:nvPr/>
          </p:nvSpPr>
          <p:spPr bwMode="auto">
            <a:xfrm>
              <a:off x="2396" y="2284"/>
              <a:ext cx="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17" name="Line 137"/>
            <p:cNvSpPr>
              <a:spLocks noChangeShapeType="1"/>
            </p:cNvSpPr>
            <p:nvPr/>
          </p:nvSpPr>
          <p:spPr bwMode="auto">
            <a:xfrm>
              <a:off x="2405" y="2342"/>
              <a:ext cx="7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19" name="Line 139"/>
            <p:cNvSpPr>
              <a:spLocks noChangeShapeType="1"/>
            </p:cNvSpPr>
            <p:nvPr/>
          </p:nvSpPr>
          <p:spPr bwMode="auto">
            <a:xfrm>
              <a:off x="2308" y="2437"/>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21" name="Line 141"/>
            <p:cNvSpPr>
              <a:spLocks noChangeShapeType="1"/>
            </p:cNvSpPr>
            <p:nvPr/>
          </p:nvSpPr>
          <p:spPr bwMode="auto">
            <a:xfrm>
              <a:off x="2286" y="2947"/>
              <a:ext cx="189" cy="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22" name="Line 142"/>
            <p:cNvSpPr>
              <a:spLocks noChangeShapeType="1"/>
            </p:cNvSpPr>
            <p:nvPr/>
          </p:nvSpPr>
          <p:spPr bwMode="auto">
            <a:xfrm>
              <a:off x="2286" y="3174"/>
              <a:ext cx="189" cy="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23" name="Line 143"/>
            <p:cNvSpPr>
              <a:spLocks noChangeShapeType="1"/>
            </p:cNvSpPr>
            <p:nvPr/>
          </p:nvSpPr>
          <p:spPr bwMode="auto">
            <a:xfrm>
              <a:off x="2291" y="3401"/>
              <a:ext cx="189" cy="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24" name="Line 144"/>
            <p:cNvSpPr>
              <a:spLocks noChangeShapeType="1"/>
            </p:cNvSpPr>
            <p:nvPr/>
          </p:nvSpPr>
          <p:spPr bwMode="auto">
            <a:xfrm>
              <a:off x="1246" y="2955"/>
              <a:ext cx="0" cy="726"/>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25" name="Line 145"/>
            <p:cNvSpPr>
              <a:spLocks noChangeShapeType="1"/>
            </p:cNvSpPr>
            <p:nvPr/>
          </p:nvSpPr>
          <p:spPr bwMode="auto">
            <a:xfrm flipV="1">
              <a:off x="1243" y="2957"/>
              <a:ext cx="9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26" name="Line 146"/>
            <p:cNvSpPr>
              <a:spLocks noChangeShapeType="1"/>
            </p:cNvSpPr>
            <p:nvPr/>
          </p:nvSpPr>
          <p:spPr bwMode="auto">
            <a:xfrm flipV="1">
              <a:off x="1243" y="3466"/>
              <a:ext cx="9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27" name="Line 147"/>
            <p:cNvSpPr>
              <a:spLocks noChangeShapeType="1"/>
            </p:cNvSpPr>
            <p:nvPr/>
          </p:nvSpPr>
          <p:spPr bwMode="auto">
            <a:xfrm>
              <a:off x="1175" y="3167"/>
              <a:ext cx="16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33" name="Line 153"/>
            <p:cNvSpPr>
              <a:spLocks noChangeShapeType="1"/>
            </p:cNvSpPr>
            <p:nvPr/>
          </p:nvSpPr>
          <p:spPr bwMode="auto">
            <a:xfrm>
              <a:off x="2461" y="3523"/>
              <a:ext cx="0" cy="140"/>
            </a:xfrm>
            <a:prstGeom prst="line">
              <a:avLst/>
            </a:prstGeom>
            <a:noFill/>
            <a:ln w="25400">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51" name="Line 171"/>
            <p:cNvSpPr>
              <a:spLocks noChangeShapeType="1"/>
            </p:cNvSpPr>
            <p:nvPr/>
          </p:nvSpPr>
          <p:spPr bwMode="auto">
            <a:xfrm>
              <a:off x="2406" y="2515"/>
              <a:ext cx="6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52" name="Line 172"/>
            <p:cNvSpPr>
              <a:spLocks noChangeShapeType="1"/>
            </p:cNvSpPr>
            <p:nvPr/>
          </p:nvSpPr>
          <p:spPr bwMode="auto">
            <a:xfrm>
              <a:off x="1239" y="2019"/>
              <a:ext cx="7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8653" name="Line 173"/>
            <p:cNvSpPr>
              <a:spLocks noChangeShapeType="1"/>
            </p:cNvSpPr>
            <p:nvPr/>
          </p:nvSpPr>
          <p:spPr bwMode="auto">
            <a:xfrm>
              <a:off x="2289" y="2727"/>
              <a:ext cx="18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title"/>
          </p:nvPr>
        </p:nvSpPr>
        <p:spPr>
          <a:xfrm>
            <a:off x="309563" y="422275"/>
            <a:ext cx="7950200" cy="538163"/>
          </a:xfrm>
          <a:solidFill>
            <a:srgbClr val="FF99FF"/>
          </a:solidFill>
          <a:effectLst>
            <a:outerShdw dist="107763" dir="2700000" algn="ctr" rotWithShape="0">
              <a:schemeClr val="bg2">
                <a:alpha val="50000"/>
              </a:schemeClr>
            </a:outerShdw>
          </a:effectLst>
        </p:spPr>
        <p:txBody>
          <a:bodyPr/>
          <a:lstStyle/>
          <a:p>
            <a:r>
              <a:rPr lang="ja-JP" altLang="en-US" sz="2800">
                <a:ea typeface="HG創英角ﾎﾟｯﾌﾟ体" pitchFamily="49" charset="-128"/>
              </a:rPr>
              <a:t>４－</a:t>
            </a:r>
            <a:r>
              <a:rPr lang="en-US" altLang="ja-JP" sz="2800">
                <a:ea typeface="HG創英角ﾎﾟｯﾌﾟ体" pitchFamily="49" charset="-128"/>
              </a:rPr>
              <a:t>3</a:t>
            </a:r>
            <a:r>
              <a:rPr lang="ja-JP" altLang="en-US" sz="2800">
                <a:ea typeface="HG創英角ﾎﾟｯﾌﾟ体" pitchFamily="49" charset="-128"/>
              </a:rPr>
              <a:t>．系統図（方策展開型）作成上の注意点</a:t>
            </a:r>
          </a:p>
        </p:txBody>
      </p:sp>
      <p:grpSp>
        <p:nvGrpSpPr>
          <p:cNvPr id="292883" name="Group 19"/>
          <p:cNvGrpSpPr>
            <a:grpSpLocks/>
          </p:cNvGrpSpPr>
          <p:nvPr/>
        </p:nvGrpSpPr>
        <p:grpSpPr bwMode="auto">
          <a:xfrm>
            <a:off x="361950" y="1100138"/>
            <a:ext cx="8448675" cy="5497512"/>
            <a:chOff x="228" y="693"/>
            <a:chExt cx="5322" cy="3463"/>
          </a:xfrm>
        </p:grpSpPr>
        <p:sp>
          <p:nvSpPr>
            <p:cNvPr id="292881" name="AutoShape 17"/>
            <p:cNvSpPr>
              <a:spLocks noChangeArrowheads="1"/>
            </p:cNvSpPr>
            <p:nvPr/>
          </p:nvSpPr>
          <p:spPr bwMode="auto">
            <a:xfrm>
              <a:off x="228" y="693"/>
              <a:ext cx="5322" cy="3463"/>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2868" name="Text Box 4"/>
            <p:cNvSpPr txBox="1">
              <a:spLocks noChangeArrowheads="1"/>
            </p:cNvSpPr>
            <p:nvPr/>
          </p:nvSpPr>
          <p:spPr bwMode="auto">
            <a:xfrm>
              <a:off x="522" y="830"/>
              <a:ext cx="3402" cy="25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0000FF"/>
                  </a:solidFill>
                  <a:ea typeface="HG創英角ﾎﾟｯﾌﾟ体" pitchFamily="49" charset="-128"/>
                </a:rPr>
                <a:t>１）基本目的である目標値を明確にする</a:t>
              </a:r>
            </a:p>
          </p:txBody>
        </p:sp>
        <p:sp>
          <p:nvSpPr>
            <p:cNvPr id="292869" name="Text Box 5"/>
            <p:cNvSpPr txBox="1">
              <a:spLocks noChangeArrowheads="1"/>
            </p:cNvSpPr>
            <p:nvPr/>
          </p:nvSpPr>
          <p:spPr bwMode="auto">
            <a:xfrm>
              <a:off x="1083" y="1093"/>
              <a:ext cx="3083" cy="19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・基本目的である目標値により結果が異なってくる。</a:t>
              </a:r>
            </a:p>
          </p:txBody>
        </p:sp>
        <p:sp>
          <p:nvSpPr>
            <p:cNvPr id="292870" name="Text Box 6"/>
            <p:cNvSpPr txBox="1">
              <a:spLocks noChangeArrowheads="1"/>
            </p:cNvSpPr>
            <p:nvPr/>
          </p:nvSpPr>
          <p:spPr bwMode="auto">
            <a:xfrm>
              <a:off x="522" y="1352"/>
              <a:ext cx="3742" cy="25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0000FF"/>
                  </a:solidFill>
                  <a:ea typeface="HG創英角ﾎﾟｯﾌﾟ体" pitchFamily="49" charset="-128"/>
                </a:rPr>
                <a:t>２）制約条件を明確にする</a:t>
              </a:r>
            </a:p>
          </p:txBody>
        </p:sp>
        <p:sp>
          <p:nvSpPr>
            <p:cNvPr id="292871" name="Text Box 7"/>
            <p:cNvSpPr txBox="1">
              <a:spLocks noChangeArrowheads="1"/>
            </p:cNvSpPr>
            <p:nvPr/>
          </p:nvSpPr>
          <p:spPr bwMode="auto">
            <a:xfrm>
              <a:off x="522" y="1874"/>
              <a:ext cx="2977" cy="25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0000FF"/>
                  </a:solidFill>
                  <a:ea typeface="HG創英角ﾎﾟｯﾌﾟ体" pitchFamily="49" charset="-128"/>
                </a:rPr>
                <a:t>３）１次手段を慎重に抽出する</a:t>
              </a:r>
            </a:p>
          </p:txBody>
        </p:sp>
        <p:sp>
          <p:nvSpPr>
            <p:cNvPr id="292872" name="Text Box 8"/>
            <p:cNvSpPr txBox="1">
              <a:spLocks noChangeArrowheads="1"/>
            </p:cNvSpPr>
            <p:nvPr/>
          </p:nvSpPr>
          <p:spPr bwMode="auto">
            <a:xfrm>
              <a:off x="522" y="2396"/>
              <a:ext cx="3309" cy="25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0000FF"/>
                  </a:solidFill>
                  <a:ea typeface="HG創英角ﾎﾟｯﾌﾟ体" pitchFamily="49" charset="-128"/>
                </a:rPr>
                <a:t>４）系統図における手段はＯＲ回路である</a:t>
              </a:r>
            </a:p>
          </p:txBody>
        </p:sp>
        <p:sp>
          <p:nvSpPr>
            <p:cNvPr id="292873" name="Text Box 9"/>
            <p:cNvSpPr txBox="1">
              <a:spLocks noChangeArrowheads="1"/>
            </p:cNvSpPr>
            <p:nvPr/>
          </p:nvSpPr>
          <p:spPr bwMode="auto">
            <a:xfrm>
              <a:off x="522" y="2918"/>
              <a:ext cx="3456" cy="25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0000FF"/>
                  </a:solidFill>
                  <a:ea typeface="HG創英角ﾎﾟｯﾌﾟ体" pitchFamily="49" charset="-128"/>
                </a:rPr>
                <a:t>５）最適手段には３要素が必要</a:t>
              </a:r>
            </a:p>
          </p:txBody>
        </p:sp>
        <p:sp>
          <p:nvSpPr>
            <p:cNvPr id="292874" name="Text Box 10"/>
            <p:cNvSpPr txBox="1">
              <a:spLocks noChangeArrowheads="1"/>
            </p:cNvSpPr>
            <p:nvPr/>
          </p:nvSpPr>
          <p:spPr bwMode="auto">
            <a:xfrm>
              <a:off x="522" y="3440"/>
              <a:ext cx="3801" cy="25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a:solidFill>
                    <a:srgbClr val="0000FF"/>
                  </a:solidFill>
                  <a:ea typeface="HG創英角ﾎﾟｯﾌﾟ体" pitchFamily="49" charset="-128"/>
                </a:rPr>
                <a:t>６）効果に対する評価の高い手段を大切にする</a:t>
              </a:r>
            </a:p>
          </p:txBody>
        </p:sp>
        <p:sp>
          <p:nvSpPr>
            <p:cNvPr id="292875" name="Text Box 11"/>
            <p:cNvSpPr txBox="1">
              <a:spLocks noChangeArrowheads="1"/>
            </p:cNvSpPr>
            <p:nvPr/>
          </p:nvSpPr>
          <p:spPr bwMode="auto">
            <a:xfrm>
              <a:off x="1083" y="1579"/>
              <a:ext cx="3083" cy="19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・最適な解決手段を摘出するとき必要。</a:t>
              </a:r>
            </a:p>
          </p:txBody>
        </p:sp>
        <p:sp>
          <p:nvSpPr>
            <p:cNvPr id="292876" name="Text Box 12"/>
            <p:cNvSpPr txBox="1">
              <a:spLocks noChangeArrowheads="1"/>
            </p:cNvSpPr>
            <p:nvPr/>
          </p:nvSpPr>
          <p:spPr bwMode="auto">
            <a:xfrm>
              <a:off x="1083" y="2140"/>
              <a:ext cx="3083" cy="19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・特性要因図や連関図などで根本原因を追究する事が重要。</a:t>
              </a:r>
            </a:p>
          </p:txBody>
        </p:sp>
        <p:sp>
          <p:nvSpPr>
            <p:cNvPr id="292877" name="Text Box 13"/>
            <p:cNvSpPr txBox="1">
              <a:spLocks noChangeArrowheads="1"/>
            </p:cNvSpPr>
            <p:nvPr/>
          </p:nvSpPr>
          <p:spPr bwMode="auto">
            <a:xfrm>
              <a:off x="1083" y="2636"/>
              <a:ext cx="4067" cy="19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・二つの二次手段が発想された場合は少なくともどちらかを実施する必要が有る。</a:t>
              </a:r>
            </a:p>
          </p:txBody>
        </p:sp>
        <p:sp>
          <p:nvSpPr>
            <p:cNvPr id="292878" name="Text Box 14"/>
            <p:cNvSpPr txBox="1">
              <a:spLocks noChangeArrowheads="1"/>
            </p:cNvSpPr>
            <p:nvPr/>
          </p:nvSpPr>
          <p:spPr bwMode="auto">
            <a:xfrm>
              <a:off x="1083" y="3205"/>
              <a:ext cx="4228" cy="19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・技術・システム・人の三要素に関する改善又は改革を取り上げる必要が有る。</a:t>
              </a:r>
            </a:p>
          </p:txBody>
        </p:sp>
        <p:sp>
          <p:nvSpPr>
            <p:cNvPr id="292880" name="Text Box 16"/>
            <p:cNvSpPr txBox="1">
              <a:spLocks noChangeArrowheads="1"/>
            </p:cNvSpPr>
            <p:nvPr/>
          </p:nvSpPr>
          <p:spPr bwMode="auto">
            <a:xfrm>
              <a:off x="1083" y="3752"/>
              <a:ext cx="3235" cy="19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・効果が高いが、実現性・経済性が低いと判断した対策こそ重要。</a:t>
              </a:r>
            </a:p>
          </p:txBody>
        </p:sp>
      </p:grpSp>
      <p:sp>
        <p:nvSpPr>
          <p:cNvPr id="292882" name="Text Box 18"/>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P16</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238" name="AutoShape 62"/>
          <p:cNvSpPr>
            <a:spLocks noChangeArrowheads="1"/>
          </p:cNvSpPr>
          <p:nvPr/>
        </p:nvSpPr>
        <p:spPr bwMode="auto">
          <a:xfrm>
            <a:off x="166688" y="1924050"/>
            <a:ext cx="8797925" cy="4862513"/>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180" name="Text Box 4"/>
          <p:cNvSpPr txBox="1">
            <a:spLocks noChangeArrowheads="1"/>
          </p:cNvSpPr>
          <p:nvPr/>
        </p:nvSpPr>
        <p:spPr bwMode="auto">
          <a:xfrm>
            <a:off x="247650" y="255588"/>
            <a:ext cx="7648575" cy="531812"/>
          </a:xfrm>
          <a:prstGeom prst="rect">
            <a:avLst/>
          </a:prstGeom>
          <a:solidFill>
            <a:srgbClr val="FF99FF"/>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sz="2800" b="1">
                <a:effectLst>
                  <a:outerShdw blurRad="38100" dist="38100" dir="2700000" algn="tl">
                    <a:srgbClr val="FFFFFF"/>
                  </a:outerShdw>
                </a:effectLst>
                <a:ea typeface="HG創英角ﾎﾟｯﾌﾟ体" pitchFamily="49" charset="-128"/>
              </a:rPr>
              <a:t>５</a:t>
            </a:r>
            <a:r>
              <a:rPr lang="en-US" altLang="ja-JP" sz="2800" b="1">
                <a:effectLst>
                  <a:outerShdw blurRad="38100" dist="38100" dir="2700000" algn="tl">
                    <a:srgbClr val="FFFFFF"/>
                  </a:outerShdw>
                </a:effectLst>
                <a:ea typeface="HG創英角ﾎﾟｯﾌﾟ体" pitchFamily="49" charset="-128"/>
              </a:rPr>
              <a:t>. </a:t>
            </a:r>
            <a:r>
              <a:rPr lang="ja-JP" altLang="en-US" sz="2800" b="1">
                <a:effectLst>
                  <a:outerShdw blurRad="38100" dist="38100" dir="2700000" algn="tl">
                    <a:srgbClr val="FFFFFF"/>
                  </a:outerShdw>
                </a:effectLst>
                <a:ea typeface="HG創英角ﾎﾟｯﾌﾟ体" pitchFamily="49" charset="-128"/>
              </a:rPr>
              <a:t>系統図（</a:t>
            </a:r>
            <a:r>
              <a:rPr lang="ja-JP" altLang="en-US" sz="2800" b="1">
                <a:effectLst>
                  <a:outerShdw blurRad="38100" dist="38100" dir="2700000" algn="tl">
                    <a:srgbClr val="FFFFFF"/>
                  </a:outerShdw>
                </a:effectLst>
                <a:ea typeface="HGP創英角ﾎﾟｯﾌﾟ体" pitchFamily="50" charset="-128"/>
              </a:rPr>
              <a:t>原因追求型</a:t>
            </a:r>
            <a:r>
              <a:rPr lang="ja-JP" altLang="en-US" sz="2800" b="1">
                <a:effectLst>
                  <a:outerShdw blurRad="38100" dist="38100" dir="2700000" algn="tl">
                    <a:srgbClr val="FFFFFF"/>
                  </a:outerShdw>
                </a:effectLst>
                <a:ea typeface="HG創英角ﾎﾟｯﾌﾟ体" pitchFamily="49" charset="-128"/>
              </a:rPr>
              <a:t>、なぜなぜ分析）</a:t>
            </a:r>
          </a:p>
        </p:txBody>
      </p:sp>
      <p:sp>
        <p:nvSpPr>
          <p:cNvPr id="306181" name="Text Box 5"/>
          <p:cNvSpPr txBox="1">
            <a:spLocks noChangeArrowheads="1"/>
          </p:cNvSpPr>
          <p:nvPr/>
        </p:nvSpPr>
        <p:spPr bwMode="auto">
          <a:xfrm>
            <a:off x="830263" y="1131888"/>
            <a:ext cx="6700837" cy="641350"/>
          </a:xfrm>
          <a:prstGeom prst="rect">
            <a:avLst/>
          </a:prstGeom>
          <a:solidFill>
            <a:srgbClr val="FF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ea typeface="HGP創英角ﾎﾟｯﾌﾟ体" pitchFamily="50" charset="-128"/>
              </a:rPr>
              <a:t>「なぜ」を繰り返しながら、発生している事象の原因を論理的に追究していき、ねらいとするもの（再発防止策）を導く分析のことをいう。</a:t>
            </a:r>
          </a:p>
        </p:txBody>
      </p:sp>
      <p:sp>
        <p:nvSpPr>
          <p:cNvPr id="306182" name="AutoShape 6"/>
          <p:cNvSpPr>
            <a:spLocks noChangeArrowheads="1"/>
          </p:cNvSpPr>
          <p:nvPr/>
        </p:nvSpPr>
        <p:spPr bwMode="auto">
          <a:xfrm>
            <a:off x="749300" y="2273300"/>
            <a:ext cx="427038" cy="790575"/>
          </a:xfrm>
          <a:prstGeom prst="roundRect">
            <a:avLst>
              <a:gd name="adj" fmla="val 16667"/>
            </a:avLst>
          </a:prstGeom>
          <a:solidFill>
            <a:srgbClr val="008000"/>
          </a:solidFill>
          <a:ln w="38100" cmpd="dbl">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2000" b="1">
                <a:solidFill>
                  <a:schemeClr val="bg1"/>
                </a:solidFill>
              </a:rPr>
              <a:t>事</a:t>
            </a:r>
            <a:br>
              <a:rPr lang="ja-JP" altLang="en-US" sz="2000" b="1">
                <a:solidFill>
                  <a:schemeClr val="bg1"/>
                </a:solidFill>
              </a:rPr>
            </a:br>
            <a:r>
              <a:rPr lang="ja-JP" altLang="en-US" sz="2000" b="1">
                <a:solidFill>
                  <a:schemeClr val="bg1"/>
                </a:solidFill>
              </a:rPr>
              <a:t>象</a:t>
            </a:r>
          </a:p>
        </p:txBody>
      </p:sp>
      <p:sp>
        <p:nvSpPr>
          <p:cNvPr id="306183" name="AutoShape 7"/>
          <p:cNvSpPr>
            <a:spLocks noChangeArrowheads="1"/>
          </p:cNvSpPr>
          <p:nvPr/>
        </p:nvSpPr>
        <p:spPr bwMode="auto">
          <a:xfrm>
            <a:off x="1601788" y="2473325"/>
            <a:ext cx="679450"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84" name="AutoShape 8"/>
          <p:cNvSpPr>
            <a:spLocks noChangeArrowheads="1"/>
          </p:cNvSpPr>
          <p:nvPr/>
        </p:nvSpPr>
        <p:spPr bwMode="auto">
          <a:xfrm>
            <a:off x="3659188" y="3633788"/>
            <a:ext cx="706437" cy="430212"/>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85" name="AutoShape 9"/>
          <p:cNvSpPr>
            <a:spLocks noChangeArrowheads="1"/>
          </p:cNvSpPr>
          <p:nvPr/>
        </p:nvSpPr>
        <p:spPr bwMode="auto">
          <a:xfrm>
            <a:off x="2633663" y="2473325"/>
            <a:ext cx="681037"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86" name="AutoShape 10"/>
          <p:cNvSpPr>
            <a:spLocks noChangeArrowheads="1"/>
          </p:cNvSpPr>
          <p:nvPr/>
        </p:nvSpPr>
        <p:spPr bwMode="auto">
          <a:xfrm>
            <a:off x="4697413" y="4343400"/>
            <a:ext cx="665162"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87" name="AutoShape 11"/>
          <p:cNvSpPr>
            <a:spLocks noChangeArrowheads="1"/>
          </p:cNvSpPr>
          <p:nvPr/>
        </p:nvSpPr>
        <p:spPr bwMode="auto">
          <a:xfrm>
            <a:off x="2633663" y="4957763"/>
            <a:ext cx="706437" cy="430212"/>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88" name="AutoShape 12"/>
          <p:cNvSpPr>
            <a:spLocks noChangeArrowheads="1"/>
          </p:cNvSpPr>
          <p:nvPr/>
        </p:nvSpPr>
        <p:spPr bwMode="auto">
          <a:xfrm>
            <a:off x="3659188" y="4953000"/>
            <a:ext cx="692150"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89" name="AutoShape 13"/>
          <p:cNvSpPr>
            <a:spLocks noChangeArrowheads="1"/>
          </p:cNvSpPr>
          <p:nvPr/>
        </p:nvSpPr>
        <p:spPr bwMode="auto">
          <a:xfrm>
            <a:off x="4697413" y="3632200"/>
            <a:ext cx="693737"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90" name="AutoShape 14"/>
          <p:cNvSpPr>
            <a:spLocks noChangeArrowheads="1"/>
          </p:cNvSpPr>
          <p:nvPr/>
        </p:nvSpPr>
        <p:spPr bwMode="auto">
          <a:xfrm>
            <a:off x="4697413" y="2473325"/>
            <a:ext cx="654050"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91" name="AutoShape 15"/>
          <p:cNvSpPr>
            <a:spLocks noChangeArrowheads="1"/>
          </p:cNvSpPr>
          <p:nvPr/>
        </p:nvSpPr>
        <p:spPr bwMode="auto">
          <a:xfrm>
            <a:off x="3659188" y="2473325"/>
            <a:ext cx="654050"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92" name="AutoShape 16"/>
          <p:cNvSpPr>
            <a:spLocks noChangeArrowheads="1"/>
          </p:cNvSpPr>
          <p:nvPr/>
        </p:nvSpPr>
        <p:spPr bwMode="auto">
          <a:xfrm>
            <a:off x="3659188" y="5664200"/>
            <a:ext cx="663575"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93" name="AutoShape 17"/>
          <p:cNvSpPr>
            <a:spLocks noChangeArrowheads="1"/>
          </p:cNvSpPr>
          <p:nvPr/>
        </p:nvSpPr>
        <p:spPr bwMode="auto">
          <a:xfrm>
            <a:off x="5729288" y="4344988"/>
            <a:ext cx="677862" cy="430212"/>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94" name="AutoShape 18"/>
          <p:cNvSpPr>
            <a:spLocks noChangeArrowheads="1"/>
          </p:cNvSpPr>
          <p:nvPr/>
        </p:nvSpPr>
        <p:spPr bwMode="auto">
          <a:xfrm>
            <a:off x="5729288" y="3048000"/>
            <a:ext cx="693737"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95" name="AutoShape 19"/>
          <p:cNvSpPr>
            <a:spLocks noChangeArrowheads="1"/>
          </p:cNvSpPr>
          <p:nvPr/>
        </p:nvSpPr>
        <p:spPr bwMode="auto">
          <a:xfrm>
            <a:off x="5729288" y="2473325"/>
            <a:ext cx="665162"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96" name="AutoShape 20"/>
          <p:cNvSpPr>
            <a:spLocks noChangeArrowheads="1"/>
          </p:cNvSpPr>
          <p:nvPr/>
        </p:nvSpPr>
        <p:spPr bwMode="auto">
          <a:xfrm>
            <a:off x="1601788" y="4948238"/>
            <a:ext cx="719137" cy="430212"/>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800"/>
              <a:t>なぜ</a:t>
            </a:r>
          </a:p>
        </p:txBody>
      </p:sp>
      <p:sp>
        <p:nvSpPr>
          <p:cNvPr id="306197" name="AutoShape 21"/>
          <p:cNvSpPr>
            <a:spLocks noChangeArrowheads="1"/>
          </p:cNvSpPr>
          <p:nvPr/>
        </p:nvSpPr>
        <p:spPr bwMode="auto">
          <a:xfrm>
            <a:off x="6513513" y="2300288"/>
            <a:ext cx="928687" cy="747712"/>
          </a:xfrm>
          <a:prstGeom prst="irregularSeal1">
            <a:avLst/>
          </a:prstGeom>
          <a:solidFill>
            <a:srgbClr val="FF0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1800" b="1"/>
              <a:t>NG</a:t>
            </a:r>
          </a:p>
        </p:txBody>
      </p:sp>
      <p:sp>
        <p:nvSpPr>
          <p:cNvPr id="306198" name="Oval 22"/>
          <p:cNvSpPr>
            <a:spLocks noChangeArrowheads="1"/>
          </p:cNvSpPr>
          <p:nvPr/>
        </p:nvSpPr>
        <p:spPr bwMode="auto">
          <a:xfrm>
            <a:off x="6648450" y="3087688"/>
            <a:ext cx="706438" cy="401637"/>
          </a:xfrm>
          <a:prstGeom prst="ellipse">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1800" b="1"/>
              <a:t>OK</a:t>
            </a:r>
          </a:p>
        </p:txBody>
      </p:sp>
      <p:sp>
        <p:nvSpPr>
          <p:cNvPr id="306199" name="AutoShape 23"/>
          <p:cNvSpPr>
            <a:spLocks noChangeArrowheads="1"/>
          </p:cNvSpPr>
          <p:nvPr/>
        </p:nvSpPr>
        <p:spPr bwMode="auto">
          <a:xfrm>
            <a:off x="5703888" y="3514725"/>
            <a:ext cx="928687" cy="747713"/>
          </a:xfrm>
          <a:prstGeom prst="irregularSeal1">
            <a:avLst/>
          </a:prstGeom>
          <a:solidFill>
            <a:srgbClr val="FF0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1800" b="1"/>
              <a:t>NG</a:t>
            </a:r>
          </a:p>
        </p:txBody>
      </p:sp>
      <p:sp>
        <p:nvSpPr>
          <p:cNvPr id="306200" name="AutoShape 24"/>
          <p:cNvSpPr>
            <a:spLocks noChangeArrowheads="1"/>
          </p:cNvSpPr>
          <p:nvPr/>
        </p:nvSpPr>
        <p:spPr bwMode="auto">
          <a:xfrm>
            <a:off x="4484688" y="5545138"/>
            <a:ext cx="928687" cy="747712"/>
          </a:xfrm>
          <a:prstGeom prst="irregularSeal1">
            <a:avLst/>
          </a:prstGeom>
          <a:solidFill>
            <a:srgbClr val="FF0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1800" b="1"/>
              <a:t>NG</a:t>
            </a:r>
          </a:p>
        </p:txBody>
      </p:sp>
      <p:sp>
        <p:nvSpPr>
          <p:cNvPr id="306201" name="Oval 25"/>
          <p:cNvSpPr>
            <a:spLocks noChangeArrowheads="1"/>
          </p:cNvSpPr>
          <p:nvPr/>
        </p:nvSpPr>
        <p:spPr bwMode="auto">
          <a:xfrm>
            <a:off x="6667500" y="4346575"/>
            <a:ext cx="706438" cy="401638"/>
          </a:xfrm>
          <a:prstGeom prst="ellipse">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1800" b="1"/>
              <a:t>OK</a:t>
            </a:r>
          </a:p>
        </p:txBody>
      </p:sp>
      <p:sp>
        <p:nvSpPr>
          <p:cNvPr id="306202" name="Oval 26"/>
          <p:cNvSpPr>
            <a:spLocks noChangeArrowheads="1"/>
          </p:cNvSpPr>
          <p:nvPr/>
        </p:nvSpPr>
        <p:spPr bwMode="auto">
          <a:xfrm>
            <a:off x="4525963" y="4989513"/>
            <a:ext cx="706437" cy="401637"/>
          </a:xfrm>
          <a:prstGeom prst="ellipse">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en-US" altLang="ja-JP" sz="1800" b="1"/>
              <a:t>OK</a:t>
            </a:r>
          </a:p>
        </p:txBody>
      </p:sp>
      <p:sp>
        <p:nvSpPr>
          <p:cNvPr id="306203" name="AutoShape 27"/>
          <p:cNvSpPr>
            <a:spLocks noChangeArrowheads="1"/>
          </p:cNvSpPr>
          <p:nvPr/>
        </p:nvSpPr>
        <p:spPr bwMode="auto">
          <a:xfrm>
            <a:off x="7772400" y="2411413"/>
            <a:ext cx="969963" cy="677862"/>
          </a:xfrm>
          <a:prstGeom prst="roundRect">
            <a:avLst>
              <a:gd name="adj" fmla="val 16667"/>
            </a:avLst>
          </a:prstGeom>
          <a:solidFill>
            <a:srgbClr val="008000"/>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800" b="1">
                <a:solidFill>
                  <a:schemeClr val="bg1"/>
                </a:solidFill>
              </a:rPr>
              <a:t>再発</a:t>
            </a:r>
          </a:p>
          <a:p>
            <a:r>
              <a:rPr lang="ja-JP" altLang="en-US" sz="1800" b="1">
                <a:solidFill>
                  <a:schemeClr val="bg1"/>
                </a:solidFill>
              </a:rPr>
              <a:t>防止策</a:t>
            </a:r>
          </a:p>
        </p:txBody>
      </p:sp>
      <p:sp>
        <p:nvSpPr>
          <p:cNvPr id="306204" name="AutoShape 28"/>
          <p:cNvSpPr>
            <a:spLocks noChangeArrowheads="1"/>
          </p:cNvSpPr>
          <p:nvPr/>
        </p:nvSpPr>
        <p:spPr bwMode="auto">
          <a:xfrm>
            <a:off x="7800975" y="3570288"/>
            <a:ext cx="969963" cy="677862"/>
          </a:xfrm>
          <a:prstGeom prst="roundRect">
            <a:avLst>
              <a:gd name="adj" fmla="val 16667"/>
            </a:avLst>
          </a:prstGeom>
          <a:solidFill>
            <a:srgbClr val="008000"/>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800" b="1">
                <a:solidFill>
                  <a:schemeClr val="bg1"/>
                </a:solidFill>
              </a:rPr>
              <a:t>再発</a:t>
            </a:r>
          </a:p>
          <a:p>
            <a:r>
              <a:rPr lang="ja-JP" altLang="en-US" sz="1800" b="1">
                <a:solidFill>
                  <a:schemeClr val="bg1"/>
                </a:solidFill>
              </a:rPr>
              <a:t>防止策</a:t>
            </a:r>
          </a:p>
        </p:txBody>
      </p:sp>
      <p:sp>
        <p:nvSpPr>
          <p:cNvPr id="306205" name="AutoShape 29"/>
          <p:cNvSpPr>
            <a:spLocks noChangeArrowheads="1"/>
          </p:cNvSpPr>
          <p:nvPr/>
        </p:nvSpPr>
        <p:spPr bwMode="auto">
          <a:xfrm>
            <a:off x="7815263" y="5503863"/>
            <a:ext cx="969962" cy="677862"/>
          </a:xfrm>
          <a:prstGeom prst="roundRect">
            <a:avLst>
              <a:gd name="adj" fmla="val 16667"/>
            </a:avLst>
          </a:prstGeom>
          <a:solidFill>
            <a:srgbClr val="008000"/>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800" b="1">
                <a:solidFill>
                  <a:schemeClr val="bg1"/>
                </a:solidFill>
              </a:rPr>
              <a:t>再発</a:t>
            </a:r>
          </a:p>
          <a:p>
            <a:r>
              <a:rPr lang="ja-JP" altLang="en-US" sz="1800" b="1">
                <a:solidFill>
                  <a:schemeClr val="bg1"/>
                </a:solidFill>
              </a:rPr>
              <a:t>防止策</a:t>
            </a:r>
          </a:p>
        </p:txBody>
      </p:sp>
      <p:sp>
        <p:nvSpPr>
          <p:cNvPr id="306207" name="AutoShape 31"/>
          <p:cNvSpPr>
            <a:spLocks noChangeArrowheads="1"/>
          </p:cNvSpPr>
          <p:nvPr/>
        </p:nvSpPr>
        <p:spPr bwMode="auto">
          <a:xfrm>
            <a:off x="1287463" y="2619375"/>
            <a:ext cx="292100" cy="123825"/>
          </a:xfrm>
          <a:prstGeom prst="rightArrow">
            <a:avLst>
              <a:gd name="adj1" fmla="val 50000"/>
              <a:gd name="adj2" fmla="val 58974"/>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08" name="AutoShape 32"/>
          <p:cNvSpPr>
            <a:spLocks noChangeArrowheads="1"/>
          </p:cNvSpPr>
          <p:nvPr/>
        </p:nvSpPr>
        <p:spPr bwMode="auto">
          <a:xfrm>
            <a:off x="2349500" y="2625725"/>
            <a:ext cx="180975" cy="138113"/>
          </a:xfrm>
          <a:prstGeom prst="rightArrow">
            <a:avLst>
              <a:gd name="adj1" fmla="val 50000"/>
              <a:gd name="adj2" fmla="val 3275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09" name="AutoShape 33"/>
          <p:cNvSpPr>
            <a:spLocks noChangeArrowheads="1"/>
          </p:cNvSpPr>
          <p:nvPr/>
        </p:nvSpPr>
        <p:spPr bwMode="auto">
          <a:xfrm>
            <a:off x="3381375" y="2620963"/>
            <a:ext cx="180975" cy="138112"/>
          </a:xfrm>
          <a:prstGeom prst="rightArrow">
            <a:avLst>
              <a:gd name="adj1" fmla="val 50000"/>
              <a:gd name="adj2" fmla="val 3275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10" name="AutoShape 34"/>
          <p:cNvSpPr>
            <a:spLocks noChangeArrowheads="1"/>
          </p:cNvSpPr>
          <p:nvPr/>
        </p:nvSpPr>
        <p:spPr bwMode="auto">
          <a:xfrm>
            <a:off x="1393825" y="5081588"/>
            <a:ext cx="180975" cy="138112"/>
          </a:xfrm>
          <a:prstGeom prst="rightArrow">
            <a:avLst>
              <a:gd name="adj1" fmla="val 50000"/>
              <a:gd name="adj2" fmla="val 3275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11" name="AutoShape 35"/>
          <p:cNvSpPr>
            <a:spLocks noChangeArrowheads="1"/>
          </p:cNvSpPr>
          <p:nvPr/>
        </p:nvSpPr>
        <p:spPr bwMode="auto">
          <a:xfrm>
            <a:off x="2382838" y="5103813"/>
            <a:ext cx="180975" cy="138112"/>
          </a:xfrm>
          <a:prstGeom prst="rightArrow">
            <a:avLst>
              <a:gd name="adj1" fmla="val 50000"/>
              <a:gd name="adj2" fmla="val 3275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12" name="AutoShape 36"/>
          <p:cNvSpPr>
            <a:spLocks noChangeArrowheads="1"/>
          </p:cNvSpPr>
          <p:nvPr/>
        </p:nvSpPr>
        <p:spPr bwMode="auto">
          <a:xfrm>
            <a:off x="4419600" y="2627313"/>
            <a:ext cx="180975" cy="138112"/>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13" name="AutoShape 37"/>
          <p:cNvSpPr>
            <a:spLocks noChangeArrowheads="1"/>
          </p:cNvSpPr>
          <p:nvPr/>
        </p:nvSpPr>
        <p:spPr bwMode="auto">
          <a:xfrm>
            <a:off x="5426075" y="2620963"/>
            <a:ext cx="180975" cy="138112"/>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14" name="AutoShape 38"/>
          <p:cNvSpPr>
            <a:spLocks noChangeArrowheads="1"/>
          </p:cNvSpPr>
          <p:nvPr/>
        </p:nvSpPr>
        <p:spPr bwMode="auto">
          <a:xfrm>
            <a:off x="3440113" y="3794125"/>
            <a:ext cx="180975" cy="138113"/>
          </a:xfrm>
          <a:prstGeom prst="rightArrow">
            <a:avLst>
              <a:gd name="adj1" fmla="val 50000"/>
              <a:gd name="adj2" fmla="val 3275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15" name="AutoShape 39"/>
          <p:cNvSpPr>
            <a:spLocks noChangeArrowheads="1"/>
          </p:cNvSpPr>
          <p:nvPr/>
        </p:nvSpPr>
        <p:spPr bwMode="auto">
          <a:xfrm>
            <a:off x="5468938" y="3787775"/>
            <a:ext cx="180975" cy="138113"/>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16" name="AutoShape 40"/>
          <p:cNvSpPr>
            <a:spLocks noChangeArrowheads="1"/>
          </p:cNvSpPr>
          <p:nvPr/>
        </p:nvSpPr>
        <p:spPr bwMode="auto">
          <a:xfrm>
            <a:off x="4424363" y="3767138"/>
            <a:ext cx="180975" cy="138112"/>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19" name="AutoShape 43"/>
          <p:cNvSpPr>
            <a:spLocks noChangeArrowheads="1"/>
          </p:cNvSpPr>
          <p:nvPr/>
        </p:nvSpPr>
        <p:spPr bwMode="auto">
          <a:xfrm>
            <a:off x="3387725" y="5110163"/>
            <a:ext cx="238125" cy="138112"/>
          </a:xfrm>
          <a:prstGeom prst="rightArrow">
            <a:avLst>
              <a:gd name="adj1" fmla="val 50000"/>
              <a:gd name="adj2" fmla="val 43104"/>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20" name="AutoShape 44"/>
          <p:cNvSpPr>
            <a:spLocks noChangeArrowheads="1"/>
          </p:cNvSpPr>
          <p:nvPr/>
        </p:nvSpPr>
        <p:spPr bwMode="auto">
          <a:xfrm>
            <a:off x="5461000" y="4494213"/>
            <a:ext cx="180975" cy="138112"/>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21" name="AutoShape 45"/>
          <p:cNvSpPr>
            <a:spLocks noChangeArrowheads="1"/>
          </p:cNvSpPr>
          <p:nvPr/>
        </p:nvSpPr>
        <p:spPr bwMode="auto">
          <a:xfrm>
            <a:off x="4459288" y="4530725"/>
            <a:ext cx="180975" cy="138113"/>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22" name="AutoShape 46"/>
          <p:cNvSpPr>
            <a:spLocks noChangeArrowheads="1"/>
          </p:cNvSpPr>
          <p:nvPr/>
        </p:nvSpPr>
        <p:spPr bwMode="auto">
          <a:xfrm>
            <a:off x="7504113" y="2632075"/>
            <a:ext cx="180975" cy="138113"/>
          </a:xfrm>
          <a:prstGeom prst="rightArrow">
            <a:avLst>
              <a:gd name="adj1" fmla="val 50000"/>
              <a:gd name="adj2" fmla="val 32759"/>
            </a:avLst>
          </a:prstGeom>
          <a:solidFill>
            <a:srgbClr val="0080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26" name="AutoShape 50"/>
          <p:cNvSpPr>
            <a:spLocks noChangeArrowheads="1"/>
          </p:cNvSpPr>
          <p:nvPr/>
        </p:nvSpPr>
        <p:spPr bwMode="auto">
          <a:xfrm>
            <a:off x="3424238" y="5822950"/>
            <a:ext cx="180975" cy="138113"/>
          </a:xfrm>
          <a:prstGeom prst="rightArrow">
            <a:avLst>
              <a:gd name="adj1" fmla="val 50000"/>
              <a:gd name="adj2" fmla="val 3275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29" name="AutoShape 53"/>
          <p:cNvSpPr>
            <a:spLocks noChangeArrowheads="1"/>
          </p:cNvSpPr>
          <p:nvPr/>
        </p:nvSpPr>
        <p:spPr bwMode="auto">
          <a:xfrm>
            <a:off x="5459413" y="3216275"/>
            <a:ext cx="180975" cy="138113"/>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30" name="AutoShape 54"/>
          <p:cNvSpPr>
            <a:spLocks noChangeArrowheads="1"/>
          </p:cNvSpPr>
          <p:nvPr/>
        </p:nvSpPr>
        <p:spPr bwMode="auto">
          <a:xfrm>
            <a:off x="6605588" y="3817938"/>
            <a:ext cx="1138237" cy="84137"/>
          </a:xfrm>
          <a:prstGeom prst="rightArrow">
            <a:avLst>
              <a:gd name="adj1" fmla="val 50000"/>
              <a:gd name="adj2" fmla="val 338209"/>
            </a:avLst>
          </a:prstGeom>
          <a:solidFill>
            <a:srgbClr val="0080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31" name="AutoShape 55"/>
          <p:cNvSpPr>
            <a:spLocks noChangeArrowheads="1"/>
          </p:cNvSpPr>
          <p:nvPr/>
        </p:nvSpPr>
        <p:spPr bwMode="auto">
          <a:xfrm>
            <a:off x="5781675" y="5810250"/>
            <a:ext cx="2009775" cy="111125"/>
          </a:xfrm>
          <a:prstGeom prst="rightArrow">
            <a:avLst>
              <a:gd name="adj1" fmla="val 50000"/>
              <a:gd name="adj2" fmla="val 452143"/>
            </a:avLst>
          </a:prstGeom>
          <a:solidFill>
            <a:srgbClr val="0080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6232" name="Line 56"/>
          <p:cNvSpPr>
            <a:spLocks noChangeShapeType="1"/>
          </p:cNvSpPr>
          <p:nvPr/>
        </p:nvSpPr>
        <p:spPr bwMode="auto">
          <a:xfrm flipH="1">
            <a:off x="1397000" y="2687638"/>
            <a:ext cx="14288" cy="2452687"/>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6233" name="Line 57"/>
          <p:cNvSpPr>
            <a:spLocks noChangeShapeType="1"/>
          </p:cNvSpPr>
          <p:nvPr/>
        </p:nvSpPr>
        <p:spPr bwMode="auto">
          <a:xfrm flipH="1">
            <a:off x="3416300" y="5148263"/>
            <a:ext cx="15875" cy="747712"/>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6234" name="Line 58"/>
          <p:cNvSpPr>
            <a:spLocks noChangeShapeType="1"/>
          </p:cNvSpPr>
          <p:nvPr/>
        </p:nvSpPr>
        <p:spPr bwMode="auto">
          <a:xfrm flipH="1">
            <a:off x="3452813" y="2686050"/>
            <a:ext cx="1587" cy="1149350"/>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6235" name="Line 59"/>
          <p:cNvSpPr>
            <a:spLocks noChangeShapeType="1"/>
          </p:cNvSpPr>
          <p:nvPr/>
        </p:nvSpPr>
        <p:spPr bwMode="auto">
          <a:xfrm flipH="1">
            <a:off x="4468813" y="3873500"/>
            <a:ext cx="1587" cy="720725"/>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6236" name="Line 60"/>
          <p:cNvSpPr>
            <a:spLocks noChangeShapeType="1"/>
          </p:cNvSpPr>
          <p:nvPr/>
        </p:nvSpPr>
        <p:spPr bwMode="auto">
          <a:xfrm flipH="1">
            <a:off x="5467350" y="2654300"/>
            <a:ext cx="0" cy="665163"/>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6237" name="Text Box 61"/>
          <p:cNvSpPr txBox="1">
            <a:spLocks noChangeArrowheads="1"/>
          </p:cNvSpPr>
          <p:nvPr/>
        </p:nvSpPr>
        <p:spPr bwMode="auto">
          <a:xfrm>
            <a:off x="2492375" y="6381750"/>
            <a:ext cx="4090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図１１．系統図（原因追求型）の概念図</a:t>
            </a:r>
          </a:p>
        </p:txBody>
      </p:sp>
      <p:sp>
        <p:nvSpPr>
          <p:cNvPr id="306239" name="Text Box 63"/>
          <p:cNvSpPr txBox="1">
            <a:spLocks noChangeArrowheads="1"/>
          </p:cNvSpPr>
          <p:nvPr/>
        </p:nvSpPr>
        <p:spPr bwMode="auto">
          <a:xfrm>
            <a:off x="8402638" y="134938"/>
            <a:ext cx="6731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a:t>
            </a:r>
            <a:r>
              <a:rPr lang="ja-JP" altLang="en-US" sz="1400"/>
              <a:t>１</a:t>
            </a:r>
            <a:r>
              <a:rPr lang="en-US" altLang="ja-JP" sz="1400"/>
              <a:t>7</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26" name="AutoShape 22"/>
          <p:cNvSpPr>
            <a:spLocks noChangeArrowheads="1"/>
          </p:cNvSpPr>
          <p:nvPr/>
        </p:nvSpPr>
        <p:spPr bwMode="auto">
          <a:xfrm>
            <a:off x="319088" y="1108075"/>
            <a:ext cx="8534400" cy="5500688"/>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3106" name="Text Box 2"/>
          <p:cNvSpPr txBox="1">
            <a:spLocks noChangeArrowheads="1"/>
          </p:cNvSpPr>
          <p:nvPr/>
        </p:nvSpPr>
        <p:spPr bwMode="auto">
          <a:xfrm>
            <a:off x="247650" y="446088"/>
            <a:ext cx="7729538" cy="469900"/>
          </a:xfrm>
          <a:prstGeom prst="rect">
            <a:avLst/>
          </a:prstGeom>
          <a:solidFill>
            <a:srgbClr val="FF99FF"/>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b="1">
                <a:effectLst>
                  <a:outerShdw blurRad="38100" dist="38100" dir="2700000" algn="tl">
                    <a:srgbClr val="FFFFFF"/>
                  </a:outerShdw>
                </a:effectLst>
                <a:ea typeface="HG創英角ﾎﾟｯﾌﾟ体" pitchFamily="49" charset="-128"/>
              </a:rPr>
              <a:t>５</a:t>
            </a:r>
            <a:r>
              <a:rPr lang="en-US" altLang="ja-JP" b="1">
                <a:effectLst>
                  <a:outerShdw blurRad="38100" dist="38100" dir="2700000" algn="tl">
                    <a:srgbClr val="FFFFFF"/>
                  </a:outerShdw>
                </a:effectLst>
                <a:ea typeface="HG創英角ﾎﾟｯﾌﾟ体" pitchFamily="49" charset="-128"/>
              </a:rPr>
              <a:t>-1.</a:t>
            </a:r>
            <a:r>
              <a:rPr lang="ja-JP" altLang="en-US" b="1">
                <a:effectLst>
                  <a:outerShdw blurRad="38100" dist="38100" dir="2700000" algn="tl">
                    <a:srgbClr val="FFFFFF"/>
                  </a:outerShdw>
                </a:effectLst>
                <a:ea typeface="HG創英角ﾎﾟｯﾌﾟ体" pitchFamily="49" charset="-128"/>
              </a:rPr>
              <a:t>　なぜなぜ分析を進める前に確認すべき５項目</a:t>
            </a:r>
          </a:p>
        </p:txBody>
      </p:sp>
      <p:sp>
        <p:nvSpPr>
          <p:cNvPr id="303108" name="Text Box 4"/>
          <p:cNvSpPr txBox="1">
            <a:spLocks noChangeArrowheads="1"/>
          </p:cNvSpPr>
          <p:nvPr/>
        </p:nvSpPr>
        <p:spPr bwMode="auto">
          <a:xfrm>
            <a:off x="788988" y="1554163"/>
            <a:ext cx="61166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１）原因追求と対策を要する課題（テーマ）をしっかり抽出する</a:t>
            </a:r>
          </a:p>
        </p:txBody>
      </p:sp>
      <p:sp>
        <p:nvSpPr>
          <p:cNvPr id="303109" name="Text Box 5"/>
          <p:cNvSpPr txBox="1">
            <a:spLocks noChangeArrowheads="1"/>
          </p:cNvSpPr>
          <p:nvPr/>
        </p:nvSpPr>
        <p:spPr bwMode="auto">
          <a:xfrm>
            <a:off x="788988" y="3048000"/>
            <a:ext cx="5734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２）モノゴトを見極めて絞り込む</a:t>
            </a:r>
          </a:p>
        </p:txBody>
      </p:sp>
      <p:sp>
        <p:nvSpPr>
          <p:cNvPr id="303110" name="Text Box 6"/>
          <p:cNvSpPr txBox="1">
            <a:spLocks noChangeArrowheads="1"/>
          </p:cNvSpPr>
          <p:nvPr/>
        </p:nvSpPr>
        <p:spPr bwMode="auto">
          <a:xfrm>
            <a:off x="788988" y="4665663"/>
            <a:ext cx="56816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３）分析する事象の表現に気をつける</a:t>
            </a:r>
          </a:p>
        </p:txBody>
      </p:sp>
      <p:sp>
        <p:nvSpPr>
          <p:cNvPr id="303114" name="Text Box 10"/>
          <p:cNvSpPr txBox="1">
            <a:spLocks noChangeArrowheads="1"/>
          </p:cNvSpPr>
          <p:nvPr/>
        </p:nvSpPr>
        <p:spPr bwMode="auto">
          <a:xfrm>
            <a:off x="1433513" y="1949450"/>
            <a:ext cx="59055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・使命を念頭において発生した出来事から、原因追及と再発防止を</a:t>
            </a:r>
            <a:br>
              <a:rPr lang="ja-JP" altLang="en-US" sz="1600" b="1"/>
            </a:br>
            <a:r>
              <a:rPr lang="ja-JP" altLang="en-US" sz="1600" b="1"/>
              <a:t>　必要とする課題をより具体的に抽出する。</a:t>
            </a:r>
            <a:br>
              <a:rPr lang="ja-JP" altLang="en-US" sz="1600" b="1"/>
            </a:br>
            <a:r>
              <a:rPr lang="ja-JP" altLang="en-US" sz="1600" b="1"/>
              <a:t>・一つの大きな出来事に対して課題は一つとは限らない</a:t>
            </a:r>
          </a:p>
        </p:txBody>
      </p:sp>
      <p:sp>
        <p:nvSpPr>
          <p:cNvPr id="303115" name="Text Box 11"/>
          <p:cNvSpPr txBox="1">
            <a:spLocks noChangeArrowheads="1"/>
          </p:cNvSpPr>
          <p:nvPr/>
        </p:nvSpPr>
        <p:spPr bwMode="auto">
          <a:xfrm>
            <a:off x="1565275" y="3689350"/>
            <a:ext cx="2678113"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小集団活動が活発でない</a:t>
            </a:r>
          </a:p>
        </p:txBody>
      </p:sp>
      <p:sp>
        <p:nvSpPr>
          <p:cNvPr id="303116" name="Text Box 12"/>
          <p:cNvSpPr txBox="1">
            <a:spLocks noChangeArrowheads="1"/>
          </p:cNvSpPr>
          <p:nvPr/>
        </p:nvSpPr>
        <p:spPr bwMode="auto">
          <a:xfrm>
            <a:off x="5233988" y="3573463"/>
            <a:ext cx="34512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　どういう事象を示して言っているのか</a:t>
            </a:r>
            <a:br>
              <a:rPr lang="ja-JP" altLang="en-US" sz="1600" b="1"/>
            </a:br>
            <a:r>
              <a:rPr lang="ja-JP" altLang="en-US" sz="1600" b="1"/>
              <a:t>　をはっきりさせてからスタートする</a:t>
            </a:r>
          </a:p>
        </p:txBody>
      </p:sp>
      <p:sp>
        <p:nvSpPr>
          <p:cNvPr id="303118" name="AutoShape 14"/>
          <p:cNvSpPr>
            <a:spLocks noChangeArrowheads="1"/>
          </p:cNvSpPr>
          <p:nvPr/>
        </p:nvSpPr>
        <p:spPr bwMode="auto">
          <a:xfrm>
            <a:off x="4719638" y="3759200"/>
            <a:ext cx="388937" cy="207963"/>
          </a:xfrm>
          <a:prstGeom prst="homePlate">
            <a:avLst>
              <a:gd name="adj" fmla="val 46756"/>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3119" name="Text Box 15"/>
          <p:cNvSpPr txBox="1">
            <a:spLocks noChangeArrowheads="1"/>
          </p:cNvSpPr>
          <p:nvPr/>
        </p:nvSpPr>
        <p:spPr bwMode="auto">
          <a:xfrm>
            <a:off x="2224088" y="5178425"/>
            <a:ext cx="2051050"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ねじ不良</a:t>
            </a:r>
          </a:p>
        </p:txBody>
      </p:sp>
      <p:sp>
        <p:nvSpPr>
          <p:cNvPr id="303120" name="Text Box 16"/>
          <p:cNvSpPr txBox="1">
            <a:spLocks noChangeArrowheads="1"/>
          </p:cNvSpPr>
          <p:nvPr/>
        </p:nvSpPr>
        <p:spPr bwMode="auto">
          <a:xfrm>
            <a:off x="2241550" y="5661025"/>
            <a:ext cx="2051050"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設計ミス</a:t>
            </a:r>
          </a:p>
        </p:txBody>
      </p:sp>
      <p:sp>
        <p:nvSpPr>
          <p:cNvPr id="303121" name="AutoShape 17"/>
          <p:cNvSpPr>
            <a:spLocks noChangeArrowheads="1"/>
          </p:cNvSpPr>
          <p:nvPr/>
        </p:nvSpPr>
        <p:spPr bwMode="auto">
          <a:xfrm>
            <a:off x="4741863" y="5759450"/>
            <a:ext cx="388937" cy="207963"/>
          </a:xfrm>
          <a:prstGeom prst="homePlate">
            <a:avLst>
              <a:gd name="adj" fmla="val 46756"/>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3122" name="AutoShape 18"/>
          <p:cNvSpPr>
            <a:spLocks noChangeArrowheads="1"/>
          </p:cNvSpPr>
          <p:nvPr/>
        </p:nvSpPr>
        <p:spPr bwMode="auto">
          <a:xfrm>
            <a:off x="4733925" y="5251450"/>
            <a:ext cx="388938" cy="207963"/>
          </a:xfrm>
          <a:prstGeom prst="homePlate">
            <a:avLst>
              <a:gd name="adj" fmla="val 46756"/>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3123" name="Text Box 19"/>
          <p:cNvSpPr txBox="1">
            <a:spLocks noChangeArrowheads="1"/>
          </p:cNvSpPr>
          <p:nvPr/>
        </p:nvSpPr>
        <p:spPr bwMode="auto">
          <a:xfrm>
            <a:off x="5322888" y="5211763"/>
            <a:ext cx="3298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　どんな不良かはっきりさせる</a:t>
            </a:r>
          </a:p>
        </p:txBody>
      </p:sp>
      <p:sp>
        <p:nvSpPr>
          <p:cNvPr id="303124" name="Text Box 20"/>
          <p:cNvSpPr txBox="1">
            <a:spLocks noChangeArrowheads="1"/>
          </p:cNvSpPr>
          <p:nvPr/>
        </p:nvSpPr>
        <p:spPr bwMode="auto">
          <a:xfrm>
            <a:off x="5316538" y="5729288"/>
            <a:ext cx="3298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　どんなミスなのかはっきりさせる</a:t>
            </a:r>
          </a:p>
        </p:txBody>
      </p:sp>
      <p:pic>
        <p:nvPicPr>
          <p:cNvPr id="303128" name="Picture 24" descr="23_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2750" y="2093913"/>
            <a:ext cx="1739900" cy="1373187"/>
          </a:xfrm>
          <a:prstGeom prst="rect">
            <a:avLst/>
          </a:prstGeom>
          <a:noFill/>
          <a:extLst>
            <a:ext uri="{909E8E84-426E-40DD-AFC4-6F175D3DCCD1}">
              <a14:hiddenFill xmlns:a14="http://schemas.microsoft.com/office/drawing/2010/main">
                <a:solidFill>
                  <a:srgbClr val="FFFFFF"/>
                </a:solidFill>
              </a14:hiddenFill>
            </a:ext>
          </a:extLst>
        </p:spPr>
      </p:pic>
      <p:sp>
        <p:nvSpPr>
          <p:cNvPr id="303129" name="Text Box 25"/>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P18</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303" name="AutoShape 7"/>
          <p:cNvSpPr>
            <a:spLocks noChangeArrowheads="1"/>
          </p:cNvSpPr>
          <p:nvPr/>
        </p:nvSpPr>
        <p:spPr bwMode="auto">
          <a:xfrm>
            <a:off x="346075" y="442913"/>
            <a:ext cx="8520113" cy="6207125"/>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1300" name="Text Box 4"/>
          <p:cNvSpPr txBox="1">
            <a:spLocks noChangeArrowheads="1"/>
          </p:cNvSpPr>
          <p:nvPr/>
        </p:nvSpPr>
        <p:spPr bwMode="auto">
          <a:xfrm>
            <a:off x="803275" y="1035050"/>
            <a:ext cx="73358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４）原因追求すべき対象をしっかり把握する</a:t>
            </a:r>
          </a:p>
        </p:txBody>
      </p:sp>
      <p:sp>
        <p:nvSpPr>
          <p:cNvPr id="311301" name="Text Box 5"/>
          <p:cNvSpPr txBox="1">
            <a:spLocks noChangeArrowheads="1"/>
          </p:cNvSpPr>
          <p:nvPr/>
        </p:nvSpPr>
        <p:spPr bwMode="auto">
          <a:xfrm>
            <a:off x="760413" y="4497388"/>
            <a:ext cx="78390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５）前提条件を確認する（要因から排除できるものを主にリストアップする）</a:t>
            </a:r>
          </a:p>
        </p:txBody>
      </p:sp>
      <p:sp>
        <p:nvSpPr>
          <p:cNvPr id="311304" name="Text Box 8"/>
          <p:cNvSpPr txBox="1">
            <a:spLocks noChangeArrowheads="1"/>
          </p:cNvSpPr>
          <p:nvPr/>
        </p:nvSpPr>
        <p:spPr bwMode="auto">
          <a:xfrm>
            <a:off x="1414463" y="1574800"/>
            <a:ext cx="5527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①</a:t>
            </a:r>
            <a:r>
              <a:rPr lang="ja-JP" altLang="en-US" sz="1600" b="1"/>
              <a:t>発生時点の状況を把握する</a:t>
            </a:r>
          </a:p>
        </p:txBody>
      </p:sp>
      <p:sp>
        <p:nvSpPr>
          <p:cNvPr id="311305" name="Text Box 9"/>
          <p:cNvSpPr txBox="1">
            <a:spLocks noChangeArrowheads="1"/>
          </p:cNvSpPr>
          <p:nvPr/>
        </p:nvSpPr>
        <p:spPr bwMode="auto">
          <a:xfrm>
            <a:off x="1427163" y="2319338"/>
            <a:ext cx="6040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②</a:t>
            </a:r>
            <a:r>
              <a:rPr lang="ja-JP" altLang="en-US" sz="1600" b="1"/>
              <a:t>プロセスやいきさつを確認する</a:t>
            </a:r>
          </a:p>
        </p:txBody>
      </p:sp>
      <p:sp>
        <p:nvSpPr>
          <p:cNvPr id="311306" name="Text Box 10"/>
          <p:cNvSpPr txBox="1">
            <a:spLocks noChangeArrowheads="1"/>
          </p:cNvSpPr>
          <p:nvPr/>
        </p:nvSpPr>
        <p:spPr bwMode="auto">
          <a:xfrm>
            <a:off x="1427163" y="3063875"/>
            <a:ext cx="526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③</a:t>
            </a:r>
            <a:r>
              <a:rPr lang="ja-JP" altLang="en-US" sz="1600" b="1"/>
              <a:t>作業のやり方や構造（部品や設備など）まで確認する</a:t>
            </a:r>
          </a:p>
        </p:txBody>
      </p:sp>
      <p:sp>
        <p:nvSpPr>
          <p:cNvPr id="311307" name="Text Box 11"/>
          <p:cNvSpPr txBox="1">
            <a:spLocks noChangeArrowheads="1"/>
          </p:cNvSpPr>
          <p:nvPr/>
        </p:nvSpPr>
        <p:spPr bwMode="auto">
          <a:xfrm>
            <a:off x="1427163" y="3808413"/>
            <a:ext cx="54308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④</a:t>
            </a:r>
            <a:r>
              <a:rPr lang="ja-JP" altLang="en-US" sz="1600" b="1"/>
              <a:t>それぞれの役割を確認する</a:t>
            </a:r>
          </a:p>
        </p:txBody>
      </p:sp>
      <p:sp>
        <p:nvSpPr>
          <p:cNvPr id="311308" name="Text Box 12"/>
          <p:cNvSpPr txBox="1">
            <a:spLocks noChangeArrowheads="1"/>
          </p:cNvSpPr>
          <p:nvPr/>
        </p:nvSpPr>
        <p:spPr bwMode="auto">
          <a:xfrm>
            <a:off x="1822450" y="1879600"/>
            <a:ext cx="4987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（レイアウト・発生時間・発生時の条件・人数　など。）</a:t>
            </a:r>
          </a:p>
        </p:txBody>
      </p:sp>
      <p:sp>
        <p:nvSpPr>
          <p:cNvPr id="311309" name="Text Box 13"/>
          <p:cNvSpPr txBox="1">
            <a:spLocks noChangeArrowheads="1"/>
          </p:cNvSpPr>
          <p:nvPr/>
        </p:nvSpPr>
        <p:spPr bwMode="auto">
          <a:xfrm>
            <a:off x="1822450" y="3389313"/>
            <a:ext cx="5527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（対象となる作業や部品などを改めて現場現物で確認する。）</a:t>
            </a:r>
          </a:p>
        </p:txBody>
      </p:sp>
      <p:sp>
        <p:nvSpPr>
          <p:cNvPr id="311310" name="Text Box 14"/>
          <p:cNvSpPr txBox="1">
            <a:spLocks noChangeArrowheads="1"/>
          </p:cNvSpPr>
          <p:nvPr/>
        </p:nvSpPr>
        <p:spPr bwMode="auto">
          <a:xfrm>
            <a:off x="1822450" y="2636838"/>
            <a:ext cx="4987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（つながりや順序に沿いながら細かく「なぜ」を進める。）</a:t>
            </a:r>
          </a:p>
        </p:txBody>
      </p:sp>
      <p:sp>
        <p:nvSpPr>
          <p:cNvPr id="311311" name="Text Box 15"/>
          <p:cNvSpPr txBox="1">
            <a:spLocks noChangeArrowheads="1"/>
          </p:cNvSpPr>
          <p:nvPr/>
        </p:nvSpPr>
        <p:spPr bwMode="auto">
          <a:xfrm>
            <a:off x="1822450" y="4094163"/>
            <a:ext cx="6942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（作業や部品、人などの役割をはっきりさせ「なぜ」を引き出しやすくする。）</a:t>
            </a:r>
          </a:p>
        </p:txBody>
      </p:sp>
      <p:sp>
        <p:nvSpPr>
          <p:cNvPr id="311312" name="Text Box 16"/>
          <p:cNvSpPr txBox="1">
            <a:spLocks noChangeArrowheads="1"/>
          </p:cNvSpPr>
          <p:nvPr/>
        </p:nvSpPr>
        <p:spPr bwMode="auto">
          <a:xfrm>
            <a:off x="1517650" y="4946650"/>
            <a:ext cx="6665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・要因から除外できるものをリストアップすることで効率的な分析ができる。</a:t>
            </a:r>
          </a:p>
        </p:txBody>
      </p:sp>
      <p:sp>
        <p:nvSpPr>
          <p:cNvPr id="311313" name="Text Box 17"/>
          <p:cNvSpPr txBox="1">
            <a:spLocks noChangeArrowheads="1"/>
          </p:cNvSpPr>
          <p:nvPr/>
        </p:nvSpPr>
        <p:spPr bwMode="auto">
          <a:xfrm>
            <a:off x="2341563" y="5430838"/>
            <a:ext cx="3671887" cy="7429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a:t>
            </a:r>
            <a:r>
              <a:rPr lang="ja-JP" altLang="en-US" sz="1400"/>
              <a:t>例</a:t>
            </a:r>
            <a:r>
              <a:rPr lang="en-US" altLang="ja-JP" sz="1400"/>
              <a:t>)     </a:t>
            </a:r>
            <a:r>
              <a:rPr lang="ja-JP" altLang="en-US" sz="1400"/>
              <a:t>・ 図面は間違っていなかった</a:t>
            </a:r>
            <a:br>
              <a:rPr lang="ja-JP" altLang="en-US" sz="1400"/>
            </a:br>
            <a:r>
              <a:rPr lang="ja-JP" altLang="en-US" sz="1400"/>
              <a:t>　　　　 ・作業標準書は有った</a:t>
            </a:r>
            <a:br>
              <a:rPr lang="ja-JP" altLang="en-US" sz="1400"/>
            </a:br>
            <a:r>
              <a:rPr lang="ja-JP" altLang="en-US" sz="1400"/>
              <a:t>　　　 　・部品納入時にキズは無かった</a:t>
            </a:r>
          </a:p>
        </p:txBody>
      </p:sp>
      <p:pic>
        <p:nvPicPr>
          <p:cNvPr id="311314" name="Picture 18" descr="030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6375" y="555625"/>
            <a:ext cx="1714500" cy="2163763"/>
          </a:xfrm>
          <a:prstGeom prst="rect">
            <a:avLst/>
          </a:prstGeom>
          <a:noFill/>
          <a:extLst>
            <a:ext uri="{909E8E84-426E-40DD-AFC4-6F175D3DCCD1}">
              <a14:hiddenFill xmlns:a14="http://schemas.microsoft.com/office/drawing/2010/main">
                <a:solidFill>
                  <a:srgbClr val="FFFFFF"/>
                </a:solidFill>
              </a14:hiddenFill>
            </a:ext>
          </a:extLst>
        </p:spPr>
      </p:pic>
      <p:sp>
        <p:nvSpPr>
          <p:cNvPr id="311315" name="Text Box 19"/>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P19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387" name="Rectangle 451"/>
          <p:cNvSpPr>
            <a:spLocks noChangeArrowheads="1"/>
          </p:cNvSpPr>
          <p:nvPr/>
        </p:nvSpPr>
        <p:spPr bwMode="auto">
          <a:xfrm>
            <a:off x="193675" y="1081088"/>
            <a:ext cx="8718550" cy="1624012"/>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5939" name="Text Box 3"/>
          <p:cNvSpPr txBox="1">
            <a:spLocks noChangeArrowheads="1"/>
          </p:cNvSpPr>
          <p:nvPr/>
        </p:nvSpPr>
        <p:spPr bwMode="auto">
          <a:xfrm>
            <a:off x="330200" y="101600"/>
            <a:ext cx="3806825" cy="476250"/>
          </a:xfrm>
          <a:prstGeom prst="rect">
            <a:avLst/>
          </a:prstGeom>
          <a:solidFill>
            <a:srgbClr val="FF99FF"/>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lnSpc>
                <a:spcPct val="105000"/>
              </a:lnSpc>
              <a:spcAft>
                <a:spcPct val="15000"/>
              </a:spcAft>
            </a:pPr>
            <a:r>
              <a:rPr lang="ja-JP" altLang="en-US" sz="2400" b="1">
                <a:latin typeface="HG創英角ﾎﾟｯﾌﾟ体" pitchFamily="49" charset="-128"/>
                <a:ea typeface="HG創英角ﾎﾟｯﾌﾟ体" pitchFamily="49" charset="-128"/>
              </a:rPr>
              <a:t>１．新ＱＣ七つ道具</a:t>
            </a:r>
          </a:p>
        </p:txBody>
      </p:sp>
      <p:sp>
        <p:nvSpPr>
          <p:cNvPr id="296364" name="Text Box 428"/>
          <p:cNvSpPr txBox="1">
            <a:spLocks noChangeArrowheads="1"/>
          </p:cNvSpPr>
          <p:nvPr/>
        </p:nvSpPr>
        <p:spPr bwMode="auto">
          <a:xfrm>
            <a:off x="8626475" y="63500"/>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a:t>
            </a:r>
            <a:r>
              <a:rPr lang="ja-JP" altLang="en-US" sz="1400"/>
              <a:t>２</a:t>
            </a:r>
          </a:p>
        </p:txBody>
      </p:sp>
      <p:sp>
        <p:nvSpPr>
          <p:cNvPr id="296383" name="Rectangle 447"/>
          <p:cNvSpPr>
            <a:spLocks noChangeArrowheads="1"/>
          </p:cNvSpPr>
          <p:nvPr/>
        </p:nvSpPr>
        <p:spPr bwMode="auto">
          <a:xfrm>
            <a:off x="228600" y="3500438"/>
            <a:ext cx="8674100" cy="3205162"/>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6385" name="Rectangle 449"/>
          <p:cNvSpPr>
            <a:spLocks noChangeArrowheads="1"/>
          </p:cNvSpPr>
          <p:nvPr/>
        </p:nvSpPr>
        <p:spPr bwMode="auto">
          <a:xfrm>
            <a:off x="2705100" y="5930900"/>
            <a:ext cx="1625600" cy="73660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6384" name="Rectangle 448"/>
          <p:cNvSpPr>
            <a:spLocks noChangeArrowheads="1"/>
          </p:cNvSpPr>
          <p:nvPr/>
        </p:nvSpPr>
        <p:spPr bwMode="auto">
          <a:xfrm>
            <a:off x="228600" y="749300"/>
            <a:ext cx="8674100" cy="368300"/>
          </a:xfrm>
          <a:prstGeom prst="rect">
            <a:avLst/>
          </a:prstGeom>
          <a:solidFill>
            <a:srgbClr val="CCFF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6382" name="Rectangle 446"/>
          <p:cNvSpPr>
            <a:spLocks noChangeArrowheads="1"/>
          </p:cNvSpPr>
          <p:nvPr/>
        </p:nvSpPr>
        <p:spPr bwMode="auto">
          <a:xfrm>
            <a:off x="2743200" y="1143000"/>
            <a:ext cx="1435100" cy="685800"/>
          </a:xfrm>
          <a:prstGeom prst="rect">
            <a:avLst/>
          </a:prstGeom>
          <a:solidFill>
            <a:srgbClr val="99FFCC"/>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5938" name="Rectangle 2"/>
          <p:cNvSpPr>
            <a:spLocks noChangeArrowheads="1"/>
          </p:cNvSpPr>
          <p:nvPr/>
        </p:nvSpPr>
        <p:spPr bwMode="auto">
          <a:xfrm>
            <a:off x="3644900" y="6386513"/>
            <a:ext cx="333375"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ja-JP" altLang="en-US"/>
          </a:p>
        </p:txBody>
      </p:sp>
      <p:sp>
        <p:nvSpPr>
          <p:cNvPr id="295942" name="Rectangle 6"/>
          <p:cNvSpPr>
            <a:spLocks noChangeArrowheads="1"/>
          </p:cNvSpPr>
          <p:nvPr/>
        </p:nvSpPr>
        <p:spPr bwMode="auto">
          <a:xfrm>
            <a:off x="4402138" y="882650"/>
            <a:ext cx="4489450" cy="371475"/>
          </a:xfrm>
          <a:prstGeom prst="rect">
            <a:avLst/>
          </a:prstGeom>
          <a:noFill/>
          <a:ln>
            <a:noFill/>
          </a:ln>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1176">
                <a:solidFill>
                  <a:srgbClr val="000000"/>
                </a:solidFill>
                <a:miter lim="800000"/>
                <a:headEnd/>
                <a:tailEnd/>
              </a14:hiddenLine>
            </a:ext>
          </a:extLst>
        </p:spPr>
        <p:txBody>
          <a:bodyPr/>
          <a:lstStyle/>
          <a:p>
            <a:endParaRPr lang="ja-JP" altLang="en-US"/>
          </a:p>
        </p:txBody>
      </p:sp>
      <p:sp>
        <p:nvSpPr>
          <p:cNvPr id="295943" name="Rectangle 7"/>
          <p:cNvSpPr>
            <a:spLocks noChangeArrowheads="1"/>
          </p:cNvSpPr>
          <p:nvPr/>
        </p:nvSpPr>
        <p:spPr bwMode="auto">
          <a:xfrm>
            <a:off x="539750" y="882650"/>
            <a:ext cx="2020888" cy="361950"/>
          </a:xfrm>
          <a:prstGeom prst="rect">
            <a:avLst/>
          </a:prstGeom>
          <a:noFill/>
          <a:ln>
            <a:noFill/>
          </a:ln>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1113">
                <a:solidFill>
                  <a:srgbClr val="000000"/>
                </a:solidFill>
                <a:miter lim="800000"/>
                <a:headEnd/>
                <a:tailEnd/>
              </a14:hiddenLine>
            </a:ext>
          </a:extLst>
        </p:spPr>
        <p:txBody>
          <a:bodyPr/>
          <a:lstStyle/>
          <a:p>
            <a:endParaRPr lang="ja-JP" altLang="en-US"/>
          </a:p>
        </p:txBody>
      </p:sp>
      <p:sp>
        <p:nvSpPr>
          <p:cNvPr id="295944" name="Rectangle 8"/>
          <p:cNvSpPr>
            <a:spLocks noChangeArrowheads="1"/>
          </p:cNvSpPr>
          <p:nvPr/>
        </p:nvSpPr>
        <p:spPr bwMode="auto">
          <a:xfrm>
            <a:off x="249238" y="882650"/>
            <a:ext cx="311150" cy="349250"/>
          </a:xfrm>
          <a:prstGeom prst="rect">
            <a:avLst/>
          </a:prstGeom>
          <a:noFill/>
          <a:ln>
            <a:noFill/>
          </a:ln>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1113">
                <a:solidFill>
                  <a:srgbClr val="000000"/>
                </a:solidFill>
                <a:miter lim="800000"/>
                <a:headEnd/>
                <a:tailEnd/>
              </a14:hiddenLine>
            </a:ext>
          </a:extLst>
        </p:spPr>
        <p:txBody>
          <a:bodyPr/>
          <a:lstStyle/>
          <a:p>
            <a:endParaRPr lang="ja-JP" altLang="en-US"/>
          </a:p>
        </p:txBody>
      </p:sp>
      <p:sp>
        <p:nvSpPr>
          <p:cNvPr id="295945" name="Rectangle 9"/>
          <p:cNvSpPr>
            <a:spLocks noChangeArrowheads="1"/>
          </p:cNvSpPr>
          <p:nvPr/>
        </p:nvSpPr>
        <p:spPr bwMode="auto">
          <a:xfrm>
            <a:off x="249238" y="2689225"/>
            <a:ext cx="322262" cy="69850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ja-JP" sz="1100"/>
          </a:p>
        </p:txBody>
      </p:sp>
      <p:sp>
        <p:nvSpPr>
          <p:cNvPr id="295946" name="Rectangle 10"/>
          <p:cNvSpPr>
            <a:spLocks noChangeArrowheads="1"/>
          </p:cNvSpPr>
          <p:nvPr/>
        </p:nvSpPr>
        <p:spPr bwMode="auto">
          <a:xfrm>
            <a:off x="546100" y="1233488"/>
            <a:ext cx="1836738" cy="619125"/>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pPr algn="ctr"/>
            <a:r>
              <a:rPr lang="ja-JP" altLang="en-US" sz="1600" b="1">
                <a:latin typeface="ＭＳ ゴシック" pitchFamily="49" charset="-128"/>
                <a:ea typeface="ＭＳ ゴシック" pitchFamily="49" charset="-128"/>
              </a:rPr>
              <a:t>連関図法</a:t>
            </a:r>
          </a:p>
        </p:txBody>
      </p:sp>
      <p:sp>
        <p:nvSpPr>
          <p:cNvPr id="295947" name="Rectangle 11"/>
          <p:cNvSpPr>
            <a:spLocks noChangeArrowheads="1"/>
          </p:cNvSpPr>
          <p:nvPr/>
        </p:nvSpPr>
        <p:spPr bwMode="auto">
          <a:xfrm>
            <a:off x="2566988" y="1230313"/>
            <a:ext cx="1849437" cy="73660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295948" name="Rectangle 12"/>
          <p:cNvSpPr>
            <a:spLocks noChangeArrowheads="1"/>
          </p:cNvSpPr>
          <p:nvPr/>
        </p:nvSpPr>
        <p:spPr bwMode="auto">
          <a:xfrm>
            <a:off x="2768600" y="1171575"/>
            <a:ext cx="1417638" cy="658813"/>
          </a:xfrm>
          <a:prstGeom prst="rect">
            <a:avLst/>
          </a:prstGeom>
          <a:noFill/>
          <a:ln>
            <a:noFill/>
          </a:ln>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651">
                <a:solidFill>
                  <a:srgbClr val="000000"/>
                </a:solidFill>
                <a:miter lim="800000"/>
                <a:headEnd/>
                <a:tailEnd/>
              </a14:hiddenLine>
            </a:ext>
          </a:extLst>
        </p:spPr>
        <p:txBody>
          <a:bodyPr/>
          <a:lstStyle/>
          <a:p>
            <a:endParaRPr lang="ja-JP" altLang="en-US"/>
          </a:p>
        </p:txBody>
      </p:sp>
      <p:sp>
        <p:nvSpPr>
          <p:cNvPr id="295985" name="Rectangle 49"/>
          <p:cNvSpPr>
            <a:spLocks noChangeArrowheads="1"/>
          </p:cNvSpPr>
          <p:nvPr/>
        </p:nvSpPr>
        <p:spPr bwMode="auto">
          <a:xfrm>
            <a:off x="584200" y="1954213"/>
            <a:ext cx="1836738" cy="746125"/>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r>
              <a:rPr lang="ja-JP" altLang="en-US" sz="1600" b="1">
                <a:latin typeface="ＭＳ ゴシック" pitchFamily="49" charset="-128"/>
                <a:ea typeface="ＭＳ ゴシック" pitchFamily="49" charset="-128"/>
              </a:rPr>
              <a:t>親和図法</a:t>
            </a:r>
          </a:p>
        </p:txBody>
      </p:sp>
      <p:sp>
        <p:nvSpPr>
          <p:cNvPr id="295986" name="Rectangle 50"/>
          <p:cNvSpPr>
            <a:spLocks noChangeArrowheads="1"/>
          </p:cNvSpPr>
          <p:nvPr/>
        </p:nvSpPr>
        <p:spPr bwMode="auto">
          <a:xfrm>
            <a:off x="2566988" y="1960563"/>
            <a:ext cx="1849437" cy="735012"/>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grpSp>
        <p:nvGrpSpPr>
          <p:cNvPr id="295987" name="Group 51"/>
          <p:cNvGrpSpPr>
            <a:grpSpLocks/>
          </p:cNvGrpSpPr>
          <p:nvPr/>
        </p:nvGrpSpPr>
        <p:grpSpPr bwMode="auto">
          <a:xfrm>
            <a:off x="2768600" y="1985963"/>
            <a:ext cx="1417638" cy="635000"/>
            <a:chOff x="1599" y="1108"/>
            <a:chExt cx="610" cy="272"/>
          </a:xfrm>
        </p:grpSpPr>
        <p:sp>
          <p:nvSpPr>
            <p:cNvPr id="295988" name="Rectangle 52"/>
            <p:cNvSpPr>
              <a:spLocks noChangeArrowheads="1"/>
            </p:cNvSpPr>
            <p:nvPr/>
          </p:nvSpPr>
          <p:spPr bwMode="auto">
            <a:xfrm>
              <a:off x="1599" y="1108"/>
              <a:ext cx="610" cy="272"/>
            </a:xfrm>
            <a:prstGeom prst="rect">
              <a:avLst/>
            </a:prstGeom>
            <a:solidFill>
              <a:srgbClr val="CCFFFF"/>
            </a:solidFill>
            <a:ln w="6350">
              <a:solidFill>
                <a:srgbClr val="000000"/>
              </a:solidFill>
              <a:miter lim="800000"/>
              <a:headEnd/>
              <a:tailEnd/>
            </a:ln>
          </p:spPr>
          <p:txBody>
            <a:bodyPr/>
            <a:lstStyle/>
            <a:p>
              <a:endParaRPr lang="ja-JP" altLang="en-US"/>
            </a:p>
          </p:txBody>
        </p:sp>
        <p:grpSp>
          <p:nvGrpSpPr>
            <p:cNvPr id="295989" name="Group 53"/>
            <p:cNvGrpSpPr>
              <a:grpSpLocks/>
            </p:cNvGrpSpPr>
            <p:nvPr/>
          </p:nvGrpSpPr>
          <p:grpSpPr bwMode="auto">
            <a:xfrm>
              <a:off x="1935" y="1253"/>
              <a:ext cx="226" cy="98"/>
              <a:chOff x="1935" y="1253"/>
              <a:chExt cx="226" cy="98"/>
            </a:xfrm>
          </p:grpSpPr>
          <p:sp>
            <p:nvSpPr>
              <p:cNvPr id="295990" name="Rectangle 54"/>
              <p:cNvSpPr>
                <a:spLocks noChangeArrowheads="1"/>
              </p:cNvSpPr>
              <p:nvPr/>
            </p:nvSpPr>
            <p:spPr bwMode="auto">
              <a:xfrm>
                <a:off x="1935" y="1265"/>
                <a:ext cx="226" cy="86"/>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5991" name="Rectangle 55"/>
              <p:cNvSpPr>
                <a:spLocks noChangeArrowheads="1"/>
              </p:cNvSpPr>
              <p:nvPr/>
            </p:nvSpPr>
            <p:spPr bwMode="auto">
              <a:xfrm>
                <a:off x="1961" y="1253"/>
                <a:ext cx="14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5992" name="Rectangle 56"/>
              <p:cNvSpPr>
                <a:spLocks noChangeArrowheads="1"/>
              </p:cNvSpPr>
              <p:nvPr/>
            </p:nvSpPr>
            <p:spPr bwMode="auto">
              <a:xfrm>
                <a:off x="1997" y="127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5993" name="Rectangle 57"/>
              <p:cNvSpPr>
                <a:spLocks noChangeArrowheads="1"/>
              </p:cNvSpPr>
              <p:nvPr/>
            </p:nvSpPr>
            <p:spPr bwMode="auto">
              <a:xfrm>
                <a:off x="1961" y="1269"/>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5994" name="Rectangle 58"/>
              <p:cNvSpPr>
                <a:spLocks noChangeArrowheads="1"/>
              </p:cNvSpPr>
              <p:nvPr/>
            </p:nvSpPr>
            <p:spPr bwMode="auto">
              <a:xfrm>
                <a:off x="1997" y="1286"/>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5995" name="Rectangle 59"/>
              <p:cNvSpPr>
                <a:spLocks noChangeArrowheads="1"/>
              </p:cNvSpPr>
              <p:nvPr/>
            </p:nvSpPr>
            <p:spPr bwMode="auto">
              <a:xfrm>
                <a:off x="1961" y="1285"/>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5996" name="Rectangle 60"/>
              <p:cNvSpPr>
                <a:spLocks noChangeArrowheads="1"/>
              </p:cNvSpPr>
              <p:nvPr/>
            </p:nvSpPr>
            <p:spPr bwMode="auto">
              <a:xfrm>
                <a:off x="1997" y="1302"/>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5997" name="Rectangle 61"/>
              <p:cNvSpPr>
                <a:spLocks noChangeArrowheads="1"/>
              </p:cNvSpPr>
              <p:nvPr/>
            </p:nvSpPr>
            <p:spPr bwMode="auto">
              <a:xfrm>
                <a:off x="1961" y="1301"/>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5998" name="Rectangle 62"/>
              <p:cNvSpPr>
                <a:spLocks noChangeArrowheads="1"/>
              </p:cNvSpPr>
              <p:nvPr/>
            </p:nvSpPr>
            <p:spPr bwMode="auto">
              <a:xfrm>
                <a:off x="1997" y="1317"/>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5999" name="Rectangle 63"/>
              <p:cNvSpPr>
                <a:spLocks noChangeArrowheads="1"/>
              </p:cNvSpPr>
              <p:nvPr/>
            </p:nvSpPr>
            <p:spPr bwMode="auto">
              <a:xfrm>
                <a:off x="1988" y="1258"/>
                <a:ext cx="120" cy="24"/>
              </a:xfrm>
              <a:prstGeom prst="rect">
                <a:avLst/>
              </a:prstGeom>
              <a:solidFill>
                <a:srgbClr val="FFFFFF"/>
              </a:solidFill>
              <a:ln w="6350">
                <a:solidFill>
                  <a:srgbClr val="000000"/>
                </a:solidFill>
                <a:miter lim="800000"/>
                <a:headEnd/>
                <a:tailEnd/>
              </a:ln>
            </p:spPr>
            <p:txBody>
              <a:bodyPr/>
              <a:lstStyle/>
              <a:p>
                <a:endParaRPr lang="ja-JP" altLang="en-US"/>
              </a:p>
            </p:txBody>
          </p:sp>
        </p:grpSp>
        <p:grpSp>
          <p:nvGrpSpPr>
            <p:cNvPr id="296000" name="Group 64"/>
            <p:cNvGrpSpPr>
              <a:grpSpLocks/>
            </p:cNvGrpSpPr>
            <p:nvPr/>
          </p:nvGrpSpPr>
          <p:grpSpPr bwMode="auto">
            <a:xfrm>
              <a:off x="1935" y="1142"/>
              <a:ext cx="226" cy="98"/>
              <a:chOff x="1935" y="1142"/>
              <a:chExt cx="226" cy="98"/>
            </a:xfrm>
          </p:grpSpPr>
          <p:sp>
            <p:nvSpPr>
              <p:cNvPr id="296001" name="Rectangle 65"/>
              <p:cNvSpPr>
                <a:spLocks noChangeArrowheads="1"/>
              </p:cNvSpPr>
              <p:nvPr/>
            </p:nvSpPr>
            <p:spPr bwMode="auto">
              <a:xfrm>
                <a:off x="1935" y="1154"/>
                <a:ext cx="226" cy="86"/>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002" name="Rectangle 66"/>
              <p:cNvSpPr>
                <a:spLocks noChangeArrowheads="1"/>
              </p:cNvSpPr>
              <p:nvPr/>
            </p:nvSpPr>
            <p:spPr bwMode="auto">
              <a:xfrm>
                <a:off x="1961" y="1142"/>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003" name="Rectangle 67"/>
              <p:cNvSpPr>
                <a:spLocks noChangeArrowheads="1"/>
              </p:cNvSpPr>
              <p:nvPr/>
            </p:nvSpPr>
            <p:spPr bwMode="auto">
              <a:xfrm>
                <a:off x="1997" y="116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6004" name="Rectangle 68"/>
              <p:cNvSpPr>
                <a:spLocks noChangeArrowheads="1"/>
              </p:cNvSpPr>
              <p:nvPr/>
            </p:nvSpPr>
            <p:spPr bwMode="auto">
              <a:xfrm>
                <a:off x="1961" y="1158"/>
                <a:ext cx="147"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005" name="Rectangle 69"/>
              <p:cNvSpPr>
                <a:spLocks noChangeArrowheads="1"/>
              </p:cNvSpPr>
              <p:nvPr/>
            </p:nvSpPr>
            <p:spPr bwMode="auto">
              <a:xfrm>
                <a:off x="1997" y="1177"/>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6006" name="Rectangle 70"/>
              <p:cNvSpPr>
                <a:spLocks noChangeArrowheads="1"/>
              </p:cNvSpPr>
              <p:nvPr/>
            </p:nvSpPr>
            <p:spPr bwMode="auto">
              <a:xfrm>
                <a:off x="1961" y="1172"/>
                <a:ext cx="147"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007" name="Rectangle 71"/>
              <p:cNvSpPr>
                <a:spLocks noChangeArrowheads="1"/>
              </p:cNvSpPr>
              <p:nvPr/>
            </p:nvSpPr>
            <p:spPr bwMode="auto">
              <a:xfrm>
                <a:off x="1997" y="1191"/>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6008" name="Rectangle 72"/>
              <p:cNvSpPr>
                <a:spLocks noChangeArrowheads="1"/>
              </p:cNvSpPr>
              <p:nvPr/>
            </p:nvSpPr>
            <p:spPr bwMode="auto">
              <a:xfrm>
                <a:off x="1961" y="1187"/>
                <a:ext cx="147"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009" name="Rectangle 73"/>
              <p:cNvSpPr>
                <a:spLocks noChangeArrowheads="1"/>
              </p:cNvSpPr>
              <p:nvPr/>
            </p:nvSpPr>
            <p:spPr bwMode="auto">
              <a:xfrm>
                <a:off x="1997" y="1204"/>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6010" name="Rectangle 74"/>
              <p:cNvSpPr>
                <a:spLocks noChangeArrowheads="1"/>
              </p:cNvSpPr>
              <p:nvPr/>
            </p:nvSpPr>
            <p:spPr bwMode="auto">
              <a:xfrm>
                <a:off x="1988" y="1145"/>
                <a:ext cx="120" cy="24"/>
              </a:xfrm>
              <a:prstGeom prst="rect">
                <a:avLst/>
              </a:prstGeom>
              <a:solidFill>
                <a:srgbClr val="FFFFFF"/>
              </a:solidFill>
              <a:ln w="6350">
                <a:solidFill>
                  <a:srgbClr val="000000"/>
                </a:solidFill>
                <a:miter lim="800000"/>
                <a:headEnd/>
                <a:tailEnd/>
              </a:ln>
            </p:spPr>
            <p:txBody>
              <a:bodyPr/>
              <a:lstStyle/>
              <a:p>
                <a:endParaRPr lang="ja-JP" altLang="en-US"/>
              </a:p>
            </p:txBody>
          </p:sp>
        </p:grpSp>
        <p:grpSp>
          <p:nvGrpSpPr>
            <p:cNvPr id="296011" name="Group 75"/>
            <p:cNvGrpSpPr>
              <a:grpSpLocks/>
            </p:cNvGrpSpPr>
            <p:nvPr/>
          </p:nvGrpSpPr>
          <p:grpSpPr bwMode="auto">
            <a:xfrm>
              <a:off x="1647" y="1139"/>
              <a:ext cx="226" cy="99"/>
              <a:chOff x="1647" y="1139"/>
              <a:chExt cx="226" cy="99"/>
            </a:xfrm>
          </p:grpSpPr>
          <p:sp>
            <p:nvSpPr>
              <p:cNvPr id="296012" name="Rectangle 76"/>
              <p:cNvSpPr>
                <a:spLocks noChangeArrowheads="1"/>
              </p:cNvSpPr>
              <p:nvPr/>
            </p:nvSpPr>
            <p:spPr bwMode="auto">
              <a:xfrm>
                <a:off x="1647" y="1151"/>
                <a:ext cx="226" cy="87"/>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013" name="Rectangle 77"/>
              <p:cNvSpPr>
                <a:spLocks noChangeArrowheads="1"/>
              </p:cNvSpPr>
              <p:nvPr/>
            </p:nvSpPr>
            <p:spPr bwMode="auto">
              <a:xfrm>
                <a:off x="1673" y="1139"/>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014" name="Rectangle 78"/>
              <p:cNvSpPr>
                <a:spLocks noChangeArrowheads="1"/>
              </p:cNvSpPr>
              <p:nvPr/>
            </p:nvSpPr>
            <p:spPr bwMode="auto">
              <a:xfrm>
                <a:off x="1709" y="1156"/>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6015" name="Rectangle 79"/>
              <p:cNvSpPr>
                <a:spLocks noChangeArrowheads="1"/>
              </p:cNvSpPr>
              <p:nvPr/>
            </p:nvSpPr>
            <p:spPr bwMode="auto">
              <a:xfrm>
                <a:off x="1673" y="1154"/>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016" name="Rectangle 80"/>
              <p:cNvSpPr>
                <a:spLocks noChangeArrowheads="1"/>
              </p:cNvSpPr>
              <p:nvPr/>
            </p:nvSpPr>
            <p:spPr bwMode="auto">
              <a:xfrm>
                <a:off x="1709" y="1171"/>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6017" name="Rectangle 81"/>
              <p:cNvSpPr>
                <a:spLocks noChangeArrowheads="1"/>
              </p:cNvSpPr>
              <p:nvPr/>
            </p:nvSpPr>
            <p:spPr bwMode="auto">
              <a:xfrm>
                <a:off x="1673" y="1170"/>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018" name="Rectangle 82"/>
              <p:cNvSpPr>
                <a:spLocks noChangeArrowheads="1"/>
              </p:cNvSpPr>
              <p:nvPr/>
            </p:nvSpPr>
            <p:spPr bwMode="auto">
              <a:xfrm>
                <a:off x="1709" y="1188"/>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6019" name="Rectangle 83"/>
              <p:cNvSpPr>
                <a:spLocks noChangeArrowheads="1"/>
              </p:cNvSpPr>
              <p:nvPr/>
            </p:nvSpPr>
            <p:spPr bwMode="auto">
              <a:xfrm>
                <a:off x="1673" y="1186"/>
                <a:ext cx="148" cy="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020" name="Rectangle 84"/>
              <p:cNvSpPr>
                <a:spLocks noChangeArrowheads="1"/>
              </p:cNvSpPr>
              <p:nvPr/>
            </p:nvSpPr>
            <p:spPr bwMode="auto">
              <a:xfrm>
                <a:off x="1709" y="1203"/>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6021" name="Rectangle 85"/>
              <p:cNvSpPr>
                <a:spLocks noChangeArrowheads="1"/>
              </p:cNvSpPr>
              <p:nvPr/>
            </p:nvSpPr>
            <p:spPr bwMode="auto">
              <a:xfrm>
                <a:off x="1701" y="1143"/>
                <a:ext cx="119" cy="24"/>
              </a:xfrm>
              <a:prstGeom prst="rect">
                <a:avLst/>
              </a:prstGeom>
              <a:solidFill>
                <a:srgbClr val="FFFFFF"/>
              </a:solidFill>
              <a:ln w="6350">
                <a:solidFill>
                  <a:srgbClr val="000000"/>
                </a:solidFill>
                <a:miter lim="800000"/>
                <a:headEnd/>
                <a:tailEnd/>
              </a:ln>
            </p:spPr>
            <p:txBody>
              <a:bodyPr/>
              <a:lstStyle/>
              <a:p>
                <a:endParaRPr lang="ja-JP" altLang="en-US"/>
              </a:p>
            </p:txBody>
          </p:sp>
        </p:grpSp>
        <p:grpSp>
          <p:nvGrpSpPr>
            <p:cNvPr id="296022" name="Group 86"/>
            <p:cNvGrpSpPr>
              <a:grpSpLocks/>
            </p:cNvGrpSpPr>
            <p:nvPr/>
          </p:nvGrpSpPr>
          <p:grpSpPr bwMode="auto">
            <a:xfrm>
              <a:off x="1647" y="1253"/>
              <a:ext cx="226" cy="98"/>
              <a:chOff x="1647" y="1253"/>
              <a:chExt cx="226" cy="98"/>
            </a:xfrm>
          </p:grpSpPr>
          <p:sp>
            <p:nvSpPr>
              <p:cNvPr id="296023" name="Rectangle 87"/>
              <p:cNvSpPr>
                <a:spLocks noChangeArrowheads="1"/>
              </p:cNvSpPr>
              <p:nvPr/>
            </p:nvSpPr>
            <p:spPr bwMode="auto">
              <a:xfrm>
                <a:off x="1647" y="1265"/>
                <a:ext cx="226" cy="86"/>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024" name="Rectangle 88"/>
              <p:cNvSpPr>
                <a:spLocks noChangeArrowheads="1"/>
              </p:cNvSpPr>
              <p:nvPr/>
            </p:nvSpPr>
            <p:spPr bwMode="auto">
              <a:xfrm>
                <a:off x="1673" y="1253"/>
                <a:ext cx="148"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025" name="Rectangle 89"/>
              <p:cNvSpPr>
                <a:spLocks noChangeArrowheads="1"/>
              </p:cNvSpPr>
              <p:nvPr/>
            </p:nvSpPr>
            <p:spPr bwMode="auto">
              <a:xfrm>
                <a:off x="1709" y="1270"/>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6026" name="Rectangle 90"/>
              <p:cNvSpPr>
                <a:spLocks noChangeArrowheads="1"/>
              </p:cNvSpPr>
              <p:nvPr/>
            </p:nvSpPr>
            <p:spPr bwMode="auto">
              <a:xfrm>
                <a:off x="1673" y="1269"/>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027" name="Rectangle 91"/>
              <p:cNvSpPr>
                <a:spLocks noChangeArrowheads="1"/>
              </p:cNvSpPr>
              <p:nvPr/>
            </p:nvSpPr>
            <p:spPr bwMode="auto">
              <a:xfrm>
                <a:off x="1709" y="1286"/>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6028" name="Rectangle 92"/>
              <p:cNvSpPr>
                <a:spLocks noChangeArrowheads="1"/>
              </p:cNvSpPr>
              <p:nvPr/>
            </p:nvSpPr>
            <p:spPr bwMode="auto">
              <a:xfrm>
                <a:off x="1673" y="1285"/>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029" name="Rectangle 93"/>
              <p:cNvSpPr>
                <a:spLocks noChangeArrowheads="1"/>
              </p:cNvSpPr>
              <p:nvPr/>
            </p:nvSpPr>
            <p:spPr bwMode="auto">
              <a:xfrm>
                <a:off x="1709" y="1302"/>
                <a:ext cx="44" cy="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6030" name="Rectangle 94"/>
              <p:cNvSpPr>
                <a:spLocks noChangeArrowheads="1"/>
              </p:cNvSpPr>
              <p:nvPr/>
            </p:nvSpPr>
            <p:spPr bwMode="auto">
              <a:xfrm>
                <a:off x="1673" y="1301"/>
                <a:ext cx="148"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031" name="Rectangle 95"/>
              <p:cNvSpPr>
                <a:spLocks noChangeArrowheads="1"/>
              </p:cNvSpPr>
              <p:nvPr/>
            </p:nvSpPr>
            <p:spPr bwMode="auto">
              <a:xfrm>
                <a:off x="1709" y="1317"/>
                <a:ext cx="44" cy="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
                    <a:latin typeface="ＭＳ Ｐゴシック" pitchFamily="50" charset="-128"/>
                  </a:rPr>
                  <a:t>●</a:t>
                </a:r>
                <a:r>
                  <a:rPr lang="ja-JP" altLang="en-US" sz="100">
                    <a:latin typeface="ＭＳ Ｐゴシック" pitchFamily="50" charset="-128"/>
                  </a:rPr>
                  <a:t>ーーーーーーー</a:t>
                </a:r>
                <a:endParaRPr lang="ja-JP" altLang="en-US" sz="1100"/>
              </a:p>
            </p:txBody>
          </p:sp>
          <p:sp>
            <p:nvSpPr>
              <p:cNvPr id="296032" name="Rectangle 96"/>
              <p:cNvSpPr>
                <a:spLocks noChangeArrowheads="1"/>
              </p:cNvSpPr>
              <p:nvPr/>
            </p:nvSpPr>
            <p:spPr bwMode="auto">
              <a:xfrm>
                <a:off x="1701" y="1258"/>
                <a:ext cx="119" cy="24"/>
              </a:xfrm>
              <a:prstGeom prst="rect">
                <a:avLst/>
              </a:prstGeom>
              <a:solidFill>
                <a:srgbClr val="FFFFFF"/>
              </a:solidFill>
              <a:ln w="6350">
                <a:solidFill>
                  <a:srgbClr val="000000"/>
                </a:solidFill>
                <a:miter lim="800000"/>
                <a:headEnd/>
                <a:tailEnd/>
              </a:ln>
            </p:spPr>
            <p:txBody>
              <a:bodyPr/>
              <a:lstStyle/>
              <a:p>
                <a:endParaRPr lang="ja-JP" altLang="en-US"/>
              </a:p>
            </p:txBody>
          </p:sp>
        </p:grpSp>
      </p:grpSp>
      <p:sp>
        <p:nvSpPr>
          <p:cNvPr id="296033" name="Rectangle 97"/>
          <p:cNvSpPr>
            <a:spLocks noChangeArrowheads="1"/>
          </p:cNvSpPr>
          <p:nvPr/>
        </p:nvSpPr>
        <p:spPr bwMode="auto">
          <a:xfrm>
            <a:off x="560388" y="2778125"/>
            <a:ext cx="1860550" cy="60960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r>
              <a:rPr lang="ja-JP" altLang="en-US" sz="1600" b="1">
                <a:latin typeface="ＭＳ ゴシック" pitchFamily="49" charset="-128"/>
                <a:ea typeface="ＭＳ ゴシック" pitchFamily="49" charset="-128"/>
              </a:rPr>
              <a:t>系統図法</a:t>
            </a:r>
          </a:p>
        </p:txBody>
      </p:sp>
      <p:sp>
        <p:nvSpPr>
          <p:cNvPr id="296034" name="Rectangle 98"/>
          <p:cNvSpPr>
            <a:spLocks noChangeArrowheads="1"/>
          </p:cNvSpPr>
          <p:nvPr/>
        </p:nvSpPr>
        <p:spPr bwMode="auto">
          <a:xfrm>
            <a:off x="2566988" y="2689225"/>
            <a:ext cx="1849437" cy="674688"/>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grpSp>
        <p:nvGrpSpPr>
          <p:cNvPr id="296035" name="Group 99"/>
          <p:cNvGrpSpPr>
            <a:grpSpLocks/>
          </p:cNvGrpSpPr>
          <p:nvPr/>
        </p:nvGrpSpPr>
        <p:grpSpPr bwMode="auto">
          <a:xfrm>
            <a:off x="2782888" y="2767013"/>
            <a:ext cx="1403350" cy="660400"/>
            <a:chOff x="1599" y="1405"/>
            <a:chExt cx="610" cy="273"/>
          </a:xfrm>
        </p:grpSpPr>
        <p:sp>
          <p:nvSpPr>
            <p:cNvPr id="296036" name="Rectangle 100"/>
            <p:cNvSpPr>
              <a:spLocks noChangeArrowheads="1"/>
            </p:cNvSpPr>
            <p:nvPr/>
          </p:nvSpPr>
          <p:spPr bwMode="auto">
            <a:xfrm>
              <a:off x="1599" y="1405"/>
              <a:ext cx="610" cy="273"/>
            </a:xfrm>
            <a:prstGeom prst="rect">
              <a:avLst/>
            </a:prstGeom>
            <a:solidFill>
              <a:srgbClr val="CCFFFF"/>
            </a:solidFill>
            <a:ln w="6350">
              <a:solidFill>
                <a:srgbClr val="000000"/>
              </a:solidFill>
              <a:miter lim="800000"/>
              <a:headEnd/>
              <a:tailEnd/>
            </a:ln>
          </p:spPr>
          <p:txBody>
            <a:bodyPr/>
            <a:lstStyle/>
            <a:p>
              <a:endParaRPr lang="ja-JP" altLang="en-US"/>
            </a:p>
          </p:txBody>
        </p:sp>
        <p:sp>
          <p:nvSpPr>
            <p:cNvPr id="296037" name="Rectangle 101"/>
            <p:cNvSpPr>
              <a:spLocks noChangeArrowheads="1"/>
            </p:cNvSpPr>
            <p:nvPr/>
          </p:nvSpPr>
          <p:spPr bwMode="auto">
            <a:xfrm>
              <a:off x="1625" y="1531"/>
              <a:ext cx="77"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38" name="Rectangle 102"/>
            <p:cNvSpPr>
              <a:spLocks noChangeArrowheads="1"/>
            </p:cNvSpPr>
            <p:nvPr/>
          </p:nvSpPr>
          <p:spPr bwMode="auto">
            <a:xfrm>
              <a:off x="1751" y="1568"/>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39" name="Rectangle 103"/>
            <p:cNvSpPr>
              <a:spLocks noChangeArrowheads="1"/>
            </p:cNvSpPr>
            <p:nvPr/>
          </p:nvSpPr>
          <p:spPr bwMode="auto">
            <a:xfrm>
              <a:off x="1751" y="1478"/>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40" name="Rectangle 104"/>
            <p:cNvSpPr>
              <a:spLocks noChangeArrowheads="1"/>
            </p:cNvSpPr>
            <p:nvPr/>
          </p:nvSpPr>
          <p:spPr bwMode="auto">
            <a:xfrm>
              <a:off x="1878" y="1496"/>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41" name="Rectangle 105"/>
            <p:cNvSpPr>
              <a:spLocks noChangeArrowheads="1"/>
            </p:cNvSpPr>
            <p:nvPr/>
          </p:nvSpPr>
          <p:spPr bwMode="auto">
            <a:xfrm>
              <a:off x="1878" y="1441"/>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42" name="Rectangle 106"/>
            <p:cNvSpPr>
              <a:spLocks noChangeArrowheads="1"/>
            </p:cNvSpPr>
            <p:nvPr/>
          </p:nvSpPr>
          <p:spPr bwMode="auto">
            <a:xfrm>
              <a:off x="1979" y="1496"/>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43" name="Rectangle 107"/>
            <p:cNvSpPr>
              <a:spLocks noChangeArrowheads="1"/>
            </p:cNvSpPr>
            <p:nvPr/>
          </p:nvSpPr>
          <p:spPr bwMode="auto">
            <a:xfrm>
              <a:off x="1979" y="1441"/>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44" name="Rectangle 108"/>
            <p:cNvSpPr>
              <a:spLocks noChangeArrowheads="1"/>
            </p:cNvSpPr>
            <p:nvPr/>
          </p:nvSpPr>
          <p:spPr bwMode="auto">
            <a:xfrm>
              <a:off x="2080" y="1496"/>
              <a:ext cx="78" cy="36"/>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45" name="Rectangle 109"/>
            <p:cNvSpPr>
              <a:spLocks noChangeArrowheads="1"/>
            </p:cNvSpPr>
            <p:nvPr/>
          </p:nvSpPr>
          <p:spPr bwMode="auto">
            <a:xfrm>
              <a:off x="2080" y="1441"/>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46" name="Rectangle 110"/>
            <p:cNvSpPr>
              <a:spLocks noChangeArrowheads="1"/>
            </p:cNvSpPr>
            <p:nvPr/>
          </p:nvSpPr>
          <p:spPr bwMode="auto">
            <a:xfrm>
              <a:off x="1878" y="1604"/>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47" name="Rectangle 111"/>
            <p:cNvSpPr>
              <a:spLocks noChangeArrowheads="1"/>
            </p:cNvSpPr>
            <p:nvPr/>
          </p:nvSpPr>
          <p:spPr bwMode="auto">
            <a:xfrm>
              <a:off x="1878" y="1549"/>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48" name="Rectangle 112"/>
            <p:cNvSpPr>
              <a:spLocks noChangeArrowheads="1"/>
            </p:cNvSpPr>
            <p:nvPr/>
          </p:nvSpPr>
          <p:spPr bwMode="auto">
            <a:xfrm>
              <a:off x="1979" y="1604"/>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49" name="Rectangle 113"/>
            <p:cNvSpPr>
              <a:spLocks noChangeArrowheads="1"/>
            </p:cNvSpPr>
            <p:nvPr/>
          </p:nvSpPr>
          <p:spPr bwMode="auto">
            <a:xfrm>
              <a:off x="1979" y="1549"/>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50" name="Rectangle 114"/>
            <p:cNvSpPr>
              <a:spLocks noChangeArrowheads="1"/>
            </p:cNvSpPr>
            <p:nvPr/>
          </p:nvSpPr>
          <p:spPr bwMode="auto">
            <a:xfrm>
              <a:off x="2080" y="1604"/>
              <a:ext cx="78" cy="37"/>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51" name="Rectangle 115"/>
            <p:cNvSpPr>
              <a:spLocks noChangeArrowheads="1"/>
            </p:cNvSpPr>
            <p:nvPr/>
          </p:nvSpPr>
          <p:spPr bwMode="auto">
            <a:xfrm>
              <a:off x="2080" y="1549"/>
              <a:ext cx="78" cy="38"/>
            </a:xfrm>
            <a:prstGeom prst="rect">
              <a:avLst/>
            </a:prstGeom>
            <a:solidFill>
              <a:srgbClr val="00CC99"/>
            </a:solidFill>
            <a:ln w="6350">
              <a:solidFill>
                <a:srgbClr val="000000"/>
              </a:solidFill>
              <a:miter lim="800000"/>
              <a:headEnd/>
              <a:tailEnd/>
            </a:ln>
          </p:spPr>
          <p:txBody>
            <a:bodyPr/>
            <a:lstStyle/>
            <a:p>
              <a:endParaRPr lang="ja-JP" altLang="en-US"/>
            </a:p>
          </p:txBody>
        </p:sp>
        <p:sp>
          <p:nvSpPr>
            <p:cNvPr id="296052" name="Freeform 116"/>
            <p:cNvSpPr>
              <a:spLocks/>
            </p:cNvSpPr>
            <p:nvPr/>
          </p:nvSpPr>
          <p:spPr bwMode="auto">
            <a:xfrm>
              <a:off x="1701" y="1494"/>
              <a:ext cx="50" cy="55"/>
            </a:xfrm>
            <a:custGeom>
              <a:avLst/>
              <a:gdLst>
                <a:gd name="T0" fmla="*/ 0 w 50"/>
                <a:gd name="T1" fmla="*/ 55 h 55"/>
                <a:gd name="T2" fmla="*/ 24 w 50"/>
                <a:gd name="T3" fmla="*/ 55 h 55"/>
                <a:gd name="T4" fmla="*/ 24 w 50"/>
                <a:gd name="T5" fmla="*/ 0 h 55"/>
                <a:gd name="T6" fmla="*/ 50 w 50"/>
                <a:gd name="T7" fmla="*/ 0 h 55"/>
              </a:gdLst>
              <a:ahLst/>
              <a:cxnLst>
                <a:cxn ang="0">
                  <a:pos x="T0" y="T1"/>
                </a:cxn>
                <a:cxn ang="0">
                  <a:pos x="T2" y="T3"/>
                </a:cxn>
                <a:cxn ang="0">
                  <a:pos x="T4" y="T5"/>
                </a:cxn>
                <a:cxn ang="0">
                  <a:pos x="T6" y="T7"/>
                </a:cxn>
              </a:cxnLst>
              <a:rect l="0" t="0" r="r" b="b"/>
              <a:pathLst>
                <a:path w="50" h="55">
                  <a:moveTo>
                    <a:pt x="0" y="55"/>
                  </a:moveTo>
                  <a:lnTo>
                    <a:pt x="24" y="55"/>
                  </a:lnTo>
                  <a:lnTo>
                    <a:pt x="24" y="0"/>
                  </a:lnTo>
                  <a:lnTo>
                    <a:pt x="5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6053" name="Freeform 117"/>
            <p:cNvSpPr>
              <a:spLocks/>
            </p:cNvSpPr>
            <p:nvPr/>
          </p:nvSpPr>
          <p:spPr bwMode="auto">
            <a:xfrm>
              <a:off x="1701" y="1549"/>
              <a:ext cx="50" cy="36"/>
            </a:xfrm>
            <a:custGeom>
              <a:avLst/>
              <a:gdLst>
                <a:gd name="T0" fmla="*/ 0 w 50"/>
                <a:gd name="T1" fmla="*/ 0 h 36"/>
                <a:gd name="T2" fmla="*/ 24 w 50"/>
                <a:gd name="T3" fmla="*/ 0 h 36"/>
                <a:gd name="T4" fmla="*/ 24 w 50"/>
                <a:gd name="T5" fmla="*/ 36 h 36"/>
                <a:gd name="T6" fmla="*/ 50 w 50"/>
                <a:gd name="T7" fmla="*/ 36 h 36"/>
              </a:gdLst>
              <a:ahLst/>
              <a:cxnLst>
                <a:cxn ang="0">
                  <a:pos x="T0" y="T1"/>
                </a:cxn>
                <a:cxn ang="0">
                  <a:pos x="T2" y="T3"/>
                </a:cxn>
                <a:cxn ang="0">
                  <a:pos x="T4" y="T5"/>
                </a:cxn>
                <a:cxn ang="0">
                  <a:pos x="T6" y="T7"/>
                </a:cxn>
              </a:cxnLst>
              <a:rect l="0" t="0" r="r" b="b"/>
              <a:pathLst>
                <a:path w="50" h="36">
                  <a:moveTo>
                    <a:pt x="0" y="0"/>
                  </a:moveTo>
                  <a:lnTo>
                    <a:pt x="24" y="0"/>
                  </a:lnTo>
                  <a:lnTo>
                    <a:pt x="24" y="36"/>
                  </a:lnTo>
                  <a:lnTo>
                    <a:pt x="50" y="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6054" name="Freeform 118"/>
            <p:cNvSpPr>
              <a:spLocks/>
            </p:cNvSpPr>
            <p:nvPr/>
          </p:nvSpPr>
          <p:spPr bwMode="auto">
            <a:xfrm>
              <a:off x="1828" y="1459"/>
              <a:ext cx="49" cy="35"/>
            </a:xfrm>
            <a:custGeom>
              <a:avLst/>
              <a:gdLst>
                <a:gd name="T0" fmla="*/ 0 w 49"/>
                <a:gd name="T1" fmla="*/ 35 h 35"/>
                <a:gd name="T2" fmla="*/ 24 w 49"/>
                <a:gd name="T3" fmla="*/ 35 h 35"/>
                <a:gd name="T4" fmla="*/ 24 w 49"/>
                <a:gd name="T5" fmla="*/ 0 h 35"/>
                <a:gd name="T6" fmla="*/ 49 w 49"/>
                <a:gd name="T7" fmla="*/ 0 h 35"/>
              </a:gdLst>
              <a:ahLst/>
              <a:cxnLst>
                <a:cxn ang="0">
                  <a:pos x="T0" y="T1"/>
                </a:cxn>
                <a:cxn ang="0">
                  <a:pos x="T2" y="T3"/>
                </a:cxn>
                <a:cxn ang="0">
                  <a:pos x="T4" y="T5"/>
                </a:cxn>
                <a:cxn ang="0">
                  <a:pos x="T6" y="T7"/>
                </a:cxn>
              </a:cxnLst>
              <a:rect l="0" t="0" r="r" b="b"/>
              <a:pathLst>
                <a:path w="49" h="35">
                  <a:moveTo>
                    <a:pt x="0" y="35"/>
                  </a:moveTo>
                  <a:lnTo>
                    <a:pt x="24" y="35"/>
                  </a:lnTo>
                  <a:lnTo>
                    <a:pt x="24" y="0"/>
                  </a:lnTo>
                  <a:lnTo>
                    <a:pt x="4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6055" name="Freeform 119"/>
            <p:cNvSpPr>
              <a:spLocks/>
            </p:cNvSpPr>
            <p:nvPr/>
          </p:nvSpPr>
          <p:spPr bwMode="auto">
            <a:xfrm>
              <a:off x="1828" y="1496"/>
              <a:ext cx="49" cy="16"/>
            </a:xfrm>
            <a:custGeom>
              <a:avLst/>
              <a:gdLst>
                <a:gd name="T0" fmla="*/ 0 w 49"/>
                <a:gd name="T1" fmla="*/ 0 h 16"/>
                <a:gd name="T2" fmla="*/ 24 w 49"/>
                <a:gd name="T3" fmla="*/ 0 h 16"/>
                <a:gd name="T4" fmla="*/ 24 w 49"/>
                <a:gd name="T5" fmla="*/ 16 h 16"/>
                <a:gd name="T6" fmla="*/ 49 w 49"/>
                <a:gd name="T7" fmla="*/ 16 h 16"/>
              </a:gdLst>
              <a:ahLst/>
              <a:cxnLst>
                <a:cxn ang="0">
                  <a:pos x="T0" y="T1"/>
                </a:cxn>
                <a:cxn ang="0">
                  <a:pos x="T2" y="T3"/>
                </a:cxn>
                <a:cxn ang="0">
                  <a:pos x="T4" y="T5"/>
                </a:cxn>
                <a:cxn ang="0">
                  <a:pos x="T6" y="T7"/>
                </a:cxn>
              </a:cxnLst>
              <a:rect l="0" t="0" r="r" b="b"/>
              <a:pathLst>
                <a:path w="49" h="16">
                  <a:moveTo>
                    <a:pt x="0" y="0"/>
                  </a:moveTo>
                  <a:lnTo>
                    <a:pt x="24" y="0"/>
                  </a:lnTo>
                  <a:lnTo>
                    <a:pt x="24" y="16"/>
                  </a:lnTo>
                  <a:lnTo>
                    <a:pt x="49" y="1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6056" name="Freeform 120"/>
            <p:cNvSpPr>
              <a:spLocks/>
            </p:cNvSpPr>
            <p:nvPr/>
          </p:nvSpPr>
          <p:spPr bwMode="auto">
            <a:xfrm>
              <a:off x="1828" y="1567"/>
              <a:ext cx="49" cy="18"/>
            </a:xfrm>
            <a:custGeom>
              <a:avLst/>
              <a:gdLst>
                <a:gd name="T0" fmla="*/ 0 w 49"/>
                <a:gd name="T1" fmla="*/ 18 h 18"/>
                <a:gd name="T2" fmla="*/ 24 w 49"/>
                <a:gd name="T3" fmla="*/ 18 h 18"/>
                <a:gd name="T4" fmla="*/ 24 w 49"/>
                <a:gd name="T5" fmla="*/ 0 h 18"/>
                <a:gd name="T6" fmla="*/ 49 w 49"/>
                <a:gd name="T7" fmla="*/ 0 h 18"/>
              </a:gdLst>
              <a:ahLst/>
              <a:cxnLst>
                <a:cxn ang="0">
                  <a:pos x="T0" y="T1"/>
                </a:cxn>
                <a:cxn ang="0">
                  <a:pos x="T2" y="T3"/>
                </a:cxn>
                <a:cxn ang="0">
                  <a:pos x="T4" y="T5"/>
                </a:cxn>
                <a:cxn ang="0">
                  <a:pos x="T6" y="T7"/>
                </a:cxn>
              </a:cxnLst>
              <a:rect l="0" t="0" r="r" b="b"/>
              <a:pathLst>
                <a:path w="49" h="18">
                  <a:moveTo>
                    <a:pt x="0" y="18"/>
                  </a:moveTo>
                  <a:lnTo>
                    <a:pt x="24" y="18"/>
                  </a:lnTo>
                  <a:lnTo>
                    <a:pt x="24" y="0"/>
                  </a:lnTo>
                  <a:lnTo>
                    <a:pt x="4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6057" name="Freeform 121"/>
            <p:cNvSpPr>
              <a:spLocks/>
            </p:cNvSpPr>
            <p:nvPr/>
          </p:nvSpPr>
          <p:spPr bwMode="auto">
            <a:xfrm>
              <a:off x="1828" y="1586"/>
              <a:ext cx="49" cy="36"/>
            </a:xfrm>
            <a:custGeom>
              <a:avLst/>
              <a:gdLst>
                <a:gd name="T0" fmla="*/ 0 w 49"/>
                <a:gd name="T1" fmla="*/ 0 h 36"/>
                <a:gd name="T2" fmla="*/ 24 w 49"/>
                <a:gd name="T3" fmla="*/ 0 h 36"/>
                <a:gd name="T4" fmla="*/ 24 w 49"/>
                <a:gd name="T5" fmla="*/ 36 h 36"/>
                <a:gd name="T6" fmla="*/ 49 w 49"/>
                <a:gd name="T7" fmla="*/ 36 h 36"/>
              </a:gdLst>
              <a:ahLst/>
              <a:cxnLst>
                <a:cxn ang="0">
                  <a:pos x="T0" y="T1"/>
                </a:cxn>
                <a:cxn ang="0">
                  <a:pos x="T2" y="T3"/>
                </a:cxn>
                <a:cxn ang="0">
                  <a:pos x="T4" y="T5"/>
                </a:cxn>
                <a:cxn ang="0">
                  <a:pos x="T6" y="T7"/>
                </a:cxn>
              </a:cxnLst>
              <a:rect l="0" t="0" r="r" b="b"/>
              <a:pathLst>
                <a:path w="49" h="36">
                  <a:moveTo>
                    <a:pt x="0" y="0"/>
                  </a:moveTo>
                  <a:lnTo>
                    <a:pt x="24" y="0"/>
                  </a:lnTo>
                  <a:lnTo>
                    <a:pt x="24" y="36"/>
                  </a:lnTo>
                  <a:lnTo>
                    <a:pt x="49" y="3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6058" name="Line 122"/>
            <p:cNvSpPr>
              <a:spLocks noChangeShapeType="1"/>
            </p:cNvSpPr>
            <p:nvPr/>
          </p:nvSpPr>
          <p:spPr bwMode="auto">
            <a:xfrm>
              <a:off x="1955" y="1459"/>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059" name="Line 123"/>
            <p:cNvSpPr>
              <a:spLocks noChangeShapeType="1"/>
            </p:cNvSpPr>
            <p:nvPr/>
          </p:nvSpPr>
          <p:spPr bwMode="auto">
            <a:xfrm>
              <a:off x="1955" y="1513"/>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060" name="Line 124"/>
            <p:cNvSpPr>
              <a:spLocks noChangeShapeType="1"/>
            </p:cNvSpPr>
            <p:nvPr/>
          </p:nvSpPr>
          <p:spPr bwMode="auto">
            <a:xfrm>
              <a:off x="1955" y="1568"/>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061" name="Line 125"/>
            <p:cNvSpPr>
              <a:spLocks noChangeShapeType="1"/>
            </p:cNvSpPr>
            <p:nvPr/>
          </p:nvSpPr>
          <p:spPr bwMode="auto">
            <a:xfrm>
              <a:off x="1955" y="1622"/>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062" name="Line 126"/>
            <p:cNvSpPr>
              <a:spLocks noChangeShapeType="1"/>
            </p:cNvSpPr>
            <p:nvPr/>
          </p:nvSpPr>
          <p:spPr bwMode="auto">
            <a:xfrm>
              <a:off x="2056" y="1622"/>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063" name="Line 127"/>
            <p:cNvSpPr>
              <a:spLocks noChangeShapeType="1"/>
            </p:cNvSpPr>
            <p:nvPr/>
          </p:nvSpPr>
          <p:spPr bwMode="auto">
            <a:xfrm>
              <a:off x="2056" y="1568"/>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064" name="Line 128"/>
            <p:cNvSpPr>
              <a:spLocks noChangeShapeType="1"/>
            </p:cNvSpPr>
            <p:nvPr/>
          </p:nvSpPr>
          <p:spPr bwMode="auto">
            <a:xfrm>
              <a:off x="2056" y="1513"/>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065" name="Line 129"/>
            <p:cNvSpPr>
              <a:spLocks noChangeShapeType="1"/>
            </p:cNvSpPr>
            <p:nvPr/>
          </p:nvSpPr>
          <p:spPr bwMode="auto">
            <a:xfrm>
              <a:off x="2056" y="1459"/>
              <a:ext cx="24"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96066" name="Rectangle 130"/>
          <p:cNvSpPr>
            <a:spLocks noChangeArrowheads="1"/>
          </p:cNvSpPr>
          <p:nvPr/>
        </p:nvSpPr>
        <p:spPr bwMode="auto">
          <a:xfrm>
            <a:off x="558800" y="3375025"/>
            <a:ext cx="2038350" cy="80010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296067" name="Rectangle 131"/>
          <p:cNvSpPr>
            <a:spLocks noChangeArrowheads="1"/>
          </p:cNvSpPr>
          <p:nvPr/>
        </p:nvSpPr>
        <p:spPr bwMode="auto">
          <a:xfrm>
            <a:off x="612775" y="3783013"/>
            <a:ext cx="17192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latin typeface="ＭＳ ゴシック" pitchFamily="49" charset="-128"/>
                <a:ea typeface="ＭＳ ゴシック" pitchFamily="49" charset="-128"/>
              </a:rPr>
              <a:t>マトリックス図法</a:t>
            </a:r>
            <a:endParaRPr lang="ja-JP" altLang="en-US" sz="1600"/>
          </a:p>
        </p:txBody>
      </p:sp>
      <p:grpSp>
        <p:nvGrpSpPr>
          <p:cNvPr id="296381" name="Group 445"/>
          <p:cNvGrpSpPr>
            <a:grpSpLocks/>
          </p:cNvGrpSpPr>
          <p:nvPr/>
        </p:nvGrpSpPr>
        <p:grpSpPr bwMode="auto">
          <a:xfrm>
            <a:off x="2560638" y="3503613"/>
            <a:ext cx="1862137" cy="773112"/>
            <a:chOff x="1613" y="2119"/>
            <a:chExt cx="1173" cy="511"/>
          </a:xfrm>
        </p:grpSpPr>
        <p:sp>
          <p:nvSpPr>
            <p:cNvPr id="296068" name="Rectangle 132"/>
            <p:cNvSpPr>
              <a:spLocks noChangeArrowheads="1"/>
            </p:cNvSpPr>
            <p:nvPr/>
          </p:nvSpPr>
          <p:spPr bwMode="auto">
            <a:xfrm>
              <a:off x="1613" y="2119"/>
              <a:ext cx="1173" cy="511"/>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grpSp>
          <p:nvGrpSpPr>
            <p:cNvPr id="296069" name="Group 133"/>
            <p:cNvGrpSpPr>
              <a:grpSpLocks/>
            </p:cNvGrpSpPr>
            <p:nvPr/>
          </p:nvGrpSpPr>
          <p:grpSpPr bwMode="auto">
            <a:xfrm>
              <a:off x="1688" y="2497"/>
              <a:ext cx="396" cy="55"/>
              <a:chOff x="1601" y="1906"/>
              <a:chExt cx="246" cy="33"/>
            </a:xfrm>
          </p:grpSpPr>
          <p:sp>
            <p:nvSpPr>
              <p:cNvPr id="296070" name="Line 134"/>
              <p:cNvSpPr>
                <a:spLocks noChangeShapeType="1"/>
              </p:cNvSpPr>
              <p:nvPr/>
            </p:nvSpPr>
            <p:spPr bwMode="auto">
              <a:xfrm flipV="1">
                <a:off x="1601" y="1919"/>
                <a:ext cx="245" cy="18"/>
              </a:xfrm>
              <a:prstGeom prst="line">
                <a:avLst/>
              </a:prstGeom>
              <a:noFill/>
              <a:ln w="3175">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071" name="Freeform 135"/>
              <p:cNvSpPr>
                <a:spLocks/>
              </p:cNvSpPr>
              <p:nvPr/>
            </p:nvSpPr>
            <p:spPr bwMode="auto">
              <a:xfrm>
                <a:off x="1807" y="1906"/>
                <a:ext cx="40" cy="33"/>
              </a:xfrm>
              <a:custGeom>
                <a:avLst/>
                <a:gdLst>
                  <a:gd name="T0" fmla="*/ 3 w 40"/>
                  <a:gd name="T1" fmla="*/ 33 h 33"/>
                  <a:gd name="T2" fmla="*/ 40 w 40"/>
                  <a:gd name="T3" fmla="*/ 13 h 33"/>
                  <a:gd name="T4" fmla="*/ 0 w 40"/>
                  <a:gd name="T5" fmla="*/ 0 h 33"/>
                </a:gdLst>
                <a:ahLst/>
                <a:cxnLst>
                  <a:cxn ang="0">
                    <a:pos x="T0" y="T1"/>
                  </a:cxn>
                  <a:cxn ang="0">
                    <a:pos x="T2" y="T3"/>
                  </a:cxn>
                  <a:cxn ang="0">
                    <a:pos x="T4" y="T5"/>
                  </a:cxn>
                </a:cxnLst>
                <a:rect l="0" t="0" r="r" b="b"/>
                <a:pathLst>
                  <a:path w="40" h="33">
                    <a:moveTo>
                      <a:pt x="3" y="33"/>
                    </a:moveTo>
                    <a:lnTo>
                      <a:pt x="40" y="13"/>
                    </a:lnTo>
                    <a:lnTo>
                      <a:pt x="0" y="0"/>
                    </a:lnTo>
                  </a:path>
                </a:pathLst>
              </a:custGeom>
              <a:noFill/>
              <a:ln w="31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296072" name="Rectangle 136"/>
            <p:cNvSpPr>
              <a:spLocks noChangeArrowheads="1"/>
            </p:cNvSpPr>
            <p:nvPr/>
          </p:nvSpPr>
          <p:spPr bwMode="auto">
            <a:xfrm>
              <a:off x="1688" y="2155"/>
              <a:ext cx="481"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073" name="Rectangle 137"/>
            <p:cNvSpPr>
              <a:spLocks noChangeArrowheads="1"/>
            </p:cNvSpPr>
            <p:nvPr/>
          </p:nvSpPr>
          <p:spPr bwMode="auto">
            <a:xfrm>
              <a:off x="1791" y="2161"/>
              <a:ext cx="166"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項目の重みづけ</a:t>
              </a:r>
              <a:endParaRPr lang="ja-JP" altLang="en-US" sz="1700"/>
            </a:p>
          </p:txBody>
        </p:sp>
        <p:sp>
          <p:nvSpPr>
            <p:cNvPr id="296074" name="Rectangle 138"/>
            <p:cNvSpPr>
              <a:spLocks noChangeArrowheads="1"/>
            </p:cNvSpPr>
            <p:nvPr/>
          </p:nvSpPr>
          <p:spPr bwMode="auto">
            <a:xfrm>
              <a:off x="2168" y="2155"/>
              <a:ext cx="209"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075" name="Rectangle 139"/>
            <p:cNvSpPr>
              <a:spLocks noChangeArrowheads="1"/>
            </p:cNvSpPr>
            <p:nvPr/>
          </p:nvSpPr>
          <p:spPr bwMode="auto">
            <a:xfrm>
              <a:off x="2177" y="2161"/>
              <a:ext cx="112"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評価点</a:t>
              </a:r>
              <a:r>
                <a:rPr lang="en-US" altLang="ja-JP" sz="300">
                  <a:latin typeface="ＭＳ Ｐゴシック" pitchFamily="50" charset="-128"/>
                </a:rPr>
                <a:t>×</a:t>
              </a:r>
              <a:r>
                <a:rPr lang="ja-JP" altLang="en-US" sz="300">
                  <a:latin typeface="ＭＳ Ｐゴシック" pitchFamily="50" charset="-128"/>
                </a:rPr>
                <a:t>１</a:t>
              </a:r>
              <a:endParaRPr lang="ja-JP" altLang="en-US" sz="1700"/>
            </a:p>
          </p:txBody>
        </p:sp>
        <p:sp>
          <p:nvSpPr>
            <p:cNvPr id="296076" name="Rectangle 140"/>
            <p:cNvSpPr>
              <a:spLocks noChangeArrowheads="1"/>
            </p:cNvSpPr>
            <p:nvPr/>
          </p:nvSpPr>
          <p:spPr bwMode="auto">
            <a:xfrm>
              <a:off x="2374" y="2155"/>
              <a:ext cx="276"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077" name="Rectangle 141"/>
            <p:cNvSpPr>
              <a:spLocks noChangeArrowheads="1"/>
            </p:cNvSpPr>
            <p:nvPr/>
          </p:nvSpPr>
          <p:spPr bwMode="auto">
            <a:xfrm>
              <a:off x="2416" y="2161"/>
              <a:ext cx="112"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評価点</a:t>
              </a:r>
              <a:r>
                <a:rPr lang="en-US" altLang="ja-JP" sz="300">
                  <a:latin typeface="ＭＳ Ｐゴシック" pitchFamily="50" charset="-128"/>
                </a:rPr>
                <a:t>×</a:t>
              </a:r>
              <a:r>
                <a:rPr lang="ja-JP" altLang="en-US" sz="300">
                  <a:latin typeface="ＭＳ Ｐゴシック" pitchFamily="50" charset="-128"/>
                </a:rPr>
                <a:t>２</a:t>
              </a:r>
              <a:endParaRPr lang="ja-JP" altLang="en-US" sz="1700"/>
            </a:p>
          </p:txBody>
        </p:sp>
        <p:sp>
          <p:nvSpPr>
            <p:cNvPr id="296078" name="Rectangle 142"/>
            <p:cNvSpPr>
              <a:spLocks noChangeArrowheads="1"/>
            </p:cNvSpPr>
            <p:nvPr/>
          </p:nvSpPr>
          <p:spPr bwMode="auto">
            <a:xfrm>
              <a:off x="2168" y="2197"/>
              <a:ext cx="70"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079" name="Rectangle 143"/>
            <p:cNvSpPr>
              <a:spLocks noChangeArrowheads="1"/>
            </p:cNvSpPr>
            <p:nvPr/>
          </p:nvSpPr>
          <p:spPr bwMode="auto">
            <a:xfrm rot="5400000">
              <a:off x="2128" y="2262"/>
              <a:ext cx="143"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共通のテーマ</a:t>
              </a:r>
              <a:endParaRPr lang="ja-JP" altLang="en-US" sz="1700"/>
            </a:p>
          </p:txBody>
        </p:sp>
        <p:sp>
          <p:nvSpPr>
            <p:cNvPr id="296080" name="Rectangle 144"/>
            <p:cNvSpPr>
              <a:spLocks noChangeArrowheads="1"/>
            </p:cNvSpPr>
            <p:nvPr/>
          </p:nvSpPr>
          <p:spPr bwMode="auto">
            <a:xfrm>
              <a:off x="2237" y="2197"/>
              <a:ext cx="69"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081" name="Rectangle 145"/>
            <p:cNvSpPr>
              <a:spLocks noChangeArrowheads="1"/>
            </p:cNvSpPr>
            <p:nvPr/>
          </p:nvSpPr>
          <p:spPr bwMode="auto">
            <a:xfrm rot="5400000">
              <a:off x="2199" y="2262"/>
              <a:ext cx="147"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取組みやすさ</a:t>
              </a:r>
              <a:endParaRPr lang="ja-JP" altLang="en-US" sz="1700"/>
            </a:p>
          </p:txBody>
        </p:sp>
        <p:sp>
          <p:nvSpPr>
            <p:cNvPr id="296082" name="Rectangle 146"/>
            <p:cNvSpPr>
              <a:spLocks noChangeArrowheads="1"/>
            </p:cNvSpPr>
            <p:nvPr/>
          </p:nvSpPr>
          <p:spPr bwMode="auto">
            <a:xfrm>
              <a:off x="2305" y="2197"/>
              <a:ext cx="72"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083" name="Rectangle 147"/>
            <p:cNvSpPr>
              <a:spLocks noChangeArrowheads="1"/>
            </p:cNvSpPr>
            <p:nvPr/>
          </p:nvSpPr>
          <p:spPr bwMode="auto">
            <a:xfrm rot="5400000">
              <a:off x="2226" y="2297"/>
              <a:ext cx="221"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データーとりやすさ</a:t>
              </a:r>
              <a:endParaRPr lang="ja-JP" altLang="en-US" sz="1700"/>
            </a:p>
          </p:txBody>
        </p:sp>
        <p:sp>
          <p:nvSpPr>
            <p:cNvPr id="296084" name="Rectangle 148"/>
            <p:cNvSpPr>
              <a:spLocks noChangeArrowheads="1"/>
            </p:cNvSpPr>
            <p:nvPr/>
          </p:nvSpPr>
          <p:spPr bwMode="auto">
            <a:xfrm>
              <a:off x="2374" y="2197"/>
              <a:ext cx="71"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085" name="Rectangle 149"/>
            <p:cNvSpPr>
              <a:spLocks noChangeArrowheads="1"/>
            </p:cNvSpPr>
            <p:nvPr/>
          </p:nvSpPr>
          <p:spPr bwMode="auto">
            <a:xfrm rot="5400000">
              <a:off x="2398" y="2220"/>
              <a:ext cx="26"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緊</a:t>
              </a:r>
              <a:endParaRPr lang="ja-JP" altLang="en-US" sz="1700"/>
            </a:p>
          </p:txBody>
        </p:sp>
        <p:sp>
          <p:nvSpPr>
            <p:cNvPr id="296086" name="Rectangle 150"/>
            <p:cNvSpPr>
              <a:spLocks noChangeArrowheads="1"/>
            </p:cNvSpPr>
            <p:nvPr/>
          </p:nvSpPr>
          <p:spPr bwMode="auto">
            <a:xfrm rot="5400000">
              <a:off x="2396" y="2270"/>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急</a:t>
              </a:r>
              <a:endParaRPr lang="ja-JP" altLang="en-US" sz="1700"/>
            </a:p>
          </p:txBody>
        </p:sp>
        <p:sp>
          <p:nvSpPr>
            <p:cNvPr id="296087" name="Rectangle 151"/>
            <p:cNvSpPr>
              <a:spLocks noChangeArrowheads="1"/>
            </p:cNvSpPr>
            <p:nvPr/>
          </p:nvSpPr>
          <p:spPr bwMode="auto">
            <a:xfrm rot="5400000">
              <a:off x="2396" y="2334"/>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度</a:t>
              </a:r>
              <a:endParaRPr lang="ja-JP" altLang="en-US" sz="1700"/>
            </a:p>
          </p:txBody>
        </p:sp>
        <p:sp>
          <p:nvSpPr>
            <p:cNvPr id="296088" name="Rectangle 152"/>
            <p:cNvSpPr>
              <a:spLocks noChangeArrowheads="1"/>
            </p:cNvSpPr>
            <p:nvPr/>
          </p:nvSpPr>
          <p:spPr bwMode="auto">
            <a:xfrm>
              <a:off x="2441" y="2197"/>
              <a:ext cx="72"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089" name="Rectangle 153"/>
            <p:cNvSpPr>
              <a:spLocks noChangeArrowheads="1"/>
            </p:cNvSpPr>
            <p:nvPr/>
          </p:nvSpPr>
          <p:spPr bwMode="auto">
            <a:xfrm rot="5400000">
              <a:off x="2462" y="2220"/>
              <a:ext cx="26"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重</a:t>
              </a:r>
              <a:endParaRPr lang="ja-JP" altLang="en-US" sz="1700"/>
            </a:p>
          </p:txBody>
        </p:sp>
        <p:sp>
          <p:nvSpPr>
            <p:cNvPr id="296090" name="Rectangle 154"/>
            <p:cNvSpPr>
              <a:spLocks noChangeArrowheads="1"/>
            </p:cNvSpPr>
            <p:nvPr/>
          </p:nvSpPr>
          <p:spPr bwMode="auto">
            <a:xfrm rot="5400000">
              <a:off x="2464" y="2270"/>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要</a:t>
              </a:r>
              <a:endParaRPr lang="ja-JP" altLang="en-US" sz="1700"/>
            </a:p>
          </p:txBody>
        </p:sp>
        <p:sp>
          <p:nvSpPr>
            <p:cNvPr id="296091" name="Rectangle 155"/>
            <p:cNvSpPr>
              <a:spLocks noChangeArrowheads="1"/>
            </p:cNvSpPr>
            <p:nvPr/>
          </p:nvSpPr>
          <p:spPr bwMode="auto">
            <a:xfrm rot="5400000">
              <a:off x="2465" y="2323"/>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度</a:t>
              </a:r>
              <a:endParaRPr lang="ja-JP" altLang="en-US" sz="1700"/>
            </a:p>
          </p:txBody>
        </p:sp>
        <p:sp>
          <p:nvSpPr>
            <p:cNvPr id="296092" name="Rectangle 156"/>
            <p:cNvSpPr>
              <a:spLocks noChangeArrowheads="1"/>
            </p:cNvSpPr>
            <p:nvPr/>
          </p:nvSpPr>
          <p:spPr bwMode="auto">
            <a:xfrm>
              <a:off x="2510" y="2197"/>
              <a:ext cx="72"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093" name="Rectangle 157"/>
            <p:cNvSpPr>
              <a:spLocks noChangeArrowheads="1"/>
            </p:cNvSpPr>
            <p:nvPr/>
          </p:nvSpPr>
          <p:spPr bwMode="auto">
            <a:xfrm rot="5400000">
              <a:off x="2479" y="2252"/>
              <a:ext cx="124"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部門の方針</a:t>
              </a:r>
              <a:endParaRPr lang="ja-JP" altLang="en-US" sz="1700"/>
            </a:p>
          </p:txBody>
        </p:sp>
        <p:sp>
          <p:nvSpPr>
            <p:cNvPr id="296094" name="Rectangle 158"/>
            <p:cNvSpPr>
              <a:spLocks noChangeArrowheads="1"/>
            </p:cNvSpPr>
            <p:nvPr/>
          </p:nvSpPr>
          <p:spPr bwMode="auto">
            <a:xfrm>
              <a:off x="2581" y="2197"/>
              <a:ext cx="69"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095" name="Rectangle 159"/>
            <p:cNvSpPr>
              <a:spLocks noChangeArrowheads="1"/>
            </p:cNvSpPr>
            <p:nvPr/>
          </p:nvSpPr>
          <p:spPr bwMode="auto">
            <a:xfrm rot="5400000">
              <a:off x="2567" y="2258"/>
              <a:ext cx="101"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期待効果</a:t>
              </a:r>
              <a:endParaRPr lang="ja-JP" altLang="en-US" sz="1700"/>
            </a:p>
          </p:txBody>
        </p:sp>
        <p:sp>
          <p:nvSpPr>
            <p:cNvPr id="296096" name="Rectangle 160"/>
            <p:cNvSpPr>
              <a:spLocks noChangeArrowheads="1"/>
            </p:cNvSpPr>
            <p:nvPr/>
          </p:nvSpPr>
          <p:spPr bwMode="auto">
            <a:xfrm>
              <a:off x="2649" y="2197"/>
              <a:ext cx="71" cy="202"/>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097" name="Rectangle 161"/>
            <p:cNvSpPr>
              <a:spLocks noChangeArrowheads="1"/>
            </p:cNvSpPr>
            <p:nvPr/>
          </p:nvSpPr>
          <p:spPr bwMode="auto">
            <a:xfrm rot="5400000">
              <a:off x="2673" y="2227"/>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総</a:t>
              </a:r>
              <a:endParaRPr lang="ja-JP" altLang="en-US" sz="1700"/>
            </a:p>
          </p:txBody>
        </p:sp>
        <p:sp>
          <p:nvSpPr>
            <p:cNvPr id="296098" name="Rectangle 162"/>
            <p:cNvSpPr>
              <a:spLocks noChangeArrowheads="1"/>
            </p:cNvSpPr>
            <p:nvPr/>
          </p:nvSpPr>
          <p:spPr bwMode="auto">
            <a:xfrm rot="5400000">
              <a:off x="2676" y="2270"/>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合</a:t>
              </a:r>
              <a:endParaRPr lang="ja-JP" altLang="en-US" sz="1700"/>
            </a:p>
          </p:txBody>
        </p:sp>
        <p:sp>
          <p:nvSpPr>
            <p:cNvPr id="296099" name="Rectangle 163"/>
            <p:cNvSpPr>
              <a:spLocks noChangeArrowheads="1"/>
            </p:cNvSpPr>
            <p:nvPr/>
          </p:nvSpPr>
          <p:spPr bwMode="auto">
            <a:xfrm rot="5400000">
              <a:off x="2674" y="2314"/>
              <a:ext cx="25" cy="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点</a:t>
              </a:r>
              <a:endParaRPr lang="ja-JP" altLang="en-US" sz="1700"/>
            </a:p>
          </p:txBody>
        </p:sp>
        <p:sp>
          <p:nvSpPr>
            <p:cNvPr id="296100" name="Freeform 164"/>
            <p:cNvSpPr>
              <a:spLocks/>
            </p:cNvSpPr>
            <p:nvPr/>
          </p:nvSpPr>
          <p:spPr bwMode="auto">
            <a:xfrm>
              <a:off x="1688" y="2197"/>
              <a:ext cx="478" cy="200"/>
            </a:xfrm>
            <a:custGeom>
              <a:avLst/>
              <a:gdLst>
                <a:gd name="T0" fmla="*/ 0 w 297"/>
                <a:gd name="T1" fmla="*/ 0 h 120"/>
                <a:gd name="T2" fmla="*/ 0 w 297"/>
                <a:gd name="T3" fmla="*/ 120 h 120"/>
                <a:gd name="T4" fmla="*/ 297 w 297"/>
                <a:gd name="T5" fmla="*/ 120 h 120"/>
                <a:gd name="T6" fmla="*/ 0 w 297"/>
                <a:gd name="T7" fmla="*/ 0 h 120"/>
              </a:gdLst>
              <a:ahLst/>
              <a:cxnLst>
                <a:cxn ang="0">
                  <a:pos x="T0" y="T1"/>
                </a:cxn>
                <a:cxn ang="0">
                  <a:pos x="T2" y="T3"/>
                </a:cxn>
                <a:cxn ang="0">
                  <a:pos x="T4" y="T5"/>
                </a:cxn>
                <a:cxn ang="0">
                  <a:pos x="T6" y="T7"/>
                </a:cxn>
              </a:cxnLst>
              <a:rect l="0" t="0" r="r" b="b"/>
              <a:pathLst>
                <a:path w="297" h="120">
                  <a:moveTo>
                    <a:pt x="0" y="0"/>
                  </a:moveTo>
                  <a:lnTo>
                    <a:pt x="0" y="120"/>
                  </a:lnTo>
                  <a:lnTo>
                    <a:pt x="297" y="120"/>
                  </a:lnTo>
                  <a:lnTo>
                    <a:pt x="0"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296101" name="Rectangle 165"/>
            <p:cNvSpPr>
              <a:spLocks noChangeArrowheads="1"/>
            </p:cNvSpPr>
            <p:nvPr/>
          </p:nvSpPr>
          <p:spPr bwMode="auto">
            <a:xfrm>
              <a:off x="1749" y="2320"/>
              <a:ext cx="72"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問題点</a:t>
              </a:r>
              <a:endParaRPr lang="ja-JP" altLang="en-US" sz="1700"/>
            </a:p>
          </p:txBody>
        </p:sp>
        <p:sp>
          <p:nvSpPr>
            <p:cNvPr id="296102" name="Rectangle 166"/>
            <p:cNvSpPr>
              <a:spLocks noChangeArrowheads="1"/>
            </p:cNvSpPr>
            <p:nvPr/>
          </p:nvSpPr>
          <p:spPr bwMode="auto">
            <a:xfrm>
              <a:off x="1998" y="2246"/>
              <a:ext cx="48"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項目</a:t>
              </a:r>
              <a:endParaRPr lang="ja-JP" altLang="en-US" sz="1700"/>
            </a:p>
          </p:txBody>
        </p:sp>
        <p:sp>
          <p:nvSpPr>
            <p:cNvPr id="296103" name="Rectangle 167"/>
            <p:cNvSpPr>
              <a:spLocks noChangeArrowheads="1"/>
            </p:cNvSpPr>
            <p:nvPr/>
          </p:nvSpPr>
          <p:spPr bwMode="auto">
            <a:xfrm>
              <a:off x="2168" y="2397"/>
              <a:ext cx="70"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04" name="Rectangle 168"/>
            <p:cNvSpPr>
              <a:spLocks noChangeArrowheads="1"/>
            </p:cNvSpPr>
            <p:nvPr/>
          </p:nvSpPr>
          <p:spPr bwMode="auto">
            <a:xfrm>
              <a:off x="2182" y="2403"/>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05" name="Rectangle 169"/>
            <p:cNvSpPr>
              <a:spLocks noChangeArrowheads="1"/>
            </p:cNvSpPr>
            <p:nvPr/>
          </p:nvSpPr>
          <p:spPr bwMode="auto">
            <a:xfrm>
              <a:off x="2168" y="2439"/>
              <a:ext cx="70"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06" name="Rectangle 170"/>
            <p:cNvSpPr>
              <a:spLocks noChangeArrowheads="1"/>
            </p:cNvSpPr>
            <p:nvPr/>
          </p:nvSpPr>
          <p:spPr bwMode="auto">
            <a:xfrm>
              <a:off x="2182" y="2445"/>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07" name="Rectangle 171"/>
            <p:cNvSpPr>
              <a:spLocks noChangeArrowheads="1"/>
            </p:cNvSpPr>
            <p:nvPr/>
          </p:nvSpPr>
          <p:spPr bwMode="auto">
            <a:xfrm>
              <a:off x="2168" y="2480"/>
              <a:ext cx="70"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08" name="Rectangle 172"/>
            <p:cNvSpPr>
              <a:spLocks noChangeArrowheads="1"/>
            </p:cNvSpPr>
            <p:nvPr/>
          </p:nvSpPr>
          <p:spPr bwMode="auto">
            <a:xfrm>
              <a:off x="2182" y="2488"/>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09" name="Rectangle 173"/>
            <p:cNvSpPr>
              <a:spLocks noChangeArrowheads="1"/>
            </p:cNvSpPr>
            <p:nvPr/>
          </p:nvSpPr>
          <p:spPr bwMode="auto">
            <a:xfrm>
              <a:off x="2168" y="2524"/>
              <a:ext cx="70"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10" name="Rectangle 174"/>
            <p:cNvSpPr>
              <a:spLocks noChangeArrowheads="1"/>
            </p:cNvSpPr>
            <p:nvPr/>
          </p:nvSpPr>
          <p:spPr bwMode="auto">
            <a:xfrm>
              <a:off x="2182"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11" name="Rectangle 175"/>
            <p:cNvSpPr>
              <a:spLocks noChangeArrowheads="1"/>
            </p:cNvSpPr>
            <p:nvPr/>
          </p:nvSpPr>
          <p:spPr bwMode="auto">
            <a:xfrm>
              <a:off x="2168" y="2566"/>
              <a:ext cx="70"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12" name="Rectangle 176"/>
            <p:cNvSpPr>
              <a:spLocks noChangeArrowheads="1"/>
            </p:cNvSpPr>
            <p:nvPr/>
          </p:nvSpPr>
          <p:spPr bwMode="auto">
            <a:xfrm>
              <a:off x="2182"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13" name="Rectangle 177"/>
            <p:cNvSpPr>
              <a:spLocks noChangeArrowheads="1"/>
            </p:cNvSpPr>
            <p:nvPr/>
          </p:nvSpPr>
          <p:spPr bwMode="auto">
            <a:xfrm>
              <a:off x="2237" y="2397"/>
              <a:ext cx="69"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14" name="Rectangle 178"/>
            <p:cNvSpPr>
              <a:spLocks noChangeArrowheads="1"/>
            </p:cNvSpPr>
            <p:nvPr/>
          </p:nvSpPr>
          <p:spPr bwMode="auto">
            <a:xfrm>
              <a:off x="2251" y="2403"/>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15" name="Rectangle 179"/>
            <p:cNvSpPr>
              <a:spLocks noChangeArrowheads="1"/>
            </p:cNvSpPr>
            <p:nvPr/>
          </p:nvSpPr>
          <p:spPr bwMode="auto">
            <a:xfrm>
              <a:off x="2441" y="2397"/>
              <a:ext cx="72"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16" name="Rectangle 180"/>
            <p:cNvSpPr>
              <a:spLocks noChangeArrowheads="1"/>
            </p:cNvSpPr>
            <p:nvPr/>
          </p:nvSpPr>
          <p:spPr bwMode="auto">
            <a:xfrm>
              <a:off x="2457" y="2403"/>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17" name="Rectangle 181"/>
            <p:cNvSpPr>
              <a:spLocks noChangeArrowheads="1"/>
            </p:cNvSpPr>
            <p:nvPr/>
          </p:nvSpPr>
          <p:spPr bwMode="auto">
            <a:xfrm>
              <a:off x="2374" y="2439"/>
              <a:ext cx="71"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18" name="Rectangle 182"/>
            <p:cNvSpPr>
              <a:spLocks noChangeArrowheads="1"/>
            </p:cNvSpPr>
            <p:nvPr/>
          </p:nvSpPr>
          <p:spPr bwMode="auto">
            <a:xfrm>
              <a:off x="2389" y="2445"/>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19" name="Rectangle 183"/>
            <p:cNvSpPr>
              <a:spLocks noChangeArrowheads="1"/>
            </p:cNvSpPr>
            <p:nvPr/>
          </p:nvSpPr>
          <p:spPr bwMode="auto">
            <a:xfrm>
              <a:off x="2237" y="2480"/>
              <a:ext cx="69"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20" name="Rectangle 184"/>
            <p:cNvSpPr>
              <a:spLocks noChangeArrowheads="1"/>
            </p:cNvSpPr>
            <p:nvPr/>
          </p:nvSpPr>
          <p:spPr bwMode="auto">
            <a:xfrm>
              <a:off x="2251" y="2488"/>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21" name="Rectangle 185"/>
            <p:cNvSpPr>
              <a:spLocks noChangeArrowheads="1"/>
            </p:cNvSpPr>
            <p:nvPr/>
          </p:nvSpPr>
          <p:spPr bwMode="auto">
            <a:xfrm>
              <a:off x="2305" y="2439"/>
              <a:ext cx="72"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22" name="Rectangle 186"/>
            <p:cNvSpPr>
              <a:spLocks noChangeArrowheads="1"/>
            </p:cNvSpPr>
            <p:nvPr/>
          </p:nvSpPr>
          <p:spPr bwMode="auto">
            <a:xfrm>
              <a:off x="2319" y="2445"/>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23" name="Rectangle 187"/>
            <p:cNvSpPr>
              <a:spLocks noChangeArrowheads="1"/>
            </p:cNvSpPr>
            <p:nvPr/>
          </p:nvSpPr>
          <p:spPr bwMode="auto">
            <a:xfrm>
              <a:off x="2374" y="2397"/>
              <a:ext cx="71"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24" name="Rectangle 188"/>
            <p:cNvSpPr>
              <a:spLocks noChangeArrowheads="1"/>
            </p:cNvSpPr>
            <p:nvPr/>
          </p:nvSpPr>
          <p:spPr bwMode="auto">
            <a:xfrm>
              <a:off x="2389" y="2403"/>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25" name="Rectangle 189"/>
            <p:cNvSpPr>
              <a:spLocks noChangeArrowheads="1"/>
            </p:cNvSpPr>
            <p:nvPr/>
          </p:nvSpPr>
          <p:spPr bwMode="auto">
            <a:xfrm>
              <a:off x="2305" y="2480"/>
              <a:ext cx="72"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26" name="Rectangle 190"/>
            <p:cNvSpPr>
              <a:spLocks noChangeArrowheads="1"/>
            </p:cNvSpPr>
            <p:nvPr/>
          </p:nvSpPr>
          <p:spPr bwMode="auto">
            <a:xfrm>
              <a:off x="2319" y="2488"/>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27" name="Rectangle 191"/>
            <p:cNvSpPr>
              <a:spLocks noChangeArrowheads="1"/>
            </p:cNvSpPr>
            <p:nvPr/>
          </p:nvSpPr>
          <p:spPr bwMode="auto">
            <a:xfrm>
              <a:off x="2374" y="2480"/>
              <a:ext cx="71"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28" name="Rectangle 192"/>
            <p:cNvSpPr>
              <a:spLocks noChangeArrowheads="1"/>
            </p:cNvSpPr>
            <p:nvPr/>
          </p:nvSpPr>
          <p:spPr bwMode="auto">
            <a:xfrm>
              <a:off x="2389" y="2488"/>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29" name="Rectangle 193"/>
            <p:cNvSpPr>
              <a:spLocks noChangeArrowheads="1"/>
            </p:cNvSpPr>
            <p:nvPr/>
          </p:nvSpPr>
          <p:spPr bwMode="auto">
            <a:xfrm>
              <a:off x="2441" y="2480"/>
              <a:ext cx="72"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30" name="Rectangle 194"/>
            <p:cNvSpPr>
              <a:spLocks noChangeArrowheads="1"/>
            </p:cNvSpPr>
            <p:nvPr/>
          </p:nvSpPr>
          <p:spPr bwMode="auto">
            <a:xfrm>
              <a:off x="2457" y="2488"/>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31" name="Rectangle 195"/>
            <p:cNvSpPr>
              <a:spLocks noChangeArrowheads="1"/>
            </p:cNvSpPr>
            <p:nvPr/>
          </p:nvSpPr>
          <p:spPr bwMode="auto">
            <a:xfrm>
              <a:off x="2510" y="2480"/>
              <a:ext cx="72"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32" name="Rectangle 196"/>
            <p:cNvSpPr>
              <a:spLocks noChangeArrowheads="1"/>
            </p:cNvSpPr>
            <p:nvPr/>
          </p:nvSpPr>
          <p:spPr bwMode="auto">
            <a:xfrm>
              <a:off x="2525" y="2488"/>
              <a:ext cx="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33" name="Rectangle 197"/>
            <p:cNvSpPr>
              <a:spLocks noChangeArrowheads="1"/>
            </p:cNvSpPr>
            <p:nvPr/>
          </p:nvSpPr>
          <p:spPr bwMode="auto">
            <a:xfrm>
              <a:off x="2581" y="2480"/>
              <a:ext cx="69"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34" name="Rectangle 198"/>
            <p:cNvSpPr>
              <a:spLocks noChangeArrowheads="1"/>
            </p:cNvSpPr>
            <p:nvPr/>
          </p:nvSpPr>
          <p:spPr bwMode="auto">
            <a:xfrm>
              <a:off x="2594" y="2488"/>
              <a:ext cx="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35" name="Rectangle 199"/>
            <p:cNvSpPr>
              <a:spLocks noChangeArrowheads="1"/>
            </p:cNvSpPr>
            <p:nvPr/>
          </p:nvSpPr>
          <p:spPr bwMode="auto">
            <a:xfrm>
              <a:off x="2649" y="2397"/>
              <a:ext cx="71"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36" name="Rectangle 200"/>
            <p:cNvSpPr>
              <a:spLocks noChangeArrowheads="1"/>
            </p:cNvSpPr>
            <p:nvPr/>
          </p:nvSpPr>
          <p:spPr bwMode="auto">
            <a:xfrm>
              <a:off x="2662" y="2403"/>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37</a:t>
              </a:r>
              <a:endParaRPr lang="en-US" altLang="ja-JP" sz="1700"/>
            </a:p>
          </p:txBody>
        </p:sp>
        <p:sp>
          <p:nvSpPr>
            <p:cNvPr id="296137" name="Rectangle 201"/>
            <p:cNvSpPr>
              <a:spLocks noChangeArrowheads="1"/>
            </p:cNvSpPr>
            <p:nvPr/>
          </p:nvSpPr>
          <p:spPr bwMode="auto">
            <a:xfrm>
              <a:off x="2649" y="2439"/>
              <a:ext cx="71"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38" name="Rectangle 202"/>
            <p:cNvSpPr>
              <a:spLocks noChangeArrowheads="1"/>
            </p:cNvSpPr>
            <p:nvPr/>
          </p:nvSpPr>
          <p:spPr bwMode="auto">
            <a:xfrm>
              <a:off x="2662" y="2445"/>
              <a:ext cx="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33</a:t>
              </a:r>
              <a:endParaRPr lang="en-US" altLang="ja-JP" sz="1700"/>
            </a:p>
          </p:txBody>
        </p:sp>
        <p:sp>
          <p:nvSpPr>
            <p:cNvPr id="296139" name="Rectangle 203"/>
            <p:cNvSpPr>
              <a:spLocks noChangeArrowheads="1"/>
            </p:cNvSpPr>
            <p:nvPr/>
          </p:nvSpPr>
          <p:spPr bwMode="auto">
            <a:xfrm>
              <a:off x="2649" y="2480"/>
              <a:ext cx="71" cy="46"/>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40" name="Rectangle 204"/>
            <p:cNvSpPr>
              <a:spLocks noChangeArrowheads="1"/>
            </p:cNvSpPr>
            <p:nvPr/>
          </p:nvSpPr>
          <p:spPr bwMode="auto">
            <a:xfrm>
              <a:off x="2662" y="2488"/>
              <a:ext cx="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53</a:t>
              </a:r>
              <a:endParaRPr lang="en-US" altLang="ja-JP" sz="1700"/>
            </a:p>
          </p:txBody>
        </p:sp>
        <p:sp>
          <p:nvSpPr>
            <p:cNvPr id="296141" name="Rectangle 205"/>
            <p:cNvSpPr>
              <a:spLocks noChangeArrowheads="1"/>
            </p:cNvSpPr>
            <p:nvPr/>
          </p:nvSpPr>
          <p:spPr bwMode="auto">
            <a:xfrm>
              <a:off x="2649" y="2524"/>
              <a:ext cx="71"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42" name="Rectangle 206"/>
            <p:cNvSpPr>
              <a:spLocks noChangeArrowheads="1"/>
            </p:cNvSpPr>
            <p:nvPr/>
          </p:nvSpPr>
          <p:spPr bwMode="auto">
            <a:xfrm>
              <a:off x="2662"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23</a:t>
              </a:r>
              <a:endParaRPr lang="en-US" altLang="ja-JP" sz="1700"/>
            </a:p>
          </p:txBody>
        </p:sp>
        <p:sp>
          <p:nvSpPr>
            <p:cNvPr id="296143" name="Rectangle 207"/>
            <p:cNvSpPr>
              <a:spLocks noChangeArrowheads="1"/>
            </p:cNvSpPr>
            <p:nvPr/>
          </p:nvSpPr>
          <p:spPr bwMode="auto">
            <a:xfrm>
              <a:off x="2649" y="2566"/>
              <a:ext cx="71"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44" name="Rectangle 208"/>
            <p:cNvSpPr>
              <a:spLocks noChangeArrowheads="1"/>
            </p:cNvSpPr>
            <p:nvPr/>
          </p:nvSpPr>
          <p:spPr bwMode="auto">
            <a:xfrm>
              <a:off x="2662"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43</a:t>
              </a:r>
              <a:endParaRPr lang="en-US" altLang="ja-JP" sz="1700"/>
            </a:p>
          </p:txBody>
        </p:sp>
        <p:sp>
          <p:nvSpPr>
            <p:cNvPr id="296145" name="Rectangle 209"/>
            <p:cNvSpPr>
              <a:spLocks noChangeArrowheads="1"/>
            </p:cNvSpPr>
            <p:nvPr/>
          </p:nvSpPr>
          <p:spPr bwMode="auto">
            <a:xfrm>
              <a:off x="2581" y="2397"/>
              <a:ext cx="69"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46" name="Rectangle 210"/>
            <p:cNvSpPr>
              <a:spLocks noChangeArrowheads="1"/>
            </p:cNvSpPr>
            <p:nvPr/>
          </p:nvSpPr>
          <p:spPr bwMode="auto">
            <a:xfrm>
              <a:off x="2594" y="2403"/>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47" name="Rectangle 211"/>
            <p:cNvSpPr>
              <a:spLocks noChangeArrowheads="1"/>
            </p:cNvSpPr>
            <p:nvPr/>
          </p:nvSpPr>
          <p:spPr bwMode="auto">
            <a:xfrm>
              <a:off x="2581" y="2524"/>
              <a:ext cx="69"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48" name="Rectangle 212"/>
            <p:cNvSpPr>
              <a:spLocks noChangeArrowheads="1"/>
            </p:cNvSpPr>
            <p:nvPr/>
          </p:nvSpPr>
          <p:spPr bwMode="auto">
            <a:xfrm>
              <a:off x="2594"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49" name="Rectangle 213"/>
            <p:cNvSpPr>
              <a:spLocks noChangeArrowheads="1"/>
            </p:cNvSpPr>
            <p:nvPr/>
          </p:nvSpPr>
          <p:spPr bwMode="auto">
            <a:xfrm>
              <a:off x="2581" y="2566"/>
              <a:ext cx="69"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50" name="Rectangle 214"/>
            <p:cNvSpPr>
              <a:spLocks noChangeArrowheads="1"/>
            </p:cNvSpPr>
            <p:nvPr/>
          </p:nvSpPr>
          <p:spPr bwMode="auto">
            <a:xfrm>
              <a:off x="2594"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51" name="Rectangle 215"/>
            <p:cNvSpPr>
              <a:spLocks noChangeArrowheads="1"/>
            </p:cNvSpPr>
            <p:nvPr/>
          </p:nvSpPr>
          <p:spPr bwMode="auto">
            <a:xfrm>
              <a:off x="2581" y="2439"/>
              <a:ext cx="69"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52" name="Rectangle 216"/>
            <p:cNvSpPr>
              <a:spLocks noChangeArrowheads="1"/>
            </p:cNvSpPr>
            <p:nvPr/>
          </p:nvSpPr>
          <p:spPr bwMode="auto">
            <a:xfrm>
              <a:off x="2594" y="2445"/>
              <a:ext cx="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53" name="Rectangle 217"/>
            <p:cNvSpPr>
              <a:spLocks noChangeArrowheads="1"/>
            </p:cNvSpPr>
            <p:nvPr/>
          </p:nvSpPr>
          <p:spPr bwMode="auto">
            <a:xfrm>
              <a:off x="2305" y="2397"/>
              <a:ext cx="72"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54" name="Rectangle 218"/>
            <p:cNvSpPr>
              <a:spLocks noChangeArrowheads="1"/>
            </p:cNvSpPr>
            <p:nvPr/>
          </p:nvSpPr>
          <p:spPr bwMode="auto">
            <a:xfrm>
              <a:off x="2319" y="2403"/>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55" name="Rectangle 219"/>
            <p:cNvSpPr>
              <a:spLocks noChangeArrowheads="1"/>
            </p:cNvSpPr>
            <p:nvPr/>
          </p:nvSpPr>
          <p:spPr bwMode="auto">
            <a:xfrm>
              <a:off x="2237" y="2439"/>
              <a:ext cx="69"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56" name="Rectangle 220"/>
            <p:cNvSpPr>
              <a:spLocks noChangeArrowheads="1"/>
            </p:cNvSpPr>
            <p:nvPr/>
          </p:nvSpPr>
          <p:spPr bwMode="auto">
            <a:xfrm>
              <a:off x="2251" y="2445"/>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57" name="Rectangle 221"/>
            <p:cNvSpPr>
              <a:spLocks noChangeArrowheads="1"/>
            </p:cNvSpPr>
            <p:nvPr/>
          </p:nvSpPr>
          <p:spPr bwMode="auto">
            <a:xfrm>
              <a:off x="2237" y="2524"/>
              <a:ext cx="69"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58" name="Rectangle 222"/>
            <p:cNvSpPr>
              <a:spLocks noChangeArrowheads="1"/>
            </p:cNvSpPr>
            <p:nvPr/>
          </p:nvSpPr>
          <p:spPr bwMode="auto">
            <a:xfrm>
              <a:off x="2251"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59" name="Rectangle 223"/>
            <p:cNvSpPr>
              <a:spLocks noChangeArrowheads="1"/>
            </p:cNvSpPr>
            <p:nvPr/>
          </p:nvSpPr>
          <p:spPr bwMode="auto">
            <a:xfrm>
              <a:off x="2237" y="2566"/>
              <a:ext cx="69"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60" name="Rectangle 224"/>
            <p:cNvSpPr>
              <a:spLocks noChangeArrowheads="1"/>
            </p:cNvSpPr>
            <p:nvPr/>
          </p:nvSpPr>
          <p:spPr bwMode="auto">
            <a:xfrm>
              <a:off x="2251"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61" name="Rectangle 225"/>
            <p:cNvSpPr>
              <a:spLocks noChangeArrowheads="1"/>
            </p:cNvSpPr>
            <p:nvPr/>
          </p:nvSpPr>
          <p:spPr bwMode="auto">
            <a:xfrm>
              <a:off x="2305" y="2524"/>
              <a:ext cx="72"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62" name="Rectangle 226"/>
            <p:cNvSpPr>
              <a:spLocks noChangeArrowheads="1"/>
            </p:cNvSpPr>
            <p:nvPr/>
          </p:nvSpPr>
          <p:spPr bwMode="auto">
            <a:xfrm>
              <a:off x="2319"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63" name="Rectangle 227"/>
            <p:cNvSpPr>
              <a:spLocks noChangeArrowheads="1"/>
            </p:cNvSpPr>
            <p:nvPr/>
          </p:nvSpPr>
          <p:spPr bwMode="auto">
            <a:xfrm>
              <a:off x="2305" y="2566"/>
              <a:ext cx="72"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64" name="Rectangle 228"/>
            <p:cNvSpPr>
              <a:spLocks noChangeArrowheads="1"/>
            </p:cNvSpPr>
            <p:nvPr/>
          </p:nvSpPr>
          <p:spPr bwMode="auto">
            <a:xfrm>
              <a:off x="2319"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65" name="Rectangle 229"/>
            <p:cNvSpPr>
              <a:spLocks noChangeArrowheads="1"/>
            </p:cNvSpPr>
            <p:nvPr/>
          </p:nvSpPr>
          <p:spPr bwMode="auto">
            <a:xfrm>
              <a:off x="2374" y="2524"/>
              <a:ext cx="71"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66" name="Rectangle 230"/>
            <p:cNvSpPr>
              <a:spLocks noChangeArrowheads="1"/>
            </p:cNvSpPr>
            <p:nvPr/>
          </p:nvSpPr>
          <p:spPr bwMode="auto">
            <a:xfrm>
              <a:off x="2389"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67" name="Rectangle 231"/>
            <p:cNvSpPr>
              <a:spLocks noChangeArrowheads="1"/>
            </p:cNvSpPr>
            <p:nvPr/>
          </p:nvSpPr>
          <p:spPr bwMode="auto">
            <a:xfrm>
              <a:off x="2510" y="2524"/>
              <a:ext cx="72"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68" name="Rectangle 232"/>
            <p:cNvSpPr>
              <a:spLocks noChangeArrowheads="1"/>
            </p:cNvSpPr>
            <p:nvPr/>
          </p:nvSpPr>
          <p:spPr bwMode="auto">
            <a:xfrm>
              <a:off x="2525"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69" name="Rectangle 233"/>
            <p:cNvSpPr>
              <a:spLocks noChangeArrowheads="1"/>
            </p:cNvSpPr>
            <p:nvPr/>
          </p:nvSpPr>
          <p:spPr bwMode="auto">
            <a:xfrm>
              <a:off x="2374" y="2566"/>
              <a:ext cx="71"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70" name="Rectangle 234"/>
            <p:cNvSpPr>
              <a:spLocks noChangeArrowheads="1"/>
            </p:cNvSpPr>
            <p:nvPr/>
          </p:nvSpPr>
          <p:spPr bwMode="auto">
            <a:xfrm>
              <a:off x="2389"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71" name="Rectangle 235"/>
            <p:cNvSpPr>
              <a:spLocks noChangeArrowheads="1"/>
            </p:cNvSpPr>
            <p:nvPr/>
          </p:nvSpPr>
          <p:spPr bwMode="auto">
            <a:xfrm>
              <a:off x="2441" y="2439"/>
              <a:ext cx="72"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72" name="Rectangle 236"/>
            <p:cNvSpPr>
              <a:spLocks noChangeArrowheads="1"/>
            </p:cNvSpPr>
            <p:nvPr/>
          </p:nvSpPr>
          <p:spPr bwMode="auto">
            <a:xfrm>
              <a:off x="2457" y="2445"/>
              <a:ext cx="24"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73" name="Rectangle 237"/>
            <p:cNvSpPr>
              <a:spLocks noChangeArrowheads="1"/>
            </p:cNvSpPr>
            <p:nvPr/>
          </p:nvSpPr>
          <p:spPr bwMode="auto">
            <a:xfrm>
              <a:off x="2441" y="2524"/>
              <a:ext cx="72"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74" name="Rectangle 238"/>
            <p:cNvSpPr>
              <a:spLocks noChangeArrowheads="1"/>
            </p:cNvSpPr>
            <p:nvPr/>
          </p:nvSpPr>
          <p:spPr bwMode="auto">
            <a:xfrm>
              <a:off x="2457" y="2530"/>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75" name="Rectangle 239"/>
            <p:cNvSpPr>
              <a:spLocks noChangeArrowheads="1"/>
            </p:cNvSpPr>
            <p:nvPr/>
          </p:nvSpPr>
          <p:spPr bwMode="auto">
            <a:xfrm>
              <a:off x="2441" y="2566"/>
              <a:ext cx="72"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76" name="Rectangle 240"/>
            <p:cNvSpPr>
              <a:spLocks noChangeArrowheads="1"/>
            </p:cNvSpPr>
            <p:nvPr/>
          </p:nvSpPr>
          <p:spPr bwMode="auto">
            <a:xfrm>
              <a:off x="2457"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77" name="Rectangle 241"/>
            <p:cNvSpPr>
              <a:spLocks noChangeArrowheads="1"/>
            </p:cNvSpPr>
            <p:nvPr/>
          </p:nvSpPr>
          <p:spPr bwMode="auto">
            <a:xfrm>
              <a:off x="2510" y="2566"/>
              <a:ext cx="72" cy="43"/>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78" name="Rectangle 242"/>
            <p:cNvSpPr>
              <a:spLocks noChangeArrowheads="1"/>
            </p:cNvSpPr>
            <p:nvPr/>
          </p:nvSpPr>
          <p:spPr bwMode="auto">
            <a:xfrm>
              <a:off x="2525" y="2572"/>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79" name="Rectangle 243"/>
            <p:cNvSpPr>
              <a:spLocks noChangeArrowheads="1"/>
            </p:cNvSpPr>
            <p:nvPr/>
          </p:nvSpPr>
          <p:spPr bwMode="auto">
            <a:xfrm>
              <a:off x="2510" y="2397"/>
              <a:ext cx="72"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80" name="Rectangle 244"/>
            <p:cNvSpPr>
              <a:spLocks noChangeArrowheads="1"/>
            </p:cNvSpPr>
            <p:nvPr/>
          </p:nvSpPr>
          <p:spPr bwMode="auto">
            <a:xfrm>
              <a:off x="2525" y="2403"/>
              <a:ext cx="24"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81" name="Rectangle 245"/>
            <p:cNvSpPr>
              <a:spLocks noChangeArrowheads="1"/>
            </p:cNvSpPr>
            <p:nvPr/>
          </p:nvSpPr>
          <p:spPr bwMode="auto">
            <a:xfrm>
              <a:off x="2510" y="2439"/>
              <a:ext cx="72" cy="45"/>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82" name="Rectangle 246"/>
            <p:cNvSpPr>
              <a:spLocks noChangeArrowheads="1"/>
            </p:cNvSpPr>
            <p:nvPr/>
          </p:nvSpPr>
          <p:spPr bwMode="auto">
            <a:xfrm>
              <a:off x="2525" y="2445"/>
              <a:ext cx="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300">
                  <a:latin typeface="ＭＳ Ｐゴシック" pitchFamily="50" charset="-128"/>
                </a:rPr>
                <a:t>×</a:t>
              </a:r>
              <a:endParaRPr lang="en-US" altLang="ja-JP" sz="1700"/>
            </a:p>
          </p:txBody>
        </p:sp>
        <p:sp>
          <p:nvSpPr>
            <p:cNvPr id="296183" name="Rectangle 247"/>
            <p:cNvSpPr>
              <a:spLocks noChangeArrowheads="1"/>
            </p:cNvSpPr>
            <p:nvPr/>
          </p:nvSpPr>
          <p:spPr bwMode="auto">
            <a:xfrm>
              <a:off x="1688" y="2401"/>
              <a:ext cx="481" cy="44"/>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84" name="Rectangle 248"/>
            <p:cNvSpPr>
              <a:spLocks noChangeArrowheads="1"/>
            </p:cNvSpPr>
            <p:nvPr/>
          </p:nvSpPr>
          <p:spPr bwMode="auto">
            <a:xfrm>
              <a:off x="1747" y="2403"/>
              <a:ext cx="269"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１．○○の△△が出来ない</a:t>
              </a:r>
              <a:endParaRPr lang="ja-JP" altLang="en-US" sz="1700"/>
            </a:p>
          </p:txBody>
        </p:sp>
        <p:sp>
          <p:nvSpPr>
            <p:cNvPr id="296185" name="Rectangle 249"/>
            <p:cNvSpPr>
              <a:spLocks noChangeArrowheads="1"/>
            </p:cNvSpPr>
            <p:nvPr/>
          </p:nvSpPr>
          <p:spPr bwMode="auto">
            <a:xfrm>
              <a:off x="1689" y="2445"/>
              <a:ext cx="479" cy="41"/>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86" name="Rectangle 250"/>
            <p:cNvSpPr>
              <a:spLocks noChangeArrowheads="1"/>
            </p:cNvSpPr>
            <p:nvPr/>
          </p:nvSpPr>
          <p:spPr bwMode="auto">
            <a:xfrm>
              <a:off x="1747" y="2445"/>
              <a:ext cx="223"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２．○○の不良が多い</a:t>
              </a:r>
              <a:endParaRPr lang="ja-JP" altLang="en-US" sz="1700"/>
            </a:p>
          </p:txBody>
        </p:sp>
        <p:sp>
          <p:nvSpPr>
            <p:cNvPr id="296187" name="Rectangle 251"/>
            <p:cNvSpPr>
              <a:spLocks noChangeArrowheads="1"/>
            </p:cNvSpPr>
            <p:nvPr/>
          </p:nvSpPr>
          <p:spPr bwMode="auto">
            <a:xfrm>
              <a:off x="1689" y="2486"/>
              <a:ext cx="479" cy="42"/>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88" name="Rectangle 252"/>
            <p:cNvSpPr>
              <a:spLocks noChangeArrowheads="1"/>
            </p:cNvSpPr>
            <p:nvPr/>
          </p:nvSpPr>
          <p:spPr bwMode="auto">
            <a:xfrm>
              <a:off x="1747" y="2488"/>
              <a:ext cx="271" cy="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３．</a:t>
              </a:r>
              <a:r>
                <a:rPr lang="en-US" altLang="ja-JP" sz="300">
                  <a:latin typeface="ＭＳ Ｐゴシック" pitchFamily="50" charset="-128"/>
                </a:rPr>
                <a:t>××</a:t>
              </a:r>
              <a:r>
                <a:rPr lang="ja-JP" altLang="en-US" sz="300">
                  <a:latin typeface="ＭＳ Ｐゴシック" pitchFamily="50" charset="-128"/>
                </a:rPr>
                <a:t>の処理時間が長い</a:t>
              </a:r>
              <a:endParaRPr lang="ja-JP" altLang="en-US" sz="1700"/>
            </a:p>
          </p:txBody>
        </p:sp>
        <p:sp>
          <p:nvSpPr>
            <p:cNvPr id="296189" name="Rectangle 253"/>
            <p:cNvSpPr>
              <a:spLocks noChangeArrowheads="1"/>
            </p:cNvSpPr>
            <p:nvPr/>
          </p:nvSpPr>
          <p:spPr bwMode="auto">
            <a:xfrm>
              <a:off x="1689" y="2526"/>
              <a:ext cx="479" cy="40"/>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90" name="Rectangle 254"/>
            <p:cNvSpPr>
              <a:spLocks noChangeArrowheads="1"/>
            </p:cNvSpPr>
            <p:nvPr/>
          </p:nvSpPr>
          <p:spPr bwMode="auto">
            <a:xfrm>
              <a:off x="1747" y="2530"/>
              <a:ext cx="245"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４．</a:t>
              </a:r>
              <a:r>
                <a:rPr lang="en-US" altLang="ja-JP" sz="300">
                  <a:latin typeface="ＭＳ Ｐゴシック" pitchFamily="50" charset="-128"/>
                </a:rPr>
                <a:t>××</a:t>
              </a:r>
              <a:r>
                <a:rPr lang="ja-JP" altLang="en-US" sz="300">
                  <a:latin typeface="ＭＳ Ｐゴシック" pitchFamily="50" charset="-128"/>
                </a:rPr>
                <a:t>の生産が遅れる</a:t>
              </a:r>
              <a:endParaRPr lang="ja-JP" altLang="en-US" sz="1700"/>
            </a:p>
          </p:txBody>
        </p:sp>
        <p:sp>
          <p:nvSpPr>
            <p:cNvPr id="296191" name="Rectangle 255"/>
            <p:cNvSpPr>
              <a:spLocks noChangeArrowheads="1"/>
            </p:cNvSpPr>
            <p:nvPr/>
          </p:nvSpPr>
          <p:spPr bwMode="auto">
            <a:xfrm>
              <a:off x="1689" y="2567"/>
              <a:ext cx="479" cy="42"/>
            </a:xfrm>
            <a:prstGeom prst="rect">
              <a:avLst/>
            </a:prstGeom>
            <a:solidFill>
              <a:srgbClr val="FFFFFF"/>
            </a:solidFill>
            <a:ln w="3175">
              <a:solidFill>
                <a:srgbClr val="000000"/>
              </a:solidFill>
              <a:miter lim="800000"/>
              <a:headEnd/>
              <a:tailEnd/>
            </a:ln>
          </p:spPr>
          <p:txBody>
            <a:bodyPr/>
            <a:lstStyle/>
            <a:p>
              <a:endParaRPr lang="ja-JP" altLang="en-US"/>
            </a:p>
          </p:txBody>
        </p:sp>
        <p:sp>
          <p:nvSpPr>
            <p:cNvPr id="296192" name="Rectangle 256"/>
            <p:cNvSpPr>
              <a:spLocks noChangeArrowheads="1"/>
            </p:cNvSpPr>
            <p:nvPr/>
          </p:nvSpPr>
          <p:spPr bwMode="auto">
            <a:xfrm>
              <a:off x="1747" y="2572"/>
              <a:ext cx="223" cy="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300">
                  <a:latin typeface="ＭＳ Ｐゴシック" pitchFamily="50" charset="-128"/>
                </a:rPr>
                <a:t>５．△△の苦情が多い</a:t>
              </a:r>
              <a:endParaRPr lang="ja-JP" altLang="en-US" sz="1700"/>
            </a:p>
          </p:txBody>
        </p:sp>
        <p:sp>
          <p:nvSpPr>
            <p:cNvPr id="296193" name="Line 257"/>
            <p:cNvSpPr>
              <a:spLocks noChangeShapeType="1"/>
            </p:cNvSpPr>
            <p:nvPr/>
          </p:nvSpPr>
          <p:spPr bwMode="auto">
            <a:xfrm>
              <a:off x="2718" y="2388"/>
              <a:ext cx="2" cy="9"/>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194" name="Rectangle 258"/>
            <p:cNvSpPr>
              <a:spLocks noChangeArrowheads="1"/>
            </p:cNvSpPr>
            <p:nvPr/>
          </p:nvSpPr>
          <p:spPr bwMode="auto">
            <a:xfrm>
              <a:off x="2650" y="2199"/>
              <a:ext cx="68" cy="41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6195" name="Rectangle 259"/>
            <p:cNvSpPr>
              <a:spLocks noChangeArrowheads="1"/>
            </p:cNvSpPr>
            <p:nvPr/>
          </p:nvSpPr>
          <p:spPr bwMode="auto">
            <a:xfrm>
              <a:off x="1689" y="2399"/>
              <a:ext cx="479" cy="21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296196" name="Rectangle 260"/>
          <p:cNvSpPr>
            <a:spLocks noChangeArrowheads="1"/>
          </p:cNvSpPr>
          <p:nvPr/>
        </p:nvSpPr>
        <p:spPr bwMode="auto">
          <a:xfrm>
            <a:off x="1073150" y="835025"/>
            <a:ext cx="49371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300" b="1">
                <a:latin typeface="ＭＳ Ｐゴシック" pitchFamily="50" charset="-128"/>
              </a:rPr>
              <a:t>手法名</a:t>
            </a:r>
            <a:endParaRPr lang="ja-JP" altLang="en-US" sz="1100"/>
          </a:p>
        </p:txBody>
      </p:sp>
      <p:sp>
        <p:nvSpPr>
          <p:cNvPr id="296197" name="Rectangle 261"/>
          <p:cNvSpPr>
            <a:spLocks noChangeArrowheads="1"/>
          </p:cNvSpPr>
          <p:nvPr/>
        </p:nvSpPr>
        <p:spPr bwMode="auto">
          <a:xfrm>
            <a:off x="3182938" y="838200"/>
            <a:ext cx="5635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300" b="1">
                <a:latin typeface="ＭＳ Ｐゴシック" pitchFamily="50" charset="-128"/>
              </a:rPr>
              <a:t>イメージ</a:t>
            </a:r>
            <a:endParaRPr lang="ja-JP" altLang="en-US" sz="1100" b="1"/>
          </a:p>
        </p:txBody>
      </p:sp>
      <p:sp>
        <p:nvSpPr>
          <p:cNvPr id="296198" name="Rectangle 262"/>
          <p:cNvSpPr>
            <a:spLocks noChangeArrowheads="1"/>
          </p:cNvSpPr>
          <p:nvPr/>
        </p:nvSpPr>
        <p:spPr bwMode="auto">
          <a:xfrm>
            <a:off x="546100" y="5911850"/>
            <a:ext cx="2039938" cy="820738"/>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296200" name="Rectangle 264"/>
          <p:cNvSpPr>
            <a:spLocks noChangeArrowheads="1"/>
          </p:cNvSpPr>
          <p:nvPr/>
        </p:nvSpPr>
        <p:spPr bwMode="auto">
          <a:xfrm>
            <a:off x="2566988" y="5910263"/>
            <a:ext cx="1849437" cy="823912"/>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grpSp>
        <p:nvGrpSpPr>
          <p:cNvPr id="296201" name="Group 265"/>
          <p:cNvGrpSpPr>
            <a:grpSpLocks/>
          </p:cNvGrpSpPr>
          <p:nvPr/>
        </p:nvGrpSpPr>
        <p:grpSpPr bwMode="auto">
          <a:xfrm>
            <a:off x="2652713" y="5897563"/>
            <a:ext cx="2082800" cy="960437"/>
            <a:chOff x="1523" y="2567"/>
            <a:chExt cx="897" cy="324"/>
          </a:xfrm>
        </p:grpSpPr>
        <p:sp>
          <p:nvSpPr>
            <p:cNvPr id="296202" name="Rectangle 266"/>
            <p:cNvSpPr>
              <a:spLocks noChangeArrowheads="1"/>
            </p:cNvSpPr>
            <p:nvPr/>
          </p:nvSpPr>
          <p:spPr bwMode="auto">
            <a:xfrm>
              <a:off x="1523" y="2652"/>
              <a:ext cx="897"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203" name="Rectangle 267"/>
            <p:cNvSpPr>
              <a:spLocks noChangeArrowheads="1"/>
            </p:cNvSpPr>
            <p:nvPr/>
          </p:nvSpPr>
          <p:spPr bwMode="auto">
            <a:xfrm>
              <a:off x="1559" y="2679"/>
              <a:ext cx="328"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rPr>
                <a:t>①→②→⑤→⑧→⑪→⑭→</a:t>
              </a:r>
              <a:endParaRPr lang="en-US" altLang="ja-JP" sz="1100">
                <a:solidFill>
                  <a:schemeClr val="bg2"/>
                </a:solidFill>
              </a:endParaRPr>
            </a:p>
          </p:txBody>
        </p:sp>
        <p:sp>
          <p:nvSpPr>
            <p:cNvPr id="296204" name="Rectangle 268"/>
            <p:cNvSpPr>
              <a:spLocks noChangeArrowheads="1"/>
            </p:cNvSpPr>
            <p:nvPr/>
          </p:nvSpPr>
          <p:spPr bwMode="auto">
            <a:xfrm>
              <a:off x="2170" y="2679"/>
              <a:ext cx="27"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rPr>
                <a:t>⑮</a:t>
              </a:r>
              <a:endParaRPr lang="en-US" altLang="ja-JP" sz="1100">
                <a:solidFill>
                  <a:schemeClr val="bg2"/>
                </a:solidFill>
              </a:endParaRPr>
            </a:p>
          </p:txBody>
        </p:sp>
        <p:sp>
          <p:nvSpPr>
            <p:cNvPr id="296205" name="Rectangle 269"/>
            <p:cNvSpPr>
              <a:spLocks noChangeArrowheads="1"/>
            </p:cNvSpPr>
            <p:nvPr/>
          </p:nvSpPr>
          <p:spPr bwMode="auto">
            <a:xfrm>
              <a:off x="1840" y="2716"/>
              <a:ext cx="14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206" name="Rectangle 270"/>
            <p:cNvSpPr>
              <a:spLocks noChangeArrowheads="1"/>
            </p:cNvSpPr>
            <p:nvPr/>
          </p:nvSpPr>
          <p:spPr bwMode="auto">
            <a:xfrm rot="5400000">
              <a:off x="1868" y="2744"/>
              <a:ext cx="62" cy="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rPr>
                <a:t>⑦←⑥</a:t>
              </a:r>
              <a:endParaRPr lang="en-US" altLang="ja-JP" sz="1100">
                <a:solidFill>
                  <a:schemeClr val="bg2"/>
                </a:solidFill>
              </a:endParaRPr>
            </a:p>
          </p:txBody>
        </p:sp>
        <p:sp>
          <p:nvSpPr>
            <p:cNvPr id="296207" name="Rectangle 271"/>
            <p:cNvSpPr>
              <a:spLocks noChangeArrowheads="1"/>
            </p:cNvSpPr>
            <p:nvPr/>
          </p:nvSpPr>
          <p:spPr bwMode="auto">
            <a:xfrm>
              <a:off x="1950" y="2732"/>
              <a:ext cx="14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208" name="Rectangle 272"/>
            <p:cNvSpPr>
              <a:spLocks noChangeArrowheads="1"/>
            </p:cNvSpPr>
            <p:nvPr/>
          </p:nvSpPr>
          <p:spPr bwMode="auto">
            <a:xfrm rot="5400000">
              <a:off x="1974" y="2758"/>
              <a:ext cx="63" cy="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rPr>
                <a:t>⑩←⑨</a:t>
              </a:r>
              <a:endParaRPr lang="en-US" altLang="ja-JP" sz="1100">
                <a:solidFill>
                  <a:schemeClr val="bg2"/>
                </a:solidFill>
              </a:endParaRPr>
            </a:p>
          </p:txBody>
        </p:sp>
        <p:sp>
          <p:nvSpPr>
            <p:cNvPr id="296209" name="Rectangle 273"/>
            <p:cNvSpPr>
              <a:spLocks noChangeArrowheads="1"/>
            </p:cNvSpPr>
            <p:nvPr/>
          </p:nvSpPr>
          <p:spPr bwMode="auto">
            <a:xfrm>
              <a:off x="1971" y="2567"/>
              <a:ext cx="223"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210" name="Rectangle 274"/>
            <p:cNvSpPr>
              <a:spLocks noChangeArrowheads="1"/>
            </p:cNvSpPr>
            <p:nvPr/>
          </p:nvSpPr>
          <p:spPr bwMode="auto">
            <a:xfrm>
              <a:off x="2006" y="2598"/>
              <a:ext cx="82"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rPr>
                <a:t>⑫→⑬</a:t>
              </a:r>
              <a:endParaRPr lang="en-US" altLang="ja-JP" sz="1100">
                <a:solidFill>
                  <a:schemeClr val="bg2"/>
                </a:solidFill>
              </a:endParaRPr>
            </a:p>
          </p:txBody>
        </p:sp>
        <p:sp>
          <p:nvSpPr>
            <p:cNvPr id="296211" name="Rectangle 275"/>
            <p:cNvSpPr>
              <a:spLocks noChangeArrowheads="1"/>
            </p:cNvSpPr>
            <p:nvPr/>
          </p:nvSpPr>
          <p:spPr bwMode="auto">
            <a:xfrm>
              <a:off x="1644" y="2567"/>
              <a:ext cx="223"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96212" name="Rectangle 276"/>
            <p:cNvSpPr>
              <a:spLocks noChangeArrowheads="1"/>
            </p:cNvSpPr>
            <p:nvPr/>
          </p:nvSpPr>
          <p:spPr bwMode="auto">
            <a:xfrm>
              <a:off x="1680" y="2598"/>
              <a:ext cx="82" cy="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500" b="1">
                  <a:solidFill>
                    <a:schemeClr val="bg2"/>
                  </a:solidFill>
                  <a:latin typeface="ＭＳ Ｐゴシック" pitchFamily="50" charset="-128"/>
                </a:rPr>
                <a:t>③→④</a:t>
              </a:r>
              <a:endParaRPr lang="en-US" altLang="ja-JP" sz="1100">
                <a:solidFill>
                  <a:schemeClr val="bg2"/>
                </a:solidFill>
              </a:endParaRPr>
            </a:p>
          </p:txBody>
        </p:sp>
        <p:grpSp>
          <p:nvGrpSpPr>
            <p:cNvPr id="296213" name="Group 277"/>
            <p:cNvGrpSpPr>
              <a:grpSpLocks/>
            </p:cNvGrpSpPr>
            <p:nvPr/>
          </p:nvGrpSpPr>
          <p:grpSpPr bwMode="auto">
            <a:xfrm>
              <a:off x="2103" y="2639"/>
              <a:ext cx="39" cy="35"/>
              <a:chOff x="2103" y="2639"/>
              <a:chExt cx="39" cy="35"/>
            </a:xfrm>
          </p:grpSpPr>
          <p:sp>
            <p:nvSpPr>
              <p:cNvPr id="296214" name="Line 278"/>
              <p:cNvSpPr>
                <a:spLocks noChangeShapeType="1"/>
              </p:cNvSpPr>
              <p:nvPr/>
            </p:nvSpPr>
            <p:spPr bwMode="auto">
              <a:xfrm>
                <a:off x="2121" y="2641"/>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15" name="Freeform 279"/>
              <p:cNvSpPr>
                <a:spLocks/>
              </p:cNvSpPr>
              <p:nvPr/>
            </p:nvSpPr>
            <p:spPr bwMode="auto">
              <a:xfrm>
                <a:off x="2103" y="2639"/>
                <a:ext cx="39" cy="35"/>
              </a:xfrm>
              <a:custGeom>
                <a:avLst/>
                <a:gdLst>
                  <a:gd name="T0" fmla="*/ 0 w 39"/>
                  <a:gd name="T1" fmla="*/ 0 h 35"/>
                  <a:gd name="T2" fmla="*/ 18 w 39"/>
                  <a:gd name="T3" fmla="*/ 35 h 35"/>
                  <a:gd name="T4" fmla="*/ 39 w 39"/>
                  <a:gd name="T5" fmla="*/ 2 h 35"/>
                  <a:gd name="T6" fmla="*/ 19 w 39"/>
                  <a:gd name="T7" fmla="*/ 12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18" y="35"/>
                    </a:lnTo>
                    <a:lnTo>
                      <a:pt x="39" y="2"/>
                    </a:lnTo>
                    <a:lnTo>
                      <a:pt x="19" y="12"/>
                    </a:lnTo>
                    <a:lnTo>
                      <a:pt x="0" y="0"/>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96216" name="Group 280"/>
            <p:cNvGrpSpPr>
              <a:grpSpLocks/>
            </p:cNvGrpSpPr>
            <p:nvPr/>
          </p:nvGrpSpPr>
          <p:grpSpPr bwMode="auto">
            <a:xfrm>
              <a:off x="1657" y="2645"/>
              <a:ext cx="39" cy="32"/>
              <a:chOff x="1657" y="2645"/>
              <a:chExt cx="39" cy="32"/>
            </a:xfrm>
          </p:grpSpPr>
          <p:sp>
            <p:nvSpPr>
              <p:cNvPr id="296217" name="Line 281"/>
              <p:cNvSpPr>
                <a:spLocks noChangeShapeType="1"/>
              </p:cNvSpPr>
              <p:nvPr/>
            </p:nvSpPr>
            <p:spPr bwMode="auto">
              <a:xfrm flipV="1">
                <a:off x="1676" y="2664"/>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18" name="Freeform 282"/>
              <p:cNvSpPr>
                <a:spLocks/>
              </p:cNvSpPr>
              <p:nvPr/>
            </p:nvSpPr>
            <p:spPr bwMode="auto">
              <a:xfrm>
                <a:off x="1657" y="2645"/>
                <a:ext cx="39" cy="32"/>
              </a:xfrm>
              <a:custGeom>
                <a:avLst/>
                <a:gdLst>
                  <a:gd name="T0" fmla="*/ 39 w 39"/>
                  <a:gd name="T1" fmla="*/ 32 h 32"/>
                  <a:gd name="T2" fmla="*/ 20 w 39"/>
                  <a:gd name="T3" fmla="*/ 0 h 32"/>
                  <a:gd name="T4" fmla="*/ 0 w 39"/>
                  <a:gd name="T5" fmla="*/ 32 h 32"/>
                  <a:gd name="T6" fmla="*/ 20 w 39"/>
                  <a:gd name="T7" fmla="*/ 22 h 32"/>
                  <a:gd name="T8" fmla="*/ 39 w 39"/>
                  <a:gd name="T9" fmla="*/ 32 h 32"/>
                </a:gdLst>
                <a:ahLst/>
                <a:cxnLst>
                  <a:cxn ang="0">
                    <a:pos x="T0" y="T1"/>
                  </a:cxn>
                  <a:cxn ang="0">
                    <a:pos x="T2" y="T3"/>
                  </a:cxn>
                  <a:cxn ang="0">
                    <a:pos x="T4" y="T5"/>
                  </a:cxn>
                  <a:cxn ang="0">
                    <a:pos x="T6" y="T7"/>
                  </a:cxn>
                  <a:cxn ang="0">
                    <a:pos x="T8" y="T9"/>
                  </a:cxn>
                </a:cxnLst>
                <a:rect l="0" t="0" r="r" b="b"/>
                <a:pathLst>
                  <a:path w="39" h="32">
                    <a:moveTo>
                      <a:pt x="39" y="32"/>
                    </a:moveTo>
                    <a:lnTo>
                      <a:pt x="20" y="0"/>
                    </a:lnTo>
                    <a:lnTo>
                      <a:pt x="0" y="32"/>
                    </a:lnTo>
                    <a:lnTo>
                      <a:pt x="20" y="22"/>
                    </a:lnTo>
                    <a:lnTo>
                      <a:pt x="39" y="32"/>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96219" name="Group 283"/>
            <p:cNvGrpSpPr>
              <a:grpSpLocks/>
            </p:cNvGrpSpPr>
            <p:nvPr/>
          </p:nvGrpSpPr>
          <p:grpSpPr bwMode="auto">
            <a:xfrm>
              <a:off x="1988" y="2638"/>
              <a:ext cx="38" cy="34"/>
              <a:chOff x="1988" y="2638"/>
              <a:chExt cx="38" cy="34"/>
            </a:xfrm>
          </p:grpSpPr>
          <p:sp>
            <p:nvSpPr>
              <p:cNvPr id="296220" name="Line 284"/>
              <p:cNvSpPr>
                <a:spLocks noChangeShapeType="1"/>
              </p:cNvSpPr>
              <p:nvPr/>
            </p:nvSpPr>
            <p:spPr bwMode="auto">
              <a:xfrm flipV="1">
                <a:off x="2006" y="2658"/>
                <a:ext cx="1" cy="13"/>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21" name="Freeform 285"/>
              <p:cNvSpPr>
                <a:spLocks/>
              </p:cNvSpPr>
              <p:nvPr/>
            </p:nvSpPr>
            <p:spPr bwMode="auto">
              <a:xfrm>
                <a:off x="1988" y="2638"/>
                <a:ext cx="38" cy="34"/>
              </a:xfrm>
              <a:custGeom>
                <a:avLst/>
                <a:gdLst>
                  <a:gd name="T0" fmla="*/ 38 w 38"/>
                  <a:gd name="T1" fmla="*/ 34 h 34"/>
                  <a:gd name="T2" fmla="*/ 20 w 38"/>
                  <a:gd name="T3" fmla="*/ 0 h 34"/>
                  <a:gd name="T4" fmla="*/ 0 w 38"/>
                  <a:gd name="T5" fmla="*/ 34 h 34"/>
                  <a:gd name="T6" fmla="*/ 20 w 38"/>
                  <a:gd name="T7" fmla="*/ 23 h 34"/>
                  <a:gd name="T8" fmla="*/ 38 w 38"/>
                  <a:gd name="T9" fmla="*/ 34 h 34"/>
                </a:gdLst>
                <a:ahLst/>
                <a:cxnLst>
                  <a:cxn ang="0">
                    <a:pos x="T0" y="T1"/>
                  </a:cxn>
                  <a:cxn ang="0">
                    <a:pos x="T2" y="T3"/>
                  </a:cxn>
                  <a:cxn ang="0">
                    <a:pos x="T4" y="T5"/>
                  </a:cxn>
                  <a:cxn ang="0">
                    <a:pos x="T6" y="T7"/>
                  </a:cxn>
                  <a:cxn ang="0">
                    <a:pos x="T8" y="T9"/>
                  </a:cxn>
                </a:cxnLst>
                <a:rect l="0" t="0" r="r" b="b"/>
                <a:pathLst>
                  <a:path w="38" h="34">
                    <a:moveTo>
                      <a:pt x="38" y="34"/>
                    </a:moveTo>
                    <a:lnTo>
                      <a:pt x="20" y="0"/>
                    </a:lnTo>
                    <a:lnTo>
                      <a:pt x="0" y="34"/>
                    </a:lnTo>
                    <a:lnTo>
                      <a:pt x="20" y="23"/>
                    </a:lnTo>
                    <a:lnTo>
                      <a:pt x="38" y="34"/>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96222" name="Group 286"/>
            <p:cNvGrpSpPr>
              <a:grpSpLocks/>
            </p:cNvGrpSpPr>
            <p:nvPr/>
          </p:nvGrpSpPr>
          <p:grpSpPr bwMode="auto">
            <a:xfrm>
              <a:off x="1877" y="2720"/>
              <a:ext cx="38" cy="33"/>
              <a:chOff x="1877" y="2720"/>
              <a:chExt cx="38" cy="33"/>
            </a:xfrm>
          </p:grpSpPr>
          <p:sp>
            <p:nvSpPr>
              <p:cNvPr id="296223" name="Line 287"/>
              <p:cNvSpPr>
                <a:spLocks noChangeShapeType="1"/>
              </p:cNvSpPr>
              <p:nvPr/>
            </p:nvSpPr>
            <p:spPr bwMode="auto">
              <a:xfrm flipV="1">
                <a:off x="1895" y="2739"/>
                <a:ext cx="1"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24" name="Freeform 288"/>
              <p:cNvSpPr>
                <a:spLocks/>
              </p:cNvSpPr>
              <p:nvPr/>
            </p:nvSpPr>
            <p:spPr bwMode="auto">
              <a:xfrm>
                <a:off x="1877" y="2720"/>
                <a:ext cx="38" cy="33"/>
              </a:xfrm>
              <a:custGeom>
                <a:avLst/>
                <a:gdLst>
                  <a:gd name="T0" fmla="*/ 38 w 38"/>
                  <a:gd name="T1" fmla="*/ 33 h 33"/>
                  <a:gd name="T2" fmla="*/ 20 w 38"/>
                  <a:gd name="T3" fmla="*/ 0 h 33"/>
                  <a:gd name="T4" fmla="*/ 0 w 38"/>
                  <a:gd name="T5" fmla="*/ 33 h 33"/>
                  <a:gd name="T6" fmla="*/ 20 w 38"/>
                  <a:gd name="T7" fmla="*/ 23 h 33"/>
                  <a:gd name="T8" fmla="*/ 38 w 38"/>
                  <a:gd name="T9" fmla="*/ 33 h 33"/>
                </a:gdLst>
                <a:ahLst/>
                <a:cxnLst>
                  <a:cxn ang="0">
                    <a:pos x="T0" y="T1"/>
                  </a:cxn>
                  <a:cxn ang="0">
                    <a:pos x="T2" y="T3"/>
                  </a:cxn>
                  <a:cxn ang="0">
                    <a:pos x="T4" y="T5"/>
                  </a:cxn>
                  <a:cxn ang="0">
                    <a:pos x="T6" y="T7"/>
                  </a:cxn>
                  <a:cxn ang="0">
                    <a:pos x="T8" y="T9"/>
                  </a:cxn>
                </a:cxnLst>
                <a:rect l="0" t="0" r="r" b="b"/>
                <a:pathLst>
                  <a:path w="38" h="33">
                    <a:moveTo>
                      <a:pt x="38" y="33"/>
                    </a:moveTo>
                    <a:lnTo>
                      <a:pt x="20" y="0"/>
                    </a:lnTo>
                    <a:lnTo>
                      <a:pt x="0" y="33"/>
                    </a:lnTo>
                    <a:lnTo>
                      <a:pt x="20" y="23"/>
                    </a:lnTo>
                    <a:lnTo>
                      <a:pt x="38"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96225" name="Group 289"/>
            <p:cNvGrpSpPr>
              <a:grpSpLocks/>
            </p:cNvGrpSpPr>
            <p:nvPr/>
          </p:nvGrpSpPr>
          <p:grpSpPr bwMode="auto">
            <a:xfrm>
              <a:off x="1988" y="2720"/>
              <a:ext cx="38" cy="34"/>
              <a:chOff x="1988" y="2720"/>
              <a:chExt cx="38" cy="34"/>
            </a:xfrm>
          </p:grpSpPr>
          <p:sp>
            <p:nvSpPr>
              <p:cNvPr id="296226" name="Line 290"/>
              <p:cNvSpPr>
                <a:spLocks noChangeShapeType="1"/>
              </p:cNvSpPr>
              <p:nvPr/>
            </p:nvSpPr>
            <p:spPr bwMode="auto">
              <a:xfrm flipV="1">
                <a:off x="2006" y="2740"/>
                <a:ext cx="1" cy="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27" name="Freeform 291"/>
              <p:cNvSpPr>
                <a:spLocks/>
              </p:cNvSpPr>
              <p:nvPr/>
            </p:nvSpPr>
            <p:spPr bwMode="auto">
              <a:xfrm>
                <a:off x="1988" y="2720"/>
                <a:ext cx="38" cy="34"/>
              </a:xfrm>
              <a:custGeom>
                <a:avLst/>
                <a:gdLst>
                  <a:gd name="T0" fmla="*/ 38 w 38"/>
                  <a:gd name="T1" fmla="*/ 34 h 34"/>
                  <a:gd name="T2" fmla="*/ 20 w 38"/>
                  <a:gd name="T3" fmla="*/ 0 h 34"/>
                  <a:gd name="T4" fmla="*/ 0 w 38"/>
                  <a:gd name="T5" fmla="*/ 34 h 34"/>
                  <a:gd name="T6" fmla="*/ 20 w 38"/>
                  <a:gd name="T7" fmla="*/ 24 h 34"/>
                  <a:gd name="T8" fmla="*/ 38 w 38"/>
                  <a:gd name="T9" fmla="*/ 34 h 34"/>
                </a:gdLst>
                <a:ahLst/>
                <a:cxnLst>
                  <a:cxn ang="0">
                    <a:pos x="T0" y="T1"/>
                  </a:cxn>
                  <a:cxn ang="0">
                    <a:pos x="T2" y="T3"/>
                  </a:cxn>
                  <a:cxn ang="0">
                    <a:pos x="T4" y="T5"/>
                  </a:cxn>
                  <a:cxn ang="0">
                    <a:pos x="T6" y="T7"/>
                  </a:cxn>
                  <a:cxn ang="0">
                    <a:pos x="T8" y="T9"/>
                  </a:cxn>
                </a:cxnLst>
                <a:rect l="0" t="0" r="r" b="b"/>
                <a:pathLst>
                  <a:path w="38" h="34">
                    <a:moveTo>
                      <a:pt x="38" y="34"/>
                    </a:moveTo>
                    <a:lnTo>
                      <a:pt x="20" y="0"/>
                    </a:lnTo>
                    <a:lnTo>
                      <a:pt x="0" y="34"/>
                    </a:lnTo>
                    <a:lnTo>
                      <a:pt x="20" y="24"/>
                    </a:lnTo>
                    <a:lnTo>
                      <a:pt x="38"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96228" name="Group 292"/>
            <p:cNvGrpSpPr>
              <a:grpSpLocks/>
            </p:cNvGrpSpPr>
            <p:nvPr/>
          </p:nvGrpSpPr>
          <p:grpSpPr bwMode="auto">
            <a:xfrm>
              <a:off x="1768" y="2645"/>
              <a:ext cx="39" cy="33"/>
              <a:chOff x="1768" y="2645"/>
              <a:chExt cx="39" cy="33"/>
            </a:xfrm>
          </p:grpSpPr>
          <p:sp>
            <p:nvSpPr>
              <p:cNvPr id="296229" name="Line 293"/>
              <p:cNvSpPr>
                <a:spLocks noChangeShapeType="1"/>
              </p:cNvSpPr>
              <p:nvPr/>
            </p:nvSpPr>
            <p:spPr bwMode="auto">
              <a:xfrm>
                <a:off x="1787" y="2645"/>
                <a:ext cx="1" cy="12"/>
              </a:xfrm>
              <a:prstGeom prst="line">
                <a:avLst/>
              </a:prstGeom>
              <a:noFill/>
              <a:ln w="6350">
                <a:solidFill>
                  <a:srgbClr val="6600CC"/>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30" name="Freeform 294"/>
              <p:cNvSpPr>
                <a:spLocks/>
              </p:cNvSpPr>
              <p:nvPr/>
            </p:nvSpPr>
            <p:spPr bwMode="auto">
              <a:xfrm>
                <a:off x="1768" y="2645"/>
                <a:ext cx="39" cy="33"/>
              </a:xfrm>
              <a:custGeom>
                <a:avLst/>
                <a:gdLst>
                  <a:gd name="T0" fmla="*/ 0 w 39"/>
                  <a:gd name="T1" fmla="*/ 0 h 33"/>
                  <a:gd name="T2" fmla="*/ 20 w 39"/>
                  <a:gd name="T3" fmla="*/ 33 h 33"/>
                  <a:gd name="T4" fmla="*/ 39 w 39"/>
                  <a:gd name="T5" fmla="*/ 0 h 33"/>
                  <a:gd name="T6" fmla="*/ 20 w 39"/>
                  <a:gd name="T7" fmla="*/ 10 h 33"/>
                  <a:gd name="T8" fmla="*/ 0 w 39"/>
                  <a:gd name="T9" fmla="*/ 0 h 33"/>
                </a:gdLst>
                <a:ahLst/>
                <a:cxnLst>
                  <a:cxn ang="0">
                    <a:pos x="T0" y="T1"/>
                  </a:cxn>
                  <a:cxn ang="0">
                    <a:pos x="T2" y="T3"/>
                  </a:cxn>
                  <a:cxn ang="0">
                    <a:pos x="T4" y="T5"/>
                  </a:cxn>
                  <a:cxn ang="0">
                    <a:pos x="T6" y="T7"/>
                  </a:cxn>
                  <a:cxn ang="0">
                    <a:pos x="T8" y="T9"/>
                  </a:cxn>
                </a:cxnLst>
                <a:rect l="0" t="0" r="r" b="b"/>
                <a:pathLst>
                  <a:path w="39" h="33">
                    <a:moveTo>
                      <a:pt x="0" y="0"/>
                    </a:moveTo>
                    <a:lnTo>
                      <a:pt x="20" y="33"/>
                    </a:lnTo>
                    <a:lnTo>
                      <a:pt x="39" y="0"/>
                    </a:lnTo>
                    <a:lnTo>
                      <a:pt x="20" y="10"/>
                    </a:lnTo>
                    <a:lnTo>
                      <a:pt x="0" y="0"/>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96231" name="Group 295"/>
            <p:cNvGrpSpPr>
              <a:grpSpLocks/>
            </p:cNvGrpSpPr>
            <p:nvPr/>
          </p:nvGrpSpPr>
          <p:grpSpPr bwMode="auto">
            <a:xfrm>
              <a:off x="1799" y="2721"/>
              <a:ext cx="63" cy="107"/>
              <a:chOff x="1799" y="2721"/>
              <a:chExt cx="63" cy="107"/>
            </a:xfrm>
          </p:grpSpPr>
          <p:sp>
            <p:nvSpPr>
              <p:cNvPr id="296232" name="Freeform 296"/>
              <p:cNvSpPr>
                <a:spLocks/>
              </p:cNvSpPr>
              <p:nvPr/>
            </p:nvSpPr>
            <p:spPr bwMode="auto">
              <a:xfrm>
                <a:off x="1799" y="2721"/>
                <a:ext cx="43" cy="95"/>
              </a:xfrm>
              <a:custGeom>
                <a:avLst/>
                <a:gdLst>
                  <a:gd name="T0" fmla="*/ 0 w 43"/>
                  <a:gd name="T1" fmla="*/ 0 h 95"/>
                  <a:gd name="T2" fmla="*/ 43 w 43"/>
                  <a:gd name="T3" fmla="*/ 95 h 95"/>
                  <a:gd name="T4" fmla="*/ 43 w 43"/>
                  <a:gd name="T5" fmla="*/ 95 h 95"/>
                  <a:gd name="T6" fmla="*/ 43 w 43"/>
                  <a:gd name="T7" fmla="*/ 95 h 95"/>
                </a:gdLst>
                <a:ahLst/>
                <a:cxnLst>
                  <a:cxn ang="0">
                    <a:pos x="T0" y="T1"/>
                  </a:cxn>
                  <a:cxn ang="0">
                    <a:pos x="T2" y="T3"/>
                  </a:cxn>
                  <a:cxn ang="0">
                    <a:pos x="T4" y="T5"/>
                  </a:cxn>
                  <a:cxn ang="0">
                    <a:pos x="T6" y="T7"/>
                  </a:cxn>
                </a:cxnLst>
                <a:rect l="0" t="0" r="r" b="b"/>
                <a:pathLst>
                  <a:path w="43" h="95">
                    <a:moveTo>
                      <a:pt x="0" y="0"/>
                    </a:moveTo>
                    <a:lnTo>
                      <a:pt x="43" y="95"/>
                    </a:lnTo>
                    <a:lnTo>
                      <a:pt x="43" y="95"/>
                    </a:lnTo>
                    <a:lnTo>
                      <a:pt x="43" y="95"/>
                    </a:lnTo>
                  </a:path>
                </a:pathLst>
              </a:custGeom>
              <a:noFill/>
              <a:ln w="6350">
                <a:solidFill>
                  <a:srgbClr val="66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6233" name="Freeform 297"/>
              <p:cNvSpPr>
                <a:spLocks/>
              </p:cNvSpPr>
              <p:nvPr/>
            </p:nvSpPr>
            <p:spPr bwMode="auto">
              <a:xfrm>
                <a:off x="1819" y="2794"/>
                <a:ext cx="43" cy="34"/>
              </a:xfrm>
              <a:custGeom>
                <a:avLst/>
                <a:gdLst>
                  <a:gd name="T0" fmla="*/ 0 w 43"/>
                  <a:gd name="T1" fmla="*/ 27 h 34"/>
                  <a:gd name="T2" fmla="*/ 43 w 43"/>
                  <a:gd name="T3" fmla="*/ 34 h 34"/>
                  <a:gd name="T4" fmla="*/ 22 w 43"/>
                  <a:gd name="T5" fmla="*/ 0 h 34"/>
                  <a:gd name="T6" fmla="*/ 21 w 43"/>
                  <a:gd name="T7" fmla="*/ 20 h 34"/>
                  <a:gd name="T8" fmla="*/ 0 w 43"/>
                  <a:gd name="T9" fmla="*/ 27 h 34"/>
                </a:gdLst>
                <a:ahLst/>
                <a:cxnLst>
                  <a:cxn ang="0">
                    <a:pos x="T0" y="T1"/>
                  </a:cxn>
                  <a:cxn ang="0">
                    <a:pos x="T2" y="T3"/>
                  </a:cxn>
                  <a:cxn ang="0">
                    <a:pos x="T4" y="T5"/>
                  </a:cxn>
                  <a:cxn ang="0">
                    <a:pos x="T6" y="T7"/>
                  </a:cxn>
                  <a:cxn ang="0">
                    <a:pos x="T8" y="T9"/>
                  </a:cxn>
                </a:cxnLst>
                <a:rect l="0" t="0" r="r" b="b"/>
                <a:pathLst>
                  <a:path w="43" h="34">
                    <a:moveTo>
                      <a:pt x="0" y="27"/>
                    </a:moveTo>
                    <a:lnTo>
                      <a:pt x="43" y="34"/>
                    </a:lnTo>
                    <a:lnTo>
                      <a:pt x="22" y="0"/>
                    </a:lnTo>
                    <a:lnTo>
                      <a:pt x="21" y="20"/>
                    </a:lnTo>
                    <a:lnTo>
                      <a:pt x="0" y="27"/>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296234" name="Group 298"/>
            <p:cNvGrpSpPr>
              <a:grpSpLocks/>
            </p:cNvGrpSpPr>
            <p:nvPr/>
          </p:nvGrpSpPr>
          <p:grpSpPr bwMode="auto">
            <a:xfrm>
              <a:off x="1920" y="2720"/>
              <a:ext cx="58" cy="108"/>
              <a:chOff x="1920" y="2720"/>
              <a:chExt cx="58" cy="108"/>
            </a:xfrm>
          </p:grpSpPr>
          <p:sp>
            <p:nvSpPr>
              <p:cNvPr id="296235" name="Freeform 299"/>
              <p:cNvSpPr>
                <a:spLocks/>
              </p:cNvSpPr>
              <p:nvPr/>
            </p:nvSpPr>
            <p:spPr bwMode="auto">
              <a:xfrm>
                <a:off x="1920" y="2720"/>
                <a:ext cx="40" cy="95"/>
              </a:xfrm>
              <a:custGeom>
                <a:avLst/>
                <a:gdLst>
                  <a:gd name="T0" fmla="*/ 0 w 40"/>
                  <a:gd name="T1" fmla="*/ 0 h 95"/>
                  <a:gd name="T2" fmla="*/ 40 w 40"/>
                  <a:gd name="T3" fmla="*/ 95 h 95"/>
                  <a:gd name="T4" fmla="*/ 40 w 40"/>
                  <a:gd name="T5" fmla="*/ 95 h 95"/>
                  <a:gd name="T6" fmla="*/ 40 w 40"/>
                  <a:gd name="T7" fmla="*/ 95 h 95"/>
                </a:gdLst>
                <a:ahLst/>
                <a:cxnLst>
                  <a:cxn ang="0">
                    <a:pos x="T0" y="T1"/>
                  </a:cxn>
                  <a:cxn ang="0">
                    <a:pos x="T2" y="T3"/>
                  </a:cxn>
                  <a:cxn ang="0">
                    <a:pos x="T4" y="T5"/>
                  </a:cxn>
                  <a:cxn ang="0">
                    <a:pos x="T6" y="T7"/>
                  </a:cxn>
                </a:cxnLst>
                <a:rect l="0" t="0" r="r" b="b"/>
                <a:pathLst>
                  <a:path w="40" h="95">
                    <a:moveTo>
                      <a:pt x="0" y="0"/>
                    </a:moveTo>
                    <a:lnTo>
                      <a:pt x="40" y="95"/>
                    </a:lnTo>
                    <a:lnTo>
                      <a:pt x="40" y="95"/>
                    </a:lnTo>
                    <a:lnTo>
                      <a:pt x="40" y="95"/>
                    </a:lnTo>
                  </a:path>
                </a:pathLst>
              </a:custGeom>
              <a:noFill/>
              <a:ln w="6350">
                <a:solidFill>
                  <a:srgbClr val="66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6236" name="Freeform 300"/>
              <p:cNvSpPr>
                <a:spLocks/>
              </p:cNvSpPr>
              <p:nvPr/>
            </p:nvSpPr>
            <p:spPr bwMode="auto">
              <a:xfrm>
                <a:off x="1935" y="2793"/>
                <a:ext cx="43" cy="35"/>
              </a:xfrm>
              <a:custGeom>
                <a:avLst/>
                <a:gdLst>
                  <a:gd name="T0" fmla="*/ 0 w 43"/>
                  <a:gd name="T1" fmla="*/ 26 h 35"/>
                  <a:gd name="T2" fmla="*/ 43 w 43"/>
                  <a:gd name="T3" fmla="*/ 35 h 35"/>
                  <a:gd name="T4" fmla="*/ 25 w 43"/>
                  <a:gd name="T5" fmla="*/ 0 h 35"/>
                  <a:gd name="T6" fmla="*/ 22 w 43"/>
                  <a:gd name="T7" fmla="*/ 20 h 35"/>
                  <a:gd name="T8" fmla="*/ 0 w 43"/>
                  <a:gd name="T9" fmla="*/ 26 h 35"/>
                </a:gdLst>
                <a:ahLst/>
                <a:cxnLst>
                  <a:cxn ang="0">
                    <a:pos x="T0" y="T1"/>
                  </a:cxn>
                  <a:cxn ang="0">
                    <a:pos x="T2" y="T3"/>
                  </a:cxn>
                  <a:cxn ang="0">
                    <a:pos x="T4" y="T5"/>
                  </a:cxn>
                  <a:cxn ang="0">
                    <a:pos x="T6" y="T7"/>
                  </a:cxn>
                  <a:cxn ang="0">
                    <a:pos x="T8" y="T9"/>
                  </a:cxn>
                </a:cxnLst>
                <a:rect l="0" t="0" r="r" b="b"/>
                <a:pathLst>
                  <a:path w="43" h="35">
                    <a:moveTo>
                      <a:pt x="0" y="26"/>
                    </a:moveTo>
                    <a:lnTo>
                      <a:pt x="43" y="35"/>
                    </a:lnTo>
                    <a:lnTo>
                      <a:pt x="25" y="0"/>
                    </a:lnTo>
                    <a:lnTo>
                      <a:pt x="22" y="20"/>
                    </a:lnTo>
                    <a:lnTo>
                      <a:pt x="0" y="26"/>
                    </a:lnTo>
                    <a:close/>
                  </a:path>
                </a:pathLst>
              </a:custGeom>
              <a:solidFill>
                <a:srgbClr val="6600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296237" name="Rectangle 301"/>
          <p:cNvSpPr>
            <a:spLocks noChangeArrowheads="1"/>
          </p:cNvSpPr>
          <p:nvPr/>
        </p:nvSpPr>
        <p:spPr bwMode="auto">
          <a:xfrm>
            <a:off x="531813" y="4178300"/>
            <a:ext cx="2039937" cy="830263"/>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296238" name="Rectangle 302"/>
          <p:cNvSpPr>
            <a:spLocks noChangeArrowheads="1"/>
          </p:cNvSpPr>
          <p:nvPr/>
        </p:nvSpPr>
        <p:spPr bwMode="auto">
          <a:xfrm>
            <a:off x="914400" y="4519613"/>
            <a:ext cx="10191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600" b="1">
                <a:latin typeface="Arial" charset="0"/>
              </a:rPr>
              <a:t>PDPC</a:t>
            </a:r>
            <a:r>
              <a:rPr lang="ja-JP" altLang="en-US" sz="1600" b="1">
                <a:latin typeface="Arial" charset="0"/>
              </a:rPr>
              <a:t>法</a:t>
            </a:r>
            <a:endParaRPr lang="ja-JP" altLang="en-US" sz="1600" b="1"/>
          </a:p>
        </p:txBody>
      </p:sp>
      <p:sp>
        <p:nvSpPr>
          <p:cNvPr id="296239" name="Rectangle 303"/>
          <p:cNvSpPr>
            <a:spLocks noChangeArrowheads="1"/>
          </p:cNvSpPr>
          <p:nvPr/>
        </p:nvSpPr>
        <p:spPr bwMode="auto">
          <a:xfrm>
            <a:off x="2566988" y="4175125"/>
            <a:ext cx="1849437" cy="81915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296240" name="Rectangle 304"/>
          <p:cNvSpPr>
            <a:spLocks noChangeArrowheads="1"/>
          </p:cNvSpPr>
          <p:nvPr/>
        </p:nvSpPr>
        <p:spPr bwMode="auto">
          <a:xfrm>
            <a:off x="249238" y="1233488"/>
            <a:ext cx="317500" cy="720725"/>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en-US"/>
          </a:p>
        </p:txBody>
      </p:sp>
      <p:sp>
        <p:nvSpPr>
          <p:cNvPr id="296241" name="Rectangle 305"/>
          <p:cNvSpPr>
            <a:spLocks noChangeArrowheads="1"/>
          </p:cNvSpPr>
          <p:nvPr/>
        </p:nvSpPr>
        <p:spPr bwMode="auto">
          <a:xfrm flipH="1">
            <a:off x="344488" y="1435100"/>
            <a:ext cx="1698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b="1">
                <a:latin typeface="ＭＳ Ｐゴシック" pitchFamily="50" charset="-128"/>
              </a:rPr>
              <a:t>１</a:t>
            </a:r>
            <a:endParaRPr lang="ja-JP" altLang="en-US" sz="1200"/>
          </a:p>
        </p:txBody>
      </p:sp>
      <p:sp>
        <p:nvSpPr>
          <p:cNvPr id="296242" name="Rectangle 306"/>
          <p:cNvSpPr>
            <a:spLocks noChangeArrowheads="1"/>
          </p:cNvSpPr>
          <p:nvPr/>
        </p:nvSpPr>
        <p:spPr bwMode="auto">
          <a:xfrm>
            <a:off x="249238" y="1954213"/>
            <a:ext cx="317500" cy="735012"/>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en-US"/>
          </a:p>
        </p:txBody>
      </p:sp>
      <p:sp>
        <p:nvSpPr>
          <p:cNvPr id="296243" name="Rectangle 307"/>
          <p:cNvSpPr>
            <a:spLocks noChangeArrowheads="1"/>
          </p:cNvSpPr>
          <p:nvPr/>
        </p:nvSpPr>
        <p:spPr bwMode="auto">
          <a:xfrm>
            <a:off x="344488" y="2195513"/>
            <a:ext cx="1635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200" b="1">
                <a:latin typeface="ＭＳ Ｐゴシック" pitchFamily="50" charset="-128"/>
              </a:rPr>
              <a:t>2</a:t>
            </a:r>
          </a:p>
        </p:txBody>
      </p:sp>
      <p:sp>
        <p:nvSpPr>
          <p:cNvPr id="296244" name="Rectangle 308"/>
          <p:cNvSpPr>
            <a:spLocks noChangeArrowheads="1"/>
          </p:cNvSpPr>
          <p:nvPr/>
        </p:nvSpPr>
        <p:spPr bwMode="auto">
          <a:xfrm>
            <a:off x="344488" y="2997200"/>
            <a:ext cx="1635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200" b="1">
                <a:latin typeface="ＭＳ Ｐゴシック" pitchFamily="50" charset="-128"/>
              </a:rPr>
              <a:t>3</a:t>
            </a:r>
            <a:endParaRPr lang="en-US" altLang="ja-JP" sz="1200"/>
          </a:p>
        </p:txBody>
      </p:sp>
      <p:sp>
        <p:nvSpPr>
          <p:cNvPr id="296245" name="Rectangle 309"/>
          <p:cNvSpPr>
            <a:spLocks noChangeArrowheads="1"/>
          </p:cNvSpPr>
          <p:nvPr/>
        </p:nvSpPr>
        <p:spPr bwMode="auto">
          <a:xfrm>
            <a:off x="249238" y="3370263"/>
            <a:ext cx="317500" cy="804862"/>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en-US"/>
          </a:p>
        </p:txBody>
      </p:sp>
      <p:sp>
        <p:nvSpPr>
          <p:cNvPr id="296246" name="Rectangle 310"/>
          <p:cNvSpPr>
            <a:spLocks noChangeArrowheads="1"/>
          </p:cNvSpPr>
          <p:nvPr/>
        </p:nvSpPr>
        <p:spPr bwMode="auto">
          <a:xfrm>
            <a:off x="344488" y="3803650"/>
            <a:ext cx="1635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200" b="1">
                <a:latin typeface="ＭＳ Ｐゴシック" pitchFamily="50" charset="-128"/>
              </a:rPr>
              <a:t>4</a:t>
            </a:r>
            <a:endParaRPr lang="en-US" altLang="ja-JP" sz="1200"/>
          </a:p>
        </p:txBody>
      </p:sp>
      <p:sp>
        <p:nvSpPr>
          <p:cNvPr id="296247" name="Rectangle 311"/>
          <p:cNvSpPr>
            <a:spLocks noChangeArrowheads="1"/>
          </p:cNvSpPr>
          <p:nvPr/>
        </p:nvSpPr>
        <p:spPr bwMode="auto">
          <a:xfrm>
            <a:off x="249238" y="4178300"/>
            <a:ext cx="317500" cy="809625"/>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en-US"/>
          </a:p>
        </p:txBody>
      </p:sp>
      <p:sp>
        <p:nvSpPr>
          <p:cNvPr id="296248" name="Rectangle 312"/>
          <p:cNvSpPr>
            <a:spLocks noChangeArrowheads="1"/>
          </p:cNvSpPr>
          <p:nvPr/>
        </p:nvSpPr>
        <p:spPr bwMode="auto">
          <a:xfrm>
            <a:off x="344488" y="4625975"/>
            <a:ext cx="2016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200" b="1">
                <a:latin typeface="ＭＳ Ｐゴシック" pitchFamily="50" charset="-128"/>
              </a:rPr>
              <a:t>5</a:t>
            </a:r>
            <a:endParaRPr lang="en-US" altLang="ja-JP" sz="1200"/>
          </a:p>
        </p:txBody>
      </p:sp>
      <p:sp>
        <p:nvSpPr>
          <p:cNvPr id="296249" name="Rectangle 313"/>
          <p:cNvSpPr>
            <a:spLocks noChangeArrowheads="1"/>
          </p:cNvSpPr>
          <p:nvPr/>
        </p:nvSpPr>
        <p:spPr bwMode="auto">
          <a:xfrm>
            <a:off x="293688" y="835025"/>
            <a:ext cx="171450"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spAutoFit/>
          </a:bodyPr>
          <a:lstStyle/>
          <a:p>
            <a:r>
              <a:rPr lang="en-US" altLang="ja-JP" sz="1100"/>
              <a:t>No</a:t>
            </a:r>
          </a:p>
        </p:txBody>
      </p:sp>
      <p:sp>
        <p:nvSpPr>
          <p:cNvPr id="296250" name="Rectangle 314"/>
          <p:cNvSpPr>
            <a:spLocks noChangeArrowheads="1"/>
          </p:cNvSpPr>
          <p:nvPr/>
        </p:nvSpPr>
        <p:spPr bwMode="auto">
          <a:xfrm>
            <a:off x="249238" y="5915025"/>
            <a:ext cx="317500" cy="81915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en-US"/>
          </a:p>
        </p:txBody>
      </p:sp>
      <p:sp>
        <p:nvSpPr>
          <p:cNvPr id="296251" name="Rectangle 315"/>
          <p:cNvSpPr>
            <a:spLocks noChangeArrowheads="1"/>
          </p:cNvSpPr>
          <p:nvPr/>
        </p:nvSpPr>
        <p:spPr bwMode="auto">
          <a:xfrm>
            <a:off x="344488" y="6203950"/>
            <a:ext cx="2016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200" b="1">
                <a:latin typeface="ＭＳ Ｐゴシック" pitchFamily="50" charset="-128"/>
              </a:rPr>
              <a:t>7</a:t>
            </a:r>
            <a:endParaRPr lang="en-US" altLang="ja-JP" sz="1200"/>
          </a:p>
        </p:txBody>
      </p:sp>
      <p:sp>
        <p:nvSpPr>
          <p:cNvPr id="296252" name="Rectangle 316"/>
          <p:cNvSpPr>
            <a:spLocks noChangeArrowheads="1"/>
          </p:cNvSpPr>
          <p:nvPr/>
        </p:nvSpPr>
        <p:spPr bwMode="auto">
          <a:xfrm>
            <a:off x="249238" y="4981575"/>
            <a:ext cx="317500" cy="94615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nchor="ctr" anchorCtr="1"/>
          <a:lstStyle/>
          <a:p>
            <a:endParaRPr lang="ja-JP" altLang="en-US"/>
          </a:p>
        </p:txBody>
      </p:sp>
      <p:sp>
        <p:nvSpPr>
          <p:cNvPr id="296253" name="Rectangle 317"/>
          <p:cNvSpPr>
            <a:spLocks noChangeArrowheads="1"/>
          </p:cNvSpPr>
          <p:nvPr/>
        </p:nvSpPr>
        <p:spPr bwMode="auto">
          <a:xfrm>
            <a:off x="344488" y="5391150"/>
            <a:ext cx="2143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200" b="1">
                <a:latin typeface="ＭＳ Ｐゴシック" pitchFamily="50" charset="-128"/>
              </a:rPr>
              <a:t>6</a:t>
            </a:r>
            <a:endParaRPr lang="en-US" altLang="ja-JP" sz="1200"/>
          </a:p>
        </p:txBody>
      </p:sp>
      <p:grpSp>
        <p:nvGrpSpPr>
          <p:cNvPr id="296254" name="Group 318"/>
          <p:cNvGrpSpPr>
            <a:grpSpLocks/>
          </p:cNvGrpSpPr>
          <p:nvPr/>
        </p:nvGrpSpPr>
        <p:grpSpPr bwMode="auto">
          <a:xfrm>
            <a:off x="2767013" y="4379913"/>
            <a:ext cx="1457325" cy="646112"/>
            <a:chOff x="1622" y="2003"/>
            <a:chExt cx="627" cy="267"/>
          </a:xfrm>
        </p:grpSpPr>
        <p:sp>
          <p:nvSpPr>
            <p:cNvPr id="296255" name="Rectangle 319"/>
            <p:cNvSpPr>
              <a:spLocks noChangeArrowheads="1"/>
            </p:cNvSpPr>
            <p:nvPr/>
          </p:nvSpPr>
          <p:spPr bwMode="auto">
            <a:xfrm>
              <a:off x="1865" y="2148"/>
              <a:ext cx="115" cy="13"/>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256" name="Rectangle 320"/>
            <p:cNvSpPr>
              <a:spLocks noChangeArrowheads="1"/>
            </p:cNvSpPr>
            <p:nvPr/>
          </p:nvSpPr>
          <p:spPr bwMode="auto">
            <a:xfrm>
              <a:off x="1893" y="2149"/>
              <a:ext cx="4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latin typeface="ＭＳ Ｐゴシック" pitchFamily="50" charset="-128"/>
                </a:rPr>
                <a:t>家へ連絡</a:t>
              </a:r>
              <a:endParaRPr lang="ja-JP" altLang="en-US" sz="1100"/>
            </a:p>
          </p:txBody>
        </p:sp>
        <p:sp>
          <p:nvSpPr>
            <p:cNvPr id="296257" name="Rectangle 321"/>
            <p:cNvSpPr>
              <a:spLocks noChangeArrowheads="1"/>
            </p:cNvSpPr>
            <p:nvPr/>
          </p:nvSpPr>
          <p:spPr bwMode="auto">
            <a:xfrm>
              <a:off x="1832" y="2223"/>
              <a:ext cx="181" cy="12"/>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258" name="Rectangle 322"/>
            <p:cNvSpPr>
              <a:spLocks noChangeArrowheads="1"/>
            </p:cNvSpPr>
            <p:nvPr/>
          </p:nvSpPr>
          <p:spPr bwMode="auto">
            <a:xfrm>
              <a:off x="1863" y="2220"/>
              <a:ext cx="88"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latin typeface="ＭＳ Ｐゴシック" pitchFamily="50" charset="-128"/>
                </a:rPr>
                <a:t>家人が定期券持参</a:t>
              </a:r>
              <a:endParaRPr lang="ja-JP" altLang="en-US" sz="1100"/>
            </a:p>
          </p:txBody>
        </p:sp>
        <p:grpSp>
          <p:nvGrpSpPr>
            <p:cNvPr id="296259" name="Group 323"/>
            <p:cNvGrpSpPr>
              <a:grpSpLocks/>
            </p:cNvGrpSpPr>
            <p:nvPr/>
          </p:nvGrpSpPr>
          <p:grpSpPr bwMode="auto">
            <a:xfrm>
              <a:off x="1892" y="2126"/>
              <a:ext cx="26" cy="22"/>
              <a:chOff x="1892" y="2126"/>
              <a:chExt cx="26" cy="22"/>
            </a:xfrm>
          </p:grpSpPr>
          <p:sp>
            <p:nvSpPr>
              <p:cNvPr id="296260" name="Line 324"/>
              <p:cNvSpPr>
                <a:spLocks noChangeShapeType="1"/>
              </p:cNvSpPr>
              <p:nvPr/>
            </p:nvSpPr>
            <p:spPr bwMode="auto">
              <a:xfrm>
                <a:off x="1904" y="2147"/>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61" name="Freeform 325"/>
              <p:cNvSpPr>
                <a:spLocks/>
              </p:cNvSpPr>
              <p:nvPr/>
            </p:nvSpPr>
            <p:spPr bwMode="auto">
              <a:xfrm>
                <a:off x="1892" y="2126"/>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296262" name="Group 326"/>
            <p:cNvGrpSpPr>
              <a:grpSpLocks/>
            </p:cNvGrpSpPr>
            <p:nvPr/>
          </p:nvGrpSpPr>
          <p:grpSpPr bwMode="auto">
            <a:xfrm>
              <a:off x="1910" y="2148"/>
              <a:ext cx="26" cy="22"/>
              <a:chOff x="1910" y="2148"/>
              <a:chExt cx="26" cy="22"/>
            </a:xfrm>
          </p:grpSpPr>
          <p:sp>
            <p:nvSpPr>
              <p:cNvPr id="296263" name="Line 327"/>
              <p:cNvSpPr>
                <a:spLocks noChangeShapeType="1"/>
              </p:cNvSpPr>
              <p:nvPr/>
            </p:nvSpPr>
            <p:spPr bwMode="auto">
              <a:xfrm>
                <a:off x="1923" y="216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64" name="Freeform 328"/>
              <p:cNvSpPr>
                <a:spLocks/>
              </p:cNvSpPr>
              <p:nvPr/>
            </p:nvSpPr>
            <p:spPr bwMode="auto">
              <a:xfrm>
                <a:off x="1910" y="2148"/>
                <a:ext cx="26" cy="21"/>
              </a:xfrm>
              <a:custGeom>
                <a:avLst/>
                <a:gdLst>
                  <a:gd name="T0" fmla="*/ 0 w 26"/>
                  <a:gd name="T1" fmla="*/ 0 h 21"/>
                  <a:gd name="T2" fmla="*/ 14 w 26"/>
                  <a:gd name="T3" fmla="*/ 21 h 21"/>
                  <a:gd name="T4" fmla="*/ 26 w 26"/>
                  <a:gd name="T5" fmla="*/ 0 h 21"/>
                </a:gdLst>
                <a:ahLst/>
                <a:cxnLst>
                  <a:cxn ang="0">
                    <a:pos x="T0" y="T1"/>
                  </a:cxn>
                  <a:cxn ang="0">
                    <a:pos x="T2" y="T3"/>
                  </a:cxn>
                  <a:cxn ang="0">
                    <a:pos x="T4" y="T5"/>
                  </a:cxn>
                </a:cxnLst>
                <a:rect l="0" t="0" r="r" b="b"/>
                <a:pathLst>
                  <a:path w="26" h="21">
                    <a:moveTo>
                      <a:pt x="0" y="0"/>
                    </a:moveTo>
                    <a:lnTo>
                      <a:pt x="14"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296265" name="Group 329"/>
            <p:cNvGrpSpPr>
              <a:grpSpLocks/>
            </p:cNvGrpSpPr>
            <p:nvPr/>
          </p:nvGrpSpPr>
          <p:grpSpPr bwMode="auto">
            <a:xfrm>
              <a:off x="1910" y="2200"/>
              <a:ext cx="26" cy="22"/>
              <a:chOff x="1910" y="2200"/>
              <a:chExt cx="26" cy="22"/>
            </a:xfrm>
          </p:grpSpPr>
          <p:sp>
            <p:nvSpPr>
              <p:cNvPr id="296266" name="Line 330"/>
              <p:cNvSpPr>
                <a:spLocks noChangeShapeType="1"/>
              </p:cNvSpPr>
              <p:nvPr/>
            </p:nvSpPr>
            <p:spPr bwMode="auto">
              <a:xfrm>
                <a:off x="1923" y="2221"/>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67" name="Freeform 331"/>
              <p:cNvSpPr>
                <a:spLocks/>
              </p:cNvSpPr>
              <p:nvPr/>
            </p:nvSpPr>
            <p:spPr bwMode="auto">
              <a:xfrm>
                <a:off x="1910" y="2200"/>
                <a:ext cx="26" cy="22"/>
              </a:xfrm>
              <a:custGeom>
                <a:avLst/>
                <a:gdLst>
                  <a:gd name="T0" fmla="*/ 0 w 26"/>
                  <a:gd name="T1" fmla="*/ 0 h 22"/>
                  <a:gd name="T2" fmla="*/ 14 w 26"/>
                  <a:gd name="T3" fmla="*/ 22 h 22"/>
                  <a:gd name="T4" fmla="*/ 26 w 26"/>
                  <a:gd name="T5" fmla="*/ 0 h 22"/>
                </a:gdLst>
                <a:ahLst/>
                <a:cxnLst>
                  <a:cxn ang="0">
                    <a:pos x="T0" y="T1"/>
                  </a:cxn>
                  <a:cxn ang="0">
                    <a:pos x="T2" y="T3"/>
                  </a:cxn>
                  <a:cxn ang="0">
                    <a:pos x="T4" y="T5"/>
                  </a:cxn>
                </a:cxnLst>
                <a:rect l="0" t="0" r="r" b="b"/>
                <a:pathLst>
                  <a:path w="26" h="22">
                    <a:moveTo>
                      <a:pt x="0" y="0"/>
                    </a:moveTo>
                    <a:lnTo>
                      <a:pt x="14"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296268" name="Line 332"/>
            <p:cNvSpPr>
              <a:spLocks noChangeShapeType="1"/>
            </p:cNvSpPr>
            <p:nvPr/>
          </p:nvSpPr>
          <p:spPr bwMode="auto">
            <a:xfrm>
              <a:off x="1923" y="2236"/>
              <a:ext cx="1" cy="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69" name="Line 333"/>
            <p:cNvSpPr>
              <a:spLocks noChangeShapeType="1"/>
            </p:cNvSpPr>
            <p:nvPr/>
          </p:nvSpPr>
          <p:spPr bwMode="auto">
            <a:xfrm>
              <a:off x="1746" y="2241"/>
              <a:ext cx="17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296270" name="Group 334"/>
            <p:cNvGrpSpPr>
              <a:grpSpLocks/>
            </p:cNvGrpSpPr>
            <p:nvPr/>
          </p:nvGrpSpPr>
          <p:grpSpPr bwMode="auto">
            <a:xfrm>
              <a:off x="1734" y="2227"/>
              <a:ext cx="26" cy="22"/>
              <a:chOff x="1734" y="2227"/>
              <a:chExt cx="26" cy="22"/>
            </a:xfrm>
          </p:grpSpPr>
          <p:sp>
            <p:nvSpPr>
              <p:cNvPr id="296271" name="Line 335"/>
              <p:cNvSpPr>
                <a:spLocks noChangeShapeType="1"/>
              </p:cNvSpPr>
              <p:nvPr/>
            </p:nvSpPr>
            <p:spPr bwMode="auto">
              <a:xfrm>
                <a:off x="1746" y="2248"/>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72" name="Freeform 336"/>
              <p:cNvSpPr>
                <a:spLocks/>
              </p:cNvSpPr>
              <p:nvPr/>
            </p:nvSpPr>
            <p:spPr bwMode="auto">
              <a:xfrm>
                <a:off x="1734" y="2227"/>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296273" name="Rectangle 337"/>
            <p:cNvSpPr>
              <a:spLocks noChangeArrowheads="1"/>
            </p:cNvSpPr>
            <p:nvPr/>
          </p:nvSpPr>
          <p:spPr bwMode="auto">
            <a:xfrm>
              <a:off x="2084" y="2128"/>
              <a:ext cx="165" cy="20"/>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274" name="Rectangle 338"/>
            <p:cNvSpPr>
              <a:spLocks noChangeArrowheads="1"/>
            </p:cNvSpPr>
            <p:nvPr/>
          </p:nvSpPr>
          <p:spPr bwMode="auto">
            <a:xfrm>
              <a:off x="2122" y="2126"/>
              <a:ext cx="63"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latin typeface="ＭＳ Ｐゴシック" pitchFamily="50" charset="-128"/>
                </a:rPr>
                <a:t>会社へ電話し</a:t>
              </a:r>
              <a:endParaRPr lang="ja-JP" altLang="en-US" sz="1100"/>
            </a:p>
          </p:txBody>
        </p:sp>
        <p:sp>
          <p:nvSpPr>
            <p:cNvPr id="296275" name="Rectangle 339"/>
            <p:cNvSpPr>
              <a:spLocks noChangeArrowheads="1"/>
            </p:cNvSpPr>
            <p:nvPr/>
          </p:nvSpPr>
          <p:spPr bwMode="auto">
            <a:xfrm>
              <a:off x="2115" y="2138"/>
              <a:ext cx="74"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latin typeface="ＭＳ Ｐゴシック" pitchFamily="50" charset="-128"/>
                </a:rPr>
                <a:t>遅刻を連絡する</a:t>
              </a:r>
              <a:endParaRPr lang="ja-JP" altLang="en-US" sz="1100"/>
            </a:p>
          </p:txBody>
        </p:sp>
        <p:sp>
          <p:nvSpPr>
            <p:cNvPr id="296276" name="Rectangle 340"/>
            <p:cNvSpPr>
              <a:spLocks noChangeArrowheads="1"/>
            </p:cNvSpPr>
            <p:nvPr/>
          </p:nvSpPr>
          <p:spPr bwMode="auto">
            <a:xfrm>
              <a:off x="2108" y="2171"/>
              <a:ext cx="116" cy="13"/>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277" name="Rectangle 341"/>
            <p:cNvSpPr>
              <a:spLocks noChangeArrowheads="1"/>
            </p:cNvSpPr>
            <p:nvPr/>
          </p:nvSpPr>
          <p:spPr bwMode="auto">
            <a:xfrm>
              <a:off x="2131" y="2172"/>
              <a:ext cx="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latin typeface="ＭＳ Ｐゴシック" pitchFamily="50" charset="-128"/>
                </a:rPr>
                <a:t>取りに帰る</a:t>
              </a:r>
              <a:endParaRPr lang="ja-JP" altLang="en-US" sz="1100"/>
            </a:p>
          </p:txBody>
        </p:sp>
        <p:sp>
          <p:nvSpPr>
            <p:cNvPr id="296278" name="Line 342"/>
            <p:cNvSpPr>
              <a:spLocks noChangeShapeType="1"/>
            </p:cNvSpPr>
            <p:nvPr/>
          </p:nvSpPr>
          <p:spPr bwMode="auto">
            <a:xfrm>
              <a:off x="1950" y="2114"/>
              <a:ext cx="183"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296279" name="Group 343"/>
            <p:cNvGrpSpPr>
              <a:grpSpLocks/>
            </p:cNvGrpSpPr>
            <p:nvPr/>
          </p:nvGrpSpPr>
          <p:grpSpPr bwMode="auto">
            <a:xfrm>
              <a:off x="2116" y="2108"/>
              <a:ext cx="26" cy="22"/>
              <a:chOff x="2116" y="2108"/>
              <a:chExt cx="26" cy="22"/>
            </a:xfrm>
          </p:grpSpPr>
          <p:sp>
            <p:nvSpPr>
              <p:cNvPr id="296280" name="Line 344"/>
              <p:cNvSpPr>
                <a:spLocks noChangeShapeType="1"/>
              </p:cNvSpPr>
              <p:nvPr/>
            </p:nvSpPr>
            <p:spPr bwMode="auto">
              <a:xfrm>
                <a:off x="2128" y="212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81" name="Freeform 345"/>
              <p:cNvSpPr>
                <a:spLocks/>
              </p:cNvSpPr>
              <p:nvPr/>
            </p:nvSpPr>
            <p:spPr bwMode="auto">
              <a:xfrm>
                <a:off x="2116" y="2108"/>
                <a:ext cx="26" cy="21"/>
              </a:xfrm>
              <a:custGeom>
                <a:avLst/>
                <a:gdLst>
                  <a:gd name="T0" fmla="*/ 0 w 26"/>
                  <a:gd name="T1" fmla="*/ 0 h 21"/>
                  <a:gd name="T2" fmla="*/ 12 w 26"/>
                  <a:gd name="T3" fmla="*/ 21 h 21"/>
                  <a:gd name="T4" fmla="*/ 26 w 26"/>
                  <a:gd name="T5" fmla="*/ 0 h 21"/>
                </a:gdLst>
                <a:ahLst/>
                <a:cxnLst>
                  <a:cxn ang="0">
                    <a:pos x="T0" y="T1"/>
                  </a:cxn>
                  <a:cxn ang="0">
                    <a:pos x="T2" y="T3"/>
                  </a:cxn>
                  <a:cxn ang="0">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296282" name="Group 346"/>
            <p:cNvGrpSpPr>
              <a:grpSpLocks/>
            </p:cNvGrpSpPr>
            <p:nvPr/>
          </p:nvGrpSpPr>
          <p:grpSpPr bwMode="auto">
            <a:xfrm>
              <a:off x="2153" y="2148"/>
              <a:ext cx="26" cy="22"/>
              <a:chOff x="2153" y="2148"/>
              <a:chExt cx="26" cy="22"/>
            </a:xfrm>
          </p:grpSpPr>
          <p:sp>
            <p:nvSpPr>
              <p:cNvPr id="296283" name="Line 347"/>
              <p:cNvSpPr>
                <a:spLocks noChangeShapeType="1"/>
              </p:cNvSpPr>
              <p:nvPr/>
            </p:nvSpPr>
            <p:spPr bwMode="auto">
              <a:xfrm>
                <a:off x="2165" y="216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84" name="Freeform 348"/>
              <p:cNvSpPr>
                <a:spLocks/>
              </p:cNvSpPr>
              <p:nvPr/>
            </p:nvSpPr>
            <p:spPr bwMode="auto">
              <a:xfrm>
                <a:off x="2153" y="2148"/>
                <a:ext cx="26" cy="21"/>
              </a:xfrm>
              <a:custGeom>
                <a:avLst/>
                <a:gdLst>
                  <a:gd name="T0" fmla="*/ 0 w 26"/>
                  <a:gd name="T1" fmla="*/ 0 h 21"/>
                  <a:gd name="T2" fmla="*/ 12 w 26"/>
                  <a:gd name="T3" fmla="*/ 21 h 21"/>
                  <a:gd name="T4" fmla="*/ 26 w 26"/>
                  <a:gd name="T5" fmla="*/ 0 h 21"/>
                </a:gdLst>
                <a:ahLst/>
                <a:cxnLst>
                  <a:cxn ang="0">
                    <a:pos x="T0" y="T1"/>
                  </a:cxn>
                  <a:cxn ang="0">
                    <a:pos x="T2" y="T3"/>
                  </a:cxn>
                  <a:cxn ang="0">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296285" name="Group 349"/>
            <p:cNvGrpSpPr>
              <a:grpSpLocks/>
            </p:cNvGrpSpPr>
            <p:nvPr/>
          </p:nvGrpSpPr>
          <p:grpSpPr bwMode="auto">
            <a:xfrm>
              <a:off x="2153" y="2185"/>
              <a:ext cx="26" cy="64"/>
              <a:chOff x="2153" y="2185"/>
              <a:chExt cx="26" cy="64"/>
            </a:xfrm>
          </p:grpSpPr>
          <p:sp>
            <p:nvSpPr>
              <p:cNvPr id="296286" name="Line 350"/>
              <p:cNvSpPr>
                <a:spLocks noChangeShapeType="1"/>
              </p:cNvSpPr>
              <p:nvPr/>
            </p:nvSpPr>
            <p:spPr bwMode="auto">
              <a:xfrm>
                <a:off x="2165" y="2185"/>
                <a:ext cx="1" cy="6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87" name="Freeform 351"/>
              <p:cNvSpPr>
                <a:spLocks/>
              </p:cNvSpPr>
              <p:nvPr/>
            </p:nvSpPr>
            <p:spPr bwMode="auto">
              <a:xfrm>
                <a:off x="2153" y="2227"/>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296288" name="Line 352"/>
            <p:cNvSpPr>
              <a:spLocks noChangeShapeType="1"/>
            </p:cNvSpPr>
            <p:nvPr/>
          </p:nvSpPr>
          <p:spPr bwMode="auto">
            <a:xfrm>
              <a:off x="1964" y="2189"/>
              <a:ext cx="5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89" name="Line 353"/>
            <p:cNvSpPr>
              <a:spLocks noChangeShapeType="1"/>
            </p:cNvSpPr>
            <p:nvPr/>
          </p:nvSpPr>
          <p:spPr bwMode="auto">
            <a:xfrm flipV="1">
              <a:off x="2022" y="2136"/>
              <a:ext cx="1" cy="5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296290" name="Group 354"/>
            <p:cNvGrpSpPr>
              <a:grpSpLocks/>
            </p:cNvGrpSpPr>
            <p:nvPr/>
          </p:nvGrpSpPr>
          <p:grpSpPr bwMode="auto">
            <a:xfrm>
              <a:off x="2022" y="2127"/>
              <a:ext cx="60" cy="22"/>
              <a:chOff x="2022" y="2127"/>
              <a:chExt cx="60" cy="22"/>
            </a:xfrm>
          </p:grpSpPr>
          <p:sp>
            <p:nvSpPr>
              <p:cNvPr id="296291" name="Line 355"/>
              <p:cNvSpPr>
                <a:spLocks noChangeShapeType="1"/>
              </p:cNvSpPr>
              <p:nvPr/>
            </p:nvSpPr>
            <p:spPr bwMode="auto">
              <a:xfrm>
                <a:off x="2022" y="2137"/>
                <a:ext cx="58"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92" name="Freeform 356"/>
              <p:cNvSpPr>
                <a:spLocks/>
              </p:cNvSpPr>
              <p:nvPr/>
            </p:nvSpPr>
            <p:spPr bwMode="auto">
              <a:xfrm>
                <a:off x="2056" y="2127"/>
                <a:ext cx="26" cy="22"/>
              </a:xfrm>
              <a:custGeom>
                <a:avLst/>
                <a:gdLst>
                  <a:gd name="T0" fmla="*/ 0 w 26"/>
                  <a:gd name="T1" fmla="*/ 22 h 22"/>
                  <a:gd name="T2" fmla="*/ 26 w 26"/>
                  <a:gd name="T3" fmla="*/ 10 h 22"/>
                  <a:gd name="T4" fmla="*/ 0 w 26"/>
                  <a:gd name="T5" fmla="*/ 0 h 22"/>
                </a:gdLst>
                <a:ahLst/>
                <a:cxnLst>
                  <a:cxn ang="0">
                    <a:pos x="T0" y="T1"/>
                  </a:cxn>
                  <a:cxn ang="0">
                    <a:pos x="T2" y="T3"/>
                  </a:cxn>
                  <a:cxn ang="0">
                    <a:pos x="T4" y="T5"/>
                  </a:cxn>
                </a:cxnLst>
                <a:rect l="0" t="0" r="r" b="b"/>
                <a:pathLst>
                  <a:path w="26" h="22">
                    <a:moveTo>
                      <a:pt x="0" y="22"/>
                    </a:moveTo>
                    <a:lnTo>
                      <a:pt x="26" y="1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296293" name="Group 357"/>
            <p:cNvGrpSpPr>
              <a:grpSpLocks/>
            </p:cNvGrpSpPr>
            <p:nvPr/>
          </p:nvGrpSpPr>
          <p:grpSpPr bwMode="auto">
            <a:xfrm>
              <a:off x="1895" y="2068"/>
              <a:ext cx="26" cy="22"/>
              <a:chOff x="1895" y="2068"/>
              <a:chExt cx="26" cy="22"/>
            </a:xfrm>
          </p:grpSpPr>
          <p:sp>
            <p:nvSpPr>
              <p:cNvPr id="296294" name="Line 358"/>
              <p:cNvSpPr>
                <a:spLocks noChangeShapeType="1"/>
              </p:cNvSpPr>
              <p:nvPr/>
            </p:nvSpPr>
            <p:spPr bwMode="auto">
              <a:xfrm>
                <a:off x="1908" y="2089"/>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95" name="Freeform 359"/>
              <p:cNvSpPr>
                <a:spLocks/>
              </p:cNvSpPr>
              <p:nvPr/>
            </p:nvSpPr>
            <p:spPr bwMode="auto">
              <a:xfrm>
                <a:off x="1895" y="2068"/>
                <a:ext cx="26" cy="21"/>
              </a:xfrm>
              <a:custGeom>
                <a:avLst/>
                <a:gdLst>
                  <a:gd name="T0" fmla="*/ 0 w 26"/>
                  <a:gd name="T1" fmla="*/ 0 h 21"/>
                  <a:gd name="T2" fmla="*/ 14 w 26"/>
                  <a:gd name="T3" fmla="*/ 21 h 21"/>
                  <a:gd name="T4" fmla="*/ 26 w 26"/>
                  <a:gd name="T5" fmla="*/ 0 h 21"/>
                </a:gdLst>
                <a:ahLst/>
                <a:cxnLst>
                  <a:cxn ang="0">
                    <a:pos x="T0" y="T1"/>
                  </a:cxn>
                  <a:cxn ang="0">
                    <a:pos x="T2" y="T3"/>
                  </a:cxn>
                  <a:cxn ang="0">
                    <a:pos x="T4" y="T5"/>
                  </a:cxn>
                </a:cxnLst>
                <a:rect l="0" t="0" r="r" b="b"/>
                <a:pathLst>
                  <a:path w="26" h="21">
                    <a:moveTo>
                      <a:pt x="0" y="0"/>
                    </a:moveTo>
                    <a:lnTo>
                      <a:pt x="14"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296296" name="Line 360"/>
            <p:cNvSpPr>
              <a:spLocks noChangeShapeType="1"/>
            </p:cNvSpPr>
            <p:nvPr/>
          </p:nvSpPr>
          <p:spPr bwMode="auto">
            <a:xfrm>
              <a:off x="1746" y="2075"/>
              <a:ext cx="159"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296297" name="Group 361"/>
            <p:cNvGrpSpPr>
              <a:grpSpLocks/>
            </p:cNvGrpSpPr>
            <p:nvPr/>
          </p:nvGrpSpPr>
          <p:grpSpPr bwMode="auto">
            <a:xfrm>
              <a:off x="1692" y="2133"/>
              <a:ext cx="26" cy="116"/>
              <a:chOff x="1692" y="2133"/>
              <a:chExt cx="26" cy="116"/>
            </a:xfrm>
          </p:grpSpPr>
          <p:sp>
            <p:nvSpPr>
              <p:cNvPr id="296298" name="Line 362"/>
              <p:cNvSpPr>
                <a:spLocks noChangeShapeType="1"/>
              </p:cNvSpPr>
              <p:nvPr/>
            </p:nvSpPr>
            <p:spPr bwMode="auto">
              <a:xfrm>
                <a:off x="1704" y="2133"/>
                <a:ext cx="1" cy="11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299" name="Freeform 363"/>
              <p:cNvSpPr>
                <a:spLocks/>
              </p:cNvSpPr>
              <p:nvPr/>
            </p:nvSpPr>
            <p:spPr bwMode="auto">
              <a:xfrm>
                <a:off x="1692" y="2227"/>
                <a:ext cx="26" cy="22"/>
              </a:xfrm>
              <a:custGeom>
                <a:avLst/>
                <a:gdLst>
                  <a:gd name="T0" fmla="*/ 0 w 26"/>
                  <a:gd name="T1" fmla="*/ 0 h 22"/>
                  <a:gd name="T2" fmla="*/ 12 w 26"/>
                  <a:gd name="T3" fmla="*/ 22 h 22"/>
                  <a:gd name="T4" fmla="*/ 26 w 26"/>
                  <a:gd name="T5" fmla="*/ 0 h 22"/>
                </a:gdLst>
                <a:ahLst/>
                <a:cxnLst>
                  <a:cxn ang="0">
                    <a:pos x="T0" y="T1"/>
                  </a:cxn>
                  <a:cxn ang="0">
                    <a:pos x="T2" y="T3"/>
                  </a:cxn>
                  <a:cxn ang="0">
                    <a:pos x="T4" y="T5"/>
                  </a:cxn>
                </a:cxnLst>
                <a:rect l="0" t="0" r="r" b="b"/>
                <a:pathLst>
                  <a:path w="26" h="22">
                    <a:moveTo>
                      <a:pt x="0" y="0"/>
                    </a:moveTo>
                    <a:lnTo>
                      <a:pt x="12"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296300" name="Rectangle 364"/>
            <p:cNvSpPr>
              <a:spLocks noChangeArrowheads="1"/>
            </p:cNvSpPr>
            <p:nvPr/>
          </p:nvSpPr>
          <p:spPr bwMode="auto">
            <a:xfrm>
              <a:off x="1647" y="2119"/>
              <a:ext cx="114" cy="13"/>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01" name="Rectangle 365"/>
            <p:cNvSpPr>
              <a:spLocks noChangeArrowheads="1"/>
            </p:cNvSpPr>
            <p:nvPr/>
          </p:nvSpPr>
          <p:spPr bwMode="auto">
            <a:xfrm>
              <a:off x="1668" y="2121"/>
              <a:ext cx="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latin typeface="ＭＳ Ｐゴシック" pitchFamily="50" charset="-128"/>
                </a:rPr>
                <a:t>取りに帰る</a:t>
              </a:r>
              <a:endParaRPr lang="ja-JP" altLang="en-US" sz="1100"/>
            </a:p>
          </p:txBody>
        </p:sp>
        <p:grpSp>
          <p:nvGrpSpPr>
            <p:cNvPr id="296302" name="Group 366"/>
            <p:cNvGrpSpPr>
              <a:grpSpLocks/>
            </p:cNvGrpSpPr>
            <p:nvPr/>
          </p:nvGrpSpPr>
          <p:grpSpPr bwMode="auto">
            <a:xfrm>
              <a:off x="1692" y="2095"/>
              <a:ext cx="26" cy="22"/>
              <a:chOff x="1692" y="2095"/>
              <a:chExt cx="26" cy="22"/>
            </a:xfrm>
          </p:grpSpPr>
          <p:sp>
            <p:nvSpPr>
              <p:cNvPr id="296303" name="Line 367"/>
              <p:cNvSpPr>
                <a:spLocks noChangeShapeType="1"/>
              </p:cNvSpPr>
              <p:nvPr/>
            </p:nvSpPr>
            <p:spPr bwMode="auto">
              <a:xfrm>
                <a:off x="1704" y="2116"/>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304" name="Freeform 368"/>
              <p:cNvSpPr>
                <a:spLocks/>
              </p:cNvSpPr>
              <p:nvPr/>
            </p:nvSpPr>
            <p:spPr bwMode="auto">
              <a:xfrm>
                <a:off x="1692" y="2095"/>
                <a:ext cx="26" cy="21"/>
              </a:xfrm>
              <a:custGeom>
                <a:avLst/>
                <a:gdLst>
                  <a:gd name="T0" fmla="*/ 0 w 26"/>
                  <a:gd name="T1" fmla="*/ 0 h 21"/>
                  <a:gd name="T2" fmla="*/ 12 w 26"/>
                  <a:gd name="T3" fmla="*/ 21 h 21"/>
                  <a:gd name="T4" fmla="*/ 26 w 26"/>
                  <a:gd name="T5" fmla="*/ 0 h 21"/>
                </a:gdLst>
                <a:ahLst/>
                <a:cxnLst>
                  <a:cxn ang="0">
                    <a:pos x="T0" y="T1"/>
                  </a:cxn>
                  <a:cxn ang="0">
                    <a:pos x="T2" y="T3"/>
                  </a:cxn>
                  <a:cxn ang="0">
                    <a:pos x="T4" y="T5"/>
                  </a:cxn>
                </a:cxnLst>
                <a:rect l="0" t="0" r="r" b="b"/>
                <a:pathLst>
                  <a:path w="26" h="21">
                    <a:moveTo>
                      <a:pt x="0" y="0"/>
                    </a:moveTo>
                    <a:lnTo>
                      <a:pt x="12" y="21"/>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296305" name="Freeform 369"/>
            <p:cNvSpPr>
              <a:spLocks/>
            </p:cNvSpPr>
            <p:nvPr/>
          </p:nvSpPr>
          <p:spPr bwMode="auto">
            <a:xfrm>
              <a:off x="1639" y="2252"/>
              <a:ext cx="175" cy="15"/>
            </a:xfrm>
            <a:custGeom>
              <a:avLst/>
              <a:gdLst>
                <a:gd name="T0" fmla="*/ 8 w 175"/>
                <a:gd name="T1" fmla="*/ 0 h 15"/>
                <a:gd name="T2" fmla="*/ 5 w 175"/>
                <a:gd name="T3" fmla="*/ 1 h 15"/>
                <a:gd name="T4" fmla="*/ 2 w 175"/>
                <a:gd name="T5" fmla="*/ 2 h 15"/>
                <a:gd name="T6" fmla="*/ 1 w 175"/>
                <a:gd name="T7" fmla="*/ 4 h 15"/>
                <a:gd name="T8" fmla="*/ 0 w 175"/>
                <a:gd name="T9" fmla="*/ 8 h 15"/>
                <a:gd name="T10" fmla="*/ 1 w 175"/>
                <a:gd name="T11" fmla="*/ 11 h 15"/>
                <a:gd name="T12" fmla="*/ 2 w 175"/>
                <a:gd name="T13" fmla="*/ 13 h 15"/>
                <a:gd name="T14" fmla="*/ 5 w 175"/>
                <a:gd name="T15" fmla="*/ 15 h 15"/>
                <a:gd name="T16" fmla="*/ 8 w 175"/>
                <a:gd name="T17" fmla="*/ 15 h 15"/>
                <a:gd name="T18" fmla="*/ 166 w 175"/>
                <a:gd name="T19" fmla="*/ 15 h 15"/>
                <a:gd name="T20" fmla="*/ 170 w 175"/>
                <a:gd name="T21" fmla="*/ 15 h 15"/>
                <a:gd name="T22" fmla="*/ 173 w 175"/>
                <a:gd name="T23" fmla="*/ 13 h 15"/>
                <a:gd name="T24" fmla="*/ 175 w 175"/>
                <a:gd name="T25" fmla="*/ 11 h 15"/>
                <a:gd name="T26" fmla="*/ 175 w 175"/>
                <a:gd name="T27" fmla="*/ 8 h 15"/>
                <a:gd name="T28" fmla="*/ 175 w 175"/>
                <a:gd name="T29" fmla="*/ 4 h 15"/>
                <a:gd name="T30" fmla="*/ 173 w 175"/>
                <a:gd name="T31" fmla="*/ 2 h 15"/>
                <a:gd name="T32" fmla="*/ 170 w 175"/>
                <a:gd name="T33" fmla="*/ 1 h 15"/>
                <a:gd name="T34" fmla="*/ 166 w 175"/>
                <a:gd name="T35" fmla="*/ 0 h 15"/>
                <a:gd name="T36" fmla="*/ 8 w 175"/>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 h="15">
                  <a:moveTo>
                    <a:pt x="8" y="0"/>
                  </a:moveTo>
                  <a:lnTo>
                    <a:pt x="5" y="1"/>
                  </a:lnTo>
                  <a:lnTo>
                    <a:pt x="2" y="2"/>
                  </a:lnTo>
                  <a:lnTo>
                    <a:pt x="1" y="4"/>
                  </a:lnTo>
                  <a:lnTo>
                    <a:pt x="0" y="8"/>
                  </a:lnTo>
                  <a:lnTo>
                    <a:pt x="1" y="11"/>
                  </a:lnTo>
                  <a:lnTo>
                    <a:pt x="2" y="13"/>
                  </a:lnTo>
                  <a:lnTo>
                    <a:pt x="5" y="15"/>
                  </a:lnTo>
                  <a:lnTo>
                    <a:pt x="8" y="15"/>
                  </a:lnTo>
                  <a:lnTo>
                    <a:pt x="166" y="15"/>
                  </a:lnTo>
                  <a:lnTo>
                    <a:pt x="170" y="15"/>
                  </a:lnTo>
                  <a:lnTo>
                    <a:pt x="173" y="13"/>
                  </a:lnTo>
                  <a:lnTo>
                    <a:pt x="175" y="11"/>
                  </a:lnTo>
                  <a:lnTo>
                    <a:pt x="175" y="8"/>
                  </a:lnTo>
                  <a:lnTo>
                    <a:pt x="175" y="4"/>
                  </a:lnTo>
                  <a:lnTo>
                    <a:pt x="173" y="2"/>
                  </a:lnTo>
                  <a:lnTo>
                    <a:pt x="170" y="1"/>
                  </a:lnTo>
                  <a:lnTo>
                    <a:pt x="166" y="0"/>
                  </a:lnTo>
                  <a:lnTo>
                    <a:pt x="8" y="0"/>
                  </a:lnTo>
                  <a:close/>
                </a:path>
              </a:pathLst>
            </a:custGeom>
            <a:solidFill>
              <a:srgbClr val="B7C4E9"/>
            </a:solidFill>
            <a:ln w="6350">
              <a:solidFill>
                <a:srgbClr val="3333CC"/>
              </a:solidFill>
              <a:prstDash val="solid"/>
              <a:round/>
              <a:headEnd/>
              <a:tailEnd/>
            </a:ln>
          </p:spPr>
          <p:txBody>
            <a:bodyPr/>
            <a:lstStyle/>
            <a:p>
              <a:endParaRPr lang="ja-JP" altLang="en-US"/>
            </a:p>
          </p:txBody>
        </p:sp>
        <p:sp>
          <p:nvSpPr>
            <p:cNvPr id="296306" name="Rectangle 370"/>
            <p:cNvSpPr>
              <a:spLocks noChangeArrowheads="1"/>
            </p:cNvSpPr>
            <p:nvPr/>
          </p:nvSpPr>
          <p:spPr bwMode="auto">
            <a:xfrm>
              <a:off x="1684" y="2257"/>
              <a:ext cx="62"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latin typeface="ＭＳ Ｐゴシック" pitchFamily="50" charset="-128"/>
                </a:rPr>
                <a:t>遅刻して出社</a:t>
              </a:r>
              <a:endParaRPr lang="ja-JP" altLang="en-US" sz="1100"/>
            </a:p>
          </p:txBody>
        </p:sp>
        <p:sp>
          <p:nvSpPr>
            <p:cNvPr id="296307" name="Freeform 371"/>
            <p:cNvSpPr>
              <a:spLocks/>
            </p:cNvSpPr>
            <p:nvPr/>
          </p:nvSpPr>
          <p:spPr bwMode="auto">
            <a:xfrm>
              <a:off x="2066" y="2252"/>
              <a:ext cx="176" cy="15"/>
            </a:xfrm>
            <a:custGeom>
              <a:avLst/>
              <a:gdLst>
                <a:gd name="T0" fmla="*/ 8 w 176"/>
                <a:gd name="T1" fmla="*/ 0 h 15"/>
                <a:gd name="T2" fmla="*/ 5 w 176"/>
                <a:gd name="T3" fmla="*/ 1 h 15"/>
                <a:gd name="T4" fmla="*/ 2 w 176"/>
                <a:gd name="T5" fmla="*/ 2 h 15"/>
                <a:gd name="T6" fmla="*/ 1 w 176"/>
                <a:gd name="T7" fmla="*/ 4 h 15"/>
                <a:gd name="T8" fmla="*/ 0 w 176"/>
                <a:gd name="T9" fmla="*/ 8 h 15"/>
                <a:gd name="T10" fmla="*/ 1 w 176"/>
                <a:gd name="T11" fmla="*/ 11 h 15"/>
                <a:gd name="T12" fmla="*/ 2 w 176"/>
                <a:gd name="T13" fmla="*/ 13 h 15"/>
                <a:gd name="T14" fmla="*/ 5 w 176"/>
                <a:gd name="T15" fmla="*/ 15 h 15"/>
                <a:gd name="T16" fmla="*/ 8 w 176"/>
                <a:gd name="T17" fmla="*/ 15 h 15"/>
                <a:gd name="T18" fmla="*/ 166 w 176"/>
                <a:gd name="T19" fmla="*/ 15 h 15"/>
                <a:gd name="T20" fmla="*/ 170 w 176"/>
                <a:gd name="T21" fmla="*/ 15 h 15"/>
                <a:gd name="T22" fmla="*/ 173 w 176"/>
                <a:gd name="T23" fmla="*/ 13 h 15"/>
                <a:gd name="T24" fmla="*/ 175 w 176"/>
                <a:gd name="T25" fmla="*/ 11 h 15"/>
                <a:gd name="T26" fmla="*/ 176 w 176"/>
                <a:gd name="T27" fmla="*/ 8 h 15"/>
                <a:gd name="T28" fmla="*/ 175 w 176"/>
                <a:gd name="T29" fmla="*/ 4 h 15"/>
                <a:gd name="T30" fmla="*/ 173 w 176"/>
                <a:gd name="T31" fmla="*/ 2 h 15"/>
                <a:gd name="T32" fmla="*/ 170 w 176"/>
                <a:gd name="T33" fmla="*/ 1 h 15"/>
                <a:gd name="T34" fmla="*/ 166 w 176"/>
                <a:gd name="T35" fmla="*/ 0 h 15"/>
                <a:gd name="T36" fmla="*/ 8 w 176"/>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15">
                  <a:moveTo>
                    <a:pt x="8" y="0"/>
                  </a:moveTo>
                  <a:lnTo>
                    <a:pt x="5" y="1"/>
                  </a:lnTo>
                  <a:lnTo>
                    <a:pt x="2" y="2"/>
                  </a:lnTo>
                  <a:lnTo>
                    <a:pt x="1" y="4"/>
                  </a:lnTo>
                  <a:lnTo>
                    <a:pt x="0" y="8"/>
                  </a:lnTo>
                  <a:lnTo>
                    <a:pt x="1" y="11"/>
                  </a:lnTo>
                  <a:lnTo>
                    <a:pt x="2" y="13"/>
                  </a:lnTo>
                  <a:lnTo>
                    <a:pt x="5" y="15"/>
                  </a:lnTo>
                  <a:lnTo>
                    <a:pt x="8" y="15"/>
                  </a:lnTo>
                  <a:lnTo>
                    <a:pt x="166" y="15"/>
                  </a:lnTo>
                  <a:lnTo>
                    <a:pt x="170" y="15"/>
                  </a:lnTo>
                  <a:lnTo>
                    <a:pt x="173" y="13"/>
                  </a:lnTo>
                  <a:lnTo>
                    <a:pt x="175" y="11"/>
                  </a:lnTo>
                  <a:lnTo>
                    <a:pt x="176" y="8"/>
                  </a:lnTo>
                  <a:lnTo>
                    <a:pt x="175" y="4"/>
                  </a:lnTo>
                  <a:lnTo>
                    <a:pt x="173" y="2"/>
                  </a:lnTo>
                  <a:lnTo>
                    <a:pt x="170" y="1"/>
                  </a:lnTo>
                  <a:lnTo>
                    <a:pt x="166" y="0"/>
                  </a:lnTo>
                  <a:lnTo>
                    <a:pt x="8" y="0"/>
                  </a:lnTo>
                  <a:close/>
                </a:path>
              </a:pathLst>
            </a:custGeom>
            <a:solidFill>
              <a:srgbClr val="B7C4E9"/>
            </a:solidFill>
            <a:ln w="6350">
              <a:solidFill>
                <a:srgbClr val="3333CC"/>
              </a:solidFill>
              <a:prstDash val="solid"/>
              <a:round/>
              <a:headEnd/>
              <a:tailEnd/>
            </a:ln>
          </p:spPr>
          <p:txBody>
            <a:bodyPr/>
            <a:lstStyle/>
            <a:p>
              <a:endParaRPr lang="ja-JP" altLang="en-US"/>
            </a:p>
          </p:txBody>
        </p:sp>
        <p:sp>
          <p:nvSpPr>
            <p:cNvPr id="296308" name="Rectangle 372"/>
            <p:cNvSpPr>
              <a:spLocks noChangeArrowheads="1"/>
            </p:cNvSpPr>
            <p:nvPr/>
          </p:nvSpPr>
          <p:spPr bwMode="auto">
            <a:xfrm>
              <a:off x="2112" y="2254"/>
              <a:ext cx="61"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latin typeface="ＭＳ Ｐゴシック" pitchFamily="50" charset="-128"/>
                </a:rPr>
                <a:t>遅刻して出社</a:t>
              </a:r>
              <a:endParaRPr lang="ja-JP" altLang="en-US" sz="1100"/>
            </a:p>
          </p:txBody>
        </p:sp>
        <p:sp>
          <p:nvSpPr>
            <p:cNvPr id="296309" name="Freeform 373"/>
            <p:cNvSpPr>
              <a:spLocks/>
            </p:cNvSpPr>
            <p:nvPr/>
          </p:nvSpPr>
          <p:spPr bwMode="auto">
            <a:xfrm>
              <a:off x="1664" y="2049"/>
              <a:ext cx="85" cy="48"/>
            </a:xfrm>
            <a:custGeom>
              <a:avLst/>
              <a:gdLst>
                <a:gd name="T0" fmla="*/ 41 w 85"/>
                <a:gd name="T1" fmla="*/ 0 h 48"/>
                <a:gd name="T2" fmla="*/ 0 w 85"/>
                <a:gd name="T3" fmla="*/ 24 h 48"/>
                <a:gd name="T4" fmla="*/ 41 w 85"/>
                <a:gd name="T5" fmla="*/ 48 h 48"/>
                <a:gd name="T6" fmla="*/ 85 w 85"/>
                <a:gd name="T7" fmla="*/ 24 h 48"/>
                <a:gd name="T8" fmla="*/ 41 w 85"/>
                <a:gd name="T9" fmla="*/ 0 h 48"/>
              </a:gdLst>
              <a:ahLst/>
              <a:cxnLst>
                <a:cxn ang="0">
                  <a:pos x="T0" y="T1"/>
                </a:cxn>
                <a:cxn ang="0">
                  <a:pos x="T2" y="T3"/>
                </a:cxn>
                <a:cxn ang="0">
                  <a:pos x="T4" y="T5"/>
                </a:cxn>
                <a:cxn ang="0">
                  <a:pos x="T6" y="T7"/>
                </a:cxn>
                <a:cxn ang="0">
                  <a:pos x="T8" y="T9"/>
                </a:cxn>
              </a:cxnLst>
              <a:rect l="0" t="0" r="r" b="b"/>
              <a:pathLst>
                <a:path w="85" h="48">
                  <a:moveTo>
                    <a:pt x="41" y="0"/>
                  </a:moveTo>
                  <a:lnTo>
                    <a:pt x="0" y="24"/>
                  </a:lnTo>
                  <a:lnTo>
                    <a:pt x="41" y="48"/>
                  </a:lnTo>
                  <a:lnTo>
                    <a:pt x="85" y="24"/>
                  </a:lnTo>
                  <a:lnTo>
                    <a:pt x="41" y="0"/>
                  </a:lnTo>
                  <a:close/>
                </a:path>
              </a:pathLst>
            </a:custGeom>
            <a:solidFill>
              <a:srgbClr val="CCECFF"/>
            </a:solidFill>
            <a:ln w="6350">
              <a:solidFill>
                <a:srgbClr val="000000"/>
              </a:solidFill>
              <a:prstDash val="solid"/>
              <a:round/>
              <a:headEnd/>
              <a:tailEnd/>
            </a:ln>
          </p:spPr>
          <p:txBody>
            <a:bodyPr/>
            <a:lstStyle/>
            <a:p>
              <a:endParaRPr lang="ja-JP" altLang="en-US"/>
            </a:p>
          </p:txBody>
        </p:sp>
        <p:grpSp>
          <p:nvGrpSpPr>
            <p:cNvPr id="296310" name="Group 374"/>
            <p:cNvGrpSpPr>
              <a:grpSpLocks/>
            </p:cNvGrpSpPr>
            <p:nvPr/>
          </p:nvGrpSpPr>
          <p:grpSpPr bwMode="auto">
            <a:xfrm>
              <a:off x="1694" y="2031"/>
              <a:ext cx="26" cy="22"/>
              <a:chOff x="1694" y="2031"/>
              <a:chExt cx="26" cy="22"/>
            </a:xfrm>
          </p:grpSpPr>
          <p:sp>
            <p:nvSpPr>
              <p:cNvPr id="296311" name="Line 375"/>
              <p:cNvSpPr>
                <a:spLocks noChangeShapeType="1"/>
              </p:cNvSpPr>
              <p:nvPr/>
            </p:nvSpPr>
            <p:spPr bwMode="auto">
              <a:xfrm>
                <a:off x="1707" y="2052"/>
                <a:ext cx="1"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312" name="Freeform 376"/>
              <p:cNvSpPr>
                <a:spLocks/>
              </p:cNvSpPr>
              <p:nvPr/>
            </p:nvSpPr>
            <p:spPr bwMode="auto">
              <a:xfrm>
                <a:off x="1694" y="2031"/>
                <a:ext cx="26" cy="22"/>
              </a:xfrm>
              <a:custGeom>
                <a:avLst/>
                <a:gdLst>
                  <a:gd name="T0" fmla="*/ 0 w 26"/>
                  <a:gd name="T1" fmla="*/ 0 h 22"/>
                  <a:gd name="T2" fmla="*/ 13 w 26"/>
                  <a:gd name="T3" fmla="*/ 22 h 22"/>
                  <a:gd name="T4" fmla="*/ 26 w 26"/>
                  <a:gd name="T5" fmla="*/ 0 h 22"/>
                </a:gdLst>
                <a:ahLst/>
                <a:cxnLst>
                  <a:cxn ang="0">
                    <a:pos x="T0" y="T1"/>
                  </a:cxn>
                  <a:cxn ang="0">
                    <a:pos x="T2" y="T3"/>
                  </a:cxn>
                  <a:cxn ang="0">
                    <a:pos x="T4" y="T5"/>
                  </a:cxn>
                </a:cxnLst>
                <a:rect l="0" t="0" r="r" b="b"/>
                <a:pathLst>
                  <a:path w="26" h="22">
                    <a:moveTo>
                      <a:pt x="0" y="0"/>
                    </a:moveTo>
                    <a:lnTo>
                      <a:pt x="13" y="22"/>
                    </a:lnTo>
                    <a:lnTo>
                      <a:pt x="2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296313" name="Freeform 377"/>
            <p:cNvSpPr>
              <a:spLocks/>
            </p:cNvSpPr>
            <p:nvPr/>
          </p:nvSpPr>
          <p:spPr bwMode="auto">
            <a:xfrm>
              <a:off x="1861" y="2089"/>
              <a:ext cx="85" cy="49"/>
            </a:xfrm>
            <a:custGeom>
              <a:avLst/>
              <a:gdLst>
                <a:gd name="T0" fmla="*/ 43 w 85"/>
                <a:gd name="T1" fmla="*/ 0 h 49"/>
                <a:gd name="T2" fmla="*/ 0 w 85"/>
                <a:gd name="T3" fmla="*/ 24 h 49"/>
                <a:gd name="T4" fmla="*/ 43 w 85"/>
                <a:gd name="T5" fmla="*/ 49 h 49"/>
                <a:gd name="T6" fmla="*/ 85 w 85"/>
                <a:gd name="T7" fmla="*/ 24 h 49"/>
                <a:gd name="T8" fmla="*/ 43 w 85"/>
                <a:gd name="T9" fmla="*/ 0 h 49"/>
              </a:gdLst>
              <a:ahLst/>
              <a:cxnLst>
                <a:cxn ang="0">
                  <a:pos x="T0" y="T1"/>
                </a:cxn>
                <a:cxn ang="0">
                  <a:pos x="T2" y="T3"/>
                </a:cxn>
                <a:cxn ang="0">
                  <a:pos x="T4" y="T5"/>
                </a:cxn>
                <a:cxn ang="0">
                  <a:pos x="T6" y="T7"/>
                </a:cxn>
                <a:cxn ang="0">
                  <a:pos x="T8" y="T9"/>
                </a:cxn>
              </a:cxnLst>
              <a:rect l="0" t="0" r="r" b="b"/>
              <a:pathLst>
                <a:path w="85" h="49">
                  <a:moveTo>
                    <a:pt x="43" y="0"/>
                  </a:moveTo>
                  <a:lnTo>
                    <a:pt x="0" y="24"/>
                  </a:lnTo>
                  <a:lnTo>
                    <a:pt x="43" y="49"/>
                  </a:lnTo>
                  <a:lnTo>
                    <a:pt x="85" y="24"/>
                  </a:lnTo>
                  <a:lnTo>
                    <a:pt x="43" y="0"/>
                  </a:lnTo>
                  <a:close/>
                </a:path>
              </a:pathLst>
            </a:custGeom>
            <a:solidFill>
              <a:srgbClr val="CCECFF"/>
            </a:solidFill>
            <a:ln w="6350">
              <a:solidFill>
                <a:srgbClr val="000000"/>
              </a:solidFill>
              <a:prstDash val="solid"/>
              <a:round/>
              <a:headEnd/>
              <a:tailEnd/>
            </a:ln>
          </p:spPr>
          <p:txBody>
            <a:bodyPr/>
            <a:lstStyle/>
            <a:p>
              <a:endParaRPr lang="ja-JP" altLang="en-US"/>
            </a:p>
          </p:txBody>
        </p:sp>
        <p:sp>
          <p:nvSpPr>
            <p:cNvPr id="296314" name="Rectangle 378"/>
            <p:cNvSpPr>
              <a:spLocks noChangeArrowheads="1"/>
            </p:cNvSpPr>
            <p:nvPr/>
          </p:nvSpPr>
          <p:spPr bwMode="auto">
            <a:xfrm>
              <a:off x="1622" y="2007"/>
              <a:ext cx="167" cy="20"/>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15" name="Rectangle 379"/>
            <p:cNvSpPr>
              <a:spLocks noChangeArrowheads="1"/>
            </p:cNvSpPr>
            <p:nvPr/>
          </p:nvSpPr>
          <p:spPr bwMode="auto">
            <a:xfrm>
              <a:off x="1660" y="2003"/>
              <a:ext cx="64"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latin typeface="ＭＳ Ｐゴシック" pitchFamily="50" charset="-128"/>
                </a:rPr>
                <a:t>会社へ電話し</a:t>
              </a:r>
              <a:endParaRPr lang="ja-JP" altLang="en-US" sz="1100"/>
            </a:p>
          </p:txBody>
        </p:sp>
        <p:sp>
          <p:nvSpPr>
            <p:cNvPr id="296316" name="Rectangle 380"/>
            <p:cNvSpPr>
              <a:spLocks noChangeArrowheads="1"/>
            </p:cNvSpPr>
            <p:nvPr/>
          </p:nvSpPr>
          <p:spPr bwMode="auto">
            <a:xfrm>
              <a:off x="1655" y="2017"/>
              <a:ext cx="73" cy="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200">
                  <a:latin typeface="ＭＳ Ｐゴシック" pitchFamily="50" charset="-128"/>
                </a:rPr>
                <a:t>遅刻を連絡する</a:t>
              </a:r>
              <a:endParaRPr lang="ja-JP" altLang="en-US" sz="1100"/>
            </a:p>
          </p:txBody>
        </p:sp>
        <p:sp>
          <p:nvSpPr>
            <p:cNvPr id="296317" name="Freeform 381"/>
            <p:cNvSpPr>
              <a:spLocks/>
            </p:cNvSpPr>
            <p:nvPr/>
          </p:nvSpPr>
          <p:spPr bwMode="auto">
            <a:xfrm>
              <a:off x="1877" y="2165"/>
              <a:ext cx="85" cy="49"/>
            </a:xfrm>
            <a:custGeom>
              <a:avLst/>
              <a:gdLst>
                <a:gd name="T0" fmla="*/ 42 w 85"/>
                <a:gd name="T1" fmla="*/ 0 h 49"/>
                <a:gd name="T2" fmla="*/ 0 w 85"/>
                <a:gd name="T3" fmla="*/ 24 h 49"/>
                <a:gd name="T4" fmla="*/ 42 w 85"/>
                <a:gd name="T5" fmla="*/ 49 h 49"/>
                <a:gd name="T6" fmla="*/ 85 w 85"/>
                <a:gd name="T7" fmla="*/ 24 h 49"/>
                <a:gd name="T8" fmla="*/ 42 w 85"/>
                <a:gd name="T9" fmla="*/ 0 h 49"/>
              </a:gdLst>
              <a:ahLst/>
              <a:cxnLst>
                <a:cxn ang="0">
                  <a:pos x="T0" y="T1"/>
                </a:cxn>
                <a:cxn ang="0">
                  <a:pos x="T2" y="T3"/>
                </a:cxn>
                <a:cxn ang="0">
                  <a:pos x="T4" y="T5"/>
                </a:cxn>
                <a:cxn ang="0">
                  <a:pos x="T6" y="T7"/>
                </a:cxn>
                <a:cxn ang="0">
                  <a:pos x="T8" y="T9"/>
                </a:cxn>
              </a:cxnLst>
              <a:rect l="0" t="0" r="r" b="b"/>
              <a:pathLst>
                <a:path w="85" h="49">
                  <a:moveTo>
                    <a:pt x="42" y="0"/>
                  </a:moveTo>
                  <a:lnTo>
                    <a:pt x="0" y="24"/>
                  </a:lnTo>
                  <a:lnTo>
                    <a:pt x="42" y="49"/>
                  </a:lnTo>
                  <a:lnTo>
                    <a:pt x="85" y="24"/>
                  </a:lnTo>
                  <a:lnTo>
                    <a:pt x="42" y="0"/>
                  </a:lnTo>
                  <a:close/>
                </a:path>
              </a:pathLst>
            </a:custGeom>
            <a:solidFill>
              <a:srgbClr val="CCECFF"/>
            </a:solidFill>
            <a:ln w="6350">
              <a:solidFill>
                <a:srgbClr val="000000"/>
              </a:solidFill>
              <a:prstDash val="solid"/>
              <a:round/>
              <a:headEnd/>
              <a:tailEnd/>
            </a:ln>
          </p:spPr>
          <p:txBody>
            <a:bodyPr/>
            <a:lstStyle/>
            <a:p>
              <a:endParaRPr lang="ja-JP" altLang="en-US"/>
            </a:p>
          </p:txBody>
        </p:sp>
      </p:grpSp>
      <p:grpSp>
        <p:nvGrpSpPr>
          <p:cNvPr id="296380" name="Group 444"/>
          <p:cNvGrpSpPr>
            <a:grpSpLocks/>
          </p:cNvGrpSpPr>
          <p:nvPr/>
        </p:nvGrpSpPr>
        <p:grpSpPr bwMode="auto">
          <a:xfrm>
            <a:off x="2863850" y="1225550"/>
            <a:ext cx="1146175" cy="534988"/>
            <a:chOff x="1804" y="820"/>
            <a:chExt cx="722" cy="337"/>
          </a:xfrm>
        </p:grpSpPr>
        <p:sp>
          <p:nvSpPr>
            <p:cNvPr id="295949" name="Oval 13"/>
            <p:cNvSpPr>
              <a:spLocks noChangeArrowheads="1"/>
            </p:cNvSpPr>
            <p:nvPr/>
          </p:nvSpPr>
          <p:spPr bwMode="auto">
            <a:xfrm>
              <a:off x="1909" y="858"/>
              <a:ext cx="154" cy="46"/>
            </a:xfrm>
            <a:prstGeom prst="ellipse">
              <a:avLst/>
            </a:prstGeom>
            <a:solidFill>
              <a:srgbClr val="00CC99"/>
            </a:solidFill>
            <a:ln w="1588">
              <a:solidFill>
                <a:srgbClr val="000000"/>
              </a:solidFill>
              <a:round/>
              <a:headEnd/>
              <a:tailEnd/>
            </a:ln>
          </p:spPr>
          <p:txBody>
            <a:bodyPr/>
            <a:lstStyle/>
            <a:p>
              <a:endParaRPr lang="ja-JP" altLang="en-US"/>
            </a:p>
          </p:txBody>
        </p:sp>
        <p:sp>
          <p:nvSpPr>
            <p:cNvPr id="295950" name="Oval 14"/>
            <p:cNvSpPr>
              <a:spLocks noChangeArrowheads="1"/>
            </p:cNvSpPr>
            <p:nvPr/>
          </p:nvSpPr>
          <p:spPr bwMode="auto">
            <a:xfrm>
              <a:off x="2055" y="820"/>
              <a:ext cx="153" cy="69"/>
            </a:xfrm>
            <a:prstGeom prst="ellipse">
              <a:avLst/>
            </a:prstGeom>
            <a:solidFill>
              <a:srgbClr val="00CC99"/>
            </a:solidFill>
            <a:ln w="1588">
              <a:solidFill>
                <a:srgbClr val="000000"/>
              </a:solidFill>
              <a:round/>
              <a:headEnd/>
              <a:tailEnd/>
            </a:ln>
          </p:spPr>
          <p:txBody>
            <a:bodyPr/>
            <a:lstStyle/>
            <a:p>
              <a:endParaRPr lang="ja-JP" altLang="en-US"/>
            </a:p>
          </p:txBody>
        </p:sp>
        <p:sp>
          <p:nvSpPr>
            <p:cNvPr id="295951" name="Oval 15"/>
            <p:cNvSpPr>
              <a:spLocks noChangeArrowheads="1"/>
            </p:cNvSpPr>
            <p:nvPr/>
          </p:nvSpPr>
          <p:spPr bwMode="auto">
            <a:xfrm>
              <a:off x="1804" y="896"/>
              <a:ext cx="154" cy="47"/>
            </a:xfrm>
            <a:prstGeom prst="ellipse">
              <a:avLst/>
            </a:prstGeom>
            <a:solidFill>
              <a:srgbClr val="00CC99"/>
            </a:solidFill>
            <a:ln w="1588">
              <a:solidFill>
                <a:srgbClr val="000000"/>
              </a:solidFill>
              <a:round/>
              <a:headEnd/>
              <a:tailEnd/>
            </a:ln>
          </p:spPr>
          <p:txBody>
            <a:bodyPr/>
            <a:lstStyle/>
            <a:p>
              <a:endParaRPr lang="ja-JP" altLang="en-US"/>
            </a:p>
          </p:txBody>
        </p:sp>
        <p:sp>
          <p:nvSpPr>
            <p:cNvPr id="295952" name="Oval 16"/>
            <p:cNvSpPr>
              <a:spLocks noChangeArrowheads="1"/>
            </p:cNvSpPr>
            <p:nvPr/>
          </p:nvSpPr>
          <p:spPr bwMode="auto">
            <a:xfrm>
              <a:off x="2202" y="883"/>
              <a:ext cx="155" cy="47"/>
            </a:xfrm>
            <a:prstGeom prst="ellipse">
              <a:avLst/>
            </a:prstGeom>
            <a:solidFill>
              <a:srgbClr val="00CC99"/>
            </a:solidFill>
            <a:ln w="1588">
              <a:solidFill>
                <a:srgbClr val="000000"/>
              </a:solidFill>
              <a:round/>
              <a:headEnd/>
              <a:tailEnd/>
            </a:ln>
          </p:spPr>
          <p:txBody>
            <a:bodyPr/>
            <a:lstStyle/>
            <a:p>
              <a:endParaRPr lang="ja-JP" altLang="en-US"/>
            </a:p>
          </p:txBody>
        </p:sp>
        <p:sp>
          <p:nvSpPr>
            <p:cNvPr id="295953" name="Oval 17"/>
            <p:cNvSpPr>
              <a:spLocks noChangeArrowheads="1"/>
            </p:cNvSpPr>
            <p:nvPr/>
          </p:nvSpPr>
          <p:spPr bwMode="auto">
            <a:xfrm>
              <a:off x="1888" y="1076"/>
              <a:ext cx="154" cy="45"/>
            </a:xfrm>
            <a:prstGeom prst="ellipse">
              <a:avLst/>
            </a:prstGeom>
            <a:solidFill>
              <a:srgbClr val="00CC99"/>
            </a:solidFill>
            <a:ln w="1588">
              <a:solidFill>
                <a:srgbClr val="000000"/>
              </a:solidFill>
              <a:round/>
              <a:headEnd/>
              <a:tailEnd/>
            </a:ln>
          </p:spPr>
          <p:txBody>
            <a:bodyPr/>
            <a:lstStyle/>
            <a:p>
              <a:endParaRPr lang="ja-JP" altLang="en-US"/>
            </a:p>
          </p:txBody>
        </p:sp>
        <p:sp>
          <p:nvSpPr>
            <p:cNvPr id="295954" name="Oval 18"/>
            <p:cNvSpPr>
              <a:spLocks noChangeArrowheads="1"/>
            </p:cNvSpPr>
            <p:nvPr/>
          </p:nvSpPr>
          <p:spPr bwMode="auto">
            <a:xfrm>
              <a:off x="1909" y="972"/>
              <a:ext cx="154" cy="45"/>
            </a:xfrm>
            <a:prstGeom prst="ellipse">
              <a:avLst/>
            </a:prstGeom>
            <a:solidFill>
              <a:srgbClr val="00CC99"/>
            </a:solidFill>
            <a:ln w="1588">
              <a:solidFill>
                <a:srgbClr val="000000"/>
              </a:solidFill>
              <a:round/>
              <a:headEnd/>
              <a:tailEnd/>
            </a:ln>
          </p:spPr>
          <p:txBody>
            <a:bodyPr/>
            <a:lstStyle/>
            <a:p>
              <a:endParaRPr lang="ja-JP" altLang="en-US"/>
            </a:p>
          </p:txBody>
        </p:sp>
        <p:sp>
          <p:nvSpPr>
            <p:cNvPr id="295955" name="Oval 19"/>
            <p:cNvSpPr>
              <a:spLocks noChangeArrowheads="1"/>
            </p:cNvSpPr>
            <p:nvPr/>
          </p:nvSpPr>
          <p:spPr bwMode="auto">
            <a:xfrm>
              <a:off x="2079" y="923"/>
              <a:ext cx="149" cy="47"/>
            </a:xfrm>
            <a:prstGeom prst="ellipse">
              <a:avLst/>
            </a:prstGeom>
            <a:solidFill>
              <a:srgbClr val="00CC99"/>
            </a:solidFill>
            <a:ln w="1588">
              <a:solidFill>
                <a:srgbClr val="000000"/>
              </a:solidFill>
              <a:round/>
              <a:headEnd/>
              <a:tailEnd/>
            </a:ln>
          </p:spPr>
          <p:txBody>
            <a:bodyPr/>
            <a:lstStyle/>
            <a:p>
              <a:endParaRPr lang="ja-JP" altLang="en-US"/>
            </a:p>
          </p:txBody>
        </p:sp>
        <p:sp>
          <p:nvSpPr>
            <p:cNvPr id="295956" name="Oval 20"/>
            <p:cNvSpPr>
              <a:spLocks noChangeArrowheads="1"/>
            </p:cNvSpPr>
            <p:nvPr/>
          </p:nvSpPr>
          <p:spPr bwMode="auto">
            <a:xfrm>
              <a:off x="2013" y="1023"/>
              <a:ext cx="156" cy="47"/>
            </a:xfrm>
            <a:prstGeom prst="ellipse">
              <a:avLst/>
            </a:prstGeom>
            <a:solidFill>
              <a:srgbClr val="00CC99"/>
            </a:solidFill>
            <a:ln w="1588">
              <a:solidFill>
                <a:srgbClr val="000000"/>
              </a:solidFill>
              <a:round/>
              <a:headEnd/>
              <a:tailEnd/>
            </a:ln>
          </p:spPr>
          <p:txBody>
            <a:bodyPr/>
            <a:lstStyle/>
            <a:p>
              <a:endParaRPr lang="ja-JP" altLang="en-US"/>
            </a:p>
          </p:txBody>
        </p:sp>
        <p:sp>
          <p:nvSpPr>
            <p:cNvPr id="295957" name="Oval 21"/>
            <p:cNvSpPr>
              <a:spLocks noChangeArrowheads="1"/>
            </p:cNvSpPr>
            <p:nvPr/>
          </p:nvSpPr>
          <p:spPr bwMode="auto">
            <a:xfrm>
              <a:off x="2097" y="1100"/>
              <a:ext cx="156" cy="46"/>
            </a:xfrm>
            <a:prstGeom prst="ellipse">
              <a:avLst/>
            </a:prstGeom>
            <a:solidFill>
              <a:srgbClr val="00CC99"/>
            </a:solidFill>
            <a:ln w="1588">
              <a:solidFill>
                <a:srgbClr val="000000"/>
              </a:solidFill>
              <a:round/>
              <a:headEnd/>
              <a:tailEnd/>
            </a:ln>
          </p:spPr>
          <p:txBody>
            <a:bodyPr/>
            <a:lstStyle/>
            <a:p>
              <a:endParaRPr lang="ja-JP" altLang="en-US"/>
            </a:p>
          </p:txBody>
        </p:sp>
        <p:sp>
          <p:nvSpPr>
            <p:cNvPr id="295958" name="Oval 22"/>
            <p:cNvSpPr>
              <a:spLocks noChangeArrowheads="1"/>
            </p:cNvSpPr>
            <p:nvPr/>
          </p:nvSpPr>
          <p:spPr bwMode="auto">
            <a:xfrm>
              <a:off x="2183" y="972"/>
              <a:ext cx="153" cy="45"/>
            </a:xfrm>
            <a:prstGeom prst="ellipse">
              <a:avLst/>
            </a:prstGeom>
            <a:solidFill>
              <a:srgbClr val="00CC99"/>
            </a:solidFill>
            <a:ln w="1588">
              <a:solidFill>
                <a:srgbClr val="000000"/>
              </a:solidFill>
              <a:round/>
              <a:headEnd/>
              <a:tailEnd/>
            </a:ln>
          </p:spPr>
          <p:txBody>
            <a:bodyPr/>
            <a:lstStyle/>
            <a:p>
              <a:endParaRPr lang="ja-JP" altLang="en-US"/>
            </a:p>
          </p:txBody>
        </p:sp>
        <p:sp>
          <p:nvSpPr>
            <p:cNvPr id="295959" name="Oval 23"/>
            <p:cNvSpPr>
              <a:spLocks noChangeArrowheads="1"/>
            </p:cNvSpPr>
            <p:nvPr/>
          </p:nvSpPr>
          <p:spPr bwMode="auto">
            <a:xfrm>
              <a:off x="2183" y="1049"/>
              <a:ext cx="153" cy="46"/>
            </a:xfrm>
            <a:prstGeom prst="ellipse">
              <a:avLst/>
            </a:prstGeom>
            <a:solidFill>
              <a:srgbClr val="00CC99"/>
            </a:solidFill>
            <a:ln w="1588">
              <a:solidFill>
                <a:srgbClr val="000000"/>
              </a:solidFill>
              <a:round/>
              <a:headEnd/>
              <a:tailEnd/>
            </a:ln>
          </p:spPr>
          <p:txBody>
            <a:bodyPr/>
            <a:lstStyle/>
            <a:p>
              <a:endParaRPr lang="ja-JP" altLang="en-US"/>
            </a:p>
          </p:txBody>
        </p:sp>
        <p:sp>
          <p:nvSpPr>
            <p:cNvPr id="295960" name="Oval 24"/>
            <p:cNvSpPr>
              <a:spLocks noChangeArrowheads="1"/>
            </p:cNvSpPr>
            <p:nvPr/>
          </p:nvSpPr>
          <p:spPr bwMode="auto">
            <a:xfrm>
              <a:off x="2372" y="998"/>
              <a:ext cx="154" cy="46"/>
            </a:xfrm>
            <a:prstGeom prst="ellipse">
              <a:avLst/>
            </a:prstGeom>
            <a:solidFill>
              <a:srgbClr val="00CC99"/>
            </a:solidFill>
            <a:ln w="1588">
              <a:solidFill>
                <a:srgbClr val="000000"/>
              </a:solidFill>
              <a:round/>
              <a:headEnd/>
              <a:tailEnd/>
            </a:ln>
          </p:spPr>
          <p:txBody>
            <a:bodyPr/>
            <a:lstStyle/>
            <a:p>
              <a:endParaRPr lang="ja-JP" altLang="en-US"/>
            </a:p>
          </p:txBody>
        </p:sp>
        <p:sp>
          <p:nvSpPr>
            <p:cNvPr id="295961" name="Oval 25"/>
            <p:cNvSpPr>
              <a:spLocks noChangeArrowheads="1"/>
            </p:cNvSpPr>
            <p:nvPr/>
          </p:nvSpPr>
          <p:spPr bwMode="auto">
            <a:xfrm>
              <a:off x="2329" y="936"/>
              <a:ext cx="154" cy="45"/>
            </a:xfrm>
            <a:prstGeom prst="ellipse">
              <a:avLst/>
            </a:prstGeom>
            <a:solidFill>
              <a:srgbClr val="00CC99"/>
            </a:solidFill>
            <a:ln w="1588">
              <a:solidFill>
                <a:srgbClr val="000000"/>
              </a:solidFill>
              <a:round/>
              <a:headEnd/>
              <a:tailEnd/>
            </a:ln>
          </p:spPr>
          <p:txBody>
            <a:bodyPr/>
            <a:lstStyle/>
            <a:p>
              <a:endParaRPr lang="ja-JP" altLang="en-US"/>
            </a:p>
          </p:txBody>
        </p:sp>
        <p:sp>
          <p:nvSpPr>
            <p:cNvPr id="295962" name="Oval 26"/>
            <p:cNvSpPr>
              <a:spLocks noChangeArrowheads="1"/>
            </p:cNvSpPr>
            <p:nvPr/>
          </p:nvSpPr>
          <p:spPr bwMode="auto">
            <a:xfrm>
              <a:off x="2267" y="843"/>
              <a:ext cx="154" cy="49"/>
            </a:xfrm>
            <a:prstGeom prst="ellipse">
              <a:avLst/>
            </a:prstGeom>
            <a:solidFill>
              <a:srgbClr val="00CC99"/>
            </a:solidFill>
            <a:ln w="1588">
              <a:solidFill>
                <a:srgbClr val="000000"/>
              </a:solidFill>
              <a:round/>
              <a:headEnd/>
              <a:tailEnd/>
            </a:ln>
          </p:spPr>
          <p:txBody>
            <a:bodyPr/>
            <a:lstStyle/>
            <a:p>
              <a:endParaRPr lang="ja-JP" altLang="en-US"/>
            </a:p>
          </p:txBody>
        </p:sp>
        <p:sp>
          <p:nvSpPr>
            <p:cNvPr id="295963" name="Oval 27"/>
            <p:cNvSpPr>
              <a:spLocks noChangeArrowheads="1"/>
            </p:cNvSpPr>
            <p:nvPr/>
          </p:nvSpPr>
          <p:spPr bwMode="auto">
            <a:xfrm>
              <a:off x="2372" y="1100"/>
              <a:ext cx="154" cy="46"/>
            </a:xfrm>
            <a:prstGeom prst="ellipse">
              <a:avLst/>
            </a:prstGeom>
            <a:solidFill>
              <a:srgbClr val="00CC99"/>
            </a:solidFill>
            <a:ln w="1588">
              <a:solidFill>
                <a:srgbClr val="000000"/>
              </a:solidFill>
              <a:round/>
              <a:headEnd/>
              <a:tailEnd/>
            </a:ln>
          </p:spPr>
          <p:txBody>
            <a:bodyPr/>
            <a:lstStyle/>
            <a:p>
              <a:endParaRPr lang="ja-JP" altLang="en-US"/>
            </a:p>
          </p:txBody>
        </p:sp>
        <p:sp>
          <p:nvSpPr>
            <p:cNvPr id="295964" name="Line 28"/>
            <p:cNvSpPr>
              <a:spLocks noChangeShapeType="1"/>
            </p:cNvSpPr>
            <p:nvPr/>
          </p:nvSpPr>
          <p:spPr bwMode="auto">
            <a:xfrm flipH="1" flipV="1">
              <a:off x="2327" y="1068"/>
              <a:ext cx="64" cy="7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65" name="Line 29"/>
            <p:cNvSpPr>
              <a:spLocks noChangeShapeType="1"/>
            </p:cNvSpPr>
            <p:nvPr/>
          </p:nvSpPr>
          <p:spPr bwMode="auto">
            <a:xfrm flipV="1">
              <a:off x="2442" y="998"/>
              <a:ext cx="2" cy="159"/>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66" name="Line 30"/>
            <p:cNvSpPr>
              <a:spLocks noChangeShapeType="1"/>
            </p:cNvSpPr>
            <p:nvPr/>
          </p:nvSpPr>
          <p:spPr bwMode="auto">
            <a:xfrm flipH="1" flipV="1">
              <a:off x="2306" y="977"/>
              <a:ext cx="67" cy="4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67" name="Line 31"/>
            <p:cNvSpPr>
              <a:spLocks noChangeShapeType="1"/>
            </p:cNvSpPr>
            <p:nvPr/>
          </p:nvSpPr>
          <p:spPr bwMode="auto">
            <a:xfrm>
              <a:off x="2254" y="974"/>
              <a:ext cx="1" cy="12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68" name="Line 32"/>
            <p:cNvSpPr>
              <a:spLocks noChangeShapeType="1"/>
            </p:cNvSpPr>
            <p:nvPr/>
          </p:nvSpPr>
          <p:spPr bwMode="auto">
            <a:xfrm>
              <a:off x="2087" y="1023"/>
              <a:ext cx="32" cy="123"/>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69" name="Line 33"/>
            <p:cNvSpPr>
              <a:spLocks noChangeShapeType="1"/>
            </p:cNvSpPr>
            <p:nvPr/>
          </p:nvSpPr>
          <p:spPr bwMode="auto">
            <a:xfrm>
              <a:off x="2034" y="1095"/>
              <a:ext cx="87" cy="1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70" name="Line 34"/>
            <p:cNvSpPr>
              <a:spLocks noChangeShapeType="1"/>
            </p:cNvSpPr>
            <p:nvPr/>
          </p:nvSpPr>
          <p:spPr bwMode="auto">
            <a:xfrm flipH="1" flipV="1">
              <a:off x="2033" y="977"/>
              <a:ext cx="54" cy="9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71" name="Line 35"/>
            <p:cNvSpPr>
              <a:spLocks noChangeShapeType="1"/>
            </p:cNvSpPr>
            <p:nvPr/>
          </p:nvSpPr>
          <p:spPr bwMode="auto">
            <a:xfrm>
              <a:off x="2244" y="1119"/>
              <a:ext cx="130" cy="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72" name="Line 36"/>
            <p:cNvSpPr>
              <a:spLocks noChangeShapeType="1"/>
            </p:cNvSpPr>
            <p:nvPr/>
          </p:nvSpPr>
          <p:spPr bwMode="auto">
            <a:xfrm>
              <a:off x="2149" y="923"/>
              <a:ext cx="109" cy="9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73" name="Line 37"/>
            <p:cNvSpPr>
              <a:spLocks noChangeShapeType="1"/>
            </p:cNvSpPr>
            <p:nvPr/>
          </p:nvSpPr>
          <p:spPr bwMode="auto">
            <a:xfrm flipH="1" flipV="1">
              <a:off x="1928" y="902"/>
              <a:ext cx="153" cy="4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74" name="Line 38"/>
            <p:cNvSpPr>
              <a:spLocks noChangeShapeType="1"/>
            </p:cNvSpPr>
            <p:nvPr/>
          </p:nvSpPr>
          <p:spPr bwMode="auto">
            <a:xfrm>
              <a:off x="1876" y="896"/>
              <a:ext cx="109" cy="13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75" name="Line 39"/>
            <p:cNvSpPr>
              <a:spLocks noChangeShapeType="1"/>
            </p:cNvSpPr>
            <p:nvPr/>
          </p:nvSpPr>
          <p:spPr bwMode="auto">
            <a:xfrm>
              <a:off x="2034" y="864"/>
              <a:ext cx="119" cy="11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76" name="Line 40"/>
            <p:cNvSpPr>
              <a:spLocks noChangeShapeType="1"/>
            </p:cNvSpPr>
            <p:nvPr/>
          </p:nvSpPr>
          <p:spPr bwMode="auto">
            <a:xfrm>
              <a:off x="2128" y="820"/>
              <a:ext cx="23" cy="16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77" name="Line 41"/>
            <p:cNvSpPr>
              <a:spLocks noChangeShapeType="1"/>
            </p:cNvSpPr>
            <p:nvPr/>
          </p:nvSpPr>
          <p:spPr bwMode="auto">
            <a:xfrm>
              <a:off x="2202" y="849"/>
              <a:ext cx="66" cy="1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78" name="Line 42"/>
            <p:cNvSpPr>
              <a:spLocks noChangeShapeType="1"/>
            </p:cNvSpPr>
            <p:nvPr/>
          </p:nvSpPr>
          <p:spPr bwMode="auto">
            <a:xfrm flipV="1">
              <a:off x="1982" y="847"/>
              <a:ext cx="77" cy="5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79" name="Line 43"/>
            <p:cNvSpPr>
              <a:spLocks noChangeShapeType="1"/>
            </p:cNvSpPr>
            <p:nvPr/>
          </p:nvSpPr>
          <p:spPr bwMode="auto">
            <a:xfrm flipH="1" flipV="1">
              <a:off x="2338" y="843"/>
              <a:ext cx="66" cy="14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80" name="Line 44"/>
            <p:cNvSpPr>
              <a:spLocks noChangeShapeType="1"/>
            </p:cNvSpPr>
            <p:nvPr/>
          </p:nvSpPr>
          <p:spPr bwMode="auto">
            <a:xfrm>
              <a:off x="2403" y="928"/>
              <a:ext cx="41" cy="11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81" name="Line 45"/>
            <p:cNvSpPr>
              <a:spLocks noChangeShapeType="1"/>
            </p:cNvSpPr>
            <p:nvPr/>
          </p:nvSpPr>
          <p:spPr bwMode="auto">
            <a:xfrm flipV="1">
              <a:off x="2202" y="883"/>
              <a:ext cx="76" cy="81"/>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82" name="Line 46"/>
            <p:cNvSpPr>
              <a:spLocks noChangeShapeType="1"/>
            </p:cNvSpPr>
            <p:nvPr/>
          </p:nvSpPr>
          <p:spPr bwMode="auto">
            <a:xfrm>
              <a:off x="2275" y="885"/>
              <a:ext cx="54" cy="77"/>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83" name="Line 47"/>
            <p:cNvSpPr>
              <a:spLocks noChangeShapeType="1"/>
            </p:cNvSpPr>
            <p:nvPr/>
          </p:nvSpPr>
          <p:spPr bwMode="auto">
            <a:xfrm flipV="1">
              <a:off x="1960" y="972"/>
              <a:ext cx="22" cy="16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5984" name="Line 48"/>
            <p:cNvSpPr>
              <a:spLocks noChangeShapeType="1"/>
            </p:cNvSpPr>
            <p:nvPr/>
          </p:nvSpPr>
          <p:spPr bwMode="auto">
            <a:xfrm>
              <a:off x="1876" y="896"/>
              <a:ext cx="33" cy="24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6318" name="Line 382"/>
            <p:cNvSpPr>
              <a:spLocks noChangeShapeType="1"/>
            </p:cNvSpPr>
            <p:nvPr/>
          </p:nvSpPr>
          <p:spPr bwMode="auto">
            <a:xfrm flipH="1" flipV="1">
              <a:off x="2149" y="962"/>
              <a:ext cx="23" cy="155"/>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96319" name="Rectangle 383"/>
          <p:cNvSpPr>
            <a:spLocks noChangeArrowheads="1"/>
          </p:cNvSpPr>
          <p:nvPr/>
        </p:nvSpPr>
        <p:spPr bwMode="auto">
          <a:xfrm>
            <a:off x="5935663" y="808038"/>
            <a:ext cx="7413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300" b="1"/>
              <a:t>用途・目的</a:t>
            </a:r>
          </a:p>
        </p:txBody>
      </p:sp>
      <p:sp>
        <p:nvSpPr>
          <p:cNvPr id="296320" name="Rectangle 384"/>
          <p:cNvSpPr>
            <a:spLocks noChangeArrowheads="1"/>
          </p:cNvSpPr>
          <p:nvPr/>
        </p:nvSpPr>
        <p:spPr bwMode="auto">
          <a:xfrm>
            <a:off x="4440238" y="1243013"/>
            <a:ext cx="4483100" cy="579437"/>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r>
              <a:rPr lang="ja-JP" altLang="en-US" sz="1200" b="1"/>
              <a:t>問題となっている事象の相互の因果関係（原因と結果、手段と方法）を整理し、問題解決の糸口を見つけ出すための手法。</a:t>
            </a:r>
          </a:p>
        </p:txBody>
      </p:sp>
      <p:sp>
        <p:nvSpPr>
          <p:cNvPr id="296321" name="Rectangle 385"/>
          <p:cNvSpPr>
            <a:spLocks noChangeArrowheads="1"/>
          </p:cNvSpPr>
          <p:nvPr/>
        </p:nvSpPr>
        <p:spPr bwMode="auto">
          <a:xfrm>
            <a:off x="4465638" y="2701925"/>
            <a:ext cx="4394200" cy="674688"/>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r>
              <a:rPr lang="ja-JP" altLang="en-US" sz="1200" b="1"/>
              <a:t>目的、目標、結果などのゴールを設定し、このゴールに到達</a:t>
            </a:r>
          </a:p>
          <a:p>
            <a:r>
              <a:rPr lang="ja-JP" altLang="en-US" sz="1200" b="1"/>
              <a:t>するための手段や方策となるべき事柄をツリー状に展開していく。</a:t>
            </a:r>
          </a:p>
          <a:p>
            <a:r>
              <a:rPr lang="ja-JP" altLang="en-US" sz="1200" b="1"/>
              <a:t>対策案の検討や、要因解析などに使われる。</a:t>
            </a:r>
          </a:p>
        </p:txBody>
      </p:sp>
      <p:sp>
        <p:nvSpPr>
          <p:cNvPr id="296322" name="Rectangle 386"/>
          <p:cNvSpPr>
            <a:spLocks noChangeArrowheads="1"/>
          </p:cNvSpPr>
          <p:nvPr/>
        </p:nvSpPr>
        <p:spPr bwMode="auto">
          <a:xfrm>
            <a:off x="4465638" y="3529013"/>
            <a:ext cx="4381500" cy="671512"/>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r>
              <a:rPr lang="ja-JP" altLang="en-US" sz="1200" b="1"/>
              <a:t>対になる問題の要素を行と列に配置し、その交点に各要素の</a:t>
            </a:r>
            <a:br>
              <a:rPr lang="ja-JP" altLang="en-US" sz="1200" b="1"/>
            </a:br>
            <a:r>
              <a:rPr lang="ja-JP" altLang="en-US" sz="1200" b="1"/>
              <a:t>関連の有無や度合いを表示することで問題解決へのヒントを</a:t>
            </a:r>
            <a:br>
              <a:rPr lang="ja-JP" altLang="en-US" sz="1200" b="1"/>
            </a:br>
            <a:r>
              <a:rPr lang="ja-JP" altLang="en-US" sz="1200" b="1"/>
              <a:t>得るための手法。</a:t>
            </a:r>
          </a:p>
        </p:txBody>
      </p:sp>
      <p:sp>
        <p:nvSpPr>
          <p:cNvPr id="296323" name="Rectangle 387"/>
          <p:cNvSpPr>
            <a:spLocks noChangeArrowheads="1"/>
          </p:cNvSpPr>
          <p:nvPr/>
        </p:nvSpPr>
        <p:spPr bwMode="auto">
          <a:xfrm>
            <a:off x="4402138" y="4175125"/>
            <a:ext cx="4483100" cy="819150"/>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ja-JP" sz="2400">
              <a:ea typeface="HG正楷書体-PRO" pitchFamily="66" charset="-128"/>
            </a:endParaRPr>
          </a:p>
        </p:txBody>
      </p:sp>
      <p:sp>
        <p:nvSpPr>
          <p:cNvPr id="296324" name="Rectangle 388"/>
          <p:cNvSpPr>
            <a:spLocks noChangeArrowheads="1"/>
          </p:cNvSpPr>
          <p:nvPr/>
        </p:nvSpPr>
        <p:spPr bwMode="auto">
          <a:xfrm>
            <a:off x="560388" y="4991100"/>
            <a:ext cx="2025650" cy="946150"/>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296325" name="Rectangle 389"/>
          <p:cNvSpPr>
            <a:spLocks noChangeArrowheads="1"/>
          </p:cNvSpPr>
          <p:nvPr/>
        </p:nvSpPr>
        <p:spPr bwMode="auto">
          <a:xfrm>
            <a:off x="855663" y="5270500"/>
            <a:ext cx="1016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latin typeface="ＭＳ ゴシック" pitchFamily="49" charset="-128"/>
                <a:ea typeface="ＭＳ ゴシック" pitchFamily="49" charset="-128"/>
              </a:rPr>
              <a:t>ﾏﾄﾘｯｸｽﾃﾞｰﾀ</a:t>
            </a:r>
            <a:endParaRPr lang="ja-JP" altLang="en-US" sz="1600"/>
          </a:p>
        </p:txBody>
      </p:sp>
      <p:sp>
        <p:nvSpPr>
          <p:cNvPr id="296326" name="Rectangle 390"/>
          <p:cNvSpPr>
            <a:spLocks noChangeArrowheads="1"/>
          </p:cNvSpPr>
          <p:nvPr/>
        </p:nvSpPr>
        <p:spPr bwMode="auto">
          <a:xfrm>
            <a:off x="1414463" y="5527675"/>
            <a:ext cx="7524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latin typeface="ＭＳ ゴシック" pitchFamily="49" charset="-128"/>
                <a:ea typeface="ＭＳ ゴシック" pitchFamily="49" charset="-128"/>
              </a:rPr>
              <a:t>解析法</a:t>
            </a:r>
            <a:endParaRPr lang="ja-JP" altLang="en-US" sz="1600"/>
          </a:p>
        </p:txBody>
      </p:sp>
      <p:sp>
        <p:nvSpPr>
          <p:cNvPr id="296327" name="Rectangle 391"/>
          <p:cNvSpPr>
            <a:spLocks noChangeArrowheads="1"/>
          </p:cNvSpPr>
          <p:nvPr/>
        </p:nvSpPr>
        <p:spPr bwMode="auto">
          <a:xfrm>
            <a:off x="2566988" y="4991100"/>
            <a:ext cx="1849437" cy="923925"/>
          </a:xfrm>
          <a:prstGeom prst="rect">
            <a:avLst/>
          </a:prstGeom>
          <a:noFill/>
          <a:ln>
            <a:noFill/>
          </a:ln>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grpSp>
        <p:nvGrpSpPr>
          <p:cNvPr id="296328" name="Group 392"/>
          <p:cNvGrpSpPr>
            <a:grpSpLocks/>
          </p:cNvGrpSpPr>
          <p:nvPr/>
        </p:nvGrpSpPr>
        <p:grpSpPr bwMode="auto">
          <a:xfrm>
            <a:off x="2800350" y="5187950"/>
            <a:ext cx="1390650" cy="647700"/>
            <a:chOff x="1601" y="2307"/>
            <a:chExt cx="599" cy="267"/>
          </a:xfrm>
        </p:grpSpPr>
        <p:sp>
          <p:nvSpPr>
            <p:cNvPr id="296329" name="Rectangle 393"/>
            <p:cNvSpPr>
              <a:spLocks noChangeArrowheads="1"/>
            </p:cNvSpPr>
            <p:nvPr/>
          </p:nvSpPr>
          <p:spPr bwMode="auto">
            <a:xfrm>
              <a:off x="1601" y="2307"/>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30" name="Rectangle 394"/>
            <p:cNvSpPr>
              <a:spLocks noChangeArrowheads="1"/>
            </p:cNvSpPr>
            <p:nvPr/>
          </p:nvSpPr>
          <p:spPr bwMode="auto">
            <a:xfrm>
              <a:off x="1601" y="2352"/>
              <a:ext cx="148" cy="42"/>
            </a:xfrm>
            <a:prstGeom prst="rect">
              <a:avLst/>
            </a:prstGeom>
            <a:solidFill>
              <a:srgbClr val="FFFF99"/>
            </a:solidFill>
            <a:ln w="6350">
              <a:solidFill>
                <a:srgbClr val="000000"/>
              </a:solidFill>
              <a:miter lim="800000"/>
              <a:headEnd/>
              <a:tailEnd/>
            </a:ln>
          </p:spPr>
          <p:txBody>
            <a:bodyPr/>
            <a:lstStyle/>
            <a:p>
              <a:endParaRPr lang="ja-JP" altLang="en-US"/>
            </a:p>
          </p:txBody>
        </p:sp>
        <p:sp>
          <p:nvSpPr>
            <p:cNvPr id="296331" name="Rectangle 395"/>
            <p:cNvSpPr>
              <a:spLocks noChangeArrowheads="1"/>
            </p:cNvSpPr>
            <p:nvPr/>
          </p:nvSpPr>
          <p:spPr bwMode="auto">
            <a:xfrm>
              <a:off x="1601" y="2397"/>
              <a:ext cx="148" cy="43"/>
            </a:xfrm>
            <a:prstGeom prst="rect">
              <a:avLst/>
            </a:prstGeom>
            <a:solidFill>
              <a:srgbClr val="FFFF99"/>
            </a:solidFill>
            <a:ln w="6350">
              <a:solidFill>
                <a:srgbClr val="000000"/>
              </a:solidFill>
              <a:miter lim="800000"/>
              <a:headEnd/>
              <a:tailEnd/>
            </a:ln>
          </p:spPr>
          <p:txBody>
            <a:bodyPr/>
            <a:lstStyle/>
            <a:p>
              <a:endParaRPr lang="ja-JP" altLang="en-US"/>
            </a:p>
          </p:txBody>
        </p:sp>
        <p:sp>
          <p:nvSpPr>
            <p:cNvPr id="296332" name="Rectangle 396"/>
            <p:cNvSpPr>
              <a:spLocks noChangeArrowheads="1"/>
            </p:cNvSpPr>
            <p:nvPr/>
          </p:nvSpPr>
          <p:spPr bwMode="auto">
            <a:xfrm>
              <a:off x="1601" y="2443"/>
              <a:ext cx="148" cy="41"/>
            </a:xfrm>
            <a:prstGeom prst="rect">
              <a:avLst/>
            </a:prstGeom>
            <a:solidFill>
              <a:srgbClr val="FFFF99"/>
            </a:solidFill>
            <a:ln w="6350">
              <a:solidFill>
                <a:srgbClr val="000000"/>
              </a:solidFill>
              <a:miter lim="800000"/>
              <a:headEnd/>
              <a:tailEnd/>
            </a:ln>
          </p:spPr>
          <p:txBody>
            <a:bodyPr/>
            <a:lstStyle/>
            <a:p>
              <a:endParaRPr lang="ja-JP" altLang="en-US"/>
            </a:p>
          </p:txBody>
        </p:sp>
        <p:sp>
          <p:nvSpPr>
            <p:cNvPr id="296333" name="Rectangle 397"/>
            <p:cNvSpPr>
              <a:spLocks noChangeArrowheads="1"/>
            </p:cNvSpPr>
            <p:nvPr/>
          </p:nvSpPr>
          <p:spPr bwMode="auto">
            <a:xfrm>
              <a:off x="1601" y="2487"/>
              <a:ext cx="148" cy="42"/>
            </a:xfrm>
            <a:prstGeom prst="rect">
              <a:avLst/>
            </a:prstGeom>
            <a:solidFill>
              <a:srgbClr val="FFFF99"/>
            </a:solidFill>
            <a:ln w="6350">
              <a:solidFill>
                <a:srgbClr val="000000"/>
              </a:solidFill>
              <a:miter lim="800000"/>
              <a:headEnd/>
              <a:tailEnd/>
            </a:ln>
          </p:spPr>
          <p:txBody>
            <a:bodyPr/>
            <a:lstStyle/>
            <a:p>
              <a:endParaRPr lang="ja-JP" altLang="en-US"/>
            </a:p>
          </p:txBody>
        </p:sp>
        <p:sp>
          <p:nvSpPr>
            <p:cNvPr id="296334" name="Rectangle 398"/>
            <p:cNvSpPr>
              <a:spLocks noChangeArrowheads="1"/>
            </p:cNvSpPr>
            <p:nvPr/>
          </p:nvSpPr>
          <p:spPr bwMode="auto">
            <a:xfrm>
              <a:off x="1601" y="2532"/>
              <a:ext cx="148" cy="42"/>
            </a:xfrm>
            <a:prstGeom prst="rect">
              <a:avLst/>
            </a:prstGeom>
            <a:solidFill>
              <a:srgbClr val="FFFF99"/>
            </a:solidFill>
            <a:ln w="6350">
              <a:solidFill>
                <a:srgbClr val="000000"/>
              </a:solidFill>
              <a:miter lim="800000"/>
              <a:headEnd/>
              <a:tailEnd/>
            </a:ln>
          </p:spPr>
          <p:txBody>
            <a:bodyPr/>
            <a:lstStyle/>
            <a:p>
              <a:endParaRPr lang="ja-JP" altLang="en-US"/>
            </a:p>
          </p:txBody>
        </p:sp>
        <p:sp>
          <p:nvSpPr>
            <p:cNvPr id="296335" name="Rectangle 399"/>
            <p:cNvSpPr>
              <a:spLocks noChangeArrowheads="1"/>
            </p:cNvSpPr>
            <p:nvPr/>
          </p:nvSpPr>
          <p:spPr bwMode="auto">
            <a:xfrm>
              <a:off x="1752" y="2307"/>
              <a:ext cx="148" cy="42"/>
            </a:xfrm>
            <a:prstGeom prst="rect">
              <a:avLst/>
            </a:prstGeom>
            <a:solidFill>
              <a:srgbClr val="CCFFFF"/>
            </a:solidFill>
            <a:ln w="6350">
              <a:solidFill>
                <a:srgbClr val="000000"/>
              </a:solidFill>
              <a:miter lim="800000"/>
              <a:headEnd/>
              <a:tailEnd/>
            </a:ln>
          </p:spPr>
          <p:txBody>
            <a:bodyPr/>
            <a:lstStyle/>
            <a:p>
              <a:endParaRPr lang="ja-JP" altLang="en-US"/>
            </a:p>
          </p:txBody>
        </p:sp>
        <p:sp>
          <p:nvSpPr>
            <p:cNvPr id="296336" name="Rectangle 400"/>
            <p:cNvSpPr>
              <a:spLocks noChangeArrowheads="1"/>
            </p:cNvSpPr>
            <p:nvPr/>
          </p:nvSpPr>
          <p:spPr bwMode="auto">
            <a:xfrm>
              <a:off x="1752" y="235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37" name="Rectangle 401"/>
            <p:cNvSpPr>
              <a:spLocks noChangeArrowheads="1"/>
            </p:cNvSpPr>
            <p:nvPr/>
          </p:nvSpPr>
          <p:spPr bwMode="auto">
            <a:xfrm>
              <a:off x="1752" y="2397"/>
              <a:ext cx="148" cy="43"/>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38" name="Rectangle 402"/>
            <p:cNvSpPr>
              <a:spLocks noChangeArrowheads="1"/>
            </p:cNvSpPr>
            <p:nvPr/>
          </p:nvSpPr>
          <p:spPr bwMode="auto">
            <a:xfrm>
              <a:off x="1752" y="2443"/>
              <a:ext cx="148" cy="41"/>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39" name="Rectangle 403"/>
            <p:cNvSpPr>
              <a:spLocks noChangeArrowheads="1"/>
            </p:cNvSpPr>
            <p:nvPr/>
          </p:nvSpPr>
          <p:spPr bwMode="auto">
            <a:xfrm>
              <a:off x="1752" y="2487"/>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40" name="Rectangle 404"/>
            <p:cNvSpPr>
              <a:spLocks noChangeArrowheads="1"/>
            </p:cNvSpPr>
            <p:nvPr/>
          </p:nvSpPr>
          <p:spPr bwMode="auto">
            <a:xfrm>
              <a:off x="1752" y="253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41" name="Rectangle 405"/>
            <p:cNvSpPr>
              <a:spLocks noChangeArrowheads="1"/>
            </p:cNvSpPr>
            <p:nvPr/>
          </p:nvSpPr>
          <p:spPr bwMode="auto">
            <a:xfrm>
              <a:off x="1902" y="2307"/>
              <a:ext cx="148" cy="42"/>
            </a:xfrm>
            <a:prstGeom prst="rect">
              <a:avLst/>
            </a:prstGeom>
            <a:solidFill>
              <a:srgbClr val="CCFFFF"/>
            </a:solidFill>
            <a:ln w="6350">
              <a:solidFill>
                <a:srgbClr val="000000"/>
              </a:solidFill>
              <a:miter lim="800000"/>
              <a:headEnd/>
              <a:tailEnd/>
            </a:ln>
          </p:spPr>
          <p:txBody>
            <a:bodyPr/>
            <a:lstStyle/>
            <a:p>
              <a:endParaRPr lang="ja-JP" altLang="en-US"/>
            </a:p>
          </p:txBody>
        </p:sp>
        <p:sp>
          <p:nvSpPr>
            <p:cNvPr id="296342" name="Rectangle 406"/>
            <p:cNvSpPr>
              <a:spLocks noChangeArrowheads="1"/>
            </p:cNvSpPr>
            <p:nvPr/>
          </p:nvSpPr>
          <p:spPr bwMode="auto">
            <a:xfrm>
              <a:off x="1902" y="235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43" name="Rectangle 407"/>
            <p:cNvSpPr>
              <a:spLocks noChangeArrowheads="1"/>
            </p:cNvSpPr>
            <p:nvPr/>
          </p:nvSpPr>
          <p:spPr bwMode="auto">
            <a:xfrm>
              <a:off x="1902" y="2397"/>
              <a:ext cx="148" cy="43"/>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44" name="Rectangle 408"/>
            <p:cNvSpPr>
              <a:spLocks noChangeArrowheads="1"/>
            </p:cNvSpPr>
            <p:nvPr/>
          </p:nvSpPr>
          <p:spPr bwMode="auto">
            <a:xfrm>
              <a:off x="1902" y="2443"/>
              <a:ext cx="148" cy="41"/>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45" name="Rectangle 409"/>
            <p:cNvSpPr>
              <a:spLocks noChangeArrowheads="1"/>
            </p:cNvSpPr>
            <p:nvPr/>
          </p:nvSpPr>
          <p:spPr bwMode="auto">
            <a:xfrm>
              <a:off x="1902" y="2487"/>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46" name="Rectangle 410"/>
            <p:cNvSpPr>
              <a:spLocks noChangeArrowheads="1"/>
            </p:cNvSpPr>
            <p:nvPr/>
          </p:nvSpPr>
          <p:spPr bwMode="auto">
            <a:xfrm>
              <a:off x="1902" y="2532"/>
              <a:ext cx="148"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47" name="Rectangle 411"/>
            <p:cNvSpPr>
              <a:spLocks noChangeArrowheads="1"/>
            </p:cNvSpPr>
            <p:nvPr/>
          </p:nvSpPr>
          <p:spPr bwMode="auto">
            <a:xfrm>
              <a:off x="2053" y="2307"/>
              <a:ext cx="147" cy="42"/>
            </a:xfrm>
            <a:prstGeom prst="rect">
              <a:avLst/>
            </a:prstGeom>
            <a:solidFill>
              <a:srgbClr val="CCFFFF"/>
            </a:solidFill>
            <a:ln w="6350">
              <a:solidFill>
                <a:srgbClr val="000000"/>
              </a:solidFill>
              <a:miter lim="800000"/>
              <a:headEnd/>
              <a:tailEnd/>
            </a:ln>
          </p:spPr>
          <p:txBody>
            <a:bodyPr/>
            <a:lstStyle/>
            <a:p>
              <a:endParaRPr lang="ja-JP" altLang="en-US"/>
            </a:p>
          </p:txBody>
        </p:sp>
        <p:sp>
          <p:nvSpPr>
            <p:cNvPr id="296348" name="Rectangle 412"/>
            <p:cNvSpPr>
              <a:spLocks noChangeArrowheads="1"/>
            </p:cNvSpPr>
            <p:nvPr/>
          </p:nvSpPr>
          <p:spPr bwMode="auto">
            <a:xfrm>
              <a:off x="2053" y="2352"/>
              <a:ext cx="147"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49" name="Rectangle 413"/>
            <p:cNvSpPr>
              <a:spLocks noChangeArrowheads="1"/>
            </p:cNvSpPr>
            <p:nvPr/>
          </p:nvSpPr>
          <p:spPr bwMode="auto">
            <a:xfrm>
              <a:off x="2053" y="2397"/>
              <a:ext cx="147" cy="43"/>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50" name="Rectangle 414"/>
            <p:cNvSpPr>
              <a:spLocks noChangeArrowheads="1"/>
            </p:cNvSpPr>
            <p:nvPr/>
          </p:nvSpPr>
          <p:spPr bwMode="auto">
            <a:xfrm>
              <a:off x="2053" y="2443"/>
              <a:ext cx="147" cy="41"/>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51" name="Rectangle 415"/>
            <p:cNvSpPr>
              <a:spLocks noChangeArrowheads="1"/>
            </p:cNvSpPr>
            <p:nvPr/>
          </p:nvSpPr>
          <p:spPr bwMode="auto">
            <a:xfrm>
              <a:off x="2053" y="2487"/>
              <a:ext cx="147" cy="42"/>
            </a:xfrm>
            <a:prstGeom prst="rect">
              <a:avLst/>
            </a:prstGeom>
            <a:solidFill>
              <a:srgbClr val="FFFFFF"/>
            </a:solidFill>
            <a:ln w="6350">
              <a:solidFill>
                <a:srgbClr val="000000"/>
              </a:solidFill>
              <a:miter lim="800000"/>
              <a:headEnd/>
              <a:tailEnd/>
            </a:ln>
          </p:spPr>
          <p:txBody>
            <a:bodyPr/>
            <a:lstStyle/>
            <a:p>
              <a:endParaRPr lang="ja-JP" altLang="en-US"/>
            </a:p>
          </p:txBody>
        </p:sp>
        <p:sp>
          <p:nvSpPr>
            <p:cNvPr id="296352" name="Rectangle 416"/>
            <p:cNvSpPr>
              <a:spLocks noChangeArrowheads="1"/>
            </p:cNvSpPr>
            <p:nvPr/>
          </p:nvSpPr>
          <p:spPr bwMode="auto">
            <a:xfrm>
              <a:off x="2053" y="2532"/>
              <a:ext cx="147" cy="42"/>
            </a:xfrm>
            <a:prstGeom prst="rect">
              <a:avLst/>
            </a:prstGeom>
            <a:solidFill>
              <a:srgbClr val="FFFFFF"/>
            </a:solidFill>
            <a:ln w="6350">
              <a:solidFill>
                <a:srgbClr val="000000"/>
              </a:solidFill>
              <a:miter lim="800000"/>
              <a:headEnd/>
              <a:tailEnd/>
            </a:ln>
          </p:spPr>
          <p:txBody>
            <a:bodyPr/>
            <a:lstStyle/>
            <a:p>
              <a:endParaRPr lang="ja-JP" altLang="en-US"/>
            </a:p>
          </p:txBody>
        </p:sp>
      </p:grpSp>
      <p:sp>
        <p:nvSpPr>
          <p:cNvPr id="296353" name="Rectangle 417"/>
          <p:cNvSpPr>
            <a:spLocks noChangeArrowheads="1"/>
          </p:cNvSpPr>
          <p:nvPr/>
        </p:nvSpPr>
        <p:spPr bwMode="auto">
          <a:xfrm>
            <a:off x="4414838" y="5153025"/>
            <a:ext cx="4483100" cy="720725"/>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r>
              <a:rPr lang="ja-JP" altLang="en-US" sz="1200" b="1"/>
              <a:t>マトリックスの各交点に数値データが配列されている場合に、</a:t>
            </a:r>
            <a:br>
              <a:rPr lang="ja-JP" altLang="en-US" sz="1200" b="1"/>
            </a:br>
            <a:r>
              <a:rPr lang="ja-JP" altLang="en-US" sz="1200" b="1"/>
              <a:t>データのもつ情報を一度になるべく多く表現できるような合成得点（主成分）を求める事で、総合力や特性を調べるための手法。</a:t>
            </a:r>
          </a:p>
        </p:txBody>
      </p:sp>
      <p:sp>
        <p:nvSpPr>
          <p:cNvPr id="296354" name="Rectangle 418"/>
          <p:cNvSpPr>
            <a:spLocks noChangeArrowheads="1"/>
          </p:cNvSpPr>
          <p:nvPr/>
        </p:nvSpPr>
        <p:spPr bwMode="auto">
          <a:xfrm>
            <a:off x="4402138" y="5915025"/>
            <a:ext cx="4483100" cy="819150"/>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endParaRPr lang="ja-JP" altLang="en-US"/>
          </a:p>
        </p:txBody>
      </p:sp>
      <p:sp>
        <p:nvSpPr>
          <p:cNvPr id="296355" name="Rectangle 419"/>
          <p:cNvSpPr>
            <a:spLocks noChangeArrowheads="1"/>
          </p:cNvSpPr>
          <p:nvPr/>
        </p:nvSpPr>
        <p:spPr bwMode="auto">
          <a:xfrm>
            <a:off x="4502150" y="5957888"/>
            <a:ext cx="448310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ja-JP" altLang="en-US" sz="1200" b="1">
                <a:latin typeface="ＭＳ ゴシック" pitchFamily="49" charset="-128"/>
                <a:ea typeface="ＭＳ ゴシック" pitchFamily="49" charset="-128"/>
              </a:rPr>
              <a:t>プロジェクトの作業日程や時間の管理のための</a:t>
            </a:r>
            <a:br>
              <a:rPr lang="ja-JP" altLang="en-US" sz="1200" b="1">
                <a:latin typeface="ＭＳ ゴシック" pitchFamily="49" charset="-128"/>
                <a:ea typeface="ＭＳ ゴシック" pitchFamily="49" charset="-128"/>
              </a:rPr>
            </a:br>
            <a:r>
              <a:rPr lang="ja-JP" altLang="en-US" sz="1200" b="1">
                <a:latin typeface="ＭＳ ゴシック" pitchFamily="49" charset="-128"/>
                <a:ea typeface="ＭＳ ゴシック" pitchFamily="49" charset="-128"/>
              </a:rPr>
              <a:t>ネットワーク図法。決められた日程で終了させるには</a:t>
            </a:r>
            <a:br>
              <a:rPr lang="ja-JP" altLang="en-US" sz="1200" b="1">
                <a:latin typeface="ＭＳ ゴシック" pitchFamily="49" charset="-128"/>
                <a:ea typeface="ＭＳ ゴシック" pitchFamily="49" charset="-128"/>
              </a:rPr>
            </a:br>
            <a:r>
              <a:rPr lang="ja-JP" altLang="en-US" sz="1200" b="1">
                <a:latin typeface="ＭＳ ゴシック" pitchFamily="49" charset="-128"/>
                <a:ea typeface="ＭＳ ゴシック" pitchFamily="49" charset="-128"/>
              </a:rPr>
              <a:t>どの作業を遅らせてはならないかを明確にする手法でもある</a:t>
            </a:r>
          </a:p>
        </p:txBody>
      </p:sp>
      <p:sp>
        <p:nvSpPr>
          <p:cNvPr id="296356" name="Rectangle 420"/>
          <p:cNvSpPr>
            <a:spLocks noChangeArrowheads="1"/>
          </p:cNvSpPr>
          <p:nvPr/>
        </p:nvSpPr>
        <p:spPr bwMode="auto">
          <a:xfrm>
            <a:off x="4452938" y="1960563"/>
            <a:ext cx="4356100" cy="735012"/>
          </a:xfrm>
          <a:prstGeom prst="rect">
            <a:avLst/>
          </a:prstGeom>
          <a:noFill/>
          <a:ln>
            <a:noFill/>
          </a:ln>
          <a:extLst>
            <a:ext uri="{909E8E84-426E-40DD-AFC4-6F175D3DCCD1}">
              <a14:hiddenFill xmlns:a14="http://schemas.microsoft.com/office/drawing/2010/main">
                <a:solidFill>
                  <a:srgbClr val="FFFFD9"/>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p>
            <a:r>
              <a:rPr lang="ja-JP" altLang="en-US" sz="1200" b="1"/>
              <a:t>アイデアや意見などの言語データを、カードに書き出し、類似する</a:t>
            </a:r>
            <a:br>
              <a:rPr lang="ja-JP" altLang="en-US" sz="1200" b="1"/>
            </a:br>
            <a:r>
              <a:rPr lang="ja-JP" altLang="en-US" sz="1200" b="1"/>
              <a:t>グループにまとめていくことにより、問題の本質をとらえ、問題解決に導くための手法。</a:t>
            </a:r>
          </a:p>
        </p:txBody>
      </p:sp>
      <p:sp>
        <p:nvSpPr>
          <p:cNvPr id="296361" name="Rectangle 425"/>
          <p:cNvSpPr>
            <a:spLocks noChangeArrowheads="1"/>
          </p:cNvSpPr>
          <p:nvPr/>
        </p:nvSpPr>
        <p:spPr bwMode="auto">
          <a:xfrm>
            <a:off x="585788" y="4800600"/>
            <a:ext cx="18430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latin typeface="Arial" charset="0"/>
              </a:rPr>
              <a:t>Process Decision Program Chart</a:t>
            </a:r>
            <a:endParaRPr lang="en-US" altLang="ja-JP" sz="1000"/>
          </a:p>
        </p:txBody>
      </p:sp>
      <p:sp>
        <p:nvSpPr>
          <p:cNvPr id="296362" name="Rectangle 426"/>
          <p:cNvSpPr>
            <a:spLocks noChangeArrowheads="1"/>
          </p:cNvSpPr>
          <p:nvPr/>
        </p:nvSpPr>
        <p:spPr bwMode="auto">
          <a:xfrm>
            <a:off x="744538" y="6188075"/>
            <a:ext cx="16129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latin typeface="ＭＳ Ｐゴシック" pitchFamily="50" charset="-128"/>
              </a:rPr>
              <a:t>ｱﾛｰﾀﾞｲﾔｸﾞﾗﾑ法</a:t>
            </a:r>
            <a:endParaRPr lang="ja-JP" altLang="en-US" sz="1600"/>
          </a:p>
        </p:txBody>
      </p:sp>
      <p:sp>
        <p:nvSpPr>
          <p:cNvPr id="296363" name="Rectangle 427"/>
          <p:cNvSpPr>
            <a:spLocks noChangeArrowheads="1"/>
          </p:cNvSpPr>
          <p:nvPr/>
        </p:nvSpPr>
        <p:spPr bwMode="auto">
          <a:xfrm>
            <a:off x="4483100" y="4373563"/>
            <a:ext cx="4343400"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200" b="1">
                <a:latin typeface="ＭＳ ゴシック" pitchFamily="49" charset="-128"/>
                <a:ea typeface="ＭＳ ゴシック" pitchFamily="49" charset="-128"/>
              </a:rPr>
              <a:t>計画を実施するうえで、事前にさまざまな状況を予測し、できるだけ望ましい方向に導いたり、重大事態に至ることを回避する方案を得るための手法。</a:t>
            </a:r>
          </a:p>
        </p:txBody>
      </p:sp>
      <p:sp>
        <p:nvSpPr>
          <p:cNvPr id="296365" name="Line 429"/>
          <p:cNvSpPr>
            <a:spLocks noChangeShapeType="1"/>
          </p:cNvSpPr>
          <p:nvPr/>
        </p:nvSpPr>
        <p:spPr bwMode="auto">
          <a:xfrm>
            <a:off x="215900" y="762000"/>
            <a:ext cx="0" cy="59531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66" name="Line 430"/>
          <p:cNvSpPr>
            <a:spLocks noChangeShapeType="1"/>
          </p:cNvSpPr>
          <p:nvPr/>
        </p:nvSpPr>
        <p:spPr bwMode="auto">
          <a:xfrm>
            <a:off x="215900" y="749300"/>
            <a:ext cx="86995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67" name="Line 431"/>
          <p:cNvSpPr>
            <a:spLocks noChangeShapeType="1"/>
          </p:cNvSpPr>
          <p:nvPr/>
        </p:nvSpPr>
        <p:spPr bwMode="auto">
          <a:xfrm>
            <a:off x="203200" y="6705600"/>
            <a:ext cx="8737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68" name="Line 432"/>
          <p:cNvSpPr>
            <a:spLocks noChangeShapeType="1"/>
          </p:cNvSpPr>
          <p:nvPr/>
        </p:nvSpPr>
        <p:spPr bwMode="auto">
          <a:xfrm>
            <a:off x="228600" y="1893888"/>
            <a:ext cx="8697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69" name="Line 433"/>
          <p:cNvSpPr>
            <a:spLocks noChangeShapeType="1"/>
          </p:cNvSpPr>
          <p:nvPr/>
        </p:nvSpPr>
        <p:spPr bwMode="auto">
          <a:xfrm>
            <a:off x="228600" y="2695575"/>
            <a:ext cx="8697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70" name="Line 434"/>
          <p:cNvSpPr>
            <a:spLocks noChangeShapeType="1"/>
          </p:cNvSpPr>
          <p:nvPr/>
        </p:nvSpPr>
        <p:spPr bwMode="auto">
          <a:xfrm>
            <a:off x="228600" y="3497263"/>
            <a:ext cx="8697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71" name="Line 435"/>
          <p:cNvSpPr>
            <a:spLocks noChangeShapeType="1"/>
          </p:cNvSpPr>
          <p:nvPr/>
        </p:nvSpPr>
        <p:spPr bwMode="auto">
          <a:xfrm>
            <a:off x="228600" y="4298950"/>
            <a:ext cx="86725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72" name="Line 436"/>
          <p:cNvSpPr>
            <a:spLocks noChangeShapeType="1"/>
          </p:cNvSpPr>
          <p:nvPr/>
        </p:nvSpPr>
        <p:spPr bwMode="auto">
          <a:xfrm>
            <a:off x="215900" y="5100638"/>
            <a:ext cx="8697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73" name="Line 437"/>
          <p:cNvSpPr>
            <a:spLocks noChangeShapeType="1"/>
          </p:cNvSpPr>
          <p:nvPr/>
        </p:nvSpPr>
        <p:spPr bwMode="auto">
          <a:xfrm>
            <a:off x="215900" y="5902325"/>
            <a:ext cx="8697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75" name="Line 439"/>
          <p:cNvSpPr>
            <a:spLocks noChangeShapeType="1"/>
          </p:cNvSpPr>
          <p:nvPr/>
        </p:nvSpPr>
        <p:spPr bwMode="auto">
          <a:xfrm>
            <a:off x="8928100" y="762000"/>
            <a:ext cx="0" cy="59436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76" name="Line 440"/>
          <p:cNvSpPr>
            <a:spLocks noChangeShapeType="1"/>
          </p:cNvSpPr>
          <p:nvPr/>
        </p:nvSpPr>
        <p:spPr bwMode="auto">
          <a:xfrm>
            <a:off x="533400" y="749300"/>
            <a:ext cx="0" cy="59563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77" name="Line 441"/>
          <p:cNvSpPr>
            <a:spLocks noChangeShapeType="1"/>
          </p:cNvSpPr>
          <p:nvPr/>
        </p:nvSpPr>
        <p:spPr bwMode="auto">
          <a:xfrm>
            <a:off x="2451100" y="762000"/>
            <a:ext cx="0" cy="59436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78" name="Line 442"/>
          <p:cNvSpPr>
            <a:spLocks noChangeShapeType="1"/>
          </p:cNvSpPr>
          <p:nvPr/>
        </p:nvSpPr>
        <p:spPr bwMode="auto">
          <a:xfrm>
            <a:off x="4419600" y="749300"/>
            <a:ext cx="0" cy="59531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6379" name="Line 443"/>
          <p:cNvSpPr>
            <a:spLocks noChangeShapeType="1"/>
          </p:cNvSpPr>
          <p:nvPr/>
        </p:nvSpPr>
        <p:spPr bwMode="auto">
          <a:xfrm>
            <a:off x="228600" y="1092200"/>
            <a:ext cx="8697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64" name="AutoShape 36"/>
          <p:cNvSpPr>
            <a:spLocks noChangeArrowheads="1"/>
          </p:cNvSpPr>
          <p:nvPr/>
        </p:nvSpPr>
        <p:spPr bwMode="auto">
          <a:xfrm>
            <a:off x="304800" y="900113"/>
            <a:ext cx="8631238" cy="5722937"/>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4131" name="Text Box 3"/>
          <p:cNvSpPr txBox="1">
            <a:spLocks noChangeArrowheads="1"/>
          </p:cNvSpPr>
          <p:nvPr/>
        </p:nvSpPr>
        <p:spPr bwMode="auto">
          <a:xfrm>
            <a:off x="808038" y="1293813"/>
            <a:ext cx="61118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１）「事象」や「なぜ」はワンカット表現にする</a:t>
            </a:r>
          </a:p>
        </p:txBody>
      </p:sp>
      <p:sp>
        <p:nvSpPr>
          <p:cNvPr id="304132" name="Text Box 4"/>
          <p:cNvSpPr txBox="1">
            <a:spLocks noChangeArrowheads="1"/>
          </p:cNvSpPr>
          <p:nvPr/>
        </p:nvSpPr>
        <p:spPr bwMode="auto">
          <a:xfrm>
            <a:off x="808038" y="2563813"/>
            <a:ext cx="83359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２）出だしの「なぜ」は発生部位・形態に着目し発生原則（条件）をもとに表現する</a:t>
            </a:r>
          </a:p>
        </p:txBody>
      </p:sp>
      <p:sp>
        <p:nvSpPr>
          <p:cNvPr id="304133" name="Text Box 5"/>
          <p:cNvSpPr txBox="1">
            <a:spLocks noChangeArrowheads="1"/>
          </p:cNvSpPr>
          <p:nvPr/>
        </p:nvSpPr>
        <p:spPr bwMode="auto">
          <a:xfrm>
            <a:off x="808038" y="3833813"/>
            <a:ext cx="72596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３）逆に読み返しても、順序良く論理がつながるように「なぜ」を展開する</a:t>
            </a:r>
          </a:p>
        </p:txBody>
      </p:sp>
      <p:sp>
        <p:nvSpPr>
          <p:cNvPr id="304134" name="Text Box 6"/>
          <p:cNvSpPr txBox="1">
            <a:spLocks noChangeArrowheads="1"/>
          </p:cNvSpPr>
          <p:nvPr/>
        </p:nvSpPr>
        <p:spPr bwMode="auto">
          <a:xfrm>
            <a:off x="793750" y="5205413"/>
            <a:ext cx="79629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４）並列に挙げた「なぜ」がすべて発生しなかったら、前の「なぜ」は発生しないか　</a:t>
            </a:r>
            <a:br>
              <a:rPr lang="ja-JP" altLang="en-US" sz="1800">
                <a:solidFill>
                  <a:srgbClr val="0033CC"/>
                </a:solidFill>
                <a:ea typeface="HGP創英角ﾎﾟｯﾌﾟ体" pitchFamily="50" charset="-128"/>
              </a:rPr>
            </a:br>
            <a:r>
              <a:rPr lang="ja-JP" altLang="en-US" sz="1800">
                <a:solidFill>
                  <a:srgbClr val="0033CC"/>
                </a:solidFill>
                <a:ea typeface="HGP創英角ﾎﾟｯﾌﾟ体" pitchFamily="50" charset="-128"/>
              </a:rPr>
              <a:t>　　をチェックする</a:t>
            </a:r>
          </a:p>
        </p:txBody>
      </p:sp>
      <p:sp>
        <p:nvSpPr>
          <p:cNvPr id="304142" name="Text Box 14"/>
          <p:cNvSpPr txBox="1">
            <a:spLocks noChangeArrowheads="1"/>
          </p:cNvSpPr>
          <p:nvPr/>
        </p:nvSpPr>
        <p:spPr bwMode="auto">
          <a:xfrm>
            <a:off x="211138" y="187325"/>
            <a:ext cx="7648575" cy="469900"/>
          </a:xfrm>
          <a:prstGeom prst="rect">
            <a:avLst/>
          </a:prstGeom>
          <a:solidFill>
            <a:srgbClr val="FF99FF"/>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b="1">
                <a:effectLst>
                  <a:outerShdw blurRad="38100" dist="38100" dir="2700000" algn="tl">
                    <a:srgbClr val="FFFFFF"/>
                  </a:outerShdw>
                </a:effectLst>
                <a:ea typeface="HG創英角ﾎﾟｯﾌﾟ体" pitchFamily="49" charset="-128"/>
              </a:rPr>
              <a:t>５</a:t>
            </a:r>
            <a:r>
              <a:rPr lang="en-US" altLang="ja-JP" b="1">
                <a:effectLst>
                  <a:outerShdw blurRad="38100" dist="38100" dir="2700000" algn="tl">
                    <a:srgbClr val="FFFFFF"/>
                  </a:outerShdw>
                </a:effectLst>
                <a:ea typeface="HG創英角ﾎﾟｯﾌﾟ体" pitchFamily="49" charset="-128"/>
              </a:rPr>
              <a:t>-2.</a:t>
            </a:r>
            <a:r>
              <a:rPr lang="ja-JP" altLang="en-US" b="1">
                <a:effectLst>
                  <a:outerShdw blurRad="38100" dist="38100" dir="2700000" algn="tl">
                    <a:srgbClr val="FFFFFF"/>
                  </a:outerShdw>
                </a:effectLst>
                <a:ea typeface="HG創英角ﾎﾟｯﾌﾟ体" pitchFamily="49" charset="-128"/>
              </a:rPr>
              <a:t>　</a:t>
            </a:r>
            <a:r>
              <a:rPr lang="ja-JP" altLang="en-US">
                <a:ea typeface="HGP創英角ﾎﾟｯﾌﾟ体" pitchFamily="50" charset="-128"/>
              </a:rPr>
              <a:t>なぜなぜ分析を進める１０のポイント</a:t>
            </a:r>
          </a:p>
        </p:txBody>
      </p:sp>
      <p:sp>
        <p:nvSpPr>
          <p:cNvPr id="304143" name="Text Box 15"/>
          <p:cNvSpPr txBox="1">
            <a:spLocks noChangeArrowheads="1"/>
          </p:cNvSpPr>
          <p:nvPr/>
        </p:nvSpPr>
        <p:spPr bwMode="auto">
          <a:xfrm>
            <a:off x="1289050" y="1736725"/>
            <a:ext cx="3463925" cy="715963"/>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a:t>H</a:t>
            </a:r>
            <a:r>
              <a:rPr lang="ja-JP" altLang="en-US" sz="1600"/>
              <a:t>さんは両手に道具を抱えていたので</a:t>
            </a:r>
          </a:p>
          <a:p>
            <a:pPr>
              <a:spcBef>
                <a:spcPct val="50000"/>
              </a:spcBef>
            </a:pPr>
            <a:r>
              <a:rPr lang="ja-JP" altLang="en-US" sz="1600"/>
              <a:t>段差に引かかって、よろけて転んだ</a:t>
            </a:r>
          </a:p>
        </p:txBody>
      </p:sp>
      <p:sp>
        <p:nvSpPr>
          <p:cNvPr id="304144" name="AutoShape 16"/>
          <p:cNvSpPr>
            <a:spLocks noChangeArrowheads="1"/>
          </p:cNvSpPr>
          <p:nvPr/>
        </p:nvSpPr>
        <p:spPr bwMode="auto">
          <a:xfrm>
            <a:off x="4881563" y="1844675"/>
            <a:ext cx="484187" cy="444500"/>
          </a:xfrm>
          <a:prstGeom prst="rightArrow">
            <a:avLst>
              <a:gd name="adj1" fmla="val 50000"/>
              <a:gd name="adj2" fmla="val 27232"/>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4145" name="Text Box 17"/>
          <p:cNvSpPr txBox="1">
            <a:spLocks noChangeArrowheads="1"/>
          </p:cNvSpPr>
          <p:nvPr/>
        </p:nvSpPr>
        <p:spPr bwMode="auto">
          <a:xfrm>
            <a:off x="5486400" y="1806575"/>
            <a:ext cx="3746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事象</a:t>
            </a:r>
          </a:p>
        </p:txBody>
      </p:sp>
      <p:sp>
        <p:nvSpPr>
          <p:cNvPr id="304146" name="Text Box 18"/>
          <p:cNvSpPr txBox="1">
            <a:spLocks noChangeArrowheads="1"/>
          </p:cNvSpPr>
          <p:nvPr/>
        </p:nvSpPr>
        <p:spPr bwMode="auto">
          <a:xfrm>
            <a:off x="6026150" y="1860550"/>
            <a:ext cx="1787525"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600"/>
              <a:t>H</a:t>
            </a:r>
            <a:r>
              <a:rPr lang="ja-JP" altLang="en-US" sz="1600"/>
              <a:t>さんは転んだ</a:t>
            </a:r>
          </a:p>
        </p:txBody>
      </p:sp>
      <p:sp>
        <p:nvSpPr>
          <p:cNvPr id="304150" name="Text Box 22"/>
          <p:cNvSpPr txBox="1">
            <a:spLocks noChangeArrowheads="1"/>
          </p:cNvSpPr>
          <p:nvPr/>
        </p:nvSpPr>
        <p:spPr bwMode="auto">
          <a:xfrm>
            <a:off x="1325563" y="3032125"/>
            <a:ext cx="5389562"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・発生部位を焦点に絞って最初のなぜを切り出す。</a:t>
            </a:r>
          </a:p>
          <a:p>
            <a:pPr>
              <a:spcBef>
                <a:spcPct val="50000"/>
              </a:spcBef>
            </a:pPr>
            <a:r>
              <a:rPr lang="ja-JP" altLang="en-US" sz="1600" b="1"/>
              <a:t>・安易に４</a:t>
            </a:r>
            <a:r>
              <a:rPr lang="en-US" altLang="ja-JP" sz="1600" b="1"/>
              <a:t>M</a:t>
            </a:r>
            <a:r>
              <a:rPr lang="ja-JP" altLang="en-US" sz="1600" b="1"/>
              <a:t>などに区分しない。</a:t>
            </a:r>
          </a:p>
        </p:txBody>
      </p:sp>
      <p:sp>
        <p:nvSpPr>
          <p:cNvPr id="304151" name="Text Box 23"/>
          <p:cNvSpPr txBox="1">
            <a:spLocks noChangeArrowheads="1"/>
          </p:cNvSpPr>
          <p:nvPr/>
        </p:nvSpPr>
        <p:spPr bwMode="auto">
          <a:xfrm>
            <a:off x="1312863" y="4227513"/>
            <a:ext cx="6719887"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・「なぜ」を繰り返すときは手前の「なぜ」に</a:t>
            </a:r>
            <a:r>
              <a:rPr lang="ja-JP" altLang="en-US" sz="1600" b="1">
                <a:solidFill>
                  <a:srgbClr val="FF0000"/>
                </a:solidFill>
              </a:rPr>
              <a:t>繋がるかチェックしながら進める</a:t>
            </a:r>
            <a:r>
              <a:rPr lang="ja-JP" altLang="en-US" sz="1600" b="1"/>
              <a:t>。</a:t>
            </a:r>
          </a:p>
          <a:p>
            <a:pPr>
              <a:spcBef>
                <a:spcPct val="50000"/>
              </a:spcBef>
            </a:pPr>
            <a:r>
              <a:rPr lang="ja-JP" altLang="en-US" sz="1600" b="1"/>
              <a:t>・逆から読んでもつじつまが合うようにする。</a:t>
            </a:r>
          </a:p>
        </p:txBody>
      </p:sp>
      <p:sp>
        <p:nvSpPr>
          <p:cNvPr id="304153" name="Text Box 25"/>
          <p:cNvSpPr txBox="1">
            <a:spLocks noChangeArrowheads="1"/>
          </p:cNvSpPr>
          <p:nvPr/>
        </p:nvSpPr>
        <p:spPr bwMode="auto">
          <a:xfrm>
            <a:off x="1344613" y="5892800"/>
            <a:ext cx="67595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・分析途中でも人間の動作に係る「なぜ」が出てきたら考えるのを中断し</a:t>
            </a:r>
            <a:br>
              <a:rPr lang="ja-JP" altLang="en-US" sz="1600" b="1"/>
            </a:br>
            <a:r>
              <a:rPr lang="ja-JP" altLang="en-US" sz="1600" b="1"/>
              <a:t>　対象となる手順を書き出すと良い。</a:t>
            </a:r>
          </a:p>
        </p:txBody>
      </p:sp>
      <p:sp>
        <p:nvSpPr>
          <p:cNvPr id="304155" name="AutoShape 27"/>
          <p:cNvSpPr>
            <a:spLocks noChangeArrowheads="1"/>
          </p:cNvSpPr>
          <p:nvPr/>
        </p:nvSpPr>
        <p:spPr bwMode="auto">
          <a:xfrm>
            <a:off x="5486400" y="4548188"/>
            <a:ext cx="938213" cy="542925"/>
          </a:xfrm>
          <a:prstGeom prst="roundRect">
            <a:avLst>
              <a:gd name="adj" fmla="val 16667"/>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600" b="1"/>
              <a:t>なぜ</a:t>
            </a:r>
          </a:p>
        </p:txBody>
      </p:sp>
      <p:sp>
        <p:nvSpPr>
          <p:cNvPr id="304156" name="AutoShape 28"/>
          <p:cNvSpPr>
            <a:spLocks noChangeArrowheads="1"/>
          </p:cNvSpPr>
          <p:nvPr/>
        </p:nvSpPr>
        <p:spPr bwMode="auto">
          <a:xfrm>
            <a:off x="7348538" y="4549775"/>
            <a:ext cx="1022350" cy="530225"/>
          </a:xfrm>
          <a:prstGeom prst="roundRect">
            <a:avLst>
              <a:gd name="adj" fmla="val 16667"/>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r>
              <a:rPr lang="ja-JP" altLang="en-US" sz="1600" b="1"/>
              <a:t>なぜ</a:t>
            </a:r>
          </a:p>
        </p:txBody>
      </p:sp>
      <p:sp>
        <p:nvSpPr>
          <p:cNvPr id="304157" name="AutoShape 29"/>
          <p:cNvSpPr>
            <a:spLocks noChangeArrowheads="1"/>
          </p:cNvSpPr>
          <p:nvPr/>
        </p:nvSpPr>
        <p:spPr bwMode="auto">
          <a:xfrm>
            <a:off x="6510338" y="4624388"/>
            <a:ext cx="746125" cy="144462"/>
          </a:xfrm>
          <a:prstGeom prst="rightArrow">
            <a:avLst>
              <a:gd name="adj1" fmla="val 50000"/>
              <a:gd name="adj2" fmla="val 129121"/>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4158" name="AutoShape 30"/>
          <p:cNvSpPr>
            <a:spLocks noChangeArrowheads="1"/>
          </p:cNvSpPr>
          <p:nvPr/>
        </p:nvSpPr>
        <p:spPr bwMode="auto">
          <a:xfrm>
            <a:off x="6532563" y="4875213"/>
            <a:ext cx="687387" cy="52387"/>
          </a:xfrm>
          <a:prstGeom prst="leftArrow">
            <a:avLst>
              <a:gd name="adj1" fmla="val 50000"/>
              <a:gd name="adj2" fmla="val 328033"/>
            </a:avLst>
          </a:prstGeom>
          <a:solidFill>
            <a:srgbClr val="008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4159" name="Text Box 31"/>
          <p:cNvSpPr txBox="1">
            <a:spLocks noChangeArrowheads="1"/>
          </p:cNvSpPr>
          <p:nvPr/>
        </p:nvSpPr>
        <p:spPr bwMode="auto">
          <a:xfrm>
            <a:off x="6486525" y="4887913"/>
            <a:ext cx="901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チェック</a:t>
            </a:r>
          </a:p>
        </p:txBody>
      </p:sp>
      <p:sp>
        <p:nvSpPr>
          <p:cNvPr id="304162" name="Rectangle 34"/>
          <p:cNvSpPr>
            <a:spLocks noChangeArrowheads="1"/>
          </p:cNvSpPr>
          <p:nvPr/>
        </p:nvSpPr>
        <p:spPr bwMode="auto">
          <a:xfrm rot="20606487" flipV="1">
            <a:off x="1974850" y="2027238"/>
            <a:ext cx="1827213" cy="88900"/>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4163" name="Rectangle 35"/>
          <p:cNvSpPr>
            <a:spLocks noChangeArrowheads="1"/>
          </p:cNvSpPr>
          <p:nvPr/>
        </p:nvSpPr>
        <p:spPr bwMode="auto">
          <a:xfrm rot="936946" flipV="1">
            <a:off x="1987550" y="2014538"/>
            <a:ext cx="1827213" cy="88900"/>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4165" name="Text Box 37"/>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P20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6" name="AutoShape 46"/>
          <p:cNvSpPr>
            <a:spLocks noChangeArrowheads="1"/>
          </p:cNvSpPr>
          <p:nvPr/>
        </p:nvSpPr>
        <p:spPr bwMode="auto">
          <a:xfrm>
            <a:off x="290513" y="277813"/>
            <a:ext cx="8618537" cy="6386512"/>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04" name="Text Box 4"/>
          <p:cNvSpPr txBox="1">
            <a:spLocks noChangeArrowheads="1"/>
          </p:cNvSpPr>
          <p:nvPr/>
        </p:nvSpPr>
        <p:spPr bwMode="auto">
          <a:xfrm>
            <a:off x="863600" y="600075"/>
            <a:ext cx="6816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５）分析のねらいを踏まえた「なぜ」を展開する</a:t>
            </a:r>
          </a:p>
        </p:txBody>
      </p:sp>
      <p:sp>
        <p:nvSpPr>
          <p:cNvPr id="307205" name="Text Box 5"/>
          <p:cNvSpPr txBox="1">
            <a:spLocks noChangeArrowheads="1"/>
          </p:cNvSpPr>
          <p:nvPr/>
        </p:nvSpPr>
        <p:spPr bwMode="auto">
          <a:xfrm>
            <a:off x="819150" y="2590800"/>
            <a:ext cx="61515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６）誰もが同じイメージできる「なぜ」を展開する</a:t>
            </a:r>
          </a:p>
        </p:txBody>
      </p:sp>
      <p:sp>
        <p:nvSpPr>
          <p:cNvPr id="307206" name="Text Box 6"/>
          <p:cNvSpPr txBox="1">
            <a:spLocks noChangeArrowheads="1"/>
          </p:cNvSpPr>
          <p:nvPr/>
        </p:nvSpPr>
        <p:spPr bwMode="auto">
          <a:xfrm>
            <a:off x="808038" y="4481513"/>
            <a:ext cx="64420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７）形容詞を使う場合は、比較の対象を明確にする</a:t>
            </a:r>
          </a:p>
        </p:txBody>
      </p:sp>
      <p:sp>
        <p:nvSpPr>
          <p:cNvPr id="307210" name="Text Box 10"/>
          <p:cNvSpPr txBox="1">
            <a:spLocks noChangeArrowheads="1"/>
          </p:cNvSpPr>
          <p:nvPr/>
        </p:nvSpPr>
        <p:spPr bwMode="auto">
          <a:xfrm>
            <a:off x="979488" y="1011238"/>
            <a:ext cx="26193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・言い訳のような「なぜ」を</a:t>
            </a:r>
            <a:br>
              <a:rPr lang="ja-JP" altLang="en-US" sz="1600" b="1"/>
            </a:br>
            <a:r>
              <a:rPr lang="ja-JP" altLang="en-US" sz="1600" b="1"/>
              <a:t>　出さない。</a:t>
            </a:r>
          </a:p>
        </p:txBody>
      </p:sp>
      <p:sp>
        <p:nvSpPr>
          <p:cNvPr id="307211" name="Text Box 11"/>
          <p:cNvSpPr txBox="1">
            <a:spLocks noChangeArrowheads="1"/>
          </p:cNvSpPr>
          <p:nvPr/>
        </p:nvSpPr>
        <p:spPr bwMode="auto">
          <a:xfrm>
            <a:off x="3578225" y="1384300"/>
            <a:ext cx="2438400"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棚から部品を取り出すときに間違って取りだした</a:t>
            </a:r>
          </a:p>
        </p:txBody>
      </p:sp>
      <p:sp>
        <p:nvSpPr>
          <p:cNvPr id="307212" name="Text Box 12"/>
          <p:cNvSpPr txBox="1">
            <a:spLocks noChangeArrowheads="1"/>
          </p:cNvSpPr>
          <p:nvPr/>
        </p:nvSpPr>
        <p:spPr bwMode="auto">
          <a:xfrm>
            <a:off x="6789738" y="1136650"/>
            <a:ext cx="1468437"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新人だった</a:t>
            </a:r>
          </a:p>
        </p:txBody>
      </p:sp>
      <p:sp>
        <p:nvSpPr>
          <p:cNvPr id="307213" name="Text Box 13"/>
          <p:cNvSpPr txBox="1">
            <a:spLocks noChangeArrowheads="1"/>
          </p:cNvSpPr>
          <p:nvPr/>
        </p:nvSpPr>
        <p:spPr bwMode="auto">
          <a:xfrm>
            <a:off x="7124700" y="828675"/>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07216" name="AutoShape 16"/>
          <p:cNvSpPr>
            <a:spLocks noChangeArrowheads="1"/>
          </p:cNvSpPr>
          <p:nvPr/>
        </p:nvSpPr>
        <p:spPr bwMode="auto">
          <a:xfrm>
            <a:off x="6373813" y="1165225"/>
            <a:ext cx="333375" cy="263525"/>
          </a:xfrm>
          <a:prstGeom prst="rightArrow">
            <a:avLst>
              <a:gd name="adj1" fmla="val 50000"/>
              <a:gd name="adj2" fmla="val 31627"/>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17" name="Text Box 17"/>
          <p:cNvSpPr txBox="1">
            <a:spLocks noChangeArrowheads="1"/>
          </p:cNvSpPr>
          <p:nvPr/>
        </p:nvSpPr>
        <p:spPr bwMode="auto">
          <a:xfrm>
            <a:off x="1039813" y="3109913"/>
            <a:ext cx="32543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・なるべく抽象的な表現は使わない</a:t>
            </a:r>
            <a:br>
              <a:rPr lang="ja-JP" altLang="en-US" sz="1600" b="1"/>
            </a:br>
            <a:r>
              <a:rPr lang="ja-JP" altLang="en-US" sz="1600" b="1"/>
              <a:t>・～が悪いという表現は使わない</a:t>
            </a:r>
          </a:p>
        </p:txBody>
      </p:sp>
      <p:sp>
        <p:nvSpPr>
          <p:cNvPr id="307218" name="Text Box 18"/>
          <p:cNvSpPr txBox="1">
            <a:spLocks noChangeArrowheads="1"/>
          </p:cNvSpPr>
          <p:nvPr/>
        </p:nvSpPr>
        <p:spPr bwMode="auto">
          <a:xfrm>
            <a:off x="4170363" y="3409950"/>
            <a:ext cx="2063750"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配管を固定していなかった</a:t>
            </a:r>
          </a:p>
        </p:txBody>
      </p:sp>
      <p:sp>
        <p:nvSpPr>
          <p:cNvPr id="307219" name="AutoShape 19"/>
          <p:cNvSpPr>
            <a:spLocks noChangeArrowheads="1"/>
          </p:cNvSpPr>
          <p:nvPr/>
        </p:nvSpPr>
        <p:spPr bwMode="auto">
          <a:xfrm>
            <a:off x="6361113" y="3584575"/>
            <a:ext cx="333375" cy="263525"/>
          </a:xfrm>
          <a:prstGeom prst="rightArrow">
            <a:avLst>
              <a:gd name="adj1" fmla="val 50000"/>
              <a:gd name="adj2" fmla="val 31627"/>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20" name="Text Box 20"/>
          <p:cNvSpPr txBox="1">
            <a:spLocks noChangeArrowheads="1"/>
          </p:cNvSpPr>
          <p:nvPr/>
        </p:nvSpPr>
        <p:spPr bwMode="auto">
          <a:xfrm>
            <a:off x="6802438" y="3409950"/>
            <a:ext cx="1925637"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作業者Ａが配管を固定していなかった</a:t>
            </a:r>
          </a:p>
        </p:txBody>
      </p:sp>
      <p:sp>
        <p:nvSpPr>
          <p:cNvPr id="307223" name="Text Box 23"/>
          <p:cNvSpPr txBox="1">
            <a:spLocks noChangeArrowheads="1"/>
          </p:cNvSpPr>
          <p:nvPr/>
        </p:nvSpPr>
        <p:spPr bwMode="auto">
          <a:xfrm>
            <a:off x="6235700" y="3230563"/>
            <a:ext cx="6508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修正</a:t>
            </a:r>
          </a:p>
        </p:txBody>
      </p:sp>
      <p:sp>
        <p:nvSpPr>
          <p:cNvPr id="307224" name="Text Box 24"/>
          <p:cNvSpPr txBox="1">
            <a:spLocks noChangeArrowheads="1"/>
          </p:cNvSpPr>
          <p:nvPr/>
        </p:nvSpPr>
        <p:spPr bwMode="auto">
          <a:xfrm>
            <a:off x="1527175" y="5368925"/>
            <a:ext cx="2424113"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積荷の荷重が大きかった</a:t>
            </a:r>
          </a:p>
        </p:txBody>
      </p:sp>
      <p:sp>
        <p:nvSpPr>
          <p:cNvPr id="307225" name="Text Box 25"/>
          <p:cNvSpPr txBox="1">
            <a:spLocks noChangeArrowheads="1"/>
          </p:cNvSpPr>
          <p:nvPr/>
        </p:nvSpPr>
        <p:spPr bwMode="auto">
          <a:xfrm>
            <a:off x="4794250" y="5195888"/>
            <a:ext cx="3629025"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solidFill>
                  <a:srgbClr val="FF0000"/>
                </a:solidFill>
              </a:rPr>
              <a:t>クレーンの最大吊り上げ荷重に対して</a:t>
            </a:r>
            <a:r>
              <a:rPr lang="ja-JP" altLang="en-US" sz="1600"/>
              <a:t>積荷の荷重が大きかった</a:t>
            </a:r>
          </a:p>
        </p:txBody>
      </p:sp>
      <p:sp>
        <p:nvSpPr>
          <p:cNvPr id="307226" name="AutoShape 26"/>
          <p:cNvSpPr>
            <a:spLocks noChangeArrowheads="1"/>
          </p:cNvSpPr>
          <p:nvPr/>
        </p:nvSpPr>
        <p:spPr bwMode="auto">
          <a:xfrm>
            <a:off x="4176713" y="5397500"/>
            <a:ext cx="333375" cy="263525"/>
          </a:xfrm>
          <a:prstGeom prst="rightArrow">
            <a:avLst>
              <a:gd name="adj1" fmla="val 50000"/>
              <a:gd name="adj2" fmla="val 31627"/>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27" name="Text Box 27"/>
          <p:cNvSpPr txBox="1">
            <a:spLocks noChangeArrowheads="1"/>
          </p:cNvSpPr>
          <p:nvPr/>
        </p:nvSpPr>
        <p:spPr bwMode="auto">
          <a:xfrm>
            <a:off x="4051300" y="5043488"/>
            <a:ext cx="6508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修正</a:t>
            </a:r>
          </a:p>
        </p:txBody>
      </p:sp>
      <p:grpSp>
        <p:nvGrpSpPr>
          <p:cNvPr id="307247" name="Group 47"/>
          <p:cNvGrpSpPr>
            <a:grpSpLocks/>
          </p:cNvGrpSpPr>
          <p:nvPr/>
        </p:nvGrpSpPr>
        <p:grpSpPr bwMode="auto">
          <a:xfrm>
            <a:off x="6656388" y="1252538"/>
            <a:ext cx="1839912" cy="101600"/>
            <a:chOff x="4193" y="789"/>
            <a:chExt cx="1159" cy="64"/>
          </a:xfrm>
        </p:grpSpPr>
        <p:sp>
          <p:nvSpPr>
            <p:cNvPr id="307232" name="Rectangle 32"/>
            <p:cNvSpPr>
              <a:spLocks noChangeArrowheads="1"/>
            </p:cNvSpPr>
            <p:nvPr/>
          </p:nvSpPr>
          <p:spPr bwMode="auto">
            <a:xfrm rot="20606487" flipV="1">
              <a:off x="4193" y="797"/>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33" name="Rectangle 33"/>
            <p:cNvSpPr>
              <a:spLocks noChangeArrowheads="1"/>
            </p:cNvSpPr>
            <p:nvPr/>
          </p:nvSpPr>
          <p:spPr bwMode="auto">
            <a:xfrm rot="936946" flipV="1">
              <a:off x="4201" y="789"/>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07248" name="Group 48"/>
          <p:cNvGrpSpPr>
            <a:grpSpLocks/>
          </p:cNvGrpSpPr>
          <p:nvPr/>
        </p:nvGrpSpPr>
        <p:grpSpPr bwMode="auto">
          <a:xfrm>
            <a:off x="4268788" y="3648075"/>
            <a:ext cx="1839912" cy="101600"/>
            <a:chOff x="2689" y="2298"/>
            <a:chExt cx="1159" cy="64"/>
          </a:xfrm>
        </p:grpSpPr>
        <p:sp>
          <p:nvSpPr>
            <p:cNvPr id="307234" name="Rectangle 34"/>
            <p:cNvSpPr>
              <a:spLocks noChangeArrowheads="1"/>
            </p:cNvSpPr>
            <p:nvPr/>
          </p:nvSpPr>
          <p:spPr bwMode="auto">
            <a:xfrm rot="20606487" flipV="1">
              <a:off x="2689" y="2306"/>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35" name="Rectangle 35"/>
            <p:cNvSpPr>
              <a:spLocks noChangeArrowheads="1"/>
            </p:cNvSpPr>
            <p:nvPr/>
          </p:nvSpPr>
          <p:spPr bwMode="auto">
            <a:xfrm rot="936946" flipV="1">
              <a:off x="2697" y="2298"/>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07249" name="Group 49"/>
          <p:cNvGrpSpPr>
            <a:grpSpLocks/>
          </p:cNvGrpSpPr>
          <p:nvPr/>
        </p:nvGrpSpPr>
        <p:grpSpPr bwMode="auto">
          <a:xfrm>
            <a:off x="1754188" y="5522913"/>
            <a:ext cx="1839912" cy="101600"/>
            <a:chOff x="1105" y="3479"/>
            <a:chExt cx="1159" cy="64"/>
          </a:xfrm>
        </p:grpSpPr>
        <p:sp>
          <p:nvSpPr>
            <p:cNvPr id="307236" name="Rectangle 36"/>
            <p:cNvSpPr>
              <a:spLocks noChangeArrowheads="1"/>
            </p:cNvSpPr>
            <p:nvPr/>
          </p:nvSpPr>
          <p:spPr bwMode="auto">
            <a:xfrm rot="20606487" flipV="1">
              <a:off x="1105" y="3487"/>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37" name="Rectangle 37"/>
            <p:cNvSpPr>
              <a:spLocks noChangeArrowheads="1"/>
            </p:cNvSpPr>
            <p:nvPr/>
          </p:nvSpPr>
          <p:spPr bwMode="auto">
            <a:xfrm rot="936946" flipV="1">
              <a:off x="1113" y="3479"/>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07238" name="Text Box 38"/>
          <p:cNvSpPr txBox="1">
            <a:spLocks noChangeArrowheads="1"/>
          </p:cNvSpPr>
          <p:nvPr/>
        </p:nvSpPr>
        <p:spPr bwMode="auto">
          <a:xfrm>
            <a:off x="6705600" y="1871663"/>
            <a:ext cx="1870075"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作業者が類似の部品と見間違えた</a:t>
            </a:r>
          </a:p>
        </p:txBody>
      </p:sp>
      <p:sp>
        <p:nvSpPr>
          <p:cNvPr id="307239" name="AutoShape 39"/>
          <p:cNvSpPr>
            <a:spLocks noChangeArrowheads="1"/>
          </p:cNvSpPr>
          <p:nvPr/>
        </p:nvSpPr>
        <p:spPr bwMode="auto">
          <a:xfrm>
            <a:off x="6362700" y="2011363"/>
            <a:ext cx="333375" cy="263525"/>
          </a:xfrm>
          <a:prstGeom prst="rightArrow">
            <a:avLst>
              <a:gd name="adj1" fmla="val 50000"/>
              <a:gd name="adj2" fmla="val 31627"/>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240" name="Text Box 40"/>
          <p:cNvSpPr txBox="1">
            <a:spLocks noChangeArrowheads="1"/>
          </p:cNvSpPr>
          <p:nvPr/>
        </p:nvSpPr>
        <p:spPr bwMode="auto">
          <a:xfrm>
            <a:off x="7140575" y="1601788"/>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07241" name="Text Box 41"/>
          <p:cNvSpPr txBox="1">
            <a:spLocks noChangeArrowheads="1"/>
          </p:cNvSpPr>
          <p:nvPr/>
        </p:nvSpPr>
        <p:spPr bwMode="auto">
          <a:xfrm>
            <a:off x="7140575" y="3144838"/>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07242" name="Text Box 42"/>
          <p:cNvSpPr txBox="1">
            <a:spLocks noChangeArrowheads="1"/>
          </p:cNvSpPr>
          <p:nvPr/>
        </p:nvSpPr>
        <p:spPr bwMode="auto">
          <a:xfrm>
            <a:off x="6010275" y="4895850"/>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07243" name="Text Box 43"/>
          <p:cNvSpPr txBox="1">
            <a:spLocks noChangeArrowheads="1"/>
          </p:cNvSpPr>
          <p:nvPr/>
        </p:nvSpPr>
        <p:spPr bwMode="auto">
          <a:xfrm>
            <a:off x="2332038" y="4973638"/>
            <a:ext cx="7762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07244" name="Text Box 44"/>
          <p:cNvSpPr txBox="1">
            <a:spLocks noChangeArrowheads="1"/>
          </p:cNvSpPr>
          <p:nvPr/>
        </p:nvSpPr>
        <p:spPr bwMode="auto">
          <a:xfrm>
            <a:off x="4735513" y="3149600"/>
            <a:ext cx="7762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07245" name="Text Box 45"/>
          <p:cNvSpPr txBox="1">
            <a:spLocks noChangeArrowheads="1"/>
          </p:cNvSpPr>
          <p:nvPr/>
        </p:nvSpPr>
        <p:spPr bwMode="auto">
          <a:xfrm>
            <a:off x="4445000" y="1049338"/>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07250" name="Text Box 50"/>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P21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65" name="AutoShape 41"/>
          <p:cNvSpPr>
            <a:spLocks noChangeArrowheads="1"/>
          </p:cNvSpPr>
          <p:nvPr/>
        </p:nvSpPr>
        <p:spPr bwMode="auto">
          <a:xfrm>
            <a:off x="207963" y="207963"/>
            <a:ext cx="8769350" cy="6470650"/>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228" name="Text Box 4"/>
          <p:cNvSpPr txBox="1">
            <a:spLocks noChangeArrowheads="1"/>
          </p:cNvSpPr>
          <p:nvPr/>
        </p:nvSpPr>
        <p:spPr bwMode="auto">
          <a:xfrm>
            <a:off x="544513" y="576263"/>
            <a:ext cx="66071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８）個人的な話（臨床心理面）には「なぜ」で踏み込まない</a:t>
            </a:r>
          </a:p>
        </p:txBody>
      </p:sp>
      <p:sp>
        <p:nvSpPr>
          <p:cNvPr id="308229" name="Text Box 5"/>
          <p:cNvSpPr txBox="1">
            <a:spLocks noChangeArrowheads="1"/>
          </p:cNvSpPr>
          <p:nvPr/>
        </p:nvSpPr>
        <p:spPr bwMode="auto">
          <a:xfrm>
            <a:off x="544513" y="3440113"/>
            <a:ext cx="6553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９）再発防止策を見い出せるところまで「なぜ」を繰り返す</a:t>
            </a:r>
          </a:p>
        </p:txBody>
      </p:sp>
      <p:sp>
        <p:nvSpPr>
          <p:cNvPr id="308230" name="Text Box 6"/>
          <p:cNvSpPr txBox="1">
            <a:spLocks noChangeArrowheads="1"/>
          </p:cNvSpPr>
          <p:nvPr/>
        </p:nvSpPr>
        <p:spPr bwMode="auto">
          <a:xfrm>
            <a:off x="544513" y="5721350"/>
            <a:ext cx="6400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solidFill>
                  <a:srgbClr val="0033CC"/>
                </a:solidFill>
                <a:ea typeface="HGP創英角ﾎﾟｯﾌﾟ体" pitchFamily="50" charset="-128"/>
              </a:rPr>
              <a:t>１０）現場、現物で、「なぜ」を検証する</a:t>
            </a:r>
          </a:p>
        </p:txBody>
      </p:sp>
      <p:sp>
        <p:nvSpPr>
          <p:cNvPr id="308231" name="Text Box 7"/>
          <p:cNvSpPr txBox="1">
            <a:spLocks noChangeArrowheads="1"/>
          </p:cNvSpPr>
          <p:nvPr/>
        </p:nvSpPr>
        <p:spPr bwMode="auto">
          <a:xfrm>
            <a:off x="784225" y="2014538"/>
            <a:ext cx="3673475"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・個人的な要因に入り込まず、同じ作業</a:t>
            </a:r>
            <a:br>
              <a:rPr lang="ja-JP" altLang="en-US" sz="1600" b="1"/>
            </a:br>
            <a:r>
              <a:rPr lang="ja-JP" altLang="en-US" sz="1600" b="1"/>
              <a:t>　をしている人全員に役立つ再発防止策</a:t>
            </a:r>
            <a:br>
              <a:rPr lang="ja-JP" altLang="en-US" sz="1600" b="1"/>
            </a:br>
            <a:r>
              <a:rPr lang="ja-JP" altLang="en-US" sz="1600" b="1"/>
              <a:t>　を導き出す方向に向ける。</a:t>
            </a:r>
            <a:br>
              <a:rPr lang="ja-JP" altLang="en-US" sz="1600" b="1"/>
            </a:br>
            <a:r>
              <a:rPr lang="ja-JP" altLang="en-US" sz="1600" b="1"/>
              <a:t>・個人的要因以外について「なぜ」を列記</a:t>
            </a:r>
            <a:br>
              <a:rPr lang="ja-JP" altLang="en-US" sz="1600" b="1"/>
            </a:br>
            <a:r>
              <a:rPr lang="ja-JP" altLang="en-US" sz="1600" b="1"/>
              <a:t>　していく。</a:t>
            </a:r>
          </a:p>
        </p:txBody>
      </p:sp>
      <p:sp>
        <p:nvSpPr>
          <p:cNvPr id="308232" name="Text Box 8"/>
          <p:cNvSpPr txBox="1">
            <a:spLocks noChangeArrowheads="1"/>
          </p:cNvSpPr>
          <p:nvPr/>
        </p:nvSpPr>
        <p:spPr bwMode="auto">
          <a:xfrm>
            <a:off x="2589213" y="1211263"/>
            <a:ext cx="1897062"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間違った数字が入力されていた</a:t>
            </a:r>
          </a:p>
        </p:txBody>
      </p:sp>
      <p:sp>
        <p:nvSpPr>
          <p:cNvPr id="308233" name="Text Box 9"/>
          <p:cNvSpPr txBox="1">
            <a:spLocks noChangeArrowheads="1"/>
          </p:cNvSpPr>
          <p:nvPr/>
        </p:nvSpPr>
        <p:spPr bwMode="auto">
          <a:xfrm>
            <a:off x="5521325" y="1643063"/>
            <a:ext cx="2659063"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作業者が間違った数字キーを押してしまった</a:t>
            </a:r>
          </a:p>
        </p:txBody>
      </p:sp>
      <p:sp>
        <p:nvSpPr>
          <p:cNvPr id="308234" name="Text Box 10"/>
          <p:cNvSpPr txBox="1">
            <a:spLocks noChangeArrowheads="1"/>
          </p:cNvSpPr>
          <p:nvPr/>
        </p:nvSpPr>
        <p:spPr bwMode="auto">
          <a:xfrm>
            <a:off x="5487988" y="1098550"/>
            <a:ext cx="2714625"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作業者がボーとしていた</a:t>
            </a:r>
          </a:p>
        </p:txBody>
      </p:sp>
      <p:sp>
        <p:nvSpPr>
          <p:cNvPr id="308235" name="Text Box 11"/>
          <p:cNvSpPr txBox="1">
            <a:spLocks noChangeArrowheads="1"/>
          </p:cNvSpPr>
          <p:nvPr/>
        </p:nvSpPr>
        <p:spPr bwMode="auto">
          <a:xfrm>
            <a:off x="5514975" y="2455863"/>
            <a:ext cx="2659063"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作業者が間違った数字を入力した事に気づかなかった</a:t>
            </a:r>
          </a:p>
        </p:txBody>
      </p:sp>
      <p:sp>
        <p:nvSpPr>
          <p:cNvPr id="308236" name="AutoShape 12"/>
          <p:cNvSpPr>
            <a:spLocks noChangeArrowheads="1"/>
          </p:cNvSpPr>
          <p:nvPr/>
        </p:nvSpPr>
        <p:spPr bwMode="auto">
          <a:xfrm>
            <a:off x="4870450" y="1179513"/>
            <a:ext cx="333375" cy="263525"/>
          </a:xfrm>
          <a:prstGeom prst="rightArrow">
            <a:avLst>
              <a:gd name="adj1" fmla="val 50000"/>
              <a:gd name="adj2" fmla="val 31627"/>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237" name="AutoShape 13"/>
          <p:cNvSpPr>
            <a:spLocks noChangeArrowheads="1"/>
          </p:cNvSpPr>
          <p:nvPr/>
        </p:nvSpPr>
        <p:spPr bwMode="auto">
          <a:xfrm>
            <a:off x="4589463" y="1817688"/>
            <a:ext cx="776287" cy="263525"/>
          </a:xfrm>
          <a:prstGeom prst="rightArrow">
            <a:avLst>
              <a:gd name="adj1" fmla="val 50000"/>
              <a:gd name="adj2" fmla="val 73645"/>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238" name="AutoShape 14"/>
          <p:cNvSpPr>
            <a:spLocks noChangeArrowheads="1"/>
          </p:cNvSpPr>
          <p:nvPr/>
        </p:nvSpPr>
        <p:spPr bwMode="auto">
          <a:xfrm>
            <a:off x="5038725" y="2601913"/>
            <a:ext cx="333375" cy="263525"/>
          </a:xfrm>
          <a:prstGeom prst="rightArrow">
            <a:avLst>
              <a:gd name="adj1" fmla="val 50000"/>
              <a:gd name="adj2" fmla="val 31627"/>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308266" name="Group 42"/>
          <p:cNvGrpSpPr>
            <a:grpSpLocks/>
          </p:cNvGrpSpPr>
          <p:nvPr/>
        </p:nvGrpSpPr>
        <p:grpSpPr bwMode="auto">
          <a:xfrm>
            <a:off x="5786438" y="1185863"/>
            <a:ext cx="1839912" cy="101600"/>
            <a:chOff x="3645" y="747"/>
            <a:chExt cx="1159" cy="64"/>
          </a:xfrm>
        </p:grpSpPr>
        <p:sp>
          <p:nvSpPr>
            <p:cNvPr id="308239" name="Rectangle 15"/>
            <p:cNvSpPr>
              <a:spLocks noChangeArrowheads="1"/>
            </p:cNvSpPr>
            <p:nvPr/>
          </p:nvSpPr>
          <p:spPr bwMode="auto">
            <a:xfrm rot="20606487" flipV="1">
              <a:off x="3645" y="755"/>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240" name="Rectangle 16"/>
            <p:cNvSpPr>
              <a:spLocks noChangeArrowheads="1"/>
            </p:cNvSpPr>
            <p:nvPr/>
          </p:nvSpPr>
          <p:spPr bwMode="auto">
            <a:xfrm rot="936946" flipV="1">
              <a:off x="3653" y="747"/>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08241" name="Rectangle 17"/>
          <p:cNvSpPr>
            <a:spLocks noChangeArrowheads="1"/>
          </p:cNvSpPr>
          <p:nvPr/>
        </p:nvSpPr>
        <p:spPr bwMode="auto">
          <a:xfrm>
            <a:off x="4921250" y="1925638"/>
            <a:ext cx="123825" cy="885825"/>
          </a:xfrm>
          <a:prstGeom prst="rect">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242" name="Text Box 18"/>
          <p:cNvSpPr txBox="1">
            <a:spLocks noChangeArrowheads="1"/>
          </p:cNvSpPr>
          <p:nvPr/>
        </p:nvSpPr>
        <p:spPr bwMode="auto">
          <a:xfrm>
            <a:off x="6515100" y="827088"/>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08243" name="Text Box 19"/>
          <p:cNvSpPr txBox="1">
            <a:spLocks noChangeArrowheads="1"/>
          </p:cNvSpPr>
          <p:nvPr/>
        </p:nvSpPr>
        <p:spPr bwMode="auto">
          <a:xfrm>
            <a:off x="3184525" y="946150"/>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08244" name="Text Box 20"/>
          <p:cNvSpPr txBox="1">
            <a:spLocks noChangeArrowheads="1"/>
          </p:cNvSpPr>
          <p:nvPr/>
        </p:nvSpPr>
        <p:spPr bwMode="auto">
          <a:xfrm>
            <a:off x="1011238" y="4098925"/>
            <a:ext cx="1412875"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消火器が無かった</a:t>
            </a:r>
          </a:p>
        </p:txBody>
      </p:sp>
      <p:sp>
        <p:nvSpPr>
          <p:cNvPr id="308245" name="Text Box 21"/>
          <p:cNvSpPr txBox="1">
            <a:spLocks noChangeArrowheads="1"/>
          </p:cNvSpPr>
          <p:nvPr/>
        </p:nvSpPr>
        <p:spPr bwMode="auto">
          <a:xfrm>
            <a:off x="6834188" y="4141788"/>
            <a:ext cx="1968500"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a:t>消火器を設置する</a:t>
            </a:r>
          </a:p>
        </p:txBody>
      </p:sp>
      <p:grpSp>
        <p:nvGrpSpPr>
          <p:cNvPr id="308267" name="Group 43"/>
          <p:cNvGrpSpPr>
            <a:grpSpLocks/>
          </p:cNvGrpSpPr>
          <p:nvPr/>
        </p:nvGrpSpPr>
        <p:grpSpPr bwMode="auto">
          <a:xfrm>
            <a:off x="6916738" y="4273550"/>
            <a:ext cx="1839912" cy="101600"/>
            <a:chOff x="4357" y="2692"/>
            <a:chExt cx="1159" cy="64"/>
          </a:xfrm>
        </p:grpSpPr>
        <p:sp>
          <p:nvSpPr>
            <p:cNvPr id="308247" name="Rectangle 23"/>
            <p:cNvSpPr>
              <a:spLocks noChangeArrowheads="1"/>
            </p:cNvSpPr>
            <p:nvPr/>
          </p:nvSpPr>
          <p:spPr bwMode="auto">
            <a:xfrm rot="20606487" flipV="1">
              <a:off x="4357" y="2700"/>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248" name="Rectangle 24"/>
            <p:cNvSpPr>
              <a:spLocks noChangeArrowheads="1"/>
            </p:cNvSpPr>
            <p:nvPr/>
          </p:nvSpPr>
          <p:spPr bwMode="auto">
            <a:xfrm rot="936946" flipV="1">
              <a:off x="4365" y="2692"/>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08249" name="Text Box 25"/>
          <p:cNvSpPr txBox="1">
            <a:spLocks noChangeArrowheads="1"/>
          </p:cNvSpPr>
          <p:nvPr/>
        </p:nvSpPr>
        <p:spPr bwMode="auto">
          <a:xfrm>
            <a:off x="7272338" y="3844925"/>
            <a:ext cx="13033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再発防止策</a:t>
            </a:r>
          </a:p>
        </p:txBody>
      </p:sp>
      <p:sp>
        <p:nvSpPr>
          <p:cNvPr id="308250" name="Text Box 26"/>
          <p:cNvSpPr txBox="1">
            <a:spLocks noChangeArrowheads="1"/>
          </p:cNvSpPr>
          <p:nvPr/>
        </p:nvSpPr>
        <p:spPr bwMode="auto">
          <a:xfrm>
            <a:off x="4724400" y="4781550"/>
            <a:ext cx="1568450" cy="83820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安全設備の担当者が決まっていなかった</a:t>
            </a:r>
          </a:p>
        </p:txBody>
      </p:sp>
      <p:sp>
        <p:nvSpPr>
          <p:cNvPr id="308251" name="Text Box 27"/>
          <p:cNvSpPr txBox="1">
            <a:spLocks noChangeArrowheads="1"/>
          </p:cNvSpPr>
          <p:nvPr/>
        </p:nvSpPr>
        <p:spPr bwMode="auto">
          <a:xfrm>
            <a:off x="2686050" y="4778375"/>
            <a:ext cx="1416050" cy="83820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期限切れで廃棄後購入しなかった</a:t>
            </a:r>
          </a:p>
        </p:txBody>
      </p:sp>
      <p:sp>
        <p:nvSpPr>
          <p:cNvPr id="308253" name="Text Box 29"/>
          <p:cNvSpPr txBox="1">
            <a:spLocks noChangeArrowheads="1"/>
          </p:cNvSpPr>
          <p:nvPr/>
        </p:nvSpPr>
        <p:spPr bwMode="auto">
          <a:xfrm>
            <a:off x="6880225" y="4784725"/>
            <a:ext cx="1914525" cy="83820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安全設備に関する責任者を決め定期的にチェックする</a:t>
            </a:r>
          </a:p>
        </p:txBody>
      </p:sp>
      <p:sp>
        <p:nvSpPr>
          <p:cNvPr id="308254" name="Text Box 30"/>
          <p:cNvSpPr txBox="1">
            <a:spLocks noChangeArrowheads="1"/>
          </p:cNvSpPr>
          <p:nvPr/>
        </p:nvSpPr>
        <p:spPr bwMode="auto">
          <a:xfrm>
            <a:off x="1363663" y="3798888"/>
            <a:ext cx="7762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08255" name="Text Box 31"/>
          <p:cNvSpPr txBox="1">
            <a:spLocks noChangeArrowheads="1"/>
          </p:cNvSpPr>
          <p:nvPr/>
        </p:nvSpPr>
        <p:spPr bwMode="auto">
          <a:xfrm>
            <a:off x="3155950" y="4465638"/>
            <a:ext cx="638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08256" name="Text Box 32"/>
          <p:cNvSpPr txBox="1">
            <a:spLocks noChangeArrowheads="1"/>
          </p:cNvSpPr>
          <p:nvPr/>
        </p:nvSpPr>
        <p:spPr bwMode="auto">
          <a:xfrm>
            <a:off x="5175250" y="4452938"/>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08258" name="AutoShape 34"/>
          <p:cNvSpPr>
            <a:spLocks noChangeArrowheads="1"/>
          </p:cNvSpPr>
          <p:nvPr/>
        </p:nvSpPr>
        <p:spPr bwMode="auto">
          <a:xfrm>
            <a:off x="6142038" y="4222750"/>
            <a:ext cx="595312" cy="223838"/>
          </a:xfrm>
          <a:prstGeom prst="rightArrow">
            <a:avLst>
              <a:gd name="adj1" fmla="val 50000"/>
              <a:gd name="adj2" fmla="val 6648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259" name="AutoShape 35"/>
          <p:cNvSpPr>
            <a:spLocks noChangeArrowheads="1"/>
          </p:cNvSpPr>
          <p:nvPr/>
        </p:nvSpPr>
        <p:spPr bwMode="auto">
          <a:xfrm>
            <a:off x="4214813" y="5011738"/>
            <a:ext cx="471487" cy="263525"/>
          </a:xfrm>
          <a:prstGeom prst="rightArrow">
            <a:avLst>
              <a:gd name="adj1" fmla="val 50000"/>
              <a:gd name="adj2" fmla="val 44729"/>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260" name="AutoShape 36"/>
          <p:cNvSpPr>
            <a:spLocks noChangeArrowheads="1"/>
          </p:cNvSpPr>
          <p:nvPr/>
        </p:nvSpPr>
        <p:spPr bwMode="auto">
          <a:xfrm>
            <a:off x="6353175" y="4991100"/>
            <a:ext cx="471488" cy="263525"/>
          </a:xfrm>
          <a:prstGeom prst="rightArrow">
            <a:avLst>
              <a:gd name="adj1" fmla="val 50000"/>
              <a:gd name="adj2" fmla="val 44729"/>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261" name="AutoShape 37"/>
          <p:cNvSpPr>
            <a:spLocks noChangeArrowheads="1"/>
          </p:cNvSpPr>
          <p:nvPr/>
        </p:nvSpPr>
        <p:spPr bwMode="auto">
          <a:xfrm>
            <a:off x="2082800" y="5027613"/>
            <a:ext cx="457200" cy="306387"/>
          </a:xfrm>
          <a:prstGeom prst="rightArrow">
            <a:avLst>
              <a:gd name="adj1" fmla="val 50000"/>
              <a:gd name="adj2" fmla="val 37306"/>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262" name="Rectangle 38"/>
          <p:cNvSpPr>
            <a:spLocks noChangeArrowheads="1"/>
          </p:cNvSpPr>
          <p:nvPr/>
        </p:nvSpPr>
        <p:spPr bwMode="auto">
          <a:xfrm>
            <a:off x="2079625" y="4772025"/>
            <a:ext cx="123825" cy="469900"/>
          </a:xfrm>
          <a:prstGeom prst="rect">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263" name="Rectangle 39"/>
          <p:cNvSpPr>
            <a:spLocks noChangeArrowheads="1"/>
          </p:cNvSpPr>
          <p:nvPr/>
        </p:nvSpPr>
        <p:spPr bwMode="auto">
          <a:xfrm>
            <a:off x="2825750" y="4281488"/>
            <a:ext cx="3311525" cy="107950"/>
          </a:xfrm>
          <a:prstGeom prst="rect">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264" name="Text Box 40"/>
          <p:cNvSpPr txBox="1">
            <a:spLocks noChangeArrowheads="1"/>
          </p:cNvSpPr>
          <p:nvPr/>
        </p:nvSpPr>
        <p:spPr bwMode="auto">
          <a:xfrm>
            <a:off x="1524000" y="6178550"/>
            <a:ext cx="6276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検証方法　：　　観察　・聞き取り調査　・分解点検　・計測　・再現実験</a:t>
            </a:r>
          </a:p>
        </p:txBody>
      </p:sp>
      <p:sp>
        <p:nvSpPr>
          <p:cNvPr id="308268" name="Text Box 44"/>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P22</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5" name="Text Box 3"/>
          <p:cNvSpPr txBox="1">
            <a:spLocks noChangeArrowheads="1"/>
          </p:cNvSpPr>
          <p:nvPr/>
        </p:nvSpPr>
        <p:spPr bwMode="auto">
          <a:xfrm>
            <a:off x="698500" y="1233488"/>
            <a:ext cx="6180138" cy="457200"/>
          </a:xfrm>
          <a:prstGeom prst="rect">
            <a:avLst/>
          </a:prstGeom>
          <a:solidFill>
            <a:srgbClr val="FF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ea typeface="HGP創英角ﾎﾟｯﾌﾟ体" pitchFamily="50" charset="-128"/>
              </a:rPr>
              <a:t>手順１．課題</a:t>
            </a:r>
            <a:r>
              <a:rPr lang="ja-JP" altLang="en-US" sz="1800">
                <a:ea typeface="HGP創英角ﾎﾟｯﾌﾟ体" pitchFamily="50" charset="-128"/>
              </a:rPr>
              <a:t>（テーマ）</a:t>
            </a:r>
            <a:r>
              <a:rPr lang="ja-JP" altLang="en-US">
                <a:ea typeface="HGP創英角ﾎﾟｯﾌﾟ体" pitchFamily="50" charset="-128"/>
              </a:rPr>
              <a:t>の抽出と事象の絞込み</a:t>
            </a:r>
          </a:p>
        </p:txBody>
      </p:sp>
      <p:sp>
        <p:nvSpPr>
          <p:cNvPr id="305156" name="Text Box 4"/>
          <p:cNvSpPr txBox="1">
            <a:spLocks noChangeArrowheads="1"/>
          </p:cNvSpPr>
          <p:nvPr/>
        </p:nvSpPr>
        <p:spPr bwMode="auto">
          <a:xfrm>
            <a:off x="698500" y="2416175"/>
            <a:ext cx="4502150" cy="457200"/>
          </a:xfrm>
          <a:prstGeom prst="rect">
            <a:avLst/>
          </a:prstGeom>
          <a:solidFill>
            <a:srgbClr val="FF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ea typeface="HGP創英角ﾎﾟｯﾌﾟ体" pitchFamily="50" charset="-128"/>
              </a:rPr>
              <a:t>手順２．分析対象の理解、絞込み</a:t>
            </a:r>
          </a:p>
        </p:txBody>
      </p:sp>
      <p:sp>
        <p:nvSpPr>
          <p:cNvPr id="305157" name="Text Box 5"/>
          <p:cNvSpPr txBox="1">
            <a:spLocks noChangeArrowheads="1"/>
          </p:cNvSpPr>
          <p:nvPr/>
        </p:nvSpPr>
        <p:spPr bwMode="auto">
          <a:xfrm>
            <a:off x="698500" y="3598863"/>
            <a:ext cx="3602038" cy="457200"/>
          </a:xfrm>
          <a:prstGeom prst="rect">
            <a:avLst/>
          </a:prstGeom>
          <a:solidFill>
            <a:srgbClr val="FF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ea typeface="HGP創英角ﾎﾟｯﾌﾟ体" pitchFamily="50" charset="-128"/>
              </a:rPr>
              <a:t>手順３．前提条件の確認</a:t>
            </a:r>
          </a:p>
        </p:txBody>
      </p:sp>
      <p:sp>
        <p:nvSpPr>
          <p:cNvPr id="305158" name="Text Box 6"/>
          <p:cNvSpPr txBox="1">
            <a:spLocks noChangeArrowheads="1"/>
          </p:cNvSpPr>
          <p:nvPr/>
        </p:nvSpPr>
        <p:spPr bwMode="auto">
          <a:xfrm>
            <a:off x="712788" y="4783138"/>
            <a:ext cx="3797300" cy="457200"/>
          </a:xfrm>
          <a:prstGeom prst="rect">
            <a:avLst/>
          </a:prstGeom>
          <a:solidFill>
            <a:srgbClr val="FF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ea typeface="HGP創英角ﾎﾟｯﾌﾟ体" pitchFamily="50" charset="-128"/>
              </a:rPr>
              <a:t>手順４．分析と検証の実施</a:t>
            </a:r>
          </a:p>
        </p:txBody>
      </p:sp>
      <p:sp>
        <p:nvSpPr>
          <p:cNvPr id="305162" name="Text Box 10"/>
          <p:cNvSpPr txBox="1">
            <a:spLocks noChangeArrowheads="1"/>
          </p:cNvSpPr>
          <p:nvPr/>
        </p:nvSpPr>
        <p:spPr bwMode="auto">
          <a:xfrm>
            <a:off x="565150" y="271463"/>
            <a:ext cx="7724775" cy="469900"/>
          </a:xfrm>
          <a:prstGeom prst="rect">
            <a:avLst/>
          </a:prstGeom>
          <a:solidFill>
            <a:srgbClr val="FF99CC"/>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b="1">
                <a:effectLst>
                  <a:outerShdw blurRad="38100" dist="38100" dir="2700000" algn="tl">
                    <a:srgbClr val="FFFFFF"/>
                  </a:outerShdw>
                </a:effectLst>
                <a:ea typeface="HG創英角ﾎﾟｯﾌﾟ体" pitchFamily="49" charset="-128"/>
              </a:rPr>
              <a:t>５</a:t>
            </a:r>
            <a:r>
              <a:rPr lang="en-US" altLang="ja-JP" b="1">
                <a:effectLst>
                  <a:outerShdw blurRad="38100" dist="38100" dir="2700000" algn="tl">
                    <a:srgbClr val="FFFFFF"/>
                  </a:outerShdw>
                </a:effectLst>
                <a:ea typeface="HG創英角ﾎﾟｯﾌﾟ体" pitchFamily="49" charset="-128"/>
              </a:rPr>
              <a:t>-3. </a:t>
            </a:r>
            <a:r>
              <a:rPr lang="ja-JP" altLang="en-US" b="1">
                <a:effectLst>
                  <a:outerShdw blurRad="38100" dist="38100" dir="2700000" algn="tl">
                    <a:srgbClr val="FFFFFF"/>
                  </a:outerShdw>
                </a:effectLst>
                <a:ea typeface="HG創英角ﾎﾟｯﾌﾟ体" pitchFamily="49" charset="-128"/>
              </a:rPr>
              <a:t>　原因追求型、なぜなぜ分析の進め方</a:t>
            </a:r>
          </a:p>
        </p:txBody>
      </p:sp>
      <p:sp>
        <p:nvSpPr>
          <p:cNvPr id="305163" name="Text Box 11"/>
          <p:cNvSpPr txBox="1">
            <a:spLocks noChangeArrowheads="1"/>
          </p:cNvSpPr>
          <p:nvPr/>
        </p:nvSpPr>
        <p:spPr bwMode="auto">
          <a:xfrm>
            <a:off x="1187450" y="1843088"/>
            <a:ext cx="51958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・発生したトラブルの中から課題を抽出する</a:t>
            </a:r>
          </a:p>
        </p:txBody>
      </p:sp>
      <p:sp>
        <p:nvSpPr>
          <p:cNvPr id="305164" name="Text Box 12"/>
          <p:cNvSpPr txBox="1">
            <a:spLocks noChangeArrowheads="1"/>
          </p:cNvSpPr>
          <p:nvPr/>
        </p:nvSpPr>
        <p:spPr bwMode="auto">
          <a:xfrm>
            <a:off x="1187450" y="2916238"/>
            <a:ext cx="59023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・分析対象の作業、業務、設備などの仕組みや、発生のいきさつを</a:t>
            </a:r>
            <a:br>
              <a:rPr lang="ja-JP" altLang="en-US" sz="1600" b="1"/>
            </a:br>
            <a:r>
              <a:rPr lang="ja-JP" altLang="en-US" sz="1600" b="1"/>
              <a:t>　把握する</a:t>
            </a:r>
          </a:p>
        </p:txBody>
      </p:sp>
      <p:sp>
        <p:nvSpPr>
          <p:cNvPr id="305165" name="Text Box 13"/>
          <p:cNvSpPr txBox="1">
            <a:spLocks noChangeArrowheads="1"/>
          </p:cNvSpPr>
          <p:nvPr/>
        </p:nvSpPr>
        <p:spPr bwMode="auto">
          <a:xfrm>
            <a:off x="1187450" y="4119563"/>
            <a:ext cx="61515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・限定した範囲の中での「なぜ」を繰り返すためで、より効果的効率的</a:t>
            </a:r>
            <a:br>
              <a:rPr lang="ja-JP" altLang="en-US" sz="1600" b="1"/>
            </a:br>
            <a:r>
              <a:rPr lang="ja-JP" altLang="en-US" sz="1600" b="1"/>
              <a:t>　に進めるのに必要。</a:t>
            </a:r>
          </a:p>
        </p:txBody>
      </p:sp>
      <p:sp>
        <p:nvSpPr>
          <p:cNvPr id="305166" name="Text Box 14"/>
          <p:cNvSpPr txBox="1">
            <a:spLocks noChangeArrowheads="1"/>
          </p:cNvSpPr>
          <p:nvPr/>
        </p:nvSpPr>
        <p:spPr bwMode="auto">
          <a:xfrm>
            <a:off x="1187450" y="5326063"/>
            <a:ext cx="70104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・分析を進める１０のポイントをもとにねらいから外れないように分析をする。</a:t>
            </a:r>
            <a:br>
              <a:rPr lang="ja-JP" altLang="en-US" sz="1600" b="1"/>
            </a:br>
            <a:r>
              <a:rPr lang="ja-JP" altLang="en-US" sz="1600" b="1"/>
              <a:t>・再発防止策が見い出せるところまで「なぜ」を繰り返す。</a:t>
            </a:r>
            <a:br>
              <a:rPr lang="ja-JP" altLang="en-US" sz="1600" b="1"/>
            </a:br>
            <a:endParaRPr lang="ja-JP" altLang="en-US" sz="1600" b="1"/>
          </a:p>
        </p:txBody>
      </p:sp>
      <p:pic>
        <p:nvPicPr>
          <p:cNvPr id="305169" name="Picture 17" descr="130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8813" y="1333500"/>
            <a:ext cx="1781175" cy="1730375"/>
          </a:xfrm>
          <a:prstGeom prst="rect">
            <a:avLst/>
          </a:prstGeom>
          <a:noFill/>
          <a:extLst>
            <a:ext uri="{909E8E84-426E-40DD-AFC4-6F175D3DCCD1}">
              <a14:hiddenFill xmlns:a14="http://schemas.microsoft.com/office/drawing/2010/main">
                <a:solidFill>
                  <a:srgbClr val="FFFFFF"/>
                </a:solidFill>
              </a14:hiddenFill>
            </a:ext>
          </a:extLst>
        </p:spPr>
      </p:pic>
      <p:sp>
        <p:nvSpPr>
          <p:cNvPr id="305170" name="Text Box 18"/>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325" name="AutoShape 53"/>
          <p:cNvSpPr>
            <a:spLocks noChangeArrowheads="1"/>
          </p:cNvSpPr>
          <p:nvPr/>
        </p:nvSpPr>
        <p:spPr bwMode="auto">
          <a:xfrm>
            <a:off x="263525" y="873125"/>
            <a:ext cx="8616950" cy="5791200"/>
          </a:xfrm>
          <a:prstGeom prst="roundRect">
            <a:avLst>
              <a:gd name="adj" fmla="val 16667"/>
            </a:avLst>
          </a:prstGeom>
          <a:solidFill>
            <a:srgbClr val="FFFF66"/>
          </a:solidFill>
          <a:ln>
            <a:noFill/>
          </a:ln>
          <a:effectLst/>
          <a:extLst>
            <a:ext uri="{91240B29-F687-4F45-9708-019B960494DF}">
              <a14:hiddenLine xmlns:a14="http://schemas.microsoft.com/office/drawing/2010/main" w="12700" cap="rnd">
                <a:solidFill>
                  <a:schemeClr val="tx1"/>
                </a:solidFill>
                <a:prstDash val="sysDot"/>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277" name="Text Box 5"/>
          <p:cNvSpPr txBox="1">
            <a:spLocks noChangeArrowheads="1"/>
          </p:cNvSpPr>
          <p:nvPr/>
        </p:nvSpPr>
        <p:spPr bwMode="auto">
          <a:xfrm>
            <a:off x="2952750" y="1109663"/>
            <a:ext cx="4071938" cy="454025"/>
          </a:xfrm>
          <a:prstGeom prst="rect">
            <a:avLst/>
          </a:prstGeom>
          <a:solidFill>
            <a:schemeClr val="bg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2000" b="1"/>
              <a:t>テーマ　：　機械の異常停止</a:t>
            </a:r>
          </a:p>
        </p:txBody>
      </p:sp>
      <p:sp>
        <p:nvSpPr>
          <p:cNvPr id="310278" name="Text Box 6"/>
          <p:cNvSpPr txBox="1">
            <a:spLocks noChangeArrowheads="1"/>
          </p:cNvSpPr>
          <p:nvPr/>
        </p:nvSpPr>
        <p:spPr bwMode="auto">
          <a:xfrm>
            <a:off x="914400" y="1793875"/>
            <a:ext cx="2562225" cy="3492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オーバーロードが掛かった</a:t>
            </a:r>
          </a:p>
        </p:txBody>
      </p:sp>
      <p:sp>
        <p:nvSpPr>
          <p:cNvPr id="310279" name="Text Box 7"/>
          <p:cNvSpPr txBox="1">
            <a:spLocks noChangeArrowheads="1"/>
          </p:cNvSpPr>
          <p:nvPr/>
        </p:nvSpPr>
        <p:spPr bwMode="auto">
          <a:xfrm>
            <a:off x="914400" y="2582863"/>
            <a:ext cx="2574925" cy="3492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軸受けの潤滑不良</a:t>
            </a:r>
          </a:p>
        </p:txBody>
      </p:sp>
      <p:sp>
        <p:nvSpPr>
          <p:cNvPr id="310280" name="Text Box 8"/>
          <p:cNvSpPr txBox="1">
            <a:spLocks noChangeArrowheads="1"/>
          </p:cNvSpPr>
          <p:nvPr/>
        </p:nvSpPr>
        <p:spPr bwMode="auto">
          <a:xfrm>
            <a:off x="914400" y="3368675"/>
            <a:ext cx="2587625" cy="3492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潤滑ポンプの供給圧が低い</a:t>
            </a:r>
          </a:p>
        </p:txBody>
      </p:sp>
      <p:sp>
        <p:nvSpPr>
          <p:cNvPr id="310281" name="Text Box 9"/>
          <p:cNvSpPr txBox="1">
            <a:spLocks noChangeArrowheads="1"/>
          </p:cNvSpPr>
          <p:nvPr/>
        </p:nvSpPr>
        <p:spPr bwMode="auto">
          <a:xfrm>
            <a:off x="914400" y="4156075"/>
            <a:ext cx="2597150"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ポンプの軸が磨耗してガタガタになっている</a:t>
            </a:r>
          </a:p>
        </p:txBody>
      </p:sp>
      <p:sp>
        <p:nvSpPr>
          <p:cNvPr id="310282" name="Text Box 10"/>
          <p:cNvSpPr txBox="1">
            <a:spLocks noChangeArrowheads="1"/>
          </p:cNvSpPr>
          <p:nvPr/>
        </p:nvSpPr>
        <p:spPr bwMode="auto">
          <a:xfrm>
            <a:off x="914400" y="5222875"/>
            <a:ext cx="2600325"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吸い込み口にストレーナーが無く切紛が入った</a:t>
            </a:r>
          </a:p>
        </p:txBody>
      </p:sp>
      <p:sp>
        <p:nvSpPr>
          <p:cNvPr id="310283" name="Text Box 11"/>
          <p:cNvSpPr txBox="1">
            <a:spLocks noChangeArrowheads="1"/>
          </p:cNvSpPr>
          <p:nvPr/>
        </p:nvSpPr>
        <p:spPr bwMode="auto">
          <a:xfrm>
            <a:off x="539750" y="1438275"/>
            <a:ext cx="2419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なぜ停止したか？</a:t>
            </a:r>
          </a:p>
        </p:txBody>
      </p:sp>
      <p:sp>
        <p:nvSpPr>
          <p:cNvPr id="310284" name="Text Box 12"/>
          <p:cNvSpPr txBox="1">
            <a:spLocks noChangeArrowheads="1"/>
          </p:cNvSpPr>
          <p:nvPr/>
        </p:nvSpPr>
        <p:spPr bwMode="auto">
          <a:xfrm>
            <a:off x="517525" y="2220913"/>
            <a:ext cx="1219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0285" name="Text Box 13"/>
          <p:cNvSpPr txBox="1">
            <a:spLocks noChangeArrowheads="1"/>
          </p:cNvSpPr>
          <p:nvPr/>
        </p:nvSpPr>
        <p:spPr bwMode="auto">
          <a:xfrm>
            <a:off x="517525" y="3044825"/>
            <a:ext cx="8080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0286" name="Text Box 14"/>
          <p:cNvSpPr txBox="1">
            <a:spLocks noChangeArrowheads="1"/>
          </p:cNvSpPr>
          <p:nvPr/>
        </p:nvSpPr>
        <p:spPr bwMode="auto">
          <a:xfrm>
            <a:off x="517525" y="3794125"/>
            <a:ext cx="9858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0287" name="Text Box 15"/>
          <p:cNvSpPr txBox="1">
            <a:spLocks noChangeArrowheads="1"/>
          </p:cNvSpPr>
          <p:nvPr/>
        </p:nvSpPr>
        <p:spPr bwMode="auto">
          <a:xfrm>
            <a:off x="517525" y="4849813"/>
            <a:ext cx="1131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0292" name="Text Box 20"/>
          <p:cNvSpPr txBox="1">
            <a:spLocks noChangeArrowheads="1"/>
          </p:cNvSpPr>
          <p:nvPr/>
        </p:nvSpPr>
        <p:spPr bwMode="auto">
          <a:xfrm>
            <a:off x="4038600" y="3162300"/>
            <a:ext cx="1936750"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潤滑油の油量が不足していた</a:t>
            </a:r>
          </a:p>
        </p:txBody>
      </p:sp>
      <p:sp>
        <p:nvSpPr>
          <p:cNvPr id="310293" name="Text Box 21"/>
          <p:cNvSpPr txBox="1">
            <a:spLocks noChangeArrowheads="1"/>
          </p:cNvSpPr>
          <p:nvPr/>
        </p:nvSpPr>
        <p:spPr bwMode="auto">
          <a:xfrm>
            <a:off x="4037013" y="4183063"/>
            <a:ext cx="1912937"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点検が不十分で補給していなかった</a:t>
            </a:r>
          </a:p>
        </p:txBody>
      </p:sp>
      <p:sp>
        <p:nvSpPr>
          <p:cNvPr id="310295" name="Text Box 23"/>
          <p:cNvSpPr txBox="1">
            <a:spLocks noChangeArrowheads="1"/>
          </p:cNvSpPr>
          <p:nvPr/>
        </p:nvSpPr>
        <p:spPr bwMode="auto">
          <a:xfrm>
            <a:off x="6365875" y="4286250"/>
            <a:ext cx="2176463" cy="3492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潤滑油が漏れていた</a:t>
            </a:r>
          </a:p>
        </p:txBody>
      </p:sp>
      <p:sp>
        <p:nvSpPr>
          <p:cNvPr id="310296" name="Text Box 24"/>
          <p:cNvSpPr txBox="1">
            <a:spLocks noChangeArrowheads="1"/>
          </p:cNvSpPr>
          <p:nvPr/>
        </p:nvSpPr>
        <p:spPr bwMode="auto">
          <a:xfrm>
            <a:off x="6388100" y="5235575"/>
            <a:ext cx="2106613"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パイプが他の設備に接触し曲げられた</a:t>
            </a:r>
          </a:p>
        </p:txBody>
      </p:sp>
      <p:sp>
        <p:nvSpPr>
          <p:cNvPr id="310297" name="Text Box 25"/>
          <p:cNvSpPr txBox="1">
            <a:spLocks noChangeArrowheads="1"/>
          </p:cNvSpPr>
          <p:nvPr/>
        </p:nvSpPr>
        <p:spPr bwMode="auto">
          <a:xfrm>
            <a:off x="4024313" y="5232400"/>
            <a:ext cx="1912937"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職制が教育をしていなかった</a:t>
            </a:r>
          </a:p>
        </p:txBody>
      </p:sp>
      <p:sp>
        <p:nvSpPr>
          <p:cNvPr id="310299" name="Text Box 27"/>
          <p:cNvSpPr txBox="1">
            <a:spLocks noChangeArrowheads="1"/>
          </p:cNvSpPr>
          <p:nvPr/>
        </p:nvSpPr>
        <p:spPr bwMode="auto">
          <a:xfrm>
            <a:off x="3738563" y="3868738"/>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0300" name="Text Box 28"/>
          <p:cNvSpPr txBox="1">
            <a:spLocks noChangeArrowheads="1"/>
          </p:cNvSpPr>
          <p:nvPr/>
        </p:nvSpPr>
        <p:spPr bwMode="auto">
          <a:xfrm>
            <a:off x="3762375" y="4897438"/>
            <a:ext cx="890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0301" name="Text Box 29"/>
          <p:cNvSpPr txBox="1">
            <a:spLocks noChangeArrowheads="1"/>
          </p:cNvSpPr>
          <p:nvPr/>
        </p:nvSpPr>
        <p:spPr bwMode="auto">
          <a:xfrm>
            <a:off x="3754438" y="2852738"/>
            <a:ext cx="9858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0302" name="AutoShape 30"/>
          <p:cNvSpPr>
            <a:spLocks noChangeArrowheads="1"/>
          </p:cNvSpPr>
          <p:nvPr/>
        </p:nvSpPr>
        <p:spPr bwMode="auto">
          <a:xfrm>
            <a:off x="2043113" y="2174875"/>
            <a:ext cx="252412" cy="373063"/>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03" name="AutoShape 31"/>
          <p:cNvSpPr>
            <a:spLocks noChangeArrowheads="1"/>
          </p:cNvSpPr>
          <p:nvPr/>
        </p:nvSpPr>
        <p:spPr bwMode="auto">
          <a:xfrm>
            <a:off x="4799013" y="2751138"/>
            <a:ext cx="252412"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04" name="AutoShape 32"/>
          <p:cNvSpPr>
            <a:spLocks noChangeArrowheads="1"/>
          </p:cNvSpPr>
          <p:nvPr/>
        </p:nvSpPr>
        <p:spPr bwMode="auto">
          <a:xfrm>
            <a:off x="7232650" y="4805363"/>
            <a:ext cx="252413"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05" name="AutoShape 33"/>
          <p:cNvSpPr>
            <a:spLocks noChangeArrowheads="1"/>
          </p:cNvSpPr>
          <p:nvPr/>
        </p:nvSpPr>
        <p:spPr bwMode="auto">
          <a:xfrm>
            <a:off x="4813300" y="4810125"/>
            <a:ext cx="252413" cy="373063"/>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06" name="AutoShape 34"/>
          <p:cNvSpPr>
            <a:spLocks noChangeArrowheads="1"/>
          </p:cNvSpPr>
          <p:nvPr/>
        </p:nvSpPr>
        <p:spPr bwMode="auto">
          <a:xfrm>
            <a:off x="4813300" y="3781425"/>
            <a:ext cx="252413" cy="373063"/>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07" name="AutoShape 35"/>
          <p:cNvSpPr>
            <a:spLocks noChangeArrowheads="1"/>
          </p:cNvSpPr>
          <p:nvPr/>
        </p:nvSpPr>
        <p:spPr bwMode="auto">
          <a:xfrm>
            <a:off x="2043113" y="2967038"/>
            <a:ext cx="252412"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08" name="AutoShape 36"/>
          <p:cNvSpPr>
            <a:spLocks noChangeArrowheads="1"/>
          </p:cNvSpPr>
          <p:nvPr/>
        </p:nvSpPr>
        <p:spPr bwMode="auto">
          <a:xfrm>
            <a:off x="2043113" y="3744913"/>
            <a:ext cx="252412"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09" name="AutoShape 37"/>
          <p:cNvSpPr>
            <a:spLocks noChangeArrowheads="1"/>
          </p:cNvSpPr>
          <p:nvPr/>
        </p:nvSpPr>
        <p:spPr bwMode="auto">
          <a:xfrm>
            <a:off x="2043113" y="4805363"/>
            <a:ext cx="252412"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10" name="Rectangle 38"/>
          <p:cNvSpPr>
            <a:spLocks noChangeArrowheads="1"/>
          </p:cNvSpPr>
          <p:nvPr/>
        </p:nvSpPr>
        <p:spPr bwMode="auto">
          <a:xfrm>
            <a:off x="3681413" y="2682875"/>
            <a:ext cx="1311275" cy="117475"/>
          </a:xfrm>
          <a:prstGeom prst="rect">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11" name="AutoShape 39"/>
          <p:cNvSpPr>
            <a:spLocks noChangeArrowheads="1"/>
          </p:cNvSpPr>
          <p:nvPr/>
        </p:nvSpPr>
        <p:spPr bwMode="auto">
          <a:xfrm>
            <a:off x="7237413" y="3457575"/>
            <a:ext cx="266700" cy="622300"/>
          </a:xfrm>
          <a:prstGeom prst="downArrow">
            <a:avLst>
              <a:gd name="adj1" fmla="val 50000"/>
              <a:gd name="adj2" fmla="val 58333"/>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12" name="Rectangle 40"/>
          <p:cNvSpPr>
            <a:spLocks noChangeArrowheads="1"/>
          </p:cNvSpPr>
          <p:nvPr/>
        </p:nvSpPr>
        <p:spPr bwMode="auto">
          <a:xfrm>
            <a:off x="6122988" y="3368675"/>
            <a:ext cx="1311275" cy="115888"/>
          </a:xfrm>
          <a:prstGeom prst="rect">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19" name="Text Box 47"/>
          <p:cNvSpPr txBox="1">
            <a:spLocks noChangeArrowheads="1"/>
          </p:cNvSpPr>
          <p:nvPr/>
        </p:nvSpPr>
        <p:spPr bwMode="auto">
          <a:xfrm>
            <a:off x="3798888" y="5891213"/>
            <a:ext cx="24431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（人への責任転嫁は良くない）</a:t>
            </a:r>
          </a:p>
        </p:txBody>
      </p:sp>
      <p:sp>
        <p:nvSpPr>
          <p:cNvPr id="310322" name="Text Box 50"/>
          <p:cNvSpPr txBox="1">
            <a:spLocks noChangeArrowheads="1"/>
          </p:cNvSpPr>
          <p:nvPr/>
        </p:nvSpPr>
        <p:spPr bwMode="auto">
          <a:xfrm>
            <a:off x="328613" y="244475"/>
            <a:ext cx="4386262" cy="469900"/>
          </a:xfrm>
          <a:prstGeom prst="rect">
            <a:avLst/>
          </a:prstGeom>
          <a:solidFill>
            <a:srgbClr val="FF99CC"/>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b="1">
                <a:effectLst>
                  <a:outerShdw blurRad="38100" dist="38100" dir="2700000" algn="tl">
                    <a:srgbClr val="FFFFFF"/>
                  </a:outerShdw>
                </a:effectLst>
                <a:ea typeface="HG創英角ﾎﾟｯﾌﾟ体" pitchFamily="49" charset="-128"/>
              </a:rPr>
              <a:t>５</a:t>
            </a:r>
            <a:r>
              <a:rPr lang="en-US" altLang="ja-JP" b="1">
                <a:effectLst>
                  <a:outerShdw blurRad="38100" dist="38100" dir="2700000" algn="tl">
                    <a:srgbClr val="FFFFFF"/>
                  </a:outerShdw>
                </a:effectLst>
                <a:ea typeface="HG創英角ﾎﾟｯﾌﾟ体" pitchFamily="49" charset="-128"/>
              </a:rPr>
              <a:t>-4. </a:t>
            </a:r>
            <a:r>
              <a:rPr lang="ja-JP" altLang="en-US" b="1">
                <a:effectLst>
                  <a:outerShdw blurRad="38100" dist="38100" dir="2700000" algn="tl">
                    <a:srgbClr val="FFFFFF"/>
                  </a:outerShdw>
                </a:effectLst>
                <a:ea typeface="HG創英角ﾎﾟｯﾌﾟ体" pitchFamily="49" charset="-128"/>
              </a:rPr>
              <a:t>　なぜなぜ分析実施例</a:t>
            </a:r>
          </a:p>
        </p:txBody>
      </p:sp>
      <p:sp>
        <p:nvSpPr>
          <p:cNvPr id="310323" name="Text Box 51"/>
          <p:cNvSpPr txBox="1">
            <a:spLocks noChangeArrowheads="1"/>
          </p:cNvSpPr>
          <p:nvPr/>
        </p:nvSpPr>
        <p:spPr bwMode="auto">
          <a:xfrm>
            <a:off x="6215063" y="4921250"/>
            <a:ext cx="9858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0324" name="Text Box 52"/>
          <p:cNvSpPr txBox="1">
            <a:spLocks noChangeArrowheads="1"/>
          </p:cNvSpPr>
          <p:nvPr/>
        </p:nvSpPr>
        <p:spPr bwMode="auto">
          <a:xfrm>
            <a:off x="6237288" y="3949700"/>
            <a:ext cx="9858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0326" name="Text Box 54"/>
          <p:cNvSpPr txBox="1">
            <a:spLocks noChangeArrowheads="1"/>
          </p:cNvSpPr>
          <p:nvPr/>
        </p:nvSpPr>
        <p:spPr bwMode="auto">
          <a:xfrm>
            <a:off x="3797300" y="1717675"/>
            <a:ext cx="24796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異常停止の機械的な問題を追及していく</a:t>
            </a:r>
          </a:p>
        </p:txBody>
      </p:sp>
      <p:pic>
        <p:nvPicPr>
          <p:cNvPr id="310327" name="Picture 55" descr="19_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9225" y="1643063"/>
            <a:ext cx="2289175" cy="1585912"/>
          </a:xfrm>
          <a:prstGeom prst="rect">
            <a:avLst/>
          </a:prstGeom>
          <a:noFill/>
          <a:extLst>
            <a:ext uri="{909E8E84-426E-40DD-AFC4-6F175D3DCCD1}">
              <a14:hiddenFill xmlns:a14="http://schemas.microsoft.com/office/drawing/2010/main">
                <a:solidFill>
                  <a:srgbClr val="FFFFFF"/>
                </a:solidFill>
              </a14:hiddenFill>
            </a:ext>
          </a:extLst>
        </p:spPr>
      </p:pic>
      <p:sp>
        <p:nvSpPr>
          <p:cNvPr id="310328" name="Text Box 56"/>
          <p:cNvSpPr txBox="1">
            <a:spLocks noChangeArrowheads="1"/>
          </p:cNvSpPr>
          <p:nvPr/>
        </p:nvSpPr>
        <p:spPr bwMode="auto">
          <a:xfrm>
            <a:off x="2492375" y="6467475"/>
            <a:ext cx="4090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図１２．機械の異常停止のなぜなぜ分析図</a:t>
            </a:r>
          </a:p>
        </p:txBody>
      </p:sp>
      <p:grpSp>
        <p:nvGrpSpPr>
          <p:cNvPr id="310335" name="Group 63"/>
          <p:cNvGrpSpPr>
            <a:grpSpLocks/>
          </p:cNvGrpSpPr>
          <p:nvPr/>
        </p:nvGrpSpPr>
        <p:grpSpPr bwMode="auto">
          <a:xfrm>
            <a:off x="4071938" y="4440238"/>
            <a:ext cx="1839912" cy="101600"/>
            <a:chOff x="2565" y="2797"/>
            <a:chExt cx="1159" cy="64"/>
          </a:xfrm>
        </p:grpSpPr>
        <p:sp>
          <p:nvSpPr>
            <p:cNvPr id="310329" name="Rectangle 57"/>
            <p:cNvSpPr>
              <a:spLocks noChangeArrowheads="1"/>
            </p:cNvSpPr>
            <p:nvPr/>
          </p:nvSpPr>
          <p:spPr bwMode="auto">
            <a:xfrm rot="20606487" flipV="1">
              <a:off x="2565" y="2805"/>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30" name="Rectangle 58"/>
            <p:cNvSpPr>
              <a:spLocks noChangeArrowheads="1"/>
            </p:cNvSpPr>
            <p:nvPr/>
          </p:nvSpPr>
          <p:spPr bwMode="auto">
            <a:xfrm rot="936946" flipV="1">
              <a:off x="2573" y="2797"/>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10336" name="Group 64"/>
          <p:cNvGrpSpPr>
            <a:grpSpLocks/>
          </p:cNvGrpSpPr>
          <p:nvPr/>
        </p:nvGrpSpPr>
        <p:grpSpPr bwMode="auto">
          <a:xfrm>
            <a:off x="4052888" y="5457825"/>
            <a:ext cx="1839912" cy="101600"/>
            <a:chOff x="2553" y="3438"/>
            <a:chExt cx="1159" cy="64"/>
          </a:xfrm>
        </p:grpSpPr>
        <p:sp>
          <p:nvSpPr>
            <p:cNvPr id="310331" name="Rectangle 59"/>
            <p:cNvSpPr>
              <a:spLocks noChangeArrowheads="1"/>
            </p:cNvSpPr>
            <p:nvPr/>
          </p:nvSpPr>
          <p:spPr bwMode="auto">
            <a:xfrm rot="20606487" flipV="1">
              <a:off x="2553" y="3446"/>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332" name="Rectangle 60"/>
            <p:cNvSpPr>
              <a:spLocks noChangeArrowheads="1"/>
            </p:cNvSpPr>
            <p:nvPr/>
          </p:nvSpPr>
          <p:spPr bwMode="auto">
            <a:xfrm rot="936946" flipV="1">
              <a:off x="2561" y="3438"/>
              <a:ext cx="1151" cy="56"/>
            </a:xfrm>
            <a:prstGeom prst="rect">
              <a:avLst/>
            </a:prstGeom>
            <a:solidFill>
              <a:srgbClr val="993300">
                <a:alpha val="41000"/>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310333" name="Text Box 61"/>
          <p:cNvSpPr txBox="1">
            <a:spLocks noChangeArrowheads="1"/>
          </p:cNvSpPr>
          <p:nvPr/>
        </p:nvSpPr>
        <p:spPr bwMode="auto">
          <a:xfrm>
            <a:off x="1624013" y="5880100"/>
            <a:ext cx="1371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再発防止へ</a:t>
            </a:r>
          </a:p>
        </p:txBody>
      </p:sp>
      <p:sp>
        <p:nvSpPr>
          <p:cNvPr id="310334" name="Text Box 62"/>
          <p:cNvSpPr txBox="1">
            <a:spLocks noChangeArrowheads="1"/>
          </p:cNvSpPr>
          <p:nvPr/>
        </p:nvSpPr>
        <p:spPr bwMode="auto">
          <a:xfrm>
            <a:off x="6904038" y="5921375"/>
            <a:ext cx="1371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再発防止へ</a:t>
            </a:r>
          </a:p>
        </p:txBody>
      </p:sp>
      <p:sp>
        <p:nvSpPr>
          <p:cNvPr id="310337" name="Text Box 65"/>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P24</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Text Box 2"/>
          <p:cNvSpPr txBox="1">
            <a:spLocks noChangeArrowheads="1"/>
          </p:cNvSpPr>
          <p:nvPr/>
        </p:nvSpPr>
        <p:spPr bwMode="auto">
          <a:xfrm>
            <a:off x="452438" y="960438"/>
            <a:ext cx="8267700" cy="1933575"/>
          </a:xfrm>
          <a:prstGeom prst="rect">
            <a:avLst/>
          </a:prstGeom>
          <a:solidFill>
            <a:srgbClr val="FFC1C1"/>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sz="6000" b="1">
                <a:effectLst>
                  <a:outerShdw blurRad="38100" dist="38100" dir="2700000" algn="tl">
                    <a:srgbClr val="FFFFFF"/>
                  </a:outerShdw>
                </a:effectLst>
                <a:ea typeface="HG創英角ﾎﾟｯﾌﾟ体" pitchFamily="49" charset="-128"/>
              </a:rPr>
              <a:t>どうもありがとう</a:t>
            </a:r>
          </a:p>
          <a:p>
            <a:pPr algn="ctr" fontAlgn="ctr"/>
            <a:r>
              <a:rPr lang="ja-JP" altLang="en-US" sz="6000" b="1">
                <a:effectLst>
                  <a:outerShdw blurRad="38100" dist="38100" dir="2700000" algn="tl">
                    <a:srgbClr val="FFFFFF"/>
                  </a:outerShdw>
                </a:effectLst>
                <a:ea typeface="HG創英角ﾎﾟｯﾌﾟ体" pitchFamily="49" charset="-128"/>
              </a:rPr>
              <a:t>御座いました</a:t>
            </a:r>
          </a:p>
        </p:txBody>
      </p:sp>
      <p:sp>
        <p:nvSpPr>
          <p:cNvPr id="194563" name="Text Box 3"/>
          <p:cNvSpPr txBox="1">
            <a:spLocks noChangeArrowheads="1"/>
          </p:cNvSpPr>
          <p:nvPr/>
        </p:nvSpPr>
        <p:spPr bwMode="auto">
          <a:xfrm>
            <a:off x="8369300" y="139700"/>
            <a:ext cx="630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P25</a:t>
            </a:r>
          </a:p>
        </p:txBody>
      </p:sp>
      <p:pic>
        <p:nvPicPr>
          <p:cNvPr id="1945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625" y="3667125"/>
            <a:ext cx="2895600" cy="286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4647" name="Group 87"/>
          <p:cNvGrpSpPr>
            <a:grpSpLocks/>
          </p:cNvGrpSpPr>
          <p:nvPr/>
        </p:nvGrpSpPr>
        <p:grpSpPr bwMode="auto">
          <a:xfrm>
            <a:off x="7442200" y="2944813"/>
            <a:ext cx="1443038" cy="1806575"/>
            <a:chOff x="866" y="3143"/>
            <a:chExt cx="909" cy="1138"/>
          </a:xfrm>
        </p:grpSpPr>
        <p:sp>
          <p:nvSpPr>
            <p:cNvPr id="194584" name="Freeform 24"/>
            <p:cNvSpPr>
              <a:spLocks/>
            </p:cNvSpPr>
            <p:nvPr/>
          </p:nvSpPr>
          <p:spPr bwMode="auto">
            <a:xfrm>
              <a:off x="1180" y="4198"/>
              <a:ext cx="290" cy="83"/>
            </a:xfrm>
            <a:custGeom>
              <a:avLst/>
              <a:gdLst>
                <a:gd name="T0" fmla="*/ 28 w 290"/>
                <a:gd name="T1" fmla="*/ 5 h 83"/>
                <a:gd name="T2" fmla="*/ 19 w 290"/>
                <a:gd name="T3" fmla="*/ 13 h 83"/>
                <a:gd name="T4" fmla="*/ 9 w 290"/>
                <a:gd name="T5" fmla="*/ 24 h 83"/>
                <a:gd name="T6" fmla="*/ 3 w 290"/>
                <a:gd name="T7" fmla="*/ 35 h 83"/>
                <a:gd name="T8" fmla="*/ 0 w 290"/>
                <a:gd name="T9" fmla="*/ 46 h 83"/>
                <a:gd name="T10" fmla="*/ 0 w 290"/>
                <a:gd name="T11" fmla="*/ 57 h 83"/>
                <a:gd name="T12" fmla="*/ 7 w 290"/>
                <a:gd name="T13" fmla="*/ 66 h 83"/>
                <a:gd name="T14" fmla="*/ 16 w 290"/>
                <a:gd name="T15" fmla="*/ 72 h 83"/>
                <a:gd name="T16" fmla="*/ 30 w 290"/>
                <a:gd name="T17" fmla="*/ 79 h 83"/>
                <a:gd name="T18" fmla="*/ 35 w 290"/>
                <a:gd name="T19" fmla="*/ 79 h 83"/>
                <a:gd name="T20" fmla="*/ 44 w 290"/>
                <a:gd name="T21" fmla="*/ 79 h 83"/>
                <a:gd name="T22" fmla="*/ 58 w 290"/>
                <a:gd name="T23" fmla="*/ 79 h 83"/>
                <a:gd name="T24" fmla="*/ 74 w 290"/>
                <a:gd name="T25" fmla="*/ 79 h 83"/>
                <a:gd name="T26" fmla="*/ 90 w 290"/>
                <a:gd name="T27" fmla="*/ 79 h 83"/>
                <a:gd name="T28" fmla="*/ 106 w 290"/>
                <a:gd name="T29" fmla="*/ 76 h 83"/>
                <a:gd name="T30" fmla="*/ 117 w 290"/>
                <a:gd name="T31" fmla="*/ 74 h 83"/>
                <a:gd name="T32" fmla="*/ 124 w 290"/>
                <a:gd name="T33" fmla="*/ 70 h 83"/>
                <a:gd name="T34" fmla="*/ 127 w 290"/>
                <a:gd name="T35" fmla="*/ 76 h 83"/>
                <a:gd name="T36" fmla="*/ 131 w 290"/>
                <a:gd name="T37" fmla="*/ 81 h 83"/>
                <a:gd name="T38" fmla="*/ 147 w 290"/>
                <a:gd name="T39" fmla="*/ 81 h 83"/>
                <a:gd name="T40" fmla="*/ 154 w 290"/>
                <a:gd name="T41" fmla="*/ 81 h 83"/>
                <a:gd name="T42" fmla="*/ 166 w 290"/>
                <a:gd name="T43" fmla="*/ 83 h 83"/>
                <a:gd name="T44" fmla="*/ 182 w 290"/>
                <a:gd name="T45" fmla="*/ 83 h 83"/>
                <a:gd name="T46" fmla="*/ 200 w 290"/>
                <a:gd name="T47" fmla="*/ 83 h 83"/>
                <a:gd name="T48" fmla="*/ 218 w 290"/>
                <a:gd name="T49" fmla="*/ 83 h 83"/>
                <a:gd name="T50" fmla="*/ 235 w 290"/>
                <a:gd name="T51" fmla="*/ 81 h 83"/>
                <a:gd name="T52" fmla="*/ 248 w 290"/>
                <a:gd name="T53" fmla="*/ 79 h 83"/>
                <a:gd name="T54" fmla="*/ 260 w 290"/>
                <a:gd name="T55" fmla="*/ 79 h 83"/>
                <a:gd name="T56" fmla="*/ 271 w 290"/>
                <a:gd name="T57" fmla="*/ 74 h 83"/>
                <a:gd name="T58" fmla="*/ 278 w 290"/>
                <a:gd name="T59" fmla="*/ 70 h 83"/>
                <a:gd name="T60" fmla="*/ 283 w 290"/>
                <a:gd name="T61" fmla="*/ 66 h 83"/>
                <a:gd name="T62" fmla="*/ 287 w 290"/>
                <a:gd name="T63" fmla="*/ 57 h 83"/>
                <a:gd name="T64" fmla="*/ 287 w 290"/>
                <a:gd name="T65" fmla="*/ 46 h 83"/>
                <a:gd name="T66" fmla="*/ 290 w 290"/>
                <a:gd name="T67" fmla="*/ 29 h 83"/>
                <a:gd name="T68" fmla="*/ 290 w 290"/>
                <a:gd name="T69" fmla="*/ 5 h 83"/>
                <a:gd name="T70" fmla="*/ 278 w 290"/>
                <a:gd name="T71" fmla="*/ 11 h 83"/>
                <a:gd name="T72" fmla="*/ 267 w 290"/>
                <a:gd name="T73" fmla="*/ 16 h 83"/>
                <a:gd name="T74" fmla="*/ 246 w 290"/>
                <a:gd name="T75" fmla="*/ 18 h 83"/>
                <a:gd name="T76" fmla="*/ 228 w 290"/>
                <a:gd name="T77" fmla="*/ 13 h 83"/>
                <a:gd name="T78" fmla="*/ 209 w 290"/>
                <a:gd name="T79" fmla="*/ 9 h 83"/>
                <a:gd name="T80" fmla="*/ 191 w 290"/>
                <a:gd name="T81" fmla="*/ 3 h 83"/>
                <a:gd name="T82" fmla="*/ 170 w 290"/>
                <a:gd name="T83" fmla="*/ 0 h 83"/>
                <a:gd name="T84" fmla="*/ 150 w 290"/>
                <a:gd name="T85" fmla="*/ 5 h 83"/>
                <a:gd name="T86" fmla="*/ 140 w 290"/>
                <a:gd name="T87" fmla="*/ 9 h 83"/>
                <a:gd name="T88" fmla="*/ 127 w 290"/>
                <a:gd name="T89" fmla="*/ 18 h 83"/>
                <a:gd name="T90" fmla="*/ 108 w 290"/>
                <a:gd name="T91" fmla="*/ 13 h 83"/>
                <a:gd name="T92" fmla="*/ 83 w 290"/>
                <a:gd name="T93" fmla="*/ 7 h 83"/>
                <a:gd name="T94" fmla="*/ 55 w 290"/>
                <a:gd name="T95" fmla="*/ 3 h 83"/>
                <a:gd name="T96" fmla="*/ 28 w 290"/>
                <a:gd name="T97" fmla="*/ 5 h 83"/>
                <a:gd name="T98" fmla="*/ 28 w 290"/>
                <a:gd name="T99" fmla="*/ 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0" h="83">
                  <a:moveTo>
                    <a:pt x="28" y="5"/>
                  </a:moveTo>
                  <a:lnTo>
                    <a:pt x="19" y="13"/>
                  </a:lnTo>
                  <a:lnTo>
                    <a:pt x="9" y="24"/>
                  </a:lnTo>
                  <a:lnTo>
                    <a:pt x="3" y="35"/>
                  </a:lnTo>
                  <a:lnTo>
                    <a:pt x="0" y="46"/>
                  </a:lnTo>
                  <a:lnTo>
                    <a:pt x="0" y="57"/>
                  </a:lnTo>
                  <a:lnTo>
                    <a:pt x="7" y="66"/>
                  </a:lnTo>
                  <a:lnTo>
                    <a:pt x="16" y="72"/>
                  </a:lnTo>
                  <a:lnTo>
                    <a:pt x="30" y="79"/>
                  </a:lnTo>
                  <a:lnTo>
                    <a:pt x="35" y="79"/>
                  </a:lnTo>
                  <a:lnTo>
                    <a:pt x="44" y="79"/>
                  </a:lnTo>
                  <a:lnTo>
                    <a:pt x="58" y="79"/>
                  </a:lnTo>
                  <a:lnTo>
                    <a:pt x="74" y="79"/>
                  </a:lnTo>
                  <a:lnTo>
                    <a:pt x="90" y="79"/>
                  </a:lnTo>
                  <a:lnTo>
                    <a:pt x="106" y="76"/>
                  </a:lnTo>
                  <a:lnTo>
                    <a:pt x="117" y="74"/>
                  </a:lnTo>
                  <a:lnTo>
                    <a:pt x="124" y="70"/>
                  </a:lnTo>
                  <a:lnTo>
                    <a:pt x="127" y="76"/>
                  </a:lnTo>
                  <a:lnTo>
                    <a:pt x="131" y="81"/>
                  </a:lnTo>
                  <a:lnTo>
                    <a:pt x="147" y="81"/>
                  </a:lnTo>
                  <a:lnTo>
                    <a:pt x="154" y="81"/>
                  </a:lnTo>
                  <a:lnTo>
                    <a:pt x="166" y="83"/>
                  </a:lnTo>
                  <a:lnTo>
                    <a:pt x="182" y="83"/>
                  </a:lnTo>
                  <a:lnTo>
                    <a:pt x="200" y="83"/>
                  </a:lnTo>
                  <a:lnTo>
                    <a:pt x="218" y="83"/>
                  </a:lnTo>
                  <a:lnTo>
                    <a:pt x="235" y="81"/>
                  </a:lnTo>
                  <a:lnTo>
                    <a:pt x="248" y="79"/>
                  </a:lnTo>
                  <a:lnTo>
                    <a:pt x="260" y="79"/>
                  </a:lnTo>
                  <a:lnTo>
                    <a:pt x="271" y="74"/>
                  </a:lnTo>
                  <a:lnTo>
                    <a:pt x="278" y="70"/>
                  </a:lnTo>
                  <a:lnTo>
                    <a:pt x="283" y="66"/>
                  </a:lnTo>
                  <a:lnTo>
                    <a:pt x="287" y="57"/>
                  </a:lnTo>
                  <a:lnTo>
                    <a:pt x="287" y="46"/>
                  </a:lnTo>
                  <a:lnTo>
                    <a:pt x="290" y="29"/>
                  </a:lnTo>
                  <a:lnTo>
                    <a:pt x="290" y="5"/>
                  </a:lnTo>
                  <a:lnTo>
                    <a:pt x="278" y="11"/>
                  </a:lnTo>
                  <a:lnTo>
                    <a:pt x="267" y="16"/>
                  </a:lnTo>
                  <a:lnTo>
                    <a:pt x="246" y="18"/>
                  </a:lnTo>
                  <a:lnTo>
                    <a:pt x="228" y="13"/>
                  </a:lnTo>
                  <a:lnTo>
                    <a:pt x="209" y="9"/>
                  </a:lnTo>
                  <a:lnTo>
                    <a:pt x="191" y="3"/>
                  </a:lnTo>
                  <a:lnTo>
                    <a:pt x="170" y="0"/>
                  </a:lnTo>
                  <a:lnTo>
                    <a:pt x="150" y="5"/>
                  </a:lnTo>
                  <a:lnTo>
                    <a:pt x="140" y="9"/>
                  </a:lnTo>
                  <a:lnTo>
                    <a:pt x="127" y="18"/>
                  </a:lnTo>
                  <a:lnTo>
                    <a:pt x="108" y="13"/>
                  </a:lnTo>
                  <a:lnTo>
                    <a:pt x="83" y="7"/>
                  </a:lnTo>
                  <a:lnTo>
                    <a:pt x="55" y="3"/>
                  </a:lnTo>
                  <a:lnTo>
                    <a:pt x="28" y="5"/>
                  </a:lnTo>
                  <a:lnTo>
                    <a:pt x="28" y="5"/>
                  </a:lnTo>
                  <a:close/>
                </a:path>
              </a:pathLst>
            </a:custGeom>
            <a:solidFill>
              <a:srgbClr val="7F1E02"/>
            </a:solidFill>
            <a:ln w="33338">
              <a:solidFill>
                <a:srgbClr val="000000"/>
              </a:solidFill>
              <a:prstDash val="solid"/>
              <a:round/>
              <a:headEnd/>
              <a:tailEnd/>
            </a:ln>
          </p:spPr>
          <p:txBody>
            <a:bodyPr/>
            <a:lstStyle/>
            <a:p>
              <a:endParaRPr lang="ja-JP" altLang="en-US"/>
            </a:p>
          </p:txBody>
        </p:sp>
        <p:sp>
          <p:nvSpPr>
            <p:cNvPr id="194585" name="Freeform 25"/>
            <p:cNvSpPr>
              <a:spLocks/>
            </p:cNvSpPr>
            <p:nvPr/>
          </p:nvSpPr>
          <p:spPr bwMode="auto">
            <a:xfrm>
              <a:off x="1297" y="4216"/>
              <a:ext cx="10" cy="52"/>
            </a:xfrm>
            <a:custGeom>
              <a:avLst/>
              <a:gdLst>
                <a:gd name="T0" fmla="*/ 10 w 10"/>
                <a:gd name="T1" fmla="*/ 0 h 52"/>
                <a:gd name="T2" fmla="*/ 3 w 10"/>
                <a:gd name="T3" fmla="*/ 11 h 52"/>
                <a:gd name="T4" fmla="*/ 0 w 10"/>
                <a:gd name="T5" fmla="*/ 26 h 52"/>
                <a:gd name="T6" fmla="*/ 3 w 10"/>
                <a:gd name="T7" fmla="*/ 41 h 52"/>
                <a:gd name="T8" fmla="*/ 7 w 10"/>
                <a:gd name="T9" fmla="*/ 52 h 52"/>
              </a:gdLst>
              <a:ahLst/>
              <a:cxnLst>
                <a:cxn ang="0">
                  <a:pos x="T0" y="T1"/>
                </a:cxn>
                <a:cxn ang="0">
                  <a:pos x="T2" y="T3"/>
                </a:cxn>
                <a:cxn ang="0">
                  <a:pos x="T4" y="T5"/>
                </a:cxn>
                <a:cxn ang="0">
                  <a:pos x="T6" y="T7"/>
                </a:cxn>
                <a:cxn ang="0">
                  <a:pos x="T8" y="T9"/>
                </a:cxn>
              </a:cxnLst>
              <a:rect l="0" t="0" r="r" b="b"/>
              <a:pathLst>
                <a:path w="10" h="52">
                  <a:moveTo>
                    <a:pt x="10" y="0"/>
                  </a:moveTo>
                  <a:lnTo>
                    <a:pt x="3" y="11"/>
                  </a:lnTo>
                  <a:lnTo>
                    <a:pt x="0" y="26"/>
                  </a:lnTo>
                  <a:lnTo>
                    <a:pt x="3" y="41"/>
                  </a:lnTo>
                  <a:lnTo>
                    <a:pt x="7" y="52"/>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586" name="Freeform 26"/>
            <p:cNvSpPr>
              <a:spLocks/>
            </p:cNvSpPr>
            <p:nvPr/>
          </p:nvSpPr>
          <p:spPr bwMode="auto">
            <a:xfrm>
              <a:off x="1171" y="3834"/>
              <a:ext cx="308" cy="382"/>
            </a:xfrm>
            <a:custGeom>
              <a:avLst/>
              <a:gdLst>
                <a:gd name="T0" fmla="*/ 37 w 308"/>
                <a:gd name="T1" fmla="*/ 369 h 382"/>
                <a:gd name="T2" fmla="*/ 64 w 308"/>
                <a:gd name="T3" fmla="*/ 367 h 382"/>
                <a:gd name="T4" fmla="*/ 92 w 308"/>
                <a:gd name="T5" fmla="*/ 371 h 382"/>
                <a:gd name="T6" fmla="*/ 117 w 308"/>
                <a:gd name="T7" fmla="*/ 377 h 382"/>
                <a:gd name="T8" fmla="*/ 136 w 308"/>
                <a:gd name="T9" fmla="*/ 382 h 382"/>
                <a:gd name="T10" fmla="*/ 149 w 308"/>
                <a:gd name="T11" fmla="*/ 373 h 382"/>
                <a:gd name="T12" fmla="*/ 159 w 308"/>
                <a:gd name="T13" fmla="*/ 369 h 382"/>
                <a:gd name="T14" fmla="*/ 179 w 308"/>
                <a:gd name="T15" fmla="*/ 364 h 382"/>
                <a:gd name="T16" fmla="*/ 200 w 308"/>
                <a:gd name="T17" fmla="*/ 367 h 382"/>
                <a:gd name="T18" fmla="*/ 218 w 308"/>
                <a:gd name="T19" fmla="*/ 373 h 382"/>
                <a:gd name="T20" fmla="*/ 237 w 308"/>
                <a:gd name="T21" fmla="*/ 377 h 382"/>
                <a:gd name="T22" fmla="*/ 255 w 308"/>
                <a:gd name="T23" fmla="*/ 382 h 382"/>
                <a:gd name="T24" fmla="*/ 276 w 308"/>
                <a:gd name="T25" fmla="*/ 380 h 382"/>
                <a:gd name="T26" fmla="*/ 287 w 308"/>
                <a:gd name="T27" fmla="*/ 375 h 382"/>
                <a:gd name="T28" fmla="*/ 299 w 308"/>
                <a:gd name="T29" fmla="*/ 369 h 382"/>
                <a:gd name="T30" fmla="*/ 301 w 308"/>
                <a:gd name="T31" fmla="*/ 356 h 382"/>
                <a:gd name="T32" fmla="*/ 301 w 308"/>
                <a:gd name="T33" fmla="*/ 336 h 382"/>
                <a:gd name="T34" fmla="*/ 301 w 308"/>
                <a:gd name="T35" fmla="*/ 312 h 382"/>
                <a:gd name="T36" fmla="*/ 303 w 308"/>
                <a:gd name="T37" fmla="*/ 288 h 382"/>
                <a:gd name="T38" fmla="*/ 303 w 308"/>
                <a:gd name="T39" fmla="*/ 230 h 382"/>
                <a:gd name="T40" fmla="*/ 306 w 308"/>
                <a:gd name="T41" fmla="*/ 169 h 382"/>
                <a:gd name="T42" fmla="*/ 308 w 308"/>
                <a:gd name="T43" fmla="*/ 110 h 382"/>
                <a:gd name="T44" fmla="*/ 308 w 308"/>
                <a:gd name="T45" fmla="*/ 82 h 382"/>
                <a:gd name="T46" fmla="*/ 308 w 308"/>
                <a:gd name="T47" fmla="*/ 58 h 382"/>
                <a:gd name="T48" fmla="*/ 308 w 308"/>
                <a:gd name="T49" fmla="*/ 39 h 382"/>
                <a:gd name="T50" fmla="*/ 308 w 308"/>
                <a:gd name="T51" fmla="*/ 19 h 382"/>
                <a:gd name="T52" fmla="*/ 308 w 308"/>
                <a:gd name="T53" fmla="*/ 8 h 382"/>
                <a:gd name="T54" fmla="*/ 308 w 308"/>
                <a:gd name="T55" fmla="*/ 0 h 382"/>
                <a:gd name="T56" fmla="*/ 255 w 308"/>
                <a:gd name="T57" fmla="*/ 0 h 382"/>
                <a:gd name="T58" fmla="*/ 207 w 308"/>
                <a:gd name="T59" fmla="*/ 2 h 382"/>
                <a:gd name="T60" fmla="*/ 165 w 308"/>
                <a:gd name="T61" fmla="*/ 2 h 382"/>
                <a:gd name="T62" fmla="*/ 131 w 308"/>
                <a:gd name="T63" fmla="*/ 2 h 382"/>
                <a:gd name="T64" fmla="*/ 101 w 308"/>
                <a:gd name="T65" fmla="*/ 2 h 382"/>
                <a:gd name="T66" fmla="*/ 76 w 308"/>
                <a:gd name="T67" fmla="*/ 2 h 382"/>
                <a:gd name="T68" fmla="*/ 55 w 308"/>
                <a:gd name="T69" fmla="*/ 2 h 382"/>
                <a:gd name="T70" fmla="*/ 39 w 308"/>
                <a:gd name="T71" fmla="*/ 2 h 382"/>
                <a:gd name="T72" fmla="*/ 28 w 308"/>
                <a:gd name="T73" fmla="*/ 2 h 382"/>
                <a:gd name="T74" fmla="*/ 18 w 308"/>
                <a:gd name="T75" fmla="*/ 2 h 382"/>
                <a:gd name="T76" fmla="*/ 7 w 308"/>
                <a:gd name="T77" fmla="*/ 2 h 382"/>
                <a:gd name="T78" fmla="*/ 2 w 308"/>
                <a:gd name="T79" fmla="*/ 2 h 382"/>
                <a:gd name="T80" fmla="*/ 2 w 308"/>
                <a:gd name="T81" fmla="*/ 2 h 382"/>
                <a:gd name="T82" fmla="*/ 0 w 308"/>
                <a:gd name="T83" fmla="*/ 52 h 382"/>
                <a:gd name="T84" fmla="*/ 0 w 308"/>
                <a:gd name="T85" fmla="*/ 99 h 382"/>
                <a:gd name="T86" fmla="*/ 2 w 308"/>
                <a:gd name="T87" fmla="*/ 143 h 382"/>
                <a:gd name="T88" fmla="*/ 5 w 308"/>
                <a:gd name="T89" fmla="*/ 184 h 382"/>
                <a:gd name="T90" fmla="*/ 9 w 308"/>
                <a:gd name="T91" fmla="*/ 228 h 382"/>
                <a:gd name="T92" fmla="*/ 16 w 308"/>
                <a:gd name="T93" fmla="*/ 271 h 382"/>
                <a:gd name="T94" fmla="*/ 25 w 308"/>
                <a:gd name="T95" fmla="*/ 317 h 382"/>
                <a:gd name="T96" fmla="*/ 37 w 308"/>
                <a:gd name="T97" fmla="*/ 369 h 382"/>
                <a:gd name="T98" fmla="*/ 37 w 308"/>
                <a:gd name="T99" fmla="*/ 36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8" h="382">
                  <a:moveTo>
                    <a:pt x="37" y="369"/>
                  </a:moveTo>
                  <a:lnTo>
                    <a:pt x="64" y="367"/>
                  </a:lnTo>
                  <a:lnTo>
                    <a:pt x="92" y="371"/>
                  </a:lnTo>
                  <a:lnTo>
                    <a:pt x="117" y="377"/>
                  </a:lnTo>
                  <a:lnTo>
                    <a:pt x="136" y="382"/>
                  </a:lnTo>
                  <a:lnTo>
                    <a:pt x="149" y="373"/>
                  </a:lnTo>
                  <a:lnTo>
                    <a:pt x="159" y="369"/>
                  </a:lnTo>
                  <a:lnTo>
                    <a:pt x="179" y="364"/>
                  </a:lnTo>
                  <a:lnTo>
                    <a:pt x="200" y="367"/>
                  </a:lnTo>
                  <a:lnTo>
                    <a:pt x="218" y="373"/>
                  </a:lnTo>
                  <a:lnTo>
                    <a:pt x="237" y="377"/>
                  </a:lnTo>
                  <a:lnTo>
                    <a:pt x="255" y="382"/>
                  </a:lnTo>
                  <a:lnTo>
                    <a:pt x="276" y="380"/>
                  </a:lnTo>
                  <a:lnTo>
                    <a:pt x="287" y="375"/>
                  </a:lnTo>
                  <a:lnTo>
                    <a:pt x="299" y="369"/>
                  </a:lnTo>
                  <a:lnTo>
                    <a:pt x="301" y="356"/>
                  </a:lnTo>
                  <a:lnTo>
                    <a:pt x="301" y="336"/>
                  </a:lnTo>
                  <a:lnTo>
                    <a:pt x="301" y="312"/>
                  </a:lnTo>
                  <a:lnTo>
                    <a:pt x="303" y="288"/>
                  </a:lnTo>
                  <a:lnTo>
                    <a:pt x="303" y="230"/>
                  </a:lnTo>
                  <a:lnTo>
                    <a:pt x="306" y="169"/>
                  </a:lnTo>
                  <a:lnTo>
                    <a:pt x="308" y="110"/>
                  </a:lnTo>
                  <a:lnTo>
                    <a:pt x="308" y="82"/>
                  </a:lnTo>
                  <a:lnTo>
                    <a:pt x="308" y="58"/>
                  </a:lnTo>
                  <a:lnTo>
                    <a:pt x="308" y="39"/>
                  </a:lnTo>
                  <a:lnTo>
                    <a:pt x="308" y="19"/>
                  </a:lnTo>
                  <a:lnTo>
                    <a:pt x="308" y="8"/>
                  </a:lnTo>
                  <a:lnTo>
                    <a:pt x="308" y="0"/>
                  </a:lnTo>
                  <a:lnTo>
                    <a:pt x="255" y="0"/>
                  </a:lnTo>
                  <a:lnTo>
                    <a:pt x="207" y="2"/>
                  </a:lnTo>
                  <a:lnTo>
                    <a:pt x="165" y="2"/>
                  </a:lnTo>
                  <a:lnTo>
                    <a:pt x="131" y="2"/>
                  </a:lnTo>
                  <a:lnTo>
                    <a:pt x="101" y="2"/>
                  </a:lnTo>
                  <a:lnTo>
                    <a:pt x="76" y="2"/>
                  </a:lnTo>
                  <a:lnTo>
                    <a:pt x="55" y="2"/>
                  </a:lnTo>
                  <a:lnTo>
                    <a:pt x="39" y="2"/>
                  </a:lnTo>
                  <a:lnTo>
                    <a:pt x="28" y="2"/>
                  </a:lnTo>
                  <a:lnTo>
                    <a:pt x="18" y="2"/>
                  </a:lnTo>
                  <a:lnTo>
                    <a:pt x="7" y="2"/>
                  </a:lnTo>
                  <a:lnTo>
                    <a:pt x="2" y="2"/>
                  </a:lnTo>
                  <a:lnTo>
                    <a:pt x="2" y="2"/>
                  </a:lnTo>
                  <a:lnTo>
                    <a:pt x="0" y="52"/>
                  </a:lnTo>
                  <a:lnTo>
                    <a:pt x="0" y="99"/>
                  </a:lnTo>
                  <a:lnTo>
                    <a:pt x="2" y="143"/>
                  </a:lnTo>
                  <a:lnTo>
                    <a:pt x="5" y="184"/>
                  </a:lnTo>
                  <a:lnTo>
                    <a:pt x="9" y="228"/>
                  </a:lnTo>
                  <a:lnTo>
                    <a:pt x="16" y="271"/>
                  </a:lnTo>
                  <a:lnTo>
                    <a:pt x="25" y="317"/>
                  </a:lnTo>
                  <a:lnTo>
                    <a:pt x="37" y="369"/>
                  </a:lnTo>
                  <a:lnTo>
                    <a:pt x="37" y="369"/>
                  </a:lnTo>
                  <a:close/>
                </a:path>
              </a:pathLst>
            </a:custGeom>
            <a:solidFill>
              <a:srgbClr val="7F7F7F"/>
            </a:solidFill>
            <a:ln w="33338">
              <a:solidFill>
                <a:srgbClr val="000000"/>
              </a:solidFill>
              <a:prstDash val="solid"/>
              <a:round/>
              <a:headEnd/>
              <a:tailEnd/>
            </a:ln>
          </p:spPr>
          <p:txBody>
            <a:bodyPr/>
            <a:lstStyle/>
            <a:p>
              <a:endParaRPr lang="ja-JP" altLang="en-US"/>
            </a:p>
          </p:txBody>
        </p:sp>
        <p:sp>
          <p:nvSpPr>
            <p:cNvPr id="194587" name="Freeform 27"/>
            <p:cNvSpPr>
              <a:spLocks/>
            </p:cNvSpPr>
            <p:nvPr/>
          </p:nvSpPr>
          <p:spPr bwMode="auto">
            <a:xfrm>
              <a:off x="1323" y="3964"/>
              <a:ext cx="7" cy="239"/>
            </a:xfrm>
            <a:custGeom>
              <a:avLst/>
              <a:gdLst>
                <a:gd name="T0" fmla="*/ 7 w 7"/>
                <a:gd name="T1" fmla="*/ 239 h 239"/>
                <a:gd name="T2" fmla="*/ 2 w 7"/>
                <a:gd name="T3" fmla="*/ 208 h 239"/>
                <a:gd name="T4" fmla="*/ 2 w 7"/>
                <a:gd name="T5" fmla="*/ 176 h 239"/>
                <a:gd name="T6" fmla="*/ 0 w 7"/>
                <a:gd name="T7" fmla="*/ 106 h 239"/>
                <a:gd name="T8" fmla="*/ 0 w 7"/>
                <a:gd name="T9" fmla="*/ 74 h 239"/>
                <a:gd name="T10" fmla="*/ 0 w 7"/>
                <a:gd name="T11" fmla="*/ 43 h 239"/>
                <a:gd name="T12" fmla="*/ 0 w 7"/>
                <a:gd name="T13" fmla="*/ 19 h 239"/>
                <a:gd name="T14" fmla="*/ 0 w 7"/>
                <a:gd name="T15" fmla="*/ 0 h 2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39">
                  <a:moveTo>
                    <a:pt x="7" y="239"/>
                  </a:moveTo>
                  <a:lnTo>
                    <a:pt x="2" y="208"/>
                  </a:lnTo>
                  <a:lnTo>
                    <a:pt x="2" y="176"/>
                  </a:lnTo>
                  <a:lnTo>
                    <a:pt x="0" y="106"/>
                  </a:lnTo>
                  <a:lnTo>
                    <a:pt x="0" y="74"/>
                  </a:lnTo>
                  <a:lnTo>
                    <a:pt x="0" y="43"/>
                  </a:lnTo>
                  <a:lnTo>
                    <a:pt x="0" y="19"/>
                  </a:lnTo>
                  <a:lnTo>
                    <a:pt x="0" y="0"/>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1" name="Freeform 41"/>
            <p:cNvSpPr>
              <a:spLocks/>
            </p:cNvSpPr>
            <p:nvPr/>
          </p:nvSpPr>
          <p:spPr bwMode="auto">
            <a:xfrm>
              <a:off x="948" y="3545"/>
              <a:ext cx="715" cy="339"/>
            </a:xfrm>
            <a:custGeom>
              <a:avLst/>
              <a:gdLst>
                <a:gd name="T0" fmla="*/ 207 w 715"/>
                <a:gd name="T1" fmla="*/ 273 h 339"/>
                <a:gd name="T2" fmla="*/ 202 w 715"/>
                <a:gd name="T3" fmla="*/ 306 h 339"/>
                <a:gd name="T4" fmla="*/ 205 w 715"/>
                <a:gd name="T5" fmla="*/ 323 h 339"/>
                <a:gd name="T6" fmla="*/ 223 w 715"/>
                <a:gd name="T7" fmla="*/ 336 h 339"/>
                <a:gd name="T8" fmla="*/ 241 w 715"/>
                <a:gd name="T9" fmla="*/ 339 h 339"/>
                <a:gd name="T10" fmla="*/ 276 w 715"/>
                <a:gd name="T11" fmla="*/ 339 h 339"/>
                <a:gd name="T12" fmla="*/ 365 w 715"/>
                <a:gd name="T13" fmla="*/ 339 h 339"/>
                <a:gd name="T14" fmla="*/ 457 w 715"/>
                <a:gd name="T15" fmla="*/ 336 h 339"/>
                <a:gd name="T16" fmla="*/ 490 w 715"/>
                <a:gd name="T17" fmla="*/ 334 h 339"/>
                <a:gd name="T18" fmla="*/ 508 w 715"/>
                <a:gd name="T19" fmla="*/ 332 h 339"/>
                <a:gd name="T20" fmla="*/ 533 w 715"/>
                <a:gd name="T21" fmla="*/ 323 h 339"/>
                <a:gd name="T22" fmla="*/ 542 w 715"/>
                <a:gd name="T23" fmla="*/ 308 h 339"/>
                <a:gd name="T24" fmla="*/ 542 w 715"/>
                <a:gd name="T25" fmla="*/ 286 h 339"/>
                <a:gd name="T26" fmla="*/ 545 w 715"/>
                <a:gd name="T27" fmla="*/ 249 h 339"/>
                <a:gd name="T28" fmla="*/ 554 w 715"/>
                <a:gd name="T29" fmla="*/ 173 h 339"/>
                <a:gd name="T30" fmla="*/ 563 w 715"/>
                <a:gd name="T31" fmla="*/ 113 h 339"/>
                <a:gd name="T32" fmla="*/ 572 w 715"/>
                <a:gd name="T33" fmla="*/ 100 h 339"/>
                <a:gd name="T34" fmla="*/ 607 w 715"/>
                <a:gd name="T35" fmla="*/ 84 h 339"/>
                <a:gd name="T36" fmla="*/ 657 w 715"/>
                <a:gd name="T37" fmla="*/ 65 h 339"/>
                <a:gd name="T38" fmla="*/ 696 w 715"/>
                <a:gd name="T39" fmla="*/ 47 h 339"/>
                <a:gd name="T40" fmla="*/ 712 w 715"/>
                <a:gd name="T41" fmla="*/ 41 h 339"/>
                <a:gd name="T42" fmla="*/ 715 w 715"/>
                <a:gd name="T43" fmla="*/ 41 h 339"/>
                <a:gd name="T44" fmla="*/ 696 w 715"/>
                <a:gd name="T45" fmla="*/ 17 h 339"/>
                <a:gd name="T46" fmla="*/ 687 w 715"/>
                <a:gd name="T47" fmla="*/ 6 h 339"/>
                <a:gd name="T48" fmla="*/ 685 w 715"/>
                <a:gd name="T49" fmla="*/ 0 h 339"/>
                <a:gd name="T50" fmla="*/ 655 w 715"/>
                <a:gd name="T51" fmla="*/ 4 h 339"/>
                <a:gd name="T52" fmla="*/ 572 w 715"/>
                <a:gd name="T53" fmla="*/ 13 h 339"/>
                <a:gd name="T54" fmla="*/ 480 w 715"/>
                <a:gd name="T55" fmla="*/ 19 h 339"/>
                <a:gd name="T56" fmla="*/ 423 w 715"/>
                <a:gd name="T57" fmla="*/ 24 h 339"/>
                <a:gd name="T58" fmla="*/ 395 w 715"/>
                <a:gd name="T59" fmla="*/ 26 h 339"/>
                <a:gd name="T60" fmla="*/ 372 w 715"/>
                <a:gd name="T61" fmla="*/ 28 h 339"/>
                <a:gd name="T62" fmla="*/ 326 w 715"/>
                <a:gd name="T63" fmla="*/ 37 h 339"/>
                <a:gd name="T64" fmla="*/ 264 w 715"/>
                <a:gd name="T65" fmla="*/ 58 h 339"/>
                <a:gd name="T66" fmla="*/ 189 w 715"/>
                <a:gd name="T67" fmla="*/ 100 h 339"/>
                <a:gd name="T68" fmla="*/ 127 w 715"/>
                <a:gd name="T69" fmla="*/ 117 h 339"/>
                <a:gd name="T70" fmla="*/ 108 w 715"/>
                <a:gd name="T71" fmla="*/ 104 h 339"/>
                <a:gd name="T72" fmla="*/ 97 w 715"/>
                <a:gd name="T73" fmla="*/ 95 h 339"/>
                <a:gd name="T74" fmla="*/ 88 w 715"/>
                <a:gd name="T75" fmla="*/ 106 h 339"/>
                <a:gd name="T76" fmla="*/ 46 w 715"/>
                <a:gd name="T77" fmla="*/ 152 h 339"/>
                <a:gd name="T78" fmla="*/ 19 w 715"/>
                <a:gd name="T79" fmla="*/ 180 h 339"/>
                <a:gd name="T80" fmla="*/ 0 w 715"/>
                <a:gd name="T81" fmla="*/ 195 h 339"/>
                <a:gd name="T82" fmla="*/ 37 w 715"/>
                <a:gd name="T83" fmla="*/ 226 h 339"/>
                <a:gd name="T84" fmla="*/ 58 w 715"/>
                <a:gd name="T85" fmla="*/ 241 h 339"/>
                <a:gd name="T86" fmla="*/ 65 w 715"/>
                <a:gd name="T87" fmla="*/ 247 h 339"/>
                <a:gd name="T88" fmla="*/ 83 w 715"/>
                <a:gd name="T89" fmla="*/ 258 h 339"/>
                <a:gd name="T90" fmla="*/ 117 w 715"/>
                <a:gd name="T91" fmla="*/ 273 h 339"/>
                <a:gd name="T92" fmla="*/ 152 w 715"/>
                <a:gd name="T93" fmla="*/ 273 h 339"/>
                <a:gd name="T94" fmla="*/ 189 w 715"/>
                <a:gd name="T95" fmla="*/ 263 h 339"/>
                <a:gd name="T96" fmla="*/ 209 w 715"/>
                <a:gd name="T97" fmla="*/ 25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5" h="339">
                  <a:moveTo>
                    <a:pt x="209" y="252"/>
                  </a:moveTo>
                  <a:lnTo>
                    <a:pt x="207" y="273"/>
                  </a:lnTo>
                  <a:lnTo>
                    <a:pt x="205" y="291"/>
                  </a:lnTo>
                  <a:lnTo>
                    <a:pt x="202" y="306"/>
                  </a:lnTo>
                  <a:lnTo>
                    <a:pt x="205" y="317"/>
                  </a:lnTo>
                  <a:lnTo>
                    <a:pt x="205" y="323"/>
                  </a:lnTo>
                  <a:lnTo>
                    <a:pt x="209" y="330"/>
                  </a:lnTo>
                  <a:lnTo>
                    <a:pt x="223" y="336"/>
                  </a:lnTo>
                  <a:lnTo>
                    <a:pt x="230" y="336"/>
                  </a:lnTo>
                  <a:lnTo>
                    <a:pt x="241" y="339"/>
                  </a:lnTo>
                  <a:lnTo>
                    <a:pt x="258" y="339"/>
                  </a:lnTo>
                  <a:lnTo>
                    <a:pt x="276" y="339"/>
                  </a:lnTo>
                  <a:lnTo>
                    <a:pt x="317" y="339"/>
                  </a:lnTo>
                  <a:lnTo>
                    <a:pt x="365" y="339"/>
                  </a:lnTo>
                  <a:lnTo>
                    <a:pt x="414" y="339"/>
                  </a:lnTo>
                  <a:lnTo>
                    <a:pt x="457" y="336"/>
                  </a:lnTo>
                  <a:lnTo>
                    <a:pt x="476" y="334"/>
                  </a:lnTo>
                  <a:lnTo>
                    <a:pt x="490" y="334"/>
                  </a:lnTo>
                  <a:lnTo>
                    <a:pt x="501" y="334"/>
                  </a:lnTo>
                  <a:lnTo>
                    <a:pt x="508" y="332"/>
                  </a:lnTo>
                  <a:lnTo>
                    <a:pt x="524" y="328"/>
                  </a:lnTo>
                  <a:lnTo>
                    <a:pt x="533" y="323"/>
                  </a:lnTo>
                  <a:lnTo>
                    <a:pt x="540" y="315"/>
                  </a:lnTo>
                  <a:lnTo>
                    <a:pt x="542" y="308"/>
                  </a:lnTo>
                  <a:lnTo>
                    <a:pt x="542" y="299"/>
                  </a:lnTo>
                  <a:lnTo>
                    <a:pt x="542" y="286"/>
                  </a:lnTo>
                  <a:lnTo>
                    <a:pt x="545" y="269"/>
                  </a:lnTo>
                  <a:lnTo>
                    <a:pt x="545" y="249"/>
                  </a:lnTo>
                  <a:lnTo>
                    <a:pt x="549" y="226"/>
                  </a:lnTo>
                  <a:lnTo>
                    <a:pt x="554" y="173"/>
                  </a:lnTo>
                  <a:lnTo>
                    <a:pt x="558" y="121"/>
                  </a:lnTo>
                  <a:lnTo>
                    <a:pt x="563" y="113"/>
                  </a:lnTo>
                  <a:lnTo>
                    <a:pt x="565" y="104"/>
                  </a:lnTo>
                  <a:lnTo>
                    <a:pt x="572" y="100"/>
                  </a:lnTo>
                  <a:lnTo>
                    <a:pt x="581" y="95"/>
                  </a:lnTo>
                  <a:lnTo>
                    <a:pt x="607" y="84"/>
                  </a:lnTo>
                  <a:lnTo>
                    <a:pt x="625" y="76"/>
                  </a:lnTo>
                  <a:lnTo>
                    <a:pt x="657" y="65"/>
                  </a:lnTo>
                  <a:lnTo>
                    <a:pt x="682" y="54"/>
                  </a:lnTo>
                  <a:lnTo>
                    <a:pt x="696" y="47"/>
                  </a:lnTo>
                  <a:lnTo>
                    <a:pt x="705" y="43"/>
                  </a:lnTo>
                  <a:lnTo>
                    <a:pt x="712" y="41"/>
                  </a:lnTo>
                  <a:lnTo>
                    <a:pt x="715" y="41"/>
                  </a:lnTo>
                  <a:lnTo>
                    <a:pt x="715" y="41"/>
                  </a:lnTo>
                  <a:lnTo>
                    <a:pt x="703" y="28"/>
                  </a:lnTo>
                  <a:lnTo>
                    <a:pt x="696" y="17"/>
                  </a:lnTo>
                  <a:lnTo>
                    <a:pt x="692" y="11"/>
                  </a:lnTo>
                  <a:lnTo>
                    <a:pt x="687" y="6"/>
                  </a:lnTo>
                  <a:lnTo>
                    <a:pt x="685" y="2"/>
                  </a:lnTo>
                  <a:lnTo>
                    <a:pt x="685" y="0"/>
                  </a:lnTo>
                  <a:lnTo>
                    <a:pt x="671" y="2"/>
                  </a:lnTo>
                  <a:lnTo>
                    <a:pt x="655" y="4"/>
                  </a:lnTo>
                  <a:lnTo>
                    <a:pt x="616" y="8"/>
                  </a:lnTo>
                  <a:lnTo>
                    <a:pt x="572" y="13"/>
                  </a:lnTo>
                  <a:lnTo>
                    <a:pt x="526" y="15"/>
                  </a:lnTo>
                  <a:lnTo>
                    <a:pt x="480" y="19"/>
                  </a:lnTo>
                  <a:lnTo>
                    <a:pt x="439" y="24"/>
                  </a:lnTo>
                  <a:lnTo>
                    <a:pt x="423" y="24"/>
                  </a:lnTo>
                  <a:lnTo>
                    <a:pt x="407" y="26"/>
                  </a:lnTo>
                  <a:lnTo>
                    <a:pt x="395" y="26"/>
                  </a:lnTo>
                  <a:lnTo>
                    <a:pt x="386" y="26"/>
                  </a:lnTo>
                  <a:lnTo>
                    <a:pt x="372" y="28"/>
                  </a:lnTo>
                  <a:lnTo>
                    <a:pt x="352" y="30"/>
                  </a:lnTo>
                  <a:lnTo>
                    <a:pt x="326" y="37"/>
                  </a:lnTo>
                  <a:lnTo>
                    <a:pt x="299" y="45"/>
                  </a:lnTo>
                  <a:lnTo>
                    <a:pt x="264" y="58"/>
                  </a:lnTo>
                  <a:lnTo>
                    <a:pt x="230" y="76"/>
                  </a:lnTo>
                  <a:lnTo>
                    <a:pt x="189" y="100"/>
                  </a:lnTo>
                  <a:lnTo>
                    <a:pt x="143" y="130"/>
                  </a:lnTo>
                  <a:lnTo>
                    <a:pt x="127" y="117"/>
                  </a:lnTo>
                  <a:lnTo>
                    <a:pt x="117" y="108"/>
                  </a:lnTo>
                  <a:lnTo>
                    <a:pt x="108" y="104"/>
                  </a:lnTo>
                  <a:lnTo>
                    <a:pt x="101" y="100"/>
                  </a:lnTo>
                  <a:lnTo>
                    <a:pt x="97" y="95"/>
                  </a:lnTo>
                  <a:lnTo>
                    <a:pt x="97" y="95"/>
                  </a:lnTo>
                  <a:lnTo>
                    <a:pt x="88" y="106"/>
                  </a:lnTo>
                  <a:lnTo>
                    <a:pt x="74" y="121"/>
                  </a:lnTo>
                  <a:lnTo>
                    <a:pt x="46" y="152"/>
                  </a:lnTo>
                  <a:lnTo>
                    <a:pt x="30" y="167"/>
                  </a:lnTo>
                  <a:lnTo>
                    <a:pt x="19" y="180"/>
                  </a:lnTo>
                  <a:lnTo>
                    <a:pt x="7" y="189"/>
                  </a:lnTo>
                  <a:lnTo>
                    <a:pt x="0" y="195"/>
                  </a:lnTo>
                  <a:lnTo>
                    <a:pt x="21" y="213"/>
                  </a:lnTo>
                  <a:lnTo>
                    <a:pt x="37" y="226"/>
                  </a:lnTo>
                  <a:lnTo>
                    <a:pt x="48" y="234"/>
                  </a:lnTo>
                  <a:lnTo>
                    <a:pt x="58" y="241"/>
                  </a:lnTo>
                  <a:lnTo>
                    <a:pt x="62" y="245"/>
                  </a:lnTo>
                  <a:lnTo>
                    <a:pt x="65" y="247"/>
                  </a:lnTo>
                  <a:lnTo>
                    <a:pt x="65" y="247"/>
                  </a:lnTo>
                  <a:lnTo>
                    <a:pt x="83" y="258"/>
                  </a:lnTo>
                  <a:lnTo>
                    <a:pt x="99" y="267"/>
                  </a:lnTo>
                  <a:lnTo>
                    <a:pt x="117" y="273"/>
                  </a:lnTo>
                  <a:lnTo>
                    <a:pt x="133" y="276"/>
                  </a:lnTo>
                  <a:lnTo>
                    <a:pt x="152" y="273"/>
                  </a:lnTo>
                  <a:lnTo>
                    <a:pt x="170" y="269"/>
                  </a:lnTo>
                  <a:lnTo>
                    <a:pt x="189" y="263"/>
                  </a:lnTo>
                  <a:lnTo>
                    <a:pt x="209" y="252"/>
                  </a:lnTo>
                  <a:lnTo>
                    <a:pt x="209" y="252"/>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194602" name="Freeform 42"/>
            <p:cNvSpPr>
              <a:spLocks/>
            </p:cNvSpPr>
            <p:nvPr/>
          </p:nvSpPr>
          <p:spPr bwMode="auto">
            <a:xfrm>
              <a:off x="1157" y="3692"/>
              <a:ext cx="16" cy="105"/>
            </a:xfrm>
            <a:custGeom>
              <a:avLst/>
              <a:gdLst>
                <a:gd name="T0" fmla="*/ 0 w 16"/>
                <a:gd name="T1" fmla="*/ 105 h 105"/>
                <a:gd name="T2" fmla="*/ 3 w 16"/>
                <a:gd name="T3" fmla="*/ 92 h 105"/>
                <a:gd name="T4" fmla="*/ 5 w 16"/>
                <a:gd name="T5" fmla="*/ 76 h 105"/>
                <a:gd name="T6" fmla="*/ 9 w 16"/>
                <a:gd name="T7" fmla="*/ 44 h 105"/>
                <a:gd name="T8" fmla="*/ 12 w 16"/>
                <a:gd name="T9" fmla="*/ 31 h 105"/>
                <a:gd name="T10" fmla="*/ 14 w 16"/>
                <a:gd name="T11" fmla="*/ 18 h 105"/>
                <a:gd name="T12" fmla="*/ 16 w 16"/>
                <a:gd name="T13" fmla="*/ 7 h 105"/>
                <a:gd name="T14" fmla="*/ 16 w 16"/>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05">
                  <a:moveTo>
                    <a:pt x="0" y="105"/>
                  </a:moveTo>
                  <a:lnTo>
                    <a:pt x="3" y="92"/>
                  </a:lnTo>
                  <a:lnTo>
                    <a:pt x="5" y="76"/>
                  </a:lnTo>
                  <a:lnTo>
                    <a:pt x="9" y="44"/>
                  </a:lnTo>
                  <a:lnTo>
                    <a:pt x="12" y="31"/>
                  </a:lnTo>
                  <a:lnTo>
                    <a:pt x="14" y="18"/>
                  </a:lnTo>
                  <a:lnTo>
                    <a:pt x="16" y="7"/>
                  </a:lnTo>
                  <a:lnTo>
                    <a:pt x="16" y="0"/>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3" name="Freeform 43"/>
            <p:cNvSpPr>
              <a:spLocks/>
            </p:cNvSpPr>
            <p:nvPr/>
          </p:nvSpPr>
          <p:spPr bwMode="auto">
            <a:xfrm>
              <a:off x="1238" y="3588"/>
              <a:ext cx="181" cy="170"/>
            </a:xfrm>
            <a:custGeom>
              <a:avLst/>
              <a:gdLst>
                <a:gd name="T0" fmla="*/ 0 w 181"/>
                <a:gd name="T1" fmla="*/ 18 h 170"/>
                <a:gd name="T2" fmla="*/ 9 w 181"/>
                <a:gd name="T3" fmla="*/ 35 h 170"/>
                <a:gd name="T4" fmla="*/ 16 w 181"/>
                <a:gd name="T5" fmla="*/ 54 h 170"/>
                <a:gd name="T6" fmla="*/ 36 w 181"/>
                <a:gd name="T7" fmla="*/ 98 h 170"/>
                <a:gd name="T8" fmla="*/ 48 w 181"/>
                <a:gd name="T9" fmla="*/ 120 h 170"/>
                <a:gd name="T10" fmla="*/ 62 w 181"/>
                <a:gd name="T11" fmla="*/ 139 h 170"/>
                <a:gd name="T12" fmla="*/ 75 w 181"/>
                <a:gd name="T13" fmla="*/ 157 h 170"/>
                <a:gd name="T14" fmla="*/ 92 w 181"/>
                <a:gd name="T15" fmla="*/ 170 h 170"/>
                <a:gd name="T16" fmla="*/ 121 w 181"/>
                <a:gd name="T17" fmla="*/ 124 h 170"/>
                <a:gd name="T18" fmla="*/ 149 w 181"/>
                <a:gd name="T19" fmla="*/ 78 h 170"/>
                <a:gd name="T20" fmla="*/ 160 w 181"/>
                <a:gd name="T21" fmla="*/ 54 h 170"/>
                <a:gd name="T22" fmla="*/ 172 w 181"/>
                <a:gd name="T23" fmla="*/ 35 h 170"/>
                <a:gd name="T24" fmla="*/ 179 w 181"/>
                <a:gd name="T25" fmla="*/ 15 h 170"/>
                <a:gd name="T26" fmla="*/ 181 w 181"/>
                <a:gd name="T27" fmla="*/ 0 h 170"/>
                <a:gd name="T28" fmla="*/ 0 w 181"/>
                <a:gd name="T29" fmla="*/ 1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170">
                  <a:moveTo>
                    <a:pt x="0" y="18"/>
                  </a:moveTo>
                  <a:lnTo>
                    <a:pt x="9" y="35"/>
                  </a:lnTo>
                  <a:lnTo>
                    <a:pt x="16" y="54"/>
                  </a:lnTo>
                  <a:lnTo>
                    <a:pt x="36" y="98"/>
                  </a:lnTo>
                  <a:lnTo>
                    <a:pt x="48" y="120"/>
                  </a:lnTo>
                  <a:lnTo>
                    <a:pt x="62" y="139"/>
                  </a:lnTo>
                  <a:lnTo>
                    <a:pt x="75" y="157"/>
                  </a:lnTo>
                  <a:lnTo>
                    <a:pt x="92" y="170"/>
                  </a:lnTo>
                  <a:lnTo>
                    <a:pt x="121" y="124"/>
                  </a:lnTo>
                  <a:lnTo>
                    <a:pt x="149" y="78"/>
                  </a:lnTo>
                  <a:lnTo>
                    <a:pt x="160" y="54"/>
                  </a:lnTo>
                  <a:lnTo>
                    <a:pt x="172" y="35"/>
                  </a:lnTo>
                  <a:lnTo>
                    <a:pt x="179" y="15"/>
                  </a:lnTo>
                  <a:lnTo>
                    <a:pt x="181" y="0"/>
                  </a:lnTo>
                  <a:lnTo>
                    <a:pt x="0" y="18"/>
                  </a:lnTo>
                  <a:close/>
                </a:path>
              </a:pathLst>
            </a:custGeom>
            <a:solidFill>
              <a:srgbClr val="FFFFFF"/>
            </a:solidFill>
            <a:ln w="33338">
              <a:solidFill>
                <a:srgbClr val="000000"/>
              </a:solidFill>
              <a:prstDash val="solid"/>
              <a:round/>
              <a:headEnd/>
              <a:tailEnd/>
            </a:ln>
          </p:spPr>
          <p:txBody>
            <a:bodyPr/>
            <a:lstStyle/>
            <a:p>
              <a:endParaRPr lang="ja-JP" altLang="en-US"/>
            </a:p>
          </p:txBody>
        </p:sp>
        <p:sp>
          <p:nvSpPr>
            <p:cNvPr id="194604" name="Freeform 44"/>
            <p:cNvSpPr>
              <a:spLocks/>
            </p:cNvSpPr>
            <p:nvPr/>
          </p:nvSpPr>
          <p:spPr bwMode="auto">
            <a:xfrm>
              <a:off x="1272" y="3627"/>
              <a:ext cx="99" cy="65"/>
            </a:xfrm>
            <a:custGeom>
              <a:avLst/>
              <a:gdLst>
                <a:gd name="T0" fmla="*/ 0 w 99"/>
                <a:gd name="T1" fmla="*/ 57 h 65"/>
                <a:gd name="T2" fmla="*/ 53 w 99"/>
                <a:gd name="T3" fmla="*/ 0 h 65"/>
                <a:gd name="T4" fmla="*/ 99 w 99"/>
                <a:gd name="T5" fmla="*/ 65 h 65"/>
              </a:gdLst>
              <a:ahLst/>
              <a:cxnLst>
                <a:cxn ang="0">
                  <a:pos x="T0" y="T1"/>
                </a:cxn>
                <a:cxn ang="0">
                  <a:pos x="T2" y="T3"/>
                </a:cxn>
                <a:cxn ang="0">
                  <a:pos x="T4" y="T5"/>
                </a:cxn>
              </a:cxnLst>
              <a:rect l="0" t="0" r="r" b="b"/>
              <a:pathLst>
                <a:path w="99" h="65">
                  <a:moveTo>
                    <a:pt x="0" y="57"/>
                  </a:moveTo>
                  <a:lnTo>
                    <a:pt x="53" y="0"/>
                  </a:lnTo>
                  <a:lnTo>
                    <a:pt x="99" y="65"/>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5" name="Freeform 45"/>
            <p:cNvSpPr>
              <a:spLocks/>
            </p:cNvSpPr>
            <p:nvPr/>
          </p:nvSpPr>
          <p:spPr bwMode="auto">
            <a:xfrm>
              <a:off x="939" y="3621"/>
              <a:ext cx="106" cy="108"/>
            </a:xfrm>
            <a:custGeom>
              <a:avLst/>
              <a:gdLst>
                <a:gd name="T0" fmla="*/ 0 w 106"/>
                <a:gd name="T1" fmla="*/ 89 h 108"/>
                <a:gd name="T2" fmla="*/ 28 w 106"/>
                <a:gd name="T3" fmla="*/ 61 h 108"/>
                <a:gd name="T4" fmla="*/ 48 w 106"/>
                <a:gd name="T5" fmla="*/ 37 h 108"/>
                <a:gd name="T6" fmla="*/ 64 w 106"/>
                <a:gd name="T7" fmla="*/ 21 h 108"/>
                <a:gd name="T8" fmla="*/ 74 w 106"/>
                <a:gd name="T9" fmla="*/ 11 h 108"/>
                <a:gd name="T10" fmla="*/ 80 w 106"/>
                <a:gd name="T11" fmla="*/ 4 h 108"/>
                <a:gd name="T12" fmla="*/ 83 w 106"/>
                <a:gd name="T13" fmla="*/ 0 h 108"/>
                <a:gd name="T14" fmla="*/ 85 w 106"/>
                <a:gd name="T15" fmla="*/ 0 h 108"/>
                <a:gd name="T16" fmla="*/ 97 w 106"/>
                <a:gd name="T17" fmla="*/ 11 h 108"/>
                <a:gd name="T18" fmla="*/ 103 w 106"/>
                <a:gd name="T19" fmla="*/ 17 h 108"/>
                <a:gd name="T20" fmla="*/ 106 w 106"/>
                <a:gd name="T21" fmla="*/ 19 h 108"/>
                <a:gd name="T22" fmla="*/ 106 w 106"/>
                <a:gd name="T23" fmla="*/ 19 h 108"/>
                <a:gd name="T24" fmla="*/ 87 w 106"/>
                <a:gd name="T25" fmla="*/ 39 h 108"/>
                <a:gd name="T26" fmla="*/ 67 w 106"/>
                <a:gd name="T27" fmla="*/ 65 h 108"/>
                <a:gd name="T28" fmla="*/ 41 w 106"/>
                <a:gd name="T29" fmla="*/ 89 h 108"/>
                <a:gd name="T30" fmla="*/ 21 w 106"/>
                <a:gd name="T31" fmla="*/ 108 h 108"/>
                <a:gd name="T32" fmla="*/ 0 w 106"/>
                <a:gd name="T33" fmla="*/ 8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108">
                  <a:moveTo>
                    <a:pt x="0" y="89"/>
                  </a:moveTo>
                  <a:lnTo>
                    <a:pt x="28" y="61"/>
                  </a:lnTo>
                  <a:lnTo>
                    <a:pt x="48" y="37"/>
                  </a:lnTo>
                  <a:lnTo>
                    <a:pt x="64" y="21"/>
                  </a:lnTo>
                  <a:lnTo>
                    <a:pt x="74" y="11"/>
                  </a:lnTo>
                  <a:lnTo>
                    <a:pt x="80" y="4"/>
                  </a:lnTo>
                  <a:lnTo>
                    <a:pt x="83" y="0"/>
                  </a:lnTo>
                  <a:lnTo>
                    <a:pt x="85" y="0"/>
                  </a:lnTo>
                  <a:lnTo>
                    <a:pt x="97" y="11"/>
                  </a:lnTo>
                  <a:lnTo>
                    <a:pt x="103" y="17"/>
                  </a:lnTo>
                  <a:lnTo>
                    <a:pt x="106" y="19"/>
                  </a:lnTo>
                  <a:lnTo>
                    <a:pt x="106" y="19"/>
                  </a:lnTo>
                  <a:lnTo>
                    <a:pt x="87" y="39"/>
                  </a:lnTo>
                  <a:lnTo>
                    <a:pt x="67" y="65"/>
                  </a:lnTo>
                  <a:lnTo>
                    <a:pt x="41" y="89"/>
                  </a:lnTo>
                  <a:lnTo>
                    <a:pt x="21" y="108"/>
                  </a:lnTo>
                  <a:lnTo>
                    <a:pt x="0" y="89"/>
                  </a:lnTo>
                  <a:close/>
                </a:path>
              </a:pathLst>
            </a:custGeom>
            <a:solidFill>
              <a:srgbClr val="FFFFFF"/>
            </a:solidFill>
            <a:ln w="33338">
              <a:solidFill>
                <a:srgbClr val="000000"/>
              </a:solidFill>
              <a:prstDash val="solid"/>
              <a:round/>
              <a:headEnd/>
              <a:tailEnd/>
            </a:ln>
          </p:spPr>
          <p:txBody>
            <a:bodyPr/>
            <a:lstStyle/>
            <a:p>
              <a:endParaRPr lang="ja-JP" altLang="en-US"/>
            </a:p>
          </p:txBody>
        </p:sp>
        <p:sp>
          <p:nvSpPr>
            <p:cNvPr id="194606" name="Freeform 46"/>
            <p:cNvSpPr>
              <a:spLocks/>
            </p:cNvSpPr>
            <p:nvPr/>
          </p:nvSpPr>
          <p:spPr bwMode="auto">
            <a:xfrm>
              <a:off x="866" y="3566"/>
              <a:ext cx="158" cy="144"/>
            </a:xfrm>
            <a:custGeom>
              <a:avLst/>
              <a:gdLst>
                <a:gd name="T0" fmla="*/ 73 w 158"/>
                <a:gd name="T1" fmla="*/ 144 h 144"/>
                <a:gd name="T2" fmla="*/ 101 w 158"/>
                <a:gd name="T3" fmla="*/ 116 h 144"/>
                <a:gd name="T4" fmla="*/ 121 w 158"/>
                <a:gd name="T5" fmla="*/ 92 h 144"/>
                <a:gd name="T6" fmla="*/ 137 w 158"/>
                <a:gd name="T7" fmla="*/ 76 h 144"/>
                <a:gd name="T8" fmla="*/ 147 w 158"/>
                <a:gd name="T9" fmla="*/ 66 h 144"/>
                <a:gd name="T10" fmla="*/ 153 w 158"/>
                <a:gd name="T11" fmla="*/ 59 h 144"/>
                <a:gd name="T12" fmla="*/ 156 w 158"/>
                <a:gd name="T13" fmla="*/ 55 h 144"/>
                <a:gd name="T14" fmla="*/ 158 w 158"/>
                <a:gd name="T15" fmla="*/ 55 h 144"/>
                <a:gd name="T16" fmla="*/ 156 w 158"/>
                <a:gd name="T17" fmla="*/ 35 h 144"/>
                <a:gd name="T18" fmla="*/ 149 w 158"/>
                <a:gd name="T19" fmla="*/ 18 h 144"/>
                <a:gd name="T20" fmla="*/ 142 w 158"/>
                <a:gd name="T21" fmla="*/ 11 h 144"/>
                <a:gd name="T22" fmla="*/ 135 w 158"/>
                <a:gd name="T23" fmla="*/ 7 h 144"/>
                <a:gd name="T24" fmla="*/ 128 w 158"/>
                <a:gd name="T25" fmla="*/ 5 h 144"/>
                <a:gd name="T26" fmla="*/ 121 w 158"/>
                <a:gd name="T27" fmla="*/ 7 h 144"/>
                <a:gd name="T28" fmla="*/ 107 w 158"/>
                <a:gd name="T29" fmla="*/ 3 h 144"/>
                <a:gd name="T30" fmla="*/ 91 w 158"/>
                <a:gd name="T31" fmla="*/ 0 h 144"/>
                <a:gd name="T32" fmla="*/ 73 w 158"/>
                <a:gd name="T33" fmla="*/ 0 h 144"/>
                <a:gd name="T34" fmla="*/ 57 w 158"/>
                <a:gd name="T35" fmla="*/ 5 h 144"/>
                <a:gd name="T36" fmla="*/ 39 w 158"/>
                <a:gd name="T37" fmla="*/ 11 h 144"/>
                <a:gd name="T38" fmla="*/ 25 w 158"/>
                <a:gd name="T39" fmla="*/ 20 h 144"/>
                <a:gd name="T40" fmla="*/ 13 w 158"/>
                <a:gd name="T41" fmla="*/ 33 h 144"/>
                <a:gd name="T42" fmla="*/ 4 w 158"/>
                <a:gd name="T43" fmla="*/ 53 h 144"/>
                <a:gd name="T44" fmla="*/ 0 w 158"/>
                <a:gd name="T45" fmla="*/ 72 h 144"/>
                <a:gd name="T46" fmla="*/ 2 w 158"/>
                <a:gd name="T47" fmla="*/ 87 h 144"/>
                <a:gd name="T48" fmla="*/ 9 w 158"/>
                <a:gd name="T49" fmla="*/ 105 h 144"/>
                <a:gd name="T50" fmla="*/ 18 w 158"/>
                <a:gd name="T51" fmla="*/ 116 h 144"/>
                <a:gd name="T52" fmla="*/ 45 w 158"/>
                <a:gd name="T53" fmla="*/ 135 h 144"/>
                <a:gd name="T54" fmla="*/ 73 w 158"/>
                <a:gd name="T55" fmla="*/ 144 h 144"/>
                <a:gd name="T56" fmla="*/ 73 w 158"/>
                <a:gd name="T5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8" h="144">
                  <a:moveTo>
                    <a:pt x="73" y="144"/>
                  </a:moveTo>
                  <a:lnTo>
                    <a:pt x="101" y="116"/>
                  </a:lnTo>
                  <a:lnTo>
                    <a:pt x="121" y="92"/>
                  </a:lnTo>
                  <a:lnTo>
                    <a:pt x="137" y="76"/>
                  </a:lnTo>
                  <a:lnTo>
                    <a:pt x="147" y="66"/>
                  </a:lnTo>
                  <a:lnTo>
                    <a:pt x="153" y="59"/>
                  </a:lnTo>
                  <a:lnTo>
                    <a:pt x="156" y="55"/>
                  </a:lnTo>
                  <a:lnTo>
                    <a:pt x="158" y="55"/>
                  </a:lnTo>
                  <a:lnTo>
                    <a:pt x="156" y="35"/>
                  </a:lnTo>
                  <a:lnTo>
                    <a:pt x="149" y="18"/>
                  </a:lnTo>
                  <a:lnTo>
                    <a:pt x="142" y="11"/>
                  </a:lnTo>
                  <a:lnTo>
                    <a:pt x="135" y="7"/>
                  </a:lnTo>
                  <a:lnTo>
                    <a:pt x="128" y="5"/>
                  </a:lnTo>
                  <a:lnTo>
                    <a:pt x="121" y="7"/>
                  </a:lnTo>
                  <a:lnTo>
                    <a:pt x="107" y="3"/>
                  </a:lnTo>
                  <a:lnTo>
                    <a:pt x="91" y="0"/>
                  </a:lnTo>
                  <a:lnTo>
                    <a:pt x="73" y="0"/>
                  </a:lnTo>
                  <a:lnTo>
                    <a:pt x="57" y="5"/>
                  </a:lnTo>
                  <a:lnTo>
                    <a:pt x="39" y="11"/>
                  </a:lnTo>
                  <a:lnTo>
                    <a:pt x="25" y="20"/>
                  </a:lnTo>
                  <a:lnTo>
                    <a:pt x="13" y="33"/>
                  </a:lnTo>
                  <a:lnTo>
                    <a:pt x="4" y="53"/>
                  </a:lnTo>
                  <a:lnTo>
                    <a:pt x="0" y="72"/>
                  </a:lnTo>
                  <a:lnTo>
                    <a:pt x="2" y="87"/>
                  </a:lnTo>
                  <a:lnTo>
                    <a:pt x="9" y="105"/>
                  </a:lnTo>
                  <a:lnTo>
                    <a:pt x="18" y="116"/>
                  </a:lnTo>
                  <a:lnTo>
                    <a:pt x="45" y="135"/>
                  </a:lnTo>
                  <a:lnTo>
                    <a:pt x="73" y="144"/>
                  </a:lnTo>
                  <a:lnTo>
                    <a:pt x="73" y="144"/>
                  </a:lnTo>
                  <a:close/>
                </a:path>
              </a:pathLst>
            </a:custGeom>
            <a:solidFill>
              <a:srgbClr val="FAD28D"/>
            </a:solidFill>
            <a:ln w="33338">
              <a:solidFill>
                <a:srgbClr val="000000"/>
              </a:solidFill>
              <a:prstDash val="solid"/>
              <a:round/>
              <a:headEnd/>
              <a:tailEnd/>
            </a:ln>
          </p:spPr>
          <p:txBody>
            <a:bodyPr/>
            <a:lstStyle/>
            <a:p>
              <a:endParaRPr lang="ja-JP" altLang="en-US"/>
            </a:p>
          </p:txBody>
        </p:sp>
        <p:sp>
          <p:nvSpPr>
            <p:cNvPr id="194607" name="Freeform 47"/>
            <p:cNvSpPr>
              <a:spLocks/>
            </p:cNvSpPr>
            <p:nvPr/>
          </p:nvSpPr>
          <p:spPr bwMode="auto">
            <a:xfrm>
              <a:off x="944" y="3573"/>
              <a:ext cx="43" cy="56"/>
            </a:xfrm>
            <a:custGeom>
              <a:avLst/>
              <a:gdLst>
                <a:gd name="T0" fmla="*/ 43 w 43"/>
                <a:gd name="T1" fmla="*/ 0 h 56"/>
                <a:gd name="T2" fmla="*/ 25 w 43"/>
                <a:gd name="T3" fmla="*/ 11 h 56"/>
                <a:gd name="T4" fmla="*/ 9 w 43"/>
                <a:gd name="T5" fmla="*/ 26 h 56"/>
                <a:gd name="T6" fmla="*/ 0 w 43"/>
                <a:gd name="T7" fmla="*/ 41 h 56"/>
                <a:gd name="T8" fmla="*/ 0 w 43"/>
                <a:gd name="T9" fmla="*/ 46 h 56"/>
                <a:gd name="T10" fmla="*/ 2 w 43"/>
                <a:gd name="T11" fmla="*/ 50 h 56"/>
                <a:gd name="T12" fmla="*/ 11 w 43"/>
                <a:gd name="T13" fmla="*/ 54 h 56"/>
                <a:gd name="T14" fmla="*/ 23 w 43"/>
                <a:gd name="T15" fmla="*/ 56 h 56"/>
                <a:gd name="T16" fmla="*/ 32 w 43"/>
                <a:gd name="T17" fmla="*/ 54 h 56"/>
                <a:gd name="T18" fmla="*/ 39 w 43"/>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56">
                  <a:moveTo>
                    <a:pt x="43" y="0"/>
                  </a:moveTo>
                  <a:lnTo>
                    <a:pt x="25" y="11"/>
                  </a:lnTo>
                  <a:lnTo>
                    <a:pt x="9" y="26"/>
                  </a:lnTo>
                  <a:lnTo>
                    <a:pt x="0" y="41"/>
                  </a:lnTo>
                  <a:lnTo>
                    <a:pt x="0" y="46"/>
                  </a:lnTo>
                  <a:lnTo>
                    <a:pt x="2" y="50"/>
                  </a:lnTo>
                  <a:lnTo>
                    <a:pt x="11" y="54"/>
                  </a:lnTo>
                  <a:lnTo>
                    <a:pt x="23" y="56"/>
                  </a:lnTo>
                  <a:lnTo>
                    <a:pt x="32" y="54"/>
                  </a:lnTo>
                  <a:lnTo>
                    <a:pt x="39" y="52"/>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8" name="Freeform 48"/>
            <p:cNvSpPr>
              <a:spLocks/>
            </p:cNvSpPr>
            <p:nvPr/>
          </p:nvSpPr>
          <p:spPr bwMode="auto">
            <a:xfrm>
              <a:off x="888" y="3625"/>
              <a:ext cx="63" cy="67"/>
            </a:xfrm>
            <a:custGeom>
              <a:avLst/>
              <a:gdLst>
                <a:gd name="T0" fmla="*/ 63 w 63"/>
                <a:gd name="T1" fmla="*/ 0 h 67"/>
                <a:gd name="T2" fmla="*/ 58 w 63"/>
                <a:gd name="T3" fmla="*/ 9 h 67"/>
                <a:gd name="T4" fmla="*/ 51 w 63"/>
                <a:gd name="T5" fmla="*/ 20 h 67"/>
                <a:gd name="T6" fmla="*/ 40 w 63"/>
                <a:gd name="T7" fmla="*/ 46 h 67"/>
                <a:gd name="T8" fmla="*/ 30 w 63"/>
                <a:gd name="T9" fmla="*/ 57 h 67"/>
                <a:gd name="T10" fmla="*/ 21 w 63"/>
                <a:gd name="T11" fmla="*/ 65 h 67"/>
                <a:gd name="T12" fmla="*/ 12 w 63"/>
                <a:gd name="T13" fmla="*/ 67 h 67"/>
                <a:gd name="T14" fmla="*/ 0 w 63"/>
                <a:gd name="T15" fmla="*/ 6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7">
                  <a:moveTo>
                    <a:pt x="63" y="0"/>
                  </a:moveTo>
                  <a:lnTo>
                    <a:pt x="58" y="9"/>
                  </a:lnTo>
                  <a:lnTo>
                    <a:pt x="51" y="20"/>
                  </a:lnTo>
                  <a:lnTo>
                    <a:pt x="40" y="46"/>
                  </a:lnTo>
                  <a:lnTo>
                    <a:pt x="30" y="57"/>
                  </a:lnTo>
                  <a:lnTo>
                    <a:pt x="21" y="65"/>
                  </a:lnTo>
                  <a:lnTo>
                    <a:pt x="12" y="67"/>
                  </a:lnTo>
                  <a:lnTo>
                    <a:pt x="0" y="61"/>
                  </a:lnTo>
                </a:path>
              </a:pathLst>
            </a:custGeom>
            <a:noFill/>
            <a:ln w="333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4609" name="Line 49"/>
            <p:cNvSpPr>
              <a:spLocks noChangeShapeType="1"/>
            </p:cNvSpPr>
            <p:nvPr/>
          </p:nvSpPr>
          <p:spPr bwMode="auto">
            <a:xfrm>
              <a:off x="900" y="3642"/>
              <a:ext cx="28" cy="24"/>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10" name="Line 50"/>
            <p:cNvSpPr>
              <a:spLocks noChangeShapeType="1"/>
            </p:cNvSpPr>
            <p:nvPr/>
          </p:nvSpPr>
          <p:spPr bwMode="auto">
            <a:xfrm>
              <a:off x="918" y="3619"/>
              <a:ext cx="23" cy="23"/>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11" name="Line 51"/>
            <p:cNvSpPr>
              <a:spLocks noChangeShapeType="1"/>
            </p:cNvSpPr>
            <p:nvPr/>
          </p:nvSpPr>
          <p:spPr bwMode="auto">
            <a:xfrm>
              <a:off x="930" y="3599"/>
              <a:ext cx="16" cy="11"/>
            </a:xfrm>
            <a:prstGeom prst="line">
              <a:avLst/>
            </a:prstGeom>
            <a:noFill/>
            <a:ln w="333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94612" name="Freeform 52"/>
            <p:cNvSpPr>
              <a:spLocks/>
            </p:cNvSpPr>
            <p:nvPr/>
          </p:nvSpPr>
          <p:spPr bwMode="auto">
            <a:xfrm>
              <a:off x="1148" y="3225"/>
              <a:ext cx="393" cy="402"/>
            </a:xfrm>
            <a:custGeom>
              <a:avLst/>
              <a:gdLst>
                <a:gd name="T0" fmla="*/ 7 w 393"/>
                <a:gd name="T1" fmla="*/ 135 h 402"/>
                <a:gd name="T2" fmla="*/ 0 w 393"/>
                <a:gd name="T3" fmla="*/ 183 h 402"/>
                <a:gd name="T4" fmla="*/ 0 w 393"/>
                <a:gd name="T5" fmla="*/ 231 h 402"/>
                <a:gd name="T6" fmla="*/ 5 w 393"/>
                <a:gd name="T7" fmla="*/ 276 h 402"/>
                <a:gd name="T8" fmla="*/ 18 w 393"/>
                <a:gd name="T9" fmla="*/ 320 h 402"/>
                <a:gd name="T10" fmla="*/ 41 w 393"/>
                <a:gd name="T11" fmla="*/ 354 h 402"/>
                <a:gd name="T12" fmla="*/ 55 w 393"/>
                <a:gd name="T13" fmla="*/ 370 h 402"/>
                <a:gd name="T14" fmla="*/ 74 w 393"/>
                <a:gd name="T15" fmla="*/ 381 h 402"/>
                <a:gd name="T16" fmla="*/ 94 w 393"/>
                <a:gd name="T17" fmla="*/ 391 h 402"/>
                <a:gd name="T18" fmla="*/ 120 w 393"/>
                <a:gd name="T19" fmla="*/ 398 h 402"/>
                <a:gd name="T20" fmla="*/ 147 w 393"/>
                <a:gd name="T21" fmla="*/ 402 h 402"/>
                <a:gd name="T22" fmla="*/ 177 w 393"/>
                <a:gd name="T23" fmla="*/ 402 h 402"/>
                <a:gd name="T24" fmla="*/ 216 w 393"/>
                <a:gd name="T25" fmla="*/ 398 h 402"/>
                <a:gd name="T26" fmla="*/ 248 w 393"/>
                <a:gd name="T27" fmla="*/ 391 h 402"/>
                <a:gd name="T28" fmla="*/ 273 w 393"/>
                <a:gd name="T29" fmla="*/ 378 h 402"/>
                <a:gd name="T30" fmla="*/ 294 w 393"/>
                <a:gd name="T31" fmla="*/ 365 h 402"/>
                <a:gd name="T32" fmla="*/ 308 w 393"/>
                <a:gd name="T33" fmla="*/ 352 h 402"/>
                <a:gd name="T34" fmla="*/ 319 w 393"/>
                <a:gd name="T35" fmla="*/ 337 h 402"/>
                <a:gd name="T36" fmla="*/ 329 w 393"/>
                <a:gd name="T37" fmla="*/ 324 h 402"/>
                <a:gd name="T38" fmla="*/ 338 w 393"/>
                <a:gd name="T39" fmla="*/ 313 h 402"/>
                <a:gd name="T40" fmla="*/ 354 w 393"/>
                <a:gd name="T41" fmla="*/ 307 h 402"/>
                <a:gd name="T42" fmla="*/ 368 w 393"/>
                <a:gd name="T43" fmla="*/ 300 h 402"/>
                <a:gd name="T44" fmla="*/ 377 w 393"/>
                <a:gd name="T45" fmla="*/ 291 h 402"/>
                <a:gd name="T46" fmla="*/ 386 w 393"/>
                <a:gd name="T47" fmla="*/ 281 h 402"/>
                <a:gd name="T48" fmla="*/ 393 w 393"/>
                <a:gd name="T49" fmla="*/ 259 h 402"/>
                <a:gd name="T50" fmla="*/ 393 w 393"/>
                <a:gd name="T51" fmla="*/ 239 h 402"/>
                <a:gd name="T52" fmla="*/ 384 w 393"/>
                <a:gd name="T53" fmla="*/ 220 h 402"/>
                <a:gd name="T54" fmla="*/ 365 w 393"/>
                <a:gd name="T55" fmla="*/ 209 h 402"/>
                <a:gd name="T56" fmla="*/ 354 w 393"/>
                <a:gd name="T57" fmla="*/ 207 h 402"/>
                <a:gd name="T58" fmla="*/ 342 w 393"/>
                <a:gd name="T59" fmla="*/ 207 h 402"/>
                <a:gd name="T60" fmla="*/ 329 w 393"/>
                <a:gd name="T61" fmla="*/ 209 h 402"/>
                <a:gd name="T62" fmla="*/ 312 w 393"/>
                <a:gd name="T63" fmla="*/ 215 h 402"/>
                <a:gd name="T64" fmla="*/ 319 w 393"/>
                <a:gd name="T65" fmla="*/ 181 h 402"/>
                <a:gd name="T66" fmla="*/ 324 w 393"/>
                <a:gd name="T67" fmla="*/ 146 h 402"/>
                <a:gd name="T68" fmla="*/ 324 w 393"/>
                <a:gd name="T69" fmla="*/ 113 h 402"/>
                <a:gd name="T70" fmla="*/ 317 w 393"/>
                <a:gd name="T71" fmla="*/ 81 h 402"/>
                <a:gd name="T72" fmla="*/ 303 w 393"/>
                <a:gd name="T73" fmla="*/ 50 h 402"/>
                <a:gd name="T74" fmla="*/ 283 w 393"/>
                <a:gd name="T75" fmla="*/ 29 h 402"/>
                <a:gd name="T76" fmla="*/ 255 w 393"/>
                <a:gd name="T77" fmla="*/ 11 h 402"/>
                <a:gd name="T78" fmla="*/ 216 w 393"/>
                <a:gd name="T79" fmla="*/ 3 h 402"/>
                <a:gd name="T80" fmla="*/ 177 w 393"/>
                <a:gd name="T81" fmla="*/ 0 h 402"/>
                <a:gd name="T82" fmla="*/ 138 w 393"/>
                <a:gd name="T83" fmla="*/ 0 h 402"/>
                <a:gd name="T84" fmla="*/ 108 w 393"/>
                <a:gd name="T85" fmla="*/ 9 h 402"/>
                <a:gd name="T86" fmla="*/ 78 w 393"/>
                <a:gd name="T87" fmla="*/ 20 h 402"/>
                <a:gd name="T88" fmla="*/ 55 w 393"/>
                <a:gd name="T89" fmla="*/ 37 h 402"/>
                <a:gd name="T90" fmla="*/ 35 w 393"/>
                <a:gd name="T91" fmla="*/ 63 h 402"/>
                <a:gd name="T92" fmla="*/ 18 w 393"/>
                <a:gd name="T93" fmla="*/ 94 h 402"/>
                <a:gd name="T94" fmla="*/ 7 w 393"/>
                <a:gd name="T95" fmla="*/ 135 h 402"/>
                <a:gd name="T96" fmla="*/ 7 w 393"/>
                <a:gd name="T97" fmla="*/ 1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3" h="402">
                  <a:moveTo>
                    <a:pt x="7" y="135"/>
                  </a:moveTo>
                  <a:lnTo>
                    <a:pt x="0" y="183"/>
                  </a:lnTo>
                  <a:lnTo>
                    <a:pt x="0" y="231"/>
                  </a:lnTo>
                  <a:lnTo>
                    <a:pt x="5" y="276"/>
                  </a:lnTo>
                  <a:lnTo>
                    <a:pt x="18" y="320"/>
                  </a:lnTo>
                  <a:lnTo>
                    <a:pt x="41" y="354"/>
                  </a:lnTo>
                  <a:lnTo>
                    <a:pt x="55" y="370"/>
                  </a:lnTo>
                  <a:lnTo>
                    <a:pt x="74" y="381"/>
                  </a:lnTo>
                  <a:lnTo>
                    <a:pt x="94" y="391"/>
                  </a:lnTo>
                  <a:lnTo>
                    <a:pt x="120" y="398"/>
                  </a:lnTo>
                  <a:lnTo>
                    <a:pt x="147" y="402"/>
                  </a:lnTo>
                  <a:lnTo>
                    <a:pt x="177" y="402"/>
                  </a:lnTo>
                  <a:lnTo>
                    <a:pt x="216" y="398"/>
                  </a:lnTo>
                  <a:lnTo>
                    <a:pt x="248" y="391"/>
                  </a:lnTo>
                  <a:lnTo>
                    <a:pt x="273" y="378"/>
                  </a:lnTo>
                  <a:lnTo>
                    <a:pt x="294" y="365"/>
                  </a:lnTo>
                  <a:lnTo>
                    <a:pt x="308" y="352"/>
                  </a:lnTo>
                  <a:lnTo>
                    <a:pt x="319" y="337"/>
                  </a:lnTo>
                  <a:lnTo>
                    <a:pt x="329" y="324"/>
                  </a:lnTo>
                  <a:lnTo>
                    <a:pt x="338" y="313"/>
                  </a:lnTo>
                  <a:lnTo>
                    <a:pt x="354" y="307"/>
                  </a:lnTo>
                  <a:lnTo>
                    <a:pt x="368" y="300"/>
                  </a:lnTo>
                  <a:lnTo>
                    <a:pt x="377" y="291"/>
                  </a:lnTo>
                  <a:lnTo>
                    <a:pt x="386" y="281"/>
                  </a:lnTo>
                  <a:lnTo>
                    <a:pt x="393" y="259"/>
                  </a:lnTo>
                  <a:lnTo>
                    <a:pt x="393" y="239"/>
                  </a:lnTo>
                  <a:lnTo>
                    <a:pt x="384" y="220"/>
                  </a:lnTo>
                  <a:lnTo>
                    <a:pt x="365" y="209"/>
                  </a:lnTo>
                  <a:lnTo>
                    <a:pt x="354" y="207"/>
                  </a:lnTo>
                  <a:lnTo>
                    <a:pt x="342" y="207"/>
                  </a:lnTo>
                  <a:lnTo>
                    <a:pt x="329" y="209"/>
                  </a:lnTo>
                  <a:lnTo>
                    <a:pt x="312" y="215"/>
                  </a:lnTo>
                  <a:lnTo>
                    <a:pt x="319" y="181"/>
                  </a:lnTo>
                  <a:lnTo>
                    <a:pt x="324" y="146"/>
                  </a:lnTo>
                  <a:lnTo>
                    <a:pt x="324" y="113"/>
                  </a:lnTo>
                  <a:lnTo>
                    <a:pt x="317" y="81"/>
                  </a:lnTo>
                  <a:lnTo>
                    <a:pt x="303" y="50"/>
                  </a:lnTo>
                  <a:lnTo>
                    <a:pt x="283" y="29"/>
                  </a:lnTo>
                  <a:lnTo>
                    <a:pt x="255" y="11"/>
                  </a:lnTo>
                  <a:lnTo>
                    <a:pt x="216" y="3"/>
                  </a:lnTo>
                  <a:lnTo>
                    <a:pt x="177" y="0"/>
                  </a:lnTo>
                  <a:lnTo>
                    <a:pt x="138" y="0"/>
                  </a:lnTo>
                  <a:lnTo>
                    <a:pt x="108" y="9"/>
                  </a:lnTo>
                  <a:lnTo>
                    <a:pt x="78" y="20"/>
                  </a:lnTo>
                  <a:lnTo>
                    <a:pt x="55" y="37"/>
                  </a:lnTo>
                  <a:lnTo>
                    <a:pt x="35" y="63"/>
                  </a:lnTo>
                  <a:lnTo>
                    <a:pt x="18" y="94"/>
                  </a:lnTo>
                  <a:lnTo>
                    <a:pt x="7" y="135"/>
                  </a:lnTo>
                  <a:lnTo>
                    <a:pt x="7" y="135"/>
                  </a:lnTo>
                  <a:close/>
                </a:path>
              </a:pathLst>
            </a:custGeom>
            <a:solidFill>
              <a:srgbClr val="FAD28D"/>
            </a:solidFill>
            <a:ln w="33338">
              <a:solidFill>
                <a:srgbClr val="000000"/>
              </a:solidFill>
              <a:prstDash val="solid"/>
              <a:round/>
              <a:headEnd/>
              <a:tailEnd/>
            </a:ln>
          </p:spPr>
          <p:txBody>
            <a:bodyPr/>
            <a:lstStyle/>
            <a:p>
              <a:endParaRPr lang="ja-JP" altLang="en-US"/>
            </a:p>
          </p:txBody>
        </p:sp>
        <p:sp>
          <p:nvSpPr>
            <p:cNvPr id="194613" name="Freeform 53"/>
            <p:cNvSpPr>
              <a:spLocks/>
            </p:cNvSpPr>
            <p:nvPr/>
          </p:nvSpPr>
          <p:spPr bwMode="auto">
            <a:xfrm>
              <a:off x="1426" y="3295"/>
              <a:ext cx="110" cy="145"/>
            </a:xfrm>
            <a:custGeom>
              <a:avLst/>
              <a:gdLst>
                <a:gd name="T0" fmla="*/ 97 w 110"/>
                <a:gd name="T1" fmla="*/ 143 h 145"/>
                <a:gd name="T2" fmla="*/ 85 w 110"/>
                <a:gd name="T3" fmla="*/ 137 h 145"/>
                <a:gd name="T4" fmla="*/ 71 w 110"/>
                <a:gd name="T5" fmla="*/ 137 h 145"/>
                <a:gd name="T6" fmla="*/ 53 w 110"/>
                <a:gd name="T7" fmla="*/ 137 h 145"/>
                <a:gd name="T8" fmla="*/ 34 w 110"/>
                <a:gd name="T9" fmla="*/ 145 h 145"/>
                <a:gd name="T10" fmla="*/ 32 w 110"/>
                <a:gd name="T11" fmla="*/ 106 h 145"/>
                <a:gd name="T12" fmla="*/ 28 w 110"/>
                <a:gd name="T13" fmla="*/ 72 h 145"/>
                <a:gd name="T14" fmla="*/ 18 w 110"/>
                <a:gd name="T15" fmla="*/ 37 h 145"/>
                <a:gd name="T16" fmla="*/ 9 w 110"/>
                <a:gd name="T17" fmla="*/ 19 h 145"/>
                <a:gd name="T18" fmla="*/ 0 w 110"/>
                <a:gd name="T19" fmla="*/ 0 h 145"/>
                <a:gd name="T20" fmla="*/ 37 w 110"/>
                <a:gd name="T21" fmla="*/ 15 h 145"/>
                <a:gd name="T22" fmla="*/ 64 w 110"/>
                <a:gd name="T23" fmla="*/ 28 h 145"/>
                <a:gd name="T24" fmla="*/ 83 w 110"/>
                <a:gd name="T25" fmla="*/ 39 h 145"/>
                <a:gd name="T26" fmla="*/ 97 w 110"/>
                <a:gd name="T27" fmla="*/ 43 h 145"/>
                <a:gd name="T28" fmla="*/ 106 w 110"/>
                <a:gd name="T29" fmla="*/ 48 h 145"/>
                <a:gd name="T30" fmla="*/ 108 w 110"/>
                <a:gd name="T31" fmla="*/ 50 h 145"/>
                <a:gd name="T32" fmla="*/ 110 w 110"/>
                <a:gd name="T33" fmla="*/ 50 h 145"/>
                <a:gd name="T34" fmla="*/ 108 w 110"/>
                <a:gd name="T35" fmla="*/ 91 h 145"/>
                <a:gd name="T36" fmla="*/ 106 w 110"/>
                <a:gd name="T37" fmla="*/ 117 h 145"/>
                <a:gd name="T38" fmla="*/ 97 w 110"/>
                <a:gd name="T39" fmla="*/ 143 h 145"/>
                <a:gd name="T40" fmla="*/ 97 w 110"/>
                <a:gd name="T41" fmla="*/ 14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145">
                  <a:moveTo>
                    <a:pt x="97" y="143"/>
                  </a:moveTo>
                  <a:lnTo>
                    <a:pt x="85" y="137"/>
                  </a:lnTo>
                  <a:lnTo>
                    <a:pt x="71" y="137"/>
                  </a:lnTo>
                  <a:lnTo>
                    <a:pt x="53" y="137"/>
                  </a:lnTo>
                  <a:lnTo>
                    <a:pt x="34" y="145"/>
                  </a:lnTo>
                  <a:lnTo>
                    <a:pt x="32" y="106"/>
                  </a:lnTo>
                  <a:lnTo>
                    <a:pt x="28" y="72"/>
                  </a:lnTo>
                  <a:lnTo>
                    <a:pt x="18" y="37"/>
                  </a:lnTo>
                  <a:lnTo>
                    <a:pt x="9" y="19"/>
                  </a:lnTo>
                  <a:lnTo>
                    <a:pt x="0" y="0"/>
                  </a:lnTo>
                  <a:lnTo>
                    <a:pt x="37" y="15"/>
                  </a:lnTo>
                  <a:lnTo>
                    <a:pt x="64" y="28"/>
                  </a:lnTo>
                  <a:lnTo>
                    <a:pt x="83" y="39"/>
                  </a:lnTo>
                  <a:lnTo>
                    <a:pt x="97" y="43"/>
                  </a:lnTo>
                  <a:lnTo>
                    <a:pt x="106" y="48"/>
                  </a:lnTo>
                  <a:lnTo>
                    <a:pt x="108" y="50"/>
                  </a:lnTo>
                  <a:lnTo>
                    <a:pt x="110" y="50"/>
                  </a:lnTo>
                  <a:lnTo>
                    <a:pt x="108" y="91"/>
                  </a:lnTo>
                  <a:lnTo>
                    <a:pt x="106" y="117"/>
                  </a:lnTo>
                  <a:lnTo>
                    <a:pt x="97" y="143"/>
                  </a:lnTo>
                  <a:lnTo>
                    <a:pt x="97" y="143"/>
                  </a:lnTo>
                  <a:close/>
                </a:path>
              </a:pathLst>
            </a:custGeom>
            <a:solidFill>
              <a:srgbClr val="000000"/>
            </a:solidFill>
            <a:ln w="33338">
              <a:solidFill>
                <a:srgbClr val="000000"/>
              </a:solidFill>
              <a:prstDash val="solid"/>
              <a:round/>
              <a:headEnd/>
              <a:tailEnd/>
            </a:ln>
          </p:spPr>
          <p:txBody>
            <a:bodyPr/>
            <a:lstStyle/>
            <a:p>
              <a:endParaRPr lang="ja-JP" altLang="en-US"/>
            </a:p>
          </p:txBody>
        </p:sp>
        <p:sp>
          <p:nvSpPr>
            <p:cNvPr id="194614" name="Freeform 54"/>
            <p:cNvSpPr>
              <a:spLocks/>
            </p:cNvSpPr>
            <p:nvPr/>
          </p:nvSpPr>
          <p:spPr bwMode="auto">
            <a:xfrm>
              <a:off x="1166" y="3143"/>
              <a:ext cx="373" cy="202"/>
            </a:xfrm>
            <a:custGeom>
              <a:avLst/>
              <a:gdLst>
                <a:gd name="T0" fmla="*/ 370 w 373"/>
                <a:gd name="T1" fmla="*/ 202 h 202"/>
                <a:gd name="T2" fmla="*/ 352 w 373"/>
                <a:gd name="T3" fmla="*/ 200 h 202"/>
                <a:gd name="T4" fmla="*/ 329 w 373"/>
                <a:gd name="T5" fmla="*/ 195 h 202"/>
                <a:gd name="T6" fmla="*/ 281 w 373"/>
                <a:gd name="T7" fmla="*/ 187 h 202"/>
                <a:gd name="T8" fmla="*/ 226 w 373"/>
                <a:gd name="T9" fmla="*/ 180 h 202"/>
                <a:gd name="T10" fmla="*/ 170 w 373"/>
                <a:gd name="T11" fmla="*/ 171 h 202"/>
                <a:gd name="T12" fmla="*/ 115 w 373"/>
                <a:gd name="T13" fmla="*/ 163 h 202"/>
                <a:gd name="T14" fmla="*/ 67 w 373"/>
                <a:gd name="T15" fmla="*/ 156 h 202"/>
                <a:gd name="T16" fmla="*/ 46 w 373"/>
                <a:gd name="T17" fmla="*/ 154 h 202"/>
                <a:gd name="T18" fmla="*/ 28 w 373"/>
                <a:gd name="T19" fmla="*/ 152 h 202"/>
                <a:gd name="T20" fmla="*/ 12 w 373"/>
                <a:gd name="T21" fmla="*/ 150 h 202"/>
                <a:gd name="T22" fmla="*/ 0 w 373"/>
                <a:gd name="T23" fmla="*/ 148 h 202"/>
                <a:gd name="T24" fmla="*/ 12 w 373"/>
                <a:gd name="T25" fmla="*/ 111 h 202"/>
                <a:gd name="T26" fmla="*/ 28 w 373"/>
                <a:gd name="T27" fmla="*/ 78 h 202"/>
                <a:gd name="T28" fmla="*/ 51 w 373"/>
                <a:gd name="T29" fmla="*/ 52 h 202"/>
                <a:gd name="T30" fmla="*/ 81 w 373"/>
                <a:gd name="T31" fmla="*/ 30 h 202"/>
                <a:gd name="T32" fmla="*/ 111 w 373"/>
                <a:gd name="T33" fmla="*/ 13 h 202"/>
                <a:gd name="T34" fmla="*/ 147 w 373"/>
                <a:gd name="T35" fmla="*/ 4 h 202"/>
                <a:gd name="T36" fmla="*/ 187 w 373"/>
                <a:gd name="T37" fmla="*/ 0 h 202"/>
                <a:gd name="T38" fmla="*/ 228 w 373"/>
                <a:gd name="T39" fmla="*/ 2 h 202"/>
                <a:gd name="T40" fmla="*/ 265 w 373"/>
                <a:gd name="T41" fmla="*/ 11 h 202"/>
                <a:gd name="T42" fmla="*/ 297 w 373"/>
                <a:gd name="T43" fmla="*/ 26 h 202"/>
                <a:gd name="T44" fmla="*/ 322 w 373"/>
                <a:gd name="T45" fmla="*/ 46 h 202"/>
                <a:gd name="T46" fmla="*/ 345 w 373"/>
                <a:gd name="T47" fmla="*/ 69 h 202"/>
                <a:gd name="T48" fmla="*/ 359 w 373"/>
                <a:gd name="T49" fmla="*/ 98 h 202"/>
                <a:gd name="T50" fmla="*/ 370 w 373"/>
                <a:gd name="T51" fmla="*/ 130 h 202"/>
                <a:gd name="T52" fmla="*/ 373 w 373"/>
                <a:gd name="T53" fmla="*/ 165 h 202"/>
                <a:gd name="T54" fmla="*/ 370 w 373"/>
                <a:gd name="T55" fmla="*/ 202 h 202"/>
                <a:gd name="T56" fmla="*/ 370 w 373"/>
                <a:gd name="T57"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3" h="202">
                  <a:moveTo>
                    <a:pt x="370" y="202"/>
                  </a:moveTo>
                  <a:lnTo>
                    <a:pt x="352" y="200"/>
                  </a:lnTo>
                  <a:lnTo>
                    <a:pt x="329" y="195"/>
                  </a:lnTo>
                  <a:lnTo>
                    <a:pt x="281" y="187"/>
                  </a:lnTo>
                  <a:lnTo>
                    <a:pt x="226" y="180"/>
                  </a:lnTo>
                  <a:lnTo>
                    <a:pt x="170" y="171"/>
                  </a:lnTo>
                  <a:lnTo>
                    <a:pt x="115" y="163"/>
                  </a:lnTo>
                  <a:lnTo>
                    <a:pt x="67" y="156"/>
                  </a:lnTo>
                  <a:lnTo>
                    <a:pt x="46" y="154"/>
                  </a:lnTo>
                  <a:lnTo>
                    <a:pt x="28" y="152"/>
                  </a:lnTo>
                  <a:lnTo>
                    <a:pt x="12" y="150"/>
                  </a:lnTo>
                  <a:lnTo>
                    <a:pt x="0" y="148"/>
                  </a:lnTo>
                  <a:lnTo>
                    <a:pt x="12" y="111"/>
                  </a:lnTo>
                  <a:lnTo>
                    <a:pt x="28" y="78"/>
                  </a:lnTo>
                  <a:lnTo>
                    <a:pt x="51" y="52"/>
                  </a:lnTo>
                  <a:lnTo>
                    <a:pt x="81" y="30"/>
                  </a:lnTo>
                  <a:lnTo>
                    <a:pt x="111" y="13"/>
                  </a:lnTo>
                  <a:lnTo>
                    <a:pt x="147" y="4"/>
                  </a:lnTo>
                  <a:lnTo>
                    <a:pt x="187" y="0"/>
                  </a:lnTo>
                  <a:lnTo>
                    <a:pt x="228" y="2"/>
                  </a:lnTo>
                  <a:lnTo>
                    <a:pt x="265" y="11"/>
                  </a:lnTo>
                  <a:lnTo>
                    <a:pt x="297" y="26"/>
                  </a:lnTo>
                  <a:lnTo>
                    <a:pt x="322" y="46"/>
                  </a:lnTo>
                  <a:lnTo>
                    <a:pt x="345" y="69"/>
                  </a:lnTo>
                  <a:lnTo>
                    <a:pt x="359" y="98"/>
                  </a:lnTo>
                  <a:lnTo>
                    <a:pt x="370" y="130"/>
                  </a:lnTo>
                  <a:lnTo>
                    <a:pt x="373" y="165"/>
                  </a:lnTo>
                  <a:lnTo>
                    <a:pt x="370" y="202"/>
                  </a:lnTo>
                  <a:lnTo>
                    <a:pt x="370" y="202"/>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194615" name="Freeform 55"/>
            <p:cNvSpPr>
              <a:spLocks/>
            </p:cNvSpPr>
            <p:nvPr/>
          </p:nvSpPr>
          <p:spPr bwMode="auto">
            <a:xfrm>
              <a:off x="951" y="3265"/>
              <a:ext cx="277" cy="95"/>
            </a:xfrm>
            <a:custGeom>
              <a:avLst/>
              <a:gdLst>
                <a:gd name="T0" fmla="*/ 215 w 277"/>
                <a:gd name="T1" fmla="*/ 26 h 95"/>
                <a:gd name="T2" fmla="*/ 227 w 277"/>
                <a:gd name="T3" fmla="*/ 28 h 95"/>
                <a:gd name="T4" fmla="*/ 241 w 277"/>
                <a:gd name="T5" fmla="*/ 30 h 95"/>
                <a:gd name="T6" fmla="*/ 259 w 277"/>
                <a:gd name="T7" fmla="*/ 32 h 95"/>
                <a:gd name="T8" fmla="*/ 277 w 277"/>
                <a:gd name="T9" fmla="*/ 34 h 95"/>
                <a:gd name="T10" fmla="*/ 266 w 277"/>
                <a:gd name="T11" fmla="*/ 47 h 95"/>
                <a:gd name="T12" fmla="*/ 248 w 277"/>
                <a:gd name="T13" fmla="*/ 60 h 95"/>
                <a:gd name="T14" fmla="*/ 209 w 277"/>
                <a:gd name="T15" fmla="*/ 80 h 95"/>
                <a:gd name="T16" fmla="*/ 163 w 277"/>
                <a:gd name="T17" fmla="*/ 93 h 95"/>
                <a:gd name="T18" fmla="*/ 117 w 277"/>
                <a:gd name="T19" fmla="*/ 95 h 95"/>
                <a:gd name="T20" fmla="*/ 94 w 277"/>
                <a:gd name="T21" fmla="*/ 93 h 95"/>
                <a:gd name="T22" fmla="*/ 73 w 277"/>
                <a:gd name="T23" fmla="*/ 91 h 95"/>
                <a:gd name="T24" fmla="*/ 55 w 277"/>
                <a:gd name="T25" fmla="*/ 82 h 95"/>
                <a:gd name="T26" fmla="*/ 36 w 277"/>
                <a:gd name="T27" fmla="*/ 73 h 95"/>
                <a:gd name="T28" fmla="*/ 22 w 277"/>
                <a:gd name="T29" fmla="*/ 58 h 95"/>
                <a:gd name="T30" fmla="*/ 11 w 277"/>
                <a:gd name="T31" fmla="*/ 43 h 95"/>
                <a:gd name="T32" fmla="*/ 4 w 277"/>
                <a:gd name="T33" fmla="*/ 23 h 95"/>
                <a:gd name="T34" fmla="*/ 0 w 277"/>
                <a:gd name="T35" fmla="*/ 0 h 95"/>
                <a:gd name="T36" fmla="*/ 41 w 277"/>
                <a:gd name="T37" fmla="*/ 4 h 95"/>
                <a:gd name="T38" fmla="*/ 78 w 277"/>
                <a:gd name="T39" fmla="*/ 8 h 95"/>
                <a:gd name="T40" fmla="*/ 107 w 277"/>
                <a:gd name="T41" fmla="*/ 13 h 95"/>
                <a:gd name="T42" fmla="*/ 135 w 277"/>
                <a:gd name="T43" fmla="*/ 17 h 95"/>
                <a:gd name="T44" fmla="*/ 158 w 277"/>
                <a:gd name="T45" fmla="*/ 19 h 95"/>
                <a:gd name="T46" fmla="*/ 179 w 277"/>
                <a:gd name="T47" fmla="*/ 21 h 95"/>
                <a:gd name="T48" fmla="*/ 215 w 277"/>
                <a:gd name="T49" fmla="*/ 26 h 95"/>
                <a:gd name="T50" fmla="*/ 215 w 277"/>
                <a:gd name="T51" fmla="*/ 2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7" h="95">
                  <a:moveTo>
                    <a:pt x="215" y="26"/>
                  </a:moveTo>
                  <a:lnTo>
                    <a:pt x="227" y="28"/>
                  </a:lnTo>
                  <a:lnTo>
                    <a:pt x="241" y="30"/>
                  </a:lnTo>
                  <a:lnTo>
                    <a:pt x="259" y="32"/>
                  </a:lnTo>
                  <a:lnTo>
                    <a:pt x="277" y="34"/>
                  </a:lnTo>
                  <a:lnTo>
                    <a:pt x="266" y="47"/>
                  </a:lnTo>
                  <a:lnTo>
                    <a:pt x="248" y="60"/>
                  </a:lnTo>
                  <a:lnTo>
                    <a:pt x="209" y="80"/>
                  </a:lnTo>
                  <a:lnTo>
                    <a:pt x="163" y="93"/>
                  </a:lnTo>
                  <a:lnTo>
                    <a:pt x="117" y="95"/>
                  </a:lnTo>
                  <a:lnTo>
                    <a:pt x="94" y="93"/>
                  </a:lnTo>
                  <a:lnTo>
                    <a:pt x="73" y="91"/>
                  </a:lnTo>
                  <a:lnTo>
                    <a:pt x="55" y="82"/>
                  </a:lnTo>
                  <a:lnTo>
                    <a:pt x="36" y="73"/>
                  </a:lnTo>
                  <a:lnTo>
                    <a:pt x="22" y="58"/>
                  </a:lnTo>
                  <a:lnTo>
                    <a:pt x="11" y="43"/>
                  </a:lnTo>
                  <a:lnTo>
                    <a:pt x="4" y="23"/>
                  </a:lnTo>
                  <a:lnTo>
                    <a:pt x="0" y="0"/>
                  </a:lnTo>
                  <a:lnTo>
                    <a:pt x="41" y="4"/>
                  </a:lnTo>
                  <a:lnTo>
                    <a:pt x="78" y="8"/>
                  </a:lnTo>
                  <a:lnTo>
                    <a:pt x="107" y="13"/>
                  </a:lnTo>
                  <a:lnTo>
                    <a:pt x="135" y="17"/>
                  </a:lnTo>
                  <a:lnTo>
                    <a:pt x="158" y="19"/>
                  </a:lnTo>
                  <a:lnTo>
                    <a:pt x="179" y="21"/>
                  </a:lnTo>
                  <a:lnTo>
                    <a:pt x="215" y="26"/>
                  </a:lnTo>
                  <a:lnTo>
                    <a:pt x="215" y="26"/>
                  </a:lnTo>
                  <a:close/>
                </a:path>
              </a:pathLst>
            </a:custGeom>
            <a:solidFill>
              <a:srgbClr val="101077"/>
            </a:solidFill>
            <a:ln w="33338">
              <a:solidFill>
                <a:srgbClr val="000000"/>
              </a:solidFill>
              <a:prstDash val="solid"/>
              <a:round/>
              <a:headEnd/>
              <a:tailEnd/>
            </a:ln>
          </p:spPr>
          <p:txBody>
            <a:bodyPr/>
            <a:lstStyle/>
            <a:p>
              <a:endParaRPr lang="ja-JP" altLang="en-US"/>
            </a:p>
          </p:txBody>
        </p:sp>
        <p:sp>
          <p:nvSpPr>
            <p:cNvPr id="194623" name="Freeform 63"/>
            <p:cNvSpPr>
              <a:spLocks/>
            </p:cNvSpPr>
            <p:nvPr/>
          </p:nvSpPr>
          <p:spPr bwMode="auto">
            <a:xfrm>
              <a:off x="1307" y="3662"/>
              <a:ext cx="18" cy="22"/>
            </a:xfrm>
            <a:custGeom>
              <a:avLst/>
              <a:gdLst>
                <a:gd name="T0" fmla="*/ 18 w 18"/>
                <a:gd name="T1" fmla="*/ 11 h 22"/>
                <a:gd name="T2" fmla="*/ 16 w 18"/>
                <a:gd name="T3" fmla="*/ 20 h 22"/>
                <a:gd name="T4" fmla="*/ 9 w 18"/>
                <a:gd name="T5" fmla="*/ 22 h 22"/>
                <a:gd name="T6" fmla="*/ 2 w 18"/>
                <a:gd name="T7" fmla="*/ 20 h 22"/>
                <a:gd name="T8" fmla="*/ 0 w 18"/>
                <a:gd name="T9" fmla="*/ 11 h 22"/>
                <a:gd name="T10" fmla="*/ 2 w 18"/>
                <a:gd name="T11" fmla="*/ 2 h 22"/>
                <a:gd name="T12" fmla="*/ 9 w 18"/>
                <a:gd name="T13" fmla="*/ 0 h 22"/>
                <a:gd name="T14" fmla="*/ 16 w 18"/>
                <a:gd name="T15" fmla="*/ 2 h 22"/>
                <a:gd name="T16" fmla="*/ 18 w 18"/>
                <a:gd name="T17" fmla="*/ 11 h 22"/>
                <a:gd name="T18" fmla="*/ 18 w 18"/>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22">
                  <a:moveTo>
                    <a:pt x="18" y="11"/>
                  </a:moveTo>
                  <a:lnTo>
                    <a:pt x="16" y="20"/>
                  </a:lnTo>
                  <a:lnTo>
                    <a:pt x="9" y="22"/>
                  </a:lnTo>
                  <a:lnTo>
                    <a:pt x="2" y="20"/>
                  </a:lnTo>
                  <a:lnTo>
                    <a:pt x="0" y="11"/>
                  </a:lnTo>
                  <a:lnTo>
                    <a:pt x="2" y="2"/>
                  </a:lnTo>
                  <a:lnTo>
                    <a:pt x="9" y="0"/>
                  </a:lnTo>
                  <a:lnTo>
                    <a:pt x="16" y="2"/>
                  </a:lnTo>
                  <a:lnTo>
                    <a:pt x="18" y="11"/>
                  </a:lnTo>
                  <a:lnTo>
                    <a:pt x="1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26" name="Freeform 66"/>
            <p:cNvSpPr>
              <a:spLocks/>
            </p:cNvSpPr>
            <p:nvPr/>
          </p:nvSpPr>
          <p:spPr bwMode="auto">
            <a:xfrm>
              <a:off x="1189" y="3347"/>
              <a:ext cx="60" cy="44"/>
            </a:xfrm>
            <a:custGeom>
              <a:avLst/>
              <a:gdLst>
                <a:gd name="T0" fmla="*/ 0 w 60"/>
                <a:gd name="T1" fmla="*/ 30 h 44"/>
                <a:gd name="T2" fmla="*/ 0 w 60"/>
                <a:gd name="T3" fmla="*/ 37 h 44"/>
                <a:gd name="T4" fmla="*/ 5 w 60"/>
                <a:gd name="T5" fmla="*/ 39 h 44"/>
                <a:gd name="T6" fmla="*/ 10 w 60"/>
                <a:gd name="T7" fmla="*/ 39 h 44"/>
                <a:gd name="T8" fmla="*/ 14 w 60"/>
                <a:gd name="T9" fmla="*/ 37 h 44"/>
                <a:gd name="T10" fmla="*/ 19 w 60"/>
                <a:gd name="T11" fmla="*/ 26 h 44"/>
                <a:gd name="T12" fmla="*/ 26 w 60"/>
                <a:gd name="T13" fmla="*/ 20 h 44"/>
                <a:gd name="T14" fmla="*/ 30 w 60"/>
                <a:gd name="T15" fmla="*/ 15 h 44"/>
                <a:gd name="T16" fmla="*/ 35 w 60"/>
                <a:gd name="T17" fmla="*/ 15 h 44"/>
                <a:gd name="T18" fmla="*/ 42 w 60"/>
                <a:gd name="T19" fmla="*/ 20 h 44"/>
                <a:gd name="T20" fmla="*/ 44 w 60"/>
                <a:gd name="T21" fmla="*/ 37 h 44"/>
                <a:gd name="T22" fmla="*/ 46 w 60"/>
                <a:gd name="T23" fmla="*/ 41 h 44"/>
                <a:gd name="T24" fmla="*/ 53 w 60"/>
                <a:gd name="T25" fmla="*/ 44 h 44"/>
                <a:gd name="T26" fmla="*/ 58 w 60"/>
                <a:gd name="T27" fmla="*/ 41 h 44"/>
                <a:gd name="T28" fmla="*/ 60 w 60"/>
                <a:gd name="T29" fmla="*/ 37 h 44"/>
                <a:gd name="T30" fmla="*/ 58 w 60"/>
                <a:gd name="T31" fmla="*/ 24 h 44"/>
                <a:gd name="T32" fmla="*/ 53 w 60"/>
                <a:gd name="T33" fmla="*/ 11 h 44"/>
                <a:gd name="T34" fmla="*/ 49 w 60"/>
                <a:gd name="T35" fmla="*/ 4 h 44"/>
                <a:gd name="T36" fmla="*/ 37 w 60"/>
                <a:gd name="T37" fmla="*/ 0 h 44"/>
                <a:gd name="T38" fmla="*/ 28 w 60"/>
                <a:gd name="T39" fmla="*/ 0 h 44"/>
                <a:gd name="T40" fmla="*/ 17 w 60"/>
                <a:gd name="T41" fmla="*/ 7 h 44"/>
                <a:gd name="T42" fmla="*/ 7 w 60"/>
                <a:gd name="T43" fmla="*/ 15 h 44"/>
                <a:gd name="T44" fmla="*/ 0 w 60"/>
                <a:gd name="T45" fmla="*/ 30 h 44"/>
                <a:gd name="T46" fmla="*/ 0 w 60"/>
                <a:gd name="T47"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 h="44">
                  <a:moveTo>
                    <a:pt x="0" y="30"/>
                  </a:moveTo>
                  <a:lnTo>
                    <a:pt x="0" y="37"/>
                  </a:lnTo>
                  <a:lnTo>
                    <a:pt x="5" y="39"/>
                  </a:lnTo>
                  <a:lnTo>
                    <a:pt x="10" y="39"/>
                  </a:lnTo>
                  <a:lnTo>
                    <a:pt x="14" y="37"/>
                  </a:lnTo>
                  <a:lnTo>
                    <a:pt x="19" y="26"/>
                  </a:lnTo>
                  <a:lnTo>
                    <a:pt x="26" y="20"/>
                  </a:lnTo>
                  <a:lnTo>
                    <a:pt x="30" y="15"/>
                  </a:lnTo>
                  <a:lnTo>
                    <a:pt x="35" y="15"/>
                  </a:lnTo>
                  <a:lnTo>
                    <a:pt x="42" y="20"/>
                  </a:lnTo>
                  <a:lnTo>
                    <a:pt x="44" y="37"/>
                  </a:lnTo>
                  <a:lnTo>
                    <a:pt x="46" y="41"/>
                  </a:lnTo>
                  <a:lnTo>
                    <a:pt x="53" y="44"/>
                  </a:lnTo>
                  <a:lnTo>
                    <a:pt x="58" y="41"/>
                  </a:lnTo>
                  <a:lnTo>
                    <a:pt x="60" y="37"/>
                  </a:lnTo>
                  <a:lnTo>
                    <a:pt x="58" y="24"/>
                  </a:lnTo>
                  <a:lnTo>
                    <a:pt x="53" y="11"/>
                  </a:lnTo>
                  <a:lnTo>
                    <a:pt x="49" y="4"/>
                  </a:lnTo>
                  <a:lnTo>
                    <a:pt x="37" y="0"/>
                  </a:lnTo>
                  <a:lnTo>
                    <a:pt x="28" y="0"/>
                  </a:lnTo>
                  <a:lnTo>
                    <a:pt x="17" y="7"/>
                  </a:lnTo>
                  <a:lnTo>
                    <a:pt x="7" y="15"/>
                  </a:lnTo>
                  <a:lnTo>
                    <a:pt x="0" y="30"/>
                  </a:lnTo>
                  <a:lnTo>
                    <a:pt x="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27" name="Freeform 67"/>
            <p:cNvSpPr>
              <a:spLocks/>
            </p:cNvSpPr>
            <p:nvPr/>
          </p:nvSpPr>
          <p:spPr bwMode="auto">
            <a:xfrm>
              <a:off x="1357" y="3362"/>
              <a:ext cx="58" cy="50"/>
            </a:xfrm>
            <a:custGeom>
              <a:avLst/>
              <a:gdLst>
                <a:gd name="T0" fmla="*/ 0 w 58"/>
                <a:gd name="T1" fmla="*/ 31 h 50"/>
                <a:gd name="T2" fmla="*/ 0 w 58"/>
                <a:gd name="T3" fmla="*/ 37 h 50"/>
                <a:gd name="T4" fmla="*/ 5 w 58"/>
                <a:gd name="T5" fmla="*/ 42 h 50"/>
                <a:gd name="T6" fmla="*/ 12 w 58"/>
                <a:gd name="T7" fmla="*/ 42 h 50"/>
                <a:gd name="T8" fmla="*/ 16 w 58"/>
                <a:gd name="T9" fmla="*/ 37 h 50"/>
                <a:gd name="T10" fmla="*/ 21 w 58"/>
                <a:gd name="T11" fmla="*/ 26 h 50"/>
                <a:gd name="T12" fmla="*/ 25 w 58"/>
                <a:gd name="T13" fmla="*/ 20 h 50"/>
                <a:gd name="T14" fmla="*/ 30 w 58"/>
                <a:gd name="T15" fmla="*/ 15 h 50"/>
                <a:gd name="T16" fmla="*/ 32 w 58"/>
                <a:gd name="T17" fmla="*/ 15 h 50"/>
                <a:gd name="T18" fmla="*/ 37 w 58"/>
                <a:gd name="T19" fmla="*/ 18 h 50"/>
                <a:gd name="T20" fmla="*/ 39 w 58"/>
                <a:gd name="T21" fmla="*/ 22 h 50"/>
                <a:gd name="T22" fmla="*/ 41 w 58"/>
                <a:gd name="T23" fmla="*/ 31 h 50"/>
                <a:gd name="T24" fmla="*/ 39 w 58"/>
                <a:gd name="T25" fmla="*/ 39 h 50"/>
                <a:gd name="T26" fmla="*/ 41 w 58"/>
                <a:gd name="T27" fmla="*/ 46 h 50"/>
                <a:gd name="T28" fmla="*/ 46 w 58"/>
                <a:gd name="T29" fmla="*/ 50 h 50"/>
                <a:gd name="T30" fmla="*/ 51 w 58"/>
                <a:gd name="T31" fmla="*/ 48 h 50"/>
                <a:gd name="T32" fmla="*/ 55 w 58"/>
                <a:gd name="T33" fmla="*/ 44 h 50"/>
                <a:gd name="T34" fmla="*/ 58 w 58"/>
                <a:gd name="T35" fmla="*/ 26 h 50"/>
                <a:gd name="T36" fmla="*/ 53 w 58"/>
                <a:gd name="T37" fmla="*/ 13 h 50"/>
                <a:gd name="T38" fmla="*/ 46 w 58"/>
                <a:gd name="T39" fmla="*/ 5 h 50"/>
                <a:gd name="T40" fmla="*/ 37 w 58"/>
                <a:gd name="T41" fmla="*/ 0 h 50"/>
                <a:gd name="T42" fmla="*/ 28 w 58"/>
                <a:gd name="T43" fmla="*/ 0 h 50"/>
                <a:gd name="T44" fmla="*/ 18 w 58"/>
                <a:gd name="T45" fmla="*/ 5 h 50"/>
                <a:gd name="T46" fmla="*/ 9 w 58"/>
                <a:gd name="T47" fmla="*/ 15 h 50"/>
                <a:gd name="T48" fmla="*/ 0 w 58"/>
                <a:gd name="T49" fmla="*/ 31 h 50"/>
                <a:gd name="T50" fmla="*/ 0 w 58"/>
                <a:gd name="T51"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 h="50">
                  <a:moveTo>
                    <a:pt x="0" y="31"/>
                  </a:moveTo>
                  <a:lnTo>
                    <a:pt x="0" y="37"/>
                  </a:lnTo>
                  <a:lnTo>
                    <a:pt x="5" y="42"/>
                  </a:lnTo>
                  <a:lnTo>
                    <a:pt x="12" y="42"/>
                  </a:lnTo>
                  <a:lnTo>
                    <a:pt x="16" y="37"/>
                  </a:lnTo>
                  <a:lnTo>
                    <a:pt x="21" y="26"/>
                  </a:lnTo>
                  <a:lnTo>
                    <a:pt x="25" y="20"/>
                  </a:lnTo>
                  <a:lnTo>
                    <a:pt x="30" y="15"/>
                  </a:lnTo>
                  <a:lnTo>
                    <a:pt x="32" y="15"/>
                  </a:lnTo>
                  <a:lnTo>
                    <a:pt x="37" y="18"/>
                  </a:lnTo>
                  <a:lnTo>
                    <a:pt x="39" y="22"/>
                  </a:lnTo>
                  <a:lnTo>
                    <a:pt x="41" y="31"/>
                  </a:lnTo>
                  <a:lnTo>
                    <a:pt x="39" y="39"/>
                  </a:lnTo>
                  <a:lnTo>
                    <a:pt x="41" y="46"/>
                  </a:lnTo>
                  <a:lnTo>
                    <a:pt x="46" y="50"/>
                  </a:lnTo>
                  <a:lnTo>
                    <a:pt x="51" y="48"/>
                  </a:lnTo>
                  <a:lnTo>
                    <a:pt x="55" y="44"/>
                  </a:lnTo>
                  <a:lnTo>
                    <a:pt x="58" y="26"/>
                  </a:lnTo>
                  <a:lnTo>
                    <a:pt x="53" y="13"/>
                  </a:lnTo>
                  <a:lnTo>
                    <a:pt x="46" y="5"/>
                  </a:lnTo>
                  <a:lnTo>
                    <a:pt x="37" y="0"/>
                  </a:lnTo>
                  <a:lnTo>
                    <a:pt x="28" y="0"/>
                  </a:lnTo>
                  <a:lnTo>
                    <a:pt x="18" y="5"/>
                  </a:lnTo>
                  <a:lnTo>
                    <a:pt x="9" y="15"/>
                  </a:lnTo>
                  <a:lnTo>
                    <a:pt x="0" y="31"/>
                  </a:lnTo>
                  <a:lnTo>
                    <a:pt x="0"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28" name="Freeform 68"/>
            <p:cNvSpPr>
              <a:spLocks/>
            </p:cNvSpPr>
            <p:nvPr/>
          </p:nvSpPr>
          <p:spPr bwMode="auto">
            <a:xfrm>
              <a:off x="1265" y="3375"/>
              <a:ext cx="44" cy="61"/>
            </a:xfrm>
            <a:custGeom>
              <a:avLst/>
              <a:gdLst>
                <a:gd name="T0" fmla="*/ 35 w 44"/>
                <a:gd name="T1" fmla="*/ 0 h 61"/>
                <a:gd name="T2" fmla="*/ 23 w 44"/>
                <a:gd name="T3" fmla="*/ 2 h 61"/>
                <a:gd name="T4" fmla="*/ 12 w 44"/>
                <a:gd name="T5" fmla="*/ 9 h 61"/>
                <a:gd name="T6" fmla="*/ 5 w 44"/>
                <a:gd name="T7" fmla="*/ 16 h 61"/>
                <a:gd name="T8" fmla="*/ 0 w 44"/>
                <a:gd name="T9" fmla="*/ 26 h 61"/>
                <a:gd name="T10" fmla="*/ 0 w 44"/>
                <a:gd name="T11" fmla="*/ 35 h 61"/>
                <a:gd name="T12" fmla="*/ 3 w 44"/>
                <a:gd name="T13" fmla="*/ 44 h 61"/>
                <a:gd name="T14" fmla="*/ 9 w 44"/>
                <a:gd name="T15" fmla="*/ 52 h 61"/>
                <a:gd name="T16" fmla="*/ 19 w 44"/>
                <a:gd name="T17" fmla="*/ 61 h 61"/>
                <a:gd name="T18" fmla="*/ 25 w 44"/>
                <a:gd name="T19" fmla="*/ 61 h 61"/>
                <a:gd name="T20" fmla="*/ 30 w 44"/>
                <a:gd name="T21" fmla="*/ 59 h 61"/>
                <a:gd name="T22" fmla="*/ 32 w 44"/>
                <a:gd name="T23" fmla="*/ 52 h 61"/>
                <a:gd name="T24" fmla="*/ 28 w 44"/>
                <a:gd name="T25" fmla="*/ 48 h 61"/>
                <a:gd name="T26" fmla="*/ 19 w 44"/>
                <a:gd name="T27" fmla="*/ 39 h 61"/>
                <a:gd name="T28" fmla="*/ 16 w 44"/>
                <a:gd name="T29" fmla="*/ 29 h 61"/>
                <a:gd name="T30" fmla="*/ 23 w 44"/>
                <a:gd name="T31" fmla="*/ 20 h 61"/>
                <a:gd name="T32" fmla="*/ 37 w 44"/>
                <a:gd name="T33" fmla="*/ 16 h 61"/>
                <a:gd name="T34" fmla="*/ 42 w 44"/>
                <a:gd name="T35" fmla="*/ 13 h 61"/>
                <a:gd name="T36" fmla="*/ 44 w 44"/>
                <a:gd name="T37" fmla="*/ 7 h 61"/>
                <a:gd name="T38" fmla="*/ 42 w 44"/>
                <a:gd name="T39" fmla="*/ 2 h 61"/>
                <a:gd name="T40" fmla="*/ 35 w 44"/>
                <a:gd name="T41" fmla="*/ 0 h 61"/>
                <a:gd name="T42" fmla="*/ 35 w 44"/>
                <a:gd name="T4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61">
                  <a:moveTo>
                    <a:pt x="35" y="0"/>
                  </a:moveTo>
                  <a:lnTo>
                    <a:pt x="23" y="2"/>
                  </a:lnTo>
                  <a:lnTo>
                    <a:pt x="12" y="9"/>
                  </a:lnTo>
                  <a:lnTo>
                    <a:pt x="5" y="16"/>
                  </a:lnTo>
                  <a:lnTo>
                    <a:pt x="0" y="26"/>
                  </a:lnTo>
                  <a:lnTo>
                    <a:pt x="0" y="35"/>
                  </a:lnTo>
                  <a:lnTo>
                    <a:pt x="3" y="44"/>
                  </a:lnTo>
                  <a:lnTo>
                    <a:pt x="9" y="52"/>
                  </a:lnTo>
                  <a:lnTo>
                    <a:pt x="19" y="61"/>
                  </a:lnTo>
                  <a:lnTo>
                    <a:pt x="25" y="61"/>
                  </a:lnTo>
                  <a:lnTo>
                    <a:pt x="30" y="59"/>
                  </a:lnTo>
                  <a:lnTo>
                    <a:pt x="32" y="52"/>
                  </a:lnTo>
                  <a:lnTo>
                    <a:pt x="28" y="48"/>
                  </a:lnTo>
                  <a:lnTo>
                    <a:pt x="19" y="39"/>
                  </a:lnTo>
                  <a:lnTo>
                    <a:pt x="16" y="29"/>
                  </a:lnTo>
                  <a:lnTo>
                    <a:pt x="23" y="20"/>
                  </a:lnTo>
                  <a:lnTo>
                    <a:pt x="37" y="16"/>
                  </a:lnTo>
                  <a:lnTo>
                    <a:pt x="42" y="13"/>
                  </a:lnTo>
                  <a:lnTo>
                    <a:pt x="44" y="7"/>
                  </a:lnTo>
                  <a:lnTo>
                    <a:pt x="42" y="2"/>
                  </a:lnTo>
                  <a:lnTo>
                    <a:pt x="35" y="0"/>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39" name="Freeform 79"/>
            <p:cNvSpPr>
              <a:spLocks/>
            </p:cNvSpPr>
            <p:nvPr/>
          </p:nvSpPr>
          <p:spPr bwMode="auto">
            <a:xfrm>
              <a:off x="1463" y="3464"/>
              <a:ext cx="41" cy="20"/>
            </a:xfrm>
            <a:custGeom>
              <a:avLst/>
              <a:gdLst>
                <a:gd name="T0" fmla="*/ 0 w 41"/>
                <a:gd name="T1" fmla="*/ 20 h 20"/>
                <a:gd name="T2" fmla="*/ 7 w 41"/>
                <a:gd name="T3" fmla="*/ 9 h 20"/>
                <a:gd name="T4" fmla="*/ 16 w 41"/>
                <a:gd name="T5" fmla="*/ 3 h 20"/>
                <a:gd name="T6" fmla="*/ 27 w 41"/>
                <a:gd name="T7" fmla="*/ 0 h 20"/>
                <a:gd name="T8" fmla="*/ 41 w 41"/>
                <a:gd name="T9" fmla="*/ 3 h 20"/>
                <a:gd name="T10" fmla="*/ 0 w 41"/>
                <a:gd name="T11" fmla="*/ 20 h 20"/>
              </a:gdLst>
              <a:ahLst/>
              <a:cxnLst>
                <a:cxn ang="0">
                  <a:pos x="T0" y="T1"/>
                </a:cxn>
                <a:cxn ang="0">
                  <a:pos x="T2" y="T3"/>
                </a:cxn>
                <a:cxn ang="0">
                  <a:pos x="T4" y="T5"/>
                </a:cxn>
                <a:cxn ang="0">
                  <a:pos x="T6" y="T7"/>
                </a:cxn>
                <a:cxn ang="0">
                  <a:pos x="T8" y="T9"/>
                </a:cxn>
                <a:cxn ang="0">
                  <a:pos x="T10" y="T11"/>
                </a:cxn>
              </a:cxnLst>
              <a:rect l="0" t="0" r="r" b="b"/>
              <a:pathLst>
                <a:path w="41" h="20">
                  <a:moveTo>
                    <a:pt x="0" y="20"/>
                  </a:moveTo>
                  <a:lnTo>
                    <a:pt x="7" y="9"/>
                  </a:lnTo>
                  <a:lnTo>
                    <a:pt x="16" y="3"/>
                  </a:lnTo>
                  <a:lnTo>
                    <a:pt x="27" y="0"/>
                  </a:lnTo>
                  <a:lnTo>
                    <a:pt x="41" y="3"/>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0" name="Freeform 80"/>
            <p:cNvSpPr>
              <a:spLocks/>
            </p:cNvSpPr>
            <p:nvPr/>
          </p:nvSpPr>
          <p:spPr bwMode="auto">
            <a:xfrm>
              <a:off x="1454" y="3456"/>
              <a:ext cx="57" cy="34"/>
            </a:xfrm>
            <a:custGeom>
              <a:avLst/>
              <a:gdLst>
                <a:gd name="T0" fmla="*/ 18 w 57"/>
                <a:gd name="T1" fmla="*/ 4 h 34"/>
                <a:gd name="T2" fmla="*/ 9 w 57"/>
                <a:gd name="T3" fmla="*/ 13 h 34"/>
                <a:gd name="T4" fmla="*/ 0 w 57"/>
                <a:gd name="T5" fmla="*/ 24 h 34"/>
                <a:gd name="T6" fmla="*/ 2 w 57"/>
                <a:gd name="T7" fmla="*/ 30 h 34"/>
                <a:gd name="T8" fmla="*/ 6 w 57"/>
                <a:gd name="T9" fmla="*/ 34 h 34"/>
                <a:gd name="T10" fmla="*/ 13 w 57"/>
                <a:gd name="T11" fmla="*/ 34 h 34"/>
                <a:gd name="T12" fmla="*/ 18 w 57"/>
                <a:gd name="T13" fmla="*/ 30 h 34"/>
                <a:gd name="T14" fmla="*/ 20 w 57"/>
                <a:gd name="T15" fmla="*/ 24 h 34"/>
                <a:gd name="T16" fmla="*/ 27 w 57"/>
                <a:gd name="T17" fmla="*/ 19 h 34"/>
                <a:gd name="T18" fmla="*/ 36 w 57"/>
                <a:gd name="T19" fmla="*/ 17 h 34"/>
                <a:gd name="T20" fmla="*/ 48 w 57"/>
                <a:gd name="T21" fmla="*/ 17 h 34"/>
                <a:gd name="T22" fmla="*/ 52 w 57"/>
                <a:gd name="T23" fmla="*/ 17 h 34"/>
                <a:gd name="T24" fmla="*/ 57 w 57"/>
                <a:gd name="T25" fmla="*/ 13 h 34"/>
                <a:gd name="T26" fmla="*/ 57 w 57"/>
                <a:gd name="T27" fmla="*/ 6 h 34"/>
                <a:gd name="T28" fmla="*/ 52 w 57"/>
                <a:gd name="T29" fmla="*/ 4 h 34"/>
                <a:gd name="T30" fmla="*/ 34 w 57"/>
                <a:gd name="T31" fmla="*/ 0 h 34"/>
                <a:gd name="T32" fmla="*/ 18 w 57"/>
                <a:gd name="T33" fmla="*/ 4 h 34"/>
                <a:gd name="T34" fmla="*/ 18 w 57"/>
                <a:gd name="T35"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34">
                  <a:moveTo>
                    <a:pt x="18" y="4"/>
                  </a:moveTo>
                  <a:lnTo>
                    <a:pt x="9" y="13"/>
                  </a:lnTo>
                  <a:lnTo>
                    <a:pt x="0" y="24"/>
                  </a:lnTo>
                  <a:lnTo>
                    <a:pt x="2" y="30"/>
                  </a:lnTo>
                  <a:lnTo>
                    <a:pt x="6" y="34"/>
                  </a:lnTo>
                  <a:lnTo>
                    <a:pt x="13" y="34"/>
                  </a:lnTo>
                  <a:lnTo>
                    <a:pt x="18" y="30"/>
                  </a:lnTo>
                  <a:lnTo>
                    <a:pt x="20" y="24"/>
                  </a:lnTo>
                  <a:lnTo>
                    <a:pt x="27" y="19"/>
                  </a:lnTo>
                  <a:lnTo>
                    <a:pt x="36" y="17"/>
                  </a:lnTo>
                  <a:lnTo>
                    <a:pt x="48" y="17"/>
                  </a:lnTo>
                  <a:lnTo>
                    <a:pt x="52" y="17"/>
                  </a:lnTo>
                  <a:lnTo>
                    <a:pt x="57" y="13"/>
                  </a:lnTo>
                  <a:lnTo>
                    <a:pt x="57" y="6"/>
                  </a:lnTo>
                  <a:lnTo>
                    <a:pt x="52" y="4"/>
                  </a:lnTo>
                  <a:lnTo>
                    <a:pt x="34" y="0"/>
                  </a:lnTo>
                  <a:lnTo>
                    <a:pt x="18" y="4"/>
                  </a:lnTo>
                  <a:lnTo>
                    <a:pt x="18"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1" name="Freeform 81"/>
            <p:cNvSpPr>
              <a:spLocks/>
            </p:cNvSpPr>
            <p:nvPr/>
          </p:nvSpPr>
          <p:spPr bwMode="auto">
            <a:xfrm>
              <a:off x="1201" y="3456"/>
              <a:ext cx="193" cy="134"/>
            </a:xfrm>
            <a:custGeom>
              <a:avLst/>
              <a:gdLst>
                <a:gd name="T0" fmla="*/ 16 w 193"/>
                <a:gd name="T1" fmla="*/ 0 h 134"/>
                <a:gd name="T2" fmla="*/ 7 w 193"/>
                <a:gd name="T3" fmla="*/ 2 h 134"/>
                <a:gd name="T4" fmla="*/ 2 w 193"/>
                <a:gd name="T5" fmla="*/ 8 h 134"/>
                <a:gd name="T6" fmla="*/ 0 w 193"/>
                <a:gd name="T7" fmla="*/ 39 h 134"/>
                <a:gd name="T8" fmla="*/ 2 w 193"/>
                <a:gd name="T9" fmla="*/ 65 h 134"/>
                <a:gd name="T10" fmla="*/ 11 w 193"/>
                <a:gd name="T11" fmla="*/ 84 h 134"/>
                <a:gd name="T12" fmla="*/ 23 w 193"/>
                <a:gd name="T13" fmla="*/ 104 h 134"/>
                <a:gd name="T14" fmla="*/ 39 w 193"/>
                <a:gd name="T15" fmla="*/ 117 h 134"/>
                <a:gd name="T16" fmla="*/ 57 w 193"/>
                <a:gd name="T17" fmla="*/ 126 h 134"/>
                <a:gd name="T18" fmla="*/ 76 w 193"/>
                <a:gd name="T19" fmla="*/ 132 h 134"/>
                <a:gd name="T20" fmla="*/ 99 w 193"/>
                <a:gd name="T21" fmla="*/ 134 h 134"/>
                <a:gd name="T22" fmla="*/ 119 w 193"/>
                <a:gd name="T23" fmla="*/ 132 h 134"/>
                <a:gd name="T24" fmla="*/ 138 w 193"/>
                <a:gd name="T25" fmla="*/ 123 h 134"/>
                <a:gd name="T26" fmla="*/ 152 w 193"/>
                <a:gd name="T27" fmla="*/ 113 h 134"/>
                <a:gd name="T28" fmla="*/ 165 w 193"/>
                <a:gd name="T29" fmla="*/ 97 h 134"/>
                <a:gd name="T30" fmla="*/ 184 w 193"/>
                <a:gd name="T31" fmla="*/ 63 h 134"/>
                <a:gd name="T32" fmla="*/ 193 w 193"/>
                <a:gd name="T33" fmla="*/ 30 h 134"/>
                <a:gd name="T34" fmla="*/ 193 w 193"/>
                <a:gd name="T35" fmla="*/ 21 h 134"/>
                <a:gd name="T36" fmla="*/ 193 w 193"/>
                <a:gd name="T37" fmla="*/ 17 h 134"/>
                <a:gd name="T38" fmla="*/ 181 w 193"/>
                <a:gd name="T39" fmla="*/ 15 h 134"/>
                <a:gd name="T40" fmla="*/ 135 w 193"/>
                <a:gd name="T41" fmla="*/ 8 h 134"/>
                <a:gd name="T42" fmla="*/ 85 w 193"/>
                <a:gd name="T43" fmla="*/ 4 h 134"/>
                <a:gd name="T44" fmla="*/ 64 w 193"/>
                <a:gd name="T45" fmla="*/ 4 h 134"/>
                <a:gd name="T46" fmla="*/ 44 w 193"/>
                <a:gd name="T47" fmla="*/ 2 h 134"/>
                <a:gd name="T48" fmla="*/ 27 w 193"/>
                <a:gd name="T49" fmla="*/ 2 h 134"/>
                <a:gd name="T50" fmla="*/ 16 w 193"/>
                <a:gd name="T51" fmla="*/ 0 h 134"/>
                <a:gd name="T52" fmla="*/ 16 w 193"/>
                <a:gd name="T5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3" h="134">
                  <a:moveTo>
                    <a:pt x="16" y="0"/>
                  </a:moveTo>
                  <a:lnTo>
                    <a:pt x="7" y="2"/>
                  </a:lnTo>
                  <a:lnTo>
                    <a:pt x="2" y="8"/>
                  </a:lnTo>
                  <a:lnTo>
                    <a:pt x="0" y="39"/>
                  </a:lnTo>
                  <a:lnTo>
                    <a:pt x="2" y="65"/>
                  </a:lnTo>
                  <a:lnTo>
                    <a:pt x="11" y="84"/>
                  </a:lnTo>
                  <a:lnTo>
                    <a:pt x="23" y="104"/>
                  </a:lnTo>
                  <a:lnTo>
                    <a:pt x="39" y="117"/>
                  </a:lnTo>
                  <a:lnTo>
                    <a:pt x="57" y="126"/>
                  </a:lnTo>
                  <a:lnTo>
                    <a:pt x="76" y="132"/>
                  </a:lnTo>
                  <a:lnTo>
                    <a:pt x="99" y="134"/>
                  </a:lnTo>
                  <a:lnTo>
                    <a:pt x="119" y="132"/>
                  </a:lnTo>
                  <a:lnTo>
                    <a:pt x="138" y="123"/>
                  </a:lnTo>
                  <a:lnTo>
                    <a:pt x="152" y="113"/>
                  </a:lnTo>
                  <a:lnTo>
                    <a:pt x="165" y="97"/>
                  </a:lnTo>
                  <a:lnTo>
                    <a:pt x="184" y="63"/>
                  </a:lnTo>
                  <a:lnTo>
                    <a:pt x="193" y="30"/>
                  </a:lnTo>
                  <a:lnTo>
                    <a:pt x="193" y="21"/>
                  </a:lnTo>
                  <a:lnTo>
                    <a:pt x="193" y="17"/>
                  </a:lnTo>
                  <a:lnTo>
                    <a:pt x="181" y="15"/>
                  </a:lnTo>
                  <a:lnTo>
                    <a:pt x="135" y="8"/>
                  </a:lnTo>
                  <a:lnTo>
                    <a:pt x="85" y="4"/>
                  </a:lnTo>
                  <a:lnTo>
                    <a:pt x="64" y="4"/>
                  </a:lnTo>
                  <a:lnTo>
                    <a:pt x="44" y="2"/>
                  </a:lnTo>
                  <a:lnTo>
                    <a:pt x="27" y="2"/>
                  </a:lnTo>
                  <a:lnTo>
                    <a:pt x="16" y="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2" name="Freeform 82"/>
            <p:cNvSpPr>
              <a:spLocks/>
            </p:cNvSpPr>
            <p:nvPr/>
          </p:nvSpPr>
          <p:spPr bwMode="auto">
            <a:xfrm>
              <a:off x="1242" y="3519"/>
              <a:ext cx="115" cy="54"/>
            </a:xfrm>
            <a:custGeom>
              <a:avLst/>
              <a:gdLst>
                <a:gd name="T0" fmla="*/ 5 w 115"/>
                <a:gd name="T1" fmla="*/ 21 h 54"/>
                <a:gd name="T2" fmla="*/ 0 w 115"/>
                <a:gd name="T3" fmla="*/ 30 h 54"/>
                <a:gd name="T4" fmla="*/ 0 w 115"/>
                <a:gd name="T5" fmla="*/ 34 h 54"/>
                <a:gd name="T6" fmla="*/ 5 w 115"/>
                <a:gd name="T7" fmla="*/ 39 h 54"/>
                <a:gd name="T8" fmla="*/ 12 w 115"/>
                <a:gd name="T9" fmla="*/ 43 h 54"/>
                <a:gd name="T10" fmla="*/ 26 w 115"/>
                <a:gd name="T11" fmla="*/ 50 h 54"/>
                <a:gd name="T12" fmla="*/ 46 w 115"/>
                <a:gd name="T13" fmla="*/ 54 h 54"/>
                <a:gd name="T14" fmla="*/ 74 w 115"/>
                <a:gd name="T15" fmla="*/ 50 h 54"/>
                <a:gd name="T16" fmla="*/ 92 w 115"/>
                <a:gd name="T17" fmla="*/ 43 h 54"/>
                <a:gd name="T18" fmla="*/ 104 w 115"/>
                <a:gd name="T19" fmla="*/ 32 h 54"/>
                <a:gd name="T20" fmla="*/ 111 w 115"/>
                <a:gd name="T21" fmla="*/ 21 h 54"/>
                <a:gd name="T22" fmla="*/ 113 w 115"/>
                <a:gd name="T23" fmla="*/ 15 h 54"/>
                <a:gd name="T24" fmla="*/ 115 w 115"/>
                <a:gd name="T25" fmla="*/ 8 h 54"/>
                <a:gd name="T26" fmla="*/ 111 w 115"/>
                <a:gd name="T27" fmla="*/ 6 h 54"/>
                <a:gd name="T28" fmla="*/ 106 w 115"/>
                <a:gd name="T29" fmla="*/ 6 h 54"/>
                <a:gd name="T30" fmla="*/ 97 w 115"/>
                <a:gd name="T31" fmla="*/ 2 h 54"/>
                <a:gd name="T32" fmla="*/ 85 w 115"/>
                <a:gd name="T33" fmla="*/ 0 h 54"/>
                <a:gd name="T34" fmla="*/ 71 w 115"/>
                <a:gd name="T35" fmla="*/ 0 h 54"/>
                <a:gd name="T36" fmla="*/ 55 w 115"/>
                <a:gd name="T37" fmla="*/ 0 h 54"/>
                <a:gd name="T38" fmla="*/ 37 w 115"/>
                <a:gd name="T39" fmla="*/ 2 h 54"/>
                <a:gd name="T40" fmla="*/ 21 w 115"/>
                <a:gd name="T41" fmla="*/ 11 h 54"/>
                <a:gd name="T42" fmla="*/ 5 w 115"/>
                <a:gd name="T43" fmla="*/ 21 h 54"/>
                <a:gd name="T44" fmla="*/ 5 w 115"/>
                <a:gd name="T4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5" h="54">
                  <a:moveTo>
                    <a:pt x="5" y="21"/>
                  </a:moveTo>
                  <a:lnTo>
                    <a:pt x="0" y="30"/>
                  </a:lnTo>
                  <a:lnTo>
                    <a:pt x="0" y="34"/>
                  </a:lnTo>
                  <a:lnTo>
                    <a:pt x="5" y="39"/>
                  </a:lnTo>
                  <a:lnTo>
                    <a:pt x="12" y="43"/>
                  </a:lnTo>
                  <a:lnTo>
                    <a:pt x="26" y="50"/>
                  </a:lnTo>
                  <a:lnTo>
                    <a:pt x="46" y="54"/>
                  </a:lnTo>
                  <a:lnTo>
                    <a:pt x="74" y="50"/>
                  </a:lnTo>
                  <a:lnTo>
                    <a:pt x="92" y="43"/>
                  </a:lnTo>
                  <a:lnTo>
                    <a:pt x="104" y="32"/>
                  </a:lnTo>
                  <a:lnTo>
                    <a:pt x="111" y="21"/>
                  </a:lnTo>
                  <a:lnTo>
                    <a:pt x="113" y="15"/>
                  </a:lnTo>
                  <a:lnTo>
                    <a:pt x="115" y="8"/>
                  </a:lnTo>
                  <a:lnTo>
                    <a:pt x="111" y="6"/>
                  </a:lnTo>
                  <a:lnTo>
                    <a:pt x="106" y="6"/>
                  </a:lnTo>
                  <a:lnTo>
                    <a:pt x="97" y="2"/>
                  </a:lnTo>
                  <a:lnTo>
                    <a:pt x="85" y="0"/>
                  </a:lnTo>
                  <a:lnTo>
                    <a:pt x="71" y="0"/>
                  </a:lnTo>
                  <a:lnTo>
                    <a:pt x="55" y="0"/>
                  </a:lnTo>
                  <a:lnTo>
                    <a:pt x="37" y="2"/>
                  </a:lnTo>
                  <a:lnTo>
                    <a:pt x="21" y="11"/>
                  </a:lnTo>
                  <a:lnTo>
                    <a:pt x="5" y="21"/>
                  </a:lnTo>
                  <a:lnTo>
                    <a:pt x="5" y="21"/>
                  </a:lnTo>
                  <a:close/>
                </a:path>
              </a:pathLst>
            </a:cu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3" name="Freeform 83"/>
            <p:cNvSpPr>
              <a:spLocks/>
            </p:cNvSpPr>
            <p:nvPr/>
          </p:nvSpPr>
          <p:spPr bwMode="auto">
            <a:xfrm>
              <a:off x="1649" y="3508"/>
              <a:ext cx="126" cy="78"/>
            </a:xfrm>
            <a:custGeom>
              <a:avLst/>
              <a:gdLst>
                <a:gd name="T0" fmla="*/ 0 w 126"/>
                <a:gd name="T1" fmla="*/ 13 h 78"/>
                <a:gd name="T2" fmla="*/ 0 w 126"/>
                <a:gd name="T3" fmla="*/ 4 h 78"/>
                <a:gd name="T4" fmla="*/ 0 w 126"/>
                <a:gd name="T5" fmla="*/ 0 h 78"/>
                <a:gd name="T6" fmla="*/ 5 w 126"/>
                <a:gd name="T7" fmla="*/ 0 h 78"/>
                <a:gd name="T8" fmla="*/ 12 w 126"/>
                <a:gd name="T9" fmla="*/ 0 h 78"/>
                <a:gd name="T10" fmla="*/ 21 w 126"/>
                <a:gd name="T11" fmla="*/ 0 h 78"/>
                <a:gd name="T12" fmla="*/ 35 w 126"/>
                <a:gd name="T13" fmla="*/ 0 h 78"/>
                <a:gd name="T14" fmla="*/ 48 w 126"/>
                <a:gd name="T15" fmla="*/ 2 h 78"/>
                <a:gd name="T16" fmla="*/ 57 w 126"/>
                <a:gd name="T17" fmla="*/ 2 h 78"/>
                <a:gd name="T18" fmla="*/ 62 w 126"/>
                <a:gd name="T19" fmla="*/ 2 h 78"/>
                <a:gd name="T20" fmla="*/ 69 w 126"/>
                <a:gd name="T21" fmla="*/ 2 h 78"/>
                <a:gd name="T22" fmla="*/ 85 w 126"/>
                <a:gd name="T23" fmla="*/ 4 h 78"/>
                <a:gd name="T24" fmla="*/ 103 w 126"/>
                <a:gd name="T25" fmla="*/ 6 h 78"/>
                <a:gd name="T26" fmla="*/ 110 w 126"/>
                <a:gd name="T27" fmla="*/ 8 h 78"/>
                <a:gd name="T28" fmla="*/ 115 w 126"/>
                <a:gd name="T29" fmla="*/ 8 h 78"/>
                <a:gd name="T30" fmla="*/ 124 w 126"/>
                <a:gd name="T31" fmla="*/ 8 h 78"/>
                <a:gd name="T32" fmla="*/ 126 w 126"/>
                <a:gd name="T33" fmla="*/ 13 h 78"/>
                <a:gd name="T34" fmla="*/ 124 w 126"/>
                <a:gd name="T35" fmla="*/ 22 h 78"/>
                <a:gd name="T36" fmla="*/ 122 w 126"/>
                <a:gd name="T37" fmla="*/ 26 h 78"/>
                <a:gd name="T38" fmla="*/ 115 w 126"/>
                <a:gd name="T39" fmla="*/ 35 h 78"/>
                <a:gd name="T40" fmla="*/ 99 w 126"/>
                <a:gd name="T41" fmla="*/ 56 h 78"/>
                <a:gd name="T42" fmla="*/ 90 w 126"/>
                <a:gd name="T43" fmla="*/ 65 h 78"/>
                <a:gd name="T44" fmla="*/ 78 w 126"/>
                <a:gd name="T45" fmla="*/ 71 h 78"/>
                <a:gd name="T46" fmla="*/ 67 w 126"/>
                <a:gd name="T47" fmla="*/ 78 h 78"/>
                <a:gd name="T48" fmla="*/ 53 w 126"/>
                <a:gd name="T49" fmla="*/ 78 h 78"/>
                <a:gd name="T50" fmla="*/ 30 w 126"/>
                <a:gd name="T51" fmla="*/ 71 h 78"/>
                <a:gd name="T52" fmla="*/ 16 w 126"/>
                <a:gd name="T53" fmla="*/ 56 h 78"/>
                <a:gd name="T54" fmla="*/ 7 w 126"/>
                <a:gd name="T55" fmla="*/ 37 h 78"/>
                <a:gd name="T56" fmla="*/ 0 w 126"/>
                <a:gd name="T57" fmla="*/ 13 h 78"/>
                <a:gd name="T58" fmla="*/ 0 w 126"/>
                <a:gd name="T59" fmla="*/ 1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78">
                  <a:moveTo>
                    <a:pt x="0" y="13"/>
                  </a:moveTo>
                  <a:lnTo>
                    <a:pt x="0" y="4"/>
                  </a:lnTo>
                  <a:lnTo>
                    <a:pt x="0" y="0"/>
                  </a:lnTo>
                  <a:lnTo>
                    <a:pt x="5" y="0"/>
                  </a:lnTo>
                  <a:lnTo>
                    <a:pt x="12" y="0"/>
                  </a:lnTo>
                  <a:lnTo>
                    <a:pt x="21" y="0"/>
                  </a:lnTo>
                  <a:lnTo>
                    <a:pt x="35" y="0"/>
                  </a:lnTo>
                  <a:lnTo>
                    <a:pt x="48" y="2"/>
                  </a:lnTo>
                  <a:lnTo>
                    <a:pt x="57" y="2"/>
                  </a:lnTo>
                  <a:lnTo>
                    <a:pt x="62" y="2"/>
                  </a:lnTo>
                  <a:lnTo>
                    <a:pt x="69" y="2"/>
                  </a:lnTo>
                  <a:lnTo>
                    <a:pt x="85" y="4"/>
                  </a:lnTo>
                  <a:lnTo>
                    <a:pt x="103" y="6"/>
                  </a:lnTo>
                  <a:lnTo>
                    <a:pt x="110" y="8"/>
                  </a:lnTo>
                  <a:lnTo>
                    <a:pt x="115" y="8"/>
                  </a:lnTo>
                  <a:lnTo>
                    <a:pt x="124" y="8"/>
                  </a:lnTo>
                  <a:lnTo>
                    <a:pt x="126" y="13"/>
                  </a:lnTo>
                  <a:lnTo>
                    <a:pt x="124" y="22"/>
                  </a:lnTo>
                  <a:lnTo>
                    <a:pt x="122" y="26"/>
                  </a:lnTo>
                  <a:lnTo>
                    <a:pt x="115" y="35"/>
                  </a:lnTo>
                  <a:lnTo>
                    <a:pt x="99" y="56"/>
                  </a:lnTo>
                  <a:lnTo>
                    <a:pt x="90" y="65"/>
                  </a:lnTo>
                  <a:lnTo>
                    <a:pt x="78" y="71"/>
                  </a:lnTo>
                  <a:lnTo>
                    <a:pt x="67" y="78"/>
                  </a:lnTo>
                  <a:lnTo>
                    <a:pt x="53" y="78"/>
                  </a:lnTo>
                  <a:lnTo>
                    <a:pt x="30" y="71"/>
                  </a:lnTo>
                  <a:lnTo>
                    <a:pt x="16" y="56"/>
                  </a:lnTo>
                  <a:lnTo>
                    <a:pt x="7" y="37"/>
                  </a:lnTo>
                  <a:lnTo>
                    <a:pt x="0" y="13"/>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194644" name="Freeform 84"/>
            <p:cNvSpPr>
              <a:spLocks/>
            </p:cNvSpPr>
            <p:nvPr/>
          </p:nvSpPr>
          <p:spPr bwMode="auto">
            <a:xfrm>
              <a:off x="1690" y="3543"/>
              <a:ext cx="65" cy="30"/>
            </a:xfrm>
            <a:custGeom>
              <a:avLst/>
              <a:gdLst>
                <a:gd name="T0" fmla="*/ 7 w 65"/>
                <a:gd name="T1" fmla="*/ 21 h 30"/>
                <a:gd name="T2" fmla="*/ 3 w 65"/>
                <a:gd name="T3" fmla="*/ 19 h 30"/>
                <a:gd name="T4" fmla="*/ 0 w 65"/>
                <a:gd name="T5" fmla="*/ 15 h 30"/>
                <a:gd name="T6" fmla="*/ 3 w 65"/>
                <a:gd name="T7" fmla="*/ 13 h 30"/>
                <a:gd name="T8" fmla="*/ 7 w 65"/>
                <a:gd name="T9" fmla="*/ 10 h 30"/>
                <a:gd name="T10" fmla="*/ 14 w 65"/>
                <a:gd name="T11" fmla="*/ 10 h 30"/>
                <a:gd name="T12" fmla="*/ 21 w 65"/>
                <a:gd name="T13" fmla="*/ 8 h 30"/>
                <a:gd name="T14" fmla="*/ 30 w 65"/>
                <a:gd name="T15" fmla="*/ 4 h 30"/>
                <a:gd name="T16" fmla="*/ 37 w 65"/>
                <a:gd name="T17" fmla="*/ 2 h 30"/>
                <a:gd name="T18" fmla="*/ 46 w 65"/>
                <a:gd name="T19" fmla="*/ 2 h 30"/>
                <a:gd name="T20" fmla="*/ 53 w 65"/>
                <a:gd name="T21" fmla="*/ 0 h 30"/>
                <a:gd name="T22" fmla="*/ 58 w 65"/>
                <a:gd name="T23" fmla="*/ 0 h 30"/>
                <a:gd name="T24" fmla="*/ 62 w 65"/>
                <a:gd name="T25" fmla="*/ 0 h 30"/>
                <a:gd name="T26" fmla="*/ 65 w 65"/>
                <a:gd name="T27" fmla="*/ 2 h 30"/>
                <a:gd name="T28" fmla="*/ 62 w 65"/>
                <a:gd name="T29" fmla="*/ 6 h 30"/>
                <a:gd name="T30" fmla="*/ 58 w 65"/>
                <a:gd name="T31" fmla="*/ 10 h 30"/>
                <a:gd name="T32" fmla="*/ 51 w 65"/>
                <a:gd name="T33" fmla="*/ 17 h 30"/>
                <a:gd name="T34" fmla="*/ 44 w 65"/>
                <a:gd name="T35" fmla="*/ 23 h 30"/>
                <a:gd name="T36" fmla="*/ 39 w 65"/>
                <a:gd name="T37" fmla="*/ 26 h 30"/>
                <a:gd name="T38" fmla="*/ 35 w 65"/>
                <a:gd name="T39" fmla="*/ 28 h 30"/>
                <a:gd name="T40" fmla="*/ 28 w 65"/>
                <a:gd name="T41" fmla="*/ 30 h 30"/>
                <a:gd name="T42" fmla="*/ 19 w 65"/>
                <a:gd name="T43" fmla="*/ 28 h 30"/>
                <a:gd name="T44" fmla="*/ 7 w 65"/>
                <a:gd name="T45" fmla="*/ 21 h 30"/>
                <a:gd name="T46" fmla="*/ 7 w 65"/>
                <a:gd name="T4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30">
                  <a:moveTo>
                    <a:pt x="7" y="21"/>
                  </a:moveTo>
                  <a:lnTo>
                    <a:pt x="3" y="19"/>
                  </a:lnTo>
                  <a:lnTo>
                    <a:pt x="0" y="15"/>
                  </a:lnTo>
                  <a:lnTo>
                    <a:pt x="3" y="13"/>
                  </a:lnTo>
                  <a:lnTo>
                    <a:pt x="7" y="10"/>
                  </a:lnTo>
                  <a:lnTo>
                    <a:pt x="14" y="10"/>
                  </a:lnTo>
                  <a:lnTo>
                    <a:pt x="21" y="8"/>
                  </a:lnTo>
                  <a:lnTo>
                    <a:pt x="30" y="4"/>
                  </a:lnTo>
                  <a:lnTo>
                    <a:pt x="37" y="2"/>
                  </a:lnTo>
                  <a:lnTo>
                    <a:pt x="46" y="2"/>
                  </a:lnTo>
                  <a:lnTo>
                    <a:pt x="53" y="0"/>
                  </a:lnTo>
                  <a:lnTo>
                    <a:pt x="58" y="0"/>
                  </a:lnTo>
                  <a:lnTo>
                    <a:pt x="62" y="0"/>
                  </a:lnTo>
                  <a:lnTo>
                    <a:pt x="65" y="2"/>
                  </a:lnTo>
                  <a:lnTo>
                    <a:pt x="62" y="6"/>
                  </a:lnTo>
                  <a:lnTo>
                    <a:pt x="58" y="10"/>
                  </a:lnTo>
                  <a:lnTo>
                    <a:pt x="51" y="17"/>
                  </a:lnTo>
                  <a:lnTo>
                    <a:pt x="44" y="23"/>
                  </a:lnTo>
                  <a:lnTo>
                    <a:pt x="39" y="26"/>
                  </a:lnTo>
                  <a:lnTo>
                    <a:pt x="35" y="28"/>
                  </a:lnTo>
                  <a:lnTo>
                    <a:pt x="28" y="30"/>
                  </a:lnTo>
                  <a:lnTo>
                    <a:pt x="19" y="28"/>
                  </a:lnTo>
                  <a:lnTo>
                    <a:pt x="7" y="21"/>
                  </a:lnTo>
                  <a:lnTo>
                    <a:pt x="7" y="21"/>
                  </a:lnTo>
                  <a:close/>
                </a:path>
              </a:pathLst>
            </a:cu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194649" name="Text Box 89"/>
          <p:cNvSpPr txBox="1">
            <a:spLocks noChangeArrowheads="1"/>
          </p:cNvSpPr>
          <p:nvPr/>
        </p:nvSpPr>
        <p:spPr bwMode="auto">
          <a:xfrm>
            <a:off x="1614488" y="5032375"/>
            <a:ext cx="27082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（参考図書）</a:t>
            </a:r>
          </a:p>
        </p:txBody>
      </p:sp>
      <p:sp>
        <p:nvSpPr>
          <p:cNvPr id="194650" name="Text Box 90"/>
          <p:cNvSpPr txBox="1">
            <a:spLocks noChangeArrowheads="1"/>
          </p:cNvSpPr>
          <p:nvPr/>
        </p:nvSpPr>
        <p:spPr bwMode="auto">
          <a:xfrm>
            <a:off x="2246313" y="5292725"/>
            <a:ext cx="27559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日科技連出版社</a:t>
            </a:r>
          </a:p>
        </p:txBody>
      </p:sp>
      <p:sp>
        <p:nvSpPr>
          <p:cNvPr id="194651" name="Text Box 91"/>
          <p:cNvSpPr txBox="1">
            <a:spLocks noChangeArrowheads="1"/>
          </p:cNvSpPr>
          <p:nvPr/>
        </p:nvSpPr>
        <p:spPr bwMode="auto">
          <a:xfrm>
            <a:off x="2930525" y="5549900"/>
            <a:ext cx="2581275"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・新ＱＣ七つ道具（入門）</a:t>
            </a:r>
            <a:br>
              <a:rPr lang="ja-JP" altLang="en-US" sz="1400" b="1"/>
            </a:br>
            <a:r>
              <a:rPr lang="ja-JP" altLang="en-US" sz="1400" b="1"/>
              <a:t>・ＱＣ手法の活かし方</a:t>
            </a:r>
            <a:br>
              <a:rPr lang="ja-JP" altLang="en-US" sz="1400" b="1"/>
            </a:br>
            <a:r>
              <a:rPr lang="ja-JP" altLang="en-US" sz="1400" b="1"/>
              <a:t>・なぜなぜ分析１０則</a:t>
            </a:r>
            <a:br>
              <a:rPr lang="ja-JP" altLang="en-US" sz="1400" b="1"/>
            </a:br>
            <a:r>
              <a:rPr lang="ja-JP" altLang="en-US" sz="1400" b="1"/>
              <a:t>　　　真の倫理力を鍛える</a:t>
            </a:r>
          </a:p>
        </p:txBody>
      </p:sp>
      <p:pic>
        <p:nvPicPr>
          <p:cNvPr id="194652" name="Picture 92" descr="21_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 y="3440113"/>
            <a:ext cx="812800" cy="814387"/>
          </a:xfrm>
          <a:prstGeom prst="rect">
            <a:avLst/>
          </a:prstGeom>
          <a:noFill/>
          <a:extLst>
            <a:ext uri="{909E8E84-426E-40DD-AFC4-6F175D3DCCD1}">
              <a14:hiddenFill xmlns:a14="http://schemas.microsoft.com/office/drawing/2010/main">
                <a:solidFill>
                  <a:srgbClr val="FFFFFF"/>
                </a:solidFill>
              </a14:hiddenFill>
            </a:ext>
          </a:extLst>
        </p:spPr>
      </p:pic>
      <p:sp>
        <p:nvSpPr>
          <p:cNvPr id="194654" name="Text Box 94"/>
          <p:cNvSpPr txBox="1">
            <a:spLocks noChangeArrowheads="1"/>
          </p:cNvSpPr>
          <p:nvPr/>
        </p:nvSpPr>
        <p:spPr bwMode="auto">
          <a:xfrm>
            <a:off x="1443038" y="3992563"/>
            <a:ext cx="3425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a:latin typeface="HGP創英角ﾎﾟｯﾌﾟ体" pitchFamily="50" charset="-128"/>
                <a:ea typeface="HGP創英角ﾎﾟｯﾌﾟ体" pitchFamily="50" charset="-128"/>
              </a:rPr>
              <a:t>QC</a:t>
            </a:r>
            <a:r>
              <a:rPr lang="ja-JP" altLang="en-US">
                <a:latin typeface="HGP創英角ﾎﾟｯﾌﾟ体" pitchFamily="50" charset="-128"/>
                <a:ea typeface="HGP創英角ﾎﾟｯﾌﾟ体" pitchFamily="50" charset="-128"/>
              </a:rPr>
              <a:t>サークル静岡地区</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5" name="Text Box 5"/>
          <p:cNvSpPr txBox="1">
            <a:spLocks noChangeArrowheads="1"/>
          </p:cNvSpPr>
          <p:nvPr/>
        </p:nvSpPr>
        <p:spPr bwMode="auto">
          <a:xfrm>
            <a:off x="150813" y="157163"/>
            <a:ext cx="5118100" cy="33655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a:solidFill>
                  <a:schemeClr val="accent2"/>
                </a:solidFill>
                <a:ea typeface="HGP創英角ｺﾞｼｯｸUB" pitchFamily="50" charset="-128"/>
              </a:rPr>
              <a:t>「ＱＣサークル活動を活性化するには」に対する系統図</a:t>
            </a:r>
            <a:endParaRPr lang="ja-JP" altLang="en-US" sz="1600"/>
          </a:p>
        </p:txBody>
      </p:sp>
      <p:sp>
        <p:nvSpPr>
          <p:cNvPr id="276486" name="Text Box 6"/>
          <p:cNvSpPr txBox="1">
            <a:spLocks noChangeArrowheads="1"/>
          </p:cNvSpPr>
          <p:nvPr/>
        </p:nvSpPr>
        <p:spPr bwMode="auto">
          <a:xfrm>
            <a:off x="5259388" y="23653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３次手段</a:t>
            </a:r>
            <a:endParaRPr lang="ja-JP" altLang="en-US"/>
          </a:p>
        </p:txBody>
      </p:sp>
      <p:sp>
        <p:nvSpPr>
          <p:cNvPr id="276488" name="Text Box 8"/>
          <p:cNvSpPr txBox="1">
            <a:spLocks noChangeArrowheads="1"/>
          </p:cNvSpPr>
          <p:nvPr/>
        </p:nvSpPr>
        <p:spPr bwMode="auto">
          <a:xfrm>
            <a:off x="1012825" y="1708150"/>
            <a:ext cx="1230313"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ＱＣサークル活動の意義を管理者が理解する</a:t>
            </a:r>
            <a:endParaRPr lang="ja-JP" altLang="en-US" sz="1200"/>
          </a:p>
        </p:txBody>
      </p:sp>
      <p:sp>
        <p:nvSpPr>
          <p:cNvPr id="276500" name="Text Box 20"/>
          <p:cNvSpPr txBox="1">
            <a:spLocks noChangeArrowheads="1"/>
          </p:cNvSpPr>
          <p:nvPr/>
        </p:nvSpPr>
        <p:spPr bwMode="auto">
          <a:xfrm>
            <a:off x="255588" y="1773238"/>
            <a:ext cx="466725" cy="3411537"/>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ctr"/>
            <a:r>
              <a:rPr lang="ja-JP" altLang="en-US" sz="1600">
                <a:ea typeface="HGP創英角ｺﾞｼｯｸUB" pitchFamily="50" charset="-128"/>
              </a:rPr>
              <a:t>ＱＣサークル活動を活性化するには</a:t>
            </a:r>
            <a:endParaRPr lang="ja-JP" altLang="en-US"/>
          </a:p>
        </p:txBody>
      </p:sp>
      <p:grpSp>
        <p:nvGrpSpPr>
          <p:cNvPr id="276593" name="Group 113"/>
          <p:cNvGrpSpPr>
            <a:grpSpLocks/>
          </p:cNvGrpSpPr>
          <p:nvPr/>
        </p:nvGrpSpPr>
        <p:grpSpPr bwMode="auto">
          <a:xfrm>
            <a:off x="4643438" y="592138"/>
            <a:ext cx="1912937" cy="5907087"/>
            <a:chOff x="2925" y="380"/>
            <a:chExt cx="1205" cy="3721"/>
          </a:xfrm>
        </p:grpSpPr>
        <p:sp>
          <p:nvSpPr>
            <p:cNvPr id="276491" name="Text Box 11"/>
            <p:cNvSpPr txBox="1">
              <a:spLocks noChangeArrowheads="1"/>
            </p:cNvSpPr>
            <p:nvPr/>
          </p:nvSpPr>
          <p:spPr bwMode="auto">
            <a:xfrm>
              <a:off x="2925" y="380"/>
              <a:ext cx="1180"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ＱＣサークル活動に対する教育を実施する</a:t>
              </a:r>
              <a:endParaRPr lang="ja-JP" altLang="en-US" sz="1200"/>
            </a:p>
          </p:txBody>
        </p:sp>
        <p:sp>
          <p:nvSpPr>
            <p:cNvPr id="276506" name="Text Box 26"/>
            <p:cNvSpPr txBox="1">
              <a:spLocks noChangeArrowheads="1"/>
            </p:cNvSpPr>
            <p:nvPr/>
          </p:nvSpPr>
          <p:spPr bwMode="auto">
            <a:xfrm>
              <a:off x="2925" y="933"/>
              <a:ext cx="1188"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年度計画にＱＣサークル活動推進を義務付ける</a:t>
              </a:r>
              <a:endParaRPr lang="ja-JP" altLang="en-US" sz="1200"/>
            </a:p>
          </p:txBody>
        </p:sp>
        <p:sp>
          <p:nvSpPr>
            <p:cNvPr id="276510" name="Text Box 30"/>
            <p:cNvSpPr txBox="1">
              <a:spLocks noChangeArrowheads="1"/>
            </p:cNvSpPr>
            <p:nvPr/>
          </p:nvSpPr>
          <p:spPr bwMode="auto">
            <a:xfrm>
              <a:off x="2925" y="1465"/>
              <a:ext cx="1189"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他社をベンチマークする</a:t>
              </a:r>
              <a:endParaRPr lang="ja-JP" altLang="en-US" sz="1200"/>
            </a:p>
          </p:txBody>
        </p:sp>
        <p:sp>
          <p:nvSpPr>
            <p:cNvPr id="276519" name="Text Box 39"/>
            <p:cNvSpPr txBox="1">
              <a:spLocks noChangeArrowheads="1"/>
            </p:cNvSpPr>
            <p:nvPr/>
          </p:nvSpPr>
          <p:spPr bwMode="auto">
            <a:xfrm>
              <a:off x="2925" y="1845"/>
              <a:ext cx="1205"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有るべき姿を明確にする</a:t>
              </a:r>
              <a:endParaRPr lang="ja-JP" altLang="en-US" sz="1200"/>
            </a:p>
          </p:txBody>
        </p:sp>
        <p:sp>
          <p:nvSpPr>
            <p:cNvPr id="276521" name="Text Box 41"/>
            <p:cNvSpPr txBox="1">
              <a:spLocks noChangeArrowheads="1"/>
            </p:cNvSpPr>
            <p:nvPr/>
          </p:nvSpPr>
          <p:spPr bwMode="auto">
            <a:xfrm>
              <a:off x="2925" y="2285"/>
              <a:ext cx="1198"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標準化の貢献度を明確にする</a:t>
              </a:r>
              <a:endParaRPr lang="ja-JP" altLang="en-US" sz="1200"/>
            </a:p>
          </p:txBody>
        </p:sp>
        <p:sp>
          <p:nvSpPr>
            <p:cNvPr id="276523" name="Text Box 43"/>
            <p:cNvSpPr txBox="1">
              <a:spLocks noChangeArrowheads="1"/>
            </p:cNvSpPr>
            <p:nvPr/>
          </p:nvSpPr>
          <p:spPr bwMode="auto">
            <a:xfrm>
              <a:off x="2925" y="2739"/>
              <a:ext cx="1197" cy="41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ＱＣサークル活動における標準への取り組みを定量化する</a:t>
              </a:r>
              <a:endParaRPr lang="ja-JP" altLang="en-US" sz="1200"/>
            </a:p>
          </p:txBody>
        </p:sp>
        <p:sp>
          <p:nvSpPr>
            <p:cNvPr id="276524" name="Text Box 44"/>
            <p:cNvSpPr txBox="1">
              <a:spLocks noChangeArrowheads="1"/>
            </p:cNvSpPr>
            <p:nvPr/>
          </p:nvSpPr>
          <p:spPr bwMode="auto">
            <a:xfrm>
              <a:off x="2925" y="3345"/>
              <a:ext cx="1198"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品質マネージメントシステムに標準化を組み込む</a:t>
              </a:r>
              <a:endParaRPr lang="ja-JP" altLang="en-US" sz="1200"/>
            </a:p>
          </p:txBody>
        </p:sp>
        <p:sp>
          <p:nvSpPr>
            <p:cNvPr id="276527" name="Text Box 47"/>
            <p:cNvSpPr txBox="1">
              <a:spLocks noChangeArrowheads="1"/>
            </p:cNvSpPr>
            <p:nvPr/>
          </p:nvSpPr>
          <p:spPr bwMode="auto">
            <a:xfrm>
              <a:off x="2925" y="3805"/>
              <a:ext cx="11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ＳＤＣＡサイクルによる未然防止活動を推進する</a:t>
              </a:r>
              <a:endParaRPr lang="ja-JP" altLang="en-US" sz="1200"/>
            </a:p>
          </p:txBody>
        </p:sp>
      </p:grpSp>
      <p:grpSp>
        <p:nvGrpSpPr>
          <p:cNvPr id="276594" name="Group 114"/>
          <p:cNvGrpSpPr>
            <a:grpSpLocks/>
          </p:cNvGrpSpPr>
          <p:nvPr/>
        </p:nvGrpSpPr>
        <p:grpSpPr bwMode="auto">
          <a:xfrm>
            <a:off x="2538413" y="974725"/>
            <a:ext cx="1822450" cy="4987925"/>
            <a:chOff x="1571" y="621"/>
            <a:chExt cx="1148" cy="3142"/>
          </a:xfrm>
        </p:grpSpPr>
        <p:sp>
          <p:nvSpPr>
            <p:cNvPr id="276489" name="Text Box 9"/>
            <p:cNvSpPr txBox="1">
              <a:spLocks noChangeArrowheads="1"/>
            </p:cNvSpPr>
            <p:nvPr/>
          </p:nvSpPr>
          <p:spPr bwMode="auto">
            <a:xfrm>
              <a:off x="1571" y="1613"/>
              <a:ext cx="1148"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ＱＣサークル活動の目的を明確にする</a:t>
              </a:r>
              <a:endParaRPr lang="ja-JP" altLang="en-US" sz="1200"/>
            </a:p>
          </p:txBody>
        </p:sp>
        <p:sp>
          <p:nvSpPr>
            <p:cNvPr id="276504" name="Text Box 24"/>
            <p:cNvSpPr txBox="1">
              <a:spLocks noChangeArrowheads="1"/>
            </p:cNvSpPr>
            <p:nvPr/>
          </p:nvSpPr>
          <p:spPr bwMode="auto">
            <a:xfrm>
              <a:off x="1571" y="621"/>
              <a:ext cx="1130" cy="41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管理者の管理項目にＱＣサークル活動の成果を加える</a:t>
              </a:r>
              <a:endParaRPr lang="ja-JP" altLang="en-US" sz="1200"/>
            </a:p>
          </p:txBody>
        </p:sp>
        <p:sp>
          <p:nvSpPr>
            <p:cNvPr id="276518" name="Text Box 38"/>
            <p:cNvSpPr txBox="1">
              <a:spLocks noChangeArrowheads="1"/>
            </p:cNvSpPr>
            <p:nvPr/>
          </p:nvSpPr>
          <p:spPr bwMode="auto">
            <a:xfrm>
              <a:off x="1571" y="2536"/>
              <a:ext cx="1139"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標準化の成果を可視化する</a:t>
              </a:r>
              <a:endParaRPr lang="ja-JP" altLang="en-US" sz="1200"/>
            </a:p>
          </p:txBody>
        </p:sp>
        <p:sp>
          <p:nvSpPr>
            <p:cNvPr id="276530" name="Text Box 50"/>
            <p:cNvSpPr txBox="1">
              <a:spLocks noChangeArrowheads="1"/>
            </p:cNvSpPr>
            <p:nvPr/>
          </p:nvSpPr>
          <p:spPr bwMode="auto">
            <a:xfrm>
              <a:off x="1571" y="3467"/>
              <a:ext cx="1138"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標準化を積極的に推進する</a:t>
              </a:r>
              <a:endParaRPr lang="ja-JP" altLang="en-US" sz="1200"/>
            </a:p>
          </p:txBody>
        </p:sp>
      </p:grpSp>
      <p:sp>
        <p:nvSpPr>
          <p:cNvPr id="276548" name="Text Box 68"/>
          <p:cNvSpPr txBox="1">
            <a:spLocks noChangeArrowheads="1"/>
          </p:cNvSpPr>
          <p:nvPr/>
        </p:nvSpPr>
        <p:spPr bwMode="auto">
          <a:xfrm>
            <a:off x="182563" y="1289050"/>
            <a:ext cx="800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基本目的</a:t>
            </a:r>
            <a:endParaRPr lang="ja-JP" altLang="en-US"/>
          </a:p>
        </p:txBody>
      </p:sp>
      <p:sp>
        <p:nvSpPr>
          <p:cNvPr id="276549" name="Text Box 69"/>
          <p:cNvSpPr txBox="1">
            <a:spLocks noChangeArrowheads="1"/>
          </p:cNvSpPr>
          <p:nvPr/>
        </p:nvSpPr>
        <p:spPr bwMode="auto">
          <a:xfrm>
            <a:off x="1228725" y="136048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solidFill>
                  <a:srgbClr val="FF3300"/>
                </a:solidFill>
                <a:ea typeface="HGP創英角ｺﾞｼｯｸUB" pitchFamily="50" charset="-128"/>
              </a:rPr>
              <a:t>１次手段</a:t>
            </a:r>
            <a:endParaRPr lang="ja-JP" altLang="en-US" sz="1200"/>
          </a:p>
        </p:txBody>
      </p:sp>
      <p:sp>
        <p:nvSpPr>
          <p:cNvPr id="276550" name="Text Box 70"/>
          <p:cNvSpPr txBox="1">
            <a:spLocks noChangeArrowheads="1"/>
          </p:cNvSpPr>
          <p:nvPr/>
        </p:nvSpPr>
        <p:spPr bwMode="auto">
          <a:xfrm>
            <a:off x="3038475" y="65563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２次手段</a:t>
            </a:r>
            <a:endParaRPr lang="ja-JP" altLang="en-US"/>
          </a:p>
        </p:txBody>
      </p:sp>
      <p:sp>
        <p:nvSpPr>
          <p:cNvPr id="276552" name="Text Box 72"/>
          <p:cNvSpPr txBox="1">
            <a:spLocks noChangeArrowheads="1"/>
          </p:cNvSpPr>
          <p:nvPr/>
        </p:nvSpPr>
        <p:spPr bwMode="auto">
          <a:xfrm>
            <a:off x="1000125" y="4718050"/>
            <a:ext cx="1220788" cy="4699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標準化のうれしさを実感させる</a:t>
            </a:r>
            <a:endParaRPr lang="ja-JP" altLang="en-US" sz="1200"/>
          </a:p>
        </p:txBody>
      </p:sp>
      <p:sp>
        <p:nvSpPr>
          <p:cNvPr id="276592" name="Text Box 112"/>
          <p:cNvSpPr txBox="1">
            <a:spLocks noChangeArrowheads="1"/>
          </p:cNvSpPr>
          <p:nvPr/>
        </p:nvSpPr>
        <p:spPr bwMode="auto">
          <a:xfrm>
            <a:off x="7321550" y="82550"/>
            <a:ext cx="927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４次手段</a:t>
            </a:r>
            <a:endParaRPr lang="ja-JP" altLang="en-US"/>
          </a:p>
        </p:txBody>
      </p:sp>
      <p:sp>
        <p:nvSpPr>
          <p:cNvPr id="276595" name="Line 115"/>
          <p:cNvSpPr>
            <a:spLocks noChangeShapeType="1"/>
          </p:cNvSpPr>
          <p:nvPr/>
        </p:nvSpPr>
        <p:spPr bwMode="auto">
          <a:xfrm>
            <a:off x="857250" y="2049463"/>
            <a:ext cx="0" cy="289401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02" name="Line 122"/>
          <p:cNvSpPr>
            <a:spLocks noChangeShapeType="1"/>
          </p:cNvSpPr>
          <p:nvPr/>
        </p:nvSpPr>
        <p:spPr bwMode="auto">
          <a:xfrm>
            <a:off x="2360613" y="5764213"/>
            <a:ext cx="15875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07" name="Line 127"/>
          <p:cNvSpPr>
            <a:spLocks noChangeShapeType="1"/>
          </p:cNvSpPr>
          <p:nvPr/>
        </p:nvSpPr>
        <p:spPr bwMode="auto">
          <a:xfrm>
            <a:off x="728663" y="3425825"/>
            <a:ext cx="1285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08" name="Line 128"/>
          <p:cNvSpPr>
            <a:spLocks noChangeShapeType="1"/>
          </p:cNvSpPr>
          <p:nvPr/>
        </p:nvSpPr>
        <p:spPr bwMode="auto">
          <a:xfrm>
            <a:off x="868363" y="2057400"/>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11" name="Line 131"/>
          <p:cNvSpPr>
            <a:spLocks noChangeShapeType="1"/>
          </p:cNvSpPr>
          <p:nvPr/>
        </p:nvSpPr>
        <p:spPr bwMode="auto">
          <a:xfrm>
            <a:off x="2384425" y="1273175"/>
            <a:ext cx="0" cy="151447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12" name="Line 132"/>
          <p:cNvSpPr>
            <a:spLocks noChangeShapeType="1"/>
          </p:cNvSpPr>
          <p:nvPr/>
        </p:nvSpPr>
        <p:spPr bwMode="auto">
          <a:xfrm>
            <a:off x="2233613" y="2036763"/>
            <a:ext cx="150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14" name="Line 134"/>
          <p:cNvSpPr>
            <a:spLocks noChangeShapeType="1"/>
          </p:cNvSpPr>
          <p:nvPr/>
        </p:nvSpPr>
        <p:spPr bwMode="auto">
          <a:xfrm flipV="1">
            <a:off x="2384425" y="2800350"/>
            <a:ext cx="1508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15" name="Line 135"/>
          <p:cNvSpPr>
            <a:spLocks noChangeShapeType="1"/>
          </p:cNvSpPr>
          <p:nvPr/>
        </p:nvSpPr>
        <p:spPr bwMode="auto">
          <a:xfrm>
            <a:off x="2360613" y="4224338"/>
            <a:ext cx="0" cy="155098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16" name="Line 136"/>
          <p:cNvSpPr>
            <a:spLocks noChangeShapeType="1"/>
          </p:cNvSpPr>
          <p:nvPr/>
        </p:nvSpPr>
        <p:spPr bwMode="auto">
          <a:xfrm>
            <a:off x="2360613" y="4213225"/>
            <a:ext cx="1619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17" name="Line 137"/>
          <p:cNvSpPr>
            <a:spLocks noChangeShapeType="1"/>
          </p:cNvSpPr>
          <p:nvPr/>
        </p:nvSpPr>
        <p:spPr bwMode="auto">
          <a:xfrm>
            <a:off x="2211388" y="4954588"/>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18" name="Line 138"/>
          <p:cNvSpPr>
            <a:spLocks noChangeShapeType="1"/>
          </p:cNvSpPr>
          <p:nvPr/>
        </p:nvSpPr>
        <p:spPr bwMode="auto">
          <a:xfrm>
            <a:off x="4491038" y="809625"/>
            <a:ext cx="0" cy="9144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19" name="Line 139"/>
          <p:cNvSpPr>
            <a:spLocks noChangeShapeType="1"/>
          </p:cNvSpPr>
          <p:nvPr/>
        </p:nvSpPr>
        <p:spPr bwMode="auto">
          <a:xfrm>
            <a:off x="4502150" y="2454275"/>
            <a:ext cx="0" cy="60325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20" name="Line 140"/>
          <p:cNvSpPr>
            <a:spLocks noChangeShapeType="1"/>
          </p:cNvSpPr>
          <p:nvPr/>
        </p:nvSpPr>
        <p:spPr bwMode="auto">
          <a:xfrm>
            <a:off x="4502150" y="3819525"/>
            <a:ext cx="0" cy="86836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21" name="Line 141"/>
          <p:cNvSpPr>
            <a:spLocks noChangeShapeType="1"/>
          </p:cNvSpPr>
          <p:nvPr/>
        </p:nvSpPr>
        <p:spPr bwMode="auto">
          <a:xfrm>
            <a:off x="4514850" y="5532438"/>
            <a:ext cx="0" cy="74136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23" name="Line 143"/>
          <p:cNvSpPr>
            <a:spLocks noChangeShapeType="1"/>
          </p:cNvSpPr>
          <p:nvPr/>
        </p:nvSpPr>
        <p:spPr bwMode="auto">
          <a:xfrm>
            <a:off x="4502150" y="1712913"/>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25" name="Line 145"/>
          <p:cNvSpPr>
            <a:spLocks noChangeShapeType="1"/>
          </p:cNvSpPr>
          <p:nvPr/>
        </p:nvSpPr>
        <p:spPr bwMode="auto">
          <a:xfrm>
            <a:off x="4502150" y="3067050"/>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26" name="Line 146"/>
          <p:cNvSpPr>
            <a:spLocks noChangeShapeType="1"/>
          </p:cNvSpPr>
          <p:nvPr/>
        </p:nvSpPr>
        <p:spPr bwMode="auto">
          <a:xfrm>
            <a:off x="4491038" y="3819525"/>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27" name="Line 147"/>
          <p:cNvSpPr>
            <a:spLocks noChangeShapeType="1"/>
          </p:cNvSpPr>
          <p:nvPr/>
        </p:nvSpPr>
        <p:spPr bwMode="auto">
          <a:xfrm>
            <a:off x="4491038" y="4686300"/>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28" name="Line 148"/>
          <p:cNvSpPr>
            <a:spLocks noChangeShapeType="1"/>
          </p:cNvSpPr>
          <p:nvPr/>
        </p:nvSpPr>
        <p:spPr bwMode="auto">
          <a:xfrm>
            <a:off x="4525963" y="5543550"/>
            <a:ext cx="1031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29" name="Line 149"/>
          <p:cNvSpPr>
            <a:spLocks noChangeShapeType="1"/>
          </p:cNvSpPr>
          <p:nvPr/>
        </p:nvSpPr>
        <p:spPr bwMode="auto">
          <a:xfrm>
            <a:off x="4525963" y="6284913"/>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30" name="Line 150"/>
          <p:cNvSpPr>
            <a:spLocks noChangeShapeType="1"/>
          </p:cNvSpPr>
          <p:nvPr/>
        </p:nvSpPr>
        <p:spPr bwMode="auto">
          <a:xfrm>
            <a:off x="4341813" y="1273175"/>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31" name="Line 151"/>
          <p:cNvSpPr>
            <a:spLocks noChangeShapeType="1"/>
          </p:cNvSpPr>
          <p:nvPr/>
        </p:nvSpPr>
        <p:spPr bwMode="auto">
          <a:xfrm>
            <a:off x="4362450" y="2743200"/>
            <a:ext cx="1174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32" name="Line 152"/>
          <p:cNvSpPr>
            <a:spLocks noChangeShapeType="1"/>
          </p:cNvSpPr>
          <p:nvPr/>
        </p:nvSpPr>
        <p:spPr bwMode="auto">
          <a:xfrm>
            <a:off x="4349750" y="4237038"/>
            <a:ext cx="1524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37" name="Line 157"/>
          <p:cNvSpPr>
            <a:spLocks noChangeShapeType="1"/>
          </p:cNvSpPr>
          <p:nvPr/>
        </p:nvSpPr>
        <p:spPr bwMode="auto">
          <a:xfrm>
            <a:off x="6527800" y="787400"/>
            <a:ext cx="1508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41" name="Line 161"/>
          <p:cNvSpPr>
            <a:spLocks noChangeShapeType="1"/>
          </p:cNvSpPr>
          <p:nvPr/>
        </p:nvSpPr>
        <p:spPr bwMode="auto">
          <a:xfrm>
            <a:off x="6527800" y="1712913"/>
            <a:ext cx="1397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45" name="Line 165"/>
          <p:cNvSpPr>
            <a:spLocks noChangeShapeType="1"/>
          </p:cNvSpPr>
          <p:nvPr/>
        </p:nvSpPr>
        <p:spPr bwMode="auto">
          <a:xfrm>
            <a:off x="6538913" y="2441575"/>
            <a:ext cx="150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49" name="Line 169"/>
          <p:cNvSpPr>
            <a:spLocks noChangeShapeType="1"/>
          </p:cNvSpPr>
          <p:nvPr/>
        </p:nvSpPr>
        <p:spPr bwMode="auto">
          <a:xfrm>
            <a:off x="6551613" y="3055938"/>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53" name="Line 173"/>
          <p:cNvSpPr>
            <a:spLocks noChangeShapeType="1"/>
          </p:cNvSpPr>
          <p:nvPr/>
        </p:nvSpPr>
        <p:spPr bwMode="auto">
          <a:xfrm>
            <a:off x="6551613" y="3924300"/>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57" name="Line 177"/>
          <p:cNvSpPr>
            <a:spLocks noChangeShapeType="1"/>
          </p:cNvSpPr>
          <p:nvPr/>
        </p:nvSpPr>
        <p:spPr bwMode="auto">
          <a:xfrm>
            <a:off x="6538913" y="4676775"/>
            <a:ext cx="150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1" name="Line 181"/>
          <p:cNvSpPr>
            <a:spLocks noChangeShapeType="1"/>
          </p:cNvSpPr>
          <p:nvPr/>
        </p:nvSpPr>
        <p:spPr bwMode="auto">
          <a:xfrm>
            <a:off x="6538913" y="5521325"/>
            <a:ext cx="1635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5" name="Line 185"/>
          <p:cNvSpPr>
            <a:spLocks noChangeShapeType="1"/>
          </p:cNvSpPr>
          <p:nvPr/>
        </p:nvSpPr>
        <p:spPr bwMode="auto">
          <a:xfrm flipV="1">
            <a:off x="6505575" y="6215063"/>
            <a:ext cx="184150" cy="127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76676" name="Group 196"/>
          <p:cNvGrpSpPr>
            <a:grpSpLocks/>
          </p:cNvGrpSpPr>
          <p:nvPr/>
        </p:nvGrpSpPr>
        <p:grpSpPr bwMode="auto">
          <a:xfrm>
            <a:off x="6842125" y="330200"/>
            <a:ext cx="2041525" cy="6305550"/>
            <a:chOff x="4310" y="208"/>
            <a:chExt cx="1286" cy="3972"/>
          </a:xfrm>
        </p:grpSpPr>
        <p:sp>
          <p:nvSpPr>
            <p:cNvPr id="276490" name="Text Box 10"/>
            <p:cNvSpPr txBox="1">
              <a:spLocks noChangeArrowheads="1"/>
            </p:cNvSpPr>
            <p:nvPr/>
          </p:nvSpPr>
          <p:spPr bwMode="auto">
            <a:xfrm>
              <a:off x="4310" y="506"/>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管理者教育にＱＣサークル活動を追加</a:t>
              </a:r>
              <a:endParaRPr lang="ja-JP" altLang="en-US" sz="1200"/>
            </a:p>
          </p:txBody>
        </p:sp>
        <p:sp>
          <p:nvSpPr>
            <p:cNvPr id="276520" name="Text Box 40"/>
            <p:cNvSpPr txBox="1">
              <a:spLocks noChangeArrowheads="1"/>
            </p:cNvSpPr>
            <p:nvPr/>
          </p:nvSpPr>
          <p:spPr bwMode="auto">
            <a:xfrm>
              <a:off x="4310" y="794"/>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職長にＱＣサークル活動推進を義務付ける</a:t>
              </a:r>
              <a:endParaRPr lang="ja-JP" altLang="en-US" sz="1200"/>
            </a:p>
          </p:txBody>
        </p:sp>
        <p:sp>
          <p:nvSpPr>
            <p:cNvPr id="276522" name="Text Box 42"/>
            <p:cNvSpPr txBox="1">
              <a:spLocks noChangeArrowheads="1"/>
            </p:cNvSpPr>
            <p:nvPr/>
          </p:nvSpPr>
          <p:spPr bwMode="auto">
            <a:xfrm>
              <a:off x="4310" y="1078"/>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課長の業務報告にＱＣサークル推進状況を入れる</a:t>
              </a:r>
              <a:endParaRPr lang="ja-JP" altLang="en-US" sz="1200"/>
            </a:p>
          </p:txBody>
        </p:sp>
        <p:sp>
          <p:nvSpPr>
            <p:cNvPr id="276554" name="Text Box 74"/>
            <p:cNvSpPr txBox="1">
              <a:spLocks noChangeArrowheads="1"/>
            </p:cNvSpPr>
            <p:nvPr/>
          </p:nvSpPr>
          <p:spPr bwMode="auto">
            <a:xfrm>
              <a:off x="4310" y="208"/>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管理者向けのＱＣサークル活動推進の教材を作成する</a:t>
              </a:r>
              <a:endParaRPr lang="ja-JP" altLang="en-US" sz="1200"/>
            </a:p>
          </p:txBody>
        </p:sp>
        <p:sp>
          <p:nvSpPr>
            <p:cNvPr id="276576" name="Text Box 96"/>
            <p:cNvSpPr txBox="1">
              <a:spLocks noChangeArrowheads="1"/>
            </p:cNvSpPr>
            <p:nvPr/>
          </p:nvSpPr>
          <p:spPr bwMode="auto">
            <a:xfrm>
              <a:off x="4310" y="1546"/>
              <a:ext cx="1285"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トップ企業にヒアリング調査</a:t>
              </a:r>
              <a:endParaRPr lang="ja-JP" altLang="en-US" sz="1200"/>
            </a:p>
          </p:txBody>
        </p:sp>
        <p:sp>
          <p:nvSpPr>
            <p:cNvPr id="276577" name="Text Box 97"/>
            <p:cNvSpPr txBox="1">
              <a:spLocks noChangeArrowheads="1"/>
            </p:cNvSpPr>
            <p:nvPr/>
          </p:nvSpPr>
          <p:spPr bwMode="auto">
            <a:xfrm>
              <a:off x="4310" y="1723"/>
              <a:ext cx="1285"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役員会議で議論してもらう</a:t>
              </a:r>
              <a:endParaRPr lang="ja-JP" altLang="en-US" sz="1200"/>
            </a:p>
          </p:txBody>
        </p:sp>
        <p:sp>
          <p:nvSpPr>
            <p:cNvPr id="276578" name="Text Box 98"/>
            <p:cNvSpPr txBox="1">
              <a:spLocks noChangeArrowheads="1"/>
            </p:cNvSpPr>
            <p:nvPr/>
          </p:nvSpPr>
          <p:spPr bwMode="auto">
            <a:xfrm>
              <a:off x="4310" y="1903"/>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サークルリーダーや管理者にヒアリング調査する</a:t>
              </a:r>
              <a:endParaRPr lang="ja-JP" altLang="en-US" sz="1200"/>
            </a:p>
          </p:txBody>
        </p:sp>
        <p:sp>
          <p:nvSpPr>
            <p:cNvPr id="276579" name="Text Box 99"/>
            <p:cNvSpPr txBox="1">
              <a:spLocks noChangeArrowheads="1"/>
            </p:cNvSpPr>
            <p:nvPr/>
          </p:nvSpPr>
          <p:spPr bwMode="auto">
            <a:xfrm>
              <a:off x="4310" y="1368"/>
              <a:ext cx="1286"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ＱＣサークル本部に相談する</a:t>
              </a:r>
              <a:endParaRPr lang="ja-JP" altLang="en-US" sz="1200"/>
            </a:p>
          </p:txBody>
        </p:sp>
        <p:sp>
          <p:nvSpPr>
            <p:cNvPr id="276581" name="Text Box 101"/>
            <p:cNvSpPr txBox="1">
              <a:spLocks noChangeArrowheads="1"/>
            </p:cNvSpPr>
            <p:nvPr/>
          </p:nvSpPr>
          <p:spPr bwMode="auto">
            <a:xfrm>
              <a:off x="4310" y="2484"/>
              <a:ext cx="1285"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再発防止件数を管理する</a:t>
              </a:r>
              <a:endParaRPr lang="ja-JP" altLang="en-US" sz="1200"/>
            </a:p>
          </p:txBody>
        </p:sp>
        <p:sp>
          <p:nvSpPr>
            <p:cNvPr id="276582" name="Text Box 102"/>
            <p:cNvSpPr txBox="1">
              <a:spLocks noChangeArrowheads="1"/>
            </p:cNvSpPr>
            <p:nvPr/>
          </p:nvSpPr>
          <p:spPr bwMode="auto">
            <a:xfrm>
              <a:off x="4310" y="2660"/>
              <a:ext cx="1284"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課長の年度計画に標準化の取り組みを入れる</a:t>
              </a:r>
              <a:endParaRPr lang="ja-JP" altLang="en-US" sz="1200"/>
            </a:p>
          </p:txBody>
        </p:sp>
        <p:sp>
          <p:nvSpPr>
            <p:cNvPr id="276583" name="Text Box 103"/>
            <p:cNvSpPr txBox="1">
              <a:spLocks noChangeArrowheads="1"/>
            </p:cNvSpPr>
            <p:nvPr/>
          </p:nvSpPr>
          <p:spPr bwMode="auto">
            <a:xfrm>
              <a:off x="4310" y="2952"/>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標準化の重要性をＱＣサークルメンバーに教育する</a:t>
              </a:r>
              <a:endParaRPr lang="ja-JP" altLang="en-US" sz="1200"/>
            </a:p>
          </p:txBody>
        </p:sp>
        <p:sp>
          <p:nvSpPr>
            <p:cNvPr id="276584" name="Text Box 104"/>
            <p:cNvSpPr txBox="1">
              <a:spLocks noChangeArrowheads="1"/>
            </p:cNvSpPr>
            <p:nvPr/>
          </p:nvSpPr>
          <p:spPr bwMode="auto">
            <a:xfrm>
              <a:off x="4310" y="2193"/>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ＱＣサークル活動による標準化件数を管理する</a:t>
              </a:r>
              <a:endParaRPr lang="ja-JP" altLang="en-US" sz="1200"/>
            </a:p>
          </p:txBody>
        </p:sp>
        <p:sp>
          <p:nvSpPr>
            <p:cNvPr id="276586" name="Text Box 106"/>
            <p:cNvSpPr txBox="1">
              <a:spLocks noChangeArrowheads="1"/>
            </p:cNvSpPr>
            <p:nvPr/>
          </p:nvSpPr>
          <p:spPr bwMode="auto">
            <a:xfrm>
              <a:off x="4310" y="3705"/>
              <a:ext cx="1286"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効果金額を可視化</a:t>
              </a:r>
              <a:endParaRPr lang="ja-JP" altLang="en-US" sz="1200"/>
            </a:p>
          </p:txBody>
        </p:sp>
        <p:sp>
          <p:nvSpPr>
            <p:cNvPr id="276587" name="Text Box 107"/>
            <p:cNvSpPr txBox="1">
              <a:spLocks noChangeArrowheads="1"/>
            </p:cNvSpPr>
            <p:nvPr/>
          </p:nvSpPr>
          <p:spPr bwMode="auto">
            <a:xfrm>
              <a:off x="4310" y="3533"/>
              <a:ext cx="1286"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標準化推進委員会を設置</a:t>
              </a:r>
              <a:endParaRPr lang="ja-JP" altLang="en-US" sz="1200"/>
            </a:p>
          </p:txBody>
        </p:sp>
        <p:sp>
          <p:nvSpPr>
            <p:cNvPr id="276588" name="Text Box 108"/>
            <p:cNvSpPr txBox="1">
              <a:spLocks noChangeArrowheads="1"/>
            </p:cNvSpPr>
            <p:nvPr/>
          </p:nvSpPr>
          <p:spPr bwMode="auto">
            <a:xfrm>
              <a:off x="4310" y="3239"/>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内部監査における監査項目に標準化を組み込む</a:t>
              </a:r>
            </a:p>
          </p:txBody>
        </p:sp>
        <p:sp>
          <p:nvSpPr>
            <p:cNvPr id="276589" name="Text Box 109"/>
            <p:cNvSpPr txBox="1">
              <a:spLocks noChangeArrowheads="1"/>
            </p:cNvSpPr>
            <p:nvPr/>
          </p:nvSpPr>
          <p:spPr bwMode="auto">
            <a:xfrm>
              <a:off x="4310" y="3884"/>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職場の標準に起因するムリに対する改善を奨励する</a:t>
              </a:r>
              <a:endParaRPr lang="ja-JP" altLang="en-US" sz="1200"/>
            </a:p>
          </p:txBody>
        </p:sp>
      </p:grpSp>
      <p:sp>
        <p:nvSpPr>
          <p:cNvPr id="276634" name="Line 154"/>
          <p:cNvSpPr>
            <a:spLocks noChangeShapeType="1"/>
          </p:cNvSpPr>
          <p:nvPr/>
        </p:nvSpPr>
        <p:spPr bwMode="auto">
          <a:xfrm>
            <a:off x="6678613" y="520700"/>
            <a:ext cx="0" cy="53181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35" name="Line 155"/>
          <p:cNvSpPr>
            <a:spLocks noChangeShapeType="1"/>
          </p:cNvSpPr>
          <p:nvPr/>
        </p:nvSpPr>
        <p:spPr bwMode="auto">
          <a:xfrm>
            <a:off x="6689725" y="520700"/>
            <a:ext cx="1397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36" name="Line 156"/>
          <p:cNvSpPr>
            <a:spLocks noChangeShapeType="1"/>
          </p:cNvSpPr>
          <p:nvPr/>
        </p:nvSpPr>
        <p:spPr bwMode="auto">
          <a:xfrm>
            <a:off x="6689725" y="1039813"/>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38" name="Line 158"/>
          <p:cNvSpPr>
            <a:spLocks noChangeShapeType="1"/>
          </p:cNvSpPr>
          <p:nvPr/>
        </p:nvSpPr>
        <p:spPr bwMode="auto">
          <a:xfrm>
            <a:off x="6689725" y="1504950"/>
            <a:ext cx="0" cy="43973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39" name="Line 159"/>
          <p:cNvSpPr>
            <a:spLocks noChangeShapeType="1"/>
          </p:cNvSpPr>
          <p:nvPr/>
        </p:nvSpPr>
        <p:spPr bwMode="auto">
          <a:xfrm>
            <a:off x="6678613" y="1504950"/>
            <a:ext cx="150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40" name="Line 160"/>
          <p:cNvSpPr>
            <a:spLocks noChangeShapeType="1"/>
          </p:cNvSpPr>
          <p:nvPr/>
        </p:nvSpPr>
        <p:spPr bwMode="auto">
          <a:xfrm>
            <a:off x="6689725" y="1944688"/>
            <a:ext cx="1508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42" name="Line 162"/>
          <p:cNvSpPr>
            <a:spLocks noChangeShapeType="1"/>
          </p:cNvSpPr>
          <p:nvPr/>
        </p:nvSpPr>
        <p:spPr bwMode="auto">
          <a:xfrm>
            <a:off x="6702425" y="2303463"/>
            <a:ext cx="0" cy="28892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43" name="Line 163"/>
          <p:cNvSpPr>
            <a:spLocks noChangeShapeType="1"/>
          </p:cNvSpPr>
          <p:nvPr/>
        </p:nvSpPr>
        <p:spPr bwMode="auto">
          <a:xfrm>
            <a:off x="6702425" y="2292350"/>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46" name="Line 166"/>
          <p:cNvSpPr>
            <a:spLocks noChangeShapeType="1"/>
          </p:cNvSpPr>
          <p:nvPr/>
        </p:nvSpPr>
        <p:spPr bwMode="auto">
          <a:xfrm>
            <a:off x="6702425" y="2881313"/>
            <a:ext cx="0" cy="36036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47" name="Line 167"/>
          <p:cNvSpPr>
            <a:spLocks noChangeShapeType="1"/>
          </p:cNvSpPr>
          <p:nvPr/>
        </p:nvSpPr>
        <p:spPr bwMode="auto">
          <a:xfrm>
            <a:off x="6702425" y="3241675"/>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48" name="Line 168"/>
          <p:cNvSpPr>
            <a:spLocks noChangeShapeType="1"/>
          </p:cNvSpPr>
          <p:nvPr/>
        </p:nvSpPr>
        <p:spPr bwMode="auto">
          <a:xfrm>
            <a:off x="6702425" y="2870200"/>
            <a:ext cx="1381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51" name="Line 171"/>
          <p:cNvSpPr>
            <a:spLocks noChangeShapeType="1"/>
          </p:cNvSpPr>
          <p:nvPr/>
        </p:nvSpPr>
        <p:spPr bwMode="auto">
          <a:xfrm>
            <a:off x="6689725" y="3703638"/>
            <a:ext cx="1397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52" name="Line 172"/>
          <p:cNvSpPr>
            <a:spLocks noChangeShapeType="1"/>
          </p:cNvSpPr>
          <p:nvPr/>
        </p:nvSpPr>
        <p:spPr bwMode="auto">
          <a:xfrm>
            <a:off x="6678613" y="4108450"/>
            <a:ext cx="150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54" name="Line 174"/>
          <p:cNvSpPr>
            <a:spLocks noChangeShapeType="1"/>
          </p:cNvSpPr>
          <p:nvPr/>
        </p:nvSpPr>
        <p:spPr bwMode="auto">
          <a:xfrm>
            <a:off x="6689725" y="4410075"/>
            <a:ext cx="0" cy="5095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55" name="Line 175"/>
          <p:cNvSpPr>
            <a:spLocks noChangeShapeType="1"/>
          </p:cNvSpPr>
          <p:nvPr/>
        </p:nvSpPr>
        <p:spPr bwMode="auto">
          <a:xfrm>
            <a:off x="6689725" y="4410075"/>
            <a:ext cx="1508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56" name="Line 176"/>
          <p:cNvSpPr>
            <a:spLocks noChangeShapeType="1"/>
          </p:cNvSpPr>
          <p:nvPr/>
        </p:nvSpPr>
        <p:spPr bwMode="auto">
          <a:xfrm>
            <a:off x="6678613" y="4929188"/>
            <a:ext cx="1619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58" name="Line 178"/>
          <p:cNvSpPr>
            <a:spLocks noChangeShapeType="1"/>
          </p:cNvSpPr>
          <p:nvPr/>
        </p:nvSpPr>
        <p:spPr bwMode="auto">
          <a:xfrm>
            <a:off x="6713538" y="5335588"/>
            <a:ext cx="0" cy="43973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59" name="Line 179"/>
          <p:cNvSpPr>
            <a:spLocks noChangeShapeType="1"/>
          </p:cNvSpPr>
          <p:nvPr/>
        </p:nvSpPr>
        <p:spPr bwMode="auto">
          <a:xfrm>
            <a:off x="6702425" y="5335588"/>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0" name="Line 180"/>
          <p:cNvSpPr>
            <a:spLocks noChangeShapeType="1"/>
          </p:cNvSpPr>
          <p:nvPr/>
        </p:nvSpPr>
        <p:spPr bwMode="auto">
          <a:xfrm>
            <a:off x="6713538" y="5762625"/>
            <a:ext cx="1158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2" name="Line 182"/>
          <p:cNvSpPr>
            <a:spLocks noChangeShapeType="1"/>
          </p:cNvSpPr>
          <p:nvPr/>
        </p:nvSpPr>
        <p:spPr bwMode="auto">
          <a:xfrm>
            <a:off x="6702425" y="6030913"/>
            <a:ext cx="0" cy="36988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3" name="Line 183"/>
          <p:cNvSpPr>
            <a:spLocks noChangeShapeType="1"/>
          </p:cNvSpPr>
          <p:nvPr/>
        </p:nvSpPr>
        <p:spPr bwMode="auto">
          <a:xfrm>
            <a:off x="6702425" y="6030913"/>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4" name="Line 184"/>
          <p:cNvSpPr>
            <a:spLocks noChangeShapeType="1"/>
          </p:cNvSpPr>
          <p:nvPr/>
        </p:nvSpPr>
        <p:spPr bwMode="auto">
          <a:xfrm>
            <a:off x="6713538" y="6400800"/>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6" name="Line 186"/>
          <p:cNvSpPr>
            <a:spLocks noChangeShapeType="1"/>
          </p:cNvSpPr>
          <p:nvPr/>
        </p:nvSpPr>
        <p:spPr bwMode="auto">
          <a:xfrm>
            <a:off x="6702425" y="2581275"/>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7" name="Line 187"/>
          <p:cNvSpPr>
            <a:spLocks noChangeShapeType="1"/>
          </p:cNvSpPr>
          <p:nvPr/>
        </p:nvSpPr>
        <p:spPr bwMode="auto">
          <a:xfrm>
            <a:off x="6689725" y="3703638"/>
            <a:ext cx="0" cy="40481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8" name="Line 188"/>
          <p:cNvSpPr>
            <a:spLocks noChangeShapeType="1"/>
          </p:cNvSpPr>
          <p:nvPr/>
        </p:nvSpPr>
        <p:spPr bwMode="auto">
          <a:xfrm>
            <a:off x="2384425" y="1274763"/>
            <a:ext cx="1508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69" name="Line 189"/>
          <p:cNvSpPr>
            <a:spLocks noChangeShapeType="1"/>
          </p:cNvSpPr>
          <p:nvPr/>
        </p:nvSpPr>
        <p:spPr bwMode="auto">
          <a:xfrm>
            <a:off x="4362450" y="5740400"/>
            <a:ext cx="1365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70" name="Line 190"/>
          <p:cNvSpPr>
            <a:spLocks noChangeShapeType="1"/>
          </p:cNvSpPr>
          <p:nvPr/>
        </p:nvSpPr>
        <p:spPr bwMode="auto">
          <a:xfrm>
            <a:off x="4491038" y="809625"/>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71" name="Line 191"/>
          <p:cNvSpPr>
            <a:spLocks noChangeShapeType="1"/>
          </p:cNvSpPr>
          <p:nvPr/>
        </p:nvSpPr>
        <p:spPr bwMode="auto">
          <a:xfrm>
            <a:off x="4491038" y="2452688"/>
            <a:ext cx="150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75" name="Line 195"/>
          <p:cNvSpPr>
            <a:spLocks noChangeShapeType="1"/>
          </p:cNvSpPr>
          <p:nvPr/>
        </p:nvSpPr>
        <p:spPr bwMode="auto">
          <a:xfrm>
            <a:off x="857250" y="4941888"/>
            <a:ext cx="1381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3815" name="Group 167"/>
          <p:cNvGrpSpPr>
            <a:grpSpLocks/>
          </p:cNvGrpSpPr>
          <p:nvPr/>
        </p:nvGrpSpPr>
        <p:grpSpPr bwMode="auto">
          <a:xfrm>
            <a:off x="401638" y="88900"/>
            <a:ext cx="5868987" cy="6648450"/>
            <a:chOff x="253" y="56"/>
            <a:chExt cx="3697" cy="4188"/>
          </a:xfrm>
        </p:grpSpPr>
        <p:sp>
          <p:nvSpPr>
            <p:cNvPr id="283814" name="Rectangle 166"/>
            <p:cNvSpPr>
              <a:spLocks noChangeArrowheads="1"/>
            </p:cNvSpPr>
            <p:nvPr/>
          </p:nvSpPr>
          <p:spPr bwMode="auto">
            <a:xfrm>
              <a:off x="1744" y="56"/>
              <a:ext cx="2192" cy="4160"/>
            </a:xfrm>
            <a:prstGeom prst="rect">
              <a:avLst/>
            </a:prstGeom>
            <a:solidFill>
              <a:schemeClr val="bg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3766" name="Rectangle 118"/>
            <p:cNvSpPr>
              <a:spLocks noChangeArrowheads="1"/>
            </p:cNvSpPr>
            <p:nvPr/>
          </p:nvSpPr>
          <p:spPr bwMode="auto">
            <a:xfrm>
              <a:off x="3331" y="3996"/>
              <a:ext cx="547"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４５</a:t>
              </a:r>
            </a:p>
          </p:txBody>
        </p:sp>
        <p:sp>
          <p:nvSpPr>
            <p:cNvPr id="283765" name="Rectangle 117"/>
            <p:cNvSpPr>
              <a:spLocks noChangeArrowheads="1"/>
            </p:cNvSpPr>
            <p:nvPr/>
          </p:nvSpPr>
          <p:spPr bwMode="auto">
            <a:xfrm>
              <a:off x="2853" y="3972"/>
              <a:ext cx="445" cy="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64" name="Rectangle 116"/>
            <p:cNvSpPr>
              <a:spLocks noChangeArrowheads="1"/>
            </p:cNvSpPr>
            <p:nvPr/>
          </p:nvSpPr>
          <p:spPr bwMode="auto">
            <a:xfrm>
              <a:off x="2306" y="3996"/>
              <a:ext cx="479"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63" name="Rectangle 115"/>
            <p:cNvSpPr>
              <a:spLocks noChangeArrowheads="1"/>
            </p:cNvSpPr>
            <p:nvPr/>
          </p:nvSpPr>
          <p:spPr bwMode="auto">
            <a:xfrm>
              <a:off x="1758" y="3996"/>
              <a:ext cx="548"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62" name="Rectangle 114"/>
            <p:cNvSpPr>
              <a:spLocks noChangeArrowheads="1"/>
            </p:cNvSpPr>
            <p:nvPr/>
          </p:nvSpPr>
          <p:spPr bwMode="auto">
            <a:xfrm>
              <a:off x="3331" y="3767"/>
              <a:ext cx="547"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１５</a:t>
              </a:r>
            </a:p>
          </p:txBody>
        </p:sp>
        <p:sp>
          <p:nvSpPr>
            <p:cNvPr id="283761" name="Rectangle 113"/>
            <p:cNvSpPr>
              <a:spLocks noChangeArrowheads="1"/>
            </p:cNvSpPr>
            <p:nvPr/>
          </p:nvSpPr>
          <p:spPr bwMode="auto">
            <a:xfrm>
              <a:off x="2853" y="3762"/>
              <a:ext cx="445" cy="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60" name="Rectangle 112"/>
            <p:cNvSpPr>
              <a:spLocks noChangeArrowheads="1"/>
            </p:cNvSpPr>
            <p:nvPr/>
          </p:nvSpPr>
          <p:spPr bwMode="auto">
            <a:xfrm>
              <a:off x="2306" y="3775"/>
              <a:ext cx="496"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１</a:t>
              </a:r>
            </a:p>
          </p:txBody>
        </p:sp>
        <p:sp>
          <p:nvSpPr>
            <p:cNvPr id="283759" name="Rectangle 111"/>
            <p:cNvSpPr>
              <a:spLocks noChangeArrowheads="1"/>
            </p:cNvSpPr>
            <p:nvPr/>
          </p:nvSpPr>
          <p:spPr bwMode="auto">
            <a:xfrm>
              <a:off x="1758" y="3759"/>
              <a:ext cx="548" cy="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58" name="Rectangle 110"/>
            <p:cNvSpPr>
              <a:spLocks noChangeArrowheads="1"/>
            </p:cNvSpPr>
            <p:nvPr/>
          </p:nvSpPr>
          <p:spPr bwMode="auto">
            <a:xfrm>
              <a:off x="3331" y="3571"/>
              <a:ext cx="547" cy="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２５</a:t>
              </a:r>
            </a:p>
          </p:txBody>
        </p:sp>
        <p:sp>
          <p:nvSpPr>
            <p:cNvPr id="283757" name="Rectangle 109"/>
            <p:cNvSpPr>
              <a:spLocks noChangeArrowheads="1"/>
            </p:cNvSpPr>
            <p:nvPr/>
          </p:nvSpPr>
          <p:spPr bwMode="auto">
            <a:xfrm>
              <a:off x="2853" y="3579"/>
              <a:ext cx="437"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56" name="Rectangle 108"/>
            <p:cNvSpPr>
              <a:spLocks noChangeArrowheads="1"/>
            </p:cNvSpPr>
            <p:nvPr/>
          </p:nvSpPr>
          <p:spPr bwMode="auto">
            <a:xfrm>
              <a:off x="2322" y="3570"/>
              <a:ext cx="45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１</a:t>
              </a:r>
            </a:p>
          </p:txBody>
        </p:sp>
        <p:sp>
          <p:nvSpPr>
            <p:cNvPr id="283755" name="Rectangle 107"/>
            <p:cNvSpPr>
              <a:spLocks noChangeArrowheads="1"/>
            </p:cNvSpPr>
            <p:nvPr/>
          </p:nvSpPr>
          <p:spPr bwMode="auto">
            <a:xfrm>
              <a:off x="1758" y="3564"/>
              <a:ext cx="54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54" name="Rectangle 106"/>
            <p:cNvSpPr>
              <a:spLocks noChangeArrowheads="1"/>
            </p:cNvSpPr>
            <p:nvPr/>
          </p:nvSpPr>
          <p:spPr bwMode="auto">
            <a:xfrm>
              <a:off x="3331" y="3333"/>
              <a:ext cx="547" cy="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４５</a:t>
              </a:r>
            </a:p>
          </p:txBody>
        </p:sp>
        <p:sp>
          <p:nvSpPr>
            <p:cNvPr id="283753" name="Rectangle 105"/>
            <p:cNvSpPr>
              <a:spLocks noChangeArrowheads="1"/>
            </p:cNvSpPr>
            <p:nvPr/>
          </p:nvSpPr>
          <p:spPr bwMode="auto">
            <a:xfrm>
              <a:off x="2819" y="3343"/>
              <a:ext cx="496" cy="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52" name="Rectangle 104"/>
            <p:cNvSpPr>
              <a:spLocks noChangeArrowheads="1"/>
            </p:cNvSpPr>
            <p:nvPr/>
          </p:nvSpPr>
          <p:spPr bwMode="auto">
            <a:xfrm>
              <a:off x="2314" y="3332"/>
              <a:ext cx="46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51" name="Rectangle 103"/>
            <p:cNvSpPr>
              <a:spLocks noChangeArrowheads="1"/>
            </p:cNvSpPr>
            <p:nvPr/>
          </p:nvSpPr>
          <p:spPr bwMode="auto">
            <a:xfrm>
              <a:off x="1782" y="3329"/>
              <a:ext cx="514" cy="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50" name="Rectangle 102"/>
            <p:cNvSpPr>
              <a:spLocks noChangeArrowheads="1"/>
            </p:cNvSpPr>
            <p:nvPr/>
          </p:nvSpPr>
          <p:spPr bwMode="auto">
            <a:xfrm>
              <a:off x="3331" y="3009"/>
              <a:ext cx="547"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２７</a:t>
              </a:r>
            </a:p>
          </p:txBody>
        </p:sp>
        <p:sp>
          <p:nvSpPr>
            <p:cNvPr id="283749" name="Rectangle 101"/>
            <p:cNvSpPr>
              <a:spLocks noChangeArrowheads="1"/>
            </p:cNvSpPr>
            <p:nvPr/>
          </p:nvSpPr>
          <p:spPr bwMode="auto">
            <a:xfrm>
              <a:off x="2853" y="3049"/>
              <a:ext cx="437" cy="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48" name="Rectangle 100"/>
            <p:cNvSpPr>
              <a:spLocks noChangeArrowheads="1"/>
            </p:cNvSpPr>
            <p:nvPr/>
          </p:nvSpPr>
          <p:spPr bwMode="auto">
            <a:xfrm>
              <a:off x="2306" y="3068"/>
              <a:ext cx="463" cy="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47" name="Rectangle 99"/>
            <p:cNvSpPr>
              <a:spLocks noChangeArrowheads="1"/>
            </p:cNvSpPr>
            <p:nvPr/>
          </p:nvSpPr>
          <p:spPr bwMode="auto">
            <a:xfrm>
              <a:off x="1758" y="3063"/>
              <a:ext cx="54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46" name="Rectangle 98"/>
            <p:cNvSpPr>
              <a:spLocks noChangeArrowheads="1"/>
            </p:cNvSpPr>
            <p:nvPr/>
          </p:nvSpPr>
          <p:spPr bwMode="auto">
            <a:xfrm>
              <a:off x="3331" y="2763"/>
              <a:ext cx="547"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７５</a:t>
              </a:r>
            </a:p>
          </p:txBody>
        </p:sp>
        <p:sp>
          <p:nvSpPr>
            <p:cNvPr id="283745" name="Rectangle 97"/>
            <p:cNvSpPr>
              <a:spLocks noChangeArrowheads="1"/>
            </p:cNvSpPr>
            <p:nvPr/>
          </p:nvSpPr>
          <p:spPr bwMode="auto">
            <a:xfrm>
              <a:off x="2853" y="2763"/>
              <a:ext cx="44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44" name="Rectangle 96"/>
            <p:cNvSpPr>
              <a:spLocks noChangeArrowheads="1"/>
            </p:cNvSpPr>
            <p:nvPr/>
          </p:nvSpPr>
          <p:spPr bwMode="auto">
            <a:xfrm>
              <a:off x="2306" y="2763"/>
              <a:ext cx="471"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43" name="Rectangle 95"/>
            <p:cNvSpPr>
              <a:spLocks noChangeArrowheads="1"/>
            </p:cNvSpPr>
            <p:nvPr/>
          </p:nvSpPr>
          <p:spPr bwMode="auto">
            <a:xfrm>
              <a:off x="1758" y="2763"/>
              <a:ext cx="54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42" name="Rectangle 94"/>
            <p:cNvSpPr>
              <a:spLocks noChangeArrowheads="1"/>
            </p:cNvSpPr>
            <p:nvPr/>
          </p:nvSpPr>
          <p:spPr bwMode="auto">
            <a:xfrm>
              <a:off x="3357" y="2526"/>
              <a:ext cx="505"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４５</a:t>
              </a:r>
            </a:p>
          </p:txBody>
        </p:sp>
        <p:sp>
          <p:nvSpPr>
            <p:cNvPr id="283741" name="Rectangle 93"/>
            <p:cNvSpPr>
              <a:spLocks noChangeArrowheads="1"/>
            </p:cNvSpPr>
            <p:nvPr/>
          </p:nvSpPr>
          <p:spPr bwMode="auto">
            <a:xfrm>
              <a:off x="2853" y="2530"/>
              <a:ext cx="436" cy="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40" name="Rectangle 92"/>
            <p:cNvSpPr>
              <a:spLocks noChangeArrowheads="1"/>
            </p:cNvSpPr>
            <p:nvPr/>
          </p:nvSpPr>
          <p:spPr bwMode="auto">
            <a:xfrm>
              <a:off x="2306" y="2529"/>
              <a:ext cx="479"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39" name="Rectangle 91"/>
            <p:cNvSpPr>
              <a:spLocks noChangeArrowheads="1"/>
            </p:cNvSpPr>
            <p:nvPr/>
          </p:nvSpPr>
          <p:spPr bwMode="auto">
            <a:xfrm>
              <a:off x="1758" y="2519"/>
              <a:ext cx="548" cy="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38" name="Rectangle 90"/>
            <p:cNvSpPr>
              <a:spLocks noChangeArrowheads="1"/>
            </p:cNvSpPr>
            <p:nvPr/>
          </p:nvSpPr>
          <p:spPr bwMode="auto">
            <a:xfrm>
              <a:off x="3331" y="2261"/>
              <a:ext cx="603" cy="289"/>
            </a:xfrm>
            <a:prstGeom prst="rect">
              <a:avLst/>
            </a:prstGeom>
            <a:solidFill>
              <a:srgbClr val="00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sz="1600"/>
                <a:t>　 ７５　</a:t>
              </a:r>
            </a:p>
          </p:txBody>
        </p:sp>
        <p:sp>
          <p:nvSpPr>
            <p:cNvPr id="283737" name="Rectangle 89"/>
            <p:cNvSpPr>
              <a:spLocks noChangeArrowheads="1"/>
            </p:cNvSpPr>
            <p:nvPr/>
          </p:nvSpPr>
          <p:spPr bwMode="auto">
            <a:xfrm>
              <a:off x="2853" y="2269"/>
              <a:ext cx="445"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36" name="Rectangle 88"/>
            <p:cNvSpPr>
              <a:spLocks noChangeArrowheads="1"/>
            </p:cNvSpPr>
            <p:nvPr/>
          </p:nvSpPr>
          <p:spPr bwMode="auto">
            <a:xfrm>
              <a:off x="2306" y="2269"/>
              <a:ext cx="463"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35" name="Rectangle 87"/>
            <p:cNvSpPr>
              <a:spLocks noChangeArrowheads="1"/>
            </p:cNvSpPr>
            <p:nvPr/>
          </p:nvSpPr>
          <p:spPr bwMode="auto">
            <a:xfrm>
              <a:off x="1758" y="2269"/>
              <a:ext cx="548"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34" name="Rectangle 86"/>
            <p:cNvSpPr>
              <a:spLocks noChangeAspect="1" noChangeArrowheads="1"/>
            </p:cNvSpPr>
            <p:nvPr/>
          </p:nvSpPr>
          <p:spPr bwMode="auto">
            <a:xfrm>
              <a:off x="3331" y="1968"/>
              <a:ext cx="612" cy="294"/>
            </a:xfrm>
            <a:prstGeom prst="rect">
              <a:avLst/>
            </a:prstGeom>
            <a:solidFill>
              <a:srgbClr val="00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600"/>
                <a:t> </a:t>
              </a:r>
              <a:r>
                <a:rPr lang="ja-JP" altLang="en-US" sz="1600"/>
                <a:t>１２５ </a:t>
              </a:r>
            </a:p>
          </p:txBody>
        </p:sp>
        <p:sp>
          <p:nvSpPr>
            <p:cNvPr id="283733" name="Rectangle 85"/>
            <p:cNvSpPr>
              <a:spLocks noChangeArrowheads="1"/>
            </p:cNvSpPr>
            <p:nvPr/>
          </p:nvSpPr>
          <p:spPr bwMode="auto">
            <a:xfrm>
              <a:off x="2853" y="2022"/>
              <a:ext cx="428"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32" name="Rectangle 84"/>
            <p:cNvSpPr>
              <a:spLocks noChangeArrowheads="1"/>
            </p:cNvSpPr>
            <p:nvPr/>
          </p:nvSpPr>
          <p:spPr bwMode="auto">
            <a:xfrm>
              <a:off x="2306" y="2022"/>
              <a:ext cx="471" cy="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31" name="Rectangle 83"/>
            <p:cNvSpPr>
              <a:spLocks noChangeArrowheads="1"/>
            </p:cNvSpPr>
            <p:nvPr/>
          </p:nvSpPr>
          <p:spPr bwMode="auto">
            <a:xfrm>
              <a:off x="1758" y="2022"/>
              <a:ext cx="548"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30" name="Rectangle 82"/>
            <p:cNvSpPr>
              <a:spLocks noChangeArrowheads="1"/>
            </p:cNvSpPr>
            <p:nvPr/>
          </p:nvSpPr>
          <p:spPr bwMode="auto">
            <a:xfrm>
              <a:off x="3331" y="1777"/>
              <a:ext cx="547"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２５</a:t>
              </a:r>
            </a:p>
          </p:txBody>
        </p:sp>
        <p:sp>
          <p:nvSpPr>
            <p:cNvPr id="283729" name="Rectangle 81"/>
            <p:cNvSpPr>
              <a:spLocks noChangeArrowheads="1"/>
            </p:cNvSpPr>
            <p:nvPr/>
          </p:nvSpPr>
          <p:spPr bwMode="auto">
            <a:xfrm>
              <a:off x="2853" y="1777"/>
              <a:ext cx="446"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28" name="Rectangle 80"/>
            <p:cNvSpPr>
              <a:spLocks noChangeArrowheads="1"/>
            </p:cNvSpPr>
            <p:nvPr/>
          </p:nvSpPr>
          <p:spPr bwMode="auto">
            <a:xfrm>
              <a:off x="2330" y="1777"/>
              <a:ext cx="462"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１</a:t>
              </a:r>
            </a:p>
          </p:txBody>
        </p:sp>
        <p:sp>
          <p:nvSpPr>
            <p:cNvPr id="283727" name="Rectangle 79"/>
            <p:cNvSpPr>
              <a:spLocks noChangeArrowheads="1"/>
            </p:cNvSpPr>
            <p:nvPr/>
          </p:nvSpPr>
          <p:spPr bwMode="auto">
            <a:xfrm>
              <a:off x="1758" y="1777"/>
              <a:ext cx="548"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26" name="Rectangle 78"/>
            <p:cNvSpPr>
              <a:spLocks noChangeArrowheads="1"/>
            </p:cNvSpPr>
            <p:nvPr/>
          </p:nvSpPr>
          <p:spPr bwMode="auto">
            <a:xfrm>
              <a:off x="3331" y="1581"/>
              <a:ext cx="547" cy="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４５</a:t>
              </a:r>
            </a:p>
          </p:txBody>
        </p:sp>
        <p:sp>
          <p:nvSpPr>
            <p:cNvPr id="283725" name="Rectangle 77"/>
            <p:cNvSpPr>
              <a:spLocks noChangeArrowheads="1"/>
            </p:cNvSpPr>
            <p:nvPr/>
          </p:nvSpPr>
          <p:spPr bwMode="auto">
            <a:xfrm>
              <a:off x="2843" y="1420"/>
              <a:ext cx="454" cy="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24" name="Rectangle 76"/>
            <p:cNvSpPr>
              <a:spLocks noChangeArrowheads="1"/>
            </p:cNvSpPr>
            <p:nvPr/>
          </p:nvSpPr>
          <p:spPr bwMode="auto">
            <a:xfrm>
              <a:off x="2274" y="1582"/>
              <a:ext cx="547"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23" name="Rectangle 75"/>
            <p:cNvSpPr>
              <a:spLocks noChangeArrowheads="1"/>
            </p:cNvSpPr>
            <p:nvPr/>
          </p:nvSpPr>
          <p:spPr bwMode="auto">
            <a:xfrm>
              <a:off x="1758" y="1592"/>
              <a:ext cx="548"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22" name="Rectangle 74"/>
            <p:cNvSpPr>
              <a:spLocks noChangeArrowheads="1"/>
            </p:cNvSpPr>
            <p:nvPr/>
          </p:nvSpPr>
          <p:spPr bwMode="auto">
            <a:xfrm rot="10800000" flipV="1">
              <a:off x="3332" y="1421"/>
              <a:ext cx="547"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７５</a:t>
              </a:r>
            </a:p>
          </p:txBody>
        </p:sp>
        <p:sp>
          <p:nvSpPr>
            <p:cNvPr id="283721" name="Rectangle 73"/>
            <p:cNvSpPr>
              <a:spLocks noChangeArrowheads="1"/>
            </p:cNvSpPr>
            <p:nvPr/>
          </p:nvSpPr>
          <p:spPr bwMode="auto">
            <a:xfrm>
              <a:off x="2802" y="1157"/>
              <a:ext cx="505"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20" name="Rectangle 72"/>
            <p:cNvSpPr>
              <a:spLocks noChangeArrowheads="1"/>
            </p:cNvSpPr>
            <p:nvPr/>
          </p:nvSpPr>
          <p:spPr bwMode="auto">
            <a:xfrm>
              <a:off x="2306" y="1418"/>
              <a:ext cx="47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19" name="Rectangle 71"/>
            <p:cNvSpPr>
              <a:spLocks noChangeArrowheads="1"/>
            </p:cNvSpPr>
            <p:nvPr/>
          </p:nvSpPr>
          <p:spPr bwMode="auto">
            <a:xfrm>
              <a:off x="1735" y="1404"/>
              <a:ext cx="579" cy="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18" name="Rectangle 70"/>
            <p:cNvSpPr>
              <a:spLocks noChangeArrowheads="1"/>
            </p:cNvSpPr>
            <p:nvPr/>
          </p:nvSpPr>
          <p:spPr bwMode="auto">
            <a:xfrm>
              <a:off x="3331" y="1165"/>
              <a:ext cx="547"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４５</a:t>
              </a:r>
            </a:p>
          </p:txBody>
        </p:sp>
        <p:sp>
          <p:nvSpPr>
            <p:cNvPr id="283717" name="Rectangle 69"/>
            <p:cNvSpPr>
              <a:spLocks noChangeArrowheads="1"/>
            </p:cNvSpPr>
            <p:nvPr/>
          </p:nvSpPr>
          <p:spPr bwMode="auto">
            <a:xfrm>
              <a:off x="2853" y="1037"/>
              <a:ext cx="547"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ja-JP" altLang="ja-JP" sz="1600"/>
            </a:p>
          </p:txBody>
        </p:sp>
        <p:sp>
          <p:nvSpPr>
            <p:cNvPr id="283716" name="Rectangle 68"/>
            <p:cNvSpPr>
              <a:spLocks noChangeArrowheads="1"/>
            </p:cNvSpPr>
            <p:nvPr/>
          </p:nvSpPr>
          <p:spPr bwMode="auto">
            <a:xfrm>
              <a:off x="2289" y="1147"/>
              <a:ext cx="480"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15" name="Rectangle 67"/>
            <p:cNvSpPr>
              <a:spLocks noChangeArrowheads="1"/>
            </p:cNvSpPr>
            <p:nvPr/>
          </p:nvSpPr>
          <p:spPr bwMode="auto">
            <a:xfrm>
              <a:off x="1758" y="1155"/>
              <a:ext cx="548"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14" name="Rectangle 66"/>
            <p:cNvSpPr>
              <a:spLocks noChangeArrowheads="1"/>
            </p:cNvSpPr>
            <p:nvPr/>
          </p:nvSpPr>
          <p:spPr bwMode="auto">
            <a:xfrm>
              <a:off x="3331" y="875"/>
              <a:ext cx="547"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４５</a:t>
              </a:r>
            </a:p>
          </p:txBody>
        </p:sp>
        <p:sp>
          <p:nvSpPr>
            <p:cNvPr id="283713" name="Rectangle 65"/>
            <p:cNvSpPr>
              <a:spLocks noChangeArrowheads="1"/>
            </p:cNvSpPr>
            <p:nvPr/>
          </p:nvSpPr>
          <p:spPr bwMode="auto">
            <a:xfrm>
              <a:off x="2819" y="866"/>
              <a:ext cx="454"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12" name="Rectangle 64"/>
            <p:cNvSpPr>
              <a:spLocks noChangeArrowheads="1"/>
            </p:cNvSpPr>
            <p:nvPr/>
          </p:nvSpPr>
          <p:spPr bwMode="auto">
            <a:xfrm>
              <a:off x="2297" y="865"/>
              <a:ext cx="488"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11" name="Rectangle 63"/>
            <p:cNvSpPr>
              <a:spLocks noChangeArrowheads="1"/>
            </p:cNvSpPr>
            <p:nvPr/>
          </p:nvSpPr>
          <p:spPr bwMode="auto">
            <a:xfrm>
              <a:off x="1758" y="868"/>
              <a:ext cx="548"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10" name="Rectangle 62"/>
            <p:cNvSpPr>
              <a:spLocks noChangeArrowheads="1"/>
            </p:cNvSpPr>
            <p:nvPr/>
          </p:nvSpPr>
          <p:spPr bwMode="auto">
            <a:xfrm>
              <a:off x="3323" y="577"/>
              <a:ext cx="627" cy="270"/>
            </a:xfrm>
            <a:prstGeom prst="rect">
              <a:avLst/>
            </a:prstGeom>
            <a:solidFill>
              <a:srgbClr val="00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1600"/>
                <a:t> </a:t>
              </a:r>
              <a:r>
                <a:rPr lang="ja-JP" altLang="en-US" sz="1600"/>
                <a:t>１２５</a:t>
              </a:r>
            </a:p>
          </p:txBody>
        </p:sp>
        <p:sp>
          <p:nvSpPr>
            <p:cNvPr id="283709" name="Rectangle 61"/>
            <p:cNvSpPr>
              <a:spLocks noChangeArrowheads="1"/>
            </p:cNvSpPr>
            <p:nvPr/>
          </p:nvSpPr>
          <p:spPr bwMode="auto">
            <a:xfrm>
              <a:off x="2853" y="586"/>
              <a:ext cx="437"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08" name="Rectangle 60"/>
            <p:cNvSpPr>
              <a:spLocks noChangeArrowheads="1"/>
            </p:cNvSpPr>
            <p:nvPr/>
          </p:nvSpPr>
          <p:spPr bwMode="auto">
            <a:xfrm>
              <a:off x="2306" y="585"/>
              <a:ext cx="471"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07" name="Rectangle 59"/>
            <p:cNvSpPr>
              <a:spLocks noChangeArrowheads="1"/>
            </p:cNvSpPr>
            <p:nvPr/>
          </p:nvSpPr>
          <p:spPr bwMode="auto">
            <a:xfrm>
              <a:off x="1758" y="594"/>
              <a:ext cx="548"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sp>
          <p:nvSpPr>
            <p:cNvPr id="283706" name="Rectangle 58"/>
            <p:cNvSpPr>
              <a:spLocks noChangeArrowheads="1"/>
            </p:cNvSpPr>
            <p:nvPr/>
          </p:nvSpPr>
          <p:spPr bwMode="auto">
            <a:xfrm>
              <a:off x="3331" y="312"/>
              <a:ext cx="54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２７</a:t>
              </a:r>
            </a:p>
          </p:txBody>
        </p:sp>
        <p:sp>
          <p:nvSpPr>
            <p:cNvPr id="283705" name="Rectangle 57"/>
            <p:cNvSpPr>
              <a:spLocks noChangeArrowheads="1"/>
            </p:cNvSpPr>
            <p:nvPr/>
          </p:nvSpPr>
          <p:spPr bwMode="auto">
            <a:xfrm>
              <a:off x="2862" y="277"/>
              <a:ext cx="437" cy="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04" name="Rectangle 56"/>
            <p:cNvSpPr>
              <a:spLocks noChangeArrowheads="1"/>
            </p:cNvSpPr>
            <p:nvPr/>
          </p:nvSpPr>
          <p:spPr bwMode="auto">
            <a:xfrm>
              <a:off x="2306" y="269"/>
              <a:ext cx="488" cy="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03" name="Rectangle 55"/>
            <p:cNvSpPr>
              <a:spLocks noChangeArrowheads="1"/>
            </p:cNvSpPr>
            <p:nvPr/>
          </p:nvSpPr>
          <p:spPr bwMode="auto">
            <a:xfrm>
              <a:off x="1758" y="269"/>
              <a:ext cx="548" cy="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３</a:t>
              </a:r>
            </a:p>
          </p:txBody>
        </p:sp>
        <p:sp>
          <p:nvSpPr>
            <p:cNvPr id="283767" name="Line 119"/>
            <p:cNvSpPr>
              <a:spLocks noChangeShapeType="1"/>
            </p:cNvSpPr>
            <p:nvPr/>
          </p:nvSpPr>
          <p:spPr bwMode="auto">
            <a:xfrm>
              <a:off x="1758" y="269"/>
              <a:ext cx="2189"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68" name="Line 120"/>
            <p:cNvSpPr>
              <a:spLocks noChangeShapeType="1"/>
            </p:cNvSpPr>
            <p:nvPr/>
          </p:nvSpPr>
          <p:spPr bwMode="auto">
            <a:xfrm>
              <a:off x="1758" y="567"/>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69" name="Line 121"/>
            <p:cNvSpPr>
              <a:spLocks noChangeShapeType="1"/>
            </p:cNvSpPr>
            <p:nvPr/>
          </p:nvSpPr>
          <p:spPr bwMode="auto">
            <a:xfrm>
              <a:off x="1758" y="860"/>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70" name="Line 122"/>
            <p:cNvSpPr>
              <a:spLocks noChangeShapeType="1"/>
            </p:cNvSpPr>
            <p:nvPr/>
          </p:nvSpPr>
          <p:spPr bwMode="auto">
            <a:xfrm>
              <a:off x="1758" y="1140"/>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71" name="Line 123"/>
            <p:cNvSpPr>
              <a:spLocks noChangeShapeType="1"/>
            </p:cNvSpPr>
            <p:nvPr/>
          </p:nvSpPr>
          <p:spPr bwMode="auto">
            <a:xfrm>
              <a:off x="1758" y="1431"/>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72" name="Line 124"/>
            <p:cNvSpPr>
              <a:spLocks noChangeShapeType="1"/>
            </p:cNvSpPr>
            <p:nvPr/>
          </p:nvSpPr>
          <p:spPr bwMode="auto">
            <a:xfrm>
              <a:off x="1758" y="1617"/>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73" name="Line 125"/>
            <p:cNvSpPr>
              <a:spLocks noChangeShapeType="1"/>
            </p:cNvSpPr>
            <p:nvPr/>
          </p:nvSpPr>
          <p:spPr bwMode="auto">
            <a:xfrm>
              <a:off x="1758" y="1791"/>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74" name="Line 126"/>
            <p:cNvSpPr>
              <a:spLocks noChangeShapeType="1"/>
            </p:cNvSpPr>
            <p:nvPr/>
          </p:nvSpPr>
          <p:spPr bwMode="auto">
            <a:xfrm>
              <a:off x="1758" y="1967"/>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75" name="Line 127"/>
            <p:cNvSpPr>
              <a:spLocks noChangeShapeType="1"/>
            </p:cNvSpPr>
            <p:nvPr/>
          </p:nvSpPr>
          <p:spPr bwMode="auto">
            <a:xfrm>
              <a:off x="1758" y="2253"/>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76" name="Line 128"/>
            <p:cNvSpPr>
              <a:spLocks noChangeShapeType="1"/>
            </p:cNvSpPr>
            <p:nvPr/>
          </p:nvSpPr>
          <p:spPr bwMode="auto">
            <a:xfrm>
              <a:off x="1758" y="2555"/>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77" name="Line 129"/>
            <p:cNvSpPr>
              <a:spLocks noChangeShapeType="1"/>
            </p:cNvSpPr>
            <p:nvPr/>
          </p:nvSpPr>
          <p:spPr bwMode="auto">
            <a:xfrm>
              <a:off x="1758" y="2722"/>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78" name="Line 130"/>
            <p:cNvSpPr>
              <a:spLocks noChangeShapeType="1"/>
            </p:cNvSpPr>
            <p:nvPr/>
          </p:nvSpPr>
          <p:spPr bwMode="auto">
            <a:xfrm>
              <a:off x="1758" y="3017"/>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79" name="Line 131"/>
            <p:cNvSpPr>
              <a:spLocks noChangeShapeType="1"/>
            </p:cNvSpPr>
            <p:nvPr/>
          </p:nvSpPr>
          <p:spPr bwMode="auto">
            <a:xfrm>
              <a:off x="1758" y="3304"/>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80" name="Line 132"/>
            <p:cNvSpPr>
              <a:spLocks noChangeShapeType="1"/>
            </p:cNvSpPr>
            <p:nvPr/>
          </p:nvSpPr>
          <p:spPr bwMode="auto">
            <a:xfrm>
              <a:off x="1758" y="3599"/>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81" name="Line 133"/>
            <p:cNvSpPr>
              <a:spLocks noChangeShapeType="1"/>
            </p:cNvSpPr>
            <p:nvPr/>
          </p:nvSpPr>
          <p:spPr bwMode="auto">
            <a:xfrm>
              <a:off x="1758" y="3782"/>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82" name="Line 134"/>
            <p:cNvSpPr>
              <a:spLocks noChangeShapeType="1"/>
            </p:cNvSpPr>
            <p:nvPr/>
          </p:nvSpPr>
          <p:spPr bwMode="auto">
            <a:xfrm>
              <a:off x="1758" y="3948"/>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83" name="Line 135"/>
            <p:cNvSpPr>
              <a:spLocks noChangeShapeType="1"/>
            </p:cNvSpPr>
            <p:nvPr/>
          </p:nvSpPr>
          <p:spPr bwMode="auto">
            <a:xfrm>
              <a:off x="1758" y="4240"/>
              <a:ext cx="2189"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53" name="Text Box 5"/>
            <p:cNvSpPr txBox="1">
              <a:spLocks noChangeArrowheads="1"/>
            </p:cNvSpPr>
            <p:nvPr/>
          </p:nvSpPr>
          <p:spPr bwMode="auto">
            <a:xfrm>
              <a:off x="479" y="570"/>
              <a:ext cx="1285" cy="296"/>
            </a:xfrm>
            <a:prstGeom prst="rect">
              <a:avLst/>
            </a:prstGeom>
            <a:solidFill>
              <a:srgbClr val="00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管理者教育にＱＣサークル活動を追加</a:t>
              </a:r>
              <a:endParaRPr lang="ja-JP" altLang="en-US" sz="1200"/>
            </a:p>
          </p:txBody>
        </p:sp>
        <p:sp>
          <p:nvSpPr>
            <p:cNvPr id="283654" name="Text Box 6"/>
            <p:cNvSpPr txBox="1">
              <a:spLocks noChangeArrowheads="1"/>
            </p:cNvSpPr>
            <p:nvPr/>
          </p:nvSpPr>
          <p:spPr bwMode="auto">
            <a:xfrm>
              <a:off x="479" y="858"/>
              <a:ext cx="1278"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職長にＱＣサークル活動推進を義務付ける</a:t>
              </a:r>
              <a:endParaRPr lang="ja-JP" altLang="en-US" sz="1200"/>
            </a:p>
          </p:txBody>
        </p:sp>
        <p:sp>
          <p:nvSpPr>
            <p:cNvPr id="283655" name="Text Box 7"/>
            <p:cNvSpPr txBox="1">
              <a:spLocks noChangeArrowheads="1"/>
            </p:cNvSpPr>
            <p:nvPr/>
          </p:nvSpPr>
          <p:spPr bwMode="auto">
            <a:xfrm>
              <a:off x="479" y="1142"/>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課長の業務報告にＱＣサークル推進状況を入れる</a:t>
              </a:r>
              <a:endParaRPr lang="ja-JP" altLang="en-US" sz="1200"/>
            </a:p>
          </p:txBody>
        </p:sp>
        <p:sp>
          <p:nvSpPr>
            <p:cNvPr id="283656" name="Text Box 8"/>
            <p:cNvSpPr txBox="1">
              <a:spLocks noChangeArrowheads="1"/>
            </p:cNvSpPr>
            <p:nvPr/>
          </p:nvSpPr>
          <p:spPr bwMode="auto">
            <a:xfrm>
              <a:off x="479" y="272"/>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管理者向けのＱＣサークル活動推進の教材を作成する</a:t>
              </a:r>
              <a:endParaRPr lang="ja-JP" altLang="en-US" sz="1200"/>
            </a:p>
          </p:txBody>
        </p:sp>
        <p:sp>
          <p:nvSpPr>
            <p:cNvPr id="283657" name="Text Box 9"/>
            <p:cNvSpPr txBox="1">
              <a:spLocks noChangeArrowheads="1"/>
            </p:cNvSpPr>
            <p:nvPr/>
          </p:nvSpPr>
          <p:spPr bwMode="auto">
            <a:xfrm>
              <a:off x="479" y="1610"/>
              <a:ext cx="1285"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トップ企業にヒアリング調査</a:t>
              </a:r>
              <a:endParaRPr lang="ja-JP" altLang="en-US" sz="1200"/>
            </a:p>
          </p:txBody>
        </p:sp>
        <p:sp>
          <p:nvSpPr>
            <p:cNvPr id="283658" name="Text Box 10"/>
            <p:cNvSpPr txBox="1">
              <a:spLocks noChangeArrowheads="1"/>
            </p:cNvSpPr>
            <p:nvPr/>
          </p:nvSpPr>
          <p:spPr bwMode="auto">
            <a:xfrm>
              <a:off x="479" y="1787"/>
              <a:ext cx="1277"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役員会議で議論してもらう</a:t>
              </a:r>
              <a:endParaRPr lang="ja-JP" altLang="en-US" sz="1200"/>
            </a:p>
          </p:txBody>
        </p:sp>
        <p:sp>
          <p:nvSpPr>
            <p:cNvPr id="283659" name="Text Box 11"/>
            <p:cNvSpPr txBox="1">
              <a:spLocks noChangeArrowheads="1"/>
            </p:cNvSpPr>
            <p:nvPr/>
          </p:nvSpPr>
          <p:spPr bwMode="auto">
            <a:xfrm>
              <a:off x="479" y="1967"/>
              <a:ext cx="1285" cy="296"/>
            </a:xfrm>
            <a:prstGeom prst="rect">
              <a:avLst/>
            </a:prstGeom>
            <a:solidFill>
              <a:srgbClr val="00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サークルリーダーや管理者にヒアリング調査する</a:t>
              </a:r>
              <a:endParaRPr lang="ja-JP" altLang="en-US" sz="1200"/>
            </a:p>
          </p:txBody>
        </p:sp>
        <p:sp>
          <p:nvSpPr>
            <p:cNvPr id="283660" name="Text Box 12"/>
            <p:cNvSpPr txBox="1">
              <a:spLocks noChangeArrowheads="1"/>
            </p:cNvSpPr>
            <p:nvPr/>
          </p:nvSpPr>
          <p:spPr bwMode="auto">
            <a:xfrm>
              <a:off x="479" y="1432"/>
              <a:ext cx="1286"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ＱＣサークル本部に相談する</a:t>
              </a:r>
              <a:endParaRPr lang="ja-JP" altLang="en-US" sz="1200"/>
            </a:p>
          </p:txBody>
        </p:sp>
        <p:sp>
          <p:nvSpPr>
            <p:cNvPr id="283661" name="Text Box 13"/>
            <p:cNvSpPr txBox="1">
              <a:spLocks noChangeArrowheads="1"/>
            </p:cNvSpPr>
            <p:nvPr/>
          </p:nvSpPr>
          <p:spPr bwMode="auto">
            <a:xfrm>
              <a:off x="479" y="2548"/>
              <a:ext cx="1285"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再発防止件数を管理する</a:t>
              </a:r>
              <a:endParaRPr lang="ja-JP" altLang="en-US" sz="1200"/>
            </a:p>
          </p:txBody>
        </p:sp>
        <p:sp>
          <p:nvSpPr>
            <p:cNvPr id="283662" name="Text Box 14"/>
            <p:cNvSpPr txBox="1">
              <a:spLocks noChangeArrowheads="1"/>
            </p:cNvSpPr>
            <p:nvPr/>
          </p:nvSpPr>
          <p:spPr bwMode="auto">
            <a:xfrm>
              <a:off x="479" y="2724"/>
              <a:ext cx="1277"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課長の年度計画に標準化の取り組みを入れる</a:t>
              </a:r>
              <a:endParaRPr lang="ja-JP" altLang="en-US" sz="1200"/>
            </a:p>
          </p:txBody>
        </p:sp>
        <p:sp>
          <p:nvSpPr>
            <p:cNvPr id="283663" name="Text Box 15"/>
            <p:cNvSpPr txBox="1">
              <a:spLocks noChangeArrowheads="1"/>
            </p:cNvSpPr>
            <p:nvPr/>
          </p:nvSpPr>
          <p:spPr bwMode="auto">
            <a:xfrm>
              <a:off x="479" y="3016"/>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標準化の重要性をＱＣサークルメンバーに教育する</a:t>
              </a:r>
              <a:endParaRPr lang="ja-JP" altLang="en-US" sz="1200"/>
            </a:p>
          </p:txBody>
        </p:sp>
        <p:sp>
          <p:nvSpPr>
            <p:cNvPr id="283664" name="Text Box 16"/>
            <p:cNvSpPr txBox="1">
              <a:spLocks noChangeArrowheads="1"/>
            </p:cNvSpPr>
            <p:nvPr/>
          </p:nvSpPr>
          <p:spPr bwMode="auto">
            <a:xfrm>
              <a:off x="479" y="2257"/>
              <a:ext cx="1286" cy="296"/>
            </a:xfrm>
            <a:prstGeom prst="rect">
              <a:avLst/>
            </a:prstGeom>
            <a:solidFill>
              <a:srgbClr val="00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ＱＣサークル活動による標準化件数を管理する</a:t>
              </a:r>
              <a:endParaRPr lang="ja-JP" altLang="en-US" sz="1200"/>
            </a:p>
          </p:txBody>
        </p:sp>
        <p:sp>
          <p:nvSpPr>
            <p:cNvPr id="283665" name="Text Box 17"/>
            <p:cNvSpPr txBox="1">
              <a:spLocks noChangeArrowheads="1"/>
            </p:cNvSpPr>
            <p:nvPr/>
          </p:nvSpPr>
          <p:spPr bwMode="auto">
            <a:xfrm>
              <a:off x="479" y="3769"/>
              <a:ext cx="1286"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効果金額を可視化</a:t>
              </a:r>
              <a:endParaRPr lang="ja-JP" altLang="en-US" sz="1200"/>
            </a:p>
          </p:txBody>
        </p:sp>
        <p:sp>
          <p:nvSpPr>
            <p:cNvPr id="283666" name="Text Box 18"/>
            <p:cNvSpPr txBox="1">
              <a:spLocks noChangeArrowheads="1"/>
            </p:cNvSpPr>
            <p:nvPr/>
          </p:nvSpPr>
          <p:spPr bwMode="auto">
            <a:xfrm>
              <a:off x="479" y="3597"/>
              <a:ext cx="1286"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標準化推進委員会を設置</a:t>
              </a:r>
              <a:endParaRPr lang="ja-JP" altLang="en-US" sz="1200"/>
            </a:p>
          </p:txBody>
        </p:sp>
        <p:sp>
          <p:nvSpPr>
            <p:cNvPr id="283667" name="Text Box 19"/>
            <p:cNvSpPr txBox="1">
              <a:spLocks noChangeArrowheads="1"/>
            </p:cNvSpPr>
            <p:nvPr/>
          </p:nvSpPr>
          <p:spPr bwMode="auto">
            <a:xfrm>
              <a:off x="479" y="3303"/>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内部監査における監査項目に標準化を組み込む</a:t>
              </a:r>
            </a:p>
          </p:txBody>
        </p:sp>
        <p:sp>
          <p:nvSpPr>
            <p:cNvPr id="283668" name="Text Box 20"/>
            <p:cNvSpPr txBox="1">
              <a:spLocks noChangeArrowheads="1"/>
            </p:cNvSpPr>
            <p:nvPr/>
          </p:nvSpPr>
          <p:spPr bwMode="auto">
            <a:xfrm>
              <a:off x="479" y="3948"/>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HGP創英角ｺﾞｼｯｸUB" pitchFamily="50" charset="-128"/>
                </a:rPr>
                <a:t>職場の標準に起因するムリに対する改善を奨励する</a:t>
              </a:r>
              <a:endParaRPr lang="ja-JP" altLang="en-US" sz="1200"/>
            </a:p>
          </p:txBody>
        </p:sp>
        <p:sp>
          <p:nvSpPr>
            <p:cNvPr id="283669" name="Text Box 21"/>
            <p:cNvSpPr txBox="1">
              <a:spLocks noChangeArrowheads="1"/>
            </p:cNvSpPr>
            <p:nvPr/>
          </p:nvSpPr>
          <p:spPr bwMode="auto">
            <a:xfrm>
              <a:off x="781" y="100"/>
              <a:ext cx="5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４次手段</a:t>
              </a:r>
              <a:endParaRPr lang="ja-JP" altLang="en-US"/>
            </a:p>
          </p:txBody>
        </p:sp>
        <p:sp>
          <p:nvSpPr>
            <p:cNvPr id="283670" name="Line 22"/>
            <p:cNvSpPr>
              <a:spLocks noChangeShapeType="1"/>
            </p:cNvSpPr>
            <p:nvPr/>
          </p:nvSpPr>
          <p:spPr bwMode="auto">
            <a:xfrm>
              <a:off x="376" y="376"/>
              <a:ext cx="0" cy="33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71" name="Line 23"/>
            <p:cNvSpPr>
              <a:spLocks noChangeShapeType="1"/>
            </p:cNvSpPr>
            <p:nvPr/>
          </p:nvSpPr>
          <p:spPr bwMode="auto">
            <a:xfrm>
              <a:off x="383" y="376"/>
              <a:ext cx="8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72" name="Line 24"/>
            <p:cNvSpPr>
              <a:spLocks noChangeShapeType="1"/>
            </p:cNvSpPr>
            <p:nvPr/>
          </p:nvSpPr>
          <p:spPr bwMode="auto">
            <a:xfrm>
              <a:off x="383" y="703"/>
              <a:ext cx="8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73" name="Line 25"/>
            <p:cNvSpPr>
              <a:spLocks noChangeShapeType="1"/>
            </p:cNvSpPr>
            <p:nvPr/>
          </p:nvSpPr>
          <p:spPr bwMode="auto">
            <a:xfrm>
              <a:off x="281" y="544"/>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74" name="Line 26"/>
            <p:cNvSpPr>
              <a:spLocks noChangeShapeType="1"/>
            </p:cNvSpPr>
            <p:nvPr/>
          </p:nvSpPr>
          <p:spPr bwMode="auto">
            <a:xfrm>
              <a:off x="383" y="996"/>
              <a:ext cx="0" cy="27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75" name="Line 27"/>
            <p:cNvSpPr>
              <a:spLocks noChangeShapeType="1"/>
            </p:cNvSpPr>
            <p:nvPr/>
          </p:nvSpPr>
          <p:spPr bwMode="auto">
            <a:xfrm>
              <a:off x="376" y="996"/>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76" name="Line 28"/>
            <p:cNvSpPr>
              <a:spLocks noChangeShapeType="1"/>
            </p:cNvSpPr>
            <p:nvPr/>
          </p:nvSpPr>
          <p:spPr bwMode="auto">
            <a:xfrm>
              <a:off x="383" y="1273"/>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77" name="Line 29"/>
            <p:cNvSpPr>
              <a:spLocks noChangeShapeType="1"/>
            </p:cNvSpPr>
            <p:nvPr/>
          </p:nvSpPr>
          <p:spPr bwMode="auto">
            <a:xfrm>
              <a:off x="281" y="1127"/>
              <a:ext cx="8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78" name="Line 30"/>
            <p:cNvSpPr>
              <a:spLocks noChangeShapeType="1"/>
            </p:cNvSpPr>
            <p:nvPr/>
          </p:nvSpPr>
          <p:spPr bwMode="auto">
            <a:xfrm>
              <a:off x="391" y="1499"/>
              <a:ext cx="0" cy="18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79" name="Line 31"/>
            <p:cNvSpPr>
              <a:spLocks noChangeShapeType="1"/>
            </p:cNvSpPr>
            <p:nvPr/>
          </p:nvSpPr>
          <p:spPr bwMode="auto">
            <a:xfrm>
              <a:off x="391" y="1492"/>
              <a:ext cx="8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80" name="Line 32"/>
            <p:cNvSpPr>
              <a:spLocks noChangeShapeType="1"/>
            </p:cNvSpPr>
            <p:nvPr/>
          </p:nvSpPr>
          <p:spPr bwMode="auto">
            <a:xfrm>
              <a:off x="288" y="1586"/>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81" name="Line 33"/>
            <p:cNvSpPr>
              <a:spLocks noChangeShapeType="1"/>
            </p:cNvSpPr>
            <p:nvPr/>
          </p:nvSpPr>
          <p:spPr bwMode="auto">
            <a:xfrm>
              <a:off x="391" y="1863"/>
              <a:ext cx="0" cy="22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82" name="Line 34"/>
            <p:cNvSpPr>
              <a:spLocks noChangeShapeType="1"/>
            </p:cNvSpPr>
            <p:nvPr/>
          </p:nvSpPr>
          <p:spPr bwMode="auto">
            <a:xfrm>
              <a:off x="391" y="2090"/>
              <a:ext cx="8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83" name="Line 35"/>
            <p:cNvSpPr>
              <a:spLocks noChangeShapeType="1"/>
            </p:cNvSpPr>
            <p:nvPr/>
          </p:nvSpPr>
          <p:spPr bwMode="auto">
            <a:xfrm>
              <a:off x="391" y="1856"/>
              <a:ext cx="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84" name="Line 36"/>
            <p:cNvSpPr>
              <a:spLocks noChangeShapeType="1"/>
            </p:cNvSpPr>
            <p:nvPr/>
          </p:nvSpPr>
          <p:spPr bwMode="auto">
            <a:xfrm>
              <a:off x="296" y="1973"/>
              <a:ext cx="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85" name="Line 37"/>
            <p:cNvSpPr>
              <a:spLocks noChangeShapeType="1"/>
            </p:cNvSpPr>
            <p:nvPr/>
          </p:nvSpPr>
          <p:spPr bwMode="auto">
            <a:xfrm>
              <a:off x="383" y="2381"/>
              <a:ext cx="8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86" name="Line 38"/>
            <p:cNvSpPr>
              <a:spLocks noChangeShapeType="1"/>
            </p:cNvSpPr>
            <p:nvPr/>
          </p:nvSpPr>
          <p:spPr bwMode="auto">
            <a:xfrm>
              <a:off x="376" y="2636"/>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87" name="Line 39"/>
            <p:cNvSpPr>
              <a:spLocks noChangeShapeType="1"/>
            </p:cNvSpPr>
            <p:nvPr/>
          </p:nvSpPr>
          <p:spPr bwMode="auto">
            <a:xfrm>
              <a:off x="296" y="2520"/>
              <a:ext cx="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88" name="Line 40"/>
            <p:cNvSpPr>
              <a:spLocks noChangeShapeType="1"/>
            </p:cNvSpPr>
            <p:nvPr/>
          </p:nvSpPr>
          <p:spPr bwMode="auto">
            <a:xfrm>
              <a:off x="383" y="2826"/>
              <a:ext cx="0" cy="32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89" name="Line 41"/>
            <p:cNvSpPr>
              <a:spLocks noChangeShapeType="1"/>
            </p:cNvSpPr>
            <p:nvPr/>
          </p:nvSpPr>
          <p:spPr bwMode="auto">
            <a:xfrm>
              <a:off x="383" y="2826"/>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90" name="Line 42"/>
            <p:cNvSpPr>
              <a:spLocks noChangeShapeType="1"/>
            </p:cNvSpPr>
            <p:nvPr/>
          </p:nvSpPr>
          <p:spPr bwMode="auto">
            <a:xfrm>
              <a:off x="376" y="3153"/>
              <a:ext cx="10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91" name="Line 43"/>
            <p:cNvSpPr>
              <a:spLocks noChangeShapeType="1"/>
            </p:cNvSpPr>
            <p:nvPr/>
          </p:nvSpPr>
          <p:spPr bwMode="auto">
            <a:xfrm>
              <a:off x="288" y="2994"/>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92" name="Line 44"/>
            <p:cNvSpPr>
              <a:spLocks noChangeShapeType="1"/>
            </p:cNvSpPr>
            <p:nvPr/>
          </p:nvSpPr>
          <p:spPr bwMode="auto">
            <a:xfrm>
              <a:off x="398" y="3409"/>
              <a:ext cx="0" cy="27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93" name="Line 45"/>
            <p:cNvSpPr>
              <a:spLocks noChangeShapeType="1"/>
            </p:cNvSpPr>
            <p:nvPr/>
          </p:nvSpPr>
          <p:spPr bwMode="auto">
            <a:xfrm>
              <a:off x="391" y="3409"/>
              <a:ext cx="8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94" name="Line 46"/>
            <p:cNvSpPr>
              <a:spLocks noChangeShapeType="1"/>
            </p:cNvSpPr>
            <p:nvPr/>
          </p:nvSpPr>
          <p:spPr bwMode="auto">
            <a:xfrm>
              <a:off x="398" y="3678"/>
              <a:ext cx="7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95" name="Line 47"/>
            <p:cNvSpPr>
              <a:spLocks noChangeShapeType="1"/>
            </p:cNvSpPr>
            <p:nvPr/>
          </p:nvSpPr>
          <p:spPr bwMode="auto">
            <a:xfrm>
              <a:off x="288" y="3526"/>
              <a:ext cx="10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96" name="Line 48"/>
            <p:cNvSpPr>
              <a:spLocks noChangeShapeType="1"/>
            </p:cNvSpPr>
            <p:nvPr/>
          </p:nvSpPr>
          <p:spPr bwMode="auto">
            <a:xfrm>
              <a:off x="391" y="3847"/>
              <a:ext cx="0" cy="23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97" name="Line 49"/>
            <p:cNvSpPr>
              <a:spLocks noChangeShapeType="1"/>
            </p:cNvSpPr>
            <p:nvPr/>
          </p:nvSpPr>
          <p:spPr bwMode="auto">
            <a:xfrm>
              <a:off x="391" y="3847"/>
              <a:ext cx="8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98" name="Line 50"/>
            <p:cNvSpPr>
              <a:spLocks noChangeShapeType="1"/>
            </p:cNvSpPr>
            <p:nvPr/>
          </p:nvSpPr>
          <p:spPr bwMode="auto">
            <a:xfrm>
              <a:off x="398" y="4080"/>
              <a:ext cx="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699" name="Line 51"/>
            <p:cNvSpPr>
              <a:spLocks noChangeShapeType="1"/>
            </p:cNvSpPr>
            <p:nvPr/>
          </p:nvSpPr>
          <p:spPr bwMode="auto">
            <a:xfrm flipV="1">
              <a:off x="253" y="3963"/>
              <a:ext cx="130" cy="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00" name="Line 52"/>
            <p:cNvSpPr>
              <a:spLocks noChangeShapeType="1"/>
            </p:cNvSpPr>
            <p:nvPr/>
          </p:nvSpPr>
          <p:spPr bwMode="auto">
            <a:xfrm>
              <a:off x="391" y="1674"/>
              <a:ext cx="8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01" name="Line 53"/>
            <p:cNvSpPr>
              <a:spLocks noChangeShapeType="1"/>
            </p:cNvSpPr>
            <p:nvPr/>
          </p:nvSpPr>
          <p:spPr bwMode="auto">
            <a:xfrm>
              <a:off x="383" y="2381"/>
              <a:ext cx="0" cy="25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84" name="Line 136"/>
            <p:cNvSpPr>
              <a:spLocks noChangeShapeType="1"/>
            </p:cNvSpPr>
            <p:nvPr/>
          </p:nvSpPr>
          <p:spPr bwMode="auto">
            <a:xfrm>
              <a:off x="1758" y="267"/>
              <a:ext cx="0" cy="3971"/>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85" name="Line 137"/>
            <p:cNvSpPr>
              <a:spLocks noChangeShapeType="1"/>
            </p:cNvSpPr>
            <p:nvPr/>
          </p:nvSpPr>
          <p:spPr bwMode="auto">
            <a:xfrm>
              <a:off x="2298" y="62"/>
              <a:ext cx="8" cy="417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88" name="Line 140"/>
            <p:cNvSpPr>
              <a:spLocks noChangeShapeType="1"/>
            </p:cNvSpPr>
            <p:nvPr/>
          </p:nvSpPr>
          <p:spPr bwMode="auto">
            <a:xfrm>
              <a:off x="3947" y="269"/>
              <a:ext cx="0" cy="3971"/>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798" name="Text Box 150"/>
            <p:cNvSpPr txBox="1">
              <a:spLocks noChangeArrowheads="1"/>
            </p:cNvSpPr>
            <p:nvPr/>
          </p:nvSpPr>
          <p:spPr bwMode="auto">
            <a:xfrm>
              <a:off x="1755" y="64"/>
              <a:ext cx="2194" cy="208"/>
            </a:xfrm>
            <a:prstGeom prst="rect">
              <a:avLst/>
            </a:prstGeom>
            <a:noFill/>
            <a:ln w="254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a:p>
          </p:txBody>
        </p:sp>
        <p:sp>
          <p:nvSpPr>
            <p:cNvPr id="283800" name="Line 152"/>
            <p:cNvSpPr>
              <a:spLocks noChangeShapeType="1"/>
            </p:cNvSpPr>
            <p:nvPr/>
          </p:nvSpPr>
          <p:spPr bwMode="auto">
            <a:xfrm>
              <a:off x="3314" y="64"/>
              <a:ext cx="8" cy="417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801" name="Line 153"/>
            <p:cNvSpPr>
              <a:spLocks noChangeShapeType="1"/>
            </p:cNvSpPr>
            <p:nvPr/>
          </p:nvSpPr>
          <p:spPr bwMode="auto">
            <a:xfrm>
              <a:off x="2810" y="56"/>
              <a:ext cx="8" cy="417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3802" name="Text Box 154"/>
            <p:cNvSpPr txBox="1">
              <a:spLocks noChangeArrowheads="1"/>
            </p:cNvSpPr>
            <p:nvPr/>
          </p:nvSpPr>
          <p:spPr bwMode="auto">
            <a:xfrm>
              <a:off x="1774" y="62"/>
              <a:ext cx="53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効果①</a:t>
              </a:r>
            </a:p>
          </p:txBody>
        </p:sp>
        <p:sp>
          <p:nvSpPr>
            <p:cNvPr id="283803" name="Text Box 155"/>
            <p:cNvSpPr txBox="1">
              <a:spLocks noChangeArrowheads="1"/>
            </p:cNvSpPr>
            <p:nvPr/>
          </p:nvSpPr>
          <p:spPr bwMode="auto">
            <a:xfrm>
              <a:off x="2285" y="60"/>
              <a:ext cx="56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実現性②</a:t>
              </a:r>
            </a:p>
          </p:txBody>
        </p:sp>
        <p:sp>
          <p:nvSpPr>
            <p:cNvPr id="283804" name="Text Box 156"/>
            <p:cNvSpPr txBox="1">
              <a:spLocks noChangeArrowheads="1"/>
            </p:cNvSpPr>
            <p:nvPr/>
          </p:nvSpPr>
          <p:spPr bwMode="auto">
            <a:xfrm>
              <a:off x="2774" y="70"/>
              <a:ext cx="59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経済性③</a:t>
              </a:r>
            </a:p>
          </p:txBody>
        </p:sp>
        <p:sp>
          <p:nvSpPr>
            <p:cNvPr id="283805" name="Text Box 157"/>
            <p:cNvSpPr txBox="1">
              <a:spLocks noChangeArrowheads="1"/>
            </p:cNvSpPr>
            <p:nvPr/>
          </p:nvSpPr>
          <p:spPr bwMode="auto">
            <a:xfrm>
              <a:off x="3323" y="67"/>
              <a:ext cx="60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総合評価</a:t>
              </a:r>
            </a:p>
          </p:txBody>
        </p:sp>
        <p:sp>
          <p:nvSpPr>
            <p:cNvPr id="283806" name="Rectangle 158"/>
            <p:cNvSpPr>
              <a:spLocks noChangeArrowheads="1"/>
            </p:cNvSpPr>
            <p:nvPr/>
          </p:nvSpPr>
          <p:spPr bwMode="auto">
            <a:xfrm>
              <a:off x="2812" y="1585"/>
              <a:ext cx="505" cy="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spcBef>
                  <a:spcPct val="20000"/>
                </a:spcBef>
                <a:buChar char="•"/>
                <a:defRPr kumimoji="1" sz="2800">
                  <a:solidFill>
                    <a:schemeClr val="tx1"/>
                  </a:solidFill>
                  <a:latin typeface="Times New Roman" pitchFamily="18" charset="0"/>
                  <a:ea typeface="ＭＳ Ｐゴシック" pitchFamily="50" charset="-128"/>
                </a:defRPr>
              </a:lvl1pPr>
              <a:lvl2pPr defTabSz="762000">
                <a:spcBef>
                  <a:spcPct val="20000"/>
                </a:spcBef>
                <a:buChar char="–"/>
                <a:defRPr kumimoji="1" sz="2400">
                  <a:solidFill>
                    <a:schemeClr val="tx1"/>
                  </a:solidFill>
                  <a:latin typeface="Times New Roman" pitchFamily="18" charset="0"/>
                  <a:ea typeface="ＭＳ Ｐゴシック" pitchFamily="50" charset="-128"/>
                </a:defRPr>
              </a:lvl2pPr>
              <a:lvl3pPr defTabSz="762000">
                <a:spcBef>
                  <a:spcPct val="20000"/>
                </a:spcBef>
                <a:buChar char="•"/>
                <a:defRPr kumimoji="1" sz="2000">
                  <a:solidFill>
                    <a:schemeClr val="tx1"/>
                  </a:solidFill>
                  <a:latin typeface="Times New Roman" pitchFamily="18" charset="0"/>
                  <a:ea typeface="ＭＳ Ｐゴシック" pitchFamily="50" charset="-128"/>
                </a:defRPr>
              </a:lvl3pPr>
              <a:lvl4pPr defTabSz="762000">
                <a:spcBef>
                  <a:spcPct val="20000"/>
                </a:spcBef>
                <a:buChar char="–"/>
                <a:defRPr kumimoji="1">
                  <a:solidFill>
                    <a:schemeClr val="tx1"/>
                  </a:solidFill>
                  <a:latin typeface="Times New Roman" pitchFamily="18" charset="0"/>
                  <a:ea typeface="ＭＳ Ｐゴシック" pitchFamily="50" charset="-128"/>
                </a:defRPr>
              </a:lvl4pPr>
              <a:lvl5pPr defTabSz="762000">
                <a:spcBef>
                  <a:spcPct val="20000"/>
                </a:spcBef>
                <a:buChar char="•"/>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lgn="ctr">
                <a:buFontTx/>
                <a:buNone/>
              </a:pPr>
              <a:r>
                <a:rPr lang="ja-JP" altLang="en-US" sz="1600"/>
                <a:t>５</a:t>
              </a:r>
            </a:p>
          </p:txBody>
        </p:sp>
      </p:grpSp>
      <p:sp>
        <p:nvSpPr>
          <p:cNvPr id="283811" name="Text Box 163"/>
          <p:cNvSpPr txBox="1">
            <a:spLocks noChangeArrowheads="1"/>
          </p:cNvSpPr>
          <p:nvPr/>
        </p:nvSpPr>
        <p:spPr bwMode="auto">
          <a:xfrm>
            <a:off x="6126163" y="519113"/>
            <a:ext cx="2640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総合評価点＝①</a:t>
            </a:r>
            <a:r>
              <a:rPr lang="en-US" altLang="ja-JP" sz="1400"/>
              <a:t>×②×③</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5" name="Text Box 3"/>
          <p:cNvSpPr txBox="1">
            <a:spLocks noChangeArrowheads="1"/>
          </p:cNvSpPr>
          <p:nvPr/>
        </p:nvSpPr>
        <p:spPr bwMode="auto">
          <a:xfrm>
            <a:off x="5056188" y="16033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３次手段</a:t>
            </a:r>
            <a:endParaRPr lang="ja-JP" altLang="en-US"/>
          </a:p>
        </p:txBody>
      </p:sp>
      <p:sp>
        <p:nvSpPr>
          <p:cNvPr id="284676" name="Text Box 4"/>
          <p:cNvSpPr txBox="1">
            <a:spLocks noChangeArrowheads="1"/>
          </p:cNvSpPr>
          <p:nvPr/>
        </p:nvSpPr>
        <p:spPr bwMode="auto">
          <a:xfrm>
            <a:off x="1012825" y="1708150"/>
            <a:ext cx="1230313"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84677" name="Text Box 5"/>
          <p:cNvSpPr txBox="1">
            <a:spLocks noChangeArrowheads="1"/>
          </p:cNvSpPr>
          <p:nvPr/>
        </p:nvSpPr>
        <p:spPr bwMode="auto">
          <a:xfrm>
            <a:off x="255588" y="1773238"/>
            <a:ext cx="466725" cy="3411537"/>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ctr"/>
            <a:r>
              <a:rPr lang="ja-JP" altLang="en-US" sz="1600">
                <a:ea typeface="HGP創英角ｺﾞｼｯｸUB" pitchFamily="50" charset="-128"/>
              </a:rPr>
              <a:t>ＱＣサークル活動を活性化するには</a:t>
            </a:r>
            <a:endParaRPr lang="ja-JP" altLang="en-US"/>
          </a:p>
        </p:txBody>
      </p:sp>
      <p:sp>
        <p:nvSpPr>
          <p:cNvPr id="284679" name="Text Box 7"/>
          <p:cNvSpPr txBox="1">
            <a:spLocks noChangeArrowheads="1"/>
          </p:cNvSpPr>
          <p:nvPr/>
        </p:nvSpPr>
        <p:spPr bwMode="auto">
          <a:xfrm>
            <a:off x="4643438" y="592138"/>
            <a:ext cx="187325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84680" name="Text Box 8"/>
          <p:cNvSpPr txBox="1">
            <a:spLocks noChangeArrowheads="1"/>
          </p:cNvSpPr>
          <p:nvPr/>
        </p:nvSpPr>
        <p:spPr bwMode="auto">
          <a:xfrm>
            <a:off x="4643438" y="1368425"/>
            <a:ext cx="188595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84681" name="Text Box 9"/>
          <p:cNvSpPr txBox="1">
            <a:spLocks noChangeArrowheads="1"/>
          </p:cNvSpPr>
          <p:nvPr/>
        </p:nvSpPr>
        <p:spPr bwMode="auto">
          <a:xfrm>
            <a:off x="4643438" y="2144713"/>
            <a:ext cx="1887537"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84682" name="Text Box 10"/>
          <p:cNvSpPr txBox="1">
            <a:spLocks noChangeArrowheads="1"/>
          </p:cNvSpPr>
          <p:nvPr/>
        </p:nvSpPr>
        <p:spPr bwMode="auto">
          <a:xfrm>
            <a:off x="4643438" y="2921000"/>
            <a:ext cx="1912937"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84683" name="Text Box 11"/>
          <p:cNvSpPr txBox="1">
            <a:spLocks noChangeArrowheads="1"/>
          </p:cNvSpPr>
          <p:nvPr/>
        </p:nvSpPr>
        <p:spPr bwMode="auto">
          <a:xfrm>
            <a:off x="4643438" y="3698875"/>
            <a:ext cx="190182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84684" name="Text Box 12"/>
          <p:cNvSpPr txBox="1">
            <a:spLocks noChangeArrowheads="1"/>
          </p:cNvSpPr>
          <p:nvPr/>
        </p:nvSpPr>
        <p:spPr bwMode="auto">
          <a:xfrm>
            <a:off x="4643438" y="4475163"/>
            <a:ext cx="1900237"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84685" name="Text Box 13"/>
          <p:cNvSpPr txBox="1">
            <a:spLocks noChangeArrowheads="1"/>
          </p:cNvSpPr>
          <p:nvPr/>
        </p:nvSpPr>
        <p:spPr bwMode="auto">
          <a:xfrm>
            <a:off x="4643438" y="5251450"/>
            <a:ext cx="190182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84686" name="Text Box 14"/>
          <p:cNvSpPr txBox="1">
            <a:spLocks noChangeArrowheads="1"/>
          </p:cNvSpPr>
          <p:nvPr/>
        </p:nvSpPr>
        <p:spPr bwMode="auto">
          <a:xfrm>
            <a:off x="4643438" y="6029325"/>
            <a:ext cx="188277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84688" name="Text Box 16"/>
          <p:cNvSpPr txBox="1">
            <a:spLocks noChangeArrowheads="1"/>
          </p:cNvSpPr>
          <p:nvPr/>
        </p:nvSpPr>
        <p:spPr bwMode="auto">
          <a:xfrm>
            <a:off x="2513013" y="3233738"/>
            <a:ext cx="1822450"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84689" name="Text Box 17"/>
          <p:cNvSpPr txBox="1">
            <a:spLocks noChangeArrowheads="1"/>
          </p:cNvSpPr>
          <p:nvPr/>
        </p:nvSpPr>
        <p:spPr bwMode="auto">
          <a:xfrm>
            <a:off x="2538413" y="974725"/>
            <a:ext cx="17938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84690" name="Text Box 18"/>
          <p:cNvSpPr txBox="1">
            <a:spLocks noChangeArrowheads="1"/>
          </p:cNvSpPr>
          <p:nvPr/>
        </p:nvSpPr>
        <p:spPr bwMode="auto">
          <a:xfrm>
            <a:off x="2538413" y="4362450"/>
            <a:ext cx="180816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84691" name="Text Box 19"/>
          <p:cNvSpPr txBox="1">
            <a:spLocks noChangeArrowheads="1"/>
          </p:cNvSpPr>
          <p:nvPr/>
        </p:nvSpPr>
        <p:spPr bwMode="auto">
          <a:xfrm>
            <a:off x="2538413" y="5492750"/>
            <a:ext cx="18065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84692" name="Text Box 20"/>
          <p:cNvSpPr txBox="1">
            <a:spLocks noChangeArrowheads="1"/>
          </p:cNvSpPr>
          <p:nvPr/>
        </p:nvSpPr>
        <p:spPr bwMode="auto">
          <a:xfrm>
            <a:off x="93663" y="1400175"/>
            <a:ext cx="800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基本目的</a:t>
            </a:r>
            <a:endParaRPr lang="ja-JP" altLang="en-US"/>
          </a:p>
        </p:txBody>
      </p:sp>
      <p:sp>
        <p:nvSpPr>
          <p:cNvPr id="284693" name="Text Box 21"/>
          <p:cNvSpPr txBox="1">
            <a:spLocks noChangeArrowheads="1"/>
          </p:cNvSpPr>
          <p:nvPr/>
        </p:nvSpPr>
        <p:spPr bwMode="auto">
          <a:xfrm>
            <a:off x="1165225" y="116998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solidFill>
                  <a:srgbClr val="FF3300"/>
                </a:solidFill>
                <a:ea typeface="HGP創英角ｺﾞｼｯｸUB" pitchFamily="50" charset="-128"/>
              </a:rPr>
              <a:t>１次手段</a:t>
            </a:r>
            <a:endParaRPr lang="ja-JP" altLang="en-US" sz="1200"/>
          </a:p>
        </p:txBody>
      </p:sp>
      <p:sp>
        <p:nvSpPr>
          <p:cNvPr id="284694" name="Text Box 22"/>
          <p:cNvSpPr txBox="1">
            <a:spLocks noChangeArrowheads="1"/>
          </p:cNvSpPr>
          <p:nvPr/>
        </p:nvSpPr>
        <p:spPr bwMode="auto">
          <a:xfrm>
            <a:off x="2855913" y="671513"/>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２次手段</a:t>
            </a:r>
            <a:endParaRPr lang="ja-JP" altLang="en-US"/>
          </a:p>
        </p:txBody>
      </p:sp>
      <p:sp>
        <p:nvSpPr>
          <p:cNvPr id="284695" name="Text Box 23"/>
          <p:cNvSpPr txBox="1">
            <a:spLocks noChangeArrowheads="1"/>
          </p:cNvSpPr>
          <p:nvPr/>
        </p:nvSpPr>
        <p:spPr bwMode="auto">
          <a:xfrm>
            <a:off x="1000125" y="4806950"/>
            <a:ext cx="1220788"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84696" name="Text Box 24"/>
          <p:cNvSpPr txBox="1">
            <a:spLocks noChangeArrowheads="1"/>
          </p:cNvSpPr>
          <p:nvPr/>
        </p:nvSpPr>
        <p:spPr bwMode="auto">
          <a:xfrm>
            <a:off x="7321550" y="182563"/>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４次手段</a:t>
            </a:r>
            <a:endParaRPr lang="ja-JP" altLang="en-US"/>
          </a:p>
        </p:txBody>
      </p:sp>
      <p:sp>
        <p:nvSpPr>
          <p:cNvPr id="284697" name="Line 25"/>
          <p:cNvSpPr>
            <a:spLocks noChangeShapeType="1"/>
          </p:cNvSpPr>
          <p:nvPr/>
        </p:nvSpPr>
        <p:spPr bwMode="auto">
          <a:xfrm>
            <a:off x="857250" y="2049463"/>
            <a:ext cx="0" cy="3182937"/>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698" name="Line 26"/>
          <p:cNvSpPr>
            <a:spLocks noChangeShapeType="1"/>
          </p:cNvSpPr>
          <p:nvPr/>
        </p:nvSpPr>
        <p:spPr bwMode="auto">
          <a:xfrm>
            <a:off x="2360613" y="5842000"/>
            <a:ext cx="15875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699" name="Line 27"/>
          <p:cNvSpPr>
            <a:spLocks noChangeShapeType="1"/>
          </p:cNvSpPr>
          <p:nvPr/>
        </p:nvSpPr>
        <p:spPr bwMode="auto">
          <a:xfrm>
            <a:off x="728663" y="3636963"/>
            <a:ext cx="327025"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00" name="Line 28"/>
          <p:cNvSpPr>
            <a:spLocks noChangeShapeType="1"/>
          </p:cNvSpPr>
          <p:nvPr/>
        </p:nvSpPr>
        <p:spPr bwMode="auto">
          <a:xfrm>
            <a:off x="868363" y="2044700"/>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03" name="Line 31"/>
          <p:cNvSpPr>
            <a:spLocks noChangeShapeType="1"/>
          </p:cNvSpPr>
          <p:nvPr/>
        </p:nvSpPr>
        <p:spPr bwMode="auto">
          <a:xfrm>
            <a:off x="2233613" y="2036763"/>
            <a:ext cx="1508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04" name="Line 32"/>
          <p:cNvSpPr>
            <a:spLocks noChangeShapeType="1"/>
          </p:cNvSpPr>
          <p:nvPr/>
        </p:nvSpPr>
        <p:spPr bwMode="auto">
          <a:xfrm flipV="1">
            <a:off x="2384425" y="2495550"/>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05" name="Line 33"/>
          <p:cNvSpPr>
            <a:spLocks noChangeShapeType="1"/>
          </p:cNvSpPr>
          <p:nvPr/>
        </p:nvSpPr>
        <p:spPr bwMode="auto">
          <a:xfrm flipH="1">
            <a:off x="2349500" y="1308100"/>
            <a:ext cx="11113" cy="450215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06" name="Line 34"/>
          <p:cNvSpPr>
            <a:spLocks noChangeShapeType="1"/>
          </p:cNvSpPr>
          <p:nvPr/>
        </p:nvSpPr>
        <p:spPr bwMode="auto">
          <a:xfrm>
            <a:off x="2360613" y="4757738"/>
            <a:ext cx="161925"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07" name="Line 35"/>
          <p:cNvSpPr>
            <a:spLocks noChangeShapeType="1"/>
          </p:cNvSpPr>
          <p:nvPr/>
        </p:nvSpPr>
        <p:spPr bwMode="auto">
          <a:xfrm>
            <a:off x="2211388" y="5210175"/>
            <a:ext cx="1381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08" name="Line 36"/>
          <p:cNvSpPr>
            <a:spLocks noChangeShapeType="1"/>
          </p:cNvSpPr>
          <p:nvPr/>
        </p:nvSpPr>
        <p:spPr bwMode="auto">
          <a:xfrm>
            <a:off x="4491038" y="809625"/>
            <a:ext cx="0" cy="5541963"/>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12" name="Line 40"/>
          <p:cNvSpPr>
            <a:spLocks noChangeShapeType="1"/>
          </p:cNvSpPr>
          <p:nvPr/>
        </p:nvSpPr>
        <p:spPr bwMode="auto">
          <a:xfrm>
            <a:off x="4502150" y="1712913"/>
            <a:ext cx="127000"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13" name="Line 41"/>
          <p:cNvSpPr>
            <a:spLocks noChangeShapeType="1"/>
          </p:cNvSpPr>
          <p:nvPr/>
        </p:nvSpPr>
        <p:spPr bwMode="auto">
          <a:xfrm>
            <a:off x="4502150" y="3222625"/>
            <a:ext cx="127000"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14" name="Line 42"/>
          <p:cNvSpPr>
            <a:spLocks noChangeShapeType="1"/>
          </p:cNvSpPr>
          <p:nvPr/>
        </p:nvSpPr>
        <p:spPr bwMode="auto">
          <a:xfrm>
            <a:off x="4491038" y="4030663"/>
            <a:ext cx="161925"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15" name="Line 43"/>
          <p:cNvSpPr>
            <a:spLocks noChangeShapeType="1"/>
          </p:cNvSpPr>
          <p:nvPr/>
        </p:nvSpPr>
        <p:spPr bwMode="auto">
          <a:xfrm>
            <a:off x="4491038" y="4897438"/>
            <a:ext cx="138112"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16" name="Line 44"/>
          <p:cNvSpPr>
            <a:spLocks noChangeShapeType="1"/>
          </p:cNvSpPr>
          <p:nvPr/>
        </p:nvSpPr>
        <p:spPr bwMode="auto">
          <a:xfrm>
            <a:off x="4500563" y="5565775"/>
            <a:ext cx="139700"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17" name="Line 45"/>
          <p:cNvSpPr>
            <a:spLocks noChangeShapeType="1"/>
          </p:cNvSpPr>
          <p:nvPr/>
        </p:nvSpPr>
        <p:spPr bwMode="auto">
          <a:xfrm>
            <a:off x="4500563" y="6362700"/>
            <a:ext cx="161925"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18" name="Line 46"/>
          <p:cNvSpPr>
            <a:spLocks noChangeShapeType="1"/>
          </p:cNvSpPr>
          <p:nvPr/>
        </p:nvSpPr>
        <p:spPr bwMode="auto">
          <a:xfrm>
            <a:off x="4341813" y="1273175"/>
            <a:ext cx="138112"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19" name="Line 47"/>
          <p:cNvSpPr>
            <a:spLocks noChangeShapeType="1"/>
          </p:cNvSpPr>
          <p:nvPr/>
        </p:nvSpPr>
        <p:spPr bwMode="auto">
          <a:xfrm>
            <a:off x="4324350" y="2487613"/>
            <a:ext cx="153988"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20" name="Line 48"/>
          <p:cNvSpPr>
            <a:spLocks noChangeShapeType="1"/>
          </p:cNvSpPr>
          <p:nvPr/>
        </p:nvSpPr>
        <p:spPr bwMode="auto">
          <a:xfrm>
            <a:off x="4349750" y="4703763"/>
            <a:ext cx="152400"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21" name="Line 49"/>
          <p:cNvSpPr>
            <a:spLocks noChangeShapeType="1"/>
          </p:cNvSpPr>
          <p:nvPr/>
        </p:nvSpPr>
        <p:spPr bwMode="auto">
          <a:xfrm>
            <a:off x="6527800" y="920750"/>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22" name="Line 50"/>
          <p:cNvSpPr>
            <a:spLocks noChangeShapeType="1"/>
          </p:cNvSpPr>
          <p:nvPr/>
        </p:nvSpPr>
        <p:spPr bwMode="auto">
          <a:xfrm>
            <a:off x="6527800" y="1657350"/>
            <a:ext cx="1397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23" name="Line 51"/>
          <p:cNvSpPr>
            <a:spLocks noChangeShapeType="1"/>
          </p:cNvSpPr>
          <p:nvPr/>
        </p:nvSpPr>
        <p:spPr bwMode="auto">
          <a:xfrm>
            <a:off x="6538913" y="2441575"/>
            <a:ext cx="1508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24" name="Line 52"/>
          <p:cNvSpPr>
            <a:spLocks noChangeShapeType="1"/>
          </p:cNvSpPr>
          <p:nvPr/>
        </p:nvSpPr>
        <p:spPr bwMode="auto">
          <a:xfrm>
            <a:off x="6551613" y="3189288"/>
            <a:ext cx="1381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25" name="Line 53"/>
          <p:cNvSpPr>
            <a:spLocks noChangeShapeType="1"/>
          </p:cNvSpPr>
          <p:nvPr/>
        </p:nvSpPr>
        <p:spPr bwMode="auto">
          <a:xfrm>
            <a:off x="6551613" y="4057650"/>
            <a:ext cx="1381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26" name="Line 54"/>
          <p:cNvSpPr>
            <a:spLocks noChangeShapeType="1"/>
          </p:cNvSpPr>
          <p:nvPr/>
        </p:nvSpPr>
        <p:spPr bwMode="auto">
          <a:xfrm>
            <a:off x="6538913" y="4810125"/>
            <a:ext cx="1508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27" name="Line 55"/>
          <p:cNvSpPr>
            <a:spLocks noChangeShapeType="1"/>
          </p:cNvSpPr>
          <p:nvPr/>
        </p:nvSpPr>
        <p:spPr bwMode="auto">
          <a:xfrm>
            <a:off x="6538913" y="5532438"/>
            <a:ext cx="1635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28" name="Line 56"/>
          <p:cNvSpPr>
            <a:spLocks noChangeShapeType="1"/>
          </p:cNvSpPr>
          <p:nvPr/>
        </p:nvSpPr>
        <p:spPr bwMode="auto">
          <a:xfrm flipV="1">
            <a:off x="6516688" y="6359525"/>
            <a:ext cx="184150" cy="1588"/>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30" name="Text Box 58"/>
          <p:cNvSpPr txBox="1">
            <a:spLocks noChangeArrowheads="1"/>
          </p:cNvSpPr>
          <p:nvPr/>
        </p:nvSpPr>
        <p:spPr bwMode="auto">
          <a:xfrm>
            <a:off x="6842125" y="952500"/>
            <a:ext cx="2039938"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31" name="Text Box 59"/>
          <p:cNvSpPr txBox="1">
            <a:spLocks noChangeArrowheads="1"/>
          </p:cNvSpPr>
          <p:nvPr/>
        </p:nvSpPr>
        <p:spPr bwMode="auto">
          <a:xfrm>
            <a:off x="6842125" y="1341438"/>
            <a:ext cx="2039938"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32" name="Text Box 60"/>
          <p:cNvSpPr txBox="1">
            <a:spLocks noChangeArrowheads="1"/>
          </p:cNvSpPr>
          <p:nvPr/>
        </p:nvSpPr>
        <p:spPr bwMode="auto">
          <a:xfrm>
            <a:off x="6842125" y="1730375"/>
            <a:ext cx="2039938"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33" name="Text Box 61"/>
          <p:cNvSpPr txBox="1">
            <a:spLocks noChangeArrowheads="1"/>
          </p:cNvSpPr>
          <p:nvPr/>
        </p:nvSpPr>
        <p:spPr bwMode="auto">
          <a:xfrm>
            <a:off x="6842125" y="563563"/>
            <a:ext cx="2041525"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34" name="Text Box 62"/>
          <p:cNvSpPr txBox="1">
            <a:spLocks noChangeArrowheads="1"/>
          </p:cNvSpPr>
          <p:nvPr/>
        </p:nvSpPr>
        <p:spPr bwMode="auto">
          <a:xfrm>
            <a:off x="6842125" y="2508250"/>
            <a:ext cx="2039938"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35" name="Text Box 63"/>
          <p:cNvSpPr txBox="1">
            <a:spLocks noChangeArrowheads="1"/>
          </p:cNvSpPr>
          <p:nvPr/>
        </p:nvSpPr>
        <p:spPr bwMode="auto">
          <a:xfrm>
            <a:off x="6842125" y="2897188"/>
            <a:ext cx="2039938"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36" name="Text Box 64"/>
          <p:cNvSpPr txBox="1">
            <a:spLocks noChangeArrowheads="1"/>
          </p:cNvSpPr>
          <p:nvPr/>
        </p:nvSpPr>
        <p:spPr bwMode="auto">
          <a:xfrm>
            <a:off x="6842125" y="3286125"/>
            <a:ext cx="2039938"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37" name="Text Box 65"/>
          <p:cNvSpPr txBox="1">
            <a:spLocks noChangeArrowheads="1"/>
          </p:cNvSpPr>
          <p:nvPr/>
        </p:nvSpPr>
        <p:spPr bwMode="auto">
          <a:xfrm>
            <a:off x="6842125" y="2119313"/>
            <a:ext cx="2041525"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38" name="Text Box 66"/>
          <p:cNvSpPr txBox="1">
            <a:spLocks noChangeArrowheads="1"/>
          </p:cNvSpPr>
          <p:nvPr/>
        </p:nvSpPr>
        <p:spPr bwMode="auto">
          <a:xfrm>
            <a:off x="6842125" y="4064000"/>
            <a:ext cx="2039938"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39" name="Text Box 67"/>
          <p:cNvSpPr txBox="1">
            <a:spLocks noChangeArrowheads="1"/>
          </p:cNvSpPr>
          <p:nvPr/>
        </p:nvSpPr>
        <p:spPr bwMode="auto">
          <a:xfrm>
            <a:off x="6842125" y="4452938"/>
            <a:ext cx="2038350"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40" name="Text Box 68"/>
          <p:cNvSpPr txBox="1">
            <a:spLocks noChangeArrowheads="1"/>
          </p:cNvSpPr>
          <p:nvPr/>
        </p:nvSpPr>
        <p:spPr bwMode="auto">
          <a:xfrm>
            <a:off x="6842125" y="4841875"/>
            <a:ext cx="2039938"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41" name="Text Box 69"/>
          <p:cNvSpPr txBox="1">
            <a:spLocks noChangeArrowheads="1"/>
          </p:cNvSpPr>
          <p:nvPr/>
        </p:nvSpPr>
        <p:spPr bwMode="auto">
          <a:xfrm>
            <a:off x="6842125" y="3675063"/>
            <a:ext cx="2041525"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42" name="Text Box 70"/>
          <p:cNvSpPr txBox="1">
            <a:spLocks noChangeArrowheads="1"/>
          </p:cNvSpPr>
          <p:nvPr/>
        </p:nvSpPr>
        <p:spPr bwMode="auto">
          <a:xfrm>
            <a:off x="6842125" y="6008688"/>
            <a:ext cx="2041525"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43" name="Text Box 71"/>
          <p:cNvSpPr txBox="1">
            <a:spLocks noChangeArrowheads="1"/>
          </p:cNvSpPr>
          <p:nvPr/>
        </p:nvSpPr>
        <p:spPr bwMode="auto">
          <a:xfrm>
            <a:off x="6842125" y="5619750"/>
            <a:ext cx="2041525"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44" name="Text Box 72"/>
          <p:cNvSpPr txBox="1">
            <a:spLocks noChangeArrowheads="1"/>
          </p:cNvSpPr>
          <p:nvPr/>
        </p:nvSpPr>
        <p:spPr bwMode="auto">
          <a:xfrm>
            <a:off x="6842125" y="5230813"/>
            <a:ext cx="2041525"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ea typeface="HGP創英角ｺﾞｼｯｸUB" pitchFamily="50" charset="-128"/>
            </a:endParaRPr>
          </a:p>
        </p:txBody>
      </p:sp>
      <p:sp>
        <p:nvSpPr>
          <p:cNvPr id="284745" name="Text Box 73"/>
          <p:cNvSpPr txBox="1">
            <a:spLocks noChangeArrowheads="1"/>
          </p:cNvSpPr>
          <p:nvPr/>
        </p:nvSpPr>
        <p:spPr bwMode="auto">
          <a:xfrm>
            <a:off x="6842125" y="6399213"/>
            <a:ext cx="2041525"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ja-JP" sz="1200"/>
          </a:p>
        </p:txBody>
      </p:sp>
      <p:sp>
        <p:nvSpPr>
          <p:cNvPr id="284746" name="Line 74"/>
          <p:cNvSpPr>
            <a:spLocks noChangeShapeType="1"/>
          </p:cNvSpPr>
          <p:nvPr/>
        </p:nvSpPr>
        <p:spPr bwMode="auto">
          <a:xfrm>
            <a:off x="6678613" y="654050"/>
            <a:ext cx="0" cy="531813"/>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47" name="Line 75"/>
          <p:cNvSpPr>
            <a:spLocks noChangeShapeType="1"/>
          </p:cNvSpPr>
          <p:nvPr/>
        </p:nvSpPr>
        <p:spPr bwMode="auto">
          <a:xfrm>
            <a:off x="6689725" y="654050"/>
            <a:ext cx="1397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48" name="Line 76"/>
          <p:cNvSpPr>
            <a:spLocks noChangeShapeType="1"/>
          </p:cNvSpPr>
          <p:nvPr/>
        </p:nvSpPr>
        <p:spPr bwMode="auto">
          <a:xfrm>
            <a:off x="6689725" y="1173163"/>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49" name="Line 77"/>
          <p:cNvSpPr>
            <a:spLocks noChangeShapeType="1"/>
          </p:cNvSpPr>
          <p:nvPr/>
        </p:nvSpPr>
        <p:spPr bwMode="auto">
          <a:xfrm>
            <a:off x="6689725" y="1449388"/>
            <a:ext cx="0" cy="439737"/>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50" name="Line 78"/>
          <p:cNvSpPr>
            <a:spLocks noChangeShapeType="1"/>
          </p:cNvSpPr>
          <p:nvPr/>
        </p:nvSpPr>
        <p:spPr bwMode="auto">
          <a:xfrm>
            <a:off x="6678613" y="1449388"/>
            <a:ext cx="1508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51" name="Line 79"/>
          <p:cNvSpPr>
            <a:spLocks noChangeShapeType="1"/>
          </p:cNvSpPr>
          <p:nvPr/>
        </p:nvSpPr>
        <p:spPr bwMode="auto">
          <a:xfrm>
            <a:off x="6689725" y="1889125"/>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52" name="Line 80"/>
          <p:cNvSpPr>
            <a:spLocks noChangeShapeType="1"/>
          </p:cNvSpPr>
          <p:nvPr/>
        </p:nvSpPr>
        <p:spPr bwMode="auto">
          <a:xfrm>
            <a:off x="6702425" y="2303463"/>
            <a:ext cx="0" cy="288925"/>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53" name="Line 81"/>
          <p:cNvSpPr>
            <a:spLocks noChangeShapeType="1"/>
          </p:cNvSpPr>
          <p:nvPr/>
        </p:nvSpPr>
        <p:spPr bwMode="auto">
          <a:xfrm>
            <a:off x="6702425" y="2292350"/>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54" name="Line 82"/>
          <p:cNvSpPr>
            <a:spLocks noChangeShapeType="1"/>
          </p:cNvSpPr>
          <p:nvPr/>
        </p:nvSpPr>
        <p:spPr bwMode="auto">
          <a:xfrm>
            <a:off x="6702425" y="3014663"/>
            <a:ext cx="0" cy="360362"/>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55" name="Line 83"/>
          <p:cNvSpPr>
            <a:spLocks noChangeShapeType="1"/>
          </p:cNvSpPr>
          <p:nvPr/>
        </p:nvSpPr>
        <p:spPr bwMode="auto">
          <a:xfrm>
            <a:off x="6702425" y="3375025"/>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56" name="Line 84"/>
          <p:cNvSpPr>
            <a:spLocks noChangeShapeType="1"/>
          </p:cNvSpPr>
          <p:nvPr/>
        </p:nvSpPr>
        <p:spPr bwMode="auto">
          <a:xfrm>
            <a:off x="6702425" y="3003550"/>
            <a:ext cx="1381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57" name="Line 85"/>
          <p:cNvSpPr>
            <a:spLocks noChangeShapeType="1"/>
          </p:cNvSpPr>
          <p:nvPr/>
        </p:nvSpPr>
        <p:spPr bwMode="auto">
          <a:xfrm>
            <a:off x="6689725" y="3836988"/>
            <a:ext cx="1397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58" name="Line 86"/>
          <p:cNvSpPr>
            <a:spLocks noChangeShapeType="1"/>
          </p:cNvSpPr>
          <p:nvPr/>
        </p:nvSpPr>
        <p:spPr bwMode="auto">
          <a:xfrm>
            <a:off x="6678613" y="4241800"/>
            <a:ext cx="1508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59" name="Line 87"/>
          <p:cNvSpPr>
            <a:spLocks noChangeShapeType="1"/>
          </p:cNvSpPr>
          <p:nvPr/>
        </p:nvSpPr>
        <p:spPr bwMode="auto">
          <a:xfrm>
            <a:off x="6689725" y="4543425"/>
            <a:ext cx="0" cy="509588"/>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60" name="Line 88"/>
          <p:cNvSpPr>
            <a:spLocks noChangeShapeType="1"/>
          </p:cNvSpPr>
          <p:nvPr/>
        </p:nvSpPr>
        <p:spPr bwMode="auto">
          <a:xfrm>
            <a:off x="6689725" y="4543425"/>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61" name="Line 89"/>
          <p:cNvSpPr>
            <a:spLocks noChangeShapeType="1"/>
          </p:cNvSpPr>
          <p:nvPr/>
        </p:nvSpPr>
        <p:spPr bwMode="auto">
          <a:xfrm>
            <a:off x="6678613" y="5062538"/>
            <a:ext cx="161925"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62" name="Line 90"/>
          <p:cNvSpPr>
            <a:spLocks noChangeShapeType="1"/>
          </p:cNvSpPr>
          <p:nvPr/>
        </p:nvSpPr>
        <p:spPr bwMode="auto">
          <a:xfrm>
            <a:off x="6713538" y="5346700"/>
            <a:ext cx="0" cy="439738"/>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63" name="Line 91"/>
          <p:cNvSpPr>
            <a:spLocks noChangeShapeType="1"/>
          </p:cNvSpPr>
          <p:nvPr/>
        </p:nvSpPr>
        <p:spPr bwMode="auto">
          <a:xfrm>
            <a:off x="6702425" y="5346700"/>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64" name="Line 92"/>
          <p:cNvSpPr>
            <a:spLocks noChangeShapeType="1"/>
          </p:cNvSpPr>
          <p:nvPr/>
        </p:nvSpPr>
        <p:spPr bwMode="auto">
          <a:xfrm>
            <a:off x="6713538" y="5773738"/>
            <a:ext cx="115887"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65" name="Line 93"/>
          <p:cNvSpPr>
            <a:spLocks noChangeShapeType="1"/>
          </p:cNvSpPr>
          <p:nvPr/>
        </p:nvSpPr>
        <p:spPr bwMode="auto">
          <a:xfrm>
            <a:off x="6702425" y="6164263"/>
            <a:ext cx="0" cy="369887"/>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66" name="Line 94"/>
          <p:cNvSpPr>
            <a:spLocks noChangeShapeType="1"/>
          </p:cNvSpPr>
          <p:nvPr/>
        </p:nvSpPr>
        <p:spPr bwMode="auto">
          <a:xfrm>
            <a:off x="6702425" y="6164263"/>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67" name="Line 95"/>
          <p:cNvSpPr>
            <a:spLocks noChangeShapeType="1"/>
          </p:cNvSpPr>
          <p:nvPr/>
        </p:nvSpPr>
        <p:spPr bwMode="auto">
          <a:xfrm>
            <a:off x="6713538" y="6534150"/>
            <a:ext cx="1381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68" name="Line 96"/>
          <p:cNvSpPr>
            <a:spLocks noChangeShapeType="1"/>
          </p:cNvSpPr>
          <p:nvPr/>
        </p:nvSpPr>
        <p:spPr bwMode="auto">
          <a:xfrm>
            <a:off x="6702425" y="2581275"/>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69" name="Line 97"/>
          <p:cNvSpPr>
            <a:spLocks noChangeShapeType="1"/>
          </p:cNvSpPr>
          <p:nvPr/>
        </p:nvSpPr>
        <p:spPr bwMode="auto">
          <a:xfrm>
            <a:off x="6689725" y="3836988"/>
            <a:ext cx="0" cy="404812"/>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70" name="Line 98"/>
          <p:cNvSpPr>
            <a:spLocks noChangeShapeType="1"/>
          </p:cNvSpPr>
          <p:nvPr/>
        </p:nvSpPr>
        <p:spPr bwMode="auto">
          <a:xfrm>
            <a:off x="2384425" y="1319213"/>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71" name="Line 99"/>
          <p:cNvSpPr>
            <a:spLocks noChangeShapeType="1"/>
          </p:cNvSpPr>
          <p:nvPr/>
        </p:nvSpPr>
        <p:spPr bwMode="auto">
          <a:xfrm>
            <a:off x="4362450" y="5851525"/>
            <a:ext cx="136525"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72" name="Line 100"/>
          <p:cNvSpPr>
            <a:spLocks noChangeShapeType="1"/>
          </p:cNvSpPr>
          <p:nvPr/>
        </p:nvSpPr>
        <p:spPr bwMode="auto">
          <a:xfrm>
            <a:off x="4491038" y="809625"/>
            <a:ext cx="138112"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73" name="Line 101"/>
          <p:cNvSpPr>
            <a:spLocks noChangeShapeType="1"/>
          </p:cNvSpPr>
          <p:nvPr/>
        </p:nvSpPr>
        <p:spPr bwMode="auto">
          <a:xfrm>
            <a:off x="4491038" y="2486025"/>
            <a:ext cx="150812"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75" name="Text Box 103"/>
          <p:cNvSpPr txBox="1">
            <a:spLocks noChangeArrowheads="1"/>
          </p:cNvSpPr>
          <p:nvPr/>
        </p:nvSpPr>
        <p:spPr bwMode="auto">
          <a:xfrm>
            <a:off x="1017588" y="3235325"/>
            <a:ext cx="123031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84776" name="Text Box 104"/>
          <p:cNvSpPr txBox="1">
            <a:spLocks noChangeArrowheads="1"/>
          </p:cNvSpPr>
          <p:nvPr/>
        </p:nvSpPr>
        <p:spPr bwMode="auto">
          <a:xfrm>
            <a:off x="2533650" y="2103438"/>
            <a:ext cx="17938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84778" name="Line 106"/>
          <p:cNvSpPr>
            <a:spLocks noChangeShapeType="1"/>
          </p:cNvSpPr>
          <p:nvPr/>
        </p:nvSpPr>
        <p:spPr bwMode="auto">
          <a:xfrm>
            <a:off x="2251075" y="3651250"/>
            <a:ext cx="2667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79" name="Line 107"/>
          <p:cNvSpPr>
            <a:spLocks noChangeShapeType="1"/>
          </p:cNvSpPr>
          <p:nvPr/>
        </p:nvSpPr>
        <p:spPr bwMode="auto">
          <a:xfrm>
            <a:off x="4338638" y="3613150"/>
            <a:ext cx="161925"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80" name="Line 108"/>
          <p:cNvSpPr>
            <a:spLocks noChangeShapeType="1"/>
          </p:cNvSpPr>
          <p:nvPr/>
        </p:nvSpPr>
        <p:spPr bwMode="auto">
          <a:xfrm>
            <a:off x="857250" y="5232400"/>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4781" name="Text Box 109"/>
          <p:cNvSpPr txBox="1">
            <a:spLocks noChangeArrowheads="1"/>
          </p:cNvSpPr>
          <p:nvPr/>
        </p:nvSpPr>
        <p:spPr bwMode="auto">
          <a:xfrm>
            <a:off x="390525" y="228600"/>
            <a:ext cx="2541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演習問題①　記入用紙</a:t>
            </a:r>
            <a:r>
              <a:rPr lang="en-US" altLang="ja-JP" sz="1400"/>
              <a:t>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Text Box 2"/>
          <p:cNvSpPr txBox="1">
            <a:spLocks noChangeArrowheads="1"/>
          </p:cNvSpPr>
          <p:nvPr/>
        </p:nvSpPr>
        <p:spPr bwMode="auto">
          <a:xfrm>
            <a:off x="5056188" y="25558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３次手段</a:t>
            </a:r>
            <a:endParaRPr lang="ja-JP" altLang="en-US"/>
          </a:p>
        </p:txBody>
      </p:sp>
      <p:sp>
        <p:nvSpPr>
          <p:cNvPr id="291843" name="Text Box 3"/>
          <p:cNvSpPr txBox="1">
            <a:spLocks noChangeArrowheads="1"/>
          </p:cNvSpPr>
          <p:nvPr/>
        </p:nvSpPr>
        <p:spPr bwMode="auto">
          <a:xfrm>
            <a:off x="1012825" y="1708150"/>
            <a:ext cx="1230313"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91844" name="Text Box 4"/>
          <p:cNvSpPr txBox="1">
            <a:spLocks noChangeArrowheads="1"/>
          </p:cNvSpPr>
          <p:nvPr/>
        </p:nvSpPr>
        <p:spPr bwMode="auto">
          <a:xfrm>
            <a:off x="255588" y="1773238"/>
            <a:ext cx="466725" cy="3411537"/>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ctr"/>
            <a:r>
              <a:rPr lang="ja-JP" altLang="en-US" sz="1600">
                <a:ea typeface="HGP創英角ｺﾞｼｯｸUB" pitchFamily="50" charset="-128"/>
              </a:rPr>
              <a:t>ＱＣサークル活動を活性化するには</a:t>
            </a:r>
            <a:endParaRPr lang="ja-JP" altLang="en-US"/>
          </a:p>
        </p:txBody>
      </p:sp>
      <p:sp>
        <p:nvSpPr>
          <p:cNvPr id="291845" name="Text Box 5"/>
          <p:cNvSpPr txBox="1">
            <a:spLocks noChangeArrowheads="1"/>
          </p:cNvSpPr>
          <p:nvPr/>
        </p:nvSpPr>
        <p:spPr bwMode="auto">
          <a:xfrm>
            <a:off x="4643438" y="592138"/>
            <a:ext cx="187325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91846" name="Text Box 6"/>
          <p:cNvSpPr txBox="1">
            <a:spLocks noChangeArrowheads="1"/>
          </p:cNvSpPr>
          <p:nvPr/>
        </p:nvSpPr>
        <p:spPr bwMode="auto">
          <a:xfrm>
            <a:off x="4643438" y="1368425"/>
            <a:ext cx="188595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91847" name="Text Box 7"/>
          <p:cNvSpPr txBox="1">
            <a:spLocks noChangeArrowheads="1"/>
          </p:cNvSpPr>
          <p:nvPr/>
        </p:nvSpPr>
        <p:spPr bwMode="auto">
          <a:xfrm>
            <a:off x="4643438" y="2144713"/>
            <a:ext cx="1887537"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91848" name="Text Box 8"/>
          <p:cNvSpPr txBox="1">
            <a:spLocks noChangeArrowheads="1"/>
          </p:cNvSpPr>
          <p:nvPr/>
        </p:nvSpPr>
        <p:spPr bwMode="auto">
          <a:xfrm>
            <a:off x="4643438" y="2921000"/>
            <a:ext cx="1893887"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91849" name="Text Box 9"/>
          <p:cNvSpPr txBox="1">
            <a:spLocks noChangeArrowheads="1"/>
          </p:cNvSpPr>
          <p:nvPr/>
        </p:nvSpPr>
        <p:spPr bwMode="auto">
          <a:xfrm>
            <a:off x="4643438" y="3698875"/>
            <a:ext cx="190182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91850" name="Text Box 10"/>
          <p:cNvSpPr txBox="1">
            <a:spLocks noChangeArrowheads="1"/>
          </p:cNvSpPr>
          <p:nvPr/>
        </p:nvSpPr>
        <p:spPr bwMode="auto">
          <a:xfrm>
            <a:off x="4643438" y="4475163"/>
            <a:ext cx="1900237"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91851" name="Text Box 11"/>
          <p:cNvSpPr txBox="1">
            <a:spLocks noChangeArrowheads="1"/>
          </p:cNvSpPr>
          <p:nvPr/>
        </p:nvSpPr>
        <p:spPr bwMode="auto">
          <a:xfrm>
            <a:off x="4643438" y="5251450"/>
            <a:ext cx="190182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91852" name="Text Box 12"/>
          <p:cNvSpPr txBox="1">
            <a:spLocks noChangeArrowheads="1"/>
          </p:cNvSpPr>
          <p:nvPr/>
        </p:nvSpPr>
        <p:spPr bwMode="auto">
          <a:xfrm>
            <a:off x="4643438" y="6029325"/>
            <a:ext cx="188277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291853" name="Text Box 13"/>
          <p:cNvSpPr txBox="1">
            <a:spLocks noChangeArrowheads="1"/>
          </p:cNvSpPr>
          <p:nvPr/>
        </p:nvSpPr>
        <p:spPr bwMode="auto">
          <a:xfrm>
            <a:off x="2513013" y="3233738"/>
            <a:ext cx="1822450"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91854" name="Text Box 14"/>
          <p:cNvSpPr txBox="1">
            <a:spLocks noChangeArrowheads="1"/>
          </p:cNvSpPr>
          <p:nvPr/>
        </p:nvSpPr>
        <p:spPr bwMode="auto">
          <a:xfrm>
            <a:off x="2538413" y="974725"/>
            <a:ext cx="17938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91855" name="Text Box 15"/>
          <p:cNvSpPr txBox="1">
            <a:spLocks noChangeArrowheads="1"/>
          </p:cNvSpPr>
          <p:nvPr/>
        </p:nvSpPr>
        <p:spPr bwMode="auto">
          <a:xfrm>
            <a:off x="2538413" y="4362450"/>
            <a:ext cx="180816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91856" name="Text Box 16"/>
          <p:cNvSpPr txBox="1">
            <a:spLocks noChangeArrowheads="1"/>
          </p:cNvSpPr>
          <p:nvPr/>
        </p:nvSpPr>
        <p:spPr bwMode="auto">
          <a:xfrm>
            <a:off x="2538413" y="5492750"/>
            <a:ext cx="18065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91857" name="Text Box 17"/>
          <p:cNvSpPr txBox="1">
            <a:spLocks noChangeArrowheads="1"/>
          </p:cNvSpPr>
          <p:nvPr/>
        </p:nvSpPr>
        <p:spPr bwMode="auto">
          <a:xfrm>
            <a:off x="93663" y="1400175"/>
            <a:ext cx="800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基本目的</a:t>
            </a:r>
            <a:endParaRPr lang="ja-JP" altLang="en-US"/>
          </a:p>
        </p:txBody>
      </p:sp>
      <p:sp>
        <p:nvSpPr>
          <p:cNvPr id="291858" name="Text Box 18"/>
          <p:cNvSpPr txBox="1">
            <a:spLocks noChangeArrowheads="1"/>
          </p:cNvSpPr>
          <p:nvPr/>
        </p:nvSpPr>
        <p:spPr bwMode="auto">
          <a:xfrm>
            <a:off x="1165225" y="1376363"/>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solidFill>
                  <a:srgbClr val="FF3300"/>
                </a:solidFill>
                <a:ea typeface="HGP創英角ｺﾞｼｯｸUB" pitchFamily="50" charset="-128"/>
              </a:rPr>
              <a:t>１次手段</a:t>
            </a:r>
            <a:endParaRPr lang="ja-JP" altLang="en-US" sz="1200"/>
          </a:p>
        </p:txBody>
      </p:sp>
      <p:sp>
        <p:nvSpPr>
          <p:cNvPr id="291859" name="Text Box 19"/>
          <p:cNvSpPr txBox="1">
            <a:spLocks noChangeArrowheads="1"/>
          </p:cNvSpPr>
          <p:nvPr/>
        </p:nvSpPr>
        <p:spPr bwMode="auto">
          <a:xfrm>
            <a:off x="2855913" y="671513"/>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２次手段</a:t>
            </a:r>
            <a:endParaRPr lang="ja-JP" altLang="en-US"/>
          </a:p>
        </p:txBody>
      </p:sp>
      <p:sp>
        <p:nvSpPr>
          <p:cNvPr id="291860" name="Text Box 20"/>
          <p:cNvSpPr txBox="1">
            <a:spLocks noChangeArrowheads="1"/>
          </p:cNvSpPr>
          <p:nvPr/>
        </p:nvSpPr>
        <p:spPr bwMode="auto">
          <a:xfrm>
            <a:off x="1000125" y="4806950"/>
            <a:ext cx="1220788"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91862" name="Line 22"/>
          <p:cNvSpPr>
            <a:spLocks noChangeShapeType="1"/>
          </p:cNvSpPr>
          <p:nvPr/>
        </p:nvSpPr>
        <p:spPr bwMode="auto">
          <a:xfrm>
            <a:off x="857250" y="2049463"/>
            <a:ext cx="0" cy="3182937"/>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63" name="Line 23"/>
          <p:cNvSpPr>
            <a:spLocks noChangeShapeType="1"/>
          </p:cNvSpPr>
          <p:nvPr/>
        </p:nvSpPr>
        <p:spPr bwMode="auto">
          <a:xfrm>
            <a:off x="2360613" y="5842000"/>
            <a:ext cx="15875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64" name="Line 24"/>
          <p:cNvSpPr>
            <a:spLocks noChangeShapeType="1"/>
          </p:cNvSpPr>
          <p:nvPr/>
        </p:nvSpPr>
        <p:spPr bwMode="auto">
          <a:xfrm>
            <a:off x="728663" y="3636963"/>
            <a:ext cx="255587"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65" name="Line 25"/>
          <p:cNvSpPr>
            <a:spLocks noChangeShapeType="1"/>
          </p:cNvSpPr>
          <p:nvPr/>
        </p:nvSpPr>
        <p:spPr bwMode="auto">
          <a:xfrm>
            <a:off x="868363" y="2057400"/>
            <a:ext cx="1270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66" name="Line 26"/>
          <p:cNvSpPr>
            <a:spLocks noChangeShapeType="1"/>
          </p:cNvSpPr>
          <p:nvPr/>
        </p:nvSpPr>
        <p:spPr bwMode="auto">
          <a:xfrm>
            <a:off x="2233613" y="2036763"/>
            <a:ext cx="1508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67" name="Line 27"/>
          <p:cNvSpPr>
            <a:spLocks noChangeShapeType="1"/>
          </p:cNvSpPr>
          <p:nvPr/>
        </p:nvSpPr>
        <p:spPr bwMode="auto">
          <a:xfrm flipV="1">
            <a:off x="2384425" y="2495550"/>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68" name="Line 28"/>
          <p:cNvSpPr>
            <a:spLocks noChangeShapeType="1"/>
          </p:cNvSpPr>
          <p:nvPr/>
        </p:nvSpPr>
        <p:spPr bwMode="auto">
          <a:xfrm flipH="1">
            <a:off x="2349500" y="1308100"/>
            <a:ext cx="11113" cy="4537075"/>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69" name="Line 29"/>
          <p:cNvSpPr>
            <a:spLocks noChangeShapeType="1"/>
          </p:cNvSpPr>
          <p:nvPr/>
        </p:nvSpPr>
        <p:spPr bwMode="auto">
          <a:xfrm>
            <a:off x="2360613" y="4757738"/>
            <a:ext cx="16192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70" name="Line 30"/>
          <p:cNvSpPr>
            <a:spLocks noChangeShapeType="1"/>
          </p:cNvSpPr>
          <p:nvPr/>
        </p:nvSpPr>
        <p:spPr bwMode="auto">
          <a:xfrm>
            <a:off x="2211388" y="5210175"/>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71" name="Line 31"/>
          <p:cNvSpPr>
            <a:spLocks noChangeShapeType="1"/>
          </p:cNvSpPr>
          <p:nvPr/>
        </p:nvSpPr>
        <p:spPr bwMode="auto">
          <a:xfrm>
            <a:off x="4491038" y="809625"/>
            <a:ext cx="0" cy="557530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72" name="Line 32"/>
          <p:cNvSpPr>
            <a:spLocks noChangeShapeType="1"/>
          </p:cNvSpPr>
          <p:nvPr/>
        </p:nvSpPr>
        <p:spPr bwMode="auto">
          <a:xfrm>
            <a:off x="4483100" y="1712913"/>
            <a:ext cx="15557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73" name="Line 33"/>
          <p:cNvSpPr>
            <a:spLocks noChangeShapeType="1"/>
          </p:cNvSpPr>
          <p:nvPr/>
        </p:nvSpPr>
        <p:spPr bwMode="auto">
          <a:xfrm>
            <a:off x="4483100" y="3222625"/>
            <a:ext cx="1651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74" name="Line 34"/>
          <p:cNvSpPr>
            <a:spLocks noChangeShapeType="1"/>
          </p:cNvSpPr>
          <p:nvPr/>
        </p:nvSpPr>
        <p:spPr bwMode="auto">
          <a:xfrm>
            <a:off x="4481513" y="4030663"/>
            <a:ext cx="1651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75" name="Line 35"/>
          <p:cNvSpPr>
            <a:spLocks noChangeShapeType="1"/>
          </p:cNvSpPr>
          <p:nvPr/>
        </p:nvSpPr>
        <p:spPr bwMode="auto">
          <a:xfrm>
            <a:off x="4491038" y="4897438"/>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76" name="Line 36"/>
          <p:cNvSpPr>
            <a:spLocks noChangeShapeType="1"/>
          </p:cNvSpPr>
          <p:nvPr/>
        </p:nvSpPr>
        <p:spPr bwMode="auto">
          <a:xfrm>
            <a:off x="4487863" y="5654675"/>
            <a:ext cx="1508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77" name="Line 37"/>
          <p:cNvSpPr>
            <a:spLocks noChangeShapeType="1"/>
          </p:cNvSpPr>
          <p:nvPr/>
        </p:nvSpPr>
        <p:spPr bwMode="auto">
          <a:xfrm>
            <a:off x="4506913" y="6396038"/>
            <a:ext cx="1270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78" name="Line 38"/>
          <p:cNvSpPr>
            <a:spLocks noChangeShapeType="1"/>
          </p:cNvSpPr>
          <p:nvPr/>
        </p:nvSpPr>
        <p:spPr bwMode="auto">
          <a:xfrm>
            <a:off x="4341813" y="1273175"/>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79" name="Line 39"/>
          <p:cNvSpPr>
            <a:spLocks noChangeShapeType="1"/>
          </p:cNvSpPr>
          <p:nvPr/>
        </p:nvSpPr>
        <p:spPr bwMode="auto">
          <a:xfrm>
            <a:off x="4362450" y="2487613"/>
            <a:ext cx="11747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80" name="Line 40"/>
          <p:cNvSpPr>
            <a:spLocks noChangeShapeType="1"/>
          </p:cNvSpPr>
          <p:nvPr/>
        </p:nvSpPr>
        <p:spPr bwMode="auto">
          <a:xfrm>
            <a:off x="4349750" y="4703763"/>
            <a:ext cx="1524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81" name="Line 41"/>
          <p:cNvSpPr>
            <a:spLocks noChangeShapeType="1"/>
          </p:cNvSpPr>
          <p:nvPr/>
        </p:nvSpPr>
        <p:spPr bwMode="auto">
          <a:xfrm>
            <a:off x="6527800" y="920750"/>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82" name="Line 42"/>
          <p:cNvSpPr>
            <a:spLocks noChangeShapeType="1"/>
          </p:cNvSpPr>
          <p:nvPr/>
        </p:nvSpPr>
        <p:spPr bwMode="auto">
          <a:xfrm>
            <a:off x="6550025" y="1668463"/>
            <a:ext cx="1397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83" name="Line 43"/>
          <p:cNvSpPr>
            <a:spLocks noChangeShapeType="1"/>
          </p:cNvSpPr>
          <p:nvPr/>
        </p:nvSpPr>
        <p:spPr bwMode="auto">
          <a:xfrm>
            <a:off x="6550025" y="2441575"/>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84" name="Line 44"/>
          <p:cNvSpPr>
            <a:spLocks noChangeShapeType="1"/>
          </p:cNvSpPr>
          <p:nvPr/>
        </p:nvSpPr>
        <p:spPr bwMode="auto">
          <a:xfrm>
            <a:off x="6551613" y="3189288"/>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85" name="Line 45"/>
          <p:cNvSpPr>
            <a:spLocks noChangeShapeType="1"/>
          </p:cNvSpPr>
          <p:nvPr/>
        </p:nvSpPr>
        <p:spPr bwMode="auto">
          <a:xfrm>
            <a:off x="6551613" y="4057650"/>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86" name="Line 46"/>
          <p:cNvSpPr>
            <a:spLocks noChangeShapeType="1"/>
          </p:cNvSpPr>
          <p:nvPr/>
        </p:nvSpPr>
        <p:spPr bwMode="auto">
          <a:xfrm>
            <a:off x="6550025" y="4810125"/>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87" name="Line 47"/>
          <p:cNvSpPr>
            <a:spLocks noChangeShapeType="1"/>
          </p:cNvSpPr>
          <p:nvPr/>
        </p:nvSpPr>
        <p:spPr bwMode="auto">
          <a:xfrm>
            <a:off x="6548438" y="5532438"/>
            <a:ext cx="1635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888" name="Line 48"/>
          <p:cNvSpPr>
            <a:spLocks noChangeShapeType="1"/>
          </p:cNvSpPr>
          <p:nvPr/>
        </p:nvSpPr>
        <p:spPr bwMode="auto">
          <a:xfrm flipV="1">
            <a:off x="6526213" y="6315075"/>
            <a:ext cx="184150" cy="1588"/>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929" name="Line 89"/>
          <p:cNvSpPr>
            <a:spLocks noChangeShapeType="1"/>
          </p:cNvSpPr>
          <p:nvPr/>
        </p:nvSpPr>
        <p:spPr bwMode="auto">
          <a:xfrm>
            <a:off x="2384425" y="1319213"/>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930" name="Line 90"/>
          <p:cNvSpPr>
            <a:spLocks noChangeShapeType="1"/>
          </p:cNvSpPr>
          <p:nvPr/>
        </p:nvSpPr>
        <p:spPr bwMode="auto">
          <a:xfrm>
            <a:off x="4362450" y="5851525"/>
            <a:ext cx="13652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931" name="Line 91"/>
          <p:cNvSpPr>
            <a:spLocks noChangeShapeType="1"/>
          </p:cNvSpPr>
          <p:nvPr/>
        </p:nvSpPr>
        <p:spPr bwMode="auto">
          <a:xfrm>
            <a:off x="4491038" y="809625"/>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932" name="Line 92"/>
          <p:cNvSpPr>
            <a:spLocks noChangeShapeType="1"/>
          </p:cNvSpPr>
          <p:nvPr/>
        </p:nvSpPr>
        <p:spPr bwMode="auto">
          <a:xfrm>
            <a:off x="4491038" y="2486025"/>
            <a:ext cx="1508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934" name="Text Box 94"/>
          <p:cNvSpPr txBox="1">
            <a:spLocks noChangeArrowheads="1"/>
          </p:cNvSpPr>
          <p:nvPr/>
        </p:nvSpPr>
        <p:spPr bwMode="auto">
          <a:xfrm>
            <a:off x="1017588" y="3235325"/>
            <a:ext cx="123031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91935" name="Text Box 95"/>
          <p:cNvSpPr txBox="1">
            <a:spLocks noChangeArrowheads="1"/>
          </p:cNvSpPr>
          <p:nvPr/>
        </p:nvSpPr>
        <p:spPr bwMode="auto">
          <a:xfrm>
            <a:off x="2533650" y="2103438"/>
            <a:ext cx="17938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291936" name="Line 96"/>
          <p:cNvSpPr>
            <a:spLocks noChangeShapeType="1"/>
          </p:cNvSpPr>
          <p:nvPr/>
        </p:nvSpPr>
        <p:spPr bwMode="auto">
          <a:xfrm>
            <a:off x="2238375" y="3651250"/>
            <a:ext cx="2667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937" name="Line 97"/>
          <p:cNvSpPr>
            <a:spLocks noChangeShapeType="1"/>
          </p:cNvSpPr>
          <p:nvPr/>
        </p:nvSpPr>
        <p:spPr bwMode="auto">
          <a:xfrm>
            <a:off x="4338638" y="3613150"/>
            <a:ext cx="16192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938" name="Line 98"/>
          <p:cNvSpPr>
            <a:spLocks noChangeShapeType="1"/>
          </p:cNvSpPr>
          <p:nvPr/>
        </p:nvSpPr>
        <p:spPr bwMode="auto">
          <a:xfrm>
            <a:off x="857250" y="5232400"/>
            <a:ext cx="1270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1939" name="Text Box 99"/>
          <p:cNvSpPr txBox="1">
            <a:spLocks noChangeArrowheads="1"/>
          </p:cNvSpPr>
          <p:nvPr/>
        </p:nvSpPr>
        <p:spPr bwMode="auto">
          <a:xfrm>
            <a:off x="390525" y="228600"/>
            <a:ext cx="2541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演習問題①　記入用紙</a:t>
            </a:r>
            <a:r>
              <a:rPr lang="en-US" altLang="ja-JP" sz="1400"/>
              <a:t>B</a:t>
            </a:r>
          </a:p>
        </p:txBody>
      </p:sp>
      <p:graphicFrame>
        <p:nvGraphicFramePr>
          <p:cNvPr id="292263" name="Group 423"/>
          <p:cNvGraphicFramePr>
            <a:graphicFrameLocks noGrp="1"/>
          </p:cNvGraphicFramePr>
          <p:nvPr/>
        </p:nvGraphicFramePr>
        <p:xfrm>
          <a:off x="6710363" y="609600"/>
          <a:ext cx="2173287" cy="6015038"/>
        </p:xfrm>
        <a:graphic>
          <a:graphicData uri="http://schemas.openxmlformats.org/drawingml/2006/table">
            <a:tbl>
              <a:tblPr/>
              <a:tblGrid>
                <a:gridCol w="542925"/>
                <a:gridCol w="544512"/>
                <a:gridCol w="542925"/>
                <a:gridCol w="542925"/>
              </a:tblGrid>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0888">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0888">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0888">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graphicFrame>
        <p:nvGraphicFramePr>
          <p:cNvPr id="292291" name="Group 451"/>
          <p:cNvGraphicFramePr>
            <a:graphicFrameLocks noGrp="1"/>
          </p:cNvGraphicFramePr>
          <p:nvPr/>
        </p:nvGraphicFramePr>
        <p:xfrm>
          <a:off x="6710363" y="142875"/>
          <a:ext cx="2173287" cy="455613"/>
        </p:xfrm>
        <a:graphic>
          <a:graphicData uri="http://schemas.openxmlformats.org/drawingml/2006/table">
            <a:tbl>
              <a:tblPr/>
              <a:tblGrid>
                <a:gridCol w="542925"/>
                <a:gridCol w="544512"/>
                <a:gridCol w="542925"/>
                <a:gridCol w="542925"/>
              </a:tblGrid>
              <a:tr h="334963">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smtClean="0">
                          <a:ln>
                            <a:noFill/>
                          </a:ln>
                          <a:solidFill>
                            <a:schemeClr val="tx1"/>
                          </a:solidFill>
                          <a:effectLst/>
                          <a:latin typeface="Times New Roman" pitchFamily="18" charset="0"/>
                          <a:ea typeface="ＭＳ Ｐゴシック" pitchFamily="50" charset="-128"/>
                        </a:rPr>
                        <a:t>効果</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smtClean="0">
                          <a:ln>
                            <a:noFill/>
                          </a:ln>
                          <a:solidFill>
                            <a:schemeClr val="tx1"/>
                          </a:solidFill>
                          <a:effectLst/>
                          <a:latin typeface="Times New Roman" pitchFamily="18" charset="0"/>
                          <a:ea typeface="ＭＳ Ｐゴシック" pitchFamily="50" charset="-128"/>
                        </a:rPr>
                        <a:t>実現性</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smtClean="0">
                          <a:ln>
                            <a:noFill/>
                          </a:ln>
                          <a:solidFill>
                            <a:schemeClr val="tx1"/>
                          </a:solidFill>
                          <a:effectLst/>
                          <a:latin typeface="Times New Roman" pitchFamily="18" charset="0"/>
                          <a:ea typeface="ＭＳ Ｐゴシック" pitchFamily="50" charset="-128"/>
                        </a:rPr>
                        <a:t>経済性</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smtClean="0">
                          <a:ln>
                            <a:noFill/>
                          </a:ln>
                          <a:solidFill>
                            <a:schemeClr val="tx1"/>
                          </a:solidFill>
                          <a:effectLst/>
                          <a:latin typeface="Times New Roman" pitchFamily="18" charset="0"/>
                          <a:ea typeface="ＭＳ Ｐゴシック" pitchFamily="50" charset="-128"/>
                        </a:rPr>
                        <a:t>総合評価</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827" name="AutoShape 107"/>
          <p:cNvSpPr>
            <a:spLocks noChangeArrowheads="1"/>
          </p:cNvSpPr>
          <p:nvPr/>
        </p:nvSpPr>
        <p:spPr bwMode="auto">
          <a:xfrm>
            <a:off x="215900" y="3700463"/>
            <a:ext cx="4208463" cy="2984500"/>
          </a:xfrm>
          <a:prstGeom prst="roundRect">
            <a:avLst>
              <a:gd name="adj" fmla="val 16667"/>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25" name="AutoShape 105"/>
          <p:cNvSpPr>
            <a:spLocks noChangeArrowheads="1"/>
          </p:cNvSpPr>
          <p:nvPr/>
        </p:nvSpPr>
        <p:spPr bwMode="auto">
          <a:xfrm>
            <a:off x="220663" y="682625"/>
            <a:ext cx="4176712" cy="2905125"/>
          </a:xfrm>
          <a:prstGeom prst="roundRect">
            <a:avLst>
              <a:gd name="adj" fmla="val 16667"/>
            </a:avLst>
          </a:prstGeom>
          <a:solidFill>
            <a:srgbClr val="FFFF99"/>
          </a:solidFill>
          <a:ln w="38100" cmpd="dbl">
            <a:solidFill>
              <a:srgbClr val="FF33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724" name="Text Box 4"/>
          <p:cNvSpPr txBox="1">
            <a:spLocks noChangeArrowheads="1"/>
          </p:cNvSpPr>
          <p:nvPr/>
        </p:nvSpPr>
        <p:spPr bwMode="auto">
          <a:xfrm>
            <a:off x="474663" y="93663"/>
            <a:ext cx="3454400" cy="457200"/>
          </a:xfrm>
          <a:prstGeom prst="rect">
            <a:avLst/>
          </a:prstGeom>
          <a:solidFill>
            <a:srgbClr val="FF99FF"/>
          </a:solidFill>
          <a:ln>
            <a:noFill/>
          </a:ln>
          <a:effectLst>
            <a:outerShdw dist="107763" dir="2700000" algn="ctr" rotWithShape="0">
              <a:schemeClr val="bg2">
                <a:alpha val="50000"/>
              </a:schemeClr>
            </a:outerShdw>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創英角ﾎﾟｯﾌﾟ体" pitchFamily="49" charset="-128"/>
                <a:ea typeface="HG創英角ﾎﾟｯﾌﾟ体" pitchFamily="49" charset="-128"/>
              </a:rPr>
              <a:t>２</a:t>
            </a:r>
            <a:r>
              <a:rPr lang="en-US" altLang="ja-JP">
                <a:latin typeface="HG創英角ﾎﾟｯﾌﾟ体" pitchFamily="49" charset="-128"/>
                <a:ea typeface="HG創英角ﾎﾟｯﾌﾟ体" pitchFamily="49" charset="-128"/>
              </a:rPr>
              <a:t>. </a:t>
            </a:r>
            <a:r>
              <a:rPr lang="ja-JP" altLang="en-US">
                <a:latin typeface="HG創英角ﾎﾟｯﾌﾟ体" pitchFamily="49" charset="-128"/>
                <a:ea typeface="HG創英角ﾎﾟｯﾌﾟ体" pitchFamily="49" charset="-128"/>
              </a:rPr>
              <a:t>系統図の種類</a:t>
            </a:r>
          </a:p>
        </p:txBody>
      </p:sp>
      <p:sp>
        <p:nvSpPr>
          <p:cNvPr id="286725" name="Text Box 5"/>
          <p:cNvSpPr txBox="1">
            <a:spLocks noChangeArrowheads="1"/>
          </p:cNvSpPr>
          <p:nvPr/>
        </p:nvSpPr>
        <p:spPr bwMode="auto">
          <a:xfrm>
            <a:off x="422275" y="757238"/>
            <a:ext cx="272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ea typeface="HG創英角ﾎﾟｯﾌﾟ体" pitchFamily="49" charset="-128"/>
              </a:rPr>
              <a:t>１）方策展開型系統図</a:t>
            </a:r>
          </a:p>
        </p:txBody>
      </p:sp>
      <p:sp>
        <p:nvSpPr>
          <p:cNvPr id="286727" name="Text Box 7"/>
          <p:cNvSpPr txBox="1">
            <a:spLocks noChangeArrowheads="1"/>
          </p:cNvSpPr>
          <p:nvPr/>
        </p:nvSpPr>
        <p:spPr bwMode="auto">
          <a:xfrm>
            <a:off x="485775" y="3724275"/>
            <a:ext cx="2501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ea typeface="HG創英角ﾎﾟｯﾌﾟ体" pitchFamily="49" charset="-128"/>
              </a:rPr>
              <a:t>３）機能展開型系統図</a:t>
            </a:r>
          </a:p>
        </p:txBody>
      </p:sp>
      <p:sp>
        <p:nvSpPr>
          <p:cNvPr id="286729" name="Text Box 9"/>
          <p:cNvSpPr txBox="1">
            <a:spLocks noChangeArrowheads="1"/>
          </p:cNvSpPr>
          <p:nvPr/>
        </p:nvSpPr>
        <p:spPr bwMode="auto">
          <a:xfrm>
            <a:off x="1122363" y="1103313"/>
            <a:ext cx="250666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目的を達成するための手段を系統的に展開する。</a:t>
            </a:r>
          </a:p>
        </p:txBody>
      </p:sp>
      <p:sp>
        <p:nvSpPr>
          <p:cNvPr id="286731" name="Text Box 11"/>
          <p:cNvSpPr txBox="1">
            <a:spLocks noChangeArrowheads="1"/>
          </p:cNvSpPr>
          <p:nvPr/>
        </p:nvSpPr>
        <p:spPr bwMode="auto">
          <a:xfrm>
            <a:off x="1076325" y="4087813"/>
            <a:ext cx="31940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製品や業務の持つべき機能を果たすために基本機能～部分機能を展開する。</a:t>
            </a:r>
          </a:p>
        </p:txBody>
      </p:sp>
      <p:grpSp>
        <p:nvGrpSpPr>
          <p:cNvPr id="286844" name="Group 124"/>
          <p:cNvGrpSpPr>
            <a:grpSpLocks/>
          </p:cNvGrpSpPr>
          <p:nvPr/>
        </p:nvGrpSpPr>
        <p:grpSpPr bwMode="auto">
          <a:xfrm>
            <a:off x="450850" y="1514475"/>
            <a:ext cx="3559175" cy="1697038"/>
            <a:chOff x="284" y="954"/>
            <a:chExt cx="2242" cy="1069"/>
          </a:xfrm>
        </p:grpSpPr>
        <p:sp>
          <p:nvSpPr>
            <p:cNvPr id="286733" name="Text Box 13"/>
            <p:cNvSpPr txBox="1">
              <a:spLocks noChangeArrowheads="1"/>
            </p:cNvSpPr>
            <p:nvPr/>
          </p:nvSpPr>
          <p:spPr bwMode="auto">
            <a:xfrm>
              <a:off x="284" y="954"/>
              <a:ext cx="364" cy="974"/>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ＱＣサークル活動を活性化するには</a:t>
              </a:r>
            </a:p>
          </p:txBody>
        </p:sp>
        <p:sp>
          <p:nvSpPr>
            <p:cNvPr id="286734" name="Text Box 14"/>
            <p:cNvSpPr txBox="1">
              <a:spLocks noChangeArrowheads="1"/>
            </p:cNvSpPr>
            <p:nvPr/>
          </p:nvSpPr>
          <p:spPr bwMode="auto">
            <a:xfrm>
              <a:off x="862" y="1065"/>
              <a:ext cx="1448"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ＱＣサークル活動の意義を管理者が正しく理解する</a:t>
              </a:r>
            </a:p>
          </p:txBody>
        </p:sp>
        <p:sp>
          <p:nvSpPr>
            <p:cNvPr id="286735" name="Text Box 15"/>
            <p:cNvSpPr txBox="1">
              <a:spLocks noChangeArrowheads="1"/>
            </p:cNvSpPr>
            <p:nvPr/>
          </p:nvSpPr>
          <p:spPr bwMode="auto">
            <a:xfrm>
              <a:off x="857" y="1709"/>
              <a:ext cx="144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標準化のうれしさを実感させる</a:t>
              </a:r>
            </a:p>
          </p:txBody>
        </p:sp>
        <p:sp>
          <p:nvSpPr>
            <p:cNvPr id="286761" name="Line 41"/>
            <p:cNvSpPr>
              <a:spLocks noChangeShapeType="1"/>
            </p:cNvSpPr>
            <p:nvPr/>
          </p:nvSpPr>
          <p:spPr bwMode="auto">
            <a:xfrm>
              <a:off x="772" y="1168"/>
              <a:ext cx="0" cy="632"/>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62" name="Line 42"/>
            <p:cNvSpPr>
              <a:spLocks noChangeShapeType="1"/>
            </p:cNvSpPr>
            <p:nvPr/>
          </p:nvSpPr>
          <p:spPr bwMode="auto">
            <a:xfrm>
              <a:off x="653" y="1487"/>
              <a:ext cx="12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63" name="Line 43"/>
            <p:cNvSpPr>
              <a:spLocks noChangeShapeType="1"/>
            </p:cNvSpPr>
            <p:nvPr/>
          </p:nvSpPr>
          <p:spPr bwMode="auto">
            <a:xfrm>
              <a:off x="780" y="1183"/>
              <a:ext cx="76"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65" name="Line 45"/>
            <p:cNvSpPr>
              <a:spLocks noChangeShapeType="1"/>
            </p:cNvSpPr>
            <p:nvPr/>
          </p:nvSpPr>
          <p:spPr bwMode="auto">
            <a:xfrm>
              <a:off x="772" y="1794"/>
              <a:ext cx="84"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09" name="Line 89"/>
            <p:cNvSpPr>
              <a:spLocks noChangeShapeType="1"/>
            </p:cNvSpPr>
            <p:nvPr/>
          </p:nvSpPr>
          <p:spPr bwMode="auto">
            <a:xfrm>
              <a:off x="2410" y="966"/>
              <a:ext cx="0" cy="48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10" name="Line 90"/>
            <p:cNvSpPr>
              <a:spLocks noChangeShapeType="1"/>
            </p:cNvSpPr>
            <p:nvPr/>
          </p:nvSpPr>
          <p:spPr bwMode="auto">
            <a:xfrm>
              <a:off x="2409" y="972"/>
              <a:ext cx="11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11" name="Line 91"/>
            <p:cNvSpPr>
              <a:spLocks noChangeShapeType="1"/>
            </p:cNvSpPr>
            <p:nvPr/>
          </p:nvSpPr>
          <p:spPr bwMode="auto">
            <a:xfrm>
              <a:off x="2410" y="1447"/>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12" name="Line 92"/>
            <p:cNvSpPr>
              <a:spLocks noChangeShapeType="1"/>
            </p:cNvSpPr>
            <p:nvPr/>
          </p:nvSpPr>
          <p:spPr bwMode="auto">
            <a:xfrm>
              <a:off x="2315" y="1199"/>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14" name="Line 94"/>
            <p:cNvSpPr>
              <a:spLocks noChangeShapeType="1"/>
            </p:cNvSpPr>
            <p:nvPr/>
          </p:nvSpPr>
          <p:spPr bwMode="auto">
            <a:xfrm>
              <a:off x="2413" y="1589"/>
              <a:ext cx="0" cy="43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15" name="Line 95"/>
            <p:cNvSpPr>
              <a:spLocks noChangeShapeType="1"/>
            </p:cNvSpPr>
            <p:nvPr/>
          </p:nvSpPr>
          <p:spPr bwMode="auto">
            <a:xfrm>
              <a:off x="2405" y="1582"/>
              <a:ext cx="11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16" name="Line 96"/>
            <p:cNvSpPr>
              <a:spLocks noChangeShapeType="1"/>
            </p:cNvSpPr>
            <p:nvPr/>
          </p:nvSpPr>
          <p:spPr bwMode="auto">
            <a:xfrm>
              <a:off x="2413" y="2023"/>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17" name="Line 97"/>
            <p:cNvSpPr>
              <a:spLocks noChangeShapeType="1"/>
            </p:cNvSpPr>
            <p:nvPr/>
          </p:nvSpPr>
          <p:spPr bwMode="auto">
            <a:xfrm>
              <a:off x="2311" y="1797"/>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86852" name="Group 132"/>
          <p:cNvGrpSpPr>
            <a:grpSpLocks/>
          </p:cNvGrpSpPr>
          <p:nvPr/>
        </p:nvGrpSpPr>
        <p:grpSpPr bwMode="auto">
          <a:xfrm>
            <a:off x="4516438" y="658813"/>
            <a:ext cx="4379912" cy="2984500"/>
            <a:chOff x="2868" y="2348"/>
            <a:chExt cx="2759" cy="1880"/>
          </a:xfrm>
        </p:grpSpPr>
        <p:sp>
          <p:nvSpPr>
            <p:cNvPr id="286828" name="AutoShape 108"/>
            <p:cNvSpPr>
              <a:spLocks noChangeArrowheads="1"/>
            </p:cNvSpPr>
            <p:nvPr/>
          </p:nvSpPr>
          <p:spPr bwMode="auto">
            <a:xfrm>
              <a:off x="2868" y="2348"/>
              <a:ext cx="2759" cy="1880"/>
            </a:xfrm>
            <a:prstGeom prst="roundRect">
              <a:avLst>
                <a:gd name="adj" fmla="val 16667"/>
              </a:avLst>
            </a:prstGeom>
            <a:solidFill>
              <a:srgbClr val="FFFF99"/>
            </a:solidFill>
            <a:ln w="38100" cmpd="dbl">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728" name="Text Box 8"/>
            <p:cNvSpPr txBox="1">
              <a:spLocks noChangeArrowheads="1"/>
            </p:cNvSpPr>
            <p:nvPr/>
          </p:nvSpPr>
          <p:spPr bwMode="auto">
            <a:xfrm>
              <a:off x="3022" y="2367"/>
              <a:ext cx="17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kumimoji="0" lang="ja-JP" altLang="en-US" sz="1800">
                  <a:ea typeface="HG創英角ﾎﾟｯﾌﾟ体" pitchFamily="49" charset="-128"/>
                </a:rPr>
                <a:t>２）原</a:t>
              </a:r>
              <a:r>
                <a:rPr lang="ja-JP" altLang="en-US" sz="1800">
                  <a:ea typeface="HG創英角ﾎﾟｯﾌﾟ体" pitchFamily="49" charset="-128"/>
                </a:rPr>
                <a:t>因追求型系統図</a:t>
              </a:r>
            </a:p>
          </p:txBody>
        </p:sp>
        <p:sp>
          <p:nvSpPr>
            <p:cNvPr id="286732" name="Text Box 12"/>
            <p:cNvSpPr txBox="1">
              <a:spLocks noChangeArrowheads="1"/>
            </p:cNvSpPr>
            <p:nvPr/>
          </p:nvSpPr>
          <p:spPr bwMode="auto">
            <a:xfrm>
              <a:off x="3450" y="2601"/>
              <a:ext cx="1914"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系統図における目的を問題に、手段を原因に置き換え要因を追求する。</a:t>
              </a:r>
            </a:p>
          </p:txBody>
        </p:sp>
        <p:grpSp>
          <p:nvGrpSpPr>
            <p:cNvPr id="286850" name="Group 130"/>
            <p:cNvGrpSpPr>
              <a:grpSpLocks/>
            </p:cNvGrpSpPr>
            <p:nvPr/>
          </p:nvGrpSpPr>
          <p:grpSpPr bwMode="auto">
            <a:xfrm>
              <a:off x="3106" y="2878"/>
              <a:ext cx="2228" cy="1185"/>
              <a:chOff x="3106" y="2878"/>
              <a:chExt cx="2228" cy="1185"/>
            </a:xfrm>
          </p:grpSpPr>
          <p:sp>
            <p:nvSpPr>
              <p:cNvPr id="286736" name="Text Box 16"/>
              <p:cNvSpPr txBox="1">
                <a:spLocks noChangeArrowheads="1"/>
              </p:cNvSpPr>
              <p:nvPr/>
            </p:nvSpPr>
            <p:spPr bwMode="auto">
              <a:xfrm>
                <a:off x="3106" y="2878"/>
                <a:ext cx="249" cy="1185"/>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ＱＣサークル活動が停滞</a:t>
                </a:r>
              </a:p>
            </p:txBody>
          </p:sp>
          <p:sp>
            <p:nvSpPr>
              <p:cNvPr id="286737" name="Text Box 17"/>
              <p:cNvSpPr txBox="1">
                <a:spLocks noChangeArrowheads="1"/>
              </p:cNvSpPr>
              <p:nvPr/>
            </p:nvSpPr>
            <p:spPr bwMode="auto">
              <a:xfrm>
                <a:off x="3601" y="3234"/>
                <a:ext cx="1448"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ＱＣサークル活動の意義を管理者が知らない</a:t>
                </a:r>
              </a:p>
            </p:txBody>
          </p:sp>
          <p:sp>
            <p:nvSpPr>
              <p:cNvPr id="286738" name="Text Box 18"/>
              <p:cNvSpPr txBox="1">
                <a:spLocks noChangeArrowheads="1"/>
              </p:cNvSpPr>
              <p:nvPr/>
            </p:nvSpPr>
            <p:spPr bwMode="auto">
              <a:xfrm>
                <a:off x="3612" y="3702"/>
                <a:ext cx="1440"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標準化のうれしさを実感していない</a:t>
                </a:r>
              </a:p>
            </p:txBody>
          </p:sp>
          <p:sp>
            <p:nvSpPr>
              <p:cNvPr id="286796" name="Line 76"/>
              <p:cNvSpPr>
                <a:spLocks noChangeShapeType="1"/>
              </p:cNvSpPr>
              <p:nvPr/>
            </p:nvSpPr>
            <p:spPr bwMode="auto">
              <a:xfrm>
                <a:off x="3464" y="3381"/>
                <a:ext cx="0" cy="45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97" name="Line 77"/>
              <p:cNvSpPr>
                <a:spLocks noChangeShapeType="1"/>
              </p:cNvSpPr>
              <p:nvPr/>
            </p:nvSpPr>
            <p:spPr bwMode="auto">
              <a:xfrm>
                <a:off x="3455" y="3381"/>
                <a:ext cx="154"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98" name="Line 78"/>
              <p:cNvSpPr>
                <a:spLocks noChangeShapeType="1"/>
              </p:cNvSpPr>
              <p:nvPr/>
            </p:nvSpPr>
            <p:spPr bwMode="auto">
              <a:xfrm>
                <a:off x="3455" y="3841"/>
                <a:ext cx="15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99" name="Line 79"/>
              <p:cNvSpPr>
                <a:spLocks noChangeShapeType="1"/>
              </p:cNvSpPr>
              <p:nvPr/>
            </p:nvSpPr>
            <p:spPr bwMode="auto">
              <a:xfrm>
                <a:off x="3362" y="3593"/>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01" name="Line 81"/>
              <p:cNvSpPr>
                <a:spLocks noChangeShapeType="1"/>
              </p:cNvSpPr>
              <p:nvPr/>
            </p:nvSpPr>
            <p:spPr bwMode="auto">
              <a:xfrm>
                <a:off x="5047" y="3855"/>
                <a:ext cx="9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03" name="Line 83"/>
              <p:cNvSpPr>
                <a:spLocks noChangeShapeType="1"/>
              </p:cNvSpPr>
              <p:nvPr/>
            </p:nvSpPr>
            <p:spPr bwMode="auto">
              <a:xfrm>
                <a:off x="5149" y="3687"/>
                <a:ext cx="0" cy="31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06" name="Line 86"/>
              <p:cNvSpPr>
                <a:spLocks noChangeShapeType="1"/>
              </p:cNvSpPr>
              <p:nvPr/>
            </p:nvSpPr>
            <p:spPr bwMode="auto">
              <a:xfrm>
                <a:off x="5141" y="3688"/>
                <a:ext cx="18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07" name="Line 87"/>
              <p:cNvSpPr>
                <a:spLocks noChangeShapeType="1"/>
              </p:cNvSpPr>
              <p:nvPr/>
            </p:nvSpPr>
            <p:spPr bwMode="auto">
              <a:xfrm>
                <a:off x="5149" y="4001"/>
                <a:ext cx="18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18" name="Line 98"/>
              <p:cNvSpPr>
                <a:spLocks noChangeShapeType="1"/>
              </p:cNvSpPr>
              <p:nvPr/>
            </p:nvSpPr>
            <p:spPr bwMode="auto">
              <a:xfrm>
                <a:off x="5050" y="3375"/>
                <a:ext cx="9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19" name="Line 99"/>
              <p:cNvSpPr>
                <a:spLocks noChangeShapeType="1"/>
              </p:cNvSpPr>
              <p:nvPr/>
            </p:nvSpPr>
            <p:spPr bwMode="auto">
              <a:xfrm>
                <a:off x="5152" y="3193"/>
                <a:ext cx="0" cy="33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20" name="Line 100"/>
              <p:cNvSpPr>
                <a:spLocks noChangeShapeType="1"/>
              </p:cNvSpPr>
              <p:nvPr/>
            </p:nvSpPr>
            <p:spPr bwMode="auto">
              <a:xfrm>
                <a:off x="5144" y="3194"/>
                <a:ext cx="18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21" name="Line 101"/>
              <p:cNvSpPr>
                <a:spLocks noChangeShapeType="1"/>
              </p:cNvSpPr>
              <p:nvPr/>
            </p:nvSpPr>
            <p:spPr bwMode="auto">
              <a:xfrm>
                <a:off x="5152" y="3535"/>
                <a:ext cx="18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86829" name="Text Box 109"/>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P3</a:t>
            </a:r>
          </a:p>
        </p:txBody>
      </p:sp>
      <p:grpSp>
        <p:nvGrpSpPr>
          <p:cNvPr id="286851" name="Group 131"/>
          <p:cNvGrpSpPr>
            <a:grpSpLocks/>
          </p:cNvGrpSpPr>
          <p:nvPr/>
        </p:nvGrpSpPr>
        <p:grpSpPr bwMode="auto">
          <a:xfrm>
            <a:off x="4537075" y="3763963"/>
            <a:ext cx="4456113" cy="2881312"/>
            <a:chOff x="2851" y="445"/>
            <a:chExt cx="2807" cy="1815"/>
          </a:xfrm>
        </p:grpSpPr>
        <p:sp>
          <p:nvSpPr>
            <p:cNvPr id="286826" name="AutoShape 106"/>
            <p:cNvSpPr>
              <a:spLocks noChangeArrowheads="1"/>
            </p:cNvSpPr>
            <p:nvPr/>
          </p:nvSpPr>
          <p:spPr bwMode="auto">
            <a:xfrm>
              <a:off x="2851" y="445"/>
              <a:ext cx="2807" cy="1815"/>
            </a:xfrm>
            <a:prstGeom prst="roundRect">
              <a:avLst>
                <a:gd name="adj" fmla="val 16667"/>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726" name="Text Box 6"/>
            <p:cNvSpPr txBox="1">
              <a:spLocks noChangeArrowheads="1"/>
            </p:cNvSpPr>
            <p:nvPr/>
          </p:nvSpPr>
          <p:spPr bwMode="auto">
            <a:xfrm>
              <a:off x="2939" y="475"/>
              <a:ext cx="205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a:ea typeface="HG創英角ﾎﾟｯﾌﾟ体" pitchFamily="49" charset="-128"/>
                </a:rPr>
                <a:t>４）構成要素展開型系統図</a:t>
              </a:r>
            </a:p>
          </p:txBody>
        </p:sp>
        <p:sp>
          <p:nvSpPr>
            <p:cNvPr id="286730" name="Text Box 10"/>
            <p:cNvSpPr txBox="1">
              <a:spLocks noChangeArrowheads="1"/>
            </p:cNvSpPr>
            <p:nvPr/>
          </p:nvSpPr>
          <p:spPr bwMode="auto">
            <a:xfrm>
              <a:off x="3346" y="698"/>
              <a:ext cx="1551"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ＶＥ活動における機能分析に用いる事が多い。</a:t>
              </a:r>
            </a:p>
          </p:txBody>
        </p:sp>
        <p:grpSp>
          <p:nvGrpSpPr>
            <p:cNvPr id="286848" name="Group 128"/>
            <p:cNvGrpSpPr>
              <a:grpSpLocks/>
            </p:cNvGrpSpPr>
            <p:nvPr/>
          </p:nvGrpSpPr>
          <p:grpSpPr bwMode="auto">
            <a:xfrm>
              <a:off x="2934" y="936"/>
              <a:ext cx="2637" cy="1256"/>
              <a:chOff x="2934" y="936"/>
              <a:chExt cx="2637" cy="1256"/>
            </a:xfrm>
          </p:grpSpPr>
          <p:sp>
            <p:nvSpPr>
              <p:cNvPr id="286740" name="Text Box 20"/>
              <p:cNvSpPr txBox="1">
                <a:spLocks noChangeArrowheads="1"/>
              </p:cNvSpPr>
              <p:nvPr/>
            </p:nvSpPr>
            <p:spPr bwMode="auto">
              <a:xfrm>
                <a:off x="3412" y="1127"/>
                <a:ext cx="491"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発火部</a:t>
                </a:r>
              </a:p>
            </p:txBody>
          </p:sp>
          <p:sp>
            <p:nvSpPr>
              <p:cNvPr id="286741" name="Text Box 21"/>
              <p:cNvSpPr txBox="1">
                <a:spLocks noChangeArrowheads="1"/>
              </p:cNvSpPr>
              <p:nvPr/>
            </p:nvSpPr>
            <p:spPr bwMode="auto">
              <a:xfrm>
                <a:off x="3412" y="1661"/>
                <a:ext cx="635"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ガス噴出部</a:t>
                </a:r>
              </a:p>
            </p:txBody>
          </p:sp>
          <p:sp>
            <p:nvSpPr>
              <p:cNvPr id="286742" name="Text Box 22"/>
              <p:cNvSpPr txBox="1">
                <a:spLocks noChangeArrowheads="1"/>
              </p:cNvSpPr>
              <p:nvPr/>
            </p:nvSpPr>
            <p:spPr bwMode="auto">
              <a:xfrm>
                <a:off x="3412" y="2001"/>
                <a:ext cx="56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カバー部</a:t>
                </a:r>
              </a:p>
            </p:txBody>
          </p:sp>
          <p:sp>
            <p:nvSpPr>
              <p:cNvPr id="286744" name="Text Box 24"/>
              <p:cNvSpPr txBox="1">
                <a:spLocks noChangeArrowheads="1"/>
              </p:cNvSpPr>
              <p:nvPr/>
            </p:nvSpPr>
            <p:spPr bwMode="auto">
              <a:xfrm>
                <a:off x="4211" y="1451"/>
                <a:ext cx="542"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ノズルアセンブリ</a:t>
                </a:r>
              </a:p>
            </p:txBody>
          </p:sp>
          <p:sp>
            <p:nvSpPr>
              <p:cNvPr id="286745" name="Text Box 25"/>
              <p:cNvSpPr txBox="1">
                <a:spLocks noChangeArrowheads="1"/>
              </p:cNvSpPr>
              <p:nvPr/>
            </p:nvSpPr>
            <p:spPr bwMode="auto">
              <a:xfrm>
                <a:off x="4180" y="1122"/>
                <a:ext cx="779"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発火アセンブリ</a:t>
                </a:r>
              </a:p>
            </p:txBody>
          </p:sp>
          <p:sp>
            <p:nvSpPr>
              <p:cNvPr id="286747" name="Text Box 27"/>
              <p:cNvSpPr txBox="1">
                <a:spLocks noChangeArrowheads="1"/>
              </p:cNvSpPr>
              <p:nvPr/>
            </p:nvSpPr>
            <p:spPr bwMode="auto">
              <a:xfrm>
                <a:off x="5134" y="1508"/>
                <a:ext cx="406"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バネ</a:t>
                </a:r>
              </a:p>
            </p:txBody>
          </p:sp>
          <p:sp>
            <p:nvSpPr>
              <p:cNvPr id="286748" name="Text Box 28"/>
              <p:cNvSpPr txBox="1">
                <a:spLocks noChangeArrowheads="1"/>
              </p:cNvSpPr>
              <p:nvPr/>
            </p:nvSpPr>
            <p:spPr bwMode="auto">
              <a:xfrm>
                <a:off x="5132" y="1230"/>
                <a:ext cx="439"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発火石</a:t>
                </a:r>
              </a:p>
            </p:txBody>
          </p:sp>
          <p:sp>
            <p:nvSpPr>
              <p:cNvPr id="286749" name="Text Box 29"/>
              <p:cNvSpPr txBox="1">
                <a:spLocks noChangeArrowheads="1"/>
              </p:cNvSpPr>
              <p:nvPr/>
            </p:nvSpPr>
            <p:spPr bwMode="auto">
              <a:xfrm>
                <a:off x="5117" y="936"/>
                <a:ext cx="423"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支柱</a:t>
                </a:r>
              </a:p>
            </p:txBody>
          </p:sp>
          <p:sp>
            <p:nvSpPr>
              <p:cNvPr id="286757" name="Text Box 37"/>
              <p:cNvSpPr txBox="1">
                <a:spLocks noChangeArrowheads="1"/>
              </p:cNvSpPr>
              <p:nvPr/>
            </p:nvSpPr>
            <p:spPr bwMode="auto">
              <a:xfrm>
                <a:off x="5141" y="1746"/>
                <a:ext cx="406"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ノズル</a:t>
                </a:r>
              </a:p>
            </p:txBody>
          </p:sp>
          <p:sp>
            <p:nvSpPr>
              <p:cNvPr id="286760" name="Text Box 40"/>
              <p:cNvSpPr txBox="1">
                <a:spLocks noChangeArrowheads="1"/>
              </p:cNvSpPr>
              <p:nvPr/>
            </p:nvSpPr>
            <p:spPr bwMode="auto">
              <a:xfrm>
                <a:off x="2934" y="1237"/>
                <a:ext cx="268" cy="74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ライター</a:t>
                </a:r>
              </a:p>
            </p:txBody>
          </p:sp>
          <p:sp>
            <p:nvSpPr>
              <p:cNvPr id="286766" name="Line 46"/>
              <p:cNvSpPr>
                <a:spLocks noChangeShapeType="1"/>
              </p:cNvSpPr>
              <p:nvPr/>
            </p:nvSpPr>
            <p:spPr bwMode="auto">
              <a:xfrm>
                <a:off x="3301" y="1212"/>
                <a:ext cx="0" cy="88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67" name="Line 47"/>
              <p:cNvSpPr>
                <a:spLocks noChangeShapeType="1"/>
              </p:cNvSpPr>
              <p:nvPr/>
            </p:nvSpPr>
            <p:spPr bwMode="auto">
              <a:xfrm>
                <a:off x="3301" y="1212"/>
                <a:ext cx="10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68" name="Line 48"/>
              <p:cNvSpPr>
                <a:spLocks noChangeShapeType="1"/>
              </p:cNvSpPr>
              <p:nvPr/>
            </p:nvSpPr>
            <p:spPr bwMode="auto">
              <a:xfrm>
                <a:off x="3213" y="1753"/>
                <a:ext cx="19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69" name="Line 49"/>
              <p:cNvSpPr>
                <a:spLocks noChangeShapeType="1"/>
              </p:cNvSpPr>
              <p:nvPr/>
            </p:nvSpPr>
            <p:spPr bwMode="auto">
              <a:xfrm>
                <a:off x="3301" y="2092"/>
                <a:ext cx="8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71" name="Line 51"/>
              <p:cNvSpPr>
                <a:spLocks noChangeShapeType="1"/>
              </p:cNvSpPr>
              <p:nvPr/>
            </p:nvSpPr>
            <p:spPr bwMode="auto">
              <a:xfrm>
                <a:off x="3896" y="1203"/>
                <a:ext cx="28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72" name="Line 52"/>
              <p:cNvSpPr>
                <a:spLocks noChangeShapeType="1"/>
              </p:cNvSpPr>
              <p:nvPr/>
            </p:nvSpPr>
            <p:spPr bwMode="auto">
              <a:xfrm>
                <a:off x="4084" y="1603"/>
                <a:ext cx="119"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73" name="Line 53"/>
              <p:cNvSpPr>
                <a:spLocks noChangeShapeType="1"/>
              </p:cNvSpPr>
              <p:nvPr/>
            </p:nvSpPr>
            <p:spPr bwMode="auto">
              <a:xfrm>
                <a:off x="4044" y="1752"/>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74" name="Line 54"/>
              <p:cNvSpPr>
                <a:spLocks noChangeShapeType="1"/>
              </p:cNvSpPr>
              <p:nvPr/>
            </p:nvSpPr>
            <p:spPr bwMode="auto">
              <a:xfrm>
                <a:off x="3976" y="2088"/>
                <a:ext cx="19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75" name="Line 55"/>
              <p:cNvSpPr>
                <a:spLocks noChangeShapeType="1"/>
              </p:cNvSpPr>
              <p:nvPr/>
            </p:nvSpPr>
            <p:spPr bwMode="auto">
              <a:xfrm>
                <a:off x="5027" y="1015"/>
                <a:ext cx="0" cy="58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76" name="Line 56"/>
              <p:cNvSpPr>
                <a:spLocks noChangeShapeType="1"/>
              </p:cNvSpPr>
              <p:nvPr/>
            </p:nvSpPr>
            <p:spPr bwMode="auto">
              <a:xfrm>
                <a:off x="5027" y="1016"/>
                <a:ext cx="8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77" name="Line 57"/>
              <p:cNvSpPr>
                <a:spLocks noChangeShapeType="1"/>
              </p:cNvSpPr>
              <p:nvPr/>
            </p:nvSpPr>
            <p:spPr bwMode="auto">
              <a:xfrm>
                <a:off x="5027" y="1322"/>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78" name="Line 58"/>
              <p:cNvSpPr>
                <a:spLocks noChangeShapeType="1"/>
              </p:cNvSpPr>
              <p:nvPr/>
            </p:nvSpPr>
            <p:spPr bwMode="auto">
              <a:xfrm>
                <a:off x="5027" y="1592"/>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80" name="Line 60"/>
              <p:cNvSpPr>
                <a:spLocks noChangeShapeType="1"/>
              </p:cNvSpPr>
              <p:nvPr/>
            </p:nvSpPr>
            <p:spPr bwMode="auto">
              <a:xfrm>
                <a:off x="4961" y="1205"/>
                <a:ext cx="59"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82" name="Line 62"/>
              <p:cNvSpPr>
                <a:spLocks noChangeShapeType="1"/>
              </p:cNvSpPr>
              <p:nvPr/>
            </p:nvSpPr>
            <p:spPr bwMode="auto">
              <a:xfrm>
                <a:off x="4918" y="1832"/>
                <a:ext cx="21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83" name="Line 63"/>
              <p:cNvSpPr>
                <a:spLocks noChangeShapeType="1"/>
              </p:cNvSpPr>
              <p:nvPr/>
            </p:nvSpPr>
            <p:spPr bwMode="auto">
              <a:xfrm>
                <a:off x="4757" y="1577"/>
                <a:ext cx="15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84" name="Line 64"/>
              <p:cNvSpPr>
                <a:spLocks noChangeShapeType="1"/>
              </p:cNvSpPr>
              <p:nvPr/>
            </p:nvSpPr>
            <p:spPr bwMode="auto">
              <a:xfrm>
                <a:off x="4910" y="1561"/>
                <a:ext cx="0" cy="467"/>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86" name="Line 66"/>
              <p:cNvSpPr>
                <a:spLocks noChangeShapeType="1"/>
              </p:cNvSpPr>
              <p:nvPr/>
            </p:nvSpPr>
            <p:spPr bwMode="auto">
              <a:xfrm>
                <a:off x="4919" y="2022"/>
                <a:ext cx="18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31" name="Line 111"/>
              <p:cNvSpPr>
                <a:spLocks noChangeShapeType="1"/>
              </p:cNvSpPr>
              <p:nvPr/>
            </p:nvSpPr>
            <p:spPr bwMode="auto">
              <a:xfrm flipV="1">
                <a:off x="4085" y="1204"/>
                <a:ext cx="0" cy="392"/>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286849" name="Group 129"/>
          <p:cNvGrpSpPr>
            <a:grpSpLocks/>
          </p:cNvGrpSpPr>
          <p:nvPr/>
        </p:nvGrpSpPr>
        <p:grpSpPr bwMode="auto">
          <a:xfrm>
            <a:off x="434975" y="4745038"/>
            <a:ext cx="3729038" cy="1709737"/>
            <a:chOff x="274" y="2989"/>
            <a:chExt cx="2349" cy="1077"/>
          </a:xfrm>
        </p:grpSpPr>
        <p:sp>
          <p:nvSpPr>
            <p:cNvPr id="286750" name="Text Box 30"/>
            <p:cNvSpPr txBox="1">
              <a:spLocks noChangeArrowheads="1"/>
            </p:cNvSpPr>
            <p:nvPr/>
          </p:nvSpPr>
          <p:spPr bwMode="auto">
            <a:xfrm>
              <a:off x="274" y="2989"/>
              <a:ext cx="279" cy="99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新商品を開発する</a:t>
              </a:r>
            </a:p>
          </p:txBody>
        </p:sp>
        <p:sp>
          <p:nvSpPr>
            <p:cNvPr id="286751" name="Text Box 31"/>
            <p:cNvSpPr txBox="1">
              <a:spLocks noChangeArrowheads="1"/>
            </p:cNvSpPr>
            <p:nvPr/>
          </p:nvSpPr>
          <p:spPr bwMode="auto">
            <a:xfrm>
              <a:off x="723" y="3049"/>
              <a:ext cx="89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商品を企画する</a:t>
              </a:r>
            </a:p>
          </p:txBody>
        </p:sp>
        <p:sp>
          <p:nvSpPr>
            <p:cNvPr id="286752" name="Text Box 32"/>
            <p:cNvSpPr txBox="1">
              <a:spLocks noChangeArrowheads="1"/>
            </p:cNvSpPr>
            <p:nvPr/>
          </p:nvSpPr>
          <p:spPr bwMode="auto">
            <a:xfrm>
              <a:off x="733" y="3828"/>
              <a:ext cx="89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商品を設計する</a:t>
              </a:r>
            </a:p>
          </p:txBody>
        </p:sp>
        <p:sp>
          <p:nvSpPr>
            <p:cNvPr id="286753" name="Text Box 33"/>
            <p:cNvSpPr txBox="1">
              <a:spLocks noChangeArrowheads="1"/>
            </p:cNvSpPr>
            <p:nvPr/>
          </p:nvSpPr>
          <p:spPr bwMode="auto">
            <a:xfrm>
              <a:off x="1742" y="3760"/>
              <a:ext cx="881"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200" b="1"/>
                <a:t>マークティング戦略を設定</a:t>
              </a:r>
            </a:p>
          </p:txBody>
        </p:sp>
        <p:sp>
          <p:nvSpPr>
            <p:cNvPr id="286754" name="Text Box 34"/>
            <p:cNvSpPr txBox="1">
              <a:spLocks noChangeArrowheads="1"/>
            </p:cNvSpPr>
            <p:nvPr/>
          </p:nvSpPr>
          <p:spPr bwMode="auto">
            <a:xfrm>
              <a:off x="1742" y="3309"/>
              <a:ext cx="880"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商品コンセプトを設計</a:t>
              </a:r>
            </a:p>
          </p:txBody>
        </p:sp>
        <p:sp>
          <p:nvSpPr>
            <p:cNvPr id="286755" name="Text Box 35"/>
            <p:cNvSpPr txBox="1">
              <a:spLocks noChangeArrowheads="1"/>
            </p:cNvSpPr>
            <p:nvPr/>
          </p:nvSpPr>
          <p:spPr bwMode="auto">
            <a:xfrm>
              <a:off x="1742" y="3034"/>
              <a:ext cx="863"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目標市場を調査</a:t>
              </a:r>
            </a:p>
          </p:txBody>
        </p:sp>
        <p:sp>
          <p:nvSpPr>
            <p:cNvPr id="286788" name="Line 68"/>
            <p:cNvSpPr>
              <a:spLocks noChangeShapeType="1"/>
            </p:cNvSpPr>
            <p:nvPr/>
          </p:nvSpPr>
          <p:spPr bwMode="auto">
            <a:xfrm>
              <a:off x="647" y="3124"/>
              <a:ext cx="66"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90" name="Line 70"/>
            <p:cNvSpPr>
              <a:spLocks noChangeShapeType="1"/>
            </p:cNvSpPr>
            <p:nvPr/>
          </p:nvSpPr>
          <p:spPr bwMode="auto">
            <a:xfrm>
              <a:off x="640" y="3906"/>
              <a:ext cx="8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91" name="Line 71"/>
            <p:cNvSpPr>
              <a:spLocks noChangeShapeType="1"/>
            </p:cNvSpPr>
            <p:nvPr/>
          </p:nvSpPr>
          <p:spPr bwMode="auto">
            <a:xfrm>
              <a:off x="1674" y="3131"/>
              <a:ext cx="0" cy="342"/>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94" name="Line 74"/>
            <p:cNvSpPr>
              <a:spLocks noChangeShapeType="1"/>
            </p:cNvSpPr>
            <p:nvPr/>
          </p:nvSpPr>
          <p:spPr bwMode="auto">
            <a:xfrm>
              <a:off x="1631" y="3897"/>
              <a:ext cx="10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795" name="Line 75"/>
            <p:cNvSpPr>
              <a:spLocks noChangeShapeType="1"/>
            </p:cNvSpPr>
            <p:nvPr/>
          </p:nvSpPr>
          <p:spPr bwMode="auto">
            <a:xfrm>
              <a:off x="560" y="3488"/>
              <a:ext cx="8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32" name="Line 112"/>
            <p:cNvSpPr>
              <a:spLocks noChangeShapeType="1"/>
            </p:cNvSpPr>
            <p:nvPr/>
          </p:nvSpPr>
          <p:spPr bwMode="auto">
            <a:xfrm>
              <a:off x="642" y="3113"/>
              <a:ext cx="0" cy="80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33" name="Line 113"/>
            <p:cNvSpPr>
              <a:spLocks noChangeShapeType="1"/>
            </p:cNvSpPr>
            <p:nvPr/>
          </p:nvSpPr>
          <p:spPr bwMode="auto">
            <a:xfrm>
              <a:off x="1619" y="3128"/>
              <a:ext cx="131"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41" name="Line 121"/>
            <p:cNvSpPr>
              <a:spLocks noChangeShapeType="1"/>
            </p:cNvSpPr>
            <p:nvPr/>
          </p:nvSpPr>
          <p:spPr bwMode="auto">
            <a:xfrm>
              <a:off x="1668" y="3472"/>
              <a:ext cx="6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4" name="Text Box 4"/>
          <p:cNvSpPr txBox="1">
            <a:spLocks noChangeArrowheads="1"/>
          </p:cNvSpPr>
          <p:nvPr/>
        </p:nvSpPr>
        <p:spPr bwMode="auto">
          <a:xfrm>
            <a:off x="252413" y="520700"/>
            <a:ext cx="1716087" cy="106997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a:solidFill>
                  <a:schemeClr val="accent2"/>
                </a:solidFill>
                <a:ea typeface="HGP創英角ｺﾞｼｯｸUB" pitchFamily="50" charset="-128"/>
              </a:rPr>
              <a:t>「ＱＣサークル活動が活性化していない」に対する原因追求型系統図</a:t>
            </a:r>
            <a:endParaRPr lang="ja-JP" altLang="en-US" sz="1600"/>
          </a:p>
        </p:txBody>
      </p:sp>
      <p:sp>
        <p:nvSpPr>
          <p:cNvPr id="312349" name="Text Box 29"/>
          <p:cNvSpPr txBox="1">
            <a:spLocks noChangeArrowheads="1"/>
          </p:cNvSpPr>
          <p:nvPr/>
        </p:nvSpPr>
        <p:spPr bwMode="auto">
          <a:xfrm>
            <a:off x="1012825" y="1708150"/>
            <a:ext cx="1230313" cy="4699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t>テーマ終了件数が少ない</a:t>
            </a:r>
          </a:p>
        </p:txBody>
      </p:sp>
      <p:sp>
        <p:nvSpPr>
          <p:cNvPr id="312350" name="Text Box 30"/>
          <p:cNvSpPr txBox="1">
            <a:spLocks noChangeArrowheads="1"/>
          </p:cNvSpPr>
          <p:nvPr/>
        </p:nvSpPr>
        <p:spPr bwMode="auto">
          <a:xfrm>
            <a:off x="255588" y="1773238"/>
            <a:ext cx="466725" cy="3411537"/>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ctr"/>
            <a:r>
              <a:rPr lang="ja-JP" altLang="en-US" sz="1600">
                <a:ea typeface="HGP創英角ｺﾞｼｯｸUB" pitchFamily="50" charset="-128"/>
              </a:rPr>
              <a:t>ＱＣサークル活動が活性化していない</a:t>
            </a:r>
            <a:endParaRPr lang="ja-JP" altLang="en-US"/>
          </a:p>
        </p:txBody>
      </p:sp>
      <p:sp>
        <p:nvSpPr>
          <p:cNvPr id="312351" name="Text Box 31"/>
          <p:cNvSpPr txBox="1">
            <a:spLocks noChangeArrowheads="1"/>
          </p:cNvSpPr>
          <p:nvPr/>
        </p:nvSpPr>
        <p:spPr bwMode="auto">
          <a:xfrm>
            <a:off x="3865563" y="592138"/>
            <a:ext cx="135255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352" name="Text Box 32"/>
          <p:cNvSpPr txBox="1">
            <a:spLocks noChangeArrowheads="1"/>
          </p:cNvSpPr>
          <p:nvPr/>
        </p:nvSpPr>
        <p:spPr bwMode="auto">
          <a:xfrm>
            <a:off x="3865563" y="1368425"/>
            <a:ext cx="136207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353" name="Text Box 33"/>
          <p:cNvSpPr txBox="1">
            <a:spLocks noChangeArrowheads="1"/>
          </p:cNvSpPr>
          <p:nvPr/>
        </p:nvSpPr>
        <p:spPr bwMode="auto">
          <a:xfrm>
            <a:off x="3865563" y="2144713"/>
            <a:ext cx="1363662"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354" name="Text Box 34"/>
          <p:cNvSpPr txBox="1">
            <a:spLocks noChangeArrowheads="1"/>
          </p:cNvSpPr>
          <p:nvPr/>
        </p:nvSpPr>
        <p:spPr bwMode="auto">
          <a:xfrm>
            <a:off x="3865563" y="2921000"/>
            <a:ext cx="1379537"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355" name="Text Box 35"/>
          <p:cNvSpPr txBox="1">
            <a:spLocks noChangeArrowheads="1"/>
          </p:cNvSpPr>
          <p:nvPr/>
        </p:nvSpPr>
        <p:spPr bwMode="auto">
          <a:xfrm>
            <a:off x="3865563" y="3698875"/>
            <a:ext cx="13716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356" name="Text Box 36"/>
          <p:cNvSpPr txBox="1">
            <a:spLocks noChangeArrowheads="1"/>
          </p:cNvSpPr>
          <p:nvPr/>
        </p:nvSpPr>
        <p:spPr bwMode="auto">
          <a:xfrm>
            <a:off x="3865563" y="4475163"/>
            <a:ext cx="137160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357" name="Text Box 37"/>
          <p:cNvSpPr txBox="1">
            <a:spLocks noChangeArrowheads="1"/>
          </p:cNvSpPr>
          <p:nvPr/>
        </p:nvSpPr>
        <p:spPr bwMode="auto">
          <a:xfrm>
            <a:off x="3865563" y="5251450"/>
            <a:ext cx="13716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358" name="Text Box 38"/>
          <p:cNvSpPr txBox="1">
            <a:spLocks noChangeArrowheads="1"/>
          </p:cNvSpPr>
          <p:nvPr/>
        </p:nvSpPr>
        <p:spPr bwMode="auto">
          <a:xfrm>
            <a:off x="3865563" y="6029325"/>
            <a:ext cx="13589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359" name="Text Box 39"/>
          <p:cNvSpPr txBox="1">
            <a:spLocks noChangeArrowheads="1"/>
          </p:cNvSpPr>
          <p:nvPr/>
        </p:nvSpPr>
        <p:spPr bwMode="auto">
          <a:xfrm>
            <a:off x="2513013" y="3233738"/>
            <a:ext cx="1017587"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2360" name="Text Box 40"/>
          <p:cNvSpPr txBox="1">
            <a:spLocks noChangeArrowheads="1"/>
          </p:cNvSpPr>
          <p:nvPr/>
        </p:nvSpPr>
        <p:spPr bwMode="auto">
          <a:xfrm>
            <a:off x="2538413" y="974725"/>
            <a:ext cx="100171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2361" name="Text Box 41"/>
          <p:cNvSpPr txBox="1">
            <a:spLocks noChangeArrowheads="1"/>
          </p:cNvSpPr>
          <p:nvPr/>
        </p:nvSpPr>
        <p:spPr bwMode="auto">
          <a:xfrm>
            <a:off x="2538413" y="4362450"/>
            <a:ext cx="1009650"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2362" name="Text Box 42"/>
          <p:cNvSpPr txBox="1">
            <a:spLocks noChangeArrowheads="1"/>
          </p:cNvSpPr>
          <p:nvPr/>
        </p:nvSpPr>
        <p:spPr bwMode="auto">
          <a:xfrm>
            <a:off x="2538413" y="5492750"/>
            <a:ext cx="100806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2366" name="Text Box 46"/>
          <p:cNvSpPr txBox="1">
            <a:spLocks noChangeArrowheads="1"/>
          </p:cNvSpPr>
          <p:nvPr/>
        </p:nvSpPr>
        <p:spPr bwMode="auto">
          <a:xfrm>
            <a:off x="1000125" y="4806950"/>
            <a:ext cx="1220788"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t>同じようなテーマばかり選定する</a:t>
            </a:r>
          </a:p>
        </p:txBody>
      </p:sp>
      <p:sp>
        <p:nvSpPr>
          <p:cNvPr id="312368" name="Line 48"/>
          <p:cNvSpPr>
            <a:spLocks noChangeShapeType="1"/>
          </p:cNvSpPr>
          <p:nvPr/>
        </p:nvSpPr>
        <p:spPr bwMode="auto">
          <a:xfrm>
            <a:off x="857250" y="2049463"/>
            <a:ext cx="0" cy="3182937"/>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69" name="Line 49"/>
          <p:cNvSpPr>
            <a:spLocks noChangeShapeType="1"/>
          </p:cNvSpPr>
          <p:nvPr/>
        </p:nvSpPr>
        <p:spPr bwMode="auto">
          <a:xfrm>
            <a:off x="2360613" y="5842000"/>
            <a:ext cx="15875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70" name="Line 50"/>
          <p:cNvSpPr>
            <a:spLocks noChangeShapeType="1"/>
          </p:cNvSpPr>
          <p:nvPr/>
        </p:nvSpPr>
        <p:spPr bwMode="auto">
          <a:xfrm>
            <a:off x="728663" y="3636963"/>
            <a:ext cx="327025"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71" name="Line 51"/>
          <p:cNvSpPr>
            <a:spLocks noChangeShapeType="1"/>
          </p:cNvSpPr>
          <p:nvPr/>
        </p:nvSpPr>
        <p:spPr bwMode="auto">
          <a:xfrm>
            <a:off x="868363" y="2044700"/>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72" name="Line 52"/>
          <p:cNvSpPr>
            <a:spLocks noChangeShapeType="1"/>
          </p:cNvSpPr>
          <p:nvPr/>
        </p:nvSpPr>
        <p:spPr bwMode="auto">
          <a:xfrm>
            <a:off x="2233613" y="2036763"/>
            <a:ext cx="1508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73" name="Line 53"/>
          <p:cNvSpPr>
            <a:spLocks noChangeShapeType="1"/>
          </p:cNvSpPr>
          <p:nvPr/>
        </p:nvSpPr>
        <p:spPr bwMode="auto">
          <a:xfrm flipV="1">
            <a:off x="2384425" y="2495550"/>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74" name="Line 54"/>
          <p:cNvSpPr>
            <a:spLocks noChangeShapeType="1"/>
          </p:cNvSpPr>
          <p:nvPr/>
        </p:nvSpPr>
        <p:spPr bwMode="auto">
          <a:xfrm flipH="1">
            <a:off x="2349500" y="1308100"/>
            <a:ext cx="11113" cy="450215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75" name="Line 55"/>
          <p:cNvSpPr>
            <a:spLocks noChangeShapeType="1"/>
          </p:cNvSpPr>
          <p:nvPr/>
        </p:nvSpPr>
        <p:spPr bwMode="auto">
          <a:xfrm>
            <a:off x="2360613" y="4757738"/>
            <a:ext cx="161925"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76" name="Line 56"/>
          <p:cNvSpPr>
            <a:spLocks noChangeShapeType="1"/>
          </p:cNvSpPr>
          <p:nvPr/>
        </p:nvSpPr>
        <p:spPr bwMode="auto">
          <a:xfrm>
            <a:off x="2211388" y="5210175"/>
            <a:ext cx="1381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77" name="Line 57"/>
          <p:cNvSpPr>
            <a:spLocks noChangeShapeType="1"/>
          </p:cNvSpPr>
          <p:nvPr/>
        </p:nvSpPr>
        <p:spPr bwMode="auto">
          <a:xfrm>
            <a:off x="3713163" y="809625"/>
            <a:ext cx="0" cy="5541963"/>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78" name="Line 58"/>
          <p:cNvSpPr>
            <a:spLocks noChangeShapeType="1"/>
          </p:cNvSpPr>
          <p:nvPr/>
        </p:nvSpPr>
        <p:spPr bwMode="auto">
          <a:xfrm>
            <a:off x="3724275" y="1712913"/>
            <a:ext cx="109538"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79" name="Line 59"/>
          <p:cNvSpPr>
            <a:spLocks noChangeShapeType="1"/>
          </p:cNvSpPr>
          <p:nvPr/>
        </p:nvSpPr>
        <p:spPr bwMode="auto">
          <a:xfrm>
            <a:off x="3724275" y="3222625"/>
            <a:ext cx="109538"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80" name="Line 60"/>
          <p:cNvSpPr>
            <a:spLocks noChangeShapeType="1"/>
          </p:cNvSpPr>
          <p:nvPr/>
        </p:nvSpPr>
        <p:spPr bwMode="auto">
          <a:xfrm>
            <a:off x="3713163" y="4030663"/>
            <a:ext cx="139700"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81" name="Line 61"/>
          <p:cNvSpPr>
            <a:spLocks noChangeShapeType="1"/>
          </p:cNvSpPr>
          <p:nvPr/>
        </p:nvSpPr>
        <p:spPr bwMode="auto">
          <a:xfrm>
            <a:off x="3713163" y="4897438"/>
            <a:ext cx="119062"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82" name="Line 62"/>
          <p:cNvSpPr>
            <a:spLocks noChangeShapeType="1"/>
          </p:cNvSpPr>
          <p:nvPr/>
        </p:nvSpPr>
        <p:spPr bwMode="auto">
          <a:xfrm>
            <a:off x="3722688" y="5565775"/>
            <a:ext cx="120650"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83" name="Line 63"/>
          <p:cNvSpPr>
            <a:spLocks noChangeShapeType="1"/>
          </p:cNvSpPr>
          <p:nvPr/>
        </p:nvSpPr>
        <p:spPr bwMode="auto">
          <a:xfrm>
            <a:off x="3722688" y="6362700"/>
            <a:ext cx="139700"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84" name="Line 64"/>
          <p:cNvSpPr>
            <a:spLocks noChangeShapeType="1"/>
          </p:cNvSpPr>
          <p:nvPr/>
        </p:nvSpPr>
        <p:spPr bwMode="auto">
          <a:xfrm>
            <a:off x="3563938" y="1273175"/>
            <a:ext cx="90487"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85" name="Line 65"/>
          <p:cNvSpPr>
            <a:spLocks noChangeShapeType="1"/>
          </p:cNvSpPr>
          <p:nvPr/>
        </p:nvSpPr>
        <p:spPr bwMode="auto">
          <a:xfrm>
            <a:off x="3546475" y="2487613"/>
            <a:ext cx="100013"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386" name="Line 66"/>
          <p:cNvSpPr>
            <a:spLocks noChangeShapeType="1"/>
          </p:cNvSpPr>
          <p:nvPr/>
        </p:nvSpPr>
        <p:spPr bwMode="auto">
          <a:xfrm>
            <a:off x="3571875" y="4703763"/>
            <a:ext cx="100013"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35" name="Line 115"/>
          <p:cNvSpPr>
            <a:spLocks noChangeShapeType="1"/>
          </p:cNvSpPr>
          <p:nvPr/>
        </p:nvSpPr>
        <p:spPr bwMode="auto">
          <a:xfrm>
            <a:off x="2384425" y="1319213"/>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36" name="Line 116"/>
          <p:cNvSpPr>
            <a:spLocks noChangeShapeType="1"/>
          </p:cNvSpPr>
          <p:nvPr/>
        </p:nvSpPr>
        <p:spPr bwMode="auto">
          <a:xfrm>
            <a:off x="3584575" y="5851525"/>
            <a:ext cx="88900"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37" name="Line 117"/>
          <p:cNvSpPr>
            <a:spLocks noChangeShapeType="1"/>
          </p:cNvSpPr>
          <p:nvPr/>
        </p:nvSpPr>
        <p:spPr bwMode="auto">
          <a:xfrm>
            <a:off x="3713163" y="809625"/>
            <a:ext cx="119062"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38" name="Line 118"/>
          <p:cNvSpPr>
            <a:spLocks noChangeShapeType="1"/>
          </p:cNvSpPr>
          <p:nvPr/>
        </p:nvSpPr>
        <p:spPr bwMode="auto">
          <a:xfrm>
            <a:off x="3713163" y="2486025"/>
            <a:ext cx="13017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39" name="Text Box 119"/>
          <p:cNvSpPr txBox="1">
            <a:spLocks noChangeArrowheads="1"/>
          </p:cNvSpPr>
          <p:nvPr/>
        </p:nvSpPr>
        <p:spPr bwMode="auto">
          <a:xfrm>
            <a:off x="1017588" y="3235325"/>
            <a:ext cx="1230312" cy="101758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t>サークル会合回数が少ない</a:t>
            </a:r>
          </a:p>
          <a:p>
            <a:endParaRPr lang="ja-JP" altLang="en-US" sz="1200"/>
          </a:p>
          <a:p>
            <a:endParaRPr lang="ja-JP" altLang="en-US" sz="1200"/>
          </a:p>
          <a:p>
            <a:endParaRPr lang="en-US" altLang="ja-JP" sz="1200"/>
          </a:p>
        </p:txBody>
      </p:sp>
      <p:sp>
        <p:nvSpPr>
          <p:cNvPr id="312440" name="Text Box 120"/>
          <p:cNvSpPr txBox="1">
            <a:spLocks noChangeArrowheads="1"/>
          </p:cNvSpPr>
          <p:nvPr/>
        </p:nvSpPr>
        <p:spPr bwMode="auto">
          <a:xfrm>
            <a:off x="2533650" y="2103438"/>
            <a:ext cx="1001713"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2441" name="Line 121"/>
          <p:cNvSpPr>
            <a:spLocks noChangeShapeType="1"/>
          </p:cNvSpPr>
          <p:nvPr/>
        </p:nvSpPr>
        <p:spPr bwMode="auto">
          <a:xfrm>
            <a:off x="2251075" y="3651250"/>
            <a:ext cx="2667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42" name="Line 122"/>
          <p:cNvSpPr>
            <a:spLocks noChangeShapeType="1"/>
          </p:cNvSpPr>
          <p:nvPr/>
        </p:nvSpPr>
        <p:spPr bwMode="auto">
          <a:xfrm>
            <a:off x="3560763" y="3613150"/>
            <a:ext cx="106362" cy="1588"/>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43" name="Line 123"/>
          <p:cNvSpPr>
            <a:spLocks noChangeShapeType="1"/>
          </p:cNvSpPr>
          <p:nvPr/>
        </p:nvSpPr>
        <p:spPr bwMode="auto">
          <a:xfrm>
            <a:off x="857250" y="5232400"/>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44" name="Text Box 124"/>
          <p:cNvSpPr txBox="1">
            <a:spLocks noChangeArrowheads="1"/>
          </p:cNvSpPr>
          <p:nvPr/>
        </p:nvSpPr>
        <p:spPr bwMode="auto">
          <a:xfrm>
            <a:off x="-58738" y="111125"/>
            <a:ext cx="2541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演習問題②　記入用紙</a:t>
            </a:r>
            <a:r>
              <a:rPr lang="en-US" altLang="ja-JP" sz="1400"/>
              <a:t>A</a:t>
            </a:r>
          </a:p>
        </p:txBody>
      </p:sp>
      <p:sp>
        <p:nvSpPr>
          <p:cNvPr id="312445" name="Text Box 125"/>
          <p:cNvSpPr txBox="1">
            <a:spLocks noChangeArrowheads="1"/>
          </p:cNvSpPr>
          <p:nvPr/>
        </p:nvSpPr>
        <p:spPr bwMode="auto">
          <a:xfrm>
            <a:off x="2759075" y="679450"/>
            <a:ext cx="600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2446" name="Text Box 126"/>
          <p:cNvSpPr txBox="1">
            <a:spLocks noChangeArrowheads="1"/>
          </p:cNvSpPr>
          <p:nvPr/>
        </p:nvSpPr>
        <p:spPr bwMode="auto">
          <a:xfrm>
            <a:off x="4135438" y="327025"/>
            <a:ext cx="6794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2447" name="Text Box 127"/>
          <p:cNvSpPr txBox="1">
            <a:spLocks noChangeArrowheads="1"/>
          </p:cNvSpPr>
          <p:nvPr/>
        </p:nvSpPr>
        <p:spPr bwMode="auto">
          <a:xfrm>
            <a:off x="7559675" y="306388"/>
            <a:ext cx="852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2471" name="Text Box 151"/>
          <p:cNvSpPr txBox="1">
            <a:spLocks noChangeArrowheads="1"/>
          </p:cNvSpPr>
          <p:nvPr/>
        </p:nvSpPr>
        <p:spPr bwMode="auto">
          <a:xfrm>
            <a:off x="5541963" y="585788"/>
            <a:ext cx="135255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72" name="Text Box 152"/>
          <p:cNvSpPr txBox="1">
            <a:spLocks noChangeArrowheads="1"/>
          </p:cNvSpPr>
          <p:nvPr/>
        </p:nvSpPr>
        <p:spPr bwMode="auto">
          <a:xfrm>
            <a:off x="5541963" y="1362075"/>
            <a:ext cx="136207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73" name="Text Box 153"/>
          <p:cNvSpPr txBox="1">
            <a:spLocks noChangeArrowheads="1"/>
          </p:cNvSpPr>
          <p:nvPr/>
        </p:nvSpPr>
        <p:spPr bwMode="auto">
          <a:xfrm>
            <a:off x="5541963" y="2138363"/>
            <a:ext cx="1363662"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74" name="Text Box 154"/>
          <p:cNvSpPr txBox="1">
            <a:spLocks noChangeArrowheads="1"/>
          </p:cNvSpPr>
          <p:nvPr/>
        </p:nvSpPr>
        <p:spPr bwMode="auto">
          <a:xfrm>
            <a:off x="5541963" y="2914650"/>
            <a:ext cx="1379537"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75" name="Text Box 155"/>
          <p:cNvSpPr txBox="1">
            <a:spLocks noChangeArrowheads="1"/>
          </p:cNvSpPr>
          <p:nvPr/>
        </p:nvSpPr>
        <p:spPr bwMode="auto">
          <a:xfrm>
            <a:off x="5541963" y="3692525"/>
            <a:ext cx="13716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76" name="Text Box 156"/>
          <p:cNvSpPr txBox="1">
            <a:spLocks noChangeArrowheads="1"/>
          </p:cNvSpPr>
          <p:nvPr/>
        </p:nvSpPr>
        <p:spPr bwMode="auto">
          <a:xfrm>
            <a:off x="5541963" y="4468813"/>
            <a:ext cx="137160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77" name="Text Box 157"/>
          <p:cNvSpPr txBox="1">
            <a:spLocks noChangeArrowheads="1"/>
          </p:cNvSpPr>
          <p:nvPr/>
        </p:nvSpPr>
        <p:spPr bwMode="auto">
          <a:xfrm>
            <a:off x="5541963" y="5245100"/>
            <a:ext cx="13716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78" name="Text Box 158"/>
          <p:cNvSpPr txBox="1">
            <a:spLocks noChangeArrowheads="1"/>
          </p:cNvSpPr>
          <p:nvPr/>
        </p:nvSpPr>
        <p:spPr bwMode="auto">
          <a:xfrm>
            <a:off x="5541963" y="6022975"/>
            <a:ext cx="13589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80" name="Line 160"/>
          <p:cNvSpPr>
            <a:spLocks noChangeShapeType="1"/>
          </p:cNvSpPr>
          <p:nvPr/>
        </p:nvSpPr>
        <p:spPr bwMode="auto">
          <a:xfrm>
            <a:off x="5321300" y="1722438"/>
            <a:ext cx="92075"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81" name="Line 161"/>
          <p:cNvSpPr>
            <a:spLocks noChangeShapeType="1"/>
          </p:cNvSpPr>
          <p:nvPr/>
        </p:nvSpPr>
        <p:spPr bwMode="auto">
          <a:xfrm>
            <a:off x="5321300" y="3232150"/>
            <a:ext cx="9207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82" name="Line 162"/>
          <p:cNvSpPr>
            <a:spLocks noChangeShapeType="1"/>
          </p:cNvSpPr>
          <p:nvPr/>
        </p:nvSpPr>
        <p:spPr bwMode="auto">
          <a:xfrm>
            <a:off x="5310188" y="4040188"/>
            <a:ext cx="117475"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83" name="Line 163"/>
          <p:cNvSpPr>
            <a:spLocks noChangeShapeType="1"/>
          </p:cNvSpPr>
          <p:nvPr/>
        </p:nvSpPr>
        <p:spPr bwMode="auto">
          <a:xfrm>
            <a:off x="5310188" y="4906963"/>
            <a:ext cx="98425"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84" name="Line 164"/>
          <p:cNvSpPr>
            <a:spLocks noChangeShapeType="1"/>
          </p:cNvSpPr>
          <p:nvPr/>
        </p:nvSpPr>
        <p:spPr bwMode="auto">
          <a:xfrm>
            <a:off x="5319713" y="5575300"/>
            <a:ext cx="100012"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85" name="Line 165"/>
          <p:cNvSpPr>
            <a:spLocks noChangeShapeType="1"/>
          </p:cNvSpPr>
          <p:nvPr/>
        </p:nvSpPr>
        <p:spPr bwMode="auto">
          <a:xfrm>
            <a:off x="5319713" y="6372225"/>
            <a:ext cx="11747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86" name="Line 166"/>
          <p:cNvSpPr>
            <a:spLocks noChangeShapeType="1"/>
          </p:cNvSpPr>
          <p:nvPr/>
        </p:nvSpPr>
        <p:spPr bwMode="auto">
          <a:xfrm>
            <a:off x="5310188" y="819150"/>
            <a:ext cx="9842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87" name="Line 167"/>
          <p:cNvSpPr>
            <a:spLocks noChangeShapeType="1"/>
          </p:cNvSpPr>
          <p:nvPr/>
        </p:nvSpPr>
        <p:spPr bwMode="auto">
          <a:xfrm>
            <a:off x="5310188" y="2495550"/>
            <a:ext cx="109537"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88" name="Text Box 168"/>
          <p:cNvSpPr txBox="1">
            <a:spLocks noChangeArrowheads="1"/>
          </p:cNvSpPr>
          <p:nvPr/>
        </p:nvSpPr>
        <p:spPr bwMode="auto">
          <a:xfrm>
            <a:off x="5954713" y="320675"/>
            <a:ext cx="749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a:t>なぜ</a:t>
            </a:r>
          </a:p>
        </p:txBody>
      </p:sp>
      <p:sp>
        <p:nvSpPr>
          <p:cNvPr id="312489" name="Line 169"/>
          <p:cNvSpPr>
            <a:spLocks noChangeShapeType="1"/>
          </p:cNvSpPr>
          <p:nvPr/>
        </p:nvSpPr>
        <p:spPr bwMode="auto">
          <a:xfrm>
            <a:off x="7027863" y="1260475"/>
            <a:ext cx="9842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494" name="Text Box 174"/>
          <p:cNvSpPr txBox="1">
            <a:spLocks noChangeArrowheads="1"/>
          </p:cNvSpPr>
          <p:nvPr/>
        </p:nvSpPr>
        <p:spPr bwMode="auto">
          <a:xfrm>
            <a:off x="7272338" y="569913"/>
            <a:ext cx="135255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95" name="Text Box 175"/>
          <p:cNvSpPr txBox="1">
            <a:spLocks noChangeArrowheads="1"/>
          </p:cNvSpPr>
          <p:nvPr/>
        </p:nvSpPr>
        <p:spPr bwMode="auto">
          <a:xfrm>
            <a:off x="7272338" y="1346200"/>
            <a:ext cx="136207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96" name="Text Box 176"/>
          <p:cNvSpPr txBox="1">
            <a:spLocks noChangeArrowheads="1"/>
          </p:cNvSpPr>
          <p:nvPr/>
        </p:nvSpPr>
        <p:spPr bwMode="auto">
          <a:xfrm>
            <a:off x="7272338" y="2122488"/>
            <a:ext cx="1363662"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97" name="Text Box 177"/>
          <p:cNvSpPr txBox="1">
            <a:spLocks noChangeArrowheads="1"/>
          </p:cNvSpPr>
          <p:nvPr/>
        </p:nvSpPr>
        <p:spPr bwMode="auto">
          <a:xfrm>
            <a:off x="7272338" y="2898775"/>
            <a:ext cx="1379537"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98" name="Text Box 178"/>
          <p:cNvSpPr txBox="1">
            <a:spLocks noChangeArrowheads="1"/>
          </p:cNvSpPr>
          <p:nvPr/>
        </p:nvSpPr>
        <p:spPr bwMode="auto">
          <a:xfrm>
            <a:off x="7272338" y="3676650"/>
            <a:ext cx="13716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499" name="Text Box 179"/>
          <p:cNvSpPr txBox="1">
            <a:spLocks noChangeArrowheads="1"/>
          </p:cNvSpPr>
          <p:nvPr/>
        </p:nvSpPr>
        <p:spPr bwMode="auto">
          <a:xfrm>
            <a:off x="7272338" y="4452938"/>
            <a:ext cx="137160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500" name="Text Box 180"/>
          <p:cNvSpPr txBox="1">
            <a:spLocks noChangeArrowheads="1"/>
          </p:cNvSpPr>
          <p:nvPr/>
        </p:nvSpPr>
        <p:spPr bwMode="auto">
          <a:xfrm>
            <a:off x="7272338" y="5229225"/>
            <a:ext cx="13716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501" name="Text Box 181"/>
          <p:cNvSpPr txBox="1">
            <a:spLocks noChangeArrowheads="1"/>
          </p:cNvSpPr>
          <p:nvPr/>
        </p:nvSpPr>
        <p:spPr bwMode="auto">
          <a:xfrm>
            <a:off x="7272338" y="6007100"/>
            <a:ext cx="13589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2503" name="Line 183"/>
          <p:cNvSpPr>
            <a:spLocks noChangeShapeType="1"/>
          </p:cNvSpPr>
          <p:nvPr/>
        </p:nvSpPr>
        <p:spPr bwMode="auto">
          <a:xfrm>
            <a:off x="7035800" y="1690688"/>
            <a:ext cx="92075"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504" name="Line 184"/>
          <p:cNvSpPr>
            <a:spLocks noChangeShapeType="1"/>
          </p:cNvSpPr>
          <p:nvPr/>
        </p:nvSpPr>
        <p:spPr bwMode="auto">
          <a:xfrm>
            <a:off x="7035800" y="3200400"/>
            <a:ext cx="9207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505" name="Line 185"/>
          <p:cNvSpPr>
            <a:spLocks noChangeShapeType="1"/>
          </p:cNvSpPr>
          <p:nvPr/>
        </p:nvSpPr>
        <p:spPr bwMode="auto">
          <a:xfrm>
            <a:off x="7024688" y="4008438"/>
            <a:ext cx="117475"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506" name="Line 186"/>
          <p:cNvSpPr>
            <a:spLocks noChangeShapeType="1"/>
          </p:cNvSpPr>
          <p:nvPr/>
        </p:nvSpPr>
        <p:spPr bwMode="auto">
          <a:xfrm>
            <a:off x="7024688" y="4875213"/>
            <a:ext cx="98425"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507" name="Line 187"/>
          <p:cNvSpPr>
            <a:spLocks noChangeShapeType="1"/>
          </p:cNvSpPr>
          <p:nvPr/>
        </p:nvSpPr>
        <p:spPr bwMode="auto">
          <a:xfrm>
            <a:off x="7034213" y="5543550"/>
            <a:ext cx="100012"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508" name="Line 188"/>
          <p:cNvSpPr>
            <a:spLocks noChangeShapeType="1"/>
          </p:cNvSpPr>
          <p:nvPr/>
        </p:nvSpPr>
        <p:spPr bwMode="auto">
          <a:xfrm>
            <a:off x="7034213" y="6340475"/>
            <a:ext cx="11747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509" name="Line 189"/>
          <p:cNvSpPr>
            <a:spLocks noChangeShapeType="1"/>
          </p:cNvSpPr>
          <p:nvPr/>
        </p:nvSpPr>
        <p:spPr bwMode="auto">
          <a:xfrm>
            <a:off x="7024688" y="787400"/>
            <a:ext cx="9842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2510" name="Line 190"/>
          <p:cNvSpPr>
            <a:spLocks noChangeShapeType="1"/>
          </p:cNvSpPr>
          <p:nvPr/>
        </p:nvSpPr>
        <p:spPr bwMode="auto">
          <a:xfrm>
            <a:off x="7024688" y="2463800"/>
            <a:ext cx="109537"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8" name="Text Box 4"/>
          <p:cNvSpPr txBox="1">
            <a:spLocks noChangeArrowheads="1"/>
          </p:cNvSpPr>
          <p:nvPr/>
        </p:nvSpPr>
        <p:spPr bwMode="auto">
          <a:xfrm>
            <a:off x="5056188" y="271463"/>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３次手段</a:t>
            </a:r>
            <a:endParaRPr lang="ja-JP" altLang="en-US"/>
          </a:p>
        </p:txBody>
      </p:sp>
      <p:sp>
        <p:nvSpPr>
          <p:cNvPr id="313349" name="Text Box 5"/>
          <p:cNvSpPr txBox="1">
            <a:spLocks noChangeArrowheads="1"/>
          </p:cNvSpPr>
          <p:nvPr/>
        </p:nvSpPr>
        <p:spPr bwMode="auto">
          <a:xfrm>
            <a:off x="1012825" y="1708150"/>
            <a:ext cx="1230313"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3350" name="Text Box 6"/>
          <p:cNvSpPr txBox="1">
            <a:spLocks noChangeArrowheads="1"/>
          </p:cNvSpPr>
          <p:nvPr/>
        </p:nvSpPr>
        <p:spPr bwMode="auto">
          <a:xfrm>
            <a:off x="287338" y="1773238"/>
            <a:ext cx="434975" cy="3411537"/>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lgn="ctr"/>
            <a:endParaRPr lang="ja-JP" altLang="ja-JP"/>
          </a:p>
        </p:txBody>
      </p:sp>
      <p:sp>
        <p:nvSpPr>
          <p:cNvPr id="313351" name="Text Box 7"/>
          <p:cNvSpPr txBox="1">
            <a:spLocks noChangeArrowheads="1"/>
          </p:cNvSpPr>
          <p:nvPr/>
        </p:nvSpPr>
        <p:spPr bwMode="auto">
          <a:xfrm>
            <a:off x="4643438" y="592138"/>
            <a:ext cx="187325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3352" name="Text Box 8"/>
          <p:cNvSpPr txBox="1">
            <a:spLocks noChangeArrowheads="1"/>
          </p:cNvSpPr>
          <p:nvPr/>
        </p:nvSpPr>
        <p:spPr bwMode="auto">
          <a:xfrm>
            <a:off x="4643438" y="1368425"/>
            <a:ext cx="188595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3353" name="Text Box 9"/>
          <p:cNvSpPr txBox="1">
            <a:spLocks noChangeArrowheads="1"/>
          </p:cNvSpPr>
          <p:nvPr/>
        </p:nvSpPr>
        <p:spPr bwMode="auto">
          <a:xfrm>
            <a:off x="4643438" y="2144713"/>
            <a:ext cx="1887537"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3354" name="Text Box 10"/>
          <p:cNvSpPr txBox="1">
            <a:spLocks noChangeArrowheads="1"/>
          </p:cNvSpPr>
          <p:nvPr/>
        </p:nvSpPr>
        <p:spPr bwMode="auto">
          <a:xfrm>
            <a:off x="4643438" y="2921000"/>
            <a:ext cx="1893887"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3355" name="Text Box 11"/>
          <p:cNvSpPr txBox="1">
            <a:spLocks noChangeArrowheads="1"/>
          </p:cNvSpPr>
          <p:nvPr/>
        </p:nvSpPr>
        <p:spPr bwMode="auto">
          <a:xfrm>
            <a:off x="4643438" y="3698875"/>
            <a:ext cx="190182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3356" name="Text Box 12"/>
          <p:cNvSpPr txBox="1">
            <a:spLocks noChangeArrowheads="1"/>
          </p:cNvSpPr>
          <p:nvPr/>
        </p:nvSpPr>
        <p:spPr bwMode="auto">
          <a:xfrm>
            <a:off x="4643438" y="4475163"/>
            <a:ext cx="1900237"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3357" name="Text Box 13"/>
          <p:cNvSpPr txBox="1">
            <a:spLocks noChangeArrowheads="1"/>
          </p:cNvSpPr>
          <p:nvPr/>
        </p:nvSpPr>
        <p:spPr bwMode="auto">
          <a:xfrm>
            <a:off x="4643438" y="5251450"/>
            <a:ext cx="190182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3358" name="Text Box 14"/>
          <p:cNvSpPr txBox="1">
            <a:spLocks noChangeArrowheads="1"/>
          </p:cNvSpPr>
          <p:nvPr/>
        </p:nvSpPr>
        <p:spPr bwMode="auto">
          <a:xfrm>
            <a:off x="4643438" y="6029325"/>
            <a:ext cx="188277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p:txBody>
      </p:sp>
      <p:sp>
        <p:nvSpPr>
          <p:cNvPr id="313359" name="Text Box 15"/>
          <p:cNvSpPr txBox="1">
            <a:spLocks noChangeArrowheads="1"/>
          </p:cNvSpPr>
          <p:nvPr/>
        </p:nvSpPr>
        <p:spPr bwMode="auto">
          <a:xfrm>
            <a:off x="2513013" y="3233738"/>
            <a:ext cx="1822450"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3360" name="Text Box 16"/>
          <p:cNvSpPr txBox="1">
            <a:spLocks noChangeArrowheads="1"/>
          </p:cNvSpPr>
          <p:nvPr/>
        </p:nvSpPr>
        <p:spPr bwMode="auto">
          <a:xfrm>
            <a:off x="2538413" y="974725"/>
            <a:ext cx="17938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3361" name="Text Box 17"/>
          <p:cNvSpPr txBox="1">
            <a:spLocks noChangeArrowheads="1"/>
          </p:cNvSpPr>
          <p:nvPr/>
        </p:nvSpPr>
        <p:spPr bwMode="auto">
          <a:xfrm>
            <a:off x="2538413" y="4362450"/>
            <a:ext cx="180816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3362" name="Text Box 18"/>
          <p:cNvSpPr txBox="1">
            <a:spLocks noChangeArrowheads="1"/>
          </p:cNvSpPr>
          <p:nvPr/>
        </p:nvSpPr>
        <p:spPr bwMode="auto">
          <a:xfrm>
            <a:off x="2538413" y="5492750"/>
            <a:ext cx="18065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3363" name="Text Box 19"/>
          <p:cNvSpPr txBox="1">
            <a:spLocks noChangeArrowheads="1"/>
          </p:cNvSpPr>
          <p:nvPr/>
        </p:nvSpPr>
        <p:spPr bwMode="auto">
          <a:xfrm>
            <a:off x="93663" y="1400175"/>
            <a:ext cx="800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基本目的</a:t>
            </a:r>
            <a:endParaRPr lang="ja-JP" altLang="en-US"/>
          </a:p>
        </p:txBody>
      </p:sp>
      <p:sp>
        <p:nvSpPr>
          <p:cNvPr id="313364" name="Text Box 20"/>
          <p:cNvSpPr txBox="1">
            <a:spLocks noChangeArrowheads="1"/>
          </p:cNvSpPr>
          <p:nvPr/>
        </p:nvSpPr>
        <p:spPr bwMode="auto">
          <a:xfrm>
            <a:off x="1165225" y="1376363"/>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solidFill>
                  <a:srgbClr val="FF3300"/>
                </a:solidFill>
                <a:ea typeface="HGP創英角ｺﾞｼｯｸUB" pitchFamily="50" charset="-128"/>
              </a:rPr>
              <a:t>１次手段</a:t>
            </a:r>
            <a:endParaRPr lang="ja-JP" altLang="en-US" sz="1200"/>
          </a:p>
        </p:txBody>
      </p:sp>
      <p:sp>
        <p:nvSpPr>
          <p:cNvPr id="313365" name="Text Box 21"/>
          <p:cNvSpPr txBox="1">
            <a:spLocks noChangeArrowheads="1"/>
          </p:cNvSpPr>
          <p:nvPr/>
        </p:nvSpPr>
        <p:spPr bwMode="auto">
          <a:xfrm>
            <a:off x="2855913" y="671513"/>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200">
                <a:solidFill>
                  <a:srgbClr val="FF3300"/>
                </a:solidFill>
                <a:ea typeface="HGP創英角ｺﾞｼｯｸUB" pitchFamily="50" charset="-128"/>
              </a:rPr>
              <a:t>２次手段</a:t>
            </a:r>
            <a:endParaRPr lang="ja-JP" altLang="en-US"/>
          </a:p>
        </p:txBody>
      </p:sp>
      <p:sp>
        <p:nvSpPr>
          <p:cNvPr id="313366" name="Text Box 22"/>
          <p:cNvSpPr txBox="1">
            <a:spLocks noChangeArrowheads="1"/>
          </p:cNvSpPr>
          <p:nvPr/>
        </p:nvSpPr>
        <p:spPr bwMode="auto">
          <a:xfrm>
            <a:off x="1000125" y="4806950"/>
            <a:ext cx="1220788"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3367" name="Line 23"/>
          <p:cNvSpPr>
            <a:spLocks noChangeShapeType="1"/>
          </p:cNvSpPr>
          <p:nvPr/>
        </p:nvSpPr>
        <p:spPr bwMode="auto">
          <a:xfrm>
            <a:off x="857250" y="2049463"/>
            <a:ext cx="0" cy="3182937"/>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68" name="Line 24"/>
          <p:cNvSpPr>
            <a:spLocks noChangeShapeType="1"/>
          </p:cNvSpPr>
          <p:nvPr/>
        </p:nvSpPr>
        <p:spPr bwMode="auto">
          <a:xfrm>
            <a:off x="2360613" y="5842000"/>
            <a:ext cx="15875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69" name="Line 25"/>
          <p:cNvSpPr>
            <a:spLocks noChangeShapeType="1"/>
          </p:cNvSpPr>
          <p:nvPr/>
        </p:nvSpPr>
        <p:spPr bwMode="auto">
          <a:xfrm>
            <a:off x="728663" y="3636963"/>
            <a:ext cx="255587"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70" name="Line 26"/>
          <p:cNvSpPr>
            <a:spLocks noChangeShapeType="1"/>
          </p:cNvSpPr>
          <p:nvPr/>
        </p:nvSpPr>
        <p:spPr bwMode="auto">
          <a:xfrm>
            <a:off x="868363" y="2057400"/>
            <a:ext cx="1270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71" name="Line 27"/>
          <p:cNvSpPr>
            <a:spLocks noChangeShapeType="1"/>
          </p:cNvSpPr>
          <p:nvPr/>
        </p:nvSpPr>
        <p:spPr bwMode="auto">
          <a:xfrm>
            <a:off x="2233613" y="2036763"/>
            <a:ext cx="1508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72" name="Line 28"/>
          <p:cNvSpPr>
            <a:spLocks noChangeShapeType="1"/>
          </p:cNvSpPr>
          <p:nvPr/>
        </p:nvSpPr>
        <p:spPr bwMode="auto">
          <a:xfrm flipV="1">
            <a:off x="2384425" y="2495550"/>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73" name="Line 29"/>
          <p:cNvSpPr>
            <a:spLocks noChangeShapeType="1"/>
          </p:cNvSpPr>
          <p:nvPr/>
        </p:nvSpPr>
        <p:spPr bwMode="auto">
          <a:xfrm flipH="1">
            <a:off x="2349500" y="1308100"/>
            <a:ext cx="11113" cy="4537075"/>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74" name="Line 30"/>
          <p:cNvSpPr>
            <a:spLocks noChangeShapeType="1"/>
          </p:cNvSpPr>
          <p:nvPr/>
        </p:nvSpPr>
        <p:spPr bwMode="auto">
          <a:xfrm>
            <a:off x="2360613" y="4757738"/>
            <a:ext cx="16192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75" name="Line 31"/>
          <p:cNvSpPr>
            <a:spLocks noChangeShapeType="1"/>
          </p:cNvSpPr>
          <p:nvPr/>
        </p:nvSpPr>
        <p:spPr bwMode="auto">
          <a:xfrm>
            <a:off x="2211388" y="5210175"/>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76" name="Line 32"/>
          <p:cNvSpPr>
            <a:spLocks noChangeShapeType="1"/>
          </p:cNvSpPr>
          <p:nvPr/>
        </p:nvSpPr>
        <p:spPr bwMode="auto">
          <a:xfrm>
            <a:off x="4491038" y="809625"/>
            <a:ext cx="0" cy="557530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77" name="Line 33"/>
          <p:cNvSpPr>
            <a:spLocks noChangeShapeType="1"/>
          </p:cNvSpPr>
          <p:nvPr/>
        </p:nvSpPr>
        <p:spPr bwMode="auto">
          <a:xfrm>
            <a:off x="4483100" y="1712913"/>
            <a:ext cx="15557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78" name="Line 34"/>
          <p:cNvSpPr>
            <a:spLocks noChangeShapeType="1"/>
          </p:cNvSpPr>
          <p:nvPr/>
        </p:nvSpPr>
        <p:spPr bwMode="auto">
          <a:xfrm>
            <a:off x="4483100" y="3222625"/>
            <a:ext cx="1651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79" name="Line 35"/>
          <p:cNvSpPr>
            <a:spLocks noChangeShapeType="1"/>
          </p:cNvSpPr>
          <p:nvPr/>
        </p:nvSpPr>
        <p:spPr bwMode="auto">
          <a:xfrm>
            <a:off x="4481513" y="4030663"/>
            <a:ext cx="1651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80" name="Line 36"/>
          <p:cNvSpPr>
            <a:spLocks noChangeShapeType="1"/>
          </p:cNvSpPr>
          <p:nvPr/>
        </p:nvSpPr>
        <p:spPr bwMode="auto">
          <a:xfrm>
            <a:off x="4491038" y="4897438"/>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81" name="Line 37"/>
          <p:cNvSpPr>
            <a:spLocks noChangeShapeType="1"/>
          </p:cNvSpPr>
          <p:nvPr/>
        </p:nvSpPr>
        <p:spPr bwMode="auto">
          <a:xfrm>
            <a:off x="4487863" y="5654675"/>
            <a:ext cx="1508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82" name="Line 38"/>
          <p:cNvSpPr>
            <a:spLocks noChangeShapeType="1"/>
          </p:cNvSpPr>
          <p:nvPr/>
        </p:nvSpPr>
        <p:spPr bwMode="auto">
          <a:xfrm>
            <a:off x="4506913" y="6396038"/>
            <a:ext cx="1270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83" name="Line 39"/>
          <p:cNvSpPr>
            <a:spLocks noChangeShapeType="1"/>
          </p:cNvSpPr>
          <p:nvPr/>
        </p:nvSpPr>
        <p:spPr bwMode="auto">
          <a:xfrm>
            <a:off x="4341813" y="1273175"/>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84" name="Line 40"/>
          <p:cNvSpPr>
            <a:spLocks noChangeShapeType="1"/>
          </p:cNvSpPr>
          <p:nvPr/>
        </p:nvSpPr>
        <p:spPr bwMode="auto">
          <a:xfrm>
            <a:off x="4362450" y="2487613"/>
            <a:ext cx="11747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85" name="Line 41"/>
          <p:cNvSpPr>
            <a:spLocks noChangeShapeType="1"/>
          </p:cNvSpPr>
          <p:nvPr/>
        </p:nvSpPr>
        <p:spPr bwMode="auto">
          <a:xfrm>
            <a:off x="4349750" y="4703763"/>
            <a:ext cx="1524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86" name="Line 42"/>
          <p:cNvSpPr>
            <a:spLocks noChangeShapeType="1"/>
          </p:cNvSpPr>
          <p:nvPr/>
        </p:nvSpPr>
        <p:spPr bwMode="auto">
          <a:xfrm>
            <a:off x="6527800" y="920750"/>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87" name="Line 43"/>
          <p:cNvSpPr>
            <a:spLocks noChangeShapeType="1"/>
          </p:cNvSpPr>
          <p:nvPr/>
        </p:nvSpPr>
        <p:spPr bwMode="auto">
          <a:xfrm>
            <a:off x="6550025" y="1668463"/>
            <a:ext cx="1397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88" name="Line 44"/>
          <p:cNvSpPr>
            <a:spLocks noChangeShapeType="1"/>
          </p:cNvSpPr>
          <p:nvPr/>
        </p:nvSpPr>
        <p:spPr bwMode="auto">
          <a:xfrm>
            <a:off x="6550025" y="2441575"/>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89" name="Line 45"/>
          <p:cNvSpPr>
            <a:spLocks noChangeShapeType="1"/>
          </p:cNvSpPr>
          <p:nvPr/>
        </p:nvSpPr>
        <p:spPr bwMode="auto">
          <a:xfrm>
            <a:off x="6551613" y="3189288"/>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90" name="Line 46"/>
          <p:cNvSpPr>
            <a:spLocks noChangeShapeType="1"/>
          </p:cNvSpPr>
          <p:nvPr/>
        </p:nvSpPr>
        <p:spPr bwMode="auto">
          <a:xfrm>
            <a:off x="6551613" y="4057650"/>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91" name="Line 47"/>
          <p:cNvSpPr>
            <a:spLocks noChangeShapeType="1"/>
          </p:cNvSpPr>
          <p:nvPr/>
        </p:nvSpPr>
        <p:spPr bwMode="auto">
          <a:xfrm>
            <a:off x="6550025" y="4810125"/>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92" name="Line 48"/>
          <p:cNvSpPr>
            <a:spLocks noChangeShapeType="1"/>
          </p:cNvSpPr>
          <p:nvPr/>
        </p:nvSpPr>
        <p:spPr bwMode="auto">
          <a:xfrm>
            <a:off x="6548438" y="5532438"/>
            <a:ext cx="1635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93" name="Line 49"/>
          <p:cNvSpPr>
            <a:spLocks noChangeShapeType="1"/>
          </p:cNvSpPr>
          <p:nvPr/>
        </p:nvSpPr>
        <p:spPr bwMode="auto">
          <a:xfrm flipV="1">
            <a:off x="6526213" y="6315075"/>
            <a:ext cx="184150" cy="1588"/>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94" name="Line 50"/>
          <p:cNvSpPr>
            <a:spLocks noChangeShapeType="1"/>
          </p:cNvSpPr>
          <p:nvPr/>
        </p:nvSpPr>
        <p:spPr bwMode="auto">
          <a:xfrm>
            <a:off x="2384425" y="1319213"/>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95" name="Line 51"/>
          <p:cNvSpPr>
            <a:spLocks noChangeShapeType="1"/>
          </p:cNvSpPr>
          <p:nvPr/>
        </p:nvSpPr>
        <p:spPr bwMode="auto">
          <a:xfrm>
            <a:off x="4362450" y="5851525"/>
            <a:ext cx="13652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96" name="Line 52"/>
          <p:cNvSpPr>
            <a:spLocks noChangeShapeType="1"/>
          </p:cNvSpPr>
          <p:nvPr/>
        </p:nvSpPr>
        <p:spPr bwMode="auto">
          <a:xfrm>
            <a:off x="4491038" y="809625"/>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97" name="Line 53"/>
          <p:cNvSpPr>
            <a:spLocks noChangeShapeType="1"/>
          </p:cNvSpPr>
          <p:nvPr/>
        </p:nvSpPr>
        <p:spPr bwMode="auto">
          <a:xfrm>
            <a:off x="4491038" y="2486025"/>
            <a:ext cx="1508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398" name="Text Box 54"/>
          <p:cNvSpPr txBox="1">
            <a:spLocks noChangeArrowheads="1"/>
          </p:cNvSpPr>
          <p:nvPr/>
        </p:nvSpPr>
        <p:spPr bwMode="auto">
          <a:xfrm>
            <a:off x="1017588" y="3235325"/>
            <a:ext cx="123031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3399" name="Text Box 55"/>
          <p:cNvSpPr txBox="1">
            <a:spLocks noChangeArrowheads="1"/>
          </p:cNvSpPr>
          <p:nvPr/>
        </p:nvSpPr>
        <p:spPr bwMode="auto">
          <a:xfrm>
            <a:off x="2533650" y="2103438"/>
            <a:ext cx="17938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ja-JP" sz="1200"/>
          </a:p>
          <a:p>
            <a:endParaRPr lang="en-US" altLang="ja-JP" sz="1200"/>
          </a:p>
          <a:p>
            <a:endParaRPr lang="en-US" altLang="ja-JP" sz="1200"/>
          </a:p>
          <a:p>
            <a:endParaRPr lang="en-US" altLang="ja-JP" sz="1200"/>
          </a:p>
        </p:txBody>
      </p:sp>
      <p:sp>
        <p:nvSpPr>
          <p:cNvPr id="313400" name="Line 56"/>
          <p:cNvSpPr>
            <a:spLocks noChangeShapeType="1"/>
          </p:cNvSpPr>
          <p:nvPr/>
        </p:nvSpPr>
        <p:spPr bwMode="auto">
          <a:xfrm>
            <a:off x="2238375" y="3651250"/>
            <a:ext cx="2667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401" name="Line 57"/>
          <p:cNvSpPr>
            <a:spLocks noChangeShapeType="1"/>
          </p:cNvSpPr>
          <p:nvPr/>
        </p:nvSpPr>
        <p:spPr bwMode="auto">
          <a:xfrm>
            <a:off x="4338638" y="3613150"/>
            <a:ext cx="16192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402" name="Line 58"/>
          <p:cNvSpPr>
            <a:spLocks noChangeShapeType="1"/>
          </p:cNvSpPr>
          <p:nvPr/>
        </p:nvSpPr>
        <p:spPr bwMode="auto">
          <a:xfrm>
            <a:off x="857250" y="5232400"/>
            <a:ext cx="1270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3403" name="Text Box 59"/>
          <p:cNvSpPr txBox="1">
            <a:spLocks noChangeArrowheads="1"/>
          </p:cNvSpPr>
          <p:nvPr/>
        </p:nvSpPr>
        <p:spPr bwMode="auto">
          <a:xfrm>
            <a:off x="73025" y="85725"/>
            <a:ext cx="2541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t>演習問題②　記入用紙</a:t>
            </a:r>
            <a:r>
              <a:rPr lang="en-US" altLang="ja-JP" sz="1400"/>
              <a:t>B</a:t>
            </a:r>
          </a:p>
        </p:txBody>
      </p:sp>
      <p:graphicFrame>
        <p:nvGraphicFramePr>
          <p:cNvPr id="313404" name="Group 60"/>
          <p:cNvGraphicFramePr>
            <a:graphicFrameLocks noGrp="1"/>
          </p:cNvGraphicFramePr>
          <p:nvPr/>
        </p:nvGraphicFramePr>
        <p:xfrm>
          <a:off x="6710363" y="609600"/>
          <a:ext cx="2173287" cy="6015038"/>
        </p:xfrm>
        <a:graphic>
          <a:graphicData uri="http://schemas.openxmlformats.org/drawingml/2006/table">
            <a:tbl>
              <a:tblPr/>
              <a:tblGrid>
                <a:gridCol w="542925"/>
                <a:gridCol w="544512"/>
                <a:gridCol w="542925"/>
                <a:gridCol w="542925"/>
              </a:tblGrid>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0888">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0888">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0888">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graphicFrame>
        <p:nvGraphicFramePr>
          <p:cNvPr id="313451" name="Group 107"/>
          <p:cNvGraphicFramePr>
            <a:graphicFrameLocks noGrp="1"/>
          </p:cNvGraphicFramePr>
          <p:nvPr/>
        </p:nvGraphicFramePr>
        <p:xfrm>
          <a:off x="6710363" y="142875"/>
          <a:ext cx="2173287" cy="455613"/>
        </p:xfrm>
        <a:graphic>
          <a:graphicData uri="http://schemas.openxmlformats.org/drawingml/2006/table">
            <a:tbl>
              <a:tblPr/>
              <a:tblGrid>
                <a:gridCol w="542925"/>
                <a:gridCol w="544512"/>
                <a:gridCol w="542925"/>
                <a:gridCol w="542925"/>
              </a:tblGrid>
              <a:tr h="334963">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smtClean="0">
                          <a:ln>
                            <a:noFill/>
                          </a:ln>
                          <a:solidFill>
                            <a:schemeClr val="tx1"/>
                          </a:solidFill>
                          <a:effectLst/>
                          <a:latin typeface="Times New Roman" pitchFamily="18" charset="0"/>
                          <a:ea typeface="ＭＳ Ｐゴシック" pitchFamily="50" charset="-128"/>
                        </a:rPr>
                        <a:t>効果</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smtClean="0">
                          <a:ln>
                            <a:noFill/>
                          </a:ln>
                          <a:solidFill>
                            <a:schemeClr val="tx1"/>
                          </a:solidFill>
                          <a:effectLst/>
                          <a:latin typeface="Times New Roman" pitchFamily="18" charset="0"/>
                          <a:ea typeface="ＭＳ Ｐゴシック" pitchFamily="50" charset="-128"/>
                        </a:rPr>
                        <a:t>実現性</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smtClean="0">
                          <a:ln>
                            <a:noFill/>
                          </a:ln>
                          <a:solidFill>
                            <a:schemeClr val="tx1"/>
                          </a:solidFill>
                          <a:effectLst/>
                          <a:latin typeface="Times New Roman" pitchFamily="18" charset="0"/>
                          <a:ea typeface="ＭＳ Ｐゴシック" pitchFamily="50" charset="-128"/>
                        </a:rPr>
                        <a:t>経済性</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smtClean="0">
                          <a:ln>
                            <a:noFill/>
                          </a:ln>
                          <a:solidFill>
                            <a:schemeClr val="tx1"/>
                          </a:solidFill>
                          <a:effectLst/>
                          <a:latin typeface="Times New Roman" pitchFamily="18" charset="0"/>
                          <a:ea typeface="ＭＳ Ｐゴシック" pitchFamily="50" charset="-128"/>
                        </a:rPr>
                        <a:t>総合評価</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325" name="Rectangle 61"/>
          <p:cNvSpPr>
            <a:spLocks noChangeArrowheads="1"/>
          </p:cNvSpPr>
          <p:nvPr/>
        </p:nvSpPr>
        <p:spPr bwMode="auto">
          <a:xfrm>
            <a:off x="2241550" y="2111375"/>
            <a:ext cx="6035675" cy="182562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9267" name="Text Box 3"/>
          <p:cNvSpPr txBox="1">
            <a:spLocks noChangeArrowheads="1"/>
          </p:cNvSpPr>
          <p:nvPr/>
        </p:nvSpPr>
        <p:spPr bwMode="auto">
          <a:xfrm>
            <a:off x="268288" y="160338"/>
            <a:ext cx="4297362" cy="469900"/>
          </a:xfrm>
          <a:prstGeom prst="rect">
            <a:avLst/>
          </a:prstGeom>
          <a:solidFill>
            <a:srgbClr val="FF99FF"/>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b="1">
                <a:effectLst>
                  <a:outerShdw blurRad="38100" dist="38100" dir="2700000" algn="tl">
                    <a:srgbClr val="FFFFFF"/>
                  </a:outerShdw>
                </a:effectLst>
                <a:ea typeface="HG創英角ﾎﾟｯﾌﾟ体" pitchFamily="49" charset="-128"/>
              </a:rPr>
              <a:t>３．系統図法（方策展開型）</a:t>
            </a:r>
          </a:p>
        </p:txBody>
      </p:sp>
      <p:sp>
        <p:nvSpPr>
          <p:cNvPr id="139268" name="Text Box 4"/>
          <p:cNvSpPr txBox="1">
            <a:spLocks noChangeArrowheads="1"/>
          </p:cNvSpPr>
          <p:nvPr/>
        </p:nvSpPr>
        <p:spPr bwMode="auto">
          <a:xfrm>
            <a:off x="371475" y="806450"/>
            <a:ext cx="8178800" cy="1190625"/>
          </a:xfrm>
          <a:prstGeom prst="rect">
            <a:avLst/>
          </a:prstGeom>
          <a:solidFill>
            <a:srgbClr val="FFFF66"/>
          </a:solidFill>
          <a:ln>
            <a:noFill/>
          </a:ln>
          <a:effectLst/>
          <a:extLst>
            <a:ext uri="{91240B29-F687-4F45-9708-019B960494DF}">
              <a14:hiddenLine xmlns:a14="http://schemas.microsoft.com/office/drawing/2010/main" w="12700">
                <a:solidFill>
                  <a:srgbClr val="FF33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r>
              <a:rPr lang="ja-JP" altLang="en-US" sz="1800" b="1">
                <a:latin typeface="HG創英角ﾎﾟｯﾌﾟ体" pitchFamily="49" charset="-128"/>
                <a:ea typeface="HG創英角ﾎﾟｯﾌﾟ体" pitchFamily="49" charset="-128"/>
              </a:rPr>
              <a:t>（１）</a:t>
            </a:r>
            <a:r>
              <a:rPr lang="ja-JP" altLang="en-US" sz="1800">
                <a:ea typeface="HG創英角ﾎﾟｯﾌﾟ体" pitchFamily="49" charset="-128"/>
              </a:rPr>
              <a:t>系統図法（方策展開型）は「目的－手段＝目的－手段」と系統的に</a:t>
            </a:r>
          </a:p>
          <a:p>
            <a:r>
              <a:rPr lang="ja-JP" altLang="en-US" sz="1800">
                <a:ea typeface="HG創英角ﾎﾟｯﾌﾟ体" pitchFamily="49" charset="-128"/>
              </a:rPr>
              <a:t>　　　図解展開することにより、問題の全容を明らかにするとともに重点</a:t>
            </a:r>
          </a:p>
          <a:p>
            <a:r>
              <a:rPr lang="ja-JP" altLang="en-US" sz="1800">
                <a:ea typeface="HG創英角ﾎﾟｯﾌﾟ体" pitchFamily="49" charset="-128"/>
              </a:rPr>
              <a:t>　　　事項を明確にして、目的を達成するための最適手段・方策を追求して</a:t>
            </a:r>
          </a:p>
          <a:p>
            <a:r>
              <a:rPr lang="ja-JP" altLang="en-US" sz="1800">
                <a:ea typeface="HG創英角ﾎﾟｯﾌﾟ体" pitchFamily="49" charset="-128"/>
              </a:rPr>
              <a:t>　　　いく方法です。</a:t>
            </a:r>
            <a:endParaRPr lang="ja-JP" altLang="en-US" sz="1800" b="1">
              <a:latin typeface="HG創英角ﾎﾟｯﾌﾟ体" pitchFamily="49" charset="-128"/>
              <a:ea typeface="HG創英角ﾎﾟｯﾌﾟ体" pitchFamily="49" charset="-128"/>
            </a:endParaRPr>
          </a:p>
        </p:txBody>
      </p:sp>
      <p:sp>
        <p:nvSpPr>
          <p:cNvPr id="139324" name="Text Box 60"/>
          <p:cNvSpPr txBox="1">
            <a:spLocks noChangeArrowheads="1"/>
          </p:cNvSpPr>
          <p:nvPr/>
        </p:nvSpPr>
        <p:spPr bwMode="auto">
          <a:xfrm>
            <a:off x="2492375" y="6496050"/>
            <a:ext cx="4090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図１．系統図（方策展開型）の概念図</a:t>
            </a:r>
          </a:p>
        </p:txBody>
      </p:sp>
      <p:grpSp>
        <p:nvGrpSpPr>
          <p:cNvPr id="139364" name="Group 100"/>
          <p:cNvGrpSpPr>
            <a:grpSpLocks/>
          </p:cNvGrpSpPr>
          <p:nvPr/>
        </p:nvGrpSpPr>
        <p:grpSpPr bwMode="auto">
          <a:xfrm>
            <a:off x="2632075" y="2463800"/>
            <a:ext cx="5378450" cy="3654425"/>
            <a:chOff x="1658" y="1552"/>
            <a:chExt cx="3388" cy="2302"/>
          </a:xfrm>
        </p:grpSpPr>
        <p:sp>
          <p:nvSpPr>
            <p:cNvPr id="139274" name="AutoShape 10"/>
            <p:cNvSpPr>
              <a:spLocks noChangeArrowheads="1"/>
            </p:cNvSpPr>
            <p:nvPr/>
          </p:nvSpPr>
          <p:spPr bwMode="auto">
            <a:xfrm rot="10800000">
              <a:off x="2173" y="1552"/>
              <a:ext cx="117" cy="96"/>
            </a:xfrm>
            <a:prstGeom prst="triangle">
              <a:avLst>
                <a:gd name="adj" fmla="val 50000"/>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9270" name="Text Box 6"/>
            <p:cNvSpPr txBox="1">
              <a:spLocks noChangeArrowheads="1"/>
            </p:cNvSpPr>
            <p:nvPr/>
          </p:nvSpPr>
          <p:spPr bwMode="auto">
            <a:xfrm>
              <a:off x="1671" y="1637"/>
              <a:ext cx="337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ea typeface="HG創英角ｺﾞｼｯｸUB" pitchFamily="49" charset="-128"/>
                </a:rPr>
                <a:t>そのために何をする（</a:t>
              </a:r>
              <a:r>
                <a:rPr lang="ja-JP" altLang="en-US" sz="1600">
                  <a:solidFill>
                    <a:srgbClr val="FF0000"/>
                  </a:solidFill>
                  <a:ea typeface="HG創英角ｺﾞｼｯｸUB" pitchFamily="49" charset="-128"/>
                </a:rPr>
                <a:t>第１次手段</a:t>
              </a:r>
              <a:r>
                <a:rPr lang="ja-JP" altLang="en-US" sz="1600">
                  <a:ea typeface="HG創英角ｺﾞｼｯｸUB" pitchFamily="49" charset="-128"/>
                </a:rPr>
                <a:t>）</a:t>
              </a:r>
            </a:p>
          </p:txBody>
        </p:sp>
        <p:grpSp>
          <p:nvGrpSpPr>
            <p:cNvPr id="139360" name="Group 96"/>
            <p:cNvGrpSpPr>
              <a:grpSpLocks/>
            </p:cNvGrpSpPr>
            <p:nvPr/>
          </p:nvGrpSpPr>
          <p:grpSpPr bwMode="auto">
            <a:xfrm>
              <a:off x="1658" y="2836"/>
              <a:ext cx="1207" cy="1018"/>
              <a:chOff x="1658" y="2836"/>
              <a:chExt cx="1207" cy="1018"/>
            </a:xfrm>
          </p:grpSpPr>
          <p:sp>
            <p:nvSpPr>
              <p:cNvPr id="139279" name="Text Box 15"/>
              <p:cNvSpPr txBox="1">
                <a:spLocks noChangeArrowheads="1"/>
              </p:cNvSpPr>
              <p:nvPr/>
            </p:nvSpPr>
            <p:spPr bwMode="auto">
              <a:xfrm>
                <a:off x="2080" y="3654"/>
                <a:ext cx="726"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手段→目的</a:t>
                </a:r>
              </a:p>
            </p:txBody>
          </p:sp>
          <p:sp>
            <p:nvSpPr>
              <p:cNvPr id="139278" name="Text Box 14"/>
              <p:cNvSpPr txBox="1">
                <a:spLocks noChangeArrowheads="1"/>
              </p:cNvSpPr>
              <p:nvPr/>
            </p:nvSpPr>
            <p:spPr bwMode="auto">
              <a:xfrm>
                <a:off x="2080" y="3064"/>
                <a:ext cx="726"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手段→目的</a:t>
                </a:r>
              </a:p>
            </p:txBody>
          </p:sp>
          <p:sp>
            <p:nvSpPr>
              <p:cNvPr id="139292" name="Line 28"/>
              <p:cNvSpPr>
                <a:spLocks noChangeShapeType="1"/>
              </p:cNvSpPr>
              <p:nvPr/>
            </p:nvSpPr>
            <p:spPr bwMode="auto">
              <a:xfrm>
                <a:off x="1917" y="3134"/>
                <a:ext cx="16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293" name="Line 29"/>
              <p:cNvSpPr>
                <a:spLocks noChangeShapeType="1"/>
              </p:cNvSpPr>
              <p:nvPr/>
            </p:nvSpPr>
            <p:spPr bwMode="auto">
              <a:xfrm>
                <a:off x="1917" y="3723"/>
                <a:ext cx="16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294" name="Line 30"/>
              <p:cNvSpPr>
                <a:spLocks noChangeShapeType="1"/>
              </p:cNvSpPr>
              <p:nvPr/>
            </p:nvSpPr>
            <p:spPr bwMode="auto">
              <a:xfrm>
                <a:off x="1917" y="3134"/>
                <a:ext cx="0" cy="589"/>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295" name="Line 31"/>
              <p:cNvSpPr>
                <a:spLocks noChangeShapeType="1"/>
              </p:cNvSpPr>
              <p:nvPr/>
            </p:nvSpPr>
            <p:spPr bwMode="auto">
              <a:xfrm>
                <a:off x="1658" y="3420"/>
                <a:ext cx="25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21" name="Text Box 57"/>
              <p:cNvSpPr txBox="1">
                <a:spLocks noChangeArrowheads="1"/>
              </p:cNvSpPr>
              <p:nvPr/>
            </p:nvSpPr>
            <p:spPr bwMode="auto">
              <a:xfrm>
                <a:off x="2057" y="2836"/>
                <a:ext cx="808" cy="19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a:t>
                </a:r>
                <a:r>
                  <a:rPr lang="ja-JP" altLang="en-US" sz="1400" b="1">
                    <a:solidFill>
                      <a:srgbClr val="FF3300"/>
                    </a:solidFill>
                  </a:rPr>
                  <a:t>第１次手段</a:t>
                </a:r>
                <a:r>
                  <a:rPr lang="ja-JP" altLang="en-US" sz="1400" b="1"/>
                  <a:t>）</a:t>
                </a:r>
              </a:p>
            </p:txBody>
          </p:sp>
        </p:grpSp>
      </p:grpSp>
      <p:grpSp>
        <p:nvGrpSpPr>
          <p:cNvPr id="139363" name="Group 99"/>
          <p:cNvGrpSpPr>
            <a:grpSpLocks/>
          </p:cNvGrpSpPr>
          <p:nvPr/>
        </p:nvGrpSpPr>
        <p:grpSpPr bwMode="auto">
          <a:xfrm>
            <a:off x="1477963" y="2098675"/>
            <a:ext cx="6550025" cy="3556000"/>
            <a:chOff x="931" y="1322"/>
            <a:chExt cx="4126" cy="2240"/>
          </a:xfrm>
        </p:grpSpPr>
        <p:sp>
          <p:nvSpPr>
            <p:cNvPr id="139269" name="Text Box 5"/>
            <p:cNvSpPr txBox="1">
              <a:spLocks noChangeArrowheads="1"/>
            </p:cNvSpPr>
            <p:nvPr/>
          </p:nvSpPr>
          <p:spPr bwMode="auto">
            <a:xfrm>
              <a:off x="1676" y="1322"/>
              <a:ext cx="338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ea typeface="HG創英角ｺﾞｼｯｸUB" pitchFamily="49" charset="-128"/>
                </a:rPr>
                <a:t>ある事をしたい（</a:t>
              </a:r>
              <a:r>
                <a:rPr lang="ja-JP" altLang="en-US" sz="1600">
                  <a:solidFill>
                    <a:srgbClr val="FF0000"/>
                  </a:solidFill>
                  <a:ea typeface="HG創英角ｺﾞｼｯｸUB" pitchFamily="49" charset="-128"/>
                </a:rPr>
                <a:t>基本目的</a:t>
              </a:r>
              <a:r>
                <a:rPr lang="ja-JP" altLang="en-US" sz="1600">
                  <a:ea typeface="HG創英角ｺﾞｼｯｸUB" pitchFamily="49" charset="-128"/>
                </a:rPr>
                <a:t>）</a:t>
              </a:r>
            </a:p>
          </p:txBody>
        </p:sp>
        <p:sp>
          <p:nvSpPr>
            <p:cNvPr id="139277" name="Text Box 13"/>
            <p:cNvSpPr txBox="1">
              <a:spLocks noChangeArrowheads="1"/>
            </p:cNvSpPr>
            <p:nvPr/>
          </p:nvSpPr>
          <p:spPr bwMode="auto">
            <a:xfrm>
              <a:off x="931" y="3346"/>
              <a:ext cx="727" cy="216"/>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solidFill>
                    <a:srgbClr val="FF3300"/>
                  </a:solidFill>
                </a:rPr>
                <a:t>基本目的</a:t>
              </a:r>
            </a:p>
          </p:txBody>
        </p:sp>
      </p:grpSp>
      <p:grpSp>
        <p:nvGrpSpPr>
          <p:cNvPr id="139365" name="Group 101"/>
          <p:cNvGrpSpPr>
            <a:grpSpLocks/>
          </p:cNvGrpSpPr>
          <p:nvPr/>
        </p:nvGrpSpPr>
        <p:grpSpPr bwMode="auto">
          <a:xfrm>
            <a:off x="2652713" y="2959100"/>
            <a:ext cx="5481637" cy="3421063"/>
            <a:chOff x="1671" y="1864"/>
            <a:chExt cx="3453" cy="2155"/>
          </a:xfrm>
        </p:grpSpPr>
        <p:sp>
          <p:nvSpPr>
            <p:cNvPr id="139271" name="Text Box 7"/>
            <p:cNvSpPr txBox="1">
              <a:spLocks noChangeArrowheads="1"/>
            </p:cNvSpPr>
            <p:nvPr/>
          </p:nvSpPr>
          <p:spPr bwMode="auto">
            <a:xfrm>
              <a:off x="1671" y="1924"/>
              <a:ext cx="345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ea typeface="HG創英角ｺﾞｼｯｸUB" pitchFamily="49" charset="-128"/>
                </a:rPr>
                <a:t>１次手段を達成するために何をする（</a:t>
              </a:r>
              <a:r>
                <a:rPr lang="ja-JP" altLang="en-US" sz="1600">
                  <a:solidFill>
                    <a:srgbClr val="FF0000"/>
                  </a:solidFill>
                  <a:ea typeface="HG創英角ｺﾞｼｯｸUB" pitchFamily="49" charset="-128"/>
                </a:rPr>
                <a:t>第２次手段</a:t>
              </a:r>
              <a:r>
                <a:rPr lang="ja-JP" altLang="en-US" sz="1600">
                  <a:ea typeface="HG創英角ｺﾞｼｯｸUB" pitchFamily="49" charset="-128"/>
                </a:rPr>
                <a:t>）</a:t>
              </a:r>
            </a:p>
          </p:txBody>
        </p:sp>
        <p:sp>
          <p:nvSpPr>
            <p:cNvPr id="139326" name="AutoShape 62"/>
            <p:cNvSpPr>
              <a:spLocks noChangeArrowheads="1"/>
            </p:cNvSpPr>
            <p:nvPr/>
          </p:nvSpPr>
          <p:spPr bwMode="auto">
            <a:xfrm rot="10800000">
              <a:off x="2178" y="1864"/>
              <a:ext cx="118" cy="96"/>
            </a:xfrm>
            <a:prstGeom prst="triangle">
              <a:avLst>
                <a:gd name="adj" fmla="val 50000"/>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39361" name="Group 97"/>
            <p:cNvGrpSpPr>
              <a:grpSpLocks/>
            </p:cNvGrpSpPr>
            <p:nvPr/>
          </p:nvGrpSpPr>
          <p:grpSpPr bwMode="auto">
            <a:xfrm>
              <a:off x="2806" y="2703"/>
              <a:ext cx="1178" cy="1316"/>
              <a:chOff x="2806" y="2703"/>
              <a:chExt cx="1178" cy="1316"/>
            </a:xfrm>
          </p:grpSpPr>
          <p:sp>
            <p:nvSpPr>
              <p:cNvPr id="139299" name="Line 35"/>
              <p:cNvSpPr>
                <a:spLocks noChangeShapeType="1"/>
              </p:cNvSpPr>
              <p:nvPr/>
            </p:nvSpPr>
            <p:spPr bwMode="auto">
              <a:xfrm>
                <a:off x="3014" y="3888"/>
                <a:ext cx="21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280" name="Text Box 16"/>
              <p:cNvSpPr txBox="1">
                <a:spLocks noChangeArrowheads="1"/>
              </p:cNvSpPr>
              <p:nvPr/>
            </p:nvSpPr>
            <p:spPr bwMode="auto">
              <a:xfrm>
                <a:off x="3229" y="2910"/>
                <a:ext cx="727"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手段→目的</a:t>
                </a:r>
              </a:p>
            </p:txBody>
          </p:sp>
          <p:sp>
            <p:nvSpPr>
              <p:cNvPr id="139281" name="Text Box 17"/>
              <p:cNvSpPr txBox="1">
                <a:spLocks noChangeArrowheads="1"/>
              </p:cNvSpPr>
              <p:nvPr/>
            </p:nvSpPr>
            <p:spPr bwMode="auto">
              <a:xfrm>
                <a:off x="3229" y="3213"/>
                <a:ext cx="727"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手段→目的</a:t>
                </a:r>
              </a:p>
            </p:txBody>
          </p:sp>
          <p:sp>
            <p:nvSpPr>
              <p:cNvPr id="139282" name="Text Box 18"/>
              <p:cNvSpPr txBox="1">
                <a:spLocks noChangeArrowheads="1"/>
              </p:cNvSpPr>
              <p:nvPr/>
            </p:nvSpPr>
            <p:spPr bwMode="auto">
              <a:xfrm>
                <a:off x="3229" y="3516"/>
                <a:ext cx="727"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手段→目的</a:t>
                </a:r>
              </a:p>
            </p:txBody>
          </p:sp>
          <p:sp>
            <p:nvSpPr>
              <p:cNvPr id="139283" name="Text Box 19"/>
              <p:cNvSpPr txBox="1">
                <a:spLocks noChangeArrowheads="1"/>
              </p:cNvSpPr>
              <p:nvPr/>
            </p:nvSpPr>
            <p:spPr bwMode="auto">
              <a:xfrm>
                <a:off x="3229" y="3820"/>
                <a:ext cx="727" cy="199"/>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手段→目的</a:t>
                </a:r>
              </a:p>
            </p:txBody>
          </p:sp>
          <p:sp>
            <p:nvSpPr>
              <p:cNvPr id="139296" name="Line 32"/>
              <p:cNvSpPr>
                <a:spLocks noChangeShapeType="1"/>
              </p:cNvSpPr>
              <p:nvPr/>
            </p:nvSpPr>
            <p:spPr bwMode="auto">
              <a:xfrm>
                <a:off x="3014" y="2974"/>
                <a:ext cx="21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297" name="Line 33"/>
              <p:cNvSpPr>
                <a:spLocks noChangeShapeType="1"/>
              </p:cNvSpPr>
              <p:nvPr/>
            </p:nvSpPr>
            <p:spPr bwMode="auto">
              <a:xfrm>
                <a:off x="3014" y="3580"/>
                <a:ext cx="21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298" name="Line 34"/>
              <p:cNvSpPr>
                <a:spLocks noChangeShapeType="1"/>
              </p:cNvSpPr>
              <p:nvPr/>
            </p:nvSpPr>
            <p:spPr bwMode="auto">
              <a:xfrm>
                <a:off x="3014" y="3282"/>
                <a:ext cx="21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00" name="Line 36"/>
              <p:cNvSpPr>
                <a:spLocks noChangeShapeType="1"/>
              </p:cNvSpPr>
              <p:nvPr/>
            </p:nvSpPr>
            <p:spPr bwMode="auto">
              <a:xfrm>
                <a:off x="3014" y="2974"/>
                <a:ext cx="0" cy="30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01" name="Line 37"/>
              <p:cNvSpPr>
                <a:spLocks noChangeShapeType="1"/>
              </p:cNvSpPr>
              <p:nvPr/>
            </p:nvSpPr>
            <p:spPr bwMode="auto">
              <a:xfrm>
                <a:off x="2806" y="3128"/>
                <a:ext cx="20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02" name="Line 38"/>
              <p:cNvSpPr>
                <a:spLocks noChangeShapeType="1"/>
              </p:cNvSpPr>
              <p:nvPr/>
            </p:nvSpPr>
            <p:spPr bwMode="auto">
              <a:xfrm>
                <a:off x="2806" y="3723"/>
                <a:ext cx="20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20" name="Text Box 56"/>
              <p:cNvSpPr txBox="1">
                <a:spLocks noChangeArrowheads="1"/>
              </p:cNvSpPr>
              <p:nvPr/>
            </p:nvSpPr>
            <p:spPr bwMode="auto">
              <a:xfrm>
                <a:off x="3177" y="2703"/>
                <a:ext cx="80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a:t>
                </a:r>
                <a:r>
                  <a:rPr lang="ja-JP" altLang="en-US" sz="1400" b="1">
                    <a:solidFill>
                      <a:srgbClr val="FF3300"/>
                    </a:solidFill>
                  </a:rPr>
                  <a:t>第２次手段</a:t>
                </a:r>
                <a:r>
                  <a:rPr lang="ja-JP" altLang="en-US" sz="1400" b="1"/>
                  <a:t>）</a:t>
                </a:r>
              </a:p>
            </p:txBody>
          </p:sp>
          <p:sp>
            <p:nvSpPr>
              <p:cNvPr id="139333" name="Line 69"/>
              <p:cNvSpPr>
                <a:spLocks noChangeShapeType="1"/>
              </p:cNvSpPr>
              <p:nvPr/>
            </p:nvSpPr>
            <p:spPr bwMode="auto">
              <a:xfrm>
                <a:off x="3021" y="3580"/>
                <a:ext cx="0" cy="30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139366" name="Group 102"/>
          <p:cNvGrpSpPr>
            <a:grpSpLocks/>
          </p:cNvGrpSpPr>
          <p:nvPr/>
        </p:nvGrpSpPr>
        <p:grpSpPr bwMode="auto">
          <a:xfrm>
            <a:off x="2652713" y="3398838"/>
            <a:ext cx="6203950" cy="3076575"/>
            <a:chOff x="1671" y="2141"/>
            <a:chExt cx="3908" cy="1938"/>
          </a:xfrm>
        </p:grpSpPr>
        <p:sp>
          <p:nvSpPr>
            <p:cNvPr id="139275" name="Text Box 11"/>
            <p:cNvSpPr txBox="1">
              <a:spLocks noChangeArrowheads="1"/>
            </p:cNvSpPr>
            <p:nvPr/>
          </p:nvSpPr>
          <p:spPr bwMode="auto">
            <a:xfrm>
              <a:off x="1671" y="2212"/>
              <a:ext cx="345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ea typeface="HG創英角ｺﾞｼｯｸUB" pitchFamily="49" charset="-128"/>
                </a:rPr>
                <a:t>２次手段を達成するために何をする（</a:t>
              </a:r>
              <a:r>
                <a:rPr lang="ja-JP" altLang="en-US" sz="1600">
                  <a:solidFill>
                    <a:srgbClr val="FF0000"/>
                  </a:solidFill>
                  <a:ea typeface="HG創英角ｺﾞｼｯｸUB" pitchFamily="49" charset="-128"/>
                </a:rPr>
                <a:t>第３次手段</a:t>
              </a:r>
              <a:r>
                <a:rPr lang="ja-JP" altLang="en-US" sz="1600">
                  <a:ea typeface="HG創英角ｺﾞｼｯｸUB" pitchFamily="49" charset="-128"/>
                </a:rPr>
                <a:t>）</a:t>
              </a:r>
            </a:p>
          </p:txBody>
        </p:sp>
        <p:grpSp>
          <p:nvGrpSpPr>
            <p:cNvPr id="139362" name="Group 98"/>
            <p:cNvGrpSpPr>
              <a:grpSpLocks/>
            </p:cNvGrpSpPr>
            <p:nvPr/>
          </p:nvGrpSpPr>
          <p:grpSpPr bwMode="auto">
            <a:xfrm>
              <a:off x="3956" y="2602"/>
              <a:ext cx="1623" cy="1477"/>
              <a:chOff x="3956" y="2602"/>
              <a:chExt cx="1623" cy="1477"/>
            </a:xfrm>
          </p:grpSpPr>
          <p:sp>
            <p:nvSpPr>
              <p:cNvPr id="139319" name="Text Box 55"/>
              <p:cNvSpPr txBox="1">
                <a:spLocks noChangeArrowheads="1"/>
              </p:cNvSpPr>
              <p:nvPr/>
            </p:nvSpPr>
            <p:spPr bwMode="auto">
              <a:xfrm>
                <a:off x="4172" y="2602"/>
                <a:ext cx="80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a:t>
                </a:r>
                <a:r>
                  <a:rPr lang="ja-JP" altLang="en-US" sz="1400" b="1">
                    <a:solidFill>
                      <a:srgbClr val="FF3300"/>
                    </a:solidFill>
                  </a:rPr>
                  <a:t>第３次手段</a:t>
                </a:r>
                <a:r>
                  <a:rPr lang="ja-JP" altLang="en-US" sz="1400" b="1"/>
                  <a:t>）</a:t>
                </a:r>
              </a:p>
            </p:txBody>
          </p:sp>
          <p:sp>
            <p:nvSpPr>
              <p:cNvPr id="139323" name="Text Box 59"/>
              <p:cNvSpPr txBox="1">
                <a:spLocks noChangeArrowheads="1"/>
              </p:cNvSpPr>
              <p:nvPr/>
            </p:nvSpPr>
            <p:spPr bwMode="auto">
              <a:xfrm>
                <a:off x="5059" y="2788"/>
                <a:ext cx="52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対策案</a:t>
                </a:r>
              </a:p>
            </p:txBody>
          </p:sp>
          <p:sp>
            <p:nvSpPr>
              <p:cNvPr id="139284" name="Text Box 20"/>
              <p:cNvSpPr txBox="1">
                <a:spLocks noChangeArrowheads="1"/>
              </p:cNvSpPr>
              <p:nvPr/>
            </p:nvSpPr>
            <p:spPr bwMode="auto">
              <a:xfrm>
                <a:off x="4342" y="2772"/>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139285" name="Text Box 21"/>
              <p:cNvSpPr txBox="1">
                <a:spLocks noChangeArrowheads="1"/>
              </p:cNvSpPr>
              <p:nvPr/>
            </p:nvSpPr>
            <p:spPr bwMode="auto">
              <a:xfrm>
                <a:off x="4342" y="2931"/>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139286" name="Text Box 22"/>
              <p:cNvSpPr txBox="1">
                <a:spLocks noChangeArrowheads="1"/>
              </p:cNvSpPr>
              <p:nvPr/>
            </p:nvSpPr>
            <p:spPr bwMode="auto">
              <a:xfrm>
                <a:off x="4342" y="3088"/>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139287" name="Text Box 23"/>
              <p:cNvSpPr txBox="1">
                <a:spLocks noChangeArrowheads="1"/>
              </p:cNvSpPr>
              <p:nvPr/>
            </p:nvSpPr>
            <p:spPr bwMode="auto">
              <a:xfrm>
                <a:off x="4342" y="3250"/>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139288" name="Text Box 24"/>
              <p:cNvSpPr txBox="1">
                <a:spLocks noChangeArrowheads="1"/>
              </p:cNvSpPr>
              <p:nvPr/>
            </p:nvSpPr>
            <p:spPr bwMode="auto">
              <a:xfrm>
                <a:off x="4342" y="3409"/>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139289" name="Text Box 25"/>
              <p:cNvSpPr txBox="1">
                <a:spLocks noChangeArrowheads="1"/>
              </p:cNvSpPr>
              <p:nvPr/>
            </p:nvSpPr>
            <p:spPr bwMode="auto">
              <a:xfrm>
                <a:off x="4342" y="3564"/>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139290" name="Text Box 26"/>
              <p:cNvSpPr txBox="1">
                <a:spLocks noChangeArrowheads="1"/>
              </p:cNvSpPr>
              <p:nvPr/>
            </p:nvSpPr>
            <p:spPr bwMode="auto">
              <a:xfrm>
                <a:off x="4342" y="3736"/>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139291" name="Text Box 27"/>
              <p:cNvSpPr txBox="1">
                <a:spLocks noChangeArrowheads="1"/>
              </p:cNvSpPr>
              <p:nvPr/>
            </p:nvSpPr>
            <p:spPr bwMode="auto">
              <a:xfrm>
                <a:off x="4342" y="3898"/>
                <a:ext cx="504"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t>手段</a:t>
                </a:r>
              </a:p>
            </p:txBody>
          </p:sp>
          <p:sp>
            <p:nvSpPr>
              <p:cNvPr id="139303" name="Line 39"/>
              <p:cNvSpPr>
                <a:spLocks noChangeShapeType="1"/>
              </p:cNvSpPr>
              <p:nvPr/>
            </p:nvSpPr>
            <p:spPr bwMode="auto">
              <a:xfrm>
                <a:off x="4156" y="2889"/>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04" name="Line 40"/>
              <p:cNvSpPr>
                <a:spLocks noChangeShapeType="1"/>
              </p:cNvSpPr>
              <p:nvPr/>
            </p:nvSpPr>
            <p:spPr bwMode="auto">
              <a:xfrm>
                <a:off x="4156" y="3027"/>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05" name="Line 41"/>
              <p:cNvSpPr>
                <a:spLocks noChangeShapeType="1"/>
              </p:cNvSpPr>
              <p:nvPr/>
            </p:nvSpPr>
            <p:spPr bwMode="auto">
              <a:xfrm>
                <a:off x="4156" y="3208"/>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06" name="Line 42"/>
              <p:cNvSpPr>
                <a:spLocks noChangeShapeType="1"/>
              </p:cNvSpPr>
              <p:nvPr/>
            </p:nvSpPr>
            <p:spPr bwMode="auto">
              <a:xfrm>
                <a:off x="4156" y="3341"/>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07" name="Line 43"/>
              <p:cNvSpPr>
                <a:spLocks noChangeShapeType="1"/>
              </p:cNvSpPr>
              <p:nvPr/>
            </p:nvSpPr>
            <p:spPr bwMode="auto">
              <a:xfrm>
                <a:off x="4156" y="3500"/>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08" name="Line 44"/>
              <p:cNvSpPr>
                <a:spLocks noChangeShapeType="1"/>
              </p:cNvSpPr>
              <p:nvPr/>
            </p:nvSpPr>
            <p:spPr bwMode="auto">
              <a:xfrm>
                <a:off x="4156" y="3638"/>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09" name="Line 45"/>
              <p:cNvSpPr>
                <a:spLocks noChangeShapeType="1"/>
              </p:cNvSpPr>
              <p:nvPr/>
            </p:nvSpPr>
            <p:spPr bwMode="auto">
              <a:xfrm>
                <a:off x="4156" y="3803"/>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10" name="Line 46"/>
              <p:cNvSpPr>
                <a:spLocks noChangeShapeType="1"/>
              </p:cNvSpPr>
              <p:nvPr/>
            </p:nvSpPr>
            <p:spPr bwMode="auto">
              <a:xfrm>
                <a:off x="4156" y="3941"/>
                <a:ext cx="18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11" name="Line 47"/>
              <p:cNvSpPr>
                <a:spLocks noChangeShapeType="1"/>
              </p:cNvSpPr>
              <p:nvPr/>
            </p:nvSpPr>
            <p:spPr bwMode="auto">
              <a:xfrm>
                <a:off x="4156" y="2889"/>
                <a:ext cx="0" cy="1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12" name="Line 48"/>
              <p:cNvSpPr>
                <a:spLocks noChangeShapeType="1"/>
              </p:cNvSpPr>
              <p:nvPr/>
            </p:nvSpPr>
            <p:spPr bwMode="auto">
              <a:xfrm>
                <a:off x="4156" y="3208"/>
                <a:ext cx="0" cy="13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13" name="Line 49"/>
              <p:cNvSpPr>
                <a:spLocks noChangeShapeType="1"/>
              </p:cNvSpPr>
              <p:nvPr/>
            </p:nvSpPr>
            <p:spPr bwMode="auto">
              <a:xfrm>
                <a:off x="4156" y="3500"/>
                <a:ext cx="0" cy="1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14" name="Line 50"/>
              <p:cNvSpPr>
                <a:spLocks noChangeShapeType="1"/>
              </p:cNvSpPr>
              <p:nvPr/>
            </p:nvSpPr>
            <p:spPr bwMode="auto">
              <a:xfrm>
                <a:off x="4148" y="3803"/>
                <a:ext cx="0" cy="1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15" name="Line 51"/>
              <p:cNvSpPr>
                <a:spLocks noChangeShapeType="1"/>
              </p:cNvSpPr>
              <p:nvPr/>
            </p:nvSpPr>
            <p:spPr bwMode="auto">
              <a:xfrm>
                <a:off x="3956" y="3882"/>
                <a:ext cx="19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16" name="Line 52"/>
              <p:cNvSpPr>
                <a:spLocks noChangeShapeType="1"/>
              </p:cNvSpPr>
              <p:nvPr/>
            </p:nvSpPr>
            <p:spPr bwMode="auto">
              <a:xfrm>
                <a:off x="3956" y="3585"/>
                <a:ext cx="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17" name="Line 53"/>
              <p:cNvSpPr>
                <a:spLocks noChangeShapeType="1"/>
              </p:cNvSpPr>
              <p:nvPr/>
            </p:nvSpPr>
            <p:spPr bwMode="auto">
              <a:xfrm>
                <a:off x="3963" y="3287"/>
                <a:ext cx="20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18" name="Line 54"/>
              <p:cNvSpPr>
                <a:spLocks noChangeShapeType="1"/>
              </p:cNvSpPr>
              <p:nvPr/>
            </p:nvSpPr>
            <p:spPr bwMode="auto">
              <a:xfrm>
                <a:off x="3956" y="2963"/>
                <a:ext cx="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9322" name="Line 58"/>
              <p:cNvSpPr>
                <a:spLocks noChangeShapeType="1"/>
              </p:cNvSpPr>
              <p:nvPr/>
            </p:nvSpPr>
            <p:spPr bwMode="auto">
              <a:xfrm flipH="1">
                <a:off x="4867" y="2868"/>
                <a:ext cx="238" cy="138"/>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39327" name="AutoShape 63"/>
            <p:cNvSpPr>
              <a:spLocks noChangeArrowheads="1"/>
            </p:cNvSpPr>
            <p:nvPr/>
          </p:nvSpPr>
          <p:spPr bwMode="auto">
            <a:xfrm rot="10800000">
              <a:off x="2176" y="2141"/>
              <a:ext cx="117" cy="96"/>
            </a:xfrm>
            <a:prstGeom prst="triangle">
              <a:avLst>
                <a:gd name="adj" fmla="val 50000"/>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pic>
        <p:nvPicPr>
          <p:cNvPr id="139335" name="Picture 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1613" y="3994150"/>
            <a:ext cx="1909762" cy="156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9350" name="Text Box 86"/>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9363"/>
                                        </p:tgtEl>
                                        <p:attrNameLst>
                                          <p:attrName>style.visibility</p:attrName>
                                        </p:attrNameLst>
                                      </p:cBhvr>
                                      <p:to>
                                        <p:strVal val="visible"/>
                                      </p:to>
                                    </p:set>
                                    <p:animEffect transition="in" filter="blinds(horizontal)">
                                      <p:cBhvr>
                                        <p:cTn id="7" dur="500"/>
                                        <p:tgtEl>
                                          <p:spTgt spid="13936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9364"/>
                                        </p:tgtEl>
                                        <p:attrNameLst>
                                          <p:attrName>style.visibility</p:attrName>
                                        </p:attrNameLst>
                                      </p:cBhvr>
                                      <p:to>
                                        <p:strVal val="visible"/>
                                      </p:to>
                                    </p:set>
                                    <p:animEffect transition="in" filter="blinds(horizontal)">
                                      <p:cBhvr>
                                        <p:cTn id="12" dur="500"/>
                                        <p:tgtEl>
                                          <p:spTgt spid="13936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39365"/>
                                        </p:tgtEl>
                                        <p:attrNameLst>
                                          <p:attrName>style.visibility</p:attrName>
                                        </p:attrNameLst>
                                      </p:cBhvr>
                                      <p:to>
                                        <p:strVal val="visible"/>
                                      </p:to>
                                    </p:set>
                                    <p:animEffect transition="in" filter="blinds(horizontal)">
                                      <p:cBhvr>
                                        <p:cTn id="17" dur="500"/>
                                        <p:tgtEl>
                                          <p:spTgt spid="13936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39366"/>
                                        </p:tgtEl>
                                        <p:attrNameLst>
                                          <p:attrName>style.visibility</p:attrName>
                                        </p:attrNameLst>
                                      </p:cBhvr>
                                      <p:to>
                                        <p:strVal val="visible"/>
                                      </p:to>
                                    </p:set>
                                    <p:animEffect transition="in" filter="blinds(horizontal)">
                                      <p:cBhvr>
                                        <p:cTn id="22" dur="500"/>
                                        <p:tgtEl>
                                          <p:spTgt spid="139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ext Box 2"/>
          <p:cNvSpPr txBox="1">
            <a:spLocks noChangeArrowheads="1"/>
          </p:cNvSpPr>
          <p:nvPr/>
        </p:nvSpPr>
        <p:spPr bwMode="auto">
          <a:xfrm>
            <a:off x="8628063" y="152400"/>
            <a:ext cx="481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P5</a:t>
            </a:r>
          </a:p>
        </p:txBody>
      </p:sp>
      <p:sp>
        <p:nvSpPr>
          <p:cNvPr id="140291" name="Text Box 3"/>
          <p:cNvSpPr txBox="1">
            <a:spLocks noChangeArrowheads="1"/>
          </p:cNvSpPr>
          <p:nvPr/>
        </p:nvSpPr>
        <p:spPr bwMode="auto">
          <a:xfrm>
            <a:off x="190500" y="228600"/>
            <a:ext cx="3987800" cy="366713"/>
          </a:xfrm>
          <a:prstGeom prst="rect">
            <a:avLst/>
          </a:prstGeom>
          <a:solidFill>
            <a:srgbClr val="FFFF00"/>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800" b="1">
                <a:ea typeface="HGP創英角ﾎﾟｯﾌﾟ体" pitchFamily="50" charset="-128"/>
              </a:rPr>
              <a:t>（２）なぜ、良く使われるのか</a:t>
            </a:r>
          </a:p>
        </p:txBody>
      </p:sp>
      <p:grpSp>
        <p:nvGrpSpPr>
          <p:cNvPr id="140330" name="Group 42"/>
          <p:cNvGrpSpPr>
            <a:grpSpLocks/>
          </p:cNvGrpSpPr>
          <p:nvPr/>
        </p:nvGrpSpPr>
        <p:grpSpPr bwMode="auto">
          <a:xfrm>
            <a:off x="482600" y="800100"/>
            <a:ext cx="8470900" cy="2801938"/>
            <a:chOff x="304" y="504"/>
            <a:chExt cx="5336" cy="1765"/>
          </a:xfrm>
        </p:grpSpPr>
        <p:sp>
          <p:nvSpPr>
            <p:cNvPr id="140311" name="Rectangle 23"/>
            <p:cNvSpPr>
              <a:spLocks noChangeArrowheads="1"/>
            </p:cNvSpPr>
            <p:nvPr/>
          </p:nvSpPr>
          <p:spPr bwMode="auto">
            <a:xfrm>
              <a:off x="329" y="720"/>
              <a:ext cx="5211" cy="1549"/>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0292" name="Text Box 4"/>
            <p:cNvSpPr txBox="1">
              <a:spLocks noChangeArrowheads="1"/>
            </p:cNvSpPr>
            <p:nvPr/>
          </p:nvSpPr>
          <p:spPr bwMode="auto">
            <a:xfrm>
              <a:off x="304" y="504"/>
              <a:ext cx="5246" cy="231"/>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latin typeface="ＭＳ Ｐゴシック" pitchFamily="50" charset="-128"/>
                </a:rPr>
                <a:t>1)</a:t>
              </a:r>
              <a:r>
                <a:rPr lang="ja-JP" altLang="en-US" sz="1800" b="1"/>
                <a:t>対策はひとつだけでなく、数多くあるということを理解できる、確認できる。</a:t>
              </a:r>
            </a:p>
          </p:txBody>
        </p:sp>
        <p:sp>
          <p:nvSpPr>
            <p:cNvPr id="140293" name="Text Box 5"/>
            <p:cNvSpPr txBox="1">
              <a:spLocks noChangeArrowheads="1"/>
            </p:cNvSpPr>
            <p:nvPr/>
          </p:nvSpPr>
          <p:spPr bwMode="auto">
            <a:xfrm>
              <a:off x="488" y="800"/>
              <a:ext cx="3040" cy="231"/>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2700">
                  <a:solidFill>
                    <a:srgbClr val="FFFF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solidFill>
                    <a:srgbClr val="000099"/>
                  </a:solidFill>
                </a:rPr>
                <a:t>［例えば］</a:t>
              </a:r>
              <a:r>
                <a:rPr lang="ja-JP" altLang="en-US" sz="1600" b="1">
                  <a:solidFill>
                    <a:srgbClr val="FF0000"/>
                  </a:solidFill>
                </a:rPr>
                <a:t>　</a:t>
              </a:r>
              <a:r>
                <a:rPr lang="ja-JP" altLang="en-US" sz="1800" b="1">
                  <a:solidFill>
                    <a:srgbClr val="FF0000"/>
                  </a:solidFill>
                </a:rPr>
                <a:t>静岡</a:t>
              </a:r>
              <a:r>
                <a:rPr lang="ja-JP" altLang="en-US" sz="1800" b="1"/>
                <a:t>から</a:t>
              </a:r>
              <a:r>
                <a:rPr lang="ja-JP" altLang="en-US" sz="1800" b="1">
                  <a:solidFill>
                    <a:srgbClr val="FF0000"/>
                  </a:solidFill>
                </a:rPr>
                <a:t>東京</a:t>
              </a:r>
              <a:r>
                <a:rPr lang="ja-JP" altLang="en-US" sz="1600" b="1"/>
                <a:t>に行く場合、その手段は</a:t>
              </a:r>
            </a:p>
          </p:txBody>
        </p:sp>
        <p:sp>
          <p:nvSpPr>
            <p:cNvPr id="140294" name="Text Box 6"/>
            <p:cNvSpPr txBox="1">
              <a:spLocks noChangeArrowheads="1"/>
            </p:cNvSpPr>
            <p:nvPr/>
          </p:nvSpPr>
          <p:spPr bwMode="auto">
            <a:xfrm>
              <a:off x="832" y="1152"/>
              <a:ext cx="4624" cy="212"/>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　</a:t>
              </a:r>
            </a:p>
          </p:txBody>
        </p:sp>
        <p:sp>
          <p:nvSpPr>
            <p:cNvPr id="140295" name="Text Box 7"/>
            <p:cNvSpPr txBox="1">
              <a:spLocks noChangeArrowheads="1"/>
            </p:cNvSpPr>
            <p:nvPr/>
          </p:nvSpPr>
          <p:spPr bwMode="auto">
            <a:xfrm>
              <a:off x="648" y="992"/>
              <a:ext cx="499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solidFill>
                    <a:srgbClr val="FF0000"/>
                  </a:solidFill>
                </a:rPr>
                <a:t>新幹線</a:t>
              </a:r>
              <a:r>
                <a:rPr lang="ja-JP" altLang="en-US" sz="1600" b="1"/>
                <a:t>・</a:t>
              </a:r>
              <a:r>
                <a:rPr lang="ja-JP" altLang="en-US" sz="1600" b="1">
                  <a:solidFill>
                    <a:srgbClr val="FF0000"/>
                  </a:solidFill>
                </a:rPr>
                <a:t>ＪＲ在来線</a:t>
              </a:r>
              <a:r>
                <a:rPr lang="ja-JP" altLang="en-US" sz="1600" b="1"/>
                <a:t>・</a:t>
              </a:r>
              <a:r>
                <a:rPr lang="ja-JP" altLang="en-US" sz="1600" b="1">
                  <a:solidFill>
                    <a:srgbClr val="FF0000"/>
                  </a:solidFill>
                </a:rPr>
                <a:t>高速バス</a:t>
              </a:r>
              <a:r>
                <a:rPr lang="ja-JP" altLang="en-US" sz="1600" b="1"/>
                <a:t>・</a:t>
              </a:r>
              <a:r>
                <a:rPr lang="ja-JP" altLang="en-US" sz="1600" b="1">
                  <a:solidFill>
                    <a:srgbClr val="FF0000"/>
                  </a:solidFill>
                </a:rPr>
                <a:t>自家用車</a:t>
              </a:r>
              <a:r>
                <a:rPr lang="ja-JP" altLang="en-US" sz="1600" b="1"/>
                <a:t>・</a:t>
              </a:r>
              <a:r>
                <a:rPr lang="ja-JP" altLang="en-US" sz="1600" b="1">
                  <a:solidFill>
                    <a:srgbClr val="FF0000"/>
                  </a:solidFill>
                </a:rPr>
                <a:t>ヘリコプター</a:t>
              </a:r>
              <a:r>
                <a:rPr lang="ja-JP" altLang="en-US" sz="1600" b="1"/>
                <a:t>・</a:t>
              </a:r>
              <a:r>
                <a:rPr lang="ja-JP" altLang="en-US" sz="1600" b="1">
                  <a:solidFill>
                    <a:srgbClr val="FF0000"/>
                  </a:solidFill>
                </a:rPr>
                <a:t>ヒッチハイク</a:t>
              </a:r>
              <a:r>
                <a:rPr lang="ja-JP" altLang="en-US" sz="1600" b="1"/>
                <a:t>等色々と考えられます。</a:t>
              </a:r>
            </a:p>
          </p:txBody>
        </p:sp>
        <p:sp>
          <p:nvSpPr>
            <p:cNvPr id="140296" name="Text Box 8"/>
            <p:cNvSpPr txBox="1">
              <a:spLocks noChangeArrowheads="1"/>
            </p:cNvSpPr>
            <p:nvPr/>
          </p:nvSpPr>
          <p:spPr bwMode="auto">
            <a:xfrm>
              <a:off x="356" y="1265"/>
              <a:ext cx="4696" cy="212"/>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a:t>　</a:t>
              </a:r>
              <a:r>
                <a:rPr lang="ja-JP" altLang="en-US" sz="1600" b="1"/>
                <a:t>“</a:t>
              </a:r>
              <a:r>
                <a:rPr lang="ja-JP" altLang="en-US" sz="1600" b="1" u="sng"/>
                <a:t>○○部品の誤組付けをなくす</a:t>
              </a:r>
              <a:r>
                <a:rPr lang="ja-JP" altLang="en-US" sz="1600" b="1"/>
                <a:t>”という場合</a:t>
              </a:r>
            </a:p>
          </p:txBody>
        </p:sp>
        <p:sp>
          <p:nvSpPr>
            <p:cNvPr id="140297" name="Text Box 9"/>
            <p:cNvSpPr txBox="1">
              <a:spLocks noChangeArrowheads="1"/>
            </p:cNvSpPr>
            <p:nvPr/>
          </p:nvSpPr>
          <p:spPr bwMode="auto">
            <a:xfrm>
              <a:off x="935" y="1462"/>
              <a:ext cx="21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①</a:t>
              </a:r>
              <a:r>
                <a:rPr lang="ja-JP" altLang="en-US" sz="1600" b="1"/>
                <a:t>部品の表示方法を変える</a:t>
              </a:r>
              <a:r>
                <a:rPr lang="ja-JP" altLang="en-US" sz="1600"/>
                <a:t>。　</a:t>
              </a:r>
            </a:p>
          </p:txBody>
        </p:sp>
        <p:sp>
          <p:nvSpPr>
            <p:cNvPr id="140298" name="Text Box 10"/>
            <p:cNvSpPr txBox="1">
              <a:spLocks noChangeArrowheads="1"/>
            </p:cNvSpPr>
            <p:nvPr/>
          </p:nvSpPr>
          <p:spPr bwMode="auto">
            <a:xfrm>
              <a:off x="935" y="1657"/>
              <a:ext cx="154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②</a:t>
              </a:r>
              <a:r>
                <a:rPr lang="ja-JP" altLang="en-US" sz="1600" b="1"/>
                <a:t>置き場所の変更</a:t>
              </a:r>
              <a:r>
                <a:rPr lang="ja-JP" altLang="en-US" sz="1600"/>
                <a:t>。　</a:t>
              </a:r>
            </a:p>
          </p:txBody>
        </p:sp>
        <p:sp>
          <p:nvSpPr>
            <p:cNvPr id="140299" name="Text Box 11"/>
            <p:cNvSpPr txBox="1">
              <a:spLocks noChangeArrowheads="1"/>
            </p:cNvSpPr>
            <p:nvPr/>
          </p:nvSpPr>
          <p:spPr bwMode="auto">
            <a:xfrm>
              <a:off x="935" y="1852"/>
              <a:ext cx="142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③</a:t>
              </a:r>
              <a:r>
                <a:rPr lang="ja-JP" altLang="en-US" sz="1600" b="1"/>
                <a:t>作業順序の変更</a:t>
              </a:r>
              <a:r>
                <a:rPr lang="ja-JP" altLang="en-US" sz="1600"/>
                <a:t>。　</a:t>
              </a:r>
            </a:p>
          </p:txBody>
        </p:sp>
        <p:sp>
          <p:nvSpPr>
            <p:cNvPr id="140300" name="Text Box 12"/>
            <p:cNvSpPr txBox="1">
              <a:spLocks noChangeArrowheads="1"/>
            </p:cNvSpPr>
            <p:nvPr/>
          </p:nvSpPr>
          <p:spPr bwMode="auto">
            <a:xfrm>
              <a:off x="935" y="2047"/>
              <a:ext cx="165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④</a:t>
              </a:r>
              <a:r>
                <a:rPr lang="ja-JP" altLang="en-US" sz="1600" b="1"/>
                <a:t>組付け指示票の変更</a:t>
              </a:r>
              <a:r>
                <a:rPr lang="ja-JP" altLang="en-US" sz="1600"/>
                <a:t>。　</a:t>
              </a:r>
            </a:p>
          </p:txBody>
        </p:sp>
        <p:sp>
          <p:nvSpPr>
            <p:cNvPr id="140316" name="Text Box 28"/>
            <p:cNvSpPr txBox="1">
              <a:spLocks noChangeArrowheads="1"/>
            </p:cNvSpPr>
            <p:nvPr/>
          </p:nvSpPr>
          <p:spPr bwMode="auto">
            <a:xfrm>
              <a:off x="2056" y="1367"/>
              <a:ext cx="74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endParaRPr lang="ja-JP" altLang="ja-JP" sz="1400" b="1"/>
            </a:p>
          </p:txBody>
        </p:sp>
        <p:pic>
          <p:nvPicPr>
            <p:cNvPr id="140315" name="Picture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8" y="1228"/>
              <a:ext cx="1498" cy="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0317" name="Text Box 29"/>
            <p:cNvSpPr txBox="1">
              <a:spLocks noChangeArrowheads="1"/>
            </p:cNvSpPr>
            <p:nvPr/>
          </p:nvSpPr>
          <p:spPr bwMode="auto">
            <a:xfrm>
              <a:off x="3611" y="1198"/>
              <a:ext cx="449" cy="15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900">
                  <a:ea typeface="HG創英角ﾎﾟｯﾌﾟ体" pitchFamily="49" charset="-128"/>
                </a:rPr>
                <a:t>ゴール</a:t>
              </a:r>
            </a:p>
          </p:txBody>
        </p:sp>
      </p:grpSp>
      <p:grpSp>
        <p:nvGrpSpPr>
          <p:cNvPr id="140333" name="Group 45"/>
          <p:cNvGrpSpPr>
            <a:grpSpLocks/>
          </p:cNvGrpSpPr>
          <p:nvPr/>
        </p:nvGrpSpPr>
        <p:grpSpPr bwMode="auto">
          <a:xfrm>
            <a:off x="482600" y="4244975"/>
            <a:ext cx="8372475" cy="2132013"/>
            <a:chOff x="304" y="2674"/>
            <a:chExt cx="5274" cy="1343"/>
          </a:xfrm>
        </p:grpSpPr>
        <p:grpSp>
          <p:nvGrpSpPr>
            <p:cNvPr id="140332" name="Group 44"/>
            <p:cNvGrpSpPr>
              <a:grpSpLocks/>
            </p:cNvGrpSpPr>
            <p:nvPr/>
          </p:nvGrpSpPr>
          <p:grpSpPr bwMode="auto">
            <a:xfrm>
              <a:off x="304" y="3248"/>
              <a:ext cx="3512" cy="652"/>
              <a:chOff x="304" y="3248"/>
              <a:chExt cx="3512" cy="652"/>
            </a:xfrm>
          </p:grpSpPr>
          <p:sp>
            <p:nvSpPr>
              <p:cNvPr id="140309" name="Text Box 21"/>
              <p:cNvSpPr txBox="1">
                <a:spLocks noChangeArrowheads="1"/>
              </p:cNvSpPr>
              <p:nvPr/>
            </p:nvSpPr>
            <p:spPr bwMode="auto">
              <a:xfrm>
                <a:off x="304" y="3248"/>
                <a:ext cx="3512" cy="231"/>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latin typeface="ＭＳ Ｐゴシック" pitchFamily="50" charset="-128"/>
                  </a:rPr>
                  <a:t>3)</a:t>
                </a:r>
                <a:r>
                  <a:rPr lang="ja-JP" altLang="en-US" sz="1800" b="1">
                    <a:latin typeface="ＭＳ Ｐゴシック" pitchFamily="50" charset="-128"/>
                  </a:rPr>
                  <a:t>上司</a:t>
                </a:r>
                <a:r>
                  <a:rPr lang="ja-JP" altLang="en-US" sz="1800" b="1"/>
                  <a:t>や関係者に対し、説得力がある。</a:t>
                </a:r>
              </a:p>
            </p:txBody>
          </p:sp>
          <p:sp>
            <p:nvSpPr>
              <p:cNvPr id="140310" name="Text Box 22"/>
              <p:cNvSpPr txBox="1">
                <a:spLocks noChangeArrowheads="1"/>
              </p:cNvSpPr>
              <p:nvPr/>
            </p:nvSpPr>
            <p:spPr bwMode="auto">
              <a:xfrm>
                <a:off x="810" y="3534"/>
                <a:ext cx="2994" cy="366"/>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上記の①、②により理論的に正しい「系統図」が出来るので、よりよい対策案であることの証明になる。　</a:t>
                </a:r>
              </a:p>
            </p:txBody>
          </p:sp>
        </p:grpSp>
        <p:pic>
          <p:nvPicPr>
            <p:cNvPr id="140319" name="Picture 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74" y="2674"/>
              <a:ext cx="1704" cy="1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40331" name="Group 43"/>
          <p:cNvGrpSpPr>
            <a:grpSpLocks/>
          </p:cNvGrpSpPr>
          <p:nvPr/>
        </p:nvGrpSpPr>
        <p:grpSpPr bwMode="auto">
          <a:xfrm>
            <a:off x="536575" y="3678238"/>
            <a:ext cx="6234113" cy="1390650"/>
            <a:chOff x="338" y="2317"/>
            <a:chExt cx="3927" cy="876"/>
          </a:xfrm>
        </p:grpSpPr>
        <p:sp>
          <p:nvSpPr>
            <p:cNvPr id="140302" name="Text Box 14"/>
            <p:cNvSpPr txBox="1">
              <a:spLocks noChangeArrowheads="1"/>
            </p:cNvSpPr>
            <p:nvPr/>
          </p:nvSpPr>
          <p:spPr bwMode="auto">
            <a:xfrm>
              <a:off x="338" y="2317"/>
              <a:ext cx="3927" cy="231"/>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800" b="1">
                  <a:latin typeface="ＭＳ Ｐゴシック" pitchFamily="50" charset="-128"/>
                </a:rPr>
                <a:t>2)</a:t>
              </a:r>
              <a:r>
                <a:rPr lang="ja-JP" altLang="en-US" sz="1800" b="1"/>
                <a:t>メンバー全員で話し合うことにより、ヌケやモレがなくなる。</a:t>
              </a:r>
            </a:p>
          </p:txBody>
        </p:sp>
        <p:sp>
          <p:nvSpPr>
            <p:cNvPr id="140304" name="Text Box 16"/>
            <p:cNvSpPr txBox="1">
              <a:spLocks noChangeArrowheads="1"/>
            </p:cNvSpPr>
            <p:nvPr/>
          </p:nvSpPr>
          <p:spPr bwMode="auto">
            <a:xfrm>
              <a:off x="853" y="2579"/>
              <a:ext cx="1157" cy="21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　①</a:t>
              </a:r>
              <a:r>
                <a:rPr lang="ja-JP" altLang="en-US" sz="1600" b="1">
                  <a:solidFill>
                    <a:srgbClr val="FF6600"/>
                  </a:solidFill>
                </a:rPr>
                <a:t>色々な角度</a:t>
              </a:r>
              <a:r>
                <a:rPr lang="ja-JP" altLang="en-US" sz="1600"/>
                <a:t>　</a:t>
              </a:r>
            </a:p>
          </p:txBody>
        </p:sp>
        <p:sp>
          <p:nvSpPr>
            <p:cNvPr id="140305" name="Text Box 17"/>
            <p:cNvSpPr txBox="1">
              <a:spLocks noChangeArrowheads="1"/>
            </p:cNvSpPr>
            <p:nvPr/>
          </p:nvSpPr>
          <p:spPr bwMode="auto">
            <a:xfrm>
              <a:off x="858" y="2775"/>
              <a:ext cx="746" cy="21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　②</a:t>
              </a:r>
              <a:r>
                <a:rPr lang="ja-JP" altLang="en-US" sz="1600" b="1">
                  <a:solidFill>
                    <a:srgbClr val="FF6600"/>
                  </a:solidFill>
                </a:rPr>
                <a:t>立場</a:t>
              </a:r>
              <a:r>
                <a:rPr lang="ja-JP" altLang="en-US" sz="1600"/>
                <a:t>　</a:t>
              </a:r>
            </a:p>
          </p:txBody>
        </p:sp>
        <p:sp>
          <p:nvSpPr>
            <p:cNvPr id="140306" name="Text Box 18"/>
            <p:cNvSpPr txBox="1">
              <a:spLocks noChangeArrowheads="1"/>
            </p:cNvSpPr>
            <p:nvPr/>
          </p:nvSpPr>
          <p:spPr bwMode="auto">
            <a:xfrm>
              <a:off x="860" y="2981"/>
              <a:ext cx="754" cy="21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　③</a:t>
              </a:r>
              <a:r>
                <a:rPr lang="ja-JP" altLang="en-US" sz="1600" b="1">
                  <a:solidFill>
                    <a:srgbClr val="FF6600"/>
                  </a:solidFill>
                </a:rPr>
                <a:t>知識</a:t>
              </a:r>
              <a:r>
                <a:rPr lang="ja-JP" altLang="en-US" sz="1600"/>
                <a:t>　</a:t>
              </a:r>
            </a:p>
          </p:txBody>
        </p:sp>
        <p:sp>
          <p:nvSpPr>
            <p:cNvPr id="140308" name="Text Box 20"/>
            <p:cNvSpPr txBox="1">
              <a:spLocks noChangeArrowheads="1"/>
            </p:cNvSpPr>
            <p:nvPr/>
          </p:nvSpPr>
          <p:spPr bwMode="auto">
            <a:xfrm>
              <a:off x="2371" y="2779"/>
              <a:ext cx="1471" cy="21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ヌケ・モレが少なくなる。</a:t>
              </a:r>
            </a:p>
          </p:txBody>
        </p:sp>
        <p:sp>
          <p:nvSpPr>
            <p:cNvPr id="140325" name="AutoShape 37"/>
            <p:cNvSpPr>
              <a:spLocks noChangeArrowheads="1"/>
            </p:cNvSpPr>
            <p:nvPr/>
          </p:nvSpPr>
          <p:spPr bwMode="auto">
            <a:xfrm>
              <a:off x="2031" y="2676"/>
              <a:ext cx="294" cy="418"/>
            </a:xfrm>
            <a:prstGeom prst="notchedRight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0331"/>
                                        </p:tgtEl>
                                        <p:attrNameLst>
                                          <p:attrName>style.visibility</p:attrName>
                                        </p:attrNameLst>
                                      </p:cBhvr>
                                      <p:to>
                                        <p:strVal val="visible"/>
                                      </p:to>
                                    </p:set>
                                    <p:animEffect transition="in" filter="blinds(horizontal)">
                                      <p:cBhvr>
                                        <p:cTn id="7" dur="500"/>
                                        <p:tgtEl>
                                          <p:spTgt spid="14033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40333"/>
                                        </p:tgtEl>
                                        <p:attrNameLst>
                                          <p:attrName>style.visibility</p:attrName>
                                        </p:attrNameLst>
                                      </p:cBhvr>
                                      <p:to>
                                        <p:strVal val="visible"/>
                                      </p:to>
                                    </p:set>
                                    <p:animEffect transition="in" filter="blinds(horizontal)">
                                      <p:cBhvr>
                                        <p:cTn id="12" dur="500"/>
                                        <p:tgtEl>
                                          <p:spTgt spid="1403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8" name="Text Box 4"/>
          <p:cNvSpPr txBox="1">
            <a:spLocks noChangeArrowheads="1"/>
          </p:cNvSpPr>
          <p:nvPr/>
        </p:nvSpPr>
        <p:spPr bwMode="auto">
          <a:xfrm>
            <a:off x="781050" y="1130300"/>
            <a:ext cx="7056438" cy="457200"/>
          </a:xfrm>
          <a:prstGeom prst="rect">
            <a:avLst/>
          </a:prstGeom>
          <a:solidFill>
            <a:srgbClr val="FFFF66"/>
          </a:solidFill>
          <a:ln>
            <a:noFill/>
          </a:ln>
          <a:effectLst/>
          <a:extLs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ea typeface="HGP創英角ｺﾞｼｯｸUB" pitchFamily="50" charset="-128"/>
              </a:rPr>
              <a:t>手順１． テーマの選定（作成する目的を明確にする）</a:t>
            </a:r>
          </a:p>
        </p:txBody>
      </p:sp>
      <p:sp>
        <p:nvSpPr>
          <p:cNvPr id="287749" name="Text Box 5"/>
          <p:cNvSpPr txBox="1">
            <a:spLocks noChangeArrowheads="1"/>
          </p:cNvSpPr>
          <p:nvPr/>
        </p:nvSpPr>
        <p:spPr bwMode="auto">
          <a:xfrm>
            <a:off x="781050" y="1855788"/>
            <a:ext cx="5661025" cy="45720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ea typeface="HGP創英角ｺﾞｼｯｸUB" pitchFamily="50" charset="-128"/>
              </a:rPr>
              <a:t>手順２． 基本目的と制約条件の明確化</a:t>
            </a:r>
          </a:p>
        </p:txBody>
      </p:sp>
      <p:sp>
        <p:nvSpPr>
          <p:cNvPr id="287751" name="Text Box 7"/>
          <p:cNvSpPr txBox="1">
            <a:spLocks noChangeArrowheads="1"/>
          </p:cNvSpPr>
          <p:nvPr/>
        </p:nvSpPr>
        <p:spPr bwMode="auto">
          <a:xfrm>
            <a:off x="781050" y="3309938"/>
            <a:ext cx="3506788" cy="45720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latin typeface="HGP創英角ｺﾞｼｯｸUB" pitchFamily="50" charset="-128"/>
                <a:ea typeface="HGP創英角ｺﾞｼｯｸUB" pitchFamily="50" charset="-128"/>
              </a:rPr>
              <a:t>手順４． ２次手段の抽出</a:t>
            </a:r>
          </a:p>
        </p:txBody>
      </p:sp>
      <p:sp>
        <p:nvSpPr>
          <p:cNvPr id="287754" name="Text Box 10"/>
          <p:cNvSpPr txBox="1">
            <a:spLocks noChangeArrowheads="1"/>
          </p:cNvSpPr>
          <p:nvPr/>
        </p:nvSpPr>
        <p:spPr bwMode="auto">
          <a:xfrm>
            <a:off x="781050" y="2582863"/>
            <a:ext cx="3506788" cy="45720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latin typeface="HGP創英角ｺﾞｼｯｸUB" pitchFamily="50" charset="-128"/>
                <a:ea typeface="HGP創英角ｺﾞｼｯｸUB" pitchFamily="50" charset="-128"/>
              </a:rPr>
              <a:t>手順３． １次手段の抽出</a:t>
            </a:r>
            <a:endParaRPr lang="ja-JP" altLang="en-US">
              <a:effectLst>
                <a:outerShdw blurRad="38100" dist="38100" dir="2700000" algn="tl">
                  <a:srgbClr val="FFFFFF"/>
                </a:outerShdw>
              </a:effectLst>
              <a:latin typeface="HGP創英角ｺﾞｼｯｸUB" pitchFamily="50" charset="-128"/>
              <a:ea typeface="HGP創英角ｺﾞｼｯｸUB" pitchFamily="50" charset="-128"/>
            </a:endParaRPr>
          </a:p>
        </p:txBody>
      </p:sp>
      <p:pic>
        <p:nvPicPr>
          <p:cNvPr id="287759"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1813" y="5149850"/>
            <a:ext cx="2012950"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7760" name="Text Box 16"/>
          <p:cNvSpPr txBox="1">
            <a:spLocks noChangeArrowheads="1"/>
          </p:cNvSpPr>
          <p:nvPr/>
        </p:nvSpPr>
        <p:spPr bwMode="auto">
          <a:xfrm>
            <a:off x="781050" y="4037013"/>
            <a:ext cx="4267200" cy="457200"/>
          </a:xfrm>
          <a:prstGeom prst="rect">
            <a:avLst/>
          </a:prstGeom>
          <a:solidFill>
            <a:srgbClr val="FFFF66"/>
          </a:solidFill>
          <a:ln>
            <a:noFill/>
          </a:ln>
          <a:effectLst/>
          <a:extLs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latin typeface="HGP創英角ｺﾞｼｯｸUB" pitchFamily="50" charset="-128"/>
                <a:ea typeface="HGP創英角ｺﾞｼｯｸUB" pitchFamily="50" charset="-128"/>
              </a:rPr>
              <a:t>手順５． ３次・４次手段の抽出</a:t>
            </a:r>
          </a:p>
        </p:txBody>
      </p:sp>
      <p:sp>
        <p:nvSpPr>
          <p:cNvPr id="287761" name="Text Box 17"/>
          <p:cNvSpPr txBox="1">
            <a:spLocks noChangeArrowheads="1"/>
          </p:cNvSpPr>
          <p:nvPr/>
        </p:nvSpPr>
        <p:spPr bwMode="auto">
          <a:xfrm>
            <a:off x="781050" y="4764088"/>
            <a:ext cx="5072063" cy="45720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latin typeface="HGP創英角ｺﾞｼｯｸUB" pitchFamily="50" charset="-128"/>
                <a:ea typeface="HGP創英角ｺﾞｼｯｸUB" pitchFamily="50" charset="-128"/>
              </a:rPr>
              <a:t>手順６． 目的達成の可能性確認</a:t>
            </a:r>
          </a:p>
        </p:txBody>
      </p:sp>
      <p:pic>
        <p:nvPicPr>
          <p:cNvPr id="287767" name="Picture 23" descr="2-B-00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8500" y="2576513"/>
            <a:ext cx="2868613" cy="1924050"/>
          </a:xfrm>
          <a:prstGeom prst="rect">
            <a:avLst/>
          </a:prstGeom>
          <a:noFill/>
          <a:extLst>
            <a:ext uri="{909E8E84-426E-40DD-AFC4-6F175D3DCCD1}">
              <a14:hiddenFill xmlns:a14="http://schemas.microsoft.com/office/drawing/2010/main">
                <a:solidFill>
                  <a:srgbClr val="FFFFFF"/>
                </a:solidFill>
              </a14:hiddenFill>
            </a:ext>
          </a:extLst>
        </p:spPr>
      </p:pic>
      <p:sp>
        <p:nvSpPr>
          <p:cNvPr id="287769" name="Text Box 25"/>
          <p:cNvSpPr txBox="1">
            <a:spLocks noChangeArrowheads="1"/>
          </p:cNvSpPr>
          <p:nvPr/>
        </p:nvSpPr>
        <p:spPr bwMode="auto">
          <a:xfrm>
            <a:off x="258763" y="279400"/>
            <a:ext cx="6143625" cy="469900"/>
          </a:xfrm>
          <a:prstGeom prst="rect">
            <a:avLst/>
          </a:prstGeom>
          <a:solidFill>
            <a:srgbClr val="FF99FF"/>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b="1">
                <a:effectLst>
                  <a:outerShdw blurRad="38100" dist="38100" dir="2700000" algn="tl">
                    <a:srgbClr val="FFFFFF"/>
                  </a:outerShdw>
                </a:effectLst>
                <a:ea typeface="HG創英角ﾎﾟｯﾌﾟ体" pitchFamily="49" charset="-128"/>
              </a:rPr>
              <a:t>４－</a:t>
            </a:r>
            <a:r>
              <a:rPr lang="en-US" altLang="ja-JP" b="1">
                <a:effectLst>
                  <a:outerShdw blurRad="38100" dist="38100" dir="2700000" algn="tl">
                    <a:srgbClr val="FFFFFF"/>
                  </a:outerShdw>
                </a:effectLst>
                <a:ea typeface="HG創英角ﾎﾟｯﾌﾟ体" pitchFamily="49" charset="-128"/>
              </a:rPr>
              <a:t>1. </a:t>
            </a:r>
            <a:r>
              <a:rPr lang="ja-JP" altLang="en-US" b="1">
                <a:effectLst>
                  <a:outerShdw blurRad="38100" dist="38100" dir="2700000" algn="tl">
                    <a:srgbClr val="FFFFFF"/>
                  </a:outerShdw>
                </a:effectLst>
                <a:ea typeface="HG創英角ﾎﾟｯﾌﾟ体" pitchFamily="49" charset="-128"/>
              </a:rPr>
              <a:t>系統図（方策展開型）の作成手順</a:t>
            </a:r>
          </a:p>
        </p:txBody>
      </p:sp>
      <p:sp>
        <p:nvSpPr>
          <p:cNvPr id="287771" name="Text Box 27"/>
          <p:cNvSpPr txBox="1">
            <a:spLocks noChangeArrowheads="1"/>
          </p:cNvSpPr>
          <p:nvPr/>
        </p:nvSpPr>
        <p:spPr bwMode="auto">
          <a:xfrm>
            <a:off x="746125" y="5491163"/>
            <a:ext cx="5565775" cy="457200"/>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a:solidFill>
                  <a:srgbClr val="0000FF"/>
                </a:solidFill>
                <a:latin typeface="HGP創英角ｺﾞｼｯｸUB" pitchFamily="50" charset="-128"/>
                <a:ea typeface="HGP創英角ｺﾞｼｯｸUB" pitchFamily="50" charset="-128"/>
              </a:rPr>
              <a:t>手順７． 最適手段の選定と結論の要約</a:t>
            </a:r>
          </a:p>
        </p:txBody>
      </p:sp>
      <p:sp>
        <p:nvSpPr>
          <p:cNvPr id="287773" name="AutoShape 29"/>
          <p:cNvSpPr>
            <a:spLocks noChangeArrowheads="1"/>
          </p:cNvSpPr>
          <p:nvPr/>
        </p:nvSpPr>
        <p:spPr bwMode="auto">
          <a:xfrm>
            <a:off x="895350" y="1608138"/>
            <a:ext cx="555625" cy="115887"/>
          </a:xfrm>
          <a:prstGeom prst="down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7774" name="AutoShape 30"/>
          <p:cNvSpPr>
            <a:spLocks noChangeArrowheads="1"/>
          </p:cNvSpPr>
          <p:nvPr/>
        </p:nvSpPr>
        <p:spPr bwMode="auto">
          <a:xfrm>
            <a:off x="895350" y="2344738"/>
            <a:ext cx="555625" cy="115887"/>
          </a:xfrm>
          <a:prstGeom prst="down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7775" name="AutoShape 31"/>
          <p:cNvSpPr>
            <a:spLocks noChangeArrowheads="1"/>
          </p:cNvSpPr>
          <p:nvPr/>
        </p:nvSpPr>
        <p:spPr bwMode="auto">
          <a:xfrm>
            <a:off x="895350" y="3081338"/>
            <a:ext cx="555625" cy="115887"/>
          </a:xfrm>
          <a:prstGeom prst="down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7776" name="AutoShape 32"/>
          <p:cNvSpPr>
            <a:spLocks noChangeArrowheads="1"/>
          </p:cNvSpPr>
          <p:nvPr/>
        </p:nvSpPr>
        <p:spPr bwMode="auto">
          <a:xfrm>
            <a:off x="895350" y="3817938"/>
            <a:ext cx="555625" cy="115887"/>
          </a:xfrm>
          <a:prstGeom prst="down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7777" name="AutoShape 33"/>
          <p:cNvSpPr>
            <a:spLocks noChangeArrowheads="1"/>
          </p:cNvSpPr>
          <p:nvPr/>
        </p:nvSpPr>
        <p:spPr bwMode="auto">
          <a:xfrm>
            <a:off x="895350" y="4554538"/>
            <a:ext cx="555625" cy="115887"/>
          </a:xfrm>
          <a:prstGeom prst="down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7779" name="AutoShape 35"/>
          <p:cNvSpPr>
            <a:spLocks noChangeArrowheads="1"/>
          </p:cNvSpPr>
          <p:nvPr/>
        </p:nvSpPr>
        <p:spPr bwMode="auto">
          <a:xfrm>
            <a:off x="895350" y="5291138"/>
            <a:ext cx="555625" cy="115887"/>
          </a:xfrm>
          <a:prstGeom prst="downArrow">
            <a:avLst>
              <a:gd name="adj1" fmla="val 50000"/>
              <a:gd name="adj2" fmla="val 25000"/>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7780" name="Text Box 36"/>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P6</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ext Box 2"/>
          <p:cNvSpPr txBox="1">
            <a:spLocks noChangeArrowheads="1"/>
          </p:cNvSpPr>
          <p:nvPr/>
        </p:nvSpPr>
        <p:spPr bwMode="auto">
          <a:xfrm>
            <a:off x="180975" y="187325"/>
            <a:ext cx="5595938" cy="469900"/>
          </a:xfrm>
          <a:prstGeom prst="rect">
            <a:avLst/>
          </a:prstGeom>
          <a:solidFill>
            <a:srgbClr val="FF99CC"/>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r>
              <a:rPr lang="ja-JP" altLang="en-US" b="1">
                <a:effectLst>
                  <a:outerShdw blurRad="38100" dist="38100" dir="2700000" algn="tl">
                    <a:srgbClr val="FFFFFF"/>
                  </a:outerShdw>
                </a:effectLst>
                <a:ea typeface="HG創英角ﾎﾟｯﾌﾟ体" pitchFamily="49" charset="-128"/>
              </a:rPr>
              <a:t>４－</a:t>
            </a:r>
            <a:r>
              <a:rPr lang="en-US" altLang="ja-JP" b="1">
                <a:effectLst>
                  <a:outerShdw blurRad="38100" dist="38100" dir="2700000" algn="tl">
                    <a:srgbClr val="FFFFFF"/>
                  </a:outerShdw>
                </a:effectLst>
                <a:ea typeface="HG創英角ﾎﾟｯﾌﾟ体" pitchFamily="49" charset="-128"/>
              </a:rPr>
              <a:t>2.  </a:t>
            </a:r>
            <a:r>
              <a:rPr lang="ja-JP" altLang="en-US" b="1">
                <a:effectLst>
                  <a:outerShdw blurRad="38100" dist="38100" dir="2700000" algn="tl">
                    <a:srgbClr val="FFFFFF"/>
                  </a:outerShdw>
                </a:effectLst>
                <a:ea typeface="HG創英角ﾎﾟｯﾌﾟ体" pitchFamily="49" charset="-128"/>
              </a:rPr>
              <a:t>系統図（方策展開型）の作り方</a:t>
            </a:r>
          </a:p>
        </p:txBody>
      </p:sp>
      <p:sp>
        <p:nvSpPr>
          <p:cNvPr id="142354" name="Text Box 18"/>
          <p:cNvSpPr txBox="1">
            <a:spLocks noChangeArrowheads="1"/>
          </p:cNvSpPr>
          <p:nvPr/>
        </p:nvSpPr>
        <p:spPr bwMode="auto">
          <a:xfrm>
            <a:off x="1279525" y="6400800"/>
            <a:ext cx="43703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図２．　「混雑しない食堂にする」の系統図</a:t>
            </a:r>
          </a:p>
        </p:txBody>
      </p:sp>
      <p:sp>
        <p:nvSpPr>
          <p:cNvPr id="142414" name="Text Box 78"/>
          <p:cNvSpPr txBox="1">
            <a:spLocks noChangeArrowheads="1"/>
          </p:cNvSpPr>
          <p:nvPr/>
        </p:nvSpPr>
        <p:spPr bwMode="auto">
          <a:xfrm>
            <a:off x="5976938" y="127000"/>
            <a:ext cx="2749550" cy="517525"/>
          </a:xfrm>
          <a:prstGeom prst="rect">
            <a:avLst/>
          </a:prstGeom>
          <a:solidFill>
            <a:srgbClr val="CCFF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図２のような一般的な系統図を作成する手順について説明します</a:t>
            </a:r>
          </a:p>
        </p:txBody>
      </p:sp>
      <p:sp>
        <p:nvSpPr>
          <p:cNvPr id="142415" name="Text Box 79"/>
          <p:cNvSpPr txBox="1">
            <a:spLocks noChangeArrowheads="1"/>
          </p:cNvSpPr>
          <p:nvPr/>
        </p:nvSpPr>
        <p:spPr bwMode="auto">
          <a:xfrm>
            <a:off x="8728075"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a:t>
            </a:r>
            <a:r>
              <a:rPr lang="ja-JP" altLang="en-US" sz="1400"/>
              <a:t>７</a:t>
            </a:r>
          </a:p>
        </p:txBody>
      </p:sp>
      <p:sp>
        <p:nvSpPr>
          <p:cNvPr id="142419" name="Text Box 83"/>
          <p:cNvSpPr txBox="1">
            <a:spLocks noChangeArrowheads="1"/>
          </p:cNvSpPr>
          <p:nvPr/>
        </p:nvSpPr>
        <p:spPr bwMode="auto">
          <a:xfrm>
            <a:off x="6553200" y="584200"/>
            <a:ext cx="9271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100" b="1">
                <a:solidFill>
                  <a:srgbClr val="FF0000"/>
                </a:solidFill>
                <a:latin typeface="ＭＳ Ｐゴシック" pitchFamily="50" charset="-128"/>
              </a:rPr>
              <a:t>3</a:t>
            </a:r>
            <a:r>
              <a:rPr lang="ja-JP" altLang="en-US" sz="1100" b="1">
                <a:solidFill>
                  <a:srgbClr val="FF0000"/>
                </a:solidFill>
                <a:latin typeface="ＭＳ Ｐゴシック" pitchFamily="50" charset="-128"/>
              </a:rPr>
              <a:t>次手段</a:t>
            </a:r>
          </a:p>
        </p:txBody>
      </p:sp>
      <p:sp>
        <p:nvSpPr>
          <p:cNvPr id="142438" name="Text Box 102"/>
          <p:cNvSpPr txBox="1">
            <a:spLocks noChangeArrowheads="1"/>
          </p:cNvSpPr>
          <p:nvPr/>
        </p:nvSpPr>
        <p:spPr bwMode="auto">
          <a:xfrm>
            <a:off x="6248400" y="6308725"/>
            <a:ext cx="2382838"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a:solidFill>
                  <a:srgbClr val="000066"/>
                </a:solidFill>
                <a:ea typeface="HGP創英角ｺﾞｼｯｸUB" pitchFamily="50" charset="-128"/>
              </a:rPr>
              <a:t>作成者：　○○○サークル</a:t>
            </a:r>
          </a:p>
          <a:p>
            <a:pPr algn="ctr">
              <a:lnSpc>
                <a:spcPct val="50000"/>
              </a:lnSpc>
              <a:spcBef>
                <a:spcPct val="50000"/>
              </a:spcBef>
            </a:pPr>
            <a:r>
              <a:rPr lang="ja-JP" altLang="en-US" sz="1200">
                <a:solidFill>
                  <a:srgbClr val="000066"/>
                </a:solidFill>
                <a:ea typeface="HGP創英角ｺﾞｼｯｸUB" pitchFamily="50" charset="-128"/>
              </a:rPr>
              <a:t>作成日：２０</a:t>
            </a:r>
            <a:r>
              <a:rPr lang="en-US" altLang="ja-JP" sz="1200">
                <a:solidFill>
                  <a:srgbClr val="000066"/>
                </a:solidFill>
                <a:ea typeface="HGP創英角ｺﾞｼｯｸUB" pitchFamily="50" charset="-128"/>
              </a:rPr>
              <a:t>××</a:t>
            </a:r>
            <a:r>
              <a:rPr lang="ja-JP" altLang="en-US" sz="1200">
                <a:solidFill>
                  <a:srgbClr val="000066"/>
                </a:solidFill>
                <a:ea typeface="HGP創英角ｺﾞｼｯｸUB" pitchFamily="50" charset="-128"/>
              </a:rPr>
              <a:t>年　６月　１日</a:t>
            </a:r>
          </a:p>
        </p:txBody>
      </p:sp>
      <p:grpSp>
        <p:nvGrpSpPr>
          <p:cNvPr id="142450" name="Group 114"/>
          <p:cNvGrpSpPr>
            <a:grpSpLocks/>
          </p:cNvGrpSpPr>
          <p:nvPr/>
        </p:nvGrpSpPr>
        <p:grpSpPr bwMode="auto">
          <a:xfrm>
            <a:off x="0" y="673100"/>
            <a:ext cx="8710613" cy="5700713"/>
            <a:chOff x="0" y="424"/>
            <a:chExt cx="5487" cy="3591"/>
          </a:xfrm>
        </p:grpSpPr>
        <p:sp>
          <p:nvSpPr>
            <p:cNvPr id="142418" name="Text Box 82"/>
            <p:cNvSpPr txBox="1">
              <a:spLocks noChangeArrowheads="1"/>
            </p:cNvSpPr>
            <p:nvPr/>
          </p:nvSpPr>
          <p:spPr bwMode="auto">
            <a:xfrm>
              <a:off x="2232" y="424"/>
              <a:ext cx="584" cy="16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100" b="1">
                  <a:solidFill>
                    <a:srgbClr val="FF0000"/>
                  </a:solidFill>
                  <a:latin typeface="ＭＳ Ｐゴシック" pitchFamily="50" charset="-128"/>
                </a:rPr>
                <a:t>2</a:t>
              </a:r>
              <a:r>
                <a:rPr lang="ja-JP" altLang="en-US" sz="1100" b="1">
                  <a:solidFill>
                    <a:srgbClr val="FF0000"/>
                  </a:solidFill>
                  <a:latin typeface="ＭＳ Ｐゴシック" pitchFamily="50" charset="-128"/>
                </a:rPr>
                <a:t>次手段</a:t>
              </a:r>
            </a:p>
          </p:txBody>
        </p:sp>
        <p:sp>
          <p:nvSpPr>
            <p:cNvPr id="142340" name="Text Box 4"/>
            <p:cNvSpPr txBox="1">
              <a:spLocks noChangeArrowheads="1"/>
            </p:cNvSpPr>
            <p:nvPr/>
          </p:nvSpPr>
          <p:spPr bwMode="auto">
            <a:xfrm>
              <a:off x="715" y="972"/>
              <a:ext cx="885" cy="33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入り口側の流れをｽﾑｰｽﾞにする</a:t>
              </a:r>
            </a:p>
          </p:txBody>
        </p:sp>
        <p:sp>
          <p:nvSpPr>
            <p:cNvPr id="142341" name="Text Box 5"/>
            <p:cNvSpPr txBox="1">
              <a:spLocks noChangeArrowheads="1"/>
            </p:cNvSpPr>
            <p:nvPr/>
          </p:nvSpPr>
          <p:spPr bwMode="auto">
            <a:xfrm>
              <a:off x="1848" y="1429"/>
              <a:ext cx="1520"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一度に人が来ないようにする</a:t>
              </a:r>
            </a:p>
          </p:txBody>
        </p:sp>
        <p:sp>
          <p:nvSpPr>
            <p:cNvPr id="142342" name="Text Box 6"/>
            <p:cNvSpPr txBox="1">
              <a:spLocks noChangeArrowheads="1"/>
            </p:cNvSpPr>
            <p:nvPr/>
          </p:nvSpPr>
          <p:spPr bwMode="auto">
            <a:xfrm>
              <a:off x="3664" y="1445"/>
              <a:ext cx="1821"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休憩時間の時間差設定</a:t>
              </a:r>
            </a:p>
          </p:txBody>
        </p:sp>
        <p:sp>
          <p:nvSpPr>
            <p:cNvPr id="142343" name="Text Box 7"/>
            <p:cNvSpPr txBox="1">
              <a:spLocks noChangeArrowheads="1"/>
            </p:cNvSpPr>
            <p:nvPr/>
          </p:nvSpPr>
          <p:spPr bwMode="auto">
            <a:xfrm>
              <a:off x="3664" y="524"/>
              <a:ext cx="1820"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人気を想定した順路設定（ｽﾍﾟｰｽ）</a:t>
              </a:r>
            </a:p>
          </p:txBody>
        </p:sp>
        <p:sp>
          <p:nvSpPr>
            <p:cNvPr id="142344" name="Line 8"/>
            <p:cNvSpPr>
              <a:spLocks noChangeShapeType="1"/>
            </p:cNvSpPr>
            <p:nvPr/>
          </p:nvSpPr>
          <p:spPr bwMode="auto">
            <a:xfrm>
              <a:off x="585" y="1139"/>
              <a:ext cx="13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45" name="Line 9"/>
            <p:cNvSpPr>
              <a:spLocks noChangeShapeType="1"/>
            </p:cNvSpPr>
            <p:nvPr/>
          </p:nvSpPr>
          <p:spPr bwMode="auto">
            <a:xfrm>
              <a:off x="577" y="3582"/>
              <a:ext cx="17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46" name="Line 10"/>
            <p:cNvSpPr>
              <a:spLocks noChangeShapeType="1"/>
            </p:cNvSpPr>
            <p:nvPr/>
          </p:nvSpPr>
          <p:spPr bwMode="auto">
            <a:xfrm>
              <a:off x="576" y="1140"/>
              <a:ext cx="0" cy="243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47" name="Line 11"/>
            <p:cNvSpPr>
              <a:spLocks noChangeShapeType="1"/>
            </p:cNvSpPr>
            <p:nvPr/>
          </p:nvSpPr>
          <p:spPr bwMode="auto">
            <a:xfrm>
              <a:off x="573" y="2747"/>
              <a:ext cx="15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48" name="Line 12"/>
            <p:cNvSpPr>
              <a:spLocks noChangeShapeType="1"/>
            </p:cNvSpPr>
            <p:nvPr/>
          </p:nvSpPr>
          <p:spPr bwMode="auto">
            <a:xfrm>
              <a:off x="1688" y="728"/>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49" name="Line 13"/>
            <p:cNvSpPr>
              <a:spLocks noChangeShapeType="1"/>
            </p:cNvSpPr>
            <p:nvPr/>
          </p:nvSpPr>
          <p:spPr bwMode="auto">
            <a:xfrm>
              <a:off x="1688" y="1780"/>
              <a:ext cx="0" cy="26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55" name="Text Box 19"/>
            <p:cNvSpPr txBox="1">
              <a:spLocks noChangeArrowheads="1"/>
            </p:cNvSpPr>
            <p:nvPr/>
          </p:nvSpPr>
          <p:spPr bwMode="auto">
            <a:xfrm>
              <a:off x="715" y="1638"/>
              <a:ext cx="821" cy="46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返却口の流れをｽﾑｰｽﾞにする</a:t>
              </a:r>
            </a:p>
          </p:txBody>
        </p:sp>
        <p:sp>
          <p:nvSpPr>
            <p:cNvPr id="142356" name="Text Box 20"/>
            <p:cNvSpPr txBox="1">
              <a:spLocks noChangeArrowheads="1"/>
            </p:cNvSpPr>
            <p:nvPr/>
          </p:nvSpPr>
          <p:spPr bwMode="auto">
            <a:xfrm>
              <a:off x="743" y="3369"/>
              <a:ext cx="784" cy="46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調理・配膳をスピードアップする</a:t>
              </a:r>
            </a:p>
          </p:txBody>
        </p:sp>
        <p:sp>
          <p:nvSpPr>
            <p:cNvPr id="142357" name="Text Box 21"/>
            <p:cNvSpPr txBox="1">
              <a:spLocks noChangeArrowheads="1"/>
            </p:cNvSpPr>
            <p:nvPr/>
          </p:nvSpPr>
          <p:spPr bwMode="auto">
            <a:xfrm>
              <a:off x="126" y="1496"/>
              <a:ext cx="274" cy="1672"/>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混雑しない食堂にする</a:t>
              </a:r>
            </a:p>
          </p:txBody>
        </p:sp>
        <p:sp>
          <p:nvSpPr>
            <p:cNvPr id="142358" name="Line 22"/>
            <p:cNvSpPr>
              <a:spLocks noChangeShapeType="1"/>
            </p:cNvSpPr>
            <p:nvPr/>
          </p:nvSpPr>
          <p:spPr bwMode="auto">
            <a:xfrm>
              <a:off x="1530" y="1871"/>
              <a:ext cx="15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60" name="Line 24"/>
            <p:cNvSpPr>
              <a:spLocks noChangeShapeType="1"/>
            </p:cNvSpPr>
            <p:nvPr/>
          </p:nvSpPr>
          <p:spPr bwMode="auto">
            <a:xfrm>
              <a:off x="1688" y="728"/>
              <a:ext cx="0" cy="80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61" name="Line 25"/>
            <p:cNvSpPr>
              <a:spLocks noChangeShapeType="1"/>
            </p:cNvSpPr>
            <p:nvPr/>
          </p:nvSpPr>
          <p:spPr bwMode="auto">
            <a:xfrm>
              <a:off x="3368" y="889"/>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62" name="Text Box 26"/>
            <p:cNvSpPr txBox="1">
              <a:spLocks noChangeArrowheads="1"/>
            </p:cNvSpPr>
            <p:nvPr/>
          </p:nvSpPr>
          <p:spPr bwMode="auto">
            <a:xfrm>
              <a:off x="1848" y="671"/>
              <a:ext cx="1520" cy="31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並びが通路にはみ出ないようにする</a:t>
              </a:r>
            </a:p>
          </p:txBody>
        </p:sp>
        <p:sp>
          <p:nvSpPr>
            <p:cNvPr id="142363" name="Text Box 27"/>
            <p:cNvSpPr txBox="1">
              <a:spLocks noChangeArrowheads="1"/>
            </p:cNvSpPr>
            <p:nvPr/>
          </p:nvSpPr>
          <p:spPr bwMode="auto">
            <a:xfrm>
              <a:off x="1848" y="1078"/>
              <a:ext cx="1520"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流れを止める要因を排除する</a:t>
              </a:r>
            </a:p>
          </p:txBody>
        </p:sp>
        <p:sp>
          <p:nvSpPr>
            <p:cNvPr id="142364" name="Text Box 28"/>
            <p:cNvSpPr txBox="1">
              <a:spLocks noChangeArrowheads="1"/>
            </p:cNvSpPr>
            <p:nvPr/>
          </p:nvSpPr>
          <p:spPr bwMode="auto">
            <a:xfrm>
              <a:off x="3664" y="766"/>
              <a:ext cx="182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クロスしない順路設定</a:t>
              </a:r>
            </a:p>
          </p:txBody>
        </p:sp>
        <p:sp>
          <p:nvSpPr>
            <p:cNvPr id="142365" name="Line 29"/>
            <p:cNvSpPr>
              <a:spLocks noChangeShapeType="1"/>
            </p:cNvSpPr>
            <p:nvPr/>
          </p:nvSpPr>
          <p:spPr bwMode="auto">
            <a:xfrm>
              <a:off x="3528" y="889"/>
              <a:ext cx="13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66" name="Line 30"/>
            <p:cNvSpPr>
              <a:spLocks noChangeShapeType="1"/>
            </p:cNvSpPr>
            <p:nvPr/>
          </p:nvSpPr>
          <p:spPr bwMode="auto">
            <a:xfrm>
              <a:off x="3528" y="1056"/>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67" name="Line 31"/>
            <p:cNvSpPr>
              <a:spLocks noChangeShapeType="1"/>
            </p:cNvSpPr>
            <p:nvPr/>
          </p:nvSpPr>
          <p:spPr bwMode="auto">
            <a:xfrm>
              <a:off x="3520" y="622"/>
              <a:ext cx="0" cy="426"/>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69" name="Text Box 33"/>
            <p:cNvSpPr txBox="1">
              <a:spLocks noChangeArrowheads="1"/>
            </p:cNvSpPr>
            <p:nvPr/>
          </p:nvSpPr>
          <p:spPr bwMode="auto">
            <a:xfrm>
              <a:off x="3664" y="1216"/>
              <a:ext cx="182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箸等の備品必要数量の把握・設置</a:t>
              </a:r>
            </a:p>
          </p:txBody>
        </p:sp>
        <p:sp>
          <p:nvSpPr>
            <p:cNvPr id="142371" name="Line 35"/>
            <p:cNvSpPr>
              <a:spLocks noChangeShapeType="1"/>
            </p:cNvSpPr>
            <p:nvPr/>
          </p:nvSpPr>
          <p:spPr bwMode="auto">
            <a:xfrm>
              <a:off x="3528" y="1312"/>
              <a:ext cx="13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72" name="Line 36"/>
            <p:cNvSpPr>
              <a:spLocks noChangeShapeType="1"/>
            </p:cNvSpPr>
            <p:nvPr/>
          </p:nvSpPr>
          <p:spPr bwMode="auto">
            <a:xfrm>
              <a:off x="3373" y="1552"/>
              <a:ext cx="29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74" name="Line 38"/>
            <p:cNvSpPr>
              <a:spLocks noChangeShapeType="1"/>
            </p:cNvSpPr>
            <p:nvPr/>
          </p:nvSpPr>
          <p:spPr bwMode="auto">
            <a:xfrm>
              <a:off x="3370" y="1210"/>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75" name="Line 39"/>
            <p:cNvSpPr>
              <a:spLocks noChangeShapeType="1"/>
            </p:cNvSpPr>
            <p:nvPr/>
          </p:nvSpPr>
          <p:spPr bwMode="auto">
            <a:xfrm>
              <a:off x="3526" y="1108"/>
              <a:ext cx="13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77" name="Line 41"/>
            <p:cNvSpPr>
              <a:spLocks noChangeShapeType="1"/>
            </p:cNvSpPr>
            <p:nvPr/>
          </p:nvSpPr>
          <p:spPr bwMode="auto">
            <a:xfrm>
              <a:off x="1687" y="1521"/>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78" name="Text Box 42"/>
            <p:cNvSpPr txBox="1">
              <a:spLocks noChangeArrowheads="1"/>
            </p:cNvSpPr>
            <p:nvPr/>
          </p:nvSpPr>
          <p:spPr bwMode="auto">
            <a:xfrm>
              <a:off x="1848" y="1692"/>
              <a:ext cx="1520"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返却が複数客出来るようにする</a:t>
              </a:r>
            </a:p>
          </p:txBody>
        </p:sp>
        <p:sp>
          <p:nvSpPr>
            <p:cNvPr id="142379" name="Text Box 43"/>
            <p:cNvSpPr txBox="1">
              <a:spLocks noChangeArrowheads="1"/>
            </p:cNvSpPr>
            <p:nvPr/>
          </p:nvSpPr>
          <p:spPr bwMode="auto">
            <a:xfrm>
              <a:off x="1848" y="1976"/>
              <a:ext cx="1521"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返却に時間をかけない</a:t>
              </a:r>
            </a:p>
          </p:txBody>
        </p:sp>
        <p:sp>
          <p:nvSpPr>
            <p:cNvPr id="142380" name="Text Box 44"/>
            <p:cNvSpPr txBox="1">
              <a:spLocks noChangeArrowheads="1"/>
            </p:cNvSpPr>
            <p:nvPr/>
          </p:nvSpPr>
          <p:spPr bwMode="auto">
            <a:xfrm>
              <a:off x="3664" y="1688"/>
              <a:ext cx="1820"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返却口の改造</a:t>
              </a:r>
            </a:p>
          </p:txBody>
        </p:sp>
        <p:sp>
          <p:nvSpPr>
            <p:cNvPr id="142381" name="Text Box 45"/>
            <p:cNvSpPr txBox="1">
              <a:spLocks noChangeArrowheads="1"/>
            </p:cNvSpPr>
            <p:nvPr/>
          </p:nvSpPr>
          <p:spPr bwMode="auto">
            <a:xfrm>
              <a:off x="3664" y="1928"/>
              <a:ext cx="182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返却方式の改善（客は洗わない）</a:t>
              </a:r>
            </a:p>
          </p:txBody>
        </p:sp>
        <p:sp>
          <p:nvSpPr>
            <p:cNvPr id="142382" name="Text Box 46"/>
            <p:cNvSpPr txBox="1">
              <a:spLocks noChangeArrowheads="1"/>
            </p:cNvSpPr>
            <p:nvPr/>
          </p:nvSpPr>
          <p:spPr bwMode="auto">
            <a:xfrm>
              <a:off x="3664" y="2160"/>
              <a:ext cx="1821"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返却手順等の見直し</a:t>
              </a:r>
            </a:p>
          </p:txBody>
        </p:sp>
        <p:sp>
          <p:nvSpPr>
            <p:cNvPr id="142383" name="Text Box 47"/>
            <p:cNvSpPr txBox="1">
              <a:spLocks noChangeArrowheads="1"/>
            </p:cNvSpPr>
            <p:nvPr/>
          </p:nvSpPr>
          <p:spPr bwMode="auto">
            <a:xfrm>
              <a:off x="3664" y="2392"/>
              <a:ext cx="1822"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隣の倉庫を移転する</a:t>
              </a:r>
            </a:p>
          </p:txBody>
        </p:sp>
        <p:sp>
          <p:nvSpPr>
            <p:cNvPr id="142384" name="Text Box 48"/>
            <p:cNvSpPr txBox="1">
              <a:spLocks noChangeArrowheads="1"/>
            </p:cNvSpPr>
            <p:nvPr/>
          </p:nvSpPr>
          <p:spPr bwMode="auto">
            <a:xfrm>
              <a:off x="3664" y="2624"/>
              <a:ext cx="1821"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机・椅子のｻｲｽﾞ見直し</a:t>
              </a:r>
            </a:p>
          </p:txBody>
        </p:sp>
        <p:sp>
          <p:nvSpPr>
            <p:cNvPr id="142385" name="Text Box 49"/>
            <p:cNvSpPr txBox="1">
              <a:spLocks noChangeArrowheads="1"/>
            </p:cNvSpPr>
            <p:nvPr/>
          </p:nvSpPr>
          <p:spPr bwMode="auto">
            <a:xfrm>
              <a:off x="3664" y="2864"/>
              <a:ext cx="182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ｶｳﾝﾀｰ、二人用の導入</a:t>
              </a:r>
            </a:p>
          </p:txBody>
        </p:sp>
        <p:sp>
          <p:nvSpPr>
            <p:cNvPr id="142386" name="Text Box 50"/>
            <p:cNvSpPr txBox="1">
              <a:spLocks noChangeArrowheads="1"/>
            </p:cNvSpPr>
            <p:nvPr/>
          </p:nvSpPr>
          <p:spPr bwMode="auto">
            <a:xfrm>
              <a:off x="3664" y="3104"/>
              <a:ext cx="1817"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最短距離化</a:t>
              </a:r>
            </a:p>
          </p:txBody>
        </p:sp>
        <p:sp>
          <p:nvSpPr>
            <p:cNvPr id="142387" name="Text Box 51"/>
            <p:cNvSpPr txBox="1">
              <a:spLocks noChangeArrowheads="1"/>
            </p:cNvSpPr>
            <p:nvPr/>
          </p:nvSpPr>
          <p:spPr bwMode="auto">
            <a:xfrm>
              <a:off x="3664" y="3336"/>
              <a:ext cx="182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外段取りの導入</a:t>
              </a:r>
            </a:p>
          </p:txBody>
        </p:sp>
        <p:sp>
          <p:nvSpPr>
            <p:cNvPr id="142388" name="Text Box 52"/>
            <p:cNvSpPr txBox="1">
              <a:spLocks noChangeArrowheads="1"/>
            </p:cNvSpPr>
            <p:nvPr/>
          </p:nvSpPr>
          <p:spPr bwMode="auto">
            <a:xfrm>
              <a:off x="3664" y="3815"/>
              <a:ext cx="182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作業要領の標準化と教育</a:t>
              </a:r>
            </a:p>
          </p:txBody>
        </p:sp>
        <p:sp>
          <p:nvSpPr>
            <p:cNvPr id="142389" name="Text Box 53"/>
            <p:cNvSpPr txBox="1">
              <a:spLocks noChangeArrowheads="1"/>
            </p:cNvSpPr>
            <p:nvPr/>
          </p:nvSpPr>
          <p:spPr bwMode="auto">
            <a:xfrm>
              <a:off x="3664" y="3554"/>
              <a:ext cx="182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工数の平準化</a:t>
              </a:r>
            </a:p>
          </p:txBody>
        </p:sp>
        <p:sp>
          <p:nvSpPr>
            <p:cNvPr id="142390" name="Line 54"/>
            <p:cNvSpPr>
              <a:spLocks noChangeShapeType="1"/>
            </p:cNvSpPr>
            <p:nvPr/>
          </p:nvSpPr>
          <p:spPr bwMode="auto">
            <a:xfrm>
              <a:off x="1688" y="1777"/>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91" name="Text Box 55"/>
            <p:cNvSpPr txBox="1">
              <a:spLocks noChangeArrowheads="1"/>
            </p:cNvSpPr>
            <p:nvPr/>
          </p:nvSpPr>
          <p:spPr bwMode="auto">
            <a:xfrm>
              <a:off x="1848" y="2425"/>
              <a:ext cx="1521"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ｽﾍﾟｰｽを増やす</a:t>
              </a:r>
            </a:p>
          </p:txBody>
        </p:sp>
        <p:sp>
          <p:nvSpPr>
            <p:cNvPr id="142392" name="Text Box 56"/>
            <p:cNvSpPr txBox="1">
              <a:spLocks noChangeArrowheads="1"/>
            </p:cNvSpPr>
            <p:nvPr/>
          </p:nvSpPr>
          <p:spPr bwMode="auto">
            <a:xfrm>
              <a:off x="1848" y="2659"/>
              <a:ext cx="1521"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机・椅子を増やす</a:t>
              </a:r>
            </a:p>
          </p:txBody>
        </p:sp>
        <p:sp>
          <p:nvSpPr>
            <p:cNvPr id="142393" name="Line 57"/>
            <p:cNvSpPr>
              <a:spLocks noChangeShapeType="1"/>
            </p:cNvSpPr>
            <p:nvPr/>
          </p:nvSpPr>
          <p:spPr bwMode="auto">
            <a:xfrm>
              <a:off x="3368" y="1760"/>
              <a:ext cx="29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94" name="Line 58"/>
            <p:cNvSpPr>
              <a:spLocks noChangeShapeType="1"/>
            </p:cNvSpPr>
            <p:nvPr/>
          </p:nvSpPr>
          <p:spPr bwMode="auto">
            <a:xfrm>
              <a:off x="3520" y="1824"/>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95" name="Line 59"/>
            <p:cNvSpPr>
              <a:spLocks noChangeShapeType="1"/>
            </p:cNvSpPr>
            <p:nvPr/>
          </p:nvSpPr>
          <p:spPr bwMode="auto">
            <a:xfrm>
              <a:off x="3375" y="2051"/>
              <a:ext cx="29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96" name="Line 60"/>
            <p:cNvSpPr>
              <a:spLocks noChangeShapeType="1"/>
            </p:cNvSpPr>
            <p:nvPr/>
          </p:nvSpPr>
          <p:spPr bwMode="auto">
            <a:xfrm>
              <a:off x="3520" y="2264"/>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97" name="Line 61"/>
            <p:cNvSpPr>
              <a:spLocks noChangeShapeType="1"/>
            </p:cNvSpPr>
            <p:nvPr/>
          </p:nvSpPr>
          <p:spPr bwMode="auto">
            <a:xfrm>
              <a:off x="3520" y="1824"/>
              <a:ext cx="0" cy="44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398" name="Line 62"/>
            <p:cNvSpPr>
              <a:spLocks noChangeShapeType="1"/>
            </p:cNvSpPr>
            <p:nvPr/>
          </p:nvSpPr>
          <p:spPr bwMode="auto">
            <a:xfrm>
              <a:off x="3368" y="2496"/>
              <a:ext cx="29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00" name="Line 64"/>
            <p:cNvSpPr>
              <a:spLocks noChangeShapeType="1"/>
            </p:cNvSpPr>
            <p:nvPr/>
          </p:nvSpPr>
          <p:spPr bwMode="auto">
            <a:xfrm>
              <a:off x="3363" y="2959"/>
              <a:ext cx="2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03" name="Line 67"/>
            <p:cNvSpPr>
              <a:spLocks noChangeShapeType="1"/>
            </p:cNvSpPr>
            <p:nvPr/>
          </p:nvSpPr>
          <p:spPr bwMode="auto">
            <a:xfrm>
              <a:off x="3527" y="3448"/>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04" name="Line 68"/>
            <p:cNvSpPr>
              <a:spLocks noChangeShapeType="1"/>
            </p:cNvSpPr>
            <p:nvPr/>
          </p:nvSpPr>
          <p:spPr bwMode="auto">
            <a:xfrm flipV="1">
              <a:off x="3525" y="3648"/>
              <a:ext cx="13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05" name="Line 69"/>
            <p:cNvSpPr>
              <a:spLocks noChangeShapeType="1"/>
            </p:cNvSpPr>
            <p:nvPr/>
          </p:nvSpPr>
          <p:spPr bwMode="auto">
            <a:xfrm>
              <a:off x="3520" y="3888"/>
              <a:ext cx="144"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07" name="Text Box 71"/>
            <p:cNvSpPr txBox="1">
              <a:spLocks noChangeArrowheads="1"/>
            </p:cNvSpPr>
            <p:nvPr/>
          </p:nvSpPr>
          <p:spPr bwMode="auto">
            <a:xfrm>
              <a:off x="1848" y="2892"/>
              <a:ext cx="1521"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ﾆｰｽﾞに合せた備品の採用</a:t>
              </a:r>
            </a:p>
          </p:txBody>
        </p:sp>
        <p:sp>
          <p:nvSpPr>
            <p:cNvPr id="142408" name="Line 72"/>
            <p:cNvSpPr>
              <a:spLocks noChangeShapeType="1"/>
            </p:cNvSpPr>
            <p:nvPr/>
          </p:nvSpPr>
          <p:spPr bwMode="auto">
            <a:xfrm>
              <a:off x="3523" y="3216"/>
              <a:ext cx="141"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09" name="Text Box 73"/>
            <p:cNvSpPr txBox="1">
              <a:spLocks noChangeArrowheads="1"/>
            </p:cNvSpPr>
            <p:nvPr/>
          </p:nvSpPr>
          <p:spPr bwMode="auto">
            <a:xfrm>
              <a:off x="1848" y="3277"/>
              <a:ext cx="1521"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最短の手順・経路に見直しする</a:t>
              </a:r>
            </a:p>
          </p:txBody>
        </p:sp>
        <p:sp>
          <p:nvSpPr>
            <p:cNvPr id="142410" name="Line 74"/>
            <p:cNvSpPr>
              <a:spLocks noChangeShapeType="1"/>
            </p:cNvSpPr>
            <p:nvPr/>
          </p:nvSpPr>
          <p:spPr bwMode="auto">
            <a:xfrm>
              <a:off x="1697" y="2044"/>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11" name="Line 75"/>
            <p:cNvSpPr>
              <a:spLocks noChangeShapeType="1"/>
            </p:cNvSpPr>
            <p:nvPr/>
          </p:nvSpPr>
          <p:spPr bwMode="auto">
            <a:xfrm>
              <a:off x="1695" y="2504"/>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12" name="Line 76"/>
            <p:cNvSpPr>
              <a:spLocks noChangeShapeType="1"/>
            </p:cNvSpPr>
            <p:nvPr/>
          </p:nvSpPr>
          <p:spPr bwMode="auto">
            <a:xfrm>
              <a:off x="1685" y="2765"/>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13" name="Line 77"/>
            <p:cNvSpPr>
              <a:spLocks noChangeShapeType="1"/>
            </p:cNvSpPr>
            <p:nvPr/>
          </p:nvSpPr>
          <p:spPr bwMode="auto">
            <a:xfrm>
              <a:off x="1697" y="2988"/>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16" name="Text Box 80"/>
            <p:cNvSpPr txBox="1">
              <a:spLocks noChangeArrowheads="1"/>
            </p:cNvSpPr>
            <p:nvPr/>
          </p:nvSpPr>
          <p:spPr bwMode="auto">
            <a:xfrm>
              <a:off x="0" y="1296"/>
              <a:ext cx="504" cy="16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100" b="1">
                  <a:solidFill>
                    <a:srgbClr val="FF0000"/>
                  </a:solidFill>
                </a:rPr>
                <a:t>基本目的</a:t>
              </a:r>
            </a:p>
          </p:txBody>
        </p:sp>
        <p:sp>
          <p:nvSpPr>
            <p:cNvPr id="142417" name="Text Box 81"/>
            <p:cNvSpPr txBox="1">
              <a:spLocks noChangeArrowheads="1"/>
            </p:cNvSpPr>
            <p:nvPr/>
          </p:nvSpPr>
          <p:spPr bwMode="auto">
            <a:xfrm>
              <a:off x="824" y="688"/>
              <a:ext cx="584" cy="16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1100" b="1">
                  <a:solidFill>
                    <a:srgbClr val="FF0000"/>
                  </a:solidFill>
                  <a:latin typeface="ＭＳ Ｐゴシック" pitchFamily="50" charset="-128"/>
                </a:rPr>
                <a:t>1</a:t>
              </a:r>
              <a:r>
                <a:rPr lang="ja-JP" altLang="en-US" sz="1100" b="1">
                  <a:solidFill>
                    <a:srgbClr val="FF0000"/>
                  </a:solidFill>
                  <a:latin typeface="ＭＳ Ｐゴシック" pitchFamily="50" charset="-128"/>
                </a:rPr>
                <a:t>次手段</a:t>
              </a:r>
            </a:p>
          </p:txBody>
        </p:sp>
        <p:sp>
          <p:nvSpPr>
            <p:cNvPr id="142420" name="Text Box 84"/>
            <p:cNvSpPr txBox="1">
              <a:spLocks noChangeArrowheads="1"/>
            </p:cNvSpPr>
            <p:nvPr/>
          </p:nvSpPr>
          <p:spPr bwMode="auto">
            <a:xfrm>
              <a:off x="20" y="3291"/>
              <a:ext cx="521" cy="527"/>
            </a:xfrm>
            <a:prstGeom prst="rect">
              <a:avLst/>
            </a:prstGeom>
            <a:solidFill>
              <a:schemeClr val="bg1"/>
            </a:solidFill>
            <a:ln w="12700">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200" b="1">
                  <a:solidFill>
                    <a:schemeClr val="accent2"/>
                  </a:solidFill>
                </a:rPr>
                <a:t>制約条件</a:t>
              </a:r>
            </a:p>
            <a:p>
              <a:pPr algn="ctr">
                <a:spcBef>
                  <a:spcPct val="50000"/>
                </a:spcBef>
              </a:pPr>
              <a:r>
                <a:rPr lang="ja-JP" altLang="en-US" sz="1200" b="1">
                  <a:solidFill>
                    <a:schemeClr val="accent2"/>
                  </a:solidFill>
                </a:rPr>
                <a:t>△△△△</a:t>
              </a:r>
            </a:p>
            <a:p>
              <a:pPr algn="ctr">
                <a:spcBef>
                  <a:spcPct val="50000"/>
                </a:spcBef>
              </a:pPr>
              <a:r>
                <a:rPr lang="ja-JP" altLang="en-US" sz="1200" b="1">
                  <a:solidFill>
                    <a:schemeClr val="accent2"/>
                  </a:solidFill>
                </a:rPr>
                <a:t>△△△△</a:t>
              </a:r>
            </a:p>
          </p:txBody>
        </p:sp>
        <p:sp>
          <p:nvSpPr>
            <p:cNvPr id="142422" name="Text Box 86"/>
            <p:cNvSpPr txBox="1">
              <a:spLocks noChangeArrowheads="1"/>
            </p:cNvSpPr>
            <p:nvPr/>
          </p:nvSpPr>
          <p:spPr bwMode="auto">
            <a:xfrm>
              <a:off x="724" y="2554"/>
              <a:ext cx="812" cy="334"/>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ｽﾍﾟｰｽの活用を見直しする</a:t>
              </a:r>
            </a:p>
          </p:txBody>
        </p:sp>
        <p:sp>
          <p:nvSpPr>
            <p:cNvPr id="142423" name="Text Box 87"/>
            <p:cNvSpPr txBox="1">
              <a:spLocks noChangeArrowheads="1"/>
            </p:cNvSpPr>
            <p:nvPr/>
          </p:nvSpPr>
          <p:spPr bwMode="auto">
            <a:xfrm>
              <a:off x="1848" y="3670"/>
              <a:ext cx="1521" cy="19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300" b="1"/>
                <a:t>誰でも最適な作業方法でできる</a:t>
              </a:r>
            </a:p>
          </p:txBody>
        </p:sp>
        <p:sp>
          <p:nvSpPr>
            <p:cNvPr id="142424" name="Text Box 88"/>
            <p:cNvSpPr txBox="1">
              <a:spLocks noChangeArrowheads="1"/>
            </p:cNvSpPr>
            <p:nvPr/>
          </p:nvSpPr>
          <p:spPr bwMode="auto">
            <a:xfrm>
              <a:off x="3664" y="992"/>
              <a:ext cx="1823"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うまく流れる食堂レイアウト見直し</a:t>
              </a:r>
            </a:p>
          </p:txBody>
        </p:sp>
        <p:sp>
          <p:nvSpPr>
            <p:cNvPr id="142425" name="Line 89"/>
            <p:cNvSpPr>
              <a:spLocks noChangeShapeType="1"/>
            </p:cNvSpPr>
            <p:nvPr/>
          </p:nvSpPr>
          <p:spPr bwMode="auto">
            <a:xfrm>
              <a:off x="3528" y="616"/>
              <a:ext cx="13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26" name="Line 90"/>
            <p:cNvSpPr>
              <a:spLocks noChangeShapeType="1"/>
            </p:cNvSpPr>
            <p:nvPr/>
          </p:nvSpPr>
          <p:spPr bwMode="auto">
            <a:xfrm>
              <a:off x="571" y="1843"/>
              <a:ext cx="14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27" name="Line 91"/>
            <p:cNvSpPr>
              <a:spLocks noChangeShapeType="1"/>
            </p:cNvSpPr>
            <p:nvPr/>
          </p:nvSpPr>
          <p:spPr bwMode="auto">
            <a:xfrm>
              <a:off x="1697" y="2508"/>
              <a:ext cx="0" cy="474"/>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28" name="Line 92"/>
            <p:cNvSpPr>
              <a:spLocks noChangeShapeType="1"/>
            </p:cNvSpPr>
            <p:nvPr/>
          </p:nvSpPr>
          <p:spPr bwMode="auto">
            <a:xfrm>
              <a:off x="419" y="2315"/>
              <a:ext cx="16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29" name="Line 93"/>
            <p:cNvSpPr>
              <a:spLocks noChangeShapeType="1"/>
            </p:cNvSpPr>
            <p:nvPr/>
          </p:nvSpPr>
          <p:spPr bwMode="auto">
            <a:xfrm>
              <a:off x="1536" y="2765"/>
              <a:ext cx="15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31" name="Line 95"/>
            <p:cNvSpPr>
              <a:spLocks noChangeShapeType="1"/>
            </p:cNvSpPr>
            <p:nvPr/>
          </p:nvSpPr>
          <p:spPr bwMode="auto">
            <a:xfrm flipV="1">
              <a:off x="3367" y="3365"/>
              <a:ext cx="15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32" name="Line 96"/>
            <p:cNvSpPr>
              <a:spLocks noChangeShapeType="1"/>
            </p:cNvSpPr>
            <p:nvPr/>
          </p:nvSpPr>
          <p:spPr bwMode="auto">
            <a:xfrm flipV="1">
              <a:off x="3372" y="3776"/>
              <a:ext cx="14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33" name="Line 97"/>
            <p:cNvSpPr>
              <a:spLocks noChangeShapeType="1"/>
            </p:cNvSpPr>
            <p:nvPr/>
          </p:nvSpPr>
          <p:spPr bwMode="auto">
            <a:xfrm>
              <a:off x="1692" y="3390"/>
              <a:ext cx="16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34" name="Line 98"/>
            <p:cNvSpPr>
              <a:spLocks noChangeShapeType="1"/>
            </p:cNvSpPr>
            <p:nvPr/>
          </p:nvSpPr>
          <p:spPr bwMode="auto">
            <a:xfrm>
              <a:off x="1692" y="3763"/>
              <a:ext cx="16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35" name="Line 99"/>
            <p:cNvSpPr>
              <a:spLocks noChangeShapeType="1"/>
            </p:cNvSpPr>
            <p:nvPr/>
          </p:nvSpPr>
          <p:spPr bwMode="auto">
            <a:xfrm>
              <a:off x="1697" y="3395"/>
              <a:ext cx="0" cy="369"/>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36" name="Line 100"/>
            <p:cNvSpPr>
              <a:spLocks noChangeShapeType="1"/>
            </p:cNvSpPr>
            <p:nvPr/>
          </p:nvSpPr>
          <p:spPr bwMode="auto">
            <a:xfrm>
              <a:off x="1534" y="3597"/>
              <a:ext cx="15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39" name="Line 103"/>
            <p:cNvSpPr>
              <a:spLocks noChangeShapeType="1"/>
            </p:cNvSpPr>
            <p:nvPr/>
          </p:nvSpPr>
          <p:spPr bwMode="auto">
            <a:xfrm>
              <a:off x="3527" y="3222"/>
              <a:ext cx="0" cy="226"/>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40" name="Line 104"/>
            <p:cNvSpPr>
              <a:spLocks noChangeShapeType="1"/>
            </p:cNvSpPr>
            <p:nvPr/>
          </p:nvSpPr>
          <p:spPr bwMode="auto">
            <a:xfrm>
              <a:off x="3374" y="2741"/>
              <a:ext cx="29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41" name="Line 105"/>
            <p:cNvSpPr>
              <a:spLocks noChangeShapeType="1"/>
            </p:cNvSpPr>
            <p:nvPr/>
          </p:nvSpPr>
          <p:spPr bwMode="auto">
            <a:xfrm>
              <a:off x="3521" y="3646"/>
              <a:ext cx="0" cy="24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42" name="Line 106"/>
            <p:cNvSpPr>
              <a:spLocks noChangeShapeType="1"/>
            </p:cNvSpPr>
            <p:nvPr/>
          </p:nvSpPr>
          <p:spPr bwMode="auto">
            <a:xfrm>
              <a:off x="3526" y="1108"/>
              <a:ext cx="0" cy="204"/>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2443" name="Line 107"/>
            <p:cNvSpPr>
              <a:spLocks noChangeShapeType="1"/>
            </p:cNvSpPr>
            <p:nvPr/>
          </p:nvSpPr>
          <p:spPr bwMode="auto">
            <a:xfrm>
              <a:off x="1602" y="1159"/>
              <a:ext cx="241"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4" name="Text Box 4"/>
          <p:cNvSpPr txBox="1">
            <a:spLocks noChangeArrowheads="1"/>
          </p:cNvSpPr>
          <p:nvPr/>
        </p:nvSpPr>
        <p:spPr bwMode="auto">
          <a:xfrm>
            <a:off x="8605838" y="106363"/>
            <a:ext cx="438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P8</a:t>
            </a:r>
          </a:p>
        </p:txBody>
      </p:sp>
      <p:grpSp>
        <p:nvGrpSpPr>
          <p:cNvPr id="143397" name="Group 37"/>
          <p:cNvGrpSpPr>
            <a:grpSpLocks/>
          </p:cNvGrpSpPr>
          <p:nvPr/>
        </p:nvGrpSpPr>
        <p:grpSpPr bwMode="auto">
          <a:xfrm>
            <a:off x="209550" y="198438"/>
            <a:ext cx="8285163" cy="1820862"/>
            <a:chOff x="132" y="125"/>
            <a:chExt cx="5219" cy="1147"/>
          </a:xfrm>
        </p:grpSpPr>
        <p:sp>
          <p:nvSpPr>
            <p:cNvPr id="143365" name="Text Box 5"/>
            <p:cNvSpPr txBox="1">
              <a:spLocks noChangeArrowheads="1"/>
            </p:cNvSpPr>
            <p:nvPr/>
          </p:nvSpPr>
          <p:spPr bwMode="auto">
            <a:xfrm>
              <a:off x="487" y="519"/>
              <a:ext cx="4864" cy="346"/>
            </a:xfrm>
            <a:prstGeom prst="rect">
              <a:avLst/>
            </a:prstGeom>
            <a:solidFill>
              <a:srgbClr val="FF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t>◇</a:t>
              </a:r>
              <a:r>
                <a:rPr lang="ja-JP" altLang="en-US" sz="1400" b="1"/>
                <a:t>メンバーで話し合う前に</a:t>
              </a:r>
              <a:r>
                <a:rPr lang="ja-JP" altLang="en-US" sz="1600" b="1">
                  <a:solidFill>
                    <a:srgbClr val="FF0000"/>
                  </a:solidFill>
                </a:rPr>
                <a:t>全員が何のために系統図を作成するのかを理解</a:t>
              </a:r>
              <a:r>
                <a:rPr lang="ja-JP" altLang="en-US" sz="1400" b="1"/>
                <a:t>して</a:t>
              </a:r>
              <a:br>
                <a:rPr lang="ja-JP" altLang="en-US" sz="1400" b="1"/>
              </a:br>
              <a:r>
                <a:rPr lang="ja-JP" altLang="en-US" sz="1400" b="1"/>
                <a:t>　 おくとその目的に合った</a:t>
              </a:r>
              <a:r>
                <a:rPr lang="ja-JP" altLang="en-US" sz="1400" b="1" u="sng"/>
                <a:t>意見が出され</a:t>
              </a:r>
              <a:r>
                <a:rPr lang="ja-JP" altLang="en-US" sz="1400" b="1"/>
                <a:t>”よい系統図“がつくれます。</a:t>
              </a:r>
            </a:p>
          </p:txBody>
        </p:sp>
        <p:sp>
          <p:nvSpPr>
            <p:cNvPr id="143363" name="Rectangle 3"/>
            <p:cNvSpPr>
              <a:spLocks noChangeArrowheads="1"/>
            </p:cNvSpPr>
            <p:nvPr/>
          </p:nvSpPr>
          <p:spPr bwMode="auto">
            <a:xfrm>
              <a:off x="132" y="125"/>
              <a:ext cx="2047" cy="288"/>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手順１</a:t>
              </a:r>
              <a:r>
                <a:rPr lang="en-US" altLang="ja-JP">
                  <a:latin typeface="HGP創英角ｺﾞｼｯｸUB" pitchFamily="50" charset="-128"/>
                  <a:ea typeface="HGP創英角ｺﾞｼｯｸUB" pitchFamily="50" charset="-128"/>
                </a:rPr>
                <a:t>. </a:t>
              </a:r>
              <a:r>
                <a:rPr lang="ja-JP" altLang="en-US">
                  <a:latin typeface="HGP創英角ｺﾞｼｯｸUB" pitchFamily="50" charset="-128"/>
                  <a:ea typeface="HGP創英角ｺﾞｼｯｸUB" pitchFamily="50" charset="-128"/>
                </a:rPr>
                <a:t>テーマの選定</a:t>
              </a:r>
            </a:p>
          </p:txBody>
        </p:sp>
        <p:sp>
          <p:nvSpPr>
            <p:cNvPr id="143367" name="Text Box 7"/>
            <p:cNvSpPr txBox="1">
              <a:spLocks noChangeArrowheads="1"/>
            </p:cNvSpPr>
            <p:nvPr/>
          </p:nvSpPr>
          <p:spPr bwMode="auto">
            <a:xfrm>
              <a:off x="1912" y="1002"/>
              <a:ext cx="2791" cy="212"/>
            </a:xfrm>
            <a:prstGeom prst="rect">
              <a:avLst/>
            </a:prstGeom>
            <a:solidFill>
              <a:srgbClr val="99CC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t>★</a:t>
              </a:r>
              <a:r>
                <a:rPr lang="ja-JP" altLang="en-US" sz="1600" b="1"/>
                <a:t>混雑しない食堂にするには</a:t>
              </a:r>
            </a:p>
          </p:txBody>
        </p:sp>
        <p:sp>
          <p:nvSpPr>
            <p:cNvPr id="143369" name="Text Box 9"/>
            <p:cNvSpPr txBox="1">
              <a:spLocks noChangeArrowheads="1"/>
            </p:cNvSpPr>
            <p:nvPr/>
          </p:nvSpPr>
          <p:spPr bwMode="auto">
            <a:xfrm>
              <a:off x="618" y="1008"/>
              <a:ext cx="990" cy="236"/>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600" b="1"/>
                <a:t>具体的には</a:t>
              </a:r>
            </a:p>
          </p:txBody>
        </p:sp>
        <p:sp>
          <p:nvSpPr>
            <p:cNvPr id="143370" name="AutoShape 10"/>
            <p:cNvSpPr>
              <a:spLocks noChangeArrowheads="1"/>
            </p:cNvSpPr>
            <p:nvPr/>
          </p:nvSpPr>
          <p:spPr bwMode="auto">
            <a:xfrm>
              <a:off x="1696" y="960"/>
              <a:ext cx="129" cy="312"/>
            </a:xfrm>
            <a:prstGeom prst="rightArrow">
              <a:avLst>
                <a:gd name="adj1" fmla="val 50000"/>
                <a:gd name="adj2" fmla="val 25000"/>
              </a:avLst>
            </a:prstGeom>
            <a:solidFill>
              <a:srgbClr val="FF66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43400" name="Group 40"/>
          <p:cNvGrpSpPr>
            <a:grpSpLocks/>
          </p:cNvGrpSpPr>
          <p:nvPr/>
        </p:nvGrpSpPr>
        <p:grpSpPr bwMode="auto">
          <a:xfrm>
            <a:off x="498475" y="5122863"/>
            <a:ext cx="5508625" cy="1566862"/>
            <a:chOff x="314" y="3227"/>
            <a:chExt cx="3470" cy="987"/>
          </a:xfrm>
        </p:grpSpPr>
        <p:sp>
          <p:nvSpPr>
            <p:cNvPr id="143394" name="Rectangle 34"/>
            <p:cNvSpPr>
              <a:spLocks noChangeArrowheads="1"/>
            </p:cNvSpPr>
            <p:nvPr/>
          </p:nvSpPr>
          <p:spPr bwMode="auto">
            <a:xfrm>
              <a:off x="335" y="3471"/>
              <a:ext cx="3449" cy="743"/>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3389" name="Text Box 29"/>
            <p:cNvSpPr txBox="1">
              <a:spLocks noChangeArrowheads="1"/>
            </p:cNvSpPr>
            <p:nvPr/>
          </p:nvSpPr>
          <p:spPr bwMode="auto">
            <a:xfrm>
              <a:off x="314" y="3227"/>
              <a:ext cx="917" cy="212"/>
            </a:xfrm>
            <a:prstGeom prst="rect">
              <a:avLst/>
            </a:prstGeom>
            <a:solidFill>
              <a:srgbClr val="FF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２）制約条件</a:t>
              </a:r>
            </a:p>
          </p:txBody>
        </p:sp>
        <p:sp>
          <p:nvSpPr>
            <p:cNvPr id="143390" name="Text Box 30"/>
            <p:cNvSpPr txBox="1">
              <a:spLocks noChangeArrowheads="1"/>
            </p:cNvSpPr>
            <p:nvPr/>
          </p:nvSpPr>
          <p:spPr bwMode="auto">
            <a:xfrm>
              <a:off x="1537" y="3813"/>
              <a:ext cx="2066" cy="393"/>
            </a:xfrm>
            <a:prstGeom prst="rect">
              <a:avLst/>
            </a:prstGeom>
            <a:solidFill>
              <a:srgbClr val="99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（例）　１．投資額を最小限にする</a:t>
              </a:r>
            </a:p>
            <a:p>
              <a:pPr>
                <a:spcBef>
                  <a:spcPct val="50000"/>
                </a:spcBef>
              </a:pPr>
              <a:r>
                <a:rPr lang="ja-JP" altLang="en-US" sz="1400" b="1"/>
                <a:t>　　　　２．食事時間を変えない</a:t>
              </a:r>
            </a:p>
          </p:txBody>
        </p:sp>
        <p:sp>
          <p:nvSpPr>
            <p:cNvPr id="143393" name="Text Box 33"/>
            <p:cNvSpPr txBox="1">
              <a:spLocks noChangeArrowheads="1"/>
            </p:cNvSpPr>
            <p:nvPr/>
          </p:nvSpPr>
          <p:spPr bwMode="auto">
            <a:xfrm>
              <a:off x="421" y="3537"/>
              <a:ext cx="2960" cy="32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t>◇</a:t>
              </a:r>
              <a:r>
                <a:rPr lang="ja-JP" altLang="en-US" sz="1400" b="1"/>
                <a:t>最適手段を選定するとき末端手段の実現性を評価</a:t>
              </a:r>
              <a:br>
                <a:rPr lang="ja-JP" altLang="en-US" sz="1400" b="1"/>
              </a:br>
              <a:r>
                <a:rPr lang="ja-JP" altLang="en-US" sz="1400" b="1"/>
                <a:t>　　するのに必要。</a:t>
              </a:r>
            </a:p>
          </p:txBody>
        </p:sp>
      </p:grpSp>
      <p:grpSp>
        <p:nvGrpSpPr>
          <p:cNvPr id="143399" name="Group 39"/>
          <p:cNvGrpSpPr>
            <a:grpSpLocks/>
          </p:cNvGrpSpPr>
          <p:nvPr/>
        </p:nvGrpSpPr>
        <p:grpSpPr bwMode="auto">
          <a:xfrm>
            <a:off x="209550" y="2220913"/>
            <a:ext cx="8677275" cy="4346575"/>
            <a:chOff x="132" y="1399"/>
            <a:chExt cx="5466" cy="2738"/>
          </a:xfrm>
        </p:grpSpPr>
        <p:grpSp>
          <p:nvGrpSpPr>
            <p:cNvPr id="143384" name="Group 24"/>
            <p:cNvGrpSpPr>
              <a:grpSpLocks/>
            </p:cNvGrpSpPr>
            <p:nvPr/>
          </p:nvGrpSpPr>
          <p:grpSpPr bwMode="auto">
            <a:xfrm>
              <a:off x="3877" y="1704"/>
              <a:ext cx="1721" cy="2433"/>
              <a:chOff x="3604" y="1704"/>
              <a:chExt cx="2012" cy="2389"/>
            </a:xfrm>
          </p:grpSpPr>
          <p:sp>
            <p:nvSpPr>
              <p:cNvPr id="143373" name="Text Box 13"/>
              <p:cNvSpPr txBox="1">
                <a:spLocks noChangeArrowheads="1"/>
              </p:cNvSpPr>
              <p:nvPr/>
            </p:nvSpPr>
            <p:spPr bwMode="auto">
              <a:xfrm>
                <a:off x="3800" y="1704"/>
                <a:ext cx="389" cy="2144"/>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ea typeface="HGP創英角ﾎﾟｯﾌﾟ体" pitchFamily="50" charset="-128"/>
                  </a:rPr>
                  <a:t>混雑しない食堂にする</a:t>
                </a:r>
              </a:p>
            </p:txBody>
          </p:sp>
          <p:sp>
            <p:nvSpPr>
              <p:cNvPr id="143374" name="Text Box 14"/>
              <p:cNvSpPr txBox="1">
                <a:spLocks noChangeArrowheads="1"/>
              </p:cNvSpPr>
              <p:nvPr/>
            </p:nvSpPr>
            <p:spPr bwMode="auto">
              <a:xfrm>
                <a:off x="3604" y="3905"/>
                <a:ext cx="1080" cy="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b="1"/>
                  <a:t>図３．基本目的</a:t>
                </a:r>
              </a:p>
            </p:txBody>
          </p:sp>
          <p:cxnSp>
            <p:nvCxnSpPr>
              <p:cNvPr id="143375" name="AutoShape 15"/>
              <p:cNvCxnSpPr>
                <a:cxnSpLocks noChangeShapeType="1"/>
              </p:cNvCxnSpPr>
              <p:nvPr/>
            </p:nvCxnSpPr>
            <p:spPr bwMode="auto">
              <a:xfrm rot="10800000" flipV="1">
                <a:off x="4240" y="2638"/>
                <a:ext cx="374" cy="319"/>
              </a:xfrm>
              <a:prstGeom prst="curvedConnector3">
                <a:avLst>
                  <a:gd name="adj1" fmla="val 50000"/>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43378"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6" y="2355"/>
                <a:ext cx="970" cy="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379" name="AutoShape 19"/>
              <p:cNvSpPr>
                <a:spLocks noChangeArrowheads="1"/>
              </p:cNvSpPr>
              <p:nvPr/>
            </p:nvSpPr>
            <p:spPr bwMode="auto">
              <a:xfrm>
                <a:off x="4245" y="1750"/>
                <a:ext cx="877" cy="648"/>
              </a:xfrm>
              <a:prstGeom prst="wedgeRoundRectCallout">
                <a:avLst>
                  <a:gd name="adj1" fmla="val 39509"/>
                  <a:gd name="adj2" fmla="val 86111"/>
                  <a:gd name="adj3" fmla="val 16667"/>
                </a:avLst>
              </a:prstGeom>
              <a:solidFill>
                <a:srgbClr val="00FFFF"/>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endParaRPr lang="ja-JP" altLang="ja-JP" sz="1400"/>
              </a:p>
            </p:txBody>
          </p:sp>
          <p:sp>
            <p:nvSpPr>
              <p:cNvPr id="143376" name="Text Box 16"/>
              <p:cNvSpPr txBox="1">
                <a:spLocks noChangeArrowheads="1"/>
              </p:cNvSpPr>
              <p:nvPr/>
            </p:nvSpPr>
            <p:spPr bwMode="auto">
              <a:xfrm>
                <a:off x="4374" y="1847"/>
                <a:ext cx="687" cy="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400">
                    <a:solidFill>
                      <a:srgbClr val="FF0000"/>
                    </a:solidFill>
                  </a:rPr>
                  <a:t>２重枠で囲むと他と区別出来るよ</a:t>
                </a:r>
              </a:p>
            </p:txBody>
          </p:sp>
        </p:grpSp>
        <p:grpSp>
          <p:nvGrpSpPr>
            <p:cNvPr id="143398" name="Group 38"/>
            <p:cNvGrpSpPr>
              <a:grpSpLocks/>
            </p:cNvGrpSpPr>
            <p:nvPr/>
          </p:nvGrpSpPr>
          <p:grpSpPr bwMode="auto">
            <a:xfrm>
              <a:off x="132" y="1399"/>
              <a:ext cx="3737" cy="1765"/>
              <a:chOff x="132" y="1399"/>
              <a:chExt cx="3737" cy="1765"/>
            </a:xfrm>
          </p:grpSpPr>
          <p:sp>
            <p:nvSpPr>
              <p:cNvPr id="143391" name="Rectangle 31"/>
              <p:cNvSpPr>
                <a:spLocks noChangeArrowheads="1"/>
              </p:cNvSpPr>
              <p:nvPr/>
            </p:nvSpPr>
            <p:spPr bwMode="auto">
              <a:xfrm>
                <a:off x="306" y="1983"/>
                <a:ext cx="3500" cy="1181"/>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3371" name="Rectangle 11"/>
              <p:cNvSpPr>
                <a:spLocks noChangeArrowheads="1"/>
              </p:cNvSpPr>
              <p:nvPr/>
            </p:nvSpPr>
            <p:spPr bwMode="auto">
              <a:xfrm>
                <a:off x="132" y="1399"/>
                <a:ext cx="3675" cy="288"/>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手順２</a:t>
                </a:r>
                <a:r>
                  <a:rPr lang="en-US" altLang="ja-JP">
                    <a:latin typeface="HGP創英角ｺﾞｼｯｸUB" pitchFamily="50" charset="-128"/>
                    <a:ea typeface="HGP創英角ｺﾞｼｯｸUB" pitchFamily="50" charset="-128"/>
                  </a:rPr>
                  <a:t>. </a:t>
                </a:r>
                <a:r>
                  <a:rPr lang="ja-JP" altLang="en-US">
                    <a:latin typeface="HGP創英角ｺﾞｼｯｸUB" pitchFamily="50" charset="-128"/>
                    <a:ea typeface="HGP創英角ｺﾞｼｯｸUB" pitchFamily="50" charset="-128"/>
                  </a:rPr>
                  <a:t>基本目的と制約条件を明確にする</a:t>
                </a:r>
              </a:p>
            </p:txBody>
          </p:sp>
          <p:sp>
            <p:nvSpPr>
              <p:cNvPr id="143372" name="Text Box 12"/>
              <p:cNvSpPr txBox="1">
                <a:spLocks noChangeArrowheads="1"/>
              </p:cNvSpPr>
              <p:nvPr/>
            </p:nvSpPr>
            <p:spPr bwMode="auto">
              <a:xfrm>
                <a:off x="519" y="2035"/>
                <a:ext cx="321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t>①</a:t>
                </a:r>
                <a:r>
                  <a:rPr lang="ja-JP" altLang="en-US" sz="1400" b="1"/>
                  <a:t>今回取り上げようとしている問題点のことです。</a:t>
                </a:r>
              </a:p>
            </p:txBody>
          </p:sp>
          <p:sp>
            <p:nvSpPr>
              <p:cNvPr id="143382" name="Text Box 22"/>
              <p:cNvSpPr txBox="1">
                <a:spLocks noChangeArrowheads="1"/>
              </p:cNvSpPr>
              <p:nvPr/>
            </p:nvSpPr>
            <p:spPr bwMode="auto">
              <a:xfrm>
                <a:off x="518" y="2426"/>
                <a:ext cx="3351" cy="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t>③</a:t>
                </a:r>
                <a:r>
                  <a:rPr lang="ja-JP" altLang="en-US" sz="1400" b="1"/>
                  <a:t>曖昧な語句や色々な解釈が出来るような表現は</a:t>
                </a:r>
              </a:p>
              <a:p>
                <a:pPr>
                  <a:spcBef>
                    <a:spcPct val="50000"/>
                  </a:spcBef>
                </a:pPr>
                <a:r>
                  <a:rPr lang="ja-JP" altLang="en-US" sz="1400" b="1"/>
                  <a:t>　　さけてください。</a:t>
                </a:r>
              </a:p>
              <a:p>
                <a:pPr>
                  <a:spcBef>
                    <a:spcPct val="50000"/>
                  </a:spcBef>
                </a:pPr>
                <a:r>
                  <a:rPr lang="ja-JP" altLang="en-US" sz="1400"/>
                  <a:t>　</a:t>
                </a:r>
                <a:endParaRPr lang="ja-JP" altLang="en-US" sz="1400" b="1"/>
              </a:p>
            </p:txBody>
          </p:sp>
          <p:sp>
            <p:nvSpPr>
              <p:cNvPr id="143383" name="Text Box 23"/>
              <p:cNvSpPr txBox="1">
                <a:spLocks noChangeArrowheads="1"/>
              </p:cNvSpPr>
              <p:nvPr/>
            </p:nvSpPr>
            <p:spPr bwMode="auto">
              <a:xfrm>
                <a:off x="508" y="2240"/>
                <a:ext cx="308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t>②</a:t>
                </a:r>
                <a:r>
                  <a:rPr lang="ja-JP" altLang="en-US" sz="1400" b="1"/>
                  <a:t>系統図の要ですので　簡単に明瞭な語句にしてください。</a:t>
                </a:r>
              </a:p>
            </p:txBody>
          </p:sp>
          <p:sp>
            <p:nvSpPr>
              <p:cNvPr id="143392" name="Text Box 32"/>
              <p:cNvSpPr txBox="1">
                <a:spLocks noChangeArrowheads="1"/>
              </p:cNvSpPr>
              <p:nvPr/>
            </p:nvSpPr>
            <p:spPr bwMode="auto">
              <a:xfrm>
                <a:off x="314" y="1800"/>
                <a:ext cx="1108" cy="212"/>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１）基本目的</a:t>
                </a:r>
              </a:p>
            </p:txBody>
          </p:sp>
          <p:sp>
            <p:nvSpPr>
              <p:cNvPr id="143396" name="Text Box 36"/>
              <p:cNvSpPr txBox="1">
                <a:spLocks noChangeArrowheads="1"/>
              </p:cNvSpPr>
              <p:nvPr/>
            </p:nvSpPr>
            <p:spPr bwMode="auto">
              <a:xfrm>
                <a:off x="631" y="2849"/>
                <a:ext cx="3071" cy="192"/>
              </a:xfrm>
              <a:prstGeom prst="rect">
                <a:avLst/>
              </a:prstGeom>
              <a:solidFill>
                <a:srgbClr val="99CC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t>　（例）「</a:t>
                </a:r>
                <a:r>
                  <a:rPr lang="ja-JP" altLang="en-US" sz="1400" b="1">
                    <a:solidFill>
                      <a:srgbClr val="FF0000"/>
                    </a:solidFill>
                  </a:rPr>
                  <a:t>○○を△△にする</a:t>
                </a:r>
                <a:r>
                  <a:rPr lang="ja-JP" altLang="en-US" sz="1400" b="1"/>
                  <a:t>」又は「</a:t>
                </a:r>
                <a:r>
                  <a:rPr lang="ja-JP" altLang="en-US" sz="1400" b="1">
                    <a:solidFill>
                      <a:srgbClr val="FF0000"/>
                    </a:solidFill>
                  </a:rPr>
                  <a:t>○○の</a:t>
                </a:r>
                <a:r>
                  <a:rPr lang="en-US" altLang="ja-JP" sz="1400" b="1">
                    <a:solidFill>
                      <a:srgbClr val="FF0000"/>
                    </a:solidFill>
                  </a:rPr>
                  <a:t>××</a:t>
                </a:r>
                <a:r>
                  <a:rPr lang="ja-JP" altLang="en-US" sz="1400" b="1">
                    <a:solidFill>
                      <a:srgbClr val="FF0000"/>
                    </a:solidFill>
                  </a:rPr>
                  <a:t>を△△する</a:t>
                </a:r>
                <a:r>
                  <a:rPr lang="ja-JP" altLang="en-US" sz="1400" b="1"/>
                  <a:t>」</a:t>
                </a: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43399"/>
                                        </p:tgtEl>
                                        <p:attrNameLst>
                                          <p:attrName>style.visibility</p:attrName>
                                        </p:attrNameLst>
                                      </p:cBhvr>
                                      <p:to>
                                        <p:strVal val="visible"/>
                                      </p:to>
                                    </p:set>
                                    <p:animEffect transition="in" filter="blinds(horizontal)">
                                      <p:cBhvr>
                                        <p:cTn id="7" dur="500"/>
                                        <p:tgtEl>
                                          <p:spTgt spid="14339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43400"/>
                                        </p:tgtEl>
                                        <p:attrNameLst>
                                          <p:attrName>style.visibility</p:attrName>
                                        </p:attrNameLst>
                                      </p:cBhvr>
                                      <p:to>
                                        <p:strVal val="visible"/>
                                      </p:to>
                                    </p:set>
                                    <p:animEffect transition="in" filter="blinds(horizontal)">
                                      <p:cBhvr>
                                        <p:cTn id="12" dur="500"/>
                                        <p:tgtEl>
                                          <p:spTgt spid="143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4420" name="Group 36"/>
          <p:cNvGrpSpPr>
            <a:grpSpLocks/>
          </p:cNvGrpSpPr>
          <p:nvPr/>
        </p:nvGrpSpPr>
        <p:grpSpPr bwMode="auto">
          <a:xfrm>
            <a:off x="250825" y="2401888"/>
            <a:ext cx="5051425" cy="2378075"/>
            <a:chOff x="158" y="1513"/>
            <a:chExt cx="3182" cy="1498"/>
          </a:xfrm>
        </p:grpSpPr>
        <p:sp>
          <p:nvSpPr>
            <p:cNvPr id="144389" name="Text Box 5"/>
            <p:cNvSpPr txBox="1">
              <a:spLocks noChangeArrowheads="1"/>
            </p:cNvSpPr>
            <p:nvPr/>
          </p:nvSpPr>
          <p:spPr bwMode="auto">
            <a:xfrm>
              <a:off x="158" y="1513"/>
              <a:ext cx="3182" cy="1465"/>
            </a:xfrm>
            <a:prstGeom prst="rect">
              <a:avLst/>
            </a:prstGeom>
            <a:solidFill>
              <a:srgbClr val="FFFFCC"/>
            </a:solidFill>
            <a:ln>
              <a:noFill/>
            </a:ln>
            <a:effectLst/>
            <a:extLst>
              <a:ext uri="{91240B29-F687-4F45-9708-019B960494DF}">
                <a14:hiddenLine xmlns:a14="http://schemas.microsoft.com/office/drawing/2010/main" w="12700">
                  <a:solidFill>
                    <a:srgbClr val="CCFFFF"/>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３）各人で書くと大きなこと、小さなこと色々と書きます、　</a:t>
              </a:r>
              <a:br>
                <a:rPr lang="ja-JP" altLang="en-US" sz="1400" b="1">
                  <a:latin typeface="ＭＳ Ｐゴシック" pitchFamily="50" charset="-128"/>
                </a:rPr>
              </a:br>
              <a:r>
                <a:rPr lang="ja-JP" altLang="en-US" sz="1400" b="1">
                  <a:latin typeface="ＭＳ Ｐゴシック" pitchFamily="50" charset="-128"/>
                </a:rPr>
                <a:t>   そうすると整理に多くの時間が必要となってきます。</a:t>
              </a:r>
            </a:p>
            <a:p>
              <a:pPr>
                <a:spcBef>
                  <a:spcPct val="50000"/>
                </a:spcBef>
              </a:pPr>
              <a:r>
                <a:rPr lang="ja-JP" altLang="en-US" sz="1400">
                  <a:latin typeface="ＭＳ Ｐゴシック" pitchFamily="50" charset="-128"/>
                </a:rPr>
                <a:t>　　</a:t>
              </a:r>
              <a:r>
                <a:rPr lang="ja-JP" altLang="en-US" sz="1400" b="1">
                  <a:latin typeface="ＭＳ Ｐゴシック" pitchFamily="50" charset="-128"/>
                </a:rPr>
                <a:t>１次手段は大分類項目的に考えて書くとよい。</a:t>
              </a:r>
            </a:p>
            <a:p>
              <a:pPr>
                <a:spcBef>
                  <a:spcPct val="50000"/>
                </a:spcBef>
              </a:pPr>
              <a:r>
                <a:rPr lang="ja-JP" altLang="en-US" sz="1400" b="1">
                  <a:latin typeface="ＭＳ Ｐゴシック" pitchFamily="50" charset="-128"/>
                </a:rPr>
                <a:t>　　★特性要因図で使う</a:t>
              </a:r>
              <a:r>
                <a:rPr lang="ja-JP" altLang="en-US" sz="1400" b="1">
                  <a:solidFill>
                    <a:srgbClr val="FF0000"/>
                  </a:solidFill>
                  <a:latin typeface="ＭＳ Ｐゴシック" pitchFamily="50" charset="-128"/>
                </a:rPr>
                <a:t>５</a:t>
              </a:r>
              <a:r>
                <a:rPr lang="en-US" altLang="ja-JP" sz="1400" b="1">
                  <a:solidFill>
                    <a:srgbClr val="FF0000"/>
                  </a:solidFill>
                  <a:latin typeface="ＭＳ Ｐゴシック" pitchFamily="50" charset="-128"/>
                </a:rPr>
                <a:t>M</a:t>
              </a:r>
              <a:r>
                <a:rPr lang="ja-JP" altLang="en-US" sz="1400" b="1">
                  <a:latin typeface="ＭＳ Ｐゴシック" pitchFamily="50" charset="-128"/>
                </a:rPr>
                <a:t>（人・設備・方法・材料・測定）</a:t>
              </a:r>
              <a:r>
                <a:rPr lang="ja-JP" altLang="en-US" sz="1400" b="1">
                  <a:solidFill>
                    <a:srgbClr val="FF0000"/>
                  </a:solidFill>
                  <a:latin typeface="ＭＳ Ｐゴシック" pitchFamily="50" charset="-128"/>
                </a:rPr>
                <a:t>別に</a:t>
              </a:r>
              <a:br>
                <a:rPr lang="ja-JP" altLang="en-US" sz="1400" b="1">
                  <a:solidFill>
                    <a:srgbClr val="FF0000"/>
                  </a:solidFill>
                  <a:latin typeface="ＭＳ Ｐゴシック" pitchFamily="50" charset="-128"/>
                </a:rPr>
              </a:br>
              <a:r>
                <a:rPr lang="ja-JP" altLang="en-US" sz="1400" b="1">
                  <a:solidFill>
                    <a:srgbClr val="FF0000"/>
                  </a:solidFill>
                  <a:latin typeface="ＭＳ Ｐゴシック" pitchFamily="50" charset="-128"/>
                </a:rPr>
                <a:t>　　　  </a:t>
              </a:r>
              <a:r>
                <a:rPr lang="ja-JP" altLang="en-US" sz="1400" b="1">
                  <a:latin typeface="ＭＳ Ｐゴシック" pitchFamily="50" charset="-128"/>
                </a:rPr>
                <a:t>一次手段を考えるのも１つの方法です。</a:t>
              </a:r>
            </a:p>
            <a:p>
              <a:pPr>
                <a:spcBef>
                  <a:spcPct val="50000"/>
                </a:spcBef>
              </a:pPr>
              <a:r>
                <a:rPr lang="ja-JP" altLang="en-US" sz="1400" b="1">
                  <a:latin typeface="ＭＳ Ｐゴシック" pitchFamily="50" charset="-128"/>
                </a:rPr>
                <a:t>　　★</a:t>
              </a:r>
              <a:r>
                <a:rPr lang="ja-JP" altLang="en-US" sz="1400" b="1">
                  <a:solidFill>
                    <a:srgbClr val="FF0000"/>
                  </a:solidFill>
                  <a:latin typeface="ＭＳ Ｐゴシック" pitchFamily="50" charset="-128"/>
                </a:rPr>
                <a:t>費目別、工程別、立場別、場面別等</a:t>
              </a:r>
              <a:r>
                <a:rPr lang="ja-JP" altLang="en-US" sz="1400" b="1">
                  <a:latin typeface="ＭＳ Ｐゴシック" pitchFamily="50" charset="-128"/>
                </a:rPr>
                <a:t>分け方はいろいろあり</a:t>
              </a:r>
              <a:br>
                <a:rPr lang="ja-JP" altLang="en-US" sz="1400" b="1">
                  <a:latin typeface="ＭＳ Ｐゴシック" pitchFamily="50" charset="-128"/>
                </a:rPr>
              </a:br>
              <a:r>
                <a:rPr lang="ja-JP" altLang="en-US" sz="1400" b="1">
                  <a:latin typeface="ＭＳ Ｐゴシック" pitchFamily="50" charset="-128"/>
                </a:rPr>
                <a:t>　　　 ます。抜けがでないようにするのがポイントですので、</a:t>
              </a:r>
              <a:br>
                <a:rPr lang="ja-JP" altLang="en-US" sz="1400" b="1">
                  <a:latin typeface="ＭＳ Ｐゴシック" pitchFamily="50" charset="-128"/>
                </a:rPr>
              </a:br>
              <a:r>
                <a:rPr lang="ja-JP" altLang="en-US" sz="1400" b="1">
                  <a:latin typeface="ＭＳ Ｐゴシック" pitchFamily="50" charset="-128"/>
                </a:rPr>
                <a:t>　　 　「○○を改善する。」⇔　「○○以外を改善する」　</a:t>
              </a:r>
              <a:br>
                <a:rPr lang="ja-JP" altLang="en-US" sz="1400" b="1">
                  <a:latin typeface="ＭＳ Ｐゴシック" pitchFamily="50" charset="-128"/>
                </a:rPr>
              </a:br>
              <a:r>
                <a:rPr lang="ja-JP" altLang="en-US" sz="1400" b="1">
                  <a:latin typeface="ＭＳ Ｐゴシック" pitchFamily="50" charset="-128"/>
                </a:rPr>
                <a:t>　　　 でも</a:t>
              </a:r>
              <a:r>
                <a:rPr lang="en-US" altLang="ja-JP" sz="1400" b="1">
                  <a:latin typeface="ＭＳ Ｐゴシック" pitchFamily="50" charset="-128"/>
                </a:rPr>
                <a:t>OK</a:t>
              </a:r>
              <a:r>
                <a:rPr lang="ja-JP" altLang="en-US" sz="1400" b="1">
                  <a:latin typeface="ＭＳ Ｐゴシック" pitchFamily="50" charset="-128"/>
                </a:rPr>
                <a:t>です。</a:t>
              </a:r>
            </a:p>
          </p:txBody>
        </p:sp>
        <p:sp>
          <p:nvSpPr>
            <p:cNvPr id="144390" name="Rectangle 6"/>
            <p:cNvSpPr>
              <a:spLocks noChangeArrowheads="1"/>
            </p:cNvSpPr>
            <p:nvPr/>
          </p:nvSpPr>
          <p:spPr bwMode="auto">
            <a:xfrm>
              <a:off x="193" y="1819"/>
              <a:ext cx="3072" cy="1192"/>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44387" name="Text Box 3"/>
          <p:cNvSpPr txBox="1">
            <a:spLocks noChangeArrowheads="1"/>
          </p:cNvSpPr>
          <p:nvPr/>
        </p:nvSpPr>
        <p:spPr bwMode="auto">
          <a:xfrm>
            <a:off x="8604250" y="74613"/>
            <a:ext cx="4540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a:t>P9</a:t>
            </a:r>
          </a:p>
        </p:txBody>
      </p:sp>
      <p:sp>
        <p:nvSpPr>
          <p:cNvPr id="144388" name="Rectangle 4"/>
          <p:cNvSpPr>
            <a:spLocks noChangeArrowheads="1"/>
          </p:cNvSpPr>
          <p:nvPr/>
        </p:nvSpPr>
        <p:spPr bwMode="auto">
          <a:xfrm>
            <a:off x="176213" y="220663"/>
            <a:ext cx="3937000" cy="457200"/>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a:latin typeface="HGP創英角ｺﾞｼｯｸUB" pitchFamily="50" charset="-128"/>
                <a:ea typeface="HGP創英角ｺﾞｼｯｸUB" pitchFamily="50" charset="-128"/>
              </a:rPr>
              <a:t>手順３</a:t>
            </a:r>
            <a:r>
              <a:rPr lang="en-US" altLang="ja-JP">
                <a:latin typeface="HGP創英角ｺﾞｼｯｸUB" pitchFamily="50" charset="-128"/>
                <a:ea typeface="HGP創英角ｺﾞｼｯｸUB" pitchFamily="50" charset="-128"/>
              </a:rPr>
              <a:t>.</a:t>
            </a:r>
            <a:r>
              <a:rPr lang="ja-JP" altLang="en-US">
                <a:latin typeface="HGP創英角ｺﾞｼｯｸUB" pitchFamily="50" charset="-128"/>
                <a:ea typeface="HGP創英角ｺﾞｼｯｸUB" pitchFamily="50" charset="-128"/>
              </a:rPr>
              <a:t>　１次手段の抽出</a:t>
            </a:r>
          </a:p>
        </p:txBody>
      </p:sp>
      <p:sp>
        <p:nvSpPr>
          <p:cNvPr id="144400" name="Text Box 16"/>
          <p:cNvSpPr txBox="1">
            <a:spLocks noChangeArrowheads="1"/>
          </p:cNvSpPr>
          <p:nvPr/>
        </p:nvSpPr>
        <p:spPr bwMode="auto">
          <a:xfrm>
            <a:off x="5757863" y="6169025"/>
            <a:ext cx="22733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1800" b="1"/>
              <a:t>図３．一次展開</a:t>
            </a:r>
          </a:p>
        </p:txBody>
      </p:sp>
      <p:grpSp>
        <p:nvGrpSpPr>
          <p:cNvPr id="144421" name="Group 37"/>
          <p:cNvGrpSpPr>
            <a:grpSpLocks/>
          </p:cNvGrpSpPr>
          <p:nvPr/>
        </p:nvGrpSpPr>
        <p:grpSpPr bwMode="auto">
          <a:xfrm>
            <a:off x="5408613" y="1179513"/>
            <a:ext cx="3140075" cy="3536950"/>
            <a:chOff x="3407" y="743"/>
            <a:chExt cx="1978" cy="2228"/>
          </a:xfrm>
        </p:grpSpPr>
        <p:sp>
          <p:nvSpPr>
            <p:cNvPr id="144391" name="Text Box 7"/>
            <p:cNvSpPr txBox="1">
              <a:spLocks noChangeArrowheads="1"/>
            </p:cNvSpPr>
            <p:nvPr/>
          </p:nvSpPr>
          <p:spPr bwMode="auto">
            <a:xfrm>
              <a:off x="3407" y="802"/>
              <a:ext cx="332" cy="2144"/>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ea typeface="HGP創英角ﾎﾟｯﾌﾟ体" pitchFamily="50" charset="-128"/>
                </a:rPr>
                <a:t>混雑しない食堂にする</a:t>
              </a:r>
            </a:p>
          </p:txBody>
        </p:sp>
        <p:sp>
          <p:nvSpPr>
            <p:cNvPr id="144392" name="Line 8"/>
            <p:cNvSpPr>
              <a:spLocks noChangeShapeType="1"/>
            </p:cNvSpPr>
            <p:nvPr/>
          </p:nvSpPr>
          <p:spPr bwMode="auto">
            <a:xfrm>
              <a:off x="3739" y="1874"/>
              <a:ext cx="25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393" name="Text Box 9"/>
            <p:cNvSpPr txBox="1">
              <a:spLocks noChangeArrowheads="1"/>
            </p:cNvSpPr>
            <p:nvPr/>
          </p:nvSpPr>
          <p:spPr bwMode="auto">
            <a:xfrm>
              <a:off x="4221" y="743"/>
              <a:ext cx="1144"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入り口側の流れをｽﾑｰｽﾞにする</a:t>
              </a:r>
            </a:p>
          </p:txBody>
        </p:sp>
        <p:sp>
          <p:nvSpPr>
            <p:cNvPr id="144394" name="Text Box 10"/>
            <p:cNvSpPr txBox="1">
              <a:spLocks noChangeArrowheads="1"/>
            </p:cNvSpPr>
            <p:nvPr/>
          </p:nvSpPr>
          <p:spPr bwMode="auto">
            <a:xfrm>
              <a:off x="4230" y="1317"/>
              <a:ext cx="1144"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返却口の流れをｽﾑｰｽﾞにする</a:t>
              </a:r>
            </a:p>
          </p:txBody>
        </p:sp>
        <p:sp>
          <p:nvSpPr>
            <p:cNvPr id="144395" name="Text Box 11"/>
            <p:cNvSpPr txBox="1">
              <a:spLocks noChangeArrowheads="1"/>
            </p:cNvSpPr>
            <p:nvPr/>
          </p:nvSpPr>
          <p:spPr bwMode="auto">
            <a:xfrm>
              <a:off x="4239" y="1967"/>
              <a:ext cx="1144"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調理・配膳をｽﾋﾟｰﾄﾞｱｯﾌﾟする。</a:t>
              </a:r>
            </a:p>
          </p:txBody>
        </p:sp>
        <p:sp>
          <p:nvSpPr>
            <p:cNvPr id="144396" name="Line 12"/>
            <p:cNvSpPr>
              <a:spLocks noChangeShapeType="1"/>
            </p:cNvSpPr>
            <p:nvPr/>
          </p:nvSpPr>
          <p:spPr bwMode="auto">
            <a:xfrm>
              <a:off x="3980" y="962"/>
              <a:ext cx="2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397" name="Line 13"/>
            <p:cNvSpPr>
              <a:spLocks noChangeShapeType="1"/>
            </p:cNvSpPr>
            <p:nvPr/>
          </p:nvSpPr>
          <p:spPr bwMode="auto">
            <a:xfrm>
              <a:off x="3982" y="2121"/>
              <a:ext cx="25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398" name="Line 14"/>
            <p:cNvSpPr>
              <a:spLocks noChangeShapeType="1"/>
            </p:cNvSpPr>
            <p:nvPr/>
          </p:nvSpPr>
          <p:spPr bwMode="auto">
            <a:xfrm>
              <a:off x="3987" y="2817"/>
              <a:ext cx="2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399" name="Line 15"/>
            <p:cNvSpPr>
              <a:spLocks noChangeShapeType="1"/>
            </p:cNvSpPr>
            <p:nvPr/>
          </p:nvSpPr>
          <p:spPr bwMode="auto">
            <a:xfrm>
              <a:off x="3987" y="962"/>
              <a:ext cx="0" cy="1856"/>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405" name="Text Box 21"/>
            <p:cNvSpPr txBox="1">
              <a:spLocks noChangeArrowheads="1"/>
            </p:cNvSpPr>
            <p:nvPr/>
          </p:nvSpPr>
          <p:spPr bwMode="auto">
            <a:xfrm>
              <a:off x="4241" y="2597"/>
              <a:ext cx="1144" cy="374"/>
            </a:xfrm>
            <a:prstGeom prst="rect">
              <a:avLst/>
            </a:prstGeom>
            <a:solidFill>
              <a:srgbClr val="CC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t>ｽﾍﾟｰｽの活用を見直しする</a:t>
              </a:r>
            </a:p>
          </p:txBody>
        </p:sp>
        <p:sp>
          <p:nvSpPr>
            <p:cNvPr id="144406" name="Line 22"/>
            <p:cNvSpPr>
              <a:spLocks noChangeShapeType="1"/>
            </p:cNvSpPr>
            <p:nvPr/>
          </p:nvSpPr>
          <p:spPr bwMode="auto">
            <a:xfrm>
              <a:off x="3985" y="1526"/>
              <a:ext cx="2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44401" name="Text Box 17"/>
          <p:cNvSpPr txBox="1">
            <a:spLocks noChangeArrowheads="1"/>
          </p:cNvSpPr>
          <p:nvPr/>
        </p:nvSpPr>
        <p:spPr bwMode="auto">
          <a:xfrm>
            <a:off x="5414963" y="4987925"/>
            <a:ext cx="7651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ja-JP" altLang="en-US" sz="2000" b="1">
                <a:solidFill>
                  <a:srgbClr val="FF0000"/>
                </a:solidFill>
              </a:rPr>
              <a:t>目的</a:t>
            </a:r>
          </a:p>
        </p:txBody>
      </p:sp>
      <p:sp>
        <p:nvSpPr>
          <p:cNvPr id="144402" name="Text Box 18"/>
          <p:cNvSpPr txBox="1">
            <a:spLocks noChangeArrowheads="1"/>
          </p:cNvSpPr>
          <p:nvPr/>
        </p:nvSpPr>
        <p:spPr bwMode="auto">
          <a:xfrm>
            <a:off x="7623175" y="4987925"/>
            <a:ext cx="15208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pPr>
            <a:r>
              <a:rPr lang="en-US" altLang="ja-JP" sz="2000" b="1">
                <a:solidFill>
                  <a:srgbClr val="FF0000"/>
                </a:solidFill>
              </a:rPr>
              <a:t>1</a:t>
            </a:r>
            <a:r>
              <a:rPr lang="ja-JP" altLang="en-US" sz="2000" b="1">
                <a:solidFill>
                  <a:srgbClr val="FF0000"/>
                </a:solidFill>
              </a:rPr>
              <a:t>次手段</a:t>
            </a:r>
          </a:p>
        </p:txBody>
      </p:sp>
      <p:sp>
        <p:nvSpPr>
          <p:cNvPr id="144403" name="Line 19"/>
          <p:cNvSpPr>
            <a:spLocks noChangeShapeType="1"/>
          </p:cNvSpPr>
          <p:nvPr/>
        </p:nvSpPr>
        <p:spPr bwMode="auto">
          <a:xfrm>
            <a:off x="6122988" y="5238750"/>
            <a:ext cx="1514475" cy="0"/>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407" name="Line 23"/>
          <p:cNvSpPr>
            <a:spLocks noChangeShapeType="1"/>
          </p:cNvSpPr>
          <p:nvPr/>
        </p:nvSpPr>
        <p:spPr bwMode="auto">
          <a:xfrm flipH="1">
            <a:off x="6103938" y="5487988"/>
            <a:ext cx="1444625" cy="0"/>
          </a:xfrm>
          <a:prstGeom prst="line">
            <a:avLst/>
          </a:prstGeom>
          <a:noFill/>
          <a:ln w="34925">
            <a:solidFill>
              <a:srgbClr val="3366FF"/>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410" name="Text Box 26"/>
          <p:cNvSpPr txBox="1">
            <a:spLocks noChangeArrowheads="1"/>
          </p:cNvSpPr>
          <p:nvPr/>
        </p:nvSpPr>
        <p:spPr bwMode="auto">
          <a:xfrm>
            <a:off x="250825" y="4986338"/>
            <a:ext cx="5203825" cy="1049337"/>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４）１次手段が決まったら、</a:t>
            </a:r>
            <a:r>
              <a:rPr lang="ja-JP" altLang="en-US" sz="1400" b="1">
                <a:solidFill>
                  <a:srgbClr val="FF0000"/>
                </a:solidFill>
                <a:latin typeface="ＭＳ Ｐゴシック" pitchFamily="50" charset="-128"/>
              </a:rPr>
              <a:t>基本目的と</a:t>
            </a:r>
            <a:r>
              <a:rPr lang="en-US" altLang="ja-JP" sz="1400" b="1">
                <a:solidFill>
                  <a:srgbClr val="FF0000"/>
                </a:solidFill>
                <a:latin typeface="ＭＳ Ｐゴシック" pitchFamily="50" charset="-128"/>
              </a:rPr>
              <a:t>1</a:t>
            </a:r>
            <a:r>
              <a:rPr lang="ja-JP" altLang="en-US" sz="1400" b="1">
                <a:solidFill>
                  <a:srgbClr val="FF0000"/>
                </a:solidFill>
                <a:latin typeface="ＭＳ Ｐゴシック" pitchFamily="50" charset="-128"/>
              </a:rPr>
              <a:t>次手段のつながり</a:t>
            </a:r>
            <a:r>
              <a:rPr lang="ja-JP" altLang="en-US" sz="1400" b="1">
                <a:latin typeface="ＭＳ Ｐゴシック" pitchFamily="50" charset="-128"/>
              </a:rPr>
              <a:t>は、　</a:t>
            </a:r>
          </a:p>
          <a:p>
            <a:pPr>
              <a:spcBef>
                <a:spcPct val="50000"/>
              </a:spcBef>
            </a:pPr>
            <a:r>
              <a:rPr lang="ja-JP" altLang="en-US" sz="1400" b="1">
                <a:latin typeface="ＭＳ Ｐゴシック" pitchFamily="50" charset="-128"/>
              </a:rPr>
              <a:t>   正しいかどうかチェックして下さい。　「入り口側の流れをスムーズ</a:t>
            </a:r>
            <a:br>
              <a:rPr lang="ja-JP" altLang="en-US" sz="1400" b="1">
                <a:latin typeface="ＭＳ Ｐゴシック" pitchFamily="50" charset="-128"/>
              </a:rPr>
            </a:br>
            <a:r>
              <a:rPr lang="ja-JP" altLang="en-US" sz="1400" b="1">
                <a:latin typeface="ＭＳ Ｐゴシック" pitchFamily="50" charset="-128"/>
              </a:rPr>
              <a:t>　 にする」　ことが出来れば「食堂の混雑がなくなる」のかどうかとい</a:t>
            </a:r>
            <a:br>
              <a:rPr lang="ja-JP" altLang="en-US" sz="1400" b="1">
                <a:latin typeface="ＭＳ Ｐゴシック" pitchFamily="50" charset="-128"/>
              </a:rPr>
            </a:br>
            <a:r>
              <a:rPr lang="ja-JP" altLang="en-US" sz="1400" b="1">
                <a:latin typeface="ＭＳ Ｐゴシック" pitchFamily="50" charset="-128"/>
              </a:rPr>
              <a:t>　 うことです。</a:t>
            </a:r>
          </a:p>
        </p:txBody>
      </p:sp>
      <p:sp>
        <p:nvSpPr>
          <p:cNvPr id="144411" name="Text Box 27"/>
          <p:cNvSpPr txBox="1">
            <a:spLocks noChangeArrowheads="1"/>
          </p:cNvSpPr>
          <p:nvPr/>
        </p:nvSpPr>
        <p:spPr bwMode="auto">
          <a:xfrm>
            <a:off x="250825" y="1055688"/>
            <a:ext cx="4665663" cy="517525"/>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１）基本目的が決まったら、次に「それを達成するために</a:t>
            </a:r>
            <a:br>
              <a:rPr lang="ja-JP" altLang="en-US" sz="1400" b="1">
                <a:latin typeface="ＭＳ Ｐゴシック" pitchFamily="50" charset="-128"/>
              </a:rPr>
            </a:br>
            <a:r>
              <a:rPr lang="ja-JP" altLang="en-US" sz="1400" b="1">
                <a:latin typeface="ＭＳ Ｐゴシック" pitchFamily="50" charset="-128"/>
              </a:rPr>
              <a:t>   どんな事をしたらよいのか」という一次手段を考えます。</a:t>
            </a:r>
          </a:p>
        </p:txBody>
      </p:sp>
      <p:sp>
        <p:nvSpPr>
          <p:cNvPr id="144412" name="Text Box 28"/>
          <p:cNvSpPr txBox="1">
            <a:spLocks noChangeArrowheads="1"/>
          </p:cNvSpPr>
          <p:nvPr/>
        </p:nvSpPr>
        <p:spPr bwMode="auto">
          <a:xfrm>
            <a:off x="250825" y="1712913"/>
            <a:ext cx="4651375" cy="517525"/>
          </a:xfrm>
          <a:prstGeom prst="rect">
            <a:avLst/>
          </a:prstGeom>
          <a:solidFill>
            <a:srgbClr val="FFFFCC"/>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２）皆でブレーンストーミングを行い、各人の考えたことを</a:t>
            </a:r>
            <a:br>
              <a:rPr lang="ja-JP" altLang="en-US" sz="1400" b="1">
                <a:latin typeface="ＭＳ Ｐゴシック" pitchFamily="50" charset="-128"/>
              </a:rPr>
            </a:br>
            <a:r>
              <a:rPr lang="ja-JP" altLang="en-US" sz="1400" b="1">
                <a:latin typeface="ＭＳ Ｐゴシック" pitchFamily="50" charset="-128"/>
              </a:rPr>
              <a:t>　 小さな紙に書いて皆で討議して決める方法が多い。</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4412"/>
                                        </p:tgtEl>
                                        <p:attrNameLst>
                                          <p:attrName>style.visibility</p:attrName>
                                        </p:attrNameLst>
                                      </p:cBhvr>
                                      <p:to>
                                        <p:strVal val="visible"/>
                                      </p:to>
                                    </p:set>
                                    <p:animEffect transition="in" filter="blinds(horizontal)">
                                      <p:cBhvr>
                                        <p:cTn id="7" dur="500"/>
                                        <p:tgtEl>
                                          <p:spTgt spid="1444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44420"/>
                                        </p:tgtEl>
                                        <p:attrNameLst>
                                          <p:attrName>style.visibility</p:attrName>
                                        </p:attrNameLst>
                                      </p:cBhvr>
                                      <p:to>
                                        <p:strVal val="visible"/>
                                      </p:to>
                                    </p:set>
                                    <p:animEffect transition="in" filter="blinds(horizontal)">
                                      <p:cBhvr>
                                        <p:cTn id="12" dur="500"/>
                                        <p:tgtEl>
                                          <p:spTgt spid="14442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4410"/>
                                        </p:tgtEl>
                                        <p:attrNameLst>
                                          <p:attrName>style.visibility</p:attrName>
                                        </p:attrNameLst>
                                      </p:cBhvr>
                                      <p:to>
                                        <p:strVal val="visible"/>
                                      </p:to>
                                    </p:set>
                                    <p:animEffect transition="in" filter="blinds(horizontal)">
                                      <p:cBhvr>
                                        <p:cTn id="17" dur="500"/>
                                        <p:tgtEl>
                                          <p:spTgt spid="144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410" grpId="0" animBg="1"/>
      <p:bldP spid="144412" grpId="0" animBg="1"/>
    </p:bldLst>
  </p:timing>
</p:sld>
</file>

<file path=ppt/theme/theme1.xml><?xml version="1.0" encoding="utf-8"?>
<a:theme xmlns:a="http://schemas.openxmlformats.org/drawingml/2006/main" name="標準デザイン">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rnd" cmpd="sng" algn="ctr">
          <a:solidFill>
            <a:schemeClr val="tx1"/>
          </a:solidFill>
          <a:prstDash val="sysDot"/>
          <a:round/>
          <a:headEnd type="none" w="sm" len="sm"/>
          <a:tailEnd type="triangl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12700" cap="rnd" cmpd="sng" algn="ctr">
          <a:solidFill>
            <a:schemeClr val="tx1"/>
          </a:solidFill>
          <a:prstDash val="sysDot"/>
          <a:round/>
          <a:headEnd type="none" w="sm" len="sm"/>
          <a:tailEnd type="triangl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23066F7E-B984-4B6A-A058-B3CC57262F81}"/>
</file>

<file path=customXml/itemProps2.xml><?xml version="1.0" encoding="utf-8"?>
<ds:datastoreItem xmlns:ds="http://schemas.openxmlformats.org/officeDocument/2006/customXml" ds:itemID="{CBC1AD5C-58C1-403F-9B8C-E0D92ED9A18C}"/>
</file>

<file path=customXml/itemProps3.xml><?xml version="1.0" encoding="utf-8"?>
<ds:datastoreItem xmlns:ds="http://schemas.openxmlformats.org/officeDocument/2006/customXml" ds:itemID="{2AF1FAE6-61DF-4251-9D3B-2A20C08A36E0}"/>
</file>

<file path=docProps/app.xml><?xml version="1.0" encoding="utf-8"?>
<Properties xmlns="http://schemas.openxmlformats.org/officeDocument/2006/extended-properties" xmlns:vt="http://schemas.openxmlformats.org/officeDocument/2006/docPropsVTypes">
  <TotalTime>13821</TotalTime>
  <Words>5403</Words>
  <Application>Microsoft Office PowerPoint</Application>
  <PresentationFormat>画面に合わせる (4:3)</PresentationFormat>
  <Paragraphs>1090</Paragraphs>
  <Slides>31</Slides>
  <Notes>12</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31</vt:i4>
      </vt:variant>
    </vt:vector>
  </HeadingPairs>
  <TitlesOfParts>
    <vt:vector size="42" baseType="lpstr">
      <vt:lpstr>Times New Roman</vt:lpstr>
      <vt:lpstr>ＭＳ Ｐゴシック</vt:lpstr>
      <vt:lpstr>ＭＳ Ｐ明朝</vt:lpstr>
      <vt:lpstr>HG創英角ﾎﾟｯﾌﾟ体</vt:lpstr>
      <vt:lpstr>HGP創英角ｺﾞｼｯｸUB</vt:lpstr>
      <vt:lpstr>ＭＳ ゴシック</vt:lpstr>
      <vt:lpstr>Arial</vt:lpstr>
      <vt:lpstr>HG正楷書体-PRO</vt:lpstr>
      <vt:lpstr>HG創英角ｺﾞｼｯｸUB</vt:lpstr>
      <vt:lpstr>HGP創英角ﾎﾟｯﾌﾟ体</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４－3．系統図（方策展開型）作成上の注意点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課題達成の手順</dc:title>
  <dc:creator>人事部</dc:creator>
  <cp:lastModifiedBy>s890376</cp:lastModifiedBy>
  <cp:revision>641</cp:revision>
  <cp:lastPrinted>2003-05-13T10:37:57Z</cp:lastPrinted>
  <dcterms:created xsi:type="dcterms:W3CDTF">2000-10-23T10:08:03Z</dcterms:created>
  <dcterms:modified xsi:type="dcterms:W3CDTF">2020-02-18T05:21:17Z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