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2.xml" ContentType="application/vnd.openxmlformats-officedocument.presentationml.slide+xml"/>
  <Override PartName="/ppt/slides/slide16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7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2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5.xml" ContentType="application/vnd.openxmlformats-officedocument.presentationml.notesSlid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handoutMasterIdLst>
    <p:handoutMasterId r:id="rId25"/>
  </p:handoutMasterIdLst>
  <p:sldIdLst>
    <p:sldId id="426" r:id="rId3"/>
    <p:sldId id="466" r:id="rId4"/>
    <p:sldId id="416" r:id="rId5"/>
    <p:sldId id="455" r:id="rId6"/>
    <p:sldId id="285" r:id="rId7"/>
    <p:sldId id="449" r:id="rId8"/>
    <p:sldId id="458" r:id="rId9"/>
    <p:sldId id="456" r:id="rId10"/>
    <p:sldId id="459" r:id="rId11"/>
    <p:sldId id="460" r:id="rId12"/>
    <p:sldId id="461" r:id="rId13"/>
    <p:sldId id="462" r:id="rId14"/>
    <p:sldId id="463" r:id="rId15"/>
    <p:sldId id="464" r:id="rId16"/>
    <p:sldId id="465" r:id="rId17"/>
    <p:sldId id="468" r:id="rId18"/>
    <p:sldId id="467" r:id="rId19"/>
    <p:sldId id="469" r:id="rId20"/>
    <p:sldId id="472" r:id="rId21"/>
    <p:sldId id="470" r:id="rId22"/>
    <p:sldId id="471" r:id="rId23"/>
  </p:sldIdLst>
  <p:sldSz cx="9144000" cy="6858000" type="screen4x3"/>
  <p:notesSz cx="9866313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  <a:srgbClr val="66FFFF"/>
    <a:srgbClr val="CCFFCC"/>
    <a:srgbClr val="CCFF33"/>
    <a:srgbClr val="FFCCFF"/>
    <a:srgbClr val="FF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47" autoAdjust="0"/>
    <p:restoredTop sz="87862" autoAdjust="0"/>
  </p:normalViewPr>
  <p:slideViewPr>
    <p:cSldViewPr>
      <p:cViewPr>
        <p:scale>
          <a:sx n="56" d="100"/>
          <a:sy n="56" d="100"/>
        </p:scale>
        <p:origin x="-846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171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customXml" Target="../customXml/item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5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defTabSz="906463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451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5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451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9213"/>
            <a:ext cx="4275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defTabSz="906463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451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9213"/>
            <a:ext cx="4275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fld id="{0010EFE2-7E92-44F1-8FE9-A5513B1440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3761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6888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defTabSz="906463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32450" y="0"/>
            <a:ext cx="419735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27388" y="517525"/>
            <a:ext cx="3373437" cy="2530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5563" y="3201988"/>
            <a:ext cx="7178675" cy="304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02388"/>
            <a:ext cx="4306888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defTabSz="906463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32450" y="6402388"/>
            <a:ext cx="41973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fld id="{A720D813-247F-44E0-9C8C-1003B44ABD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21060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20D813-247F-44E0-9C8C-1003B44ABD28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82987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手順６、親和データを作っていきます。</a:t>
            </a:r>
            <a:endParaRPr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ここが親和図の作成で最もむずかしいところと言われています。</a:t>
            </a:r>
            <a:endParaRPr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defRPr/>
            </a:pP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親和データとは、</a:t>
            </a:r>
            <a:r>
              <a:rPr lang="ja-JP" altLang="en-US" b="0" dirty="0" smtClean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数枚のオリジナルの言語データが持つ内容を漏らすことなく、</a:t>
            </a:r>
            <a:endParaRPr lang="en-US" altLang="ja-JP" b="0" dirty="0" smtClean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defRPr/>
            </a:pPr>
            <a:r>
              <a:rPr lang="ja-JP" altLang="en-US" b="0" dirty="0" smtClean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オリジナルの言語データが 持つ香りを残したままで、要約または抽象化した言語データの事です。</a:t>
            </a:r>
            <a:endParaRPr lang="en-US" altLang="ja-JP" b="0" dirty="0" smtClean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defRPr/>
            </a:pPr>
            <a:r>
              <a:rPr lang="ja-JP" altLang="en-US" b="0" dirty="0" smtClean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例題では、この４枚の言語データを集めて親和データを作成しました。</a:t>
            </a:r>
            <a:endParaRPr lang="en-US" altLang="ja-JP" b="0" dirty="0" smtClean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defRPr/>
            </a:pPr>
            <a:r>
              <a:rPr lang="ja-JP" altLang="en-US" b="0" dirty="0" smtClean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内容は、食堂が衛生的、室内がきれい、テーブルが衛生的、食器がきれいの４つをまとめ</a:t>
            </a:r>
            <a:endParaRPr lang="en-US" altLang="ja-JP" b="0" dirty="0" smtClean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defRPr/>
            </a:pPr>
            <a:r>
              <a:rPr lang="ja-JP" altLang="en-US" b="0" dirty="0" smtClean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親和データを「衛生的な環境で食事ができる」と、いうようにまとめてみました。これが親和データになります。</a:t>
            </a:r>
            <a:endParaRPr lang="en-US" altLang="ja-JP" b="0" dirty="0" smtClean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defRPr/>
            </a:pPr>
            <a:r>
              <a:rPr lang="ja-JP" altLang="en-US" b="0" dirty="0" smtClean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この手順はサークルメンバによって違う答えが出てきます、そこに親和図の難しさと楽しさがあります。</a:t>
            </a:r>
            <a:endParaRPr lang="en-US" altLang="ja-JP" b="0" dirty="0" smtClean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defRPr/>
            </a:pPr>
            <a:r>
              <a:rPr lang="ja-JP" altLang="en-US" b="0" dirty="0" smtClean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じっくりと時間を掛けて話し合うことが重要になります。</a:t>
            </a:r>
            <a:endParaRPr lang="en-US" altLang="ja-JP" b="0" dirty="0" smtClean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defRPr/>
            </a:pPr>
            <a:endParaRPr lang="ja-JP" altLang="en-US" dirty="0" smtClean="0"/>
          </a:p>
        </p:txBody>
      </p:sp>
      <p:sp>
        <p:nvSpPr>
          <p:cNvPr id="22532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C9E1394F-3D39-4A94-8B99-905328D159E0}" type="slidenum">
              <a:rPr lang="en-US" altLang="ja-JP" sz="1200" smtClean="0"/>
              <a:pPr/>
              <a:t>10</a:t>
            </a:fld>
            <a:endParaRPr lang="en-US" altLang="ja-JP" sz="1200" smtClean="0"/>
          </a:p>
        </p:txBody>
      </p:sp>
    </p:spTree>
    <p:extLst>
      <p:ext uri="{BB962C8B-B14F-4D97-AF65-F5344CB8AC3E}">
        <p14:creationId xmlns:p14="http://schemas.microsoft.com/office/powerpoint/2010/main" val="14376603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ＭＳ Ｐ明朝" panose="02020600040205080304" pitchFamily="18" charset="-128"/>
              </a:rPr>
              <a:t>手順７、それぞれ作成した親和データから、新たな親データを作成して行きます。</a:t>
            </a:r>
            <a:endParaRPr kumimoji="1" lang="en-US" altLang="ja-JP" dirty="0" smtClean="0">
              <a:latin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ＭＳ Ｐ明朝" panose="02020600040205080304" pitchFamily="18" charset="-128"/>
              </a:rPr>
              <a:t>親和データ化されない言語データが残る場合もありますが、残っても問題はありません。</a:t>
            </a:r>
            <a:endParaRPr kumimoji="1" lang="en-US" altLang="ja-JP" dirty="0" smtClean="0">
              <a:latin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ＭＳ Ｐ明朝" panose="02020600040205080304" pitchFamily="18" charset="-128"/>
              </a:rPr>
              <a:t>事例では、</a:t>
            </a:r>
            <a:r>
              <a:rPr kumimoji="1" lang="en-US" altLang="ja-JP" dirty="0" smtClean="0">
                <a:latin typeface="ＭＳ Ｐ明朝" panose="02020600040205080304" pitchFamily="18" charset="-128"/>
              </a:rPr>
              <a:t>3</a:t>
            </a:r>
            <a:r>
              <a:rPr kumimoji="1" lang="ja-JP" altLang="en-US" dirty="0" smtClean="0">
                <a:latin typeface="ＭＳ Ｐ明朝" panose="02020600040205080304" pitchFamily="18" charset="-128"/>
              </a:rPr>
              <a:t>枚の親和データをまとめています。</a:t>
            </a:r>
            <a:endParaRPr kumimoji="1" lang="en-US" altLang="ja-JP" dirty="0" smtClean="0">
              <a:latin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ＭＳ Ｐ明朝" panose="02020600040205080304" pitchFamily="18" charset="-128"/>
              </a:rPr>
              <a:t>衛生的な環境で食事ができる、ゆったりとした食事ができる、楽しみながら食事ができる、の</a:t>
            </a:r>
            <a:r>
              <a:rPr kumimoji="1" lang="en-US" altLang="ja-JP" dirty="0" smtClean="0">
                <a:latin typeface="ＭＳ Ｐ明朝" panose="02020600040205080304" pitchFamily="18" charset="-128"/>
              </a:rPr>
              <a:t>3</a:t>
            </a:r>
            <a:r>
              <a:rPr kumimoji="1" lang="ja-JP" altLang="en-US" dirty="0" smtClean="0">
                <a:latin typeface="ＭＳ Ｐ明朝" panose="02020600040205080304" pitchFamily="18" charset="-128"/>
              </a:rPr>
              <a:t>枚をまとめて</a:t>
            </a:r>
            <a:endParaRPr kumimoji="1" lang="en-US" altLang="ja-JP" dirty="0" smtClean="0">
              <a:latin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ＭＳ Ｐ明朝" panose="02020600040205080304" pitchFamily="18" charset="-128"/>
              </a:rPr>
              <a:t>心地よく安心して食事ができる環境が提供されている。といった親和データを新たな親和データとしています。</a:t>
            </a:r>
            <a:endParaRPr kumimoji="1" lang="en-US" altLang="ja-JP" dirty="0" smtClean="0">
              <a:latin typeface="ＭＳ Ｐ明朝" panose="02020600040205080304" pitchFamily="18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20D813-247F-44E0-9C8C-1003B44ABD28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4436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ＭＳ Ｐ明朝" panose="02020600040205080304" pitchFamily="18" charset="-128"/>
              </a:rPr>
              <a:t>手順８、最後に全体を要約した最終の親和データを作成します。</a:t>
            </a:r>
            <a:endParaRPr kumimoji="1" lang="en-US" altLang="ja-JP" dirty="0" smtClean="0">
              <a:latin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ＭＳ Ｐ明朝" panose="02020600040205080304" pitchFamily="18" charset="-128"/>
              </a:rPr>
              <a:t>事例では、４つの親和データを基に要約として、お客様により良いサービスと信頼を提供できる食にする。としました。</a:t>
            </a:r>
            <a:endParaRPr kumimoji="1" lang="en-US" altLang="ja-JP" dirty="0" smtClean="0">
              <a:latin typeface="ＭＳ Ｐ明朝" panose="02020600040205080304" pitchFamily="18" charset="-128"/>
            </a:endParaRPr>
          </a:p>
          <a:p>
            <a:r>
              <a:rPr kumimoji="1" lang="ja-JP" altLang="en-US" dirty="0" smtClean="0">
                <a:latin typeface="ＭＳ Ｐ明朝" panose="02020600040205080304" pitchFamily="18" charset="-128"/>
              </a:rPr>
              <a:t>今回は１つにまとめましたが、</a:t>
            </a:r>
            <a:r>
              <a:rPr kumimoji="1" lang="en-US" altLang="ja-JP" dirty="0" smtClean="0">
                <a:latin typeface="ＭＳ Ｐ明朝" panose="02020600040205080304" pitchFamily="18" charset="-128"/>
              </a:rPr>
              <a:t>1</a:t>
            </a:r>
            <a:r>
              <a:rPr kumimoji="1" lang="ja-JP" altLang="en-US" dirty="0" err="1" smtClean="0">
                <a:latin typeface="ＭＳ Ｐ明朝" panose="02020600040205080304" pitchFamily="18" charset="-128"/>
              </a:rPr>
              <a:t>つの</a:t>
            </a:r>
            <a:r>
              <a:rPr kumimoji="1" lang="ja-JP" altLang="en-US" dirty="0" smtClean="0">
                <a:latin typeface="ＭＳ Ｐ明朝" panose="02020600040205080304" pitchFamily="18" charset="-128"/>
              </a:rPr>
              <a:t>親和データで表現出来ればいいですが、それにこだわる必要ありません。</a:t>
            </a:r>
            <a:endParaRPr kumimoji="1" lang="ja-JP" altLang="en-US" dirty="0">
              <a:latin typeface="ＭＳ Ｐ明朝" panose="02020600040205080304" pitchFamily="18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20D813-247F-44E0-9C8C-1003B44ABD28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043496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ja-JP" altLang="en-US" dirty="0" smtClean="0">
                <a:latin typeface="ＭＳ Ｐ明朝" panose="02020600040205080304" pitchFamily="18" charset="-128"/>
              </a:rPr>
              <a:t>手順９、完成した親和データと言語データを鳥瞰図のように展開して全体の言語データが見える様に</a:t>
            </a:r>
            <a:endParaRPr lang="en-US" altLang="ja-JP" dirty="0" smtClean="0">
              <a:latin typeface="ＭＳ Ｐ明朝" panose="02020600040205080304" pitchFamily="18" charset="-128"/>
            </a:endParaRPr>
          </a:p>
          <a:p>
            <a:r>
              <a:rPr lang="ja-JP" altLang="en-US" dirty="0" smtClean="0">
                <a:latin typeface="ＭＳ Ｐ明朝" panose="02020600040205080304" pitchFamily="18" charset="-128"/>
              </a:rPr>
              <a:t>配置します。このように全体が見えることにより、それぞれの言語データの内容を見直しが出来ます。</a:t>
            </a:r>
          </a:p>
        </p:txBody>
      </p:sp>
      <p:sp>
        <p:nvSpPr>
          <p:cNvPr id="26628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357A24C8-7F5C-4EC5-96CF-8902D14A78A1}" type="slidenum">
              <a:rPr lang="en-US" altLang="ja-JP" sz="1200" smtClean="0"/>
              <a:pPr/>
              <a:t>13</a:t>
            </a:fld>
            <a:endParaRPr lang="en-US" altLang="ja-JP" sz="1200" smtClean="0"/>
          </a:p>
        </p:txBody>
      </p:sp>
    </p:spTree>
    <p:extLst>
      <p:ext uri="{BB962C8B-B14F-4D97-AF65-F5344CB8AC3E}">
        <p14:creationId xmlns:p14="http://schemas.microsoft.com/office/powerpoint/2010/main" val="39334226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ja-JP" altLang="en-US" dirty="0" smtClean="0">
                <a:latin typeface="ＭＳ Ｐ明朝" panose="02020600040205080304" pitchFamily="18" charset="-128"/>
              </a:rPr>
              <a:t>手順１０、最後に完成した親和図より結論を整理して下さい。</a:t>
            </a:r>
            <a:endParaRPr lang="en-US" altLang="ja-JP" dirty="0" smtClean="0">
              <a:latin typeface="ＭＳ Ｐ明朝" panose="02020600040205080304" pitchFamily="18" charset="-128"/>
            </a:endParaRPr>
          </a:p>
          <a:p>
            <a:r>
              <a:rPr lang="ja-JP" altLang="en-US" dirty="0" smtClean="0">
                <a:latin typeface="ＭＳ Ｐ明朝" panose="02020600040205080304" pitchFamily="18" charset="-128"/>
              </a:rPr>
              <a:t>今回のテーマは、魅力的社員食堂とは、に対し次の４つ</a:t>
            </a:r>
            <a:endParaRPr lang="en-US" altLang="ja-JP" dirty="0" smtClean="0">
              <a:latin typeface="ＭＳ Ｐ明朝" panose="02020600040205080304" pitchFamily="18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 smtClean="0">
                <a:latin typeface="ＭＳ Ｐ明朝" panose="02020600040205080304" pitchFamily="18" charset="-128"/>
              </a:rPr>
              <a:t>１）お客様に満足していただける食事環境が整っている</a:t>
            </a:r>
            <a:endParaRPr lang="en-US" altLang="ja-JP" dirty="0" smtClean="0">
              <a:latin typeface="ＭＳ Ｐ明朝" panose="02020600040205080304" pitchFamily="18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 smtClean="0">
                <a:latin typeface="ＭＳ Ｐ明朝" panose="02020600040205080304" pitchFamily="18" charset="-128"/>
              </a:rPr>
              <a:t>２）好まれる料理が最善の状態で提供されている</a:t>
            </a:r>
          </a:p>
          <a:p>
            <a:r>
              <a:rPr lang="ja-JP" altLang="en-US" dirty="0" smtClean="0">
                <a:latin typeface="ＭＳ Ｐ明朝" panose="02020600040205080304" pitchFamily="18" charset="-128"/>
              </a:rPr>
              <a:t>３）心地良く安心して食事ができる環境が提供されている</a:t>
            </a:r>
            <a:endParaRPr lang="en-US" altLang="ja-JP" dirty="0" smtClean="0">
              <a:latin typeface="ＭＳ Ｐ明朝" panose="02020600040205080304" pitchFamily="18" charset="-128"/>
            </a:endParaRPr>
          </a:p>
          <a:p>
            <a:r>
              <a:rPr lang="ja-JP" altLang="en-US" dirty="0" smtClean="0">
                <a:latin typeface="ＭＳ Ｐ明朝" panose="02020600040205080304" pitchFamily="18" charset="-128"/>
              </a:rPr>
              <a:t>４）料金が安い</a:t>
            </a:r>
            <a:endParaRPr lang="en-US" altLang="ja-JP" dirty="0" smtClean="0">
              <a:latin typeface="ＭＳ Ｐ明朝" panose="02020600040205080304" pitchFamily="18" charset="-128"/>
            </a:endParaRPr>
          </a:p>
          <a:p>
            <a:r>
              <a:rPr lang="ja-JP" altLang="en-US" dirty="0" smtClean="0">
                <a:latin typeface="ＭＳ Ｐ明朝" panose="02020600040205080304" pitchFamily="18" charset="-128"/>
              </a:rPr>
              <a:t>が結論になります。</a:t>
            </a:r>
          </a:p>
        </p:txBody>
      </p:sp>
      <p:sp>
        <p:nvSpPr>
          <p:cNvPr id="28676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EE6EBB06-F868-4DCA-9485-E83A5CB4D9B4}" type="slidenum">
              <a:rPr lang="en-US" altLang="ja-JP" sz="1200" smtClean="0"/>
              <a:pPr/>
              <a:t>14</a:t>
            </a:fld>
            <a:endParaRPr lang="en-US" altLang="ja-JP" sz="1200" smtClean="0"/>
          </a:p>
        </p:txBody>
      </p:sp>
    </p:spTree>
    <p:extLst>
      <p:ext uri="{BB962C8B-B14F-4D97-AF65-F5344CB8AC3E}">
        <p14:creationId xmlns:p14="http://schemas.microsoft.com/office/powerpoint/2010/main" val="9819065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A45A4AE4-1DF9-4135-AA1D-963C9E7FD325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15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dirty="0" smtClean="0"/>
              <a:t>これは、親和図作り方手順のまとめになります。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手順１～手順７を説明する。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振り返ると親和図が、言語データ同士をまとめていくと言う、非常に難しい手法に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なりますが、これを覚えていただくと、職場内の難しい問題や課題なども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答えを導きだせることが出来ますので。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皆さんも職場で何かの事例を出してサークル員で話し合ってみて下さい。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自信がつくようになると思います。</a:t>
            </a:r>
            <a:endParaRPr lang="en-US" altLang="ja-JP" dirty="0" smtClean="0"/>
          </a:p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41682703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dirty="0" smtClean="0"/>
          </a:p>
        </p:txBody>
      </p:sp>
      <p:sp>
        <p:nvSpPr>
          <p:cNvPr id="32772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38DEB3DD-1577-4A74-AA6A-87A2DAEC5BD6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16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98785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34820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9973BBC9-646C-4ABA-92B7-83D8622487F4}" type="slidenum">
              <a:rPr lang="en-US" altLang="ja-JP" sz="1200" smtClean="0"/>
              <a:pPr/>
              <a:t>17</a:t>
            </a:fld>
            <a:endParaRPr lang="en-US" altLang="ja-JP" sz="1200" smtClean="0"/>
          </a:p>
        </p:txBody>
      </p:sp>
    </p:spTree>
    <p:extLst>
      <p:ext uri="{BB962C8B-B14F-4D97-AF65-F5344CB8AC3E}">
        <p14:creationId xmlns:p14="http://schemas.microsoft.com/office/powerpoint/2010/main" val="12253850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3BE5D2CE-78A4-4537-8700-BD52EA584E4F}" type="slidenum">
              <a:rPr lang="en-US" altLang="ja-JP" sz="1200" smtClean="0"/>
              <a:pPr/>
              <a:t>18</a:t>
            </a:fld>
            <a:endParaRPr lang="en-US" altLang="ja-JP" sz="120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5490284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dirty="0" smtClean="0"/>
          </a:p>
        </p:txBody>
      </p:sp>
      <p:sp>
        <p:nvSpPr>
          <p:cNvPr id="38916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5937B28B-EB7C-481B-82BC-FB1F5C080292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19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8878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1225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1077913" indent="-414338" defTabSz="911225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657350" indent="-330200" defTabSz="911225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320925" indent="-330200" defTabSz="911225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984500" indent="-330200" defTabSz="911225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441700" indent="-330200" defTabSz="9112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898900" indent="-330200" defTabSz="9112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356100" indent="-330200" defTabSz="9112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813300" indent="-330200" defTabSz="9112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F8A3BE4A-C206-4381-9FA9-2085A8BB7B71}" type="slidenum">
              <a:rPr lang="en-US" altLang="ja-JP" sz="1200" smtClean="0"/>
              <a:pPr/>
              <a:t>2</a:t>
            </a:fld>
            <a:endParaRPr lang="en-US" altLang="ja-JP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2788" y="4344988"/>
            <a:ext cx="5491162" cy="4113212"/>
          </a:xfrm>
          <a:noFill/>
        </p:spPr>
        <p:txBody>
          <a:bodyPr/>
          <a:lstStyle/>
          <a:p>
            <a:pPr eaLnBrk="1" hangingPunct="1"/>
            <a:r>
              <a:rPr lang="ja-JP" altLang="en-US" sz="1500" smtClean="0">
                <a:latin typeface="Arial" panose="020B0604020202020204" pitchFamily="34" charset="0"/>
              </a:rPr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35381103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40964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551A8D58-817F-4C8F-BA09-9D5597B36815}" type="slidenum">
              <a:rPr lang="en-US" altLang="ja-JP" sz="1200" smtClean="0"/>
              <a:pPr/>
              <a:t>20</a:t>
            </a:fld>
            <a:endParaRPr lang="en-US" altLang="ja-JP" sz="1200" smtClean="0"/>
          </a:p>
        </p:txBody>
      </p:sp>
    </p:spTree>
    <p:extLst>
      <p:ext uri="{BB962C8B-B14F-4D97-AF65-F5344CB8AC3E}">
        <p14:creationId xmlns:p14="http://schemas.microsoft.com/office/powerpoint/2010/main" val="565975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906463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F0A7AD52-DF69-4650-AF31-4F778D46F5D4}" type="slidenum">
              <a:rPr lang="en-US" altLang="ja-JP" sz="1200" smtClean="0"/>
              <a:pPr/>
              <a:t>21</a:t>
            </a:fld>
            <a:endParaRPr lang="en-US" altLang="ja-JP" sz="1200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480558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FC3177FA-8315-4CA3-88FC-0DC14FE8ECEB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3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dirty="0" smtClean="0">
                <a:latin typeface="ＭＳ Ｐ明朝" panose="02020600040205080304" pitchFamily="18" charset="-128"/>
              </a:rPr>
              <a:t>親和図法とは、混沌とした状態で得られる事実データ・意見データ・発想データなどの言語データを用いて</a:t>
            </a:r>
            <a:endParaRPr lang="en-US" altLang="ja-JP" dirty="0" smtClean="0">
              <a:latin typeface="ＭＳ Ｐ明朝" panose="02020600040205080304" pitchFamily="18" charset="-128"/>
            </a:endParaRPr>
          </a:p>
          <a:p>
            <a:pPr eaLnBrk="1" hangingPunct="1"/>
            <a:r>
              <a:rPr lang="ja-JP" altLang="en-US" dirty="0" smtClean="0">
                <a:latin typeface="ＭＳ Ｐ明朝" panose="02020600040205080304" pitchFamily="18" charset="-128"/>
              </a:rPr>
              <a:t>解決すべき問題の本質を解明する手法です。</a:t>
            </a:r>
            <a:endParaRPr lang="en-US" altLang="ja-JP" dirty="0" smtClean="0">
              <a:latin typeface="ＭＳ Ｐ明朝" panose="02020600040205080304" pitchFamily="18" charset="-128"/>
            </a:endParaRPr>
          </a:p>
          <a:p>
            <a:pPr eaLnBrk="1" hangingPunct="1"/>
            <a:r>
              <a:rPr lang="ja-JP" altLang="en-US" dirty="0" smtClean="0">
                <a:latin typeface="ＭＳ Ｐ明朝" panose="02020600040205080304" pitchFamily="18" charset="-128"/>
              </a:rPr>
              <a:t>複数の言語データが持つ、何となく似ているといった情念的な言語データの近さ、これを親和性といいます。</a:t>
            </a:r>
            <a:endParaRPr lang="en-US" altLang="ja-JP" dirty="0" smtClean="0">
              <a:latin typeface="ＭＳ Ｐ明朝" panose="02020600040205080304" pitchFamily="18" charset="-128"/>
            </a:endParaRPr>
          </a:p>
          <a:p>
            <a:pPr eaLnBrk="1" hangingPunct="1"/>
            <a:r>
              <a:rPr lang="ja-JP" altLang="en-US" dirty="0" smtClean="0">
                <a:latin typeface="ＭＳ Ｐ明朝" panose="02020600040205080304" pitchFamily="18" charset="-128"/>
              </a:rPr>
              <a:t>これを使って言語データを統合していくやり方になります。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621622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091217CC-7B3A-4187-B79D-B15EF940A383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4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dirty="0" smtClean="0">
                <a:latin typeface="ＭＳ Ｐ明朝" panose="02020600040205080304" pitchFamily="18" charset="-128"/>
              </a:rPr>
              <a:t>親和図の利点について説明します。</a:t>
            </a:r>
            <a:endParaRPr lang="en-US" altLang="ja-JP" dirty="0" smtClean="0">
              <a:latin typeface="ＭＳ Ｐ明朝" panose="02020600040205080304" pitchFamily="18" charset="-128"/>
            </a:endParaRPr>
          </a:p>
          <a:p>
            <a:pPr eaLnBrk="1" hangingPunct="1"/>
            <a:r>
              <a:rPr lang="ja-JP" altLang="en-US" dirty="0" smtClean="0">
                <a:latin typeface="ＭＳ Ｐ明朝" panose="02020600040205080304" pitchFamily="18" charset="-128"/>
              </a:rPr>
              <a:t>適用場面は以下の４つになります</a:t>
            </a:r>
            <a:endParaRPr lang="en-US" altLang="ja-JP" dirty="0" smtClean="0">
              <a:latin typeface="ＭＳ Ｐ明朝" panose="02020600040205080304" pitchFamily="18" charset="-128"/>
            </a:endParaRPr>
          </a:p>
          <a:p>
            <a:pPr eaLnBrk="1" hangingPunct="1"/>
            <a:r>
              <a:rPr lang="ja-JP" altLang="en-US" dirty="0" smtClean="0">
                <a:latin typeface="ＭＳ Ｐ明朝" panose="02020600040205080304" pitchFamily="18" charset="-128"/>
              </a:rPr>
              <a:t>１．ＱＣサークルの活動方針を策定したい。２、顧客ニーズを整理したい。３、職場の重点課題を選定したい。４、来年度の目標を設定したい。</a:t>
            </a:r>
            <a:endParaRPr lang="en-US" altLang="ja-JP" dirty="0" smtClean="0">
              <a:latin typeface="ＭＳ Ｐ明朝" panose="02020600040205080304" pitchFamily="18" charset="-128"/>
            </a:endParaRPr>
          </a:p>
          <a:p>
            <a:pPr eaLnBrk="1" hangingPunct="1"/>
            <a:r>
              <a:rPr lang="ja-JP" altLang="en-US" dirty="0" smtClean="0">
                <a:latin typeface="ＭＳ Ｐ明朝" panose="02020600040205080304" pitchFamily="18" charset="-128"/>
              </a:rPr>
              <a:t>などがあります。色々な場面で活用することが出来るツールになります。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314258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330D5091-ED86-47E4-8599-F48ED5FD6A1B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5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dirty="0" smtClean="0"/>
              <a:t>親和図の見方については、このようなものになります。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多くの言語データと、それをまとめた親和データで成り立っています。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赤枠で囲った所が、言語データをまとめた親和データとなります。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909964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FF129DEE-EBA9-48D6-B494-BBF61D9E634A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6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dirty="0" smtClean="0"/>
              <a:t>ではこれから、親和図の作り方について説明します、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手順１、テーマの選定をします。テーマは混沌とした状態の整理が必要なテーマが適しています。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今回の事例では、魅力的な社員食堂とは、をテーマとして説明していきます。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手順２では、観察や調査によってあらゆる情報を収集してきます。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調査目的を明確にして、もれなく、重複がないように注意して調査をして下さい。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事例では魅力的な食堂とは、といったアンケート調査などを実施して情報を収集していきます。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200432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67E92862-B1F8-4F6C-9C3A-B10CBD9420A2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7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dirty="0" smtClean="0"/>
              <a:t>手順３、言語情報をもとに言語データ化して行きます。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まずは主語と述語の文章に変換します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次に重文は短文に分解します。また、体言止めのものは文章化して下さい。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言語データは多くても２０文字位がいいと思います。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まとめる時は、サークル員が見える様にマジックなどの濃い筆記用具がお奨めです。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41444972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 defTabSz="9064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defTabSz="9064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7AE580C6-B346-4C3B-BB98-76BE6B3045A4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8</a:t>
            </a:fld>
            <a:endParaRPr lang="en-US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dirty="0" smtClean="0"/>
              <a:t>手順４、手順３で得られた言語データをボードやテーブル又は模造紙などに並べていきます。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事例では２２個の言語データを収集しました。このようにランダムに並べるやり方と、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自分の言語データを１枚づつ読み上げて、それと同じ様な言語をまとめて行くやり方があります。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551334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手順５、集めた言語データカードを寄せて行きます。これをカード寄せといいます。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何となく似ているかなと思うものを近くに集めます。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この似ているとは、何となくにてるかなぁ～という程度のものでＯｋです。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中には、どこにも属さないカードも出てくることもあります。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このカードは無理に寄せなくても結構です、そのままにしておいて下さい。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20D813-247F-44E0-9C8C-1003B44ABD28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97272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2421D8-50F3-4492-92F7-BDA44379D6A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47451713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218FC-608D-4BA7-BE30-6806BE205B8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3020423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4B950-D24C-466B-BA71-A552B0C5A69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6443637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B50B8-C204-43A2-B583-ACCF214DAE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31184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72585-E7D1-40CD-821A-641560ACE5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5859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B7828-019A-45A8-8619-7F9CD4D62FB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9323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A0432-5D35-4E10-913A-3576DAA8C70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97650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73776-B83E-42FF-B611-9E6150A4050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58303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EDE89-DBF7-4ADF-8A0F-1AB6BA74252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930093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FE075-045A-4FB4-AA4E-7B9800F1445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58782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D44E0-EA98-4744-B793-664BE882A76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0835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5E43A-F76D-48AE-8903-177923C548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9946458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D7651-30EE-46CF-B5E4-B64E0A87E1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899497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A7BA2-5385-42F6-A32B-940B2F8F767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62039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B3992-ABB3-4733-A41A-AA4702FF73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457223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2D04B-24CC-45C0-B5EC-7D8D0B304FA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29882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F2DD6-324F-4E5C-9EB8-2EC846AD590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60423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8F0D7-3942-4CF9-B85A-19B26F2B82A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749519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32BF0-ECFA-4C56-9D41-4CD0CECAF1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675507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1D32C-F3FB-40C3-8599-C07B5CF6633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76775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3CF23-EC0B-4062-8411-0EC5EDF85B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006062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C03DB-00F3-4D85-96B5-3956914465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422454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B4B1B-4FCA-4EFF-91DA-8715D34782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9512824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E8EBF-000C-4342-AC5D-55219455B4A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48039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A2C5E273-6EFD-4C5B-AC36-520E4AFBE2D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2051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84AFEAB-C19C-492E-8710-9ECBCE91137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5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50825" y="188913"/>
            <a:ext cx="8785225" cy="64801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ja-JP" altLang="en-US" sz="2800" dirty="0"/>
              <a:t>（参考）　</a:t>
            </a:r>
            <a:r>
              <a:rPr lang="en-US" altLang="ja-JP" sz="2800" dirty="0"/>
              <a:t>N7</a:t>
            </a:r>
            <a:r>
              <a:rPr lang="ja-JP" altLang="en-US" sz="2800" dirty="0"/>
              <a:t>教育資料作成：親和図法</a:t>
            </a:r>
            <a:endParaRPr lang="en-US" altLang="ja-JP" sz="2800" dirty="0"/>
          </a:p>
          <a:p>
            <a:pPr eaLnBrk="1" hangingPunct="1">
              <a:defRPr/>
            </a:pPr>
            <a:endParaRPr lang="en-US" altLang="ja-JP" sz="2800" dirty="0"/>
          </a:p>
          <a:p>
            <a:pPr eaLnBrk="1" hangingPunct="1">
              <a:defRPr/>
            </a:pPr>
            <a:r>
              <a:rPr lang="ja-JP" altLang="en-US" sz="2800" dirty="0"/>
              <a:t>　　　　</a:t>
            </a:r>
            <a:endParaRPr lang="en-US" altLang="ja-JP" sz="2800" dirty="0"/>
          </a:p>
          <a:p>
            <a:pPr eaLnBrk="1" hangingPunct="1">
              <a:defRPr/>
            </a:pPr>
            <a:r>
              <a:rPr lang="ja-JP" altLang="en-US" sz="2800" dirty="0"/>
              <a:t>資料作成の基本案（</a:t>
            </a:r>
            <a:r>
              <a:rPr lang="en-US" altLang="ja-JP" sz="2800" dirty="0"/>
              <a:t>Q7</a:t>
            </a:r>
            <a:r>
              <a:rPr lang="ja-JP" altLang="en-US" sz="2800" dirty="0"/>
              <a:t>教育資料より）</a:t>
            </a:r>
            <a:endParaRPr lang="en-US" altLang="ja-JP" sz="2800" dirty="0"/>
          </a:p>
          <a:p>
            <a:pPr eaLnBrk="1" hangingPunct="1">
              <a:defRPr/>
            </a:pPr>
            <a:r>
              <a:rPr lang="ja-JP" altLang="en-US" sz="2800" dirty="0"/>
              <a:t>　１．・・・とは、　目的・種類・利点</a:t>
            </a:r>
            <a:endParaRPr lang="en-US" altLang="ja-JP" sz="2800" dirty="0"/>
          </a:p>
          <a:p>
            <a:pPr eaLnBrk="1" hangingPunct="1">
              <a:defRPr/>
            </a:pPr>
            <a:r>
              <a:rPr lang="ja-JP" altLang="en-US" sz="2800" dirty="0"/>
              <a:t>　２．・・・の書き方、手順、演習</a:t>
            </a:r>
            <a:endParaRPr lang="en-US" altLang="ja-JP" sz="2800" dirty="0"/>
          </a:p>
          <a:p>
            <a:pPr eaLnBrk="1" hangingPunct="1">
              <a:defRPr/>
            </a:pPr>
            <a:r>
              <a:rPr lang="ja-JP" altLang="en-US" sz="2800" dirty="0"/>
              <a:t>　３．作成例、活用例、作成・活用のポイント</a:t>
            </a:r>
            <a:endParaRPr lang="en-US" altLang="ja-JP" sz="2800" dirty="0"/>
          </a:p>
          <a:p>
            <a:pPr eaLnBrk="1" hangingPunct="1">
              <a:defRPr/>
            </a:pPr>
            <a:endParaRPr lang="en-US" altLang="ja-JP" sz="2800" dirty="0"/>
          </a:p>
          <a:p>
            <a:pPr eaLnBrk="1" hangingPunct="1">
              <a:defRPr/>
            </a:pPr>
            <a:r>
              <a:rPr lang="ja-JP" altLang="en-US" sz="2800" dirty="0"/>
              <a:t>　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19088" y="260350"/>
            <a:ext cx="7061200" cy="461963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手順６．親和データの作成を行う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19088" y="981075"/>
            <a:ext cx="7769225" cy="83185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ja-JP" altLang="en-US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 親和図の作成で最も難しいところが、この親和データを</a:t>
            </a:r>
            <a:endParaRPr lang="en-US" altLang="ja-JP" dirty="0"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defRPr/>
            </a:pPr>
            <a:r>
              <a:rPr lang="en-US" altLang="ja-JP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 </a:t>
            </a:r>
            <a:r>
              <a:rPr lang="ja-JP" altLang="en-US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作成する手順です。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19088" y="1916113"/>
            <a:ext cx="2957512" cy="460375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親和データとは？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93688" y="2349500"/>
            <a:ext cx="8629650" cy="120015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数枚のオリジナルの言語データが持つ内容を漏らすことなく、</a:t>
            </a:r>
            <a:endParaRPr lang="en-US" altLang="ja-JP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オリジナルの言語データが 持つ香りを残したままで、要約または抽象化した言語データの事です。 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84175" y="4635500"/>
            <a:ext cx="142398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食堂が衛生的</a:t>
            </a:r>
            <a:endParaRPr lang="en-US" altLang="ja-JP" sz="1600" dirty="0"/>
          </a:p>
        </p:txBody>
      </p:sp>
      <p:sp>
        <p:nvSpPr>
          <p:cNvPr id="15" name="正方形/長方形 14"/>
          <p:cNvSpPr/>
          <p:nvPr/>
        </p:nvSpPr>
        <p:spPr>
          <a:xfrm>
            <a:off x="361950" y="5584825"/>
            <a:ext cx="140493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テーブルが衛生的</a:t>
            </a:r>
            <a:endParaRPr lang="en-US" altLang="ja-JP" sz="1600" dirty="0"/>
          </a:p>
        </p:txBody>
      </p:sp>
      <p:sp>
        <p:nvSpPr>
          <p:cNvPr id="16" name="正方形/長方形 15"/>
          <p:cNvSpPr/>
          <p:nvPr/>
        </p:nvSpPr>
        <p:spPr>
          <a:xfrm>
            <a:off x="1943100" y="5530850"/>
            <a:ext cx="1406525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食器がきれい</a:t>
            </a:r>
            <a:endParaRPr lang="en-US" altLang="ja-JP" sz="1600" dirty="0"/>
          </a:p>
        </p:txBody>
      </p:sp>
      <p:sp>
        <p:nvSpPr>
          <p:cNvPr id="17" name="正方形/長方形 16"/>
          <p:cNvSpPr/>
          <p:nvPr/>
        </p:nvSpPr>
        <p:spPr>
          <a:xfrm>
            <a:off x="293688" y="4084638"/>
            <a:ext cx="3182937" cy="236855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752475" y="3727450"/>
            <a:ext cx="1874838" cy="646113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800" dirty="0"/>
              <a:t>衛生的な環境で</a:t>
            </a:r>
            <a:endParaRPr lang="en-US" altLang="ja-JP" sz="1800" dirty="0"/>
          </a:p>
          <a:p>
            <a:pPr eaLnBrk="1" hangingPunct="1">
              <a:defRPr/>
            </a:pPr>
            <a:r>
              <a:rPr lang="ja-JP" altLang="en-US" sz="1800" dirty="0"/>
              <a:t>食事ができる</a:t>
            </a:r>
            <a:endParaRPr lang="en-US" altLang="ja-JP" sz="1800" dirty="0"/>
          </a:p>
        </p:txBody>
      </p:sp>
      <p:sp>
        <p:nvSpPr>
          <p:cNvPr id="19" name="正方形/長方形 18"/>
          <p:cNvSpPr/>
          <p:nvPr/>
        </p:nvSpPr>
        <p:spPr>
          <a:xfrm>
            <a:off x="6218238" y="5481638"/>
            <a:ext cx="2592387" cy="1201737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ja-JP" altLang="en-US" sz="1800" dirty="0">
                <a:solidFill>
                  <a:srgbClr val="0099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Ｎ７は、メンバーによって違う答えが出るところに</a:t>
            </a:r>
            <a:endParaRPr lang="en-US" altLang="ja-JP" sz="1800" dirty="0">
              <a:solidFill>
                <a:srgbClr val="0099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defRPr/>
            </a:pPr>
            <a:r>
              <a:rPr lang="ja-JP" altLang="en-US" sz="1800" dirty="0">
                <a:solidFill>
                  <a:srgbClr val="0099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親和図の難しさと楽しさ があります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4156075" y="4684713"/>
            <a:ext cx="142398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食事のスペースが広い</a:t>
            </a:r>
            <a:endParaRPr lang="en-US" altLang="ja-JP" sz="1600" dirty="0"/>
          </a:p>
        </p:txBody>
      </p:sp>
      <p:sp>
        <p:nvSpPr>
          <p:cNvPr id="21" name="正方形/長方形 20"/>
          <p:cNvSpPr/>
          <p:nvPr/>
        </p:nvSpPr>
        <p:spPr>
          <a:xfrm>
            <a:off x="1935163" y="4651375"/>
            <a:ext cx="142398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室内がきれい</a:t>
            </a:r>
            <a:endParaRPr lang="en-US" altLang="ja-JP" sz="1600" dirty="0"/>
          </a:p>
        </p:txBody>
      </p:sp>
      <p:sp>
        <p:nvSpPr>
          <p:cNvPr id="22" name="正方形/長方形 21"/>
          <p:cNvSpPr/>
          <p:nvPr/>
        </p:nvSpPr>
        <p:spPr>
          <a:xfrm>
            <a:off x="4184650" y="5530850"/>
            <a:ext cx="140493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パーティションがある</a:t>
            </a:r>
            <a:endParaRPr lang="en-US" altLang="ja-JP" sz="1600" dirty="0"/>
          </a:p>
        </p:txBody>
      </p:sp>
      <p:sp>
        <p:nvSpPr>
          <p:cNvPr id="23" name="正方形/長方形 22"/>
          <p:cNvSpPr/>
          <p:nvPr/>
        </p:nvSpPr>
        <p:spPr>
          <a:xfrm>
            <a:off x="3709988" y="4048125"/>
            <a:ext cx="2317750" cy="2405063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角丸四角形吹き出し 1"/>
          <p:cNvSpPr/>
          <p:nvPr/>
        </p:nvSpPr>
        <p:spPr>
          <a:xfrm>
            <a:off x="6588125" y="3746500"/>
            <a:ext cx="2335213" cy="1428750"/>
          </a:xfrm>
          <a:prstGeom prst="wedgeRoundRectCallout">
            <a:avLst>
              <a:gd name="adj1" fmla="val -223457"/>
              <a:gd name="adj2" fmla="val -2897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2000" dirty="0"/>
              <a:t>これを親和データと呼びます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3930650" y="3727450"/>
            <a:ext cx="1874838" cy="646113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800" dirty="0"/>
              <a:t>ゆったりとした</a:t>
            </a:r>
            <a:endParaRPr lang="en-US" altLang="ja-JP" sz="1800" dirty="0"/>
          </a:p>
          <a:p>
            <a:pPr eaLnBrk="1" hangingPunct="1">
              <a:defRPr/>
            </a:pPr>
            <a:r>
              <a:rPr lang="ja-JP" altLang="en-US" sz="1800" dirty="0"/>
              <a:t>食事ができる</a:t>
            </a:r>
            <a:endParaRPr lang="en-US" altLang="ja-JP" sz="1800" dirty="0"/>
          </a:p>
        </p:txBody>
      </p:sp>
      <p:sp>
        <p:nvSpPr>
          <p:cNvPr id="25" name="角丸四角形吹き出し 24"/>
          <p:cNvSpPr/>
          <p:nvPr/>
        </p:nvSpPr>
        <p:spPr>
          <a:xfrm>
            <a:off x="6588125" y="3716338"/>
            <a:ext cx="2335213" cy="1430337"/>
          </a:xfrm>
          <a:prstGeom prst="wedgeRoundRectCallout">
            <a:avLst>
              <a:gd name="adj1" fmla="val -91181"/>
              <a:gd name="adj2" fmla="val -2119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2000" dirty="0"/>
              <a:t>これを親和データと呼びます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19088" y="260350"/>
            <a:ext cx="7061200" cy="461963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手順７．新しい親和データの作成を行う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630238" y="4275138"/>
            <a:ext cx="142398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食堂が衛生的</a:t>
            </a:r>
            <a:endParaRPr lang="en-US" altLang="ja-JP" sz="1600" dirty="0"/>
          </a:p>
        </p:txBody>
      </p:sp>
      <p:sp>
        <p:nvSpPr>
          <p:cNvPr id="26" name="正方形/長方形 25"/>
          <p:cNvSpPr/>
          <p:nvPr/>
        </p:nvSpPr>
        <p:spPr>
          <a:xfrm>
            <a:off x="608013" y="5224463"/>
            <a:ext cx="140493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テーブルが衛生的</a:t>
            </a:r>
            <a:endParaRPr lang="en-US" altLang="ja-JP" sz="1600" dirty="0"/>
          </a:p>
        </p:txBody>
      </p:sp>
      <p:sp>
        <p:nvSpPr>
          <p:cNvPr id="27" name="正方形/長方形 26"/>
          <p:cNvSpPr/>
          <p:nvPr/>
        </p:nvSpPr>
        <p:spPr>
          <a:xfrm>
            <a:off x="2189163" y="5170488"/>
            <a:ext cx="1406525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食器がきれい</a:t>
            </a:r>
            <a:endParaRPr lang="en-US" altLang="ja-JP" sz="1600" dirty="0"/>
          </a:p>
        </p:txBody>
      </p:sp>
      <p:sp>
        <p:nvSpPr>
          <p:cNvPr id="28" name="正方形/長方形 27"/>
          <p:cNvSpPr/>
          <p:nvPr/>
        </p:nvSpPr>
        <p:spPr>
          <a:xfrm>
            <a:off x="539750" y="3725863"/>
            <a:ext cx="3182938" cy="236696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998538" y="3367088"/>
            <a:ext cx="1874837" cy="64611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800" dirty="0"/>
              <a:t>衛生的な環境で</a:t>
            </a:r>
            <a:endParaRPr lang="en-US" altLang="ja-JP" sz="1800" dirty="0"/>
          </a:p>
          <a:p>
            <a:pPr eaLnBrk="1" hangingPunct="1">
              <a:defRPr/>
            </a:pPr>
            <a:r>
              <a:rPr lang="ja-JP" altLang="en-US" sz="1800" dirty="0"/>
              <a:t>食事ができる</a:t>
            </a:r>
            <a:endParaRPr lang="en-US" altLang="ja-JP" sz="1800" dirty="0"/>
          </a:p>
        </p:txBody>
      </p:sp>
      <p:sp>
        <p:nvSpPr>
          <p:cNvPr id="30" name="正方形/長方形 29"/>
          <p:cNvSpPr/>
          <p:nvPr/>
        </p:nvSpPr>
        <p:spPr>
          <a:xfrm>
            <a:off x="4292600" y="4275138"/>
            <a:ext cx="142398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食事のスペースが広い</a:t>
            </a:r>
            <a:endParaRPr lang="en-US" altLang="ja-JP" sz="1600" dirty="0"/>
          </a:p>
        </p:txBody>
      </p:sp>
      <p:sp>
        <p:nvSpPr>
          <p:cNvPr id="31" name="正方形/長方形 30"/>
          <p:cNvSpPr/>
          <p:nvPr/>
        </p:nvSpPr>
        <p:spPr>
          <a:xfrm>
            <a:off x="2179638" y="4292600"/>
            <a:ext cx="142398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室内がきれい</a:t>
            </a:r>
            <a:endParaRPr lang="en-US" altLang="ja-JP" sz="1600" dirty="0"/>
          </a:p>
        </p:txBody>
      </p:sp>
      <p:sp>
        <p:nvSpPr>
          <p:cNvPr id="32" name="正方形/長方形 31"/>
          <p:cNvSpPr/>
          <p:nvPr/>
        </p:nvSpPr>
        <p:spPr>
          <a:xfrm>
            <a:off x="4321175" y="5122863"/>
            <a:ext cx="140493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パーティションがある</a:t>
            </a:r>
            <a:endParaRPr lang="en-US" altLang="ja-JP" sz="1600" dirty="0"/>
          </a:p>
        </p:txBody>
      </p:sp>
      <p:sp>
        <p:nvSpPr>
          <p:cNvPr id="23563" name="Text Box 3"/>
          <p:cNvSpPr txBox="1">
            <a:spLocks noChangeArrowheads="1"/>
          </p:cNvSpPr>
          <p:nvPr/>
        </p:nvSpPr>
        <p:spPr bwMode="auto">
          <a:xfrm>
            <a:off x="201613" y="884238"/>
            <a:ext cx="8401050" cy="2477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ja-JP" altLang="en-US" sz="1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lang="en-US" altLang="ja-JP" sz="2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1)</a:t>
            </a:r>
            <a:r>
              <a:rPr lang="ja-JP" altLang="en-US" sz="2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作成した親和データから新たな 親和データを作成する。</a:t>
            </a:r>
            <a:endParaRPr lang="en-US" altLang="ja-JP" sz="20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ja-JP" sz="2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2)1)</a:t>
            </a:r>
            <a:r>
              <a:rPr lang="ja-JP" altLang="en-US" sz="2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項の作業を繰り返す。</a:t>
            </a:r>
            <a:endParaRPr lang="en-US" altLang="ja-JP" sz="20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ja-JP" sz="2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3)</a:t>
            </a:r>
            <a:r>
              <a:rPr lang="ja-JP" altLang="en-US" sz="20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親和データ化されない言語データが残る場合もあるが、</a:t>
            </a:r>
            <a:endParaRPr lang="en-US" altLang="ja-JP" sz="20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ja-JP" altLang="en-US" sz="20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 とくに問題はない。理由：この言語データの抽象度が高いことを意味する</a:t>
            </a:r>
            <a:r>
              <a:rPr lang="ja-JP" altLang="en-US" sz="18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。</a:t>
            </a:r>
            <a:endParaRPr lang="en-US" altLang="ja-JP" sz="18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spcBef>
                <a:spcPct val="50000"/>
              </a:spcBef>
              <a:buFontTx/>
              <a:buNone/>
            </a:pPr>
            <a:endParaRPr lang="ja-JP" altLang="en-US" sz="1800" b="1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7380288" y="1484313"/>
            <a:ext cx="14224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料金が安い</a:t>
            </a:r>
            <a:endParaRPr lang="en-US" altLang="ja-JP" sz="1600" dirty="0"/>
          </a:p>
        </p:txBody>
      </p:sp>
      <p:cxnSp>
        <p:nvCxnSpPr>
          <p:cNvPr id="4" name="直線矢印コネクタ 3"/>
          <p:cNvCxnSpPr>
            <a:stCxn id="36" idx="1"/>
          </p:cNvCxnSpPr>
          <p:nvPr/>
        </p:nvCxnSpPr>
        <p:spPr>
          <a:xfrm flipH="1">
            <a:off x="6875463" y="1827213"/>
            <a:ext cx="504825" cy="342900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7"/>
          <p:cNvSpPr/>
          <p:nvPr/>
        </p:nvSpPr>
        <p:spPr>
          <a:xfrm>
            <a:off x="6642100" y="5224463"/>
            <a:ext cx="142398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景色が見える</a:t>
            </a:r>
            <a:endParaRPr lang="en-US" altLang="ja-JP" sz="1600" dirty="0"/>
          </a:p>
        </p:txBody>
      </p:sp>
      <p:sp>
        <p:nvSpPr>
          <p:cNvPr id="39" name="正方形/長方形 38"/>
          <p:cNvSpPr/>
          <p:nvPr/>
        </p:nvSpPr>
        <p:spPr>
          <a:xfrm>
            <a:off x="6643688" y="4292600"/>
            <a:ext cx="14224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音楽が流れている</a:t>
            </a:r>
            <a:endParaRPr lang="en-US" altLang="ja-JP" sz="1600" dirty="0"/>
          </a:p>
        </p:txBody>
      </p:sp>
      <p:sp>
        <p:nvSpPr>
          <p:cNvPr id="40" name="正方形/長方形 39"/>
          <p:cNvSpPr/>
          <p:nvPr/>
        </p:nvSpPr>
        <p:spPr>
          <a:xfrm>
            <a:off x="6415088" y="3667125"/>
            <a:ext cx="1973262" cy="240665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3956050" y="3687763"/>
            <a:ext cx="2225675" cy="240506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4067175" y="3367088"/>
            <a:ext cx="1874838" cy="64611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800" dirty="0"/>
              <a:t>ゆったりとした</a:t>
            </a:r>
            <a:endParaRPr lang="en-US" altLang="ja-JP" sz="1800" dirty="0"/>
          </a:p>
          <a:p>
            <a:pPr eaLnBrk="1" hangingPunct="1">
              <a:defRPr/>
            </a:pPr>
            <a:r>
              <a:rPr lang="ja-JP" altLang="en-US" sz="1800" dirty="0"/>
              <a:t>食事ができる</a:t>
            </a:r>
            <a:endParaRPr lang="en-US" altLang="ja-JP" sz="1800" dirty="0"/>
          </a:p>
        </p:txBody>
      </p:sp>
      <p:sp>
        <p:nvSpPr>
          <p:cNvPr id="42" name="正方形/長方形 41"/>
          <p:cNvSpPr/>
          <p:nvPr/>
        </p:nvSpPr>
        <p:spPr>
          <a:xfrm>
            <a:off x="6523038" y="3398838"/>
            <a:ext cx="1708150" cy="64611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800" dirty="0"/>
              <a:t>楽しみながら</a:t>
            </a:r>
            <a:endParaRPr lang="en-US" altLang="ja-JP" sz="1800" dirty="0"/>
          </a:p>
          <a:p>
            <a:pPr eaLnBrk="1" hangingPunct="1">
              <a:defRPr/>
            </a:pPr>
            <a:r>
              <a:rPr lang="ja-JP" altLang="en-US" sz="1800" dirty="0"/>
              <a:t>食事ができる</a:t>
            </a:r>
            <a:endParaRPr lang="en-US" altLang="ja-JP" sz="1800" dirty="0"/>
          </a:p>
        </p:txBody>
      </p:sp>
      <p:sp>
        <p:nvSpPr>
          <p:cNvPr id="43" name="正方形/長方形 42"/>
          <p:cNvSpPr/>
          <p:nvPr/>
        </p:nvSpPr>
        <p:spPr>
          <a:xfrm>
            <a:off x="196850" y="2914650"/>
            <a:ext cx="8405813" cy="353853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319088" y="2778125"/>
            <a:ext cx="5622925" cy="368300"/>
          </a:xfrm>
          <a:prstGeom prst="rect">
            <a:avLst/>
          </a:prstGeom>
          <a:solidFill>
            <a:srgbClr val="FFFF00"/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800" b="1" dirty="0"/>
              <a:t>心地よく安心して食事ができる環境が提供されている</a:t>
            </a:r>
            <a:endParaRPr lang="en-US" altLang="ja-JP" sz="1800" b="1" dirty="0"/>
          </a:p>
        </p:txBody>
      </p:sp>
      <p:sp>
        <p:nvSpPr>
          <p:cNvPr id="45" name="角丸四角形吹き出し 44"/>
          <p:cNvSpPr/>
          <p:nvPr/>
        </p:nvSpPr>
        <p:spPr>
          <a:xfrm>
            <a:off x="6523038" y="2823920"/>
            <a:ext cx="2335213" cy="460375"/>
          </a:xfrm>
          <a:prstGeom prst="wedgeRoundRectCallout">
            <a:avLst>
              <a:gd name="adj1" fmla="val -80938"/>
              <a:gd name="adj2" fmla="val -3081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2000" dirty="0"/>
              <a:t>新たな親和データ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19088" y="260350"/>
            <a:ext cx="7061200" cy="461963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手順８．全体をまとめる要約を作成する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687388" y="5794375"/>
            <a:ext cx="142398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食事のスペースが広い</a:t>
            </a:r>
            <a:endParaRPr lang="en-US" altLang="ja-JP" sz="1600" dirty="0"/>
          </a:p>
        </p:txBody>
      </p:sp>
      <p:sp>
        <p:nvSpPr>
          <p:cNvPr id="32" name="正方形/長方形 31"/>
          <p:cNvSpPr/>
          <p:nvPr/>
        </p:nvSpPr>
        <p:spPr>
          <a:xfrm>
            <a:off x="795338" y="5803900"/>
            <a:ext cx="140493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パーティションがある</a:t>
            </a:r>
            <a:endParaRPr lang="en-US" altLang="ja-JP" sz="1600" dirty="0"/>
          </a:p>
        </p:txBody>
      </p:sp>
      <p:sp>
        <p:nvSpPr>
          <p:cNvPr id="38" name="正方形/長方形 37"/>
          <p:cNvSpPr/>
          <p:nvPr/>
        </p:nvSpPr>
        <p:spPr>
          <a:xfrm>
            <a:off x="539750" y="4910138"/>
            <a:ext cx="142398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景色が見える</a:t>
            </a:r>
            <a:endParaRPr lang="en-US" altLang="ja-JP" sz="1600" dirty="0"/>
          </a:p>
        </p:txBody>
      </p:sp>
      <p:sp>
        <p:nvSpPr>
          <p:cNvPr id="39" name="正方形/長方形 38"/>
          <p:cNvSpPr/>
          <p:nvPr/>
        </p:nvSpPr>
        <p:spPr>
          <a:xfrm>
            <a:off x="719138" y="4910138"/>
            <a:ext cx="14224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音楽が流れている</a:t>
            </a:r>
            <a:endParaRPr lang="en-US" altLang="ja-JP" sz="1600" dirty="0"/>
          </a:p>
        </p:txBody>
      </p:sp>
      <p:sp>
        <p:nvSpPr>
          <p:cNvPr id="34" name="正方形/長方形 33"/>
          <p:cNvSpPr/>
          <p:nvPr/>
        </p:nvSpPr>
        <p:spPr>
          <a:xfrm>
            <a:off x="901700" y="5810250"/>
            <a:ext cx="1655763" cy="646113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800" dirty="0"/>
              <a:t>ゆったりとした</a:t>
            </a:r>
            <a:endParaRPr lang="en-US" altLang="ja-JP" sz="1800" dirty="0"/>
          </a:p>
          <a:p>
            <a:pPr eaLnBrk="1" hangingPunct="1">
              <a:defRPr/>
            </a:pPr>
            <a:r>
              <a:rPr lang="ja-JP" altLang="en-US" sz="1800" dirty="0"/>
              <a:t>食事ができる</a:t>
            </a:r>
            <a:endParaRPr lang="en-US" altLang="ja-JP" sz="1800" dirty="0"/>
          </a:p>
        </p:txBody>
      </p:sp>
      <p:sp>
        <p:nvSpPr>
          <p:cNvPr id="42" name="正方形/長方形 41"/>
          <p:cNvSpPr/>
          <p:nvPr/>
        </p:nvSpPr>
        <p:spPr>
          <a:xfrm>
            <a:off x="820738" y="4960938"/>
            <a:ext cx="1708150" cy="64611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800" dirty="0"/>
              <a:t>楽しみながら</a:t>
            </a:r>
            <a:endParaRPr lang="en-US" altLang="ja-JP" sz="1800" dirty="0"/>
          </a:p>
          <a:p>
            <a:pPr eaLnBrk="1" hangingPunct="1">
              <a:defRPr/>
            </a:pPr>
            <a:r>
              <a:rPr lang="ja-JP" altLang="en-US" sz="1800" dirty="0"/>
              <a:t>食事ができる</a:t>
            </a:r>
            <a:endParaRPr lang="en-US" altLang="ja-JP" sz="1800" dirty="0"/>
          </a:p>
        </p:txBody>
      </p:sp>
      <p:sp>
        <p:nvSpPr>
          <p:cNvPr id="25" name="正方形/長方形 24"/>
          <p:cNvSpPr/>
          <p:nvPr/>
        </p:nvSpPr>
        <p:spPr>
          <a:xfrm>
            <a:off x="339725" y="3949700"/>
            <a:ext cx="142398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食堂が衛生的</a:t>
            </a:r>
            <a:endParaRPr lang="en-US" altLang="ja-JP" sz="1600" dirty="0"/>
          </a:p>
        </p:txBody>
      </p:sp>
      <p:sp>
        <p:nvSpPr>
          <p:cNvPr id="31" name="正方形/長方形 30"/>
          <p:cNvSpPr/>
          <p:nvPr/>
        </p:nvSpPr>
        <p:spPr>
          <a:xfrm>
            <a:off x="415925" y="3973513"/>
            <a:ext cx="142398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室内がきれい</a:t>
            </a:r>
            <a:endParaRPr lang="en-US" altLang="ja-JP" sz="1600" dirty="0"/>
          </a:p>
        </p:txBody>
      </p:sp>
      <p:sp>
        <p:nvSpPr>
          <p:cNvPr id="26" name="正方形/長方形 25"/>
          <p:cNvSpPr/>
          <p:nvPr/>
        </p:nvSpPr>
        <p:spPr>
          <a:xfrm>
            <a:off x="604838" y="3960813"/>
            <a:ext cx="140493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テーブルが衛生的</a:t>
            </a:r>
            <a:endParaRPr lang="en-US" altLang="ja-JP" sz="1600" dirty="0"/>
          </a:p>
        </p:txBody>
      </p:sp>
      <p:sp>
        <p:nvSpPr>
          <p:cNvPr id="27" name="正方形/長方形 26"/>
          <p:cNvSpPr/>
          <p:nvPr/>
        </p:nvSpPr>
        <p:spPr>
          <a:xfrm>
            <a:off x="817563" y="3994150"/>
            <a:ext cx="1406525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食器がきれい</a:t>
            </a:r>
            <a:endParaRPr lang="en-US" altLang="ja-JP" sz="1600" dirty="0"/>
          </a:p>
        </p:txBody>
      </p:sp>
      <p:sp>
        <p:nvSpPr>
          <p:cNvPr id="29" name="正方形/長方形 28"/>
          <p:cNvSpPr/>
          <p:nvPr/>
        </p:nvSpPr>
        <p:spPr>
          <a:xfrm>
            <a:off x="684213" y="4016375"/>
            <a:ext cx="1874837" cy="646113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800" dirty="0"/>
              <a:t>衛生的な環境で</a:t>
            </a:r>
            <a:endParaRPr lang="en-US" altLang="ja-JP" sz="1800" dirty="0"/>
          </a:p>
          <a:p>
            <a:pPr eaLnBrk="1" hangingPunct="1">
              <a:defRPr/>
            </a:pPr>
            <a:r>
              <a:rPr lang="ja-JP" altLang="en-US" sz="1800" dirty="0"/>
              <a:t>食事ができる</a:t>
            </a:r>
            <a:endParaRPr lang="en-US" altLang="ja-JP" sz="1800" dirty="0"/>
          </a:p>
        </p:txBody>
      </p:sp>
      <p:sp>
        <p:nvSpPr>
          <p:cNvPr id="24" name="正方形/長方形 23"/>
          <p:cNvSpPr/>
          <p:nvPr/>
        </p:nvSpPr>
        <p:spPr>
          <a:xfrm>
            <a:off x="2863850" y="4051300"/>
            <a:ext cx="14224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調理師がイケメン</a:t>
            </a:r>
            <a:endParaRPr lang="en-US" altLang="ja-JP" sz="1600" dirty="0"/>
          </a:p>
        </p:txBody>
      </p:sp>
      <p:sp>
        <p:nvSpPr>
          <p:cNvPr id="33" name="正方形/長方形 32"/>
          <p:cNvSpPr/>
          <p:nvPr/>
        </p:nvSpPr>
        <p:spPr>
          <a:xfrm>
            <a:off x="2992438" y="4051300"/>
            <a:ext cx="142398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ウエイトレスが綺麗</a:t>
            </a:r>
            <a:endParaRPr lang="en-US" altLang="ja-JP" sz="1600" dirty="0"/>
          </a:p>
        </p:txBody>
      </p:sp>
      <p:sp>
        <p:nvSpPr>
          <p:cNvPr id="37" name="正方形/長方形 36"/>
          <p:cNvSpPr/>
          <p:nvPr/>
        </p:nvSpPr>
        <p:spPr>
          <a:xfrm>
            <a:off x="3048000" y="4051300"/>
            <a:ext cx="14224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対応が明るい</a:t>
            </a:r>
            <a:endParaRPr lang="en-US" altLang="ja-JP" sz="1600" dirty="0"/>
          </a:p>
        </p:txBody>
      </p:sp>
      <p:sp>
        <p:nvSpPr>
          <p:cNvPr id="46" name="正方形/長方形 45"/>
          <p:cNvSpPr/>
          <p:nvPr/>
        </p:nvSpPr>
        <p:spPr>
          <a:xfrm>
            <a:off x="2984500" y="4070350"/>
            <a:ext cx="1708150" cy="646113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800" dirty="0"/>
              <a:t>スタッフの印象がよい</a:t>
            </a:r>
            <a:endParaRPr lang="en-US" altLang="ja-JP" sz="1800" dirty="0"/>
          </a:p>
        </p:txBody>
      </p:sp>
      <p:sp>
        <p:nvSpPr>
          <p:cNvPr id="47" name="正方形/長方形 46"/>
          <p:cNvSpPr/>
          <p:nvPr/>
        </p:nvSpPr>
        <p:spPr>
          <a:xfrm>
            <a:off x="2843213" y="4957763"/>
            <a:ext cx="142398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調理が早い</a:t>
            </a:r>
            <a:endParaRPr lang="en-US" altLang="ja-JP" sz="1600" dirty="0"/>
          </a:p>
        </p:txBody>
      </p:sp>
      <p:sp>
        <p:nvSpPr>
          <p:cNvPr id="48" name="正方形/長方形 47"/>
          <p:cNvSpPr/>
          <p:nvPr/>
        </p:nvSpPr>
        <p:spPr>
          <a:xfrm>
            <a:off x="2892425" y="4957763"/>
            <a:ext cx="14224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職場から近い</a:t>
            </a:r>
            <a:endParaRPr lang="en-US" altLang="ja-JP" sz="1600" dirty="0"/>
          </a:p>
        </p:txBody>
      </p:sp>
      <p:sp>
        <p:nvSpPr>
          <p:cNvPr id="49" name="正方形/長方形 48"/>
          <p:cNvSpPr/>
          <p:nvPr/>
        </p:nvSpPr>
        <p:spPr>
          <a:xfrm>
            <a:off x="3076575" y="4957763"/>
            <a:ext cx="142398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列に並ばない</a:t>
            </a:r>
            <a:endParaRPr lang="en-US" altLang="ja-JP" sz="1600" dirty="0"/>
          </a:p>
        </p:txBody>
      </p:sp>
      <p:sp>
        <p:nvSpPr>
          <p:cNvPr id="50" name="正方形/長方形 49"/>
          <p:cNvSpPr/>
          <p:nvPr/>
        </p:nvSpPr>
        <p:spPr>
          <a:xfrm>
            <a:off x="3022600" y="5013325"/>
            <a:ext cx="1708150" cy="646113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800" dirty="0"/>
              <a:t>食事が早く食べれる食堂</a:t>
            </a:r>
            <a:endParaRPr lang="en-US" altLang="ja-JP" sz="1800" dirty="0"/>
          </a:p>
        </p:txBody>
      </p:sp>
      <p:sp>
        <p:nvSpPr>
          <p:cNvPr id="51" name="正方形/長方形 50"/>
          <p:cNvSpPr/>
          <p:nvPr/>
        </p:nvSpPr>
        <p:spPr>
          <a:xfrm>
            <a:off x="2860675" y="5865813"/>
            <a:ext cx="1406525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メニューが判りやすい</a:t>
            </a:r>
            <a:endParaRPr lang="en-US" altLang="ja-JP" sz="1600" dirty="0"/>
          </a:p>
        </p:txBody>
      </p:sp>
      <p:sp>
        <p:nvSpPr>
          <p:cNvPr id="52" name="正方形/長方形 51"/>
          <p:cNvSpPr/>
          <p:nvPr/>
        </p:nvSpPr>
        <p:spPr>
          <a:xfrm>
            <a:off x="3003550" y="5881688"/>
            <a:ext cx="140493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食器返却が判りやすい</a:t>
            </a:r>
            <a:endParaRPr lang="en-US" altLang="ja-JP" sz="1600" dirty="0"/>
          </a:p>
        </p:txBody>
      </p:sp>
      <p:sp>
        <p:nvSpPr>
          <p:cNvPr id="54" name="正方形/長方形 53"/>
          <p:cNvSpPr/>
          <p:nvPr/>
        </p:nvSpPr>
        <p:spPr>
          <a:xfrm>
            <a:off x="3070225" y="5905500"/>
            <a:ext cx="1708150" cy="646113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800" dirty="0"/>
              <a:t>利用しやすい</a:t>
            </a:r>
            <a:endParaRPr lang="en-US" altLang="ja-JP" sz="1800" dirty="0"/>
          </a:p>
          <a:p>
            <a:pPr eaLnBrk="1" hangingPunct="1">
              <a:defRPr/>
            </a:pPr>
            <a:r>
              <a:rPr lang="ja-JP" altLang="en-US" sz="1800" dirty="0"/>
              <a:t>食堂</a:t>
            </a:r>
            <a:endParaRPr lang="en-US" altLang="ja-JP" sz="1800" dirty="0"/>
          </a:p>
        </p:txBody>
      </p:sp>
      <p:sp>
        <p:nvSpPr>
          <p:cNvPr id="55" name="正方形/長方形 54"/>
          <p:cNvSpPr/>
          <p:nvPr/>
        </p:nvSpPr>
        <p:spPr>
          <a:xfrm>
            <a:off x="276225" y="3352800"/>
            <a:ext cx="2397125" cy="333216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325438" y="3035300"/>
            <a:ext cx="2300287" cy="831850"/>
          </a:xfrm>
          <a:prstGeom prst="rect">
            <a:avLst/>
          </a:prstGeom>
          <a:solidFill>
            <a:srgbClr val="FFFF00"/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600" b="1" dirty="0"/>
              <a:t>心地よく安心して食事ができる環境が提供されている</a:t>
            </a:r>
            <a:endParaRPr lang="en-US" altLang="ja-JP" sz="1600" b="1" dirty="0"/>
          </a:p>
        </p:txBody>
      </p:sp>
      <p:sp>
        <p:nvSpPr>
          <p:cNvPr id="57" name="正方形/長方形 56"/>
          <p:cNvSpPr/>
          <p:nvPr/>
        </p:nvSpPr>
        <p:spPr>
          <a:xfrm>
            <a:off x="5224463" y="4414838"/>
            <a:ext cx="1406525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料理が美味しい</a:t>
            </a:r>
            <a:endParaRPr lang="en-US" altLang="ja-JP" sz="1600" dirty="0"/>
          </a:p>
        </p:txBody>
      </p:sp>
      <p:sp>
        <p:nvSpPr>
          <p:cNvPr id="58" name="正方形/長方形 57"/>
          <p:cNvSpPr/>
          <p:nvPr/>
        </p:nvSpPr>
        <p:spPr>
          <a:xfrm>
            <a:off x="5329238" y="4391025"/>
            <a:ext cx="1406525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料理の種類が豊富</a:t>
            </a:r>
            <a:endParaRPr lang="en-US" altLang="ja-JP" sz="1600" dirty="0"/>
          </a:p>
        </p:txBody>
      </p:sp>
      <p:sp>
        <p:nvSpPr>
          <p:cNvPr id="59" name="正方形/長方形 58"/>
          <p:cNvSpPr/>
          <p:nvPr/>
        </p:nvSpPr>
        <p:spPr>
          <a:xfrm>
            <a:off x="5432425" y="4397375"/>
            <a:ext cx="1406525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食材が新鮮</a:t>
            </a:r>
            <a:endParaRPr lang="en-US" altLang="ja-JP" sz="1600" dirty="0"/>
          </a:p>
        </p:txBody>
      </p:sp>
      <p:sp>
        <p:nvSpPr>
          <p:cNvPr id="60" name="正方形/長方形 59"/>
          <p:cNvSpPr/>
          <p:nvPr/>
        </p:nvSpPr>
        <p:spPr>
          <a:xfrm>
            <a:off x="5224463" y="4357688"/>
            <a:ext cx="1708150" cy="64611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800" dirty="0"/>
              <a:t>良い料理を好きに食べれる</a:t>
            </a:r>
            <a:endParaRPr lang="en-US" altLang="ja-JP" sz="1800" dirty="0"/>
          </a:p>
        </p:txBody>
      </p:sp>
      <p:sp>
        <p:nvSpPr>
          <p:cNvPr id="61" name="正方形/長方形 60"/>
          <p:cNvSpPr/>
          <p:nvPr/>
        </p:nvSpPr>
        <p:spPr>
          <a:xfrm>
            <a:off x="7062788" y="4348163"/>
            <a:ext cx="1406525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調味料が豊富</a:t>
            </a:r>
            <a:endParaRPr lang="en-US" altLang="ja-JP" sz="1600" dirty="0"/>
          </a:p>
        </p:txBody>
      </p:sp>
      <p:sp>
        <p:nvSpPr>
          <p:cNvPr id="62" name="正方形/長方形 61"/>
          <p:cNvSpPr/>
          <p:nvPr/>
        </p:nvSpPr>
        <p:spPr>
          <a:xfrm>
            <a:off x="7140575" y="4357688"/>
            <a:ext cx="140493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料理の温度管理がされている</a:t>
            </a:r>
            <a:endParaRPr lang="en-US" altLang="ja-JP" sz="1600" dirty="0"/>
          </a:p>
        </p:txBody>
      </p:sp>
      <p:sp>
        <p:nvSpPr>
          <p:cNvPr id="63" name="正方形/長方形 62"/>
          <p:cNvSpPr/>
          <p:nvPr/>
        </p:nvSpPr>
        <p:spPr>
          <a:xfrm>
            <a:off x="7058025" y="4364038"/>
            <a:ext cx="1708150" cy="64611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800" dirty="0"/>
              <a:t>料理をより美味しく提供できる</a:t>
            </a:r>
            <a:endParaRPr lang="en-US" altLang="ja-JP" sz="1800" dirty="0"/>
          </a:p>
        </p:txBody>
      </p:sp>
      <p:sp>
        <p:nvSpPr>
          <p:cNvPr id="64" name="正方形/長方形 63"/>
          <p:cNvSpPr/>
          <p:nvPr/>
        </p:nvSpPr>
        <p:spPr>
          <a:xfrm>
            <a:off x="5108575" y="3994150"/>
            <a:ext cx="3784600" cy="269081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5" name="正方形/長方形 64"/>
          <p:cNvSpPr/>
          <p:nvPr/>
        </p:nvSpPr>
        <p:spPr>
          <a:xfrm>
            <a:off x="5224463" y="3668713"/>
            <a:ext cx="3452812" cy="584200"/>
          </a:xfrm>
          <a:prstGeom prst="rect">
            <a:avLst/>
          </a:prstGeom>
          <a:solidFill>
            <a:srgbClr val="FFFF00"/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600" b="1" dirty="0"/>
              <a:t>好まれる料理が最高の状態で</a:t>
            </a:r>
            <a:endParaRPr lang="en-US" altLang="ja-JP" sz="1600" b="1" dirty="0"/>
          </a:p>
          <a:p>
            <a:pPr eaLnBrk="1" hangingPunct="1">
              <a:defRPr/>
            </a:pPr>
            <a:r>
              <a:rPr lang="ja-JP" altLang="en-US" sz="1600" b="1" dirty="0"/>
              <a:t>提供されている</a:t>
            </a:r>
            <a:endParaRPr lang="en-US" altLang="ja-JP" sz="1600" b="1" dirty="0"/>
          </a:p>
        </p:txBody>
      </p:sp>
      <p:sp>
        <p:nvSpPr>
          <p:cNvPr id="66" name="正方形/長方形 65"/>
          <p:cNvSpPr/>
          <p:nvPr/>
        </p:nvSpPr>
        <p:spPr>
          <a:xfrm>
            <a:off x="107950" y="2736850"/>
            <a:ext cx="4870450" cy="400526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7" name="正方形/長方形 66"/>
          <p:cNvSpPr/>
          <p:nvPr/>
        </p:nvSpPr>
        <p:spPr>
          <a:xfrm>
            <a:off x="6073775" y="2824163"/>
            <a:ext cx="1422400" cy="5175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料金が安い</a:t>
            </a:r>
            <a:endParaRPr lang="en-US" altLang="ja-JP" sz="1600" dirty="0"/>
          </a:p>
        </p:txBody>
      </p:sp>
      <p:sp>
        <p:nvSpPr>
          <p:cNvPr id="68" name="正方形/長方形 67"/>
          <p:cNvSpPr/>
          <p:nvPr/>
        </p:nvSpPr>
        <p:spPr>
          <a:xfrm>
            <a:off x="371475" y="2614613"/>
            <a:ext cx="4459288" cy="338137"/>
          </a:xfrm>
          <a:prstGeom prst="rect">
            <a:avLst/>
          </a:prstGeom>
          <a:solidFill>
            <a:srgbClr val="FFFF00"/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600" b="1" dirty="0"/>
              <a:t>満足していただける食事環境が整っている</a:t>
            </a:r>
            <a:endParaRPr lang="en-US" altLang="ja-JP" sz="1600" b="1" dirty="0"/>
          </a:p>
        </p:txBody>
      </p:sp>
      <p:sp>
        <p:nvSpPr>
          <p:cNvPr id="69" name="正方形/長方形 68"/>
          <p:cNvSpPr/>
          <p:nvPr/>
        </p:nvSpPr>
        <p:spPr>
          <a:xfrm>
            <a:off x="7938" y="2349500"/>
            <a:ext cx="9136062" cy="45085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0" name="正方形/長方形 69"/>
          <p:cNvSpPr/>
          <p:nvPr/>
        </p:nvSpPr>
        <p:spPr>
          <a:xfrm>
            <a:off x="287338" y="2082800"/>
            <a:ext cx="7967662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2000" b="1" dirty="0"/>
              <a:t>　　　お客様により良いサービスと信頼を提供できる食堂にする</a:t>
            </a:r>
            <a:endParaRPr lang="en-US" altLang="ja-JP" sz="2000" b="1" dirty="0"/>
          </a:p>
        </p:txBody>
      </p:sp>
      <p:sp>
        <p:nvSpPr>
          <p:cNvPr id="24617" name="正方形/長方形 2"/>
          <p:cNvSpPr>
            <a:spLocks noChangeArrowheads="1"/>
          </p:cNvSpPr>
          <p:nvPr/>
        </p:nvSpPr>
        <p:spPr bwMode="auto">
          <a:xfrm>
            <a:off x="323850" y="765175"/>
            <a:ext cx="86931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ja-JP" sz="20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1)</a:t>
            </a:r>
            <a:r>
              <a:rPr lang="ja-JP" altLang="en-US" sz="20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最後に全体を要約した最終の親和データを作成する。</a:t>
            </a:r>
            <a:endParaRPr lang="en-US" altLang="ja-JP" sz="200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ja-JP" altLang="en-US" sz="20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＊全体を要約するとき、１つの親和データで表現できれば</a:t>
            </a:r>
            <a:endParaRPr lang="en-US" altLang="ja-JP" sz="200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ja-JP" sz="20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        </a:t>
            </a:r>
            <a:r>
              <a:rPr lang="ja-JP" altLang="en-US" sz="20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良いがそれにこだわらなくてもよい。</a:t>
            </a:r>
            <a:endParaRPr lang="en-US" altLang="ja-JP" sz="200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19088" y="260350"/>
            <a:ext cx="7061200" cy="461963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buFontTx/>
              <a:buNone/>
            </a:pPr>
            <a:r>
              <a:rPr lang="ja-JP" altLang="en-US" sz="24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手順９．親和</a:t>
            </a:r>
            <a:r>
              <a:rPr lang="ja-JP" altLang="en-US" sz="2400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データを</a:t>
            </a:r>
            <a:r>
              <a:rPr lang="ja-JP" altLang="en-US" sz="24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鳥瞰図の形に展開する 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319088" y="1498600"/>
            <a:ext cx="8501384" cy="53594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0" name="正方形/長方形 69"/>
          <p:cNvSpPr/>
          <p:nvPr/>
        </p:nvSpPr>
        <p:spPr>
          <a:xfrm>
            <a:off x="2923927" y="1373911"/>
            <a:ext cx="5824537" cy="3683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800" b="1" dirty="0"/>
              <a:t>お客様により良いサービスと信頼を提供できる食堂にする</a:t>
            </a:r>
            <a:endParaRPr lang="en-US" altLang="ja-JP" sz="1800" b="1" dirty="0"/>
          </a:p>
        </p:txBody>
      </p:sp>
      <p:sp>
        <p:nvSpPr>
          <p:cNvPr id="25605" name="正方形/長方形 1"/>
          <p:cNvSpPr>
            <a:spLocks noChangeArrowheads="1"/>
          </p:cNvSpPr>
          <p:nvPr/>
        </p:nvSpPr>
        <p:spPr bwMode="auto">
          <a:xfrm>
            <a:off x="179388" y="787400"/>
            <a:ext cx="80660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１）手順８で整理された親和データカードを、バラバラにならないように</a:t>
            </a:r>
            <a:endParaRPr lang="en-US" altLang="ja-JP" sz="180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鳥瞰図の形に整理します。 </a:t>
            </a:r>
          </a:p>
        </p:txBody>
      </p:sp>
      <p:grpSp>
        <p:nvGrpSpPr>
          <p:cNvPr id="25606" name="グループ化 42"/>
          <p:cNvGrpSpPr>
            <a:grpSpLocks/>
          </p:cNvGrpSpPr>
          <p:nvPr/>
        </p:nvGrpSpPr>
        <p:grpSpPr bwMode="auto">
          <a:xfrm>
            <a:off x="5940152" y="3878263"/>
            <a:ext cx="2644775" cy="2566987"/>
            <a:chOff x="971600" y="2703853"/>
            <a:chExt cx="2644586" cy="2568171"/>
          </a:xfrm>
        </p:grpSpPr>
        <p:grpSp>
          <p:nvGrpSpPr>
            <p:cNvPr id="25656" name="グループ化 43"/>
            <p:cNvGrpSpPr>
              <a:grpSpLocks/>
            </p:cNvGrpSpPr>
            <p:nvPr/>
          </p:nvGrpSpPr>
          <p:grpSpPr bwMode="auto">
            <a:xfrm>
              <a:off x="1053932" y="3281796"/>
              <a:ext cx="2490246" cy="1891826"/>
              <a:chOff x="837908" y="1249142"/>
              <a:chExt cx="2490246" cy="1891826"/>
            </a:xfrm>
          </p:grpSpPr>
          <p:grpSp>
            <p:nvGrpSpPr>
              <p:cNvPr id="25659" name="グループ化 70"/>
              <p:cNvGrpSpPr>
                <a:grpSpLocks/>
              </p:cNvGrpSpPr>
              <p:nvPr/>
            </p:nvGrpSpPr>
            <p:grpSpPr bwMode="auto">
              <a:xfrm>
                <a:off x="837908" y="1249142"/>
                <a:ext cx="1194102" cy="1891826"/>
                <a:chOff x="476857" y="1249142"/>
                <a:chExt cx="1194102" cy="1891826"/>
              </a:xfrm>
            </p:grpSpPr>
            <p:sp>
              <p:nvSpPr>
                <p:cNvPr id="78" name="正方形/長方形 77"/>
                <p:cNvSpPr/>
                <p:nvPr/>
              </p:nvSpPr>
              <p:spPr>
                <a:xfrm>
                  <a:off x="477069" y="1408138"/>
                  <a:ext cx="1193715" cy="173276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grpSp>
              <p:nvGrpSpPr>
                <p:cNvPr id="25667" name="グループ化 78"/>
                <p:cNvGrpSpPr>
                  <a:grpSpLocks/>
                </p:cNvGrpSpPr>
                <p:nvPr/>
              </p:nvGrpSpPr>
              <p:grpSpPr bwMode="auto">
                <a:xfrm>
                  <a:off x="550409" y="1249142"/>
                  <a:ext cx="1041254" cy="1778270"/>
                  <a:chOff x="550409" y="1249142"/>
                  <a:chExt cx="1041254" cy="1778270"/>
                </a:xfrm>
              </p:grpSpPr>
              <p:grpSp>
                <p:nvGrpSpPr>
                  <p:cNvPr id="25668" name="グループ化 79"/>
                  <p:cNvGrpSpPr>
                    <a:grpSpLocks/>
                  </p:cNvGrpSpPr>
                  <p:nvPr/>
                </p:nvGrpSpPr>
                <p:grpSpPr bwMode="auto">
                  <a:xfrm>
                    <a:off x="550409" y="1811660"/>
                    <a:ext cx="1034875" cy="1215752"/>
                    <a:chOff x="2165518" y="1421160"/>
                    <a:chExt cx="1252212" cy="1215752"/>
                  </a:xfrm>
                </p:grpSpPr>
                <p:sp>
                  <p:nvSpPr>
                    <p:cNvPr id="82" name="正方形/長方形 81"/>
                    <p:cNvSpPr/>
                    <p:nvPr/>
                  </p:nvSpPr>
                  <p:spPr>
                    <a:xfrm>
                      <a:off x="2167051" y="1421049"/>
                      <a:ext cx="1248493" cy="360528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anchor="ctr"/>
                    <a:lstStyle/>
                    <a:p>
                      <a:pPr>
                        <a:defRPr/>
                      </a:pPr>
                      <a:r>
                        <a:rPr lang="ja-JP" altLang="en-US" sz="950" b="1" dirty="0"/>
                        <a:t>料理の種類が豊富である</a:t>
                      </a:r>
                    </a:p>
                  </p:txBody>
                </p:sp>
                <p:sp>
                  <p:nvSpPr>
                    <p:cNvPr id="83" name="正方形/長方形 82"/>
                    <p:cNvSpPr/>
                    <p:nvPr/>
                  </p:nvSpPr>
                  <p:spPr>
                    <a:xfrm>
                      <a:off x="2165131" y="1845107"/>
                      <a:ext cx="1248493" cy="360529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anchor="ctr"/>
                    <a:lstStyle/>
                    <a:p>
                      <a:pPr>
                        <a:defRPr/>
                      </a:pPr>
                      <a:r>
                        <a:rPr lang="ja-JP" altLang="en-US" sz="950" b="1" dirty="0"/>
                        <a:t>料理が美味しい</a:t>
                      </a:r>
                    </a:p>
                  </p:txBody>
                </p:sp>
                <p:sp>
                  <p:nvSpPr>
                    <p:cNvPr id="84" name="正方形/長方形 83"/>
                    <p:cNvSpPr/>
                    <p:nvPr/>
                  </p:nvSpPr>
                  <p:spPr>
                    <a:xfrm>
                      <a:off x="2168972" y="2277106"/>
                      <a:ext cx="1248493" cy="360529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anchor="ctr"/>
                    <a:lstStyle/>
                    <a:p>
                      <a:pPr>
                        <a:defRPr/>
                      </a:pPr>
                      <a:r>
                        <a:rPr lang="ja-JP" altLang="en-US" sz="950" b="1" dirty="0"/>
                        <a:t>食材が新鮮である</a:t>
                      </a:r>
                    </a:p>
                  </p:txBody>
                </p:sp>
              </p:grpSp>
              <p:sp>
                <p:nvSpPr>
                  <p:cNvPr id="81" name="正方形/長方形 80"/>
                  <p:cNvSpPr/>
                  <p:nvPr/>
                </p:nvSpPr>
                <p:spPr>
                  <a:xfrm>
                    <a:off x="559613" y="1249315"/>
                    <a:ext cx="1031802" cy="451058"/>
                  </a:xfrm>
                  <a:prstGeom prst="rect">
                    <a:avLst/>
                  </a:prstGeom>
                  <a:solidFill>
                    <a:srgbClr val="FFFFCC"/>
                  </a:solidFill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r>
                      <a:rPr lang="ja-JP" altLang="en-US" sz="950" b="1" dirty="0"/>
                      <a:t>良い料理を好きに選べる</a:t>
                    </a:r>
                  </a:p>
                </p:txBody>
              </p:sp>
            </p:grpSp>
          </p:grpSp>
          <p:grpSp>
            <p:nvGrpSpPr>
              <p:cNvPr id="25660" name="グループ化 71"/>
              <p:cNvGrpSpPr>
                <a:grpSpLocks/>
              </p:cNvGrpSpPr>
              <p:nvPr/>
            </p:nvGrpSpPr>
            <p:grpSpPr bwMode="auto">
              <a:xfrm>
                <a:off x="2134052" y="1249142"/>
                <a:ext cx="1194102" cy="1891826"/>
                <a:chOff x="2134052" y="1249142"/>
                <a:chExt cx="1194102" cy="1891826"/>
              </a:xfrm>
            </p:grpSpPr>
            <p:grpSp>
              <p:nvGrpSpPr>
                <p:cNvPr id="25661" name="グループ化 72"/>
                <p:cNvGrpSpPr>
                  <a:grpSpLocks/>
                </p:cNvGrpSpPr>
                <p:nvPr/>
              </p:nvGrpSpPr>
              <p:grpSpPr bwMode="auto">
                <a:xfrm>
                  <a:off x="2209019" y="1816977"/>
                  <a:ext cx="1032469" cy="775196"/>
                  <a:chOff x="2168441" y="1413140"/>
                  <a:chExt cx="1249288" cy="775196"/>
                </a:xfrm>
              </p:grpSpPr>
              <p:sp>
                <p:nvSpPr>
                  <p:cNvPr id="76" name="正方形/長方形 75"/>
                  <p:cNvSpPr/>
                  <p:nvPr/>
                </p:nvSpPr>
                <p:spPr>
                  <a:xfrm>
                    <a:off x="2169171" y="1412477"/>
                    <a:ext cx="1248481" cy="360529"/>
                  </a:xfrm>
                  <a:prstGeom prst="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r>
                      <a:rPr lang="ja-JP" altLang="en-US" sz="950" b="1" dirty="0"/>
                      <a:t>調味料が豊富である</a:t>
                    </a:r>
                  </a:p>
                </p:txBody>
              </p:sp>
              <p:sp>
                <p:nvSpPr>
                  <p:cNvPr id="77" name="正方形/長方形 76"/>
                  <p:cNvSpPr/>
                  <p:nvPr/>
                </p:nvSpPr>
                <p:spPr>
                  <a:xfrm>
                    <a:off x="2169171" y="1828593"/>
                    <a:ext cx="1248481" cy="360529"/>
                  </a:xfrm>
                  <a:prstGeom prst="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r>
                      <a:rPr lang="ja-JP" altLang="en-US" sz="950" b="1" dirty="0"/>
                      <a:t>料理の温度管理がされている</a:t>
                    </a:r>
                  </a:p>
                </p:txBody>
              </p:sp>
            </p:grpSp>
            <p:sp>
              <p:nvSpPr>
                <p:cNvPr id="74" name="正方形/長方形 73"/>
                <p:cNvSpPr/>
                <p:nvPr/>
              </p:nvSpPr>
              <p:spPr>
                <a:xfrm>
                  <a:off x="2139777" y="1478020"/>
                  <a:ext cx="1188952" cy="166287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5" name="正方形/長方形 74"/>
                <p:cNvSpPr/>
                <p:nvPr/>
              </p:nvSpPr>
              <p:spPr>
                <a:xfrm>
                  <a:off x="2222321" y="1249315"/>
                  <a:ext cx="1027039" cy="451058"/>
                </a:xfrm>
                <a:prstGeom prst="rect">
                  <a:avLst/>
                </a:prstGeom>
                <a:solidFill>
                  <a:srgbClr val="FFFFCC"/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r>
                    <a:rPr lang="ja-JP" altLang="en-US" sz="950" b="1" dirty="0"/>
                    <a:t>料理をより美味しく提供する</a:t>
                  </a:r>
                </a:p>
              </p:txBody>
            </p:sp>
          </p:grpSp>
        </p:grpSp>
        <p:sp>
          <p:nvSpPr>
            <p:cNvPr id="45" name="正方形/長方形 44"/>
            <p:cNvSpPr/>
            <p:nvPr/>
          </p:nvSpPr>
          <p:spPr>
            <a:xfrm>
              <a:off x="971600" y="2940499"/>
              <a:ext cx="2644586" cy="23315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1109702" y="2703853"/>
              <a:ext cx="2385842" cy="392293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r>
                <a:rPr lang="ja-JP" altLang="en-US" sz="1050" b="1" dirty="0"/>
                <a:t>好まれる料理が最善の状態で提供されている</a:t>
              </a:r>
            </a:p>
          </p:txBody>
        </p:sp>
      </p:grpSp>
      <p:sp>
        <p:nvSpPr>
          <p:cNvPr id="85" name="正方形/長方形 84"/>
          <p:cNvSpPr/>
          <p:nvPr/>
        </p:nvSpPr>
        <p:spPr>
          <a:xfrm>
            <a:off x="6621189" y="3198326"/>
            <a:ext cx="1031875" cy="3587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950" b="1" dirty="0"/>
              <a:t>　料金が安い</a:t>
            </a:r>
          </a:p>
        </p:txBody>
      </p:sp>
      <p:grpSp>
        <p:nvGrpSpPr>
          <p:cNvPr id="25608" name="グループ化 85"/>
          <p:cNvGrpSpPr>
            <a:grpSpLocks/>
          </p:cNvGrpSpPr>
          <p:nvPr/>
        </p:nvGrpSpPr>
        <p:grpSpPr bwMode="auto">
          <a:xfrm>
            <a:off x="858838" y="2166682"/>
            <a:ext cx="3941762" cy="2486025"/>
            <a:chOff x="4159662" y="1567183"/>
            <a:chExt cx="3940730" cy="2485772"/>
          </a:xfrm>
        </p:grpSpPr>
        <p:grpSp>
          <p:nvGrpSpPr>
            <p:cNvPr id="25634" name="グループ化 86"/>
            <p:cNvGrpSpPr>
              <a:grpSpLocks/>
            </p:cNvGrpSpPr>
            <p:nvPr/>
          </p:nvGrpSpPr>
          <p:grpSpPr bwMode="auto">
            <a:xfrm>
              <a:off x="4241994" y="2060848"/>
              <a:ext cx="1194102" cy="1906023"/>
              <a:chOff x="4214877" y="2333733"/>
              <a:chExt cx="1194102" cy="1906023"/>
            </a:xfrm>
          </p:grpSpPr>
          <p:grpSp>
            <p:nvGrpSpPr>
              <p:cNvPr id="25650" name="グループ化 102"/>
              <p:cNvGrpSpPr>
                <a:grpSpLocks/>
              </p:cNvGrpSpPr>
              <p:nvPr/>
            </p:nvGrpSpPr>
            <p:grpSpPr bwMode="auto">
              <a:xfrm>
                <a:off x="4317980" y="2917462"/>
                <a:ext cx="1032469" cy="1215752"/>
                <a:chOff x="2453680" y="1421160"/>
                <a:chExt cx="1249288" cy="1215752"/>
              </a:xfrm>
            </p:grpSpPr>
            <p:sp>
              <p:nvSpPr>
                <p:cNvPr id="106" name="正方形/長方形 105"/>
                <p:cNvSpPr/>
                <p:nvPr/>
              </p:nvSpPr>
              <p:spPr>
                <a:xfrm>
                  <a:off x="2453986" y="1421570"/>
                  <a:ext cx="1248242" cy="360325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r>
                    <a:rPr lang="ja-JP" altLang="en-US" sz="950" b="1" dirty="0"/>
                    <a:t>食事のスペースが広い</a:t>
                  </a:r>
                </a:p>
              </p:txBody>
            </p:sp>
            <p:sp>
              <p:nvSpPr>
                <p:cNvPr id="107" name="正方形/長方形 106"/>
                <p:cNvSpPr/>
                <p:nvPr/>
              </p:nvSpPr>
              <p:spPr>
                <a:xfrm>
                  <a:off x="2453986" y="1845389"/>
                  <a:ext cx="1248242" cy="360326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r>
                    <a:rPr lang="ja-JP" altLang="en-US" sz="950" b="1" dirty="0"/>
                    <a:t>室内がきれい</a:t>
                  </a:r>
                </a:p>
              </p:txBody>
            </p:sp>
            <p:sp>
              <p:nvSpPr>
                <p:cNvPr id="108" name="正方形/長方形 107"/>
                <p:cNvSpPr/>
                <p:nvPr/>
              </p:nvSpPr>
              <p:spPr>
                <a:xfrm>
                  <a:off x="2453986" y="2277145"/>
                  <a:ext cx="1248242" cy="360326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r>
                    <a:rPr lang="ja-JP" altLang="en-US" sz="950" b="1" dirty="0"/>
                    <a:t>パーテーションがある</a:t>
                  </a:r>
                </a:p>
              </p:txBody>
            </p:sp>
          </p:grpSp>
          <p:sp>
            <p:nvSpPr>
              <p:cNvPr id="104" name="正方形/長方形 103"/>
              <p:cNvSpPr/>
              <p:nvPr/>
            </p:nvSpPr>
            <p:spPr>
              <a:xfrm>
                <a:off x="4215073" y="2587705"/>
                <a:ext cx="1193487" cy="165241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4308710" y="2333731"/>
                <a:ext cx="1033192" cy="452391"/>
              </a:xfrm>
              <a:prstGeom prst="rect">
                <a:avLst/>
              </a:prstGeom>
              <a:solidFill>
                <a:srgbClr val="FFFFCC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ja-JP" altLang="en-US" sz="950" b="1" dirty="0"/>
                  <a:t>清潔な食堂でゆったり食事ができる</a:t>
                </a:r>
              </a:p>
            </p:txBody>
          </p:sp>
        </p:grpSp>
        <p:grpSp>
          <p:nvGrpSpPr>
            <p:cNvPr id="25635" name="グループ化 87"/>
            <p:cNvGrpSpPr>
              <a:grpSpLocks/>
            </p:cNvGrpSpPr>
            <p:nvPr/>
          </p:nvGrpSpPr>
          <p:grpSpPr bwMode="auto">
            <a:xfrm>
              <a:off x="5516930" y="2054498"/>
              <a:ext cx="1194102" cy="1906023"/>
              <a:chOff x="5510580" y="2054498"/>
              <a:chExt cx="1194102" cy="1906023"/>
            </a:xfrm>
          </p:grpSpPr>
          <p:grpSp>
            <p:nvGrpSpPr>
              <p:cNvPr id="25644" name="グループ化 96"/>
              <p:cNvGrpSpPr>
                <a:grpSpLocks/>
              </p:cNvGrpSpPr>
              <p:nvPr/>
            </p:nvGrpSpPr>
            <p:grpSpPr bwMode="auto">
              <a:xfrm>
                <a:off x="5592979" y="2643262"/>
                <a:ext cx="1032469" cy="1215752"/>
                <a:chOff x="2453680" y="1421160"/>
                <a:chExt cx="1249288" cy="1215752"/>
              </a:xfrm>
            </p:grpSpPr>
            <p:sp>
              <p:nvSpPr>
                <p:cNvPr id="100" name="正方形/長方形 99"/>
                <p:cNvSpPr/>
                <p:nvPr/>
              </p:nvSpPr>
              <p:spPr>
                <a:xfrm>
                  <a:off x="2453460" y="1421296"/>
                  <a:ext cx="1250163" cy="360326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r>
                    <a:rPr lang="ja-JP" altLang="en-US" sz="950" b="1" dirty="0"/>
                    <a:t>食器がきれいである</a:t>
                  </a:r>
                </a:p>
              </p:txBody>
            </p:sp>
            <p:sp>
              <p:nvSpPr>
                <p:cNvPr id="101" name="正方形/長方形 100"/>
                <p:cNvSpPr/>
                <p:nvPr/>
              </p:nvSpPr>
              <p:spPr>
                <a:xfrm>
                  <a:off x="2453460" y="1845116"/>
                  <a:ext cx="1250163" cy="360325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r>
                    <a:rPr lang="ja-JP" altLang="en-US" sz="950" b="1" dirty="0"/>
                    <a:t>テーブルが衛生的である</a:t>
                  </a:r>
                </a:p>
              </p:txBody>
            </p:sp>
            <p:sp>
              <p:nvSpPr>
                <p:cNvPr id="102" name="正方形/長方形 101"/>
                <p:cNvSpPr/>
                <p:nvPr/>
              </p:nvSpPr>
              <p:spPr>
                <a:xfrm>
                  <a:off x="2453460" y="2276872"/>
                  <a:ext cx="1250163" cy="360325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r>
                    <a:rPr lang="ja-JP" altLang="en-US" sz="950" b="1" dirty="0"/>
                    <a:t>食堂が衛生的である</a:t>
                  </a:r>
                </a:p>
              </p:txBody>
            </p:sp>
          </p:grpSp>
          <p:sp>
            <p:nvSpPr>
              <p:cNvPr id="98" name="正方形/長方形 97"/>
              <p:cNvSpPr/>
              <p:nvPr/>
            </p:nvSpPr>
            <p:spPr>
              <a:xfrm>
                <a:off x="5510269" y="2308470"/>
                <a:ext cx="1195075" cy="165241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5605494" y="2054496"/>
                <a:ext cx="1033192" cy="452391"/>
              </a:xfrm>
              <a:prstGeom prst="rect">
                <a:avLst/>
              </a:prstGeom>
              <a:solidFill>
                <a:srgbClr val="FFFFCC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ja-JP" altLang="en-US" sz="950" b="1" dirty="0"/>
                  <a:t>衛生的な環境で食事ができる</a:t>
                </a:r>
              </a:p>
            </p:txBody>
          </p:sp>
        </p:grpSp>
        <p:grpSp>
          <p:nvGrpSpPr>
            <p:cNvPr id="25636" name="グループ化 88"/>
            <p:cNvGrpSpPr>
              <a:grpSpLocks/>
            </p:cNvGrpSpPr>
            <p:nvPr/>
          </p:nvGrpSpPr>
          <p:grpSpPr bwMode="auto">
            <a:xfrm>
              <a:off x="6808882" y="2054498"/>
              <a:ext cx="1194102" cy="1906023"/>
              <a:chOff x="6808882" y="2054498"/>
              <a:chExt cx="1194102" cy="1906023"/>
            </a:xfrm>
          </p:grpSpPr>
          <p:grpSp>
            <p:nvGrpSpPr>
              <p:cNvPr id="25639" name="グループ化 91"/>
              <p:cNvGrpSpPr>
                <a:grpSpLocks/>
              </p:cNvGrpSpPr>
              <p:nvPr/>
            </p:nvGrpSpPr>
            <p:grpSpPr bwMode="auto">
              <a:xfrm>
                <a:off x="6882958" y="2636912"/>
                <a:ext cx="1032469" cy="783704"/>
                <a:chOff x="2453680" y="1421160"/>
                <a:chExt cx="1249288" cy="783704"/>
              </a:xfrm>
            </p:grpSpPr>
            <p:sp>
              <p:nvSpPr>
                <p:cNvPr id="95" name="正方形/長方形 94"/>
                <p:cNvSpPr/>
                <p:nvPr/>
              </p:nvSpPr>
              <p:spPr>
                <a:xfrm>
                  <a:off x="2453851" y="1421297"/>
                  <a:ext cx="1255923" cy="360326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r>
                    <a:rPr lang="ja-JP" altLang="en-US" sz="950" b="1" dirty="0"/>
                    <a:t>音楽が流れている</a:t>
                  </a:r>
                </a:p>
              </p:txBody>
            </p:sp>
            <p:sp>
              <p:nvSpPr>
                <p:cNvPr id="96" name="正方形/長方形 95"/>
                <p:cNvSpPr/>
                <p:nvPr/>
              </p:nvSpPr>
              <p:spPr>
                <a:xfrm>
                  <a:off x="2453851" y="1845117"/>
                  <a:ext cx="1255923" cy="360325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r>
                    <a:rPr lang="ja-JP" altLang="en-US" sz="950" b="1" dirty="0"/>
                    <a:t>景色が見える</a:t>
                  </a:r>
                </a:p>
              </p:txBody>
            </p:sp>
          </p:grpSp>
          <p:sp>
            <p:nvSpPr>
              <p:cNvPr id="93" name="正方形/長方形 92"/>
              <p:cNvSpPr/>
              <p:nvPr/>
            </p:nvSpPr>
            <p:spPr>
              <a:xfrm>
                <a:off x="6808505" y="2308470"/>
                <a:ext cx="1195075" cy="165241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6884685" y="2054496"/>
                <a:ext cx="1033192" cy="452391"/>
              </a:xfrm>
              <a:prstGeom prst="rect">
                <a:avLst/>
              </a:prstGeom>
              <a:solidFill>
                <a:srgbClr val="FFFFCC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ja-JP" altLang="en-US" sz="950" b="1" dirty="0"/>
                  <a:t>楽しみなが食事ができる</a:t>
                </a:r>
              </a:p>
            </p:txBody>
          </p:sp>
        </p:grpSp>
        <p:sp>
          <p:nvSpPr>
            <p:cNvPr id="90" name="正方形/長方形 89"/>
            <p:cNvSpPr/>
            <p:nvPr/>
          </p:nvSpPr>
          <p:spPr>
            <a:xfrm>
              <a:off x="4159662" y="1781474"/>
              <a:ext cx="3940730" cy="22714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5048429" y="1567183"/>
              <a:ext cx="2385387" cy="392073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r>
                <a:rPr lang="ja-JP" altLang="en-US" sz="1050" b="1" dirty="0"/>
                <a:t>心地良く安心して食事ができる環境が提供されている</a:t>
              </a:r>
            </a:p>
          </p:txBody>
        </p:sp>
      </p:grpSp>
      <p:grpSp>
        <p:nvGrpSpPr>
          <p:cNvPr id="25609" name="グループ化 108"/>
          <p:cNvGrpSpPr>
            <a:grpSpLocks/>
          </p:cNvGrpSpPr>
          <p:nvPr/>
        </p:nvGrpSpPr>
        <p:grpSpPr bwMode="auto">
          <a:xfrm>
            <a:off x="858838" y="4768595"/>
            <a:ext cx="3786187" cy="1892300"/>
            <a:chOff x="3737938" y="4174191"/>
            <a:chExt cx="3786390" cy="1892115"/>
          </a:xfrm>
        </p:grpSpPr>
        <p:grpSp>
          <p:nvGrpSpPr>
            <p:cNvPr id="25612" name="グループ化 109"/>
            <p:cNvGrpSpPr>
              <a:grpSpLocks/>
            </p:cNvGrpSpPr>
            <p:nvPr/>
          </p:nvGrpSpPr>
          <p:grpSpPr bwMode="auto">
            <a:xfrm>
              <a:off x="3737938" y="4174480"/>
              <a:ext cx="1194102" cy="1891826"/>
              <a:chOff x="4000570" y="4095554"/>
              <a:chExt cx="1194102" cy="1891826"/>
            </a:xfrm>
          </p:grpSpPr>
          <p:grpSp>
            <p:nvGrpSpPr>
              <p:cNvPr id="25628" name="グループ化 125"/>
              <p:cNvGrpSpPr>
                <a:grpSpLocks/>
              </p:cNvGrpSpPr>
              <p:nvPr/>
            </p:nvGrpSpPr>
            <p:grpSpPr bwMode="auto">
              <a:xfrm>
                <a:off x="4085914" y="4662737"/>
                <a:ext cx="1032469" cy="1215752"/>
                <a:chOff x="2453680" y="1421160"/>
                <a:chExt cx="1249288" cy="1215752"/>
              </a:xfrm>
            </p:grpSpPr>
            <p:sp>
              <p:nvSpPr>
                <p:cNvPr id="129" name="正方形/長方形 128"/>
                <p:cNvSpPr/>
                <p:nvPr/>
              </p:nvSpPr>
              <p:spPr>
                <a:xfrm>
                  <a:off x="2454147" y="1420370"/>
                  <a:ext cx="1248636" cy="360328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r>
                    <a:rPr lang="ja-JP" altLang="en-US" sz="950" b="1" dirty="0"/>
                    <a:t>ウエイトレスがきれいである</a:t>
                  </a:r>
                </a:p>
              </p:txBody>
            </p:sp>
            <p:sp>
              <p:nvSpPr>
                <p:cNvPr id="130" name="正方形/長方形 129"/>
                <p:cNvSpPr/>
                <p:nvPr/>
              </p:nvSpPr>
              <p:spPr>
                <a:xfrm>
                  <a:off x="2454147" y="1844192"/>
                  <a:ext cx="1248636" cy="360327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r>
                    <a:rPr lang="ja-JP" altLang="en-US" sz="950" b="1" dirty="0"/>
                    <a:t>スタッフの対応が明るい</a:t>
                  </a:r>
                </a:p>
              </p:txBody>
            </p:sp>
            <p:sp>
              <p:nvSpPr>
                <p:cNvPr id="131" name="正方形/長方形 130"/>
                <p:cNvSpPr/>
                <p:nvPr/>
              </p:nvSpPr>
              <p:spPr>
                <a:xfrm>
                  <a:off x="2454147" y="2275949"/>
                  <a:ext cx="1248636" cy="360327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r>
                    <a:rPr lang="ja-JP" altLang="en-US" sz="950" b="1" dirty="0"/>
                    <a:t>調理師がイケメンである</a:t>
                  </a:r>
                </a:p>
              </p:txBody>
            </p:sp>
          </p:grpSp>
          <p:sp>
            <p:nvSpPr>
              <p:cNvPr id="127" name="正方形/長方形 126"/>
              <p:cNvSpPr/>
              <p:nvPr/>
            </p:nvSpPr>
            <p:spPr>
              <a:xfrm>
                <a:off x="4000570" y="4320668"/>
                <a:ext cx="1193864" cy="166671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4095825" y="4095265"/>
                <a:ext cx="1031930" cy="452393"/>
              </a:xfrm>
              <a:prstGeom prst="rect">
                <a:avLst/>
              </a:prstGeom>
              <a:solidFill>
                <a:srgbClr val="FFFFCC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ja-JP" altLang="en-US" sz="950" b="1" dirty="0"/>
                  <a:t>食堂スタッフの印象が良い</a:t>
                </a:r>
              </a:p>
            </p:txBody>
          </p:sp>
        </p:grpSp>
        <p:grpSp>
          <p:nvGrpSpPr>
            <p:cNvPr id="25613" name="グループ化 110"/>
            <p:cNvGrpSpPr>
              <a:grpSpLocks/>
            </p:cNvGrpSpPr>
            <p:nvPr/>
          </p:nvGrpSpPr>
          <p:grpSpPr bwMode="auto">
            <a:xfrm>
              <a:off x="5034082" y="4174480"/>
              <a:ext cx="1194102" cy="1887355"/>
              <a:chOff x="4860032" y="4174480"/>
              <a:chExt cx="1194102" cy="1887355"/>
            </a:xfrm>
          </p:grpSpPr>
          <p:grpSp>
            <p:nvGrpSpPr>
              <p:cNvPr id="25621" name="グループ化 118"/>
              <p:cNvGrpSpPr>
                <a:grpSpLocks/>
              </p:cNvGrpSpPr>
              <p:nvPr/>
            </p:nvGrpSpPr>
            <p:grpSpPr bwMode="auto">
              <a:xfrm>
                <a:off x="4860032" y="4400313"/>
                <a:ext cx="1194102" cy="1661522"/>
                <a:chOff x="5262806" y="4400313"/>
                <a:chExt cx="1194102" cy="1661522"/>
              </a:xfrm>
            </p:grpSpPr>
            <p:grpSp>
              <p:nvGrpSpPr>
                <p:cNvPr id="25623" name="グループ化 120"/>
                <p:cNvGrpSpPr>
                  <a:grpSpLocks/>
                </p:cNvGrpSpPr>
                <p:nvPr/>
              </p:nvGrpSpPr>
              <p:grpSpPr bwMode="auto">
                <a:xfrm>
                  <a:off x="5347681" y="4744483"/>
                  <a:ext cx="1032469" cy="1215752"/>
                  <a:chOff x="2453680" y="1427510"/>
                  <a:chExt cx="1249288" cy="1215752"/>
                </a:xfrm>
              </p:grpSpPr>
              <p:sp>
                <p:nvSpPr>
                  <p:cNvPr id="123" name="正方形/長方形 122"/>
                  <p:cNvSpPr/>
                  <p:nvPr/>
                </p:nvSpPr>
                <p:spPr>
                  <a:xfrm>
                    <a:off x="2453898" y="1427074"/>
                    <a:ext cx="1256320" cy="360328"/>
                  </a:xfrm>
                  <a:prstGeom prst="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r>
                      <a:rPr lang="ja-JP" altLang="en-US" sz="950" b="1" dirty="0"/>
                      <a:t>調理が早い</a:t>
                    </a:r>
                  </a:p>
                </p:txBody>
              </p:sp>
              <p:sp>
                <p:nvSpPr>
                  <p:cNvPr id="124" name="正方形/長方形 123"/>
                  <p:cNvSpPr/>
                  <p:nvPr/>
                </p:nvSpPr>
                <p:spPr>
                  <a:xfrm>
                    <a:off x="2453898" y="1850896"/>
                    <a:ext cx="1256320" cy="360327"/>
                  </a:xfrm>
                  <a:prstGeom prst="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r>
                      <a:rPr lang="ja-JP" altLang="en-US" sz="950" b="1" dirty="0"/>
                      <a:t>並ばなくて済む</a:t>
                    </a:r>
                  </a:p>
                </p:txBody>
              </p:sp>
              <p:sp>
                <p:nvSpPr>
                  <p:cNvPr id="125" name="正方形/長方形 124"/>
                  <p:cNvSpPr/>
                  <p:nvPr/>
                </p:nvSpPr>
                <p:spPr>
                  <a:xfrm>
                    <a:off x="2453898" y="2282653"/>
                    <a:ext cx="1256320" cy="360327"/>
                  </a:xfrm>
                  <a:prstGeom prst="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r>
                      <a:rPr lang="ja-JP" altLang="en-US" sz="950" b="1" dirty="0"/>
                      <a:t>職場から近い</a:t>
                    </a:r>
                  </a:p>
                </p:txBody>
              </p:sp>
            </p:grpSp>
            <p:sp>
              <p:nvSpPr>
                <p:cNvPr id="122" name="正方形/長方形 121"/>
                <p:cNvSpPr/>
                <p:nvPr/>
              </p:nvSpPr>
              <p:spPr>
                <a:xfrm>
                  <a:off x="5262131" y="4399594"/>
                  <a:ext cx="1195451" cy="1661949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120" name="正方形/長方形 119"/>
              <p:cNvSpPr/>
              <p:nvPr/>
            </p:nvSpPr>
            <p:spPr>
              <a:xfrm>
                <a:off x="4938736" y="4174191"/>
                <a:ext cx="1033517" cy="452393"/>
              </a:xfrm>
              <a:prstGeom prst="rect">
                <a:avLst/>
              </a:prstGeom>
              <a:solidFill>
                <a:srgbClr val="FFFFCC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ja-JP" altLang="en-US" sz="950" b="1" dirty="0"/>
                  <a:t>食事を早くいただける食堂</a:t>
                </a:r>
              </a:p>
            </p:txBody>
          </p:sp>
        </p:grpSp>
        <p:grpSp>
          <p:nvGrpSpPr>
            <p:cNvPr id="25614" name="グループ化 111"/>
            <p:cNvGrpSpPr>
              <a:grpSpLocks/>
            </p:cNvGrpSpPr>
            <p:nvPr/>
          </p:nvGrpSpPr>
          <p:grpSpPr bwMode="auto">
            <a:xfrm>
              <a:off x="6330226" y="4174191"/>
              <a:ext cx="1194102" cy="1887355"/>
              <a:chOff x="6285776" y="4174191"/>
              <a:chExt cx="1194102" cy="1887355"/>
            </a:xfrm>
          </p:grpSpPr>
          <p:grpSp>
            <p:nvGrpSpPr>
              <p:cNvPr id="25615" name="グループ化 112"/>
              <p:cNvGrpSpPr>
                <a:grpSpLocks/>
              </p:cNvGrpSpPr>
              <p:nvPr/>
            </p:nvGrpSpPr>
            <p:grpSpPr bwMode="auto">
              <a:xfrm>
                <a:off x="6372200" y="4742098"/>
                <a:ext cx="1032469" cy="783704"/>
                <a:chOff x="2453680" y="1421160"/>
                <a:chExt cx="1249288" cy="783704"/>
              </a:xfrm>
            </p:grpSpPr>
            <p:sp>
              <p:nvSpPr>
                <p:cNvPr id="117" name="正方形/長方形 116"/>
                <p:cNvSpPr/>
                <p:nvPr/>
              </p:nvSpPr>
              <p:spPr>
                <a:xfrm>
                  <a:off x="2453128" y="1421522"/>
                  <a:ext cx="1250557" cy="358740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r>
                    <a:rPr lang="ja-JP" altLang="en-US" sz="950" b="1" dirty="0"/>
                    <a:t>メニューが分かりやすい</a:t>
                  </a:r>
                </a:p>
              </p:txBody>
            </p:sp>
            <p:sp>
              <p:nvSpPr>
                <p:cNvPr id="118" name="正方形/長方形 117"/>
                <p:cNvSpPr/>
                <p:nvPr/>
              </p:nvSpPr>
              <p:spPr>
                <a:xfrm>
                  <a:off x="2453128" y="1845342"/>
                  <a:ext cx="1250557" cy="358740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r>
                    <a:rPr lang="ja-JP" altLang="en-US" sz="950" b="1" dirty="0"/>
                    <a:t>食器の返却が分かりやすい</a:t>
                  </a:r>
                </a:p>
              </p:txBody>
            </p:sp>
          </p:grpSp>
          <p:grpSp>
            <p:nvGrpSpPr>
              <p:cNvPr id="25616" name="グループ化 113"/>
              <p:cNvGrpSpPr>
                <a:grpSpLocks/>
              </p:cNvGrpSpPr>
              <p:nvPr/>
            </p:nvGrpSpPr>
            <p:grpSpPr bwMode="auto">
              <a:xfrm>
                <a:off x="6285776" y="4174191"/>
                <a:ext cx="1194102" cy="1887355"/>
                <a:chOff x="6258218" y="4174191"/>
                <a:chExt cx="1194102" cy="1887355"/>
              </a:xfrm>
            </p:grpSpPr>
            <p:sp>
              <p:nvSpPr>
                <p:cNvPr id="115" name="正方形/長方形 114"/>
                <p:cNvSpPr/>
                <p:nvPr/>
              </p:nvSpPr>
              <p:spPr>
                <a:xfrm>
                  <a:off x="6258456" y="4399594"/>
                  <a:ext cx="1193864" cy="1661949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6" name="正方形/長方形 115"/>
                <p:cNvSpPr/>
                <p:nvPr/>
              </p:nvSpPr>
              <p:spPr>
                <a:xfrm>
                  <a:off x="6337835" y="4174191"/>
                  <a:ext cx="1031930" cy="452393"/>
                </a:xfrm>
                <a:prstGeom prst="rect">
                  <a:avLst/>
                </a:prstGeom>
                <a:solidFill>
                  <a:srgbClr val="FFFFCC"/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r>
                    <a:rPr lang="ja-JP" altLang="en-US" sz="950" b="1" dirty="0"/>
                    <a:t>利用しやすい食堂である</a:t>
                  </a:r>
                </a:p>
              </p:txBody>
            </p:sp>
          </p:grpSp>
        </p:grpSp>
      </p:grpSp>
      <p:sp>
        <p:nvSpPr>
          <p:cNvPr id="132" name="正方形/長方形 131"/>
          <p:cNvSpPr/>
          <p:nvPr/>
        </p:nvSpPr>
        <p:spPr>
          <a:xfrm>
            <a:off x="467544" y="1974851"/>
            <a:ext cx="4557826" cy="476091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8" name="正方形/長方形 67"/>
          <p:cNvSpPr/>
          <p:nvPr/>
        </p:nvSpPr>
        <p:spPr>
          <a:xfrm>
            <a:off x="544761" y="1773238"/>
            <a:ext cx="4459287" cy="338137"/>
          </a:xfrm>
          <a:prstGeom prst="rect">
            <a:avLst/>
          </a:prstGeom>
          <a:solidFill>
            <a:srgbClr val="FFFF00"/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1600" b="1" dirty="0"/>
              <a:t>満足していただける食事環境が整っている</a:t>
            </a:r>
            <a:endParaRPr lang="en-US" altLang="ja-JP" sz="16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19088" y="260350"/>
            <a:ext cx="4192587" cy="461963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buFontTx/>
              <a:buNone/>
            </a:pPr>
            <a:r>
              <a:rPr lang="ja-JP" altLang="en-US" sz="240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手順１０．結論をまとめる 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388938" y="2684463"/>
            <a:ext cx="8243887" cy="4619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b="1" dirty="0"/>
              <a:t>お客様により良いサービスと信頼を提供できる食堂にする</a:t>
            </a:r>
            <a:endParaRPr lang="en-US" altLang="ja-JP" b="1" dirty="0"/>
          </a:p>
        </p:txBody>
      </p:sp>
      <p:sp>
        <p:nvSpPr>
          <p:cNvPr id="53" name="正方形/長方形 52"/>
          <p:cNvSpPr/>
          <p:nvPr/>
        </p:nvSpPr>
        <p:spPr>
          <a:xfrm>
            <a:off x="506413" y="4735513"/>
            <a:ext cx="6443662" cy="392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ja-JP" altLang="en-US" b="1" dirty="0"/>
              <a:t>２）好まれる料理が最善の状態で提供されている</a:t>
            </a:r>
          </a:p>
        </p:txBody>
      </p:sp>
      <p:sp>
        <p:nvSpPr>
          <p:cNvPr id="85" name="正方形/長方形 84"/>
          <p:cNvSpPr/>
          <p:nvPr/>
        </p:nvSpPr>
        <p:spPr>
          <a:xfrm>
            <a:off x="331788" y="5876925"/>
            <a:ext cx="6618287" cy="3603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ja-JP" altLang="en-US" b="1" dirty="0"/>
              <a:t>　４）料金が安い</a:t>
            </a:r>
          </a:p>
        </p:txBody>
      </p:sp>
      <p:sp>
        <p:nvSpPr>
          <p:cNvPr id="91" name="正方形/長方形 90"/>
          <p:cNvSpPr/>
          <p:nvPr/>
        </p:nvSpPr>
        <p:spPr>
          <a:xfrm>
            <a:off x="509588" y="5297488"/>
            <a:ext cx="7591425" cy="392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ja-JP" altLang="en-US" b="1" dirty="0"/>
              <a:t>３）心地良く安心して食事ができる環境が提供されている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468313" y="4143375"/>
            <a:ext cx="7723187" cy="461963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b="1" dirty="0"/>
              <a:t>１）お客様に満足していただける食事環境が整っている</a:t>
            </a:r>
            <a:endParaRPr lang="en-US" altLang="ja-JP" b="1" dirty="0"/>
          </a:p>
        </p:txBody>
      </p:sp>
      <p:sp>
        <p:nvSpPr>
          <p:cNvPr id="27656" name="正方形/長方形 2"/>
          <p:cNvSpPr>
            <a:spLocks noChangeArrowheads="1"/>
          </p:cNvSpPr>
          <p:nvPr/>
        </p:nvSpPr>
        <p:spPr bwMode="auto">
          <a:xfrm>
            <a:off x="496888" y="1081088"/>
            <a:ext cx="6197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１）最終完成した親和図から結論を整理します</a:t>
            </a:r>
          </a:p>
        </p:txBody>
      </p:sp>
      <p:sp>
        <p:nvSpPr>
          <p:cNvPr id="27657" name="Text Box 3"/>
          <p:cNvSpPr txBox="1">
            <a:spLocks noChangeArrowheads="1"/>
          </p:cNvSpPr>
          <p:nvPr/>
        </p:nvSpPr>
        <p:spPr bwMode="auto">
          <a:xfrm>
            <a:off x="311150" y="1898650"/>
            <a:ext cx="84010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ja-JP" altLang="en-US" sz="240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（今回の事例は「魅力的な社員食堂とは」というテーマでした）</a:t>
            </a:r>
            <a:endParaRPr lang="en-US" altLang="ja-JP" sz="240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下矢印 2"/>
          <p:cNvSpPr/>
          <p:nvPr/>
        </p:nvSpPr>
        <p:spPr>
          <a:xfrm>
            <a:off x="3059113" y="3357563"/>
            <a:ext cx="2160587" cy="719137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ext Box 2"/>
          <p:cNvSpPr txBox="1">
            <a:spLocks noChangeArrowheads="1"/>
          </p:cNvSpPr>
          <p:nvPr/>
        </p:nvSpPr>
        <p:spPr bwMode="auto">
          <a:xfrm>
            <a:off x="468313" y="114300"/>
            <a:ext cx="5930900" cy="523875"/>
          </a:xfrm>
          <a:prstGeom prst="rect">
            <a:avLst/>
          </a:prstGeom>
          <a:gradFill rotWithShape="0">
            <a:gsLst>
              <a:gs pos="0">
                <a:srgbClr val="FFC1C1">
                  <a:gamma/>
                  <a:tint val="0"/>
                  <a:invGamma/>
                </a:srgbClr>
              </a:gs>
              <a:gs pos="100000">
                <a:srgbClr val="FFC1C1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C1C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ea typeface="HG創英角ﾎﾟｯﾌﾟ体" pitchFamily="49" charset="-128"/>
              </a:rPr>
              <a:t>親和</a:t>
            </a:r>
            <a:r>
              <a:rPr lang="ja-JP" altLang="en-US" sz="2800" dirty="0">
                <a:effectLst>
                  <a:outerShdw blurRad="38100" dist="38100" dir="2700000" algn="tl">
                    <a:srgbClr val="FFFFFF"/>
                  </a:outerShdw>
                </a:effectLst>
                <a:ea typeface="HG創英角ﾎﾟｯﾌﾟ体" pitchFamily="49" charset="-128"/>
              </a:rPr>
              <a:t>図</a:t>
            </a:r>
            <a:r>
              <a:rPr lang="ja-JP" altLang="en-US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ea typeface="HG創英角ﾎﾟｯﾌﾟ体" pitchFamily="49" charset="-128"/>
              </a:rPr>
              <a:t>作り方手順のまとめ</a:t>
            </a:r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2074863" y="885825"/>
            <a:ext cx="5011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FF0000"/>
                </a:solidFill>
                <a:prstDash val="sysDot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dirty="0">
                <a:ea typeface="HGP創英角ｺﾞｼｯｸUB" panose="020B0900000000000000" pitchFamily="50" charset="-128"/>
              </a:rPr>
              <a:t>１．</a:t>
            </a:r>
            <a:r>
              <a:rPr lang="ja-JP" altLang="en-US" sz="2000" dirty="0">
                <a:solidFill>
                  <a:srgbClr val="0000FF"/>
                </a:solidFill>
                <a:ea typeface="HGP創英角ｺﾞｼｯｸUB" panose="020B0900000000000000" pitchFamily="50" charset="-128"/>
              </a:rPr>
              <a:t>テーマの選定</a:t>
            </a:r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2562225" y="1462088"/>
            <a:ext cx="246538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dirty="0">
                <a:ea typeface="HGP創英角ｺﾞｼｯｸUB" panose="020B0900000000000000" pitchFamily="50" charset="-128"/>
              </a:rPr>
              <a:t>２．</a:t>
            </a:r>
            <a:r>
              <a:rPr lang="ja-JP" altLang="en-US" sz="2000" dirty="0">
                <a:solidFill>
                  <a:srgbClr val="0000FF"/>
                </a:solidFill>
                <a:ea typeface="HGP創英角ｺﾞｼｯｸUB" panose="020B0900000000000000" pitchFamily="50" charset="-128"/>
              </a:rPr>
              <a:t>言語データの収集</a:t>
            </a:r>
          </a:p>
        </p:txBody>
      </p:sp>
      <p:sp>
        <p:nvSpPr>
          <p:cNvPr id="29701" name="Line 8"/>
          <p:cNvSpPr>
            <a:spLocks noChangeShapeType="1"/>
          </p:cNvSpPr>
          <p:nvPr/>
        </p:nvSpPr>
        <p:spPr bwMode="auto">
          <a:xfrm>
            <a:off x="3127375" y="1279525"/>
            <a:ext cx="252413" cy="261938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702" name="Text Box 9"/>
          <p:cNvSpPr txBox="1">
            <a:spLocks noChangeArrowheads="1"/>
          </p:cNvSpPr>
          <p:nvPr/>
        </p:nvSpPr>
        <p:spPr bwMode="auto">
          <a:xfrm>
            <a:off x="3382963" y="2889250"/>
            <a:ext cx="45021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４．</a:t>
            </a:r>
            <a:r>
              <a:rPr lang="ja-JP" altLang="en-US" sz="20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カード寄せをして親和カードをつくる</a:t>
            </a:r>
          </a:p>
        </p:txBody>
      </p:sp>
      <p:pic>
        <p:nvPicPr>
          <p:cNvPr id="29703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698500"/>
            <a:ext cx="1876425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4" name="Line 11"/>
          <p:cNvSpPr>
            <a:spLocks noChangeShapeType="1"/>
          </p:cNvSpPr>
          <p:nvPr/>
        </p:nvSpPr>
        <p:spPr bwMode="auto">
          <a:xfrm>
            <a:off x="4278313" y="2559050"/>
            <a:ext cx="77787" cy="271463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705" name="Line 12"/>
          <p:cNvSpPr>
            <a:spLocks noChangeShapeType="1"/>
          </p:cNvSpPr>
          <p:nvPr/>
        </p:nvSpPr>
        <p:spPr bwMode="auto">
          <a:xfrm flipH="1">
            <a:off x="4518025" y="3295650"/>
            <a:ext cx="53975" cy="2413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3070" name="Text Box 14"/>
          <p:cNvSpPr txBox="1">
            <a:spLocks noChangeArrowheads="1"/>
          </p:cNvSpPr>
          <p:nvPr/>
        </p:nvSpPr>
        <p:spPr bwMode="auto">
          <a:xfrm>
            <a:off x="3297238" y="2159000"/>
            <a:ext cx="3506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ja-JP" altLang="en-US" sz="2000" dirty="0" smtClean="0">
                <a:latin typeface="HGP創英角ｺﾞｼｯｸUB" pitchFamily="50" charset="-128"/>
                <a:ea typeface="HGP創英角ｺﾞｼｯｸUB" pitchFamily="50" charset="-128"/>
              </a:rPr>
              <a:t>３．</a:t>
            </a:r>
            <a:r>
              <a:rPr lang="ja-JP" altLang="en-US" sz="2000" dirty="0" smtClean="0">
                <a:solidFill>
                  <a:srgbClr val="0000FF"/>
                </a:solidFill>
                <a:latin typeface="HGP創英角ｺﾞｼｯｸUB" pitchFamily="50" charset="-128"/>
                <a:ea typeface="HGP創英角ｺﾞｼｯｸUB" pitchFamily="50" charset="-128"/>
              </a:rPr>
              <a:t>データカードをつくる</a:t>
            </a:r>
            <a:endParaRPr lang="ja-JP" altLang="en-US" sz="1200" dirty="0" smtClean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9707" name="Line 15"/>
          <p:cNvSpPr>
            <a:spLocks noChangeShapeType="1"/>
          </p:cNvSpPr>
          <p:nvPr/>
        </p:nvSpPr>
        <p:spPr bwMode="auto">
          <a:xfrm>
            <a:off x="3857625" y="1911350"/>
            <a:ext cx="96838" cy="19685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73073" name="Group 17"/>
          <p:cNvGrpSpPr>
            <a:grpSpLocks/>
          </p:cNvGrpSpPr>
          <p:nvPr/>
        </p:nvGrpSpPr>
        <p:grpSpPr bwMode="auto">
          <a:xfrm>
            <a:off x="3240088" y="5356225"/>
            <a:ext cx="3419475" cy="1358900"/>
            <a:chOff x="1728" y="3408"/>
            <a:chExt cx="2154" cy="856"/>
          </a:xfrm>
        </p:grpSpPr>
        <p:sp>
          <p:nvSpPr>
            <p:cNvPr id="29717" name="AutoShape 18"/>
            <p:cNvSpPr>
              <a:spLocks noChangeArrowheads="1"/>
            </p:cNvSpPr>
            <p:nvPr/>
          </p:nvSpPr>
          <p:spPr bwMode="auto">
            <a:xfrm>
              <a:off x="1728" y="3666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rgbClr val="006600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tIns="46800" bIns="118800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360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完 成</a:t>
              </a:r>
            </a:p>
          </p:txBody>
        </p:sp>
        <p:pic>
          <p:nvPicPr>
            <p:cNvPr id="29718" name="Picture 1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8" y="3408"/>
              <a:ext cx="864" cy="8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9709" name="Text Box 21"/>
          <p:cNvSpPr txBox="1">
            <a:spLocks noChangeArrowheads="1"/>
          </p:cNvSpPr>
          <p:nvPr/>
        </p:nvSpPr>
        <p:spPr bwMode="auto">
          <a:xfrm>
            <a:off x="3502025" y="3556000"/>
            <a:ext cx="40941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FF0000"/>
                </a:solidFill>
                <a:prstDash val="sysDot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５． </a:t>
            </a:r>
            <a:r>
              <a:rPr lang="ja-JP" altLang="en-US" sz="20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親和カードづくりをつづける</a:t>
            </a:r>
          </a:p>
        </p:txBody>
      </p:sp>
      <p:sp>
        <p:nvSpPr>
          <p:cNvPr id="29710" name="Text Box 23"/>
          <p:cNvSpPr txBox="1">
            <a:spLocks noChangeArrowheads="1"/>
          </p:cNvSpPr>
          <p:nvPr/>
        </p:nvSpPr>
        <p:spPr bwMode="auto">
          <a:xfrm>
            <a:off x="3221038" y="4225925"/>
            <a:ext cx="25844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６．</a:t>
            </a:r>
            <a:r>
              <a:rPr lang="ja-JP" altLang="en-US" sz="2000" dirty="0">
                <a:solidFill>
                  <a:srgbClr val="00006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ja-JP" altLang="en-US" sz="20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親和図を仕上げる</a:t>
            </a:r>
          </a:p>
        </p:txBody>
      </p:sp>
      <p:pic>
        <p:nvPicPr>
          <p:cNvPr id="29711" name="Picture 2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700" y="3824288"/>
            <a:ext cx="1581150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12" name="Line 25"/>
          <p:cNvSpPr>
            <a:spLocks noChangeShapeType="1"/>
          </p:cNvSpPr>
          <p:nvPr/>
        </p:nvSpPr>
        <p:spPr bwMode="auto">
          <a:xfrm flipH="1">
            <a:off x="4140200" y="4008438"/>
            <a:ext cx="280988" cy="26035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29713" name="Picture 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4321175"/>
            <a:ext cx="2447925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14" name="Text Box 28"/>
          <p:cNvSpPr txBox="1">
            <a:spLocks noChangeArrowheads="1"/>
          </p:cNvSpPr>
          <p:nvPr/>
        </p:nvSpPr>
        <p:spPr bwMode="auto">
          <a:xfrm>
            <a:off x="2771775" y="4902200"/>
            <a:ext cx="42830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７．</a:t>
            </a:r>
            <a:r>
              <a:rPr lang="ja-JP" altLang="en-US" sz="2000">
                <a:solidFill>
                  <a:srgbClr val="00006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ja-JP" altLang="en-US" sz="200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親和図から得られたことをまとめる</a:t>
            </a:r>
          </a:p>
        </p:txBody>
      </p:sp>
      <p:sp>
        <p:nvSpPr>
          <p:cNvPr id="29715" name="Line 29"/>
          <p:cNvSpPr>
            <a:spLocks noChangeShapeType="1"/>
          </p:cNvSpPr>
          <p:nvPr/>
        </p:nvSpPr>
        <p:spPr bwMode="auto">
          <a:xfrm flipH="1">
            <a:off x="3563938" y="4656138"/>
            <a:ext cx="280987" cy="26035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29716" name="Picture 30" descr="2-B-00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1751013"/>
            <a:ext cx="2868613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612775" y="1628775"/>
            <a:ext cx="7727950" cy="2571750"/>
          </a:xfrm>
          <a:prstGeom prst="rect">
            <a:avLst/>
          </a:prstGeom>
          <a:solidFill>
            <a:srgbClr val="CCFFCC"/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2800" dirty="0">
                <a:latin typeface="Times New Roman" panose="02020603050405020304" pitchFamily="18" charset="0"/>
                <a:ea typeface="HGS平成丸ｺﾞｼｯｸ体W8"/>
                <a:cs typeface="HGS平成丸ｺﾞｼｯｸ体W8"/>
              </a:rPr>
              <a:t>テーマ：</a:t>
            </a:r>
            <a:endParaRPr lang="en-US" altLang="ja-JP" sz="2800" dirty="0">
              <a:latin typeface="Times New Roman" panose="02020603050405020304" pitchFamily="18" charset="0"/>
              <a:ea typeface="HGS平成丸ｺﾞｼｯｸ体W8"/>
              <a:cs typeface="HGS平成丸ｺﾞｼｯｸ体W8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2800" dirty="0">
                <a:latin typeface="Times New Roman" panose="02020603050405020304" pitchFamily="18" charset="0"/>
                <a:ea typeface="HGS平成丸ｺﾞｼｯｸ体W8"/>
                <a:cs typeface="HGS平成丸ｺﾞｼｯｸ体W8"/>
              </a:rPr>
              <a:t>　</a:t>
            </a:r>
            <a:r>
              <a:rPr lang="ja-JP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HGS平成丸ｺﾞｼｯｸ体W8"/>
                <a:cs typeface="HGS平成丸ｺﾞｼｯｸ体W8"/>
              </a:rPr>
              <a:t>「</a:t>
            </a:r>
            <a:r>
              <a:rPr lang="ja-JP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若手社員にとって望ましい上司とは</a:t>
            </a:r>
            <a:r>
              <a:rPr lang="ja-JP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HGS平成丸ｺﾞｼｯｸ体W8"/>
                <a:cs typeface="HGS平成丸ｺﾞｼｯｸ体W8"/>
              </a:rPr>
              <a:t>」</a:t>
            </a:r>
            <a:endParaRPr lang="en-US" altLang="ja-JP" sz="2800" dirty="0">
              <a:solidFill>
                <a:srgbClr val="0000FF"/>
              </a:solidFill>
              <a:latin typeface="Times New Roman" panose="02020603050405020304" pitchFamily="18" charset="0"/>
              <a:ea typeface="HGS平成丸ｺﾞｼｯｸ体W8"/>
              <a:cs typeface="HGS平成丸ｺﾞｼｯｸ体W8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HGS平成丸ｺﾞｼｯｸ体W8"/>
                <a:cs typeface="HGS平成丸ｺﾞｼｯｸ体W8"/>
              </a:rPr>
              <a:t>　</a:t>
            </a:r>
            <a:r>
              <a:rPr lang="ja-JP" altLang="en-US" sz="2800" dirty="0">
                <a:latin typeface="Times New Roman" panose="02020603050405020304" pitchFamily="18" charset="0"/>
                <a:ea typeface="HGS平成丸ｺﾞｼｯｸ体W8"/>
                <a:cs typeface="HGS平成丸ｺﾞｼｯｸ体W8"/>
              </a:rPr>
              <a:t>について、次の言語データより、親和図を</a:t>
            </a:r>
            <a:endParaRPr lang="en-US" altLang="ja-JP" sz="2800" dirty="0">
              <a:latin typeface="Times New Roman" panose="02020603050405020304" pitchFamily="18" charset="0"/>
              <a:ea typeface="HGS平成丸ｺﾞｼｯｸ体W8"/>
              <a:cs typeface="HGS平成丸ｺﾞｼｯｸ体W8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2800" dirty="0">
                <a:latin typeface="Times New Roman" panose="02020603050405020304" pitchFamily="18" charset="0"/>
                <a:ea typeface="HGS平成丸ｺﾞｼｯｸ体W8"/>
                <a:cs typeface="HGS平成丸ｺﾞｼｯｸ体W8"/>
              </a:rPr>
              <a:t>　作成し、結論を出して下さい。</a:t>
            </a:r>
            <a:endParaRPr lang="en-US" altLang="ja-JP" sz="2800" dirty="0">
              <a:latin typeface="Times New Roman" panose="02020603050405020304" pitchFamily="18" charset="0"/>
              <a:ea typeface="HGS平成丸ｺﾞｼｯｸ体W8"/>
              <a:cs typeface="HGS平成丸ｺﾞｼｯｸ体W8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endParaRPr lang="ja-JP" altLang="en-US" sz="2800" dirty="0">
              <a:latin typeface="Times New Roman" panose="02020603050405020304" pitchFamily="18" charset="0"/>
              <a:ea typeface="HGS平成丸ｺﾞｼｯｸ体W8"/>
              <a:cs typeface="HGS平成丸ｺﾞｼｯｸ体W8"/>
            </a:endParaRPr>
          </a:p>
        </p:txBody>
      </p:sp>
      <p:sp>
        <p:nvSpPr>
          <p:cNvPr id="728070" name="Rectangle 6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330200"/>
            <a:ext cx="3382962" cy="687388"/>
          </a:xfrm>
          <a:gradFill rotWithShape="0">
            <a:gsLst>
              <a:gs pos="0">
                <a:srgbClr val="FF99FF"/>
              </a:gs>
              <a:gs pos="50000">
                <a:schemeClr val="bg1"/>
              </a:gs>
              <a:gs pos="100000">
                <a:srgbClr val="FF99FF"/>
              </a:gs>
            </a:gsLst>
            <a:lin ang="5400000" scaled="1"/>
          </a:gra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/>
              <a:t>演習問題</a:t>
            </a:r>
          </a:p>
        </p:txBody>
      </p:sp>
      <p:sp>
        <p:nvSpPr>
          <p:cNvPr id="31748" name="Text Box 2081"/>
          <p:cNvSpPr txBox="1">
            <a:spLocks noChangeArrowheads="1"/>
          </p:cNvSpPr>
          <p:nvPr/>
        </p:nvSpPr>
        <p:spPr bwMode="auto">
          <a:xfrm>
            <a:off x="5795963" y="5949950"/>
            <a:ext cx="3265487" cy="63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620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400"/>
              <a:t>　参考図書　：　日科技連出版社</a:t>
            </a:r>
          </a:p>
          <a:p>
            <a:pPr eaLnBrk="1" hangingPunct="1">
              <a:spcBef>
                <a:spcPct val="50000"/>
              </a:spcBef>
            </a:pPr>
            <a:r>
              <a:rPr lang="ja-JP" altLang="en-US" sz="1400">
                <a:latin typeface="ＭＳ Ｐゴシック" panose="020B0600070205080204" pitchFamily="50" charset="-128"/>
              </a:rPr>
              <a:t>　　　　　　　　・パソコン新ＱＣ七つ道具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6"/>
          <p:cNvSpPr>
            <a:spLocks noChangeAspect="1" noChangeArrowheads="1"/>
          </p:cNvSpPr>
          <p:nvPr/>
        </p:nvSpPr>
        <p:spPr bwMode="auto">
          <a:xfrm>
            <a:off x="3778250" y="1448841"/>
            <a:ext cx="1446213" cy="86042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ユーモアわかる</a:t>
            </a:r>
          </a:p>
        </p:txBody>
      </p:sp>
      <p:sp>
        <p:nvSpPr>
          <p:cNvPr id="33795" name="AutoShape 9"/>
          <p:cNvSpPr>
            <a:spLocks noChangeAspect="1" noChangeArrowheads="1"/>
          </p:cNvSpPr>
          <p:nvPr/>
        </p:nvSpPr>
        <p:spPr bwMode="auto">
          <a:xfrm>
            <a:off x="6788150" y="1432966"/>
            <a:ext cx="1497013" cy="855663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ルールにこだわり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すぎない</a:t>
            </a:r>
          </a:p>
        </p:txBody>
      </p:sp>
      <p:sp>
        <p:nvSpPr>
          <p:cNvPr id="33796" name="AutoShape 13"/>
          <p:cNvSpPr>
            <a:spLocks noChangeAspect="1" noChangeArrowheads="1"/>
          </p:cNvSpPr>
          <p:nvPr/>
        </p:nvSpPr>
        <p:spPr bwMode="auto">
          <a:xfrm>
            <a:off x="2216150" y="1436141"/>
            <a:ext cx="1519238" cy="87312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話し方がソフト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である</a:t>
            </a:r>
          </a:p>
        </p:txBody>
      </p:sp>
      <p:sp>
        <p:nvSpPr>
          <p:cNvPr id="33797" name="AutoShape 14"/>
          <p:cNvSpPr>
            <a:spLocks noChangeAspect="1" noChangeArrowheads="1"/>
          </p:cNvSpPr>
          <p:nvPr/>
        </p:nvSpPr>
        <p:spPr bwMode="auto">
          <a:xfrm>
            <a:off x="468313" y="4309516"/>
            <a:ext cx="1543050" cy="893763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趣味をもっている</a:t>
            </a:r>
          </a:p>
        </p:txBody>
      </p:sp>
      <p:sp>
        <p:nvSpPr>
          <p:cNvPr id="33798" name="AutoShape 18"/>
          <p:cNvSpPr>
            <a:spLocks noChangeAspect="1" noChangeArrowheads="1"/>
          </p:cNvSpPr>
          <p:nvPr/>
        </p:nvSpPr>
        <p:spPr bwMode="auto">
          <a:xfrm>
            <a:off x="3813175" y="2393404"/>
            <a:ext cx="1408113" cy="81915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流行に関心が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ある</a:t>
            </a:r>
          </a:p>
        </p:txBody>
      </p:sp>
      <p:sp>
        <p:nvSpPr>
          <p:cNvPr id="33799" name="AutoShape 24"/>
          <p:cNvSpPr>
            <a:spLocks noChangeAspect="1" noChangeArrowheads="1"/>
          </p:cNvSpPr>
          <p:nvPr/>
        </p:nvSpPr>
        <p:spPr bwMode="auto">
          <a:xfrm>
            <a:off x="2216150" y="2393404"/>
            <a:ext cx="1519238" cy="81915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おしゃれに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関心がある</a:t>
            </a:r>
          </a:p>
        </p:txBody>
      </p:sp>
      <p:sp>
        <p:nvSpPr>
          <p:cNvPr id="33800" name="AutoShape 49"/>
          <p:cNvSpPr>
            <a:spLocks noChangeAspect="1" noChangeArrowheads="1"/>
          </p:cNvSpPr>
          <p:nvPr/>
        </p:nvSpPr>
        <p:spPr bwMode="auto">
          <a:xfrm>
            <a:off x="5283200" y="1448841"/>
            <a:ext cx="1447800" cy="86042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明るい性格である</a:t>
            </a:r>
          </a:p>
        </p:txBody>
      </p:sp>
      <p:sp>
        <p:nvSpPr>
          <p:cNvPr id="33801" name="AutoShape 50"/>
          <p:cNvSpPr>
            <a:spLocks noChangeAspect="1" noChangeArrowheads="1"/>
          </p:cNvSpPr>
          <p:nvPr/>
        </p:nvSpPr>
        <p:spPr bwMode="auto">
          <a:xfrm>
            <a:off x="6788150" y="3306216"/>
            <a:ext cx="1528763" cy="85407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 dirty="0" smtClean="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ポジティブ</a:t>
            </a:r>
            <a:r>
              <a:rPr lang="ja-JP" altLang="en-US" sz="1200" dirty="0" smtClean="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で</a:t>
            </a:r>
            <a:r>
              <a:rPr lang="ja-JP" altLang="en-US" sz="1200" dirty="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ある</a:t>
            </a:r>
          </a:p>
        </p:txBody>
      </p:sp>
      <p:sp>
        <p:nvSpPr>
          <p:cNvPr id="33802" name="AutoShape 51"/>
          <p:cNvSpPr>
            <a:spLocks noChangeAspect="1" noChangeArrowheads="1"/>
          </p:cNvSpPr>
          <p:nvPr/>
        </p:nvSpPr>
        <p:spPr bwMode="auto">
          <a:xfrm>
            <a:off x="469900" y="3323679"/>
            <a:ext cx="1541463" cy="89535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一緒に酒をのんで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いて楽しい</a:t>
            </a:r>
          </a:p>
        </p:txBody>
      </p:sp>
      <p:sp>
        <p:nvSpPr>
          <p:cNvPr id="33803" name="AutoShape 12"/>
          <p:cNvSpPr>
            <a:spLocks noChangeAspect="1" noChangeArrowheads="1"/>
          </p:cNvSpPr>
          <p:nvPr/>
        </p:nvSpPr>
        <p:spPr bwMode="auto">
          <a:xfrm>
            <a:off x="6802438" y="2410866"/>
            <a:ext cx="1482725" cy="8001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部下に権限を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委譲してくれる</a:t>
            </a:r>
          </a:p>
        </p:txBody>
      </p:sp>
      <p:sp>
        <p:nvSpPr>
          <p:cNvPr id="33804" name="AutoShape 15"/>
          <p:cNvSpPr>
            <a:spLocks noChangeAspect="1" noChangeArrowheads="1"/>
          </p:cNvSpPr>
          <p:nvPr/>
        </p:nvSpPr>
        <p:spPr bwMode="auto">
          <a:xfrm>
            <a:off x="2198688" y="5311229"/>
            <a:ext cx="1538287" cy="85407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仕事のやり方を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任せてくれる</a:t>
            </a:r>
          </a:p>
        </p:txBody>
      </p:sp>
      <p:sp>
        <p:nvSpPr>
          <p:cNvPr id="33805" name="AutoShape 19"/>
          <p:cNvSpPr>
            <a:spLocks noChangeAspect="1" noChangeArrowheads="1"/>
          </p:cNvSpPr>
          <p:nvPr/>
        </p:nvSpPr>
        <p:spPr bwMode="auto">
          <a:xfrm>
            <a:off x="477838" y="1440904"/>
            <a:ext cx="1531937" cy="868362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部下の力を信頼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してくれる</a:t>
            </a:r>
          </a:p>
        </p:txBody>
      </p:sp>
      <p:sp>
        <p:nvSpPr>
          <p:cNvPr id="33806" name="AutoShape 21"/>
          <p:cNvSpPr>
            <a:spLocks noChangeAspect="1" noChangeArrowheads="1"/>
          </p:cNvSpPr>
          <p:nvPr/>
        </p:nvSpPr>
        <p:spPr bwMode="auto">
          <a:xfrm>
            <a:off x="3813175" y="3315741"/>
            <a:ext cx="1408113" cy="88582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次々と新しい仕事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をさせてくれる</a:t>
            </a:r>
          </a:p>
        </p:txBody>
      </p:sp>
      <p:sp>
        <p:nvSpPr>
          <p:cNvPr id="33807" name="AutoShape 23"/>
          <p:cNvSpPr>
            <a:spLocks noChangeAspect="1" noChangeArrowheads="1"/>
          </p:cNvSpPr>
          <p:nvPr/>
        </p:nvSpPr>
        <p:spPr bwMode="auto">
          <a:xfrm>
            <a:off x="5262563" y="3314154"/>
            <a:ext cx="1443037" cy="893762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失敗の責任を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部下に転じない</a:t>
            </a:r>
          </a:p>
        </p:txBody>
      </p:sp>
      <p:sp>
        <p:nvSpPr>
          <p:cNvPr id="33808" name="AutoShape 25"/>
          <p:cNvSpPr>
            <a:spLocks noChangeAspect="1" noChangeArrowheads="1"/>
          </p:cNvSpPr>
          <p:nvPr/>
        </p:nvSpPr>
        <p:spPr bwMode="auto">
          <a:xfrm>
            <a:off x="477838" y="5311229"/>
            <a:ext cx="1531937" cy="85407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部下に責任と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権限を明示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してくれる</a:t>
            </a:r>
          </a:p>
        </p:txBody>
      </p:sp>
      <p:sp>
        <p:nvSpPr>
          <p:cNvPr id="33809" name="AutoShape 52"/>
          <p:cNvSpPr>
            <a:spLocks noChangeAspect="1" noChangeArrowheads="1"/>
          </p:cNvSpPr>
          <p:nvPr/>
        </p:nvSpPr>
        <p:spPr bwMode="auto">
          <a:xfrm>
            <a:off x="2206625" y="3306216"/>
            <a:ext cx="1528763" cy="9144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部下のアイデアや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提案を積極的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に採用してくれる</a:t>
            </a:r>
          </a:p>
        </p:txBody>
      </p:sp>
      <p:sp>
        <p:nvSpPr>
          <p:cNvPr id="33810" name="AutoShape 7"/>
          <p:cNvSpPr>
            <a:spLocks noChangeAspect="1" noChangeArrowheads="1"/>
          </p:cNvSpPr>
          <p:nvPr/>
        </p:nvSpPr>
        <p:spPr bwMode="auto">
          <a:xfrm>
            <a:off x="3805238" y="4309516"/>
            <a:ext cx="1417637" cy="893763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部下の一人ひとり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の能力をよく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しっている</a:t>
            </a:r>
          </a:p>
        </p:txBody>
      </p:sp>
      <p:sp>
        <p:nvSpPr>
          <p:cNvPr id="33811" name="AutoShape 11"/>
          <p:cNvSpPr>
            <a:spLocks noChangeAspect="1" noChangeArrowheads="1"/>
          </p:cNvSpPr>
          <p:nvPr/>
        </p:nvSpPr>
        <p:spPr bwMode="auto">
          <a:xfrm>
            <a:off x="469900" y="2369591"/>
            <a:ext cx="1541463" cy="84455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仕事を指示する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ときに目的と目標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を明示してくれる</a:t>
            </a:r>
          </a:p>
        </p:txBody>
      </p:sp>
      <p:sp>
        <p:nvSpPr>
          <p:cNvPr id="33812" name="AutoShape 16"/>
          <p:cNvSpPr>
            <a:spLocks noChangeAspect="1" noChangeArrowheads="1"/>
          </p:cNvSpPr>
          <p:nvPr/>
        </p:nvSpPr>
        <p:spPr bwMode="auto">
          <a:xfrm>
            <a:off x="5283200" y="2390229"/>
            <a:ext cx="1447800" cy="82232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指示した後で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迷いださない</a:t>
            </a:r>
          </a:p>
        </p:txBody>
      </p:sp>
      <p:sp>
        <p:nvSpPr>
          <p:cNvPr id="33813" name="AutoShape 17"/>
          <p:cNvSpPr>
            <a:spLocks noChangeAspect="1" noChangeArrowheads="1"/>
          </p:cNvSpPr>
          <p:nvPr/>
        </p:nvSpPr>
        <p:spPr bwMode="auto">
          <a:xfrm>
            <a:off x="2193925" y="4309516"/>
            <a:ext cx="1543050" cy="893763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部下の意見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を良く聞く</a:t>
            </a:r>
          </a:p>
        </p:txBody>
      </p:sp>
      <p:sp>
        <p:nvSpPr>
          <p:cNvPr id="33814" name="AutoShape 59"/>
          <p:cNvSpPr>
            <a:spLocks noChangeAspect="1" noChangeArrowheads="1"/>
          </p:cNvSpPr>
          <p:nvPr/>
        </p:nvSpPr>
        <p:spPr bwMode="auto">
          <a:xfrm>
            <a:off x="6810375" y="4314279"/>
            <a:ext cx="1506538" cy="84772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ＹＥＳとＮＯ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がはっきり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している</a:t>
            </a:r>
          </a:p>
        </p:txBody>
      </p:sp>
      <p:sp>
        <p:nvSpPr>
          <p:cNvPr id="33815" name="AutoShape 60"/>
          <p:cNvSpPr>
            <a:spLocks noChangeAspect="1" noChangeArrowheads="1"/>
          </p:cNvSpPr>
          <p:nvPr/>
        </p:nvSpPr>
        <p:spPr bwMode="auto">
          <a:xfrm>
            <a:off x="5262563" y="4315866"/>
            <a:ext cx="1422400" cy="887413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部下の性格をよく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把握している</a:t>
            </a:r>
          </a:p>
        </p:txBody>
      </p:sp>
      <p:sp>
        <p:nvSpPr>
          <p:cNvPr id="24" name="AutoShape 19"/>
          <p:cNvSpPr>
            <a:spLocks noChangeAspect="1" noChangeArrowheads="1"/>
          </p:cNvSpPr>
          <p:nvPr/>
        </p:nvSpPr>
        <p:spPr bwMode="auto">
          <a:xfrm>
            <a:off x="899592" y="260648"/>
            <a:ext cx="6264696" cy="504056"/>
          </a:xfrm>
          <a:prstGeom prst="flowChartAlternateProcess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8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テーマ：若手</a:t>
            </a:r>
            <a:r>
              <a:rPr lang="ja-JP" altLang="en-US" sz="1800" b="1" dirty="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社員にとって望ましい上司とは</a:t>
            </a:r>
            <a:endParaRPr lang="ja-JP" altLang="en-US" sz="1800" dirty="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AutoShape 4"/>
          <p:cNvSpPr>
            <a:spLocks noChangeArrowheads="1"/>
          </p:cNvSpPr>
          <p:nvPr/>
        </p:nvSpPr>
        <p:spPr bwMode="auto">
          <a:xfrm>
            <a:off x="323850" y="2924175"/>
            <a:ext cx="4176713" cy="865188"/>
          </a:xfrm>
          <a:prstGeom prst="flowChartAlternateProcess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35844" name="Text Box 5"/>
          <p:cNvSpPr txBox="1">
            <a:spLocks noChangeArrowheads="1"/>
          </p:cNvSpPr>
          <p:nvPr/>
        </p:nvSpPr>
        <p:spPr bwMode="auto">
          <a:xfrm>
            <a:off x="900113" y="228600"/>
            <a:ext cx="5903912" cy="366713"/>
          </a:xfrm>
          <a:prstGeom prst="rect">
            <a:avLst/>
          </a:prstGeom>
          <a:solidFill>
            <a:srgbClr val="99FF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ja-JP" altLang="en-US" sz="1800" b="1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　　テーマ：若手社員にとって望ましい上司とは　</a:t>
            </a:r>
          </a:p>
        </p:txBody>
      </p:sp>
      <p:sp>
        <p:nvSpPr>
          <p:cNvPr id="35845" name="AutoShape 6"/>
          <p:cNvSpPr>
            <a:spLocks noChangeArrowheads="1"/>
          </p:cNvSpPr>
          <p:nvPr/>
        </p:nvSpPr>
        <p:spPr bwMode="auto">
          <a:xfrm>
            <a:off x="242888" y="1771650"/>
            <a:ext cx="1008062" cy="433388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ユーモアわかる</a:t>
            </a:r>
          </a:p>
        </p:txBody>
      </p:sp>
      <p:sp>
        <p:nvSpPr>
          <p:cNvPr id="35846" name="AutoShape 7"/>
          <p:cNvSpPr>
            <a:spLocks noChangeArrowheads="1"/>
          </p:cNvSpPr>
          <p:nvPr/>
        </p:nvSpPr>
        <p:spPr bwMode="auto">
          <a:xfrm>
            <a:off x="1116013" y="5445125"/>
            <a:ext cx="1368425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部下の一人ひとりの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能力をよくしっている</a:t>
            </a:r>
          </a:p>
        </p:txBody>
      </p:sp>
      <p:sp>
        <p:nvSpPr>
          <p:cNvPr id="35847" name="AutoShape 9"/>
          <p:cNvSpPr>
            <a:spLocks noChangeArrowheads="1"/>
          </p:cNvSpPr>
          <p:nvPr/>
        </p:nvSpPr>
        <p:spPr bwMode="auto">
          <a:xfrm>
            <a:off x="1341438" y="1773238"/>
            <a:ext cx="1143000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ﾙｰﾙにこだわり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すぎない</a:t>
            </a:r>
          </a:p>
        </p:txBody>
      </p:sp>
      <p:sp>
        <p:nvSpPr>
          <p:cNvPr id="35848" name="AutoShape 11"/>
          <p:cNvSpPr>
            <a:spLocks noChangeArrowheads="1"/>
          </p:cNvSpPr>
          <p:nvPr/>
        </p:nvSpPr>
        <p:spPr bwMode="auto">
          <a:xfrm>
            <a:off x="2763838" y="5084763"/>
            <a:ext cx="1736725" cy="4318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仕事を指示するときに目的と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目標を明示してくれる</a:t>
            </a:r>
          </a:p>
        </p:txBody>
      </p:sp>
      <p:sp>
        <p:nvSpPr>
          <p:cNvPr id="35849" name="AutoShape 12"/>
          <p:cNvSpPr>
            <a:spLocks noChangeArrowheads="1"/>
          </p:cNvSpPr>
          <p:nvPr/>
        </p:nvSpPr>
        <p:spPr bwMode="auto">
          <a:xfrm>
            <a:off x="6948488" y="1773238"/>
            <a:ext cx="1800225" cy="360362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部下に権限を委譲してくれる</a:t>
            </a:r>
          </a:p>
        </p:txBody>
      </p:sp>
      <p:sp>
        <p:nvSpPr>
          <p:cNvPr id="35850" name="AutoShape 13"/>
          <p:cNvSpPr>
            <a:spLocks noChangeArrowheads="1"/>
          </p:cNvSpPr>
          <p:nvPr/>
        </p:nvSpPr>
        <p:spPr bwMode="auto">
          <a:xfrm>
            <a:off x="395288" y="2276475"/>
            <a:ext cx="1944687" cy="4318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話し方がｿﾌﾄである</a:t>
            </a:r>
          </a:p>
        </p:txBody>
      </p:sp>
      <p:sp>
        <p:nvSpPr>
          <p:cNvPr id="35851" name="AutoShape 14"/>
          <p:cNvSpPr>
            <a:spLocks noChangeArrowheads="1"/>
          </p:cNvSpPr>
          <p:nvPr/>
        </p:nvSpPr>
        <p:spPr bwMode="auto">
          <a:xfrm>
            <a:off x="2700338" y="1916113"/>
            <a:ext cx="990600" cy="28892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趣味をもっている</a:t>
            </a:r>
          </a:p>
        </p:txBody>
      </p:sp>
      <p:sp>
        <p:nvSpPr>
          <p:cNvPr id="35852" name="AutoShape 15"/>
          <p:cNvSpPr>
            <a:spLocks noChangeArrowheads="1"/>
          </p:cNvSpPr>
          <p:nvPr/>
        </p:nvSpPr>
        <p:spPr bwMode="auto">
          <a:xfrm>
            <a:off x="6948488" y="2205038"/>
            <a:ext cx="1800225" cy="4318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仕事のやり方を任せてくれる</a:t>
            </a:r>
          </a:p>
        </p:txBody>
      </p:sp>
      <p:sp>
        <p:nvSpPr>
          <p:cNvPr id="35853" name="AutoShape 16"/>
          <p:cNvSpPr>
            <a:spLocks noChangeArrowheads="1"/>
          </p:cNvSpPr>
          <p:nvPr/>
        </p:nvSpPr>
        <p:spPr bwMode="auto">
          <a:xfrm>
            <a:off x="2773363" y="5559425"/>
            <a:ext cx="1727200" cy="3175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指示した後で迷いださない</a:t>
            </a:r>
          </a:p>
        </p:txBody>
      </p:sp>
      <p:sp>
        <p:nvSpPr>
          <p:cNvPr id="35854" name="AutoShape 17"/>
          <p:cNvSpPr>
            <a:spLocks noChangeArrowheads="1"/>
          </p:cNvSpPr>
          <p:nvPr/>
        </p:nvSpPr>
        <p:spPr bwMode="auto">
          <a:xfrm>
            <a:off x="1116013" y="5084763"/>
            <a:ext cx="1368425" cy="28892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部下の意見を良く聞く</a:t>
            </a:r>
          </a:p>
        </p:txBody>
      </p:sp>
      <p:sp>
        <p:nvSpPr>
          <p:cNvPr id="35855" name="AutoShape 18"/>
          <p:cNvSpPr>
            <a:spLocks noChangeArrowheads="1"/>
          </p:cNvSpPr>
          <p:nvPr/>
        </p:nvSpPr>
        <p:spPr bwMode="auto">
          <a:xfrm>
            <a:off x="3779838" y="1916113"/>
            <a:ext cx="792162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流行に関心が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ある</a:t>
            </a:r>
          </a:p>
        </p:txBody>
      </p:sp>
      <p:sp>
        <p:nvSpPr>
          <p:cNvPr id="35856" name="AutoShape 19"/>
          <p:cNvSpPr>
            <a:spLocks noChangeArrowheads="1"/>
          </p:cNvSpPr>
          <p:nvPr/>
        </p:nvSpPr>
        <p:spPr bwMode="auto">
          <a:xfrm>
            <a:off x="4932363" y="1773238"/>
            <a:ext cx="1676400" cy="360362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部下の力を信頼してくれる</a:t>
            </a:r>
          </a:p>
        </p:txBody>
      </p:sp>
      <p:sp>
        <p:nvSpPr>
          <p:cNvPr id="35857" name="AutoShape 21"/>
          <p:cNvSpPr>
            <a:spLocks noChangeArrowheads="1"/>
          </p:cNvSpPr>
          <p:nvPr/>
        </p:nvSpPr>
        <p:spPr bwMode="auto">
          <a:xfrm>
            <a:off x="4932363" y="2205038"/>
            <a:ext cx="1655762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次々と新しい仕事をさせて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くれる</a:t>
            </a:r>
          </a:p>
        </p:txBody>
      </p:sp>
      <p:sp>
        <p:nvSpPr>
          <p:cNvPr id="35858" name="AutoShape 23"/>
          <p:cNvSpPr>
            <a:spLocks noChangeArrowheads="1"/>
          </p:cNvSpPr>
          <p:nvPr/>
        </p:nvSpPr>
        <p:spPr bwMode="auto">
          <a:xfrm>
            <a:off x="5795963" y="3429000"/>
            <a:ext cx="2447925" cy="360363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失敗の責任を部下に転じない</a:t>
            </a:r>
          </a:p>
        </p:txBody>
      </p:sp>
      <p:sp>
        <p:nvSpPr>
          <p:cNvPr id="35859" name="AutoShape 24"/>
          <p:cNvSpPr>
            <a:spLocks noChangeArrowheads="1"/>
          </p:cNvSpPr>
          <p:nvPr/>
        </p:nvSpPr>
        <p:spPr bwMode="auto">
          <a:xfrm>
            <a:off x="2700338" y="2420938"/>
            <a:ext cx="1371600" cy="287337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ｵｼｬﾚﾆ関心がある</a:t>
            </a:r>
          </a:p>
        </p:txBody>
      </p:sp>
      <p:sp>
        <p:nvSpPr>
          <p:cNvPr id="35860" name="AutoShape 25"/>
          <p:cNvSpPr>
            <a:spLocks noChangeArrowheads="1"/>
          </p:cNvSpPr>
          <p:nvPr/>
        </p:nvSpPr>
        <p:spPr bwMode="auto">
          <a:xfrm>
            <a:off x="7019925" y="2708275"/>
            <a:ext cx="1727200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部下に責任と権限を明示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してくれる</a:t>
            </a:r>
          </a:p>
        </p:txBody>
      </p:sp>
      <p:sp>
        <p:nvSpPr>
          <p:cNvPr id="35861" name="AutoShape 26"/>
          <p:cNvSpPr>
            <a:spLocks noChangeArrowheads="1"/>
          </p:cNvSpPr>
          <p:nvPr/>
        </p:nvSpPr>
        <p:spPr bwMode="auto">
          <a:xfrm>
            <a:off x="179388" y="1412875"/>
            <a:ext cx="2376487" cy="1366838"/>
          </a:xfrm>
          <a:prstGeom prst="flowChartAlternateProcess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35862" name="AutoShape 27"/>
          <p:cNvSpPr>
            <a:spLocks noChangeArrowheads="1"/>
          </p:cNvSpPr>
          <p:nvPr/>
        </p:nvSpPr>
        <p:spPr bwMode="auto">
          <a:xfrm>
            <a:off x="6877050" y="1341438"/>
            <a:ext cx="1981200" cy="1943100"/>
          </a:xfrm>
          <a:prstGeom prst="flowChartAlternateProcess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35863" name="AutoShape 28"/>
          <p:cNvSpPr>
            <a:spLocks noChangeArrowheads="1"/>
          </p:cNvSpPr>
          <p:nvPr/>
        </p:nvSpPr>
        <p:spPr bwMode="auto">
          <a:xfrm>
            <a:off x="4859338" y="1341438"/>
            <a:ext cx="1944687" cy="1943100"/>
          </a:xfrm>
          <a:prstGeom prst="flowChartAlternateProcess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35864" name="AutoShape 29"/>
          <p:cNvSpPr>
            <a:spLocks noChangeArrowheads="1"/>
          </p:cNvSpPr>
          <p:nvPr/>
        </p:nvSpPr>
        <p:spPr bwMode="auto">
          <a:xfrm>
            <a:off x="2627313" y="1557338"/>
            <a:ext cx="2016125" cy="1223962"/>
          </a:xfrm>
          <a:prstGeom prst="flowChartAlternateProcess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35865" name="AutoShape 30"/>
          <p:cNvSpPr>
            <a:spLocks noChangeArrowheads="1"/>
          </p:cNvSpPr>
          <p:nvPr/>
        </p:nvSpPr>
        <p:spPr bwMode="auto">
          <a:xfrm>
            <a:off x="973138" y="4652963"/>
            <a:ext cx="1584325" cy="1944687"/>
          </a:xfrm>
          <a:prstGeom prst="flowChartAlternateProcess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35866" name="Rectangle 31"/>
          <p:cNvSpPr>
            <a:spLocks noChangeArrowheads="1"/>
          </p:cNvSpPr>
          <p:nvPr/>
        </p:nvSpPr>
        <p:spPr bwMode="auto">
          <a:xfrm>
            <a:off x="1044575" y="4581525"/>
            <a:ext cx="1435100" cy="457200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部下の性格や能力を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よく把握している</a:t>
            </a:r>
          </a:p>
        </p:txBody>
      </p:sp>
      <p:sp>
        <p:nvSpPr>
          <p:cNvPr id="35867" name="Rectangle 32"/>
          <p:cNvSpPr>
            <a:spLocks noChangeArrowheads="1"/>
          </p:cNvSpPr>
          <p:nvPr/>
        </p:nvSpPr>
        <p:spPr bwMode="auto">
          <a:xfrm>
            <a:off x="5003800" y="1268413"/>
            <a:ext cx="1295400" cy="457200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能力を信頼して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くれる</a:t>
            </a:r>
          </a:p>
        </p:txBody>
      </p:sp>
      <p:sp>
        <p:nvSpPr>
          <p:cNvPr id="35868" name="Rectangle 33"/>
          <p:cNvSpPr>
            <a:spLocks noChangeArrowheads="1"/>
          </p:cNvSpPr>
          <p:nvPr/>
        </p:nvSpPr>
        <p:spPr bwMode="auto">
          <a:xfrm>
            <a:off x="7019925" y="1268413"/>
            <a:ext cx="1655763" cy="457200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自由裁量の余地を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与えてくれる</a:t>
            </a:r>
          </a:p>
        </p:txBody>
      </p:sp>
      <p:sp>
        <p:nvSpPr>
          <p:cNvPr id="35869" name="Rectangle 34"/>
          <p:cNvSpPr>
            <a:spLocks noChangeArrowheads="1"/>
          </p:cNvSpPr>
          <p:nvPr/>
        </p:nvSpPr>
        <p:spPr bwMode="auto">
          <a:xfrm>
            <a:off x="3059113" y="1341438"/>
            <a:ext cx="1143000" cy="457200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興味や関心の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対象が広い</a:t>
            </a:r>
          </a:p>
        </p:txBody>
      </p:sp>
      <p:sp>
        <p:nvSpPr>
          <p:cNvPr id="35870" name="Rectangle 35"/>
          <p:cNvSpPr>
            <a:spLocks noChangeArrowheads="1"/>
          </p:cNvSpPr>
          <p:nvPr/>
        </p:nvSpPr>
        <p:spPr bwMode="auto">
          <a:xfrm>
            <a:off x="323850" y="1341438"/>
            <a:ext cx="2016125" cy="358775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柔軟でゆとりが感じられる</a:t>
            </a:r>
          </a:p>
        </p:txBody>
      </p:sp>
      <p:sp>
        <p:nvSpPr>
          <p:cNvPr id="35871" name="AutoShape 36"/>
          <p:cNvSpPr>
            <a:spLocks noChangeArrowheads="1"/>
          </p:cNvSpPr>
          <p:nvPr/>
        </p:nvSpPr>
        <p:spPr bwMode="auto">
          <a:xfrm>
            <a:off x="73025" y="765175"/>
            <a:ext cx="4643438" cy="3095625"/>
          </a:xfrm>
          <a:prstGeom prst="flowChartAlternateProcess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35872" name="Text Box 37"/>
          <p:cNvSpPr txBox="1">
            <a:spLocks noChangeArrowheads="1"/>
          </p:cNvSpPr>
          <p:nvPr/>
        </p:nvSpPr>
        <p:spPr bwMode="auto">
          <a:xfrm>
            <a:off x="395288" y="692150"/>
            <a:ext cx="3960812" cy="546100"/>
          </a:xfrm>
          <a:prstGeom prst="rect">
            <a:avLst/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solidFill>
                  <a:srgbClr val="FF3300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会社人間としてだけでなく、個人としての幅広さを持っている</a:t>
            </a:r>
          </a:p>
        </p:txBody>
      </p:sp>
      <p:sp>
        <p:nvSpPr>
          <p:cNvPr id="35873" name="AutoShape 38"/>
          <p:cNvSpPr>
            <a:spLocks noChangeArrowheads="1"/>
          </p:cNvSpPr>
          <p:nvPr/>
        </p:nvSpPr>
        <p:spPr bwMode="auto">
          <a:xfrm>
            <a:off x="2668588" y="4724400"/>
            <a:ext cx="1905000" cy="1873250"/>
          </a:xfrm>
          <a:prstGeom prst="flowChartAlternateProcess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35874" name="Rectangle 39"/>
          <p:cNvSpPr>
            <a:spLocks noChangeArrowheads="1"/>
          </p:cNvSpPr>
          <p:nvPr/>
        </p:nvSpPr>
        <p:spPr bwMode="auto">
          <a:xfrm>
            <a:off x="3060700" y="4581525"/>
            <a:ext cx="1295400" cy="457200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仕事の指示が的確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である</a:t>
            </a:r>
          </a:p>
        </p:txBody>
      </p:sp>
      <p:sp>
        <p:nvSpPr>
          <p:cNvPr id="35875" name="AutoShape 42"/>
          <p:cNvSpPr>
            <a:spLocks noChangeArrowheads="1"/>
          </p:cNvSpPr>
          <p:nvPr/>
        </p:nvSpPr>
        <p:spPr bwMode="auto">
          <a:xfrm>
            <a:off x="4787900" y="908050"/>
            <a:ext cx="4176713" cy="2952750"/>
          </a:xfrm>
          <a:prstGeom prst="flowChartAlternateProcess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35876" name="AutoShape 43"/>
          <p:cNvSpPr>
            <a:spLocks noChangeArrowheads="1"/>
          </p:cNvSpPr>
          <p:nvPr/>
        </p:nvSpPr>
        <p:spPr bwMode="auto">
          <a:xfrm>
            <a:off x="900113" y="4076700"/>
            <a:ext cx="3816350" cy="2665413"/>
          </a:xfrm>
          <a:prstGeom prst="flowChartAlternateProcess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35877" name="Text Box 45"/>
          <p:cNvSpPr txBox="1">
            <a:spLocks noChangeArrowheads="1"/>
          </p:cNvSpPr>
          <p:nvPr/>
        </p:nvSpPr>
        <p:spPr bwMode="auto">
          <a:xfrm>
            <a:off x="5148263" y="765175"/>
            <a:ext cx="2952750" cy="333375"/>
          </a:xfrm>
          <a:prstGeom prst="rect">
            <a:avLst/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ja-JP" altLang="en-US" sz="1400">
                <a:solidFill>
                  <a:srgbClr val="FF3300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思い切って仕事をさせてくれる</a:t>
            </a:r>
          </a:p>
        </p:txBody>
      </p:sp>
      <p:sp>
        <p:nvSpPr>
          <p:cNvPr id="35878" name="Text Box 46"/>
          <p:cNvSpPr txBox="1">
            <a:spLocks noChangeArrowheads="1"/>
          </p:cNvSpPr>
          <p:nvPr/>
        </p:nvSpPr>
        <p:spPr bwMode="auto">
          <a:xfrm>
            <a:off x="1331913" y="3933825"/>
            <a:ext cx="2895600" cy="546100"/>
          </a:xfrm>
          <a:prstGeom prst="rect">
            <a:avLst/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solidFill>
                  <a:srgbClr val="FF3300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部下の一人ひとりを正しく把握し、的確に仕事を指示してくれる</a:t>
            </a:r>
          </a:p>
        </p:txBody>
      </p:sp>
      <p:sp>
        <p:nvSpPr>
          <p:cNvPr id="35879" name="Rectangle 48"/>
          <p:cNvSpPr>
            <a:spLocks noChangeArrowheads="1"/>
          </p:cNvSpPr>
          <p:nvPr/>
        </p:nvSpPr>
        <p:spPr bwMode="auto">
          <a:xfrm>
            <a:off x="1331913" y="2852738"/>
            <a:ext cx="1143000" cy="457200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明るく楽しい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性格である</a:t>
            </a:r>
          </a:p>
        </p:txBody>
      </p:sp>
      <p:sp>
        <p:nvSpPr>
          <p:cNvPr id="35880" name="AutoShape 49"/>
          <p:cNvSpPr>
            <a:spLocks noChangeArrowheads="1"/>
          </p:cNvSpPr>
          <p:nvPr/>
        </p:nvSpPr>
        <p:spPr bwMode="auto">
          <a:xfrm>
            <a:off x="539750" y="3357563"/>
            <a:ext cx="1152525" cy="35877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明るい性格である</a:t>
            </a:r>
          </a:p>
        </p:txBody>
      </p:sp>
      <p:sp>
        <p:nvSpPr>
          <p:cNvPr id="35881" name="AutoShape 50"/>
          <p:cNvSpPr>
            <a:spLocks noChangeArrowheads="1"/>
          </p:cNvSpPr>
          <p:nvPr/>
        </p:nvSpPr>
        <p:spPr bwMode="auto">
          <a:xfrm>
            <a:off x="1765300" y="3357563"/>
            <a:ext cx="1293813" cy="35877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 dirty="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ポジティブである</a:t>
            </a:r>
            <a:endParaRPr lang="ja-JP" altLang="en-US" sz="1000" dirty="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</p:txBody>
      </p:sp>
      <p:sp>
        <p:nvSpPr>
          <p:cNvPr id="35882" name="AutoShape 51"/>
          <p:cNvSpPr>
            <a:spLocks noChangeArrowheads="1"/>
          </p:cNvSpPr>
          <p:nvPr/>
        </p:nvSpPr>
        <p:spPr bwMode="auto">
          <a:xfrm>
            <a:off x="3132138" y="3357563"/>
            <a:ext cx="1079500" cy="35877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一緒に酒をのんで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いて楽しい</a:t>
            </a:r>
          </a:p>
        </p:txBody>
      </p:sp>
      <p:sp>
        <p:nvSpPr>
          <p:cNvPr id="35883" name="AutoShape 52"/>
          <p:cNvSpPr>
            <a:spLocks noChangeArrowheads="1"/>
          </p:cNvSpPr>
          <p:nvPr/>
        </p:nvSpPr>
        <p:spPr bwMode="auto">
          <a:xfrm>
            <a:off x="4932363" y="2708275"/>
            <a:ext cx="1727200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部下のｱｲﾃﾞｱや提案を積極的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に採用してくれる</a:t>
            </a:r>
          </a:p>
        </p:txBody>
      </p:sp>
      <p:sp>
        <p:nvSpPr>
          <p:cNvPr id="35884" name="AutoShape 59"/>
          <p:cNvSpPr>
            <a:spLocks noChangeArrowheads="1"/>
          </p:cNvSpPr>
          <p:nvPr/>
        </p:nvSpPr>
        <p:spPr bwMode="auto">
          <a:xfrm>
            <a:off x="2916238" y="5949950"/>
            <a:ext cx="1368425" cy="5334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ｲｴｽとﾉｰがはっきり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している</a:t>
            </a:r>
          </a:p>
        </p:txBody>
      </p:sp>
      <p:sp>
        <p:nvSpPr>
          <p:cNvPr id="35885" name="AutoShape 60"/>
          <p:cNvSpPr>
            <a:spLocks noChangeArrowheads="1"/>
          </p:cNvSpPr>
          <p:nvPr/>
        </p:nvSpPr>
        <p:spPr bwMode="auto">
          <a:xfrm>
            <a:off x="1116013" y="6021388"/>
            <a:ext cx="1368425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部下の性格をよく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0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把握している</a:t>
            </a:r>
          </a:p>
        </p:txBody>
      </p:sp>
      <p:sp>
        <p:nvSpPr>
          <p:cNvPr id="35886" name="テキスト ボックス 1"/>
          <p:cNvSpPr txBox="1">
            <a:spLocks noChangeArrowheads="1"/>
          </p:cNvSpPr>
          <p:nvPr/>
        </p:nvSpPr>
        <p:spPr bwMode="auto">
          <a:xfrm>
            <a:off x="7180263" y="204788"/>
            <a:ext cx="1406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解答例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612775" y="1628775"/>
            <a:ext cx="7727950" cy="2571750"/>
          </a:xfrm>
          <a:prstGeom prst="rect">
            <a:avLst/>
          </a:prstGeom>
          <a:solidFill>
            <a:srgbClr val="CCFFCC"/>
          </a:solidFill>
          <a:ln w="635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2800">
                <a:latin typeface="Times New Roman" panose="02020603050405020304" pitchFamily="18" charset="0"/>
                <a:ea typeface="HGS平成丸ｺﾞｼｯｸ体W8"/>
                <a:cs typeface="HGS平成丸ｺﾞｼｯｸ体W8"/>
              </a:rPr>
              <a:t>テーマ：</a:t>
            </a:r>
            <a:endParaRPr lang="en-US" altLang="ja-JP" sz="2800">
              <a:latin typeface="Times New Roman" panose="02020603050405020304" pitchFamily="18" charset="0"/>
              <a:ea typeface="HGS平成丸ｺﾞｼｯｸ体W8"/>
              <a:cs typeface="HGS平成丸ｺﾞｼｯｸ体W8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2800">
                <a:latin typeface="Times New Roman" panose="02020603050405020304" pitchFamily="18" charset="0"/>
                <a:ea typeface="HGS平成丸ｺﾞｼｯｸ体W8"/>
                <a:cs typeface="HGS平成丸ｺﾞｼｯｸ体W8"/>
              </a:rPr>
              <a:t>　</a:t>
            </a:r>
            <a:r>
              <a:rPr lang="ja-JP" altLang="en-US" sz="2800">
                <a:solidFill>
                  <a:srgbClr val="0000FF"/>
                </a:solidFill>
                <a:latin typeface="Times New Roman" panose="02020603050405020304" pitchFamily="18" charset="0"/>
                <a:ea typeface="HGS平成丸ｺﾞｼｯｸ体W8"/>
                <a:cs typeface="HGS平成丸ｺﾞｼｯｸ体W8"/>
              </a:rPr>
              <a:t>「</a:t>
            </a:r>
            <a:r>
              <a:rPr lang="ja-JP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自分の職場の大きな問題は何だろう</a:t>
            </a:r>
            <a:r>
              <a:rPr lang="ja-JP" altLang="en-US" sz="2800">
                <a:solidFill>
                  <a:srgbClr val="0000FF"/>
                </a:solidFill>
                <a:latin typeface="Times New Roman" panose="02020603050405020304" pitchFamily="18" charset="0"/>
                <a:ea typeface="HGS平成丸ｺﾞｼｯｸ体W8"/>
                <a:cs typeface="HGS平成丸ｺﾞｼｯｸ体W8"/>
              </a:rPr>
              <a:t>」</a:t>
            </a:r>
            <a:endParaRPr lang="en-US" altLang="ja-JP" sz="2800">
              <a:solidFill>
                <a:srgbClr val="0000FF"/>
              </a:solidFill>
              <a:latin typeface="Times New Roman" panose="02020603050405020304" pitchFamily="18" charset="0"/>
              <a:ea typeface="HGS平成丸ｺﾞｼｯｸ体W8"/>
              <a:cs typeface="HGS平成丸ｺﾞｼｯｸ体W8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2800">
                <a:solidFill>
                  <a:srgbClr val="0000FF"/>
                </a:solidFill>
                <a:latin typeface="Times New Roman" panose="02020603050405020304" pitchFamily="18" charset="0"/>
                <a:ea typeface="HGS平成丸ｺﾞｼｯｸ体W8"/>
                <a:cs typeface="HGS平成丸ｺﾞｼｯｸ体W8"/>
              </a:rPr>
              <a:t>　</a:t>
            </a:r>
            <a:r>
              <a:rPr lang="ja-JP" altLang="en-US" sz="2800">
                <a:latin typeface="Times New Roman" panose="02020603050405020304" pitchFamily="18" charset="0"/>
                <a:ea typeface="HGS平成丸ｺﾞｼｯｸ体W8"/>
                <a:cs typeface="HGS平成丸ｺﾞｼｯｸ体W8"/>
              </a:rPr>
              <a:t>について、次の言語データより、親和図を</a:t>
            </a:r>
            <a:endParaRPr lang="en-US" altLang="ja-JP" sz="2800">
              <a:latin typeface="Times New Roman" panose="02020603050405020304" pitchFamily="18" charset="0"/>
              <a:ea typeface="HGS平成丸ｺﾞｼｯｸ体W8"/>
              <a:cs typeface="HGS平成丸ｺﾞｼｯｸ体W8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2800">
                <a:latin typeface="Times New Roman" panose="02020603050405020304" pitchFamily="18" charset="0"/>
                <a:ea typeface="HGS平成丸ｺﾞｼｯｸ体W8"/>
                <a:cs typeface="HGS平成丸ｺﾞｼｯｸ体W8"/>
              </a:rPr>
              <a:t>　作成し、結論を出して下さい。</a:t>
            </a:r>
            <a:endParaRPr lang="en-US" altLang="ja-JP" sz="2800">
              <a:latin typeface="Times New Roman" panose="02020603050405020304" pitchFamily="18" charset="0"/>
              <a:ea typeface="HGS平成丸ｺﾞｼｯｸ体W8"/>
              <a:cs typeface="HGS平成丸ｺﾞｼｯｸ体W8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endParaRPr lang="ja-JP" altLang="en-US" sz="2800">
              <a:latin typeface="Times New Roman" panose="02020603050405020304" pitchFamily="18" charset="0"/>
              <a:ea typeface="HGS平成丸ｺﾞｼｯｸ体W8"/>
              <a:cs typeface="HGS平成丸ｺﾞｼｯｸ体W8"/>
            </a:endParaRPr>
          </a:p>
        </p:txBody>
      </p:sp>
      <p:sp>
        <p:nvSpPr>
          <p:cNvPr id="728070" name="Rectangle 6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330200"/>
            <a:ext cx="3382962" cy="687388"/>
          </a:xfrm>
          <a:gradFill rotWithShape="0">
            <a:gsLst>
              <a:gs pos="0">
                <a:srgbClr val="FF99FF"/>
              </a:gs>
              <a:gs pos="50000">
                <a:schemeClr val="bg1"/>
              </a:gs>
              <a:gs pos="100000">
                <a:srgbClr val="FF99FF"/>
              </a:gs>
            </a:gsLst>
            <a:lin ang="5400000" scaled="1"/>
          </a:gra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/>
              <a:t>演習問題</a:t>
            </a:r>
          </a:p>
        </p:txBody>
      </p:sp>
      <p:sp>
        <p:nvSpPr>
          <p:cNvPr id="37892" name="Text Box 2081"/>
          <p:cNvSpPr txBox="1">
            <a:spLocks noChangeArrowheads="1"/>
          </p:cNvSpPr>
          <p:nvPr/>
        </p:nvSpPr>
        <p:spPr bwMode="auto">
          <a:xfrm>
            <a:off x="5795963" y="5949950"/>
            <a:ext cx="3265487" cy="63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prstDash val="sysDot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620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400"/>
              <a:t>　参考図書　：　日科技連出版社</a:t>
            </a:r>
          </a:p>
          <a:p>
            <a:pPr eaLnBrk="1" hangingPunct="1">
              <a:spcBef>
                <a:spcPct val="50000"/>
              </a:spcBef>
            </a:pPr>
            <a:r>
              <a:rPr lang="ja-JP" altLang="en-US" sz="1400">
                <a:latin typeface="ＭＳ Ｐゴシック" panose="020B0600070205080204" pitchFamily="50" charset="-128"/>
              </a:rPr>
              <a:t>　　　　　　　　・パソコン新ＱＣ七つ道具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0" y="27384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ja-JP" altLang="en-US" sz="2000"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75" y="2016125"/>
            <a:ext cx="5518150" cy="2071688"/>
          </a:xfrm>
          <a:solidFill>
            <a:srgbClr val="00FFFF"/>
          </a:solidFill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ja-JP" altLang="en-US" sz="5400" dirty="0" smtClean="0"/>
              <a:t>ＱＣ手法の基礎</a:t>
            </a:r>
            <a:br>
              <a:rPr lang="ja-JP" altLang="en-US" sz="5400" dirty="0" smtClean="0"/>
            </a:br>
            <a:r>
              <a:rPr lang="ja-JP" altLang="en-US" sz="4000" dirty="0" smtClean="0"/>
              <a:t>─ 新ＱＣ七つ道具 ─</a:t>
            </a: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2089150" y="5842000"/>
            <a:ext cx="5153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ja-JP" altLang="en-US" sz="2800" b="1"/>
              <a:t>ＱＣサークル東海支部静岡地区　</a:t>
            </a:r>
            <a:endParaRPr kumimoji="0" lang="ja-JP" altLang="en-US" sz="2000">
              <a:latin typeface="Arial" panose="020B0604020202020204" pitchFamily="34" charset="0"/>
            </a:endParaRPr>
          </a:p>
        </p:txBody>
      </p:sp>
      <p:grpSp>
        <p:nvGrpSpPr>
          <p:cNvPr id="6149" name="Group 7"/>
          <p:cNvGrpSpPr>
            <a:grpSpLocks/>
          </p:cNvGrpSpPr>
          <p:nvPr/>
        </p:nvGrpSpPr>
        <p:grpSpPr bwMode="auto">
          <a:xfrm>
            <a:off x="6162675" y="4205288"/>
            <a:ext cx="2624138" cy="1519237"/>
            <a:chOff x="4067" y="1780"/>
            <a:chExt cx="1872" cy="1564"/>
          </a:xfrm>
        </p:grpSpPr>
        <p:pic>
          <p:nvPicPr>
            <p:cNvPr id="6156" name="Picture 8" descr="00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" y="1780"/>
              <a:ext cx="1872" cy="15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157" name="Rectangle 9"/>
            <p:cNvSpPr>
              <a:spLocks noChangeArrowheads="1"/>
            </p:cNvSpPr>
            <p:nvPr/>
          </p:nvSpPr>
          <p:spPr bwMode="auto">
            <a:xfrm>
              <a:off x="4442" y="2700"/>
              <a:ext cx="1248" cy="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kumimoji="0" lang="ja-JP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6158" name="Text Box 10"/>
            <p:cNvSpPr txBox="1">
              <a:spLocks noChangeArrowheads="1"/>
            </p:cNvSpPr>
            <p:nvPr/>
          </p:nvSpPr>
          <p:spPr bwMode="auto">
            <a:xfrm>
              <a:off x="4347" y="2672"/>
              <a:ext cx="1382" cy="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ja-JP" sz="2800">
                  <a:solidFill>
                    <a:srgbClr val="FF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QC</a:t>
              </a:r>
              <a:r>
                <a:rPr kumimoji="0" lang="ja-JP" altLang="en-US" sz="2800">
                  <a:solidFill>
                    <a:srgbClr val="FF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サークル</a:t>
              </a:r>
              <a:endParaRPr kumimoji="0" lang="ja-JP" altLang="en-US" sz="2000">
                <a:latin typeface="Arial" panose="020B0604020202020204" pitchFamily="34" charset="0"/>
              </a:endParaRPr>
            </a:p>
          </p:txBody>
        </p:sp>
      </p:grpSp>
      <p:grpSp>
        <p:nvGrpSpPr>
          <p:cNvPr id="6150" name="Group 11"/>
          <p:cNvGrpSpPr>
            <a:grpSpLocks/>
          </p:cNvGrpSpPr>
          <p:nvPr/>
        </p:nvGrpSpPr>
        <p:grpSpPr bwMode="auto">
          <a:xfrm>
            <a:off x="6253163" y="531813"/>
            <a:ext cx="2443162" cy="473075"/>
            <a:chOff x="3803" y="199"/>
            <a:chExt cx="1539" cy="298"/>
          </a:xfrm>
        </p:grpSpPr>
        <p:sp>
          <p:nvSpPr>
            <p:cNvPr id="6154" name="AutoShape 12"/>
            <p:cNvSpPr>
              <a:spLocks noChangeArrowheads="1"/>
            </p:cNvSpPr>
            <p:nvPr/>
          </p:nvSpPr>
          <p:spPr bwMode="auto">
            <a:xfrm>
              <a:off x="3803" y="199"/>
              <a:ext cx="1539" cy="298"/>
            </a:xfrm>
            <a:prstGeom prst="hexagon">
              <a:avLst>
                <a:gd name="adj" fmla="val 129111"/>
                <a:gd name="vf" fmla="val 115470"/>
              </a:avLst>
            </a:prstGeom>
            <a:solidFill>
              <a:schemeClr val="accent1"/>
            </a:solidFill>
            <a:ln w="57150" cmpd="thinThick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kumimoji="0" lang="ja-JP" altLang="en-US" sz="2000">
                <a:latin typeface="Arial" panose="020B0604020202020204" pitchFamily="34" charset="0"/>
              </a:endParaRPr>
            </a:p>
          </p:txBody>
        </p:sp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3973" y="232"/>
              <a:ext cx="109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kumimoji="0" lang="ja-JP" altLang="en-US" sz="1600" b="1"/>
                <a:t>　標準版　　　　</a:t>
              </a:r>
              <a:endParaRPr kumimoji="0" lang="ja-JP" altLang="en-US" sz="2000">
                <a:latin typeface="Arial" panose="020B0604020202020204" pitchFamily="34" charset="0"/>
              </a:endParaRPr>
            </a:p>
          </p:txBody>
        </p:sp>
      </p:grpSp>
      <p:pic>
        <p:nvPicPr>
          <p:cNvPr id="6151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477838"/>
            <a:ext cx="110966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 bwMode="auto">
          <a:xfrm>
            <a:off x="6837363" y="1144588"/>
            <a:ext cx="1274762" cy="2667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  <a:extLst/>
        </p:spPr>
        <p:txBody>
          <a:bodyPr tIns="72000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ja-JP" sz="1200" dirty="0">
                <a:latin typeface="+mn-ea"/>
                <a:ea typeface="+mn-ea"/>
              </a:rPr>
              <a:t>17</a:t>
            </a:r>
            <a:r>
              <a:rPr lang="ja-JP" altLang="en-US" sz="1200" dirty="0">
                <a:latin typeface="+mn-ea"/>
                <a:ea typeface="+mn-ea"/>
              </a:rPr>
              <a:t>年　　月改訂</a:t>
            </a:r>
          </a:p>
        </p:txBody>
      </p:sp>
      <p:sp>
        <p:nvSpPr>
          <p:cNvPr id="6153" name="Text Box 6"/>
          <p:cNvSpPr txBox="1">
            <a:spLocks noChangeArrowheads="1"/>
          </p:cNvSpPr>
          <p:nvPr/>
        </p:nvSpPr>
        <p:spPr bwMode="auto">
          <a:xfrm>
            <a:off x="1706563" y="4364038"/>
            <a:ext cx="310197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ja-JP" altLang="en-US" sz="4000" b="1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（親和図法）</a:t>
            </a:r>
            <a:r>
              <a:rPr kumimoji="0" lang="ja-JP" altLang="en-US" sz="40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kumimoji="0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5"/>
          <p:cNvSpPr>
            <a:spLocks noChangeAspect="1" noChangeArrowheads="1"/>
          </p:cNvSpPr>
          <p:nvPr/>
        </p:nvSpPr>
        <p:spPr bwMode="auto">
          <a:xfrm>
            <a:off x="6694488" y="3068638"/>
            <a:ext cx="1785937" cy="89535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流出不良が多い</a:t>
            </a:r>
          </a:p>
        </p:txBody>
      </p:sp>
      <p:sp>
        <p:nvSpPr>
          <p:cNvPr id="39939" name="AutoShape 6"/>
          <p:cNvSpPr>
            <a:spLocks noChangeAspect="1" noChangeArrowheads="1"/>
          </p:cNvSpPr>
          <p:nvPr/>
        </p:nvSpPr>
        <p:spPr bwMode="auto">
          <a:xfrm>
            <a:off x="250825" y="908050"/>
            <a:ext cx="1800225" cy="93662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床が汚れて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滑り易い</a:t>
            </a:r>
          </a:p>
        </p:txBody>
      </p:sp>
      <p:sp>
        <p:nvSpPr>
          <p:cNvPr id="39940" name="AutoShape 7"/>
          <p:cNvSpPr>
            <a:spLocks noChangeAspect="1" noChangeArrowheads="1"/>
          </p:cNvSpPr>
          <p:nvPr/>
        </p:nvSpPr>
        <p:spPr bwMode="auto">
          <a:xfrm>
            <a:off x="250825" y="1946275"/>
            <a:ext cx="1800225" cy="906463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請負社員が多く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生産がすぐ遅れる</a:t>
            </a:r>
          </a:p>
        </p:txBody>
      </p:sp>
      <p:sp>
        <p:nvSpPr>
          <p:cNvPr id="39941" name="AutoShape 8"/>
          <p:cNvSpPr>
            <a:spLocks noChangeAspect="1" noChangeArrowheads="1"/>
          </p:cNvSpPr>
          <p:nvPr/>
        </p:nvSpPr>
        <p:spPr bwMode="auto">
          <a:xfrm>
            <a:off x="6694488" y="1974850"/>
            <a:ext cx="1785937" cy="877888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前工程からの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不良が多い</a:t>
            </a:r>
          </a:p>
        </p:txBody>
      </p:sp>
      <p:sp>
        <p:nvSpPr>
          <p:cNvPr id="39942" name="AutoShape 9"/>
          <p:cNvSpPr>
            <a:spLocks noChangeAspect="1" noChangeArrowheads="1"/>
          </p:cNvSpPr>
          <p:nvPr/>
        </p:nvSpPr>
        <p:spPr bwMode="auto">
          <a:xfrm>
            <a:off x="241300" y="3068638"/>
            <a:ext cx="1816100" cy="89535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休出が多く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若者がすぐやめる</a:t>
            </a:r>
          </a:p>
        </p:txBody>
      </p:sp>
      <p:sp>
        <p:nvSpPr>
          <p:cNvPr id="39943" name="AutoShape 10"/>
          <p:cNvSpPr>
            <a:spLocks noChangeAspect="1" noChangeArrowheads="1"/>
          </p:cNvSpPr>
          <p:nvPr/>
        </p:nvSpPr>
        <p:spPr bwMode="auto">
          <a:xfrm>
            <a:off x="241300" y="5349875"/>
            <a:ext cx="1800225" cy="890588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決めた事を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守らない人がいる</a:t>
            </a:r>
          </a:p>
        </p:txBody>
      </p:sp>
      <p:sp>
        <p:nvSpPr>
          <p:cNvPr id="39944" name="AutoShape 11"/>
          <p:cNvSpPr>
            <a:spLocks noChangeAspect="1" noChangeArrowheads="1"/>
          </p:cNvSpPr>
          <p:nvPr/>
        </p:nvSpPr>
        <p:spPr bwMode="auto">
          <a:xfrm>
            <a:off x="6681788" y="917575"/>
            <a:ext cx="1798637" cy="871538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チームワークが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悪い</a:t>
            </a:r>
          </a:p>
        </p:txBody>
      </p:sp>
      <p:sp>
        <p:nvSpPr>
          <p:cNvPr id="39945" name="AutoShape 12"/>
          <p:cNvSpPr>
            <a:spLocks noChangeAspect="1" noChangeArrowheads="1"/>
          </p:cNvSpPr>
          <p:nvPr/>
        </p:nvSpPr>
        <p:spPr bwMode="auto">
          <a:xfrm>
            <a:off x="2390775" y="923925"/>
            <a:ext cx="1782763" cy="906463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軽傷災害が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後を絶たない</a:t>
            </a:r>
          </a:p>
        </p:txBody>
      </p:sp>
      <p:sp>
        <p:nvSpPr>
          <p:cNvPr id="39946" name="AutoShape 13"/>
          <p:cNvSpPr>
            <a:spLocks noChangeAspect="1" noChangeArrowheads="1"/>
          </p:cNvSpPr>
          <p:nvPr/>
        </p:nvSpPr>
        <p:spPr bwMode="auto">
          <a:xfrm>
            <a:off x="2384425" y="1946275"/>
            <a:ext cx="1789113" cy="906463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提案が何も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出ない</a:t>
            </a:r>
          </a:p>
        </p:txBody>
      </p:sp>
      <p:sp>
        <p:nvSpPr>
          <p:cNvPr id="39947" name="AutoShape 14"/>
          <p:cNvSpPr>
            <a:spLocks noChangeAspect="1" noChangeArrowheads="1"/>
          </p:cNvSpPr>
          <p:nvPr/>
        </p:nvSpPr>
        <p:spPr bwMode="auto">
          <a:xfrm>
            <a:off x="4572000" y="1982788"/>
            <a:ext cx="1824038" cy="86995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忘年会の参加者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が毎年少ない</a:t>
            </a:r>
          </a:p>
        </p:txBody>
      </p:sp>
      <p:sp>
        <p:nvSpPr>
          <p:cNvPr id="39948" name="AutoShape 15"/>
          <p:cNvSpPr>
            <a:spLocks noChangeAspect="1" noChangeArrowheads="1"/>
          </p:cNvSpPr>
          <p:nvPr/>
        </p:nvSpPr>
        <p:spPr bwMode="auto">
          <a:xfrm>
            <a:off x="2381250" y="4183063"/>
            <a:ext cx="1792288" cy="89852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昼のベルが鳴る前</a:t>
            </a:r>
            <a:endParaRPr lang="en-US" altLang="ja-JP" sz="14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に職場を離れる</a:t>
            </a:r>
            <a:endParaRPr lang="en-US" altLang="ja-JP" sz="14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人がいる</a:t>
            </a:r>
          </a:p>
        </p:txBody>
      </p:sp>
      <p:sp>
        <p:nvSpPr>
          <p:cNvPr id="39949" name="AutoShape 16"/>
          <p:cNvSpPr>
            <a:spLocks noChangeAspect="1" noChangeArrowheads="1"/>
          </p:cNvSpPr>
          <p:nvPr/>
        </p:nvSpPr>
        <p:spPr bwMode="auto">
          <a:xfrm>
            <a:off x="2381250" y="5349875"/>
            <a:ext cx="1792288" cy="890588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部品があちこちに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落ちている</a:t>
            </a:r>
          </a:p>
        </p:txBody>
      </p:sp>
      <p:sp>
        <p:nvSpPr>
          <p:cNvPr id="39950" name="AutoShape 17"/>
          <p:cNvSpPr>
            <a:spLocks noChangeAspect="1" noChangeArrowheads="1"/>
          </p:cNvSpPr>
          <p:nvPr/>
        </p:nvSpPr>
        <p:spPr bwMode="auto">
          <a:xfrm>
            <a:off x="4586288" y="917575"/>
            <a:ext cx="1809750" cy="906463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改善活動が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活発でない</a:t>
            </a:r>
          </a:p>
        </p:txBody>
      </p:sp>
      <p:sp>
        <p:nvSpPr>
          <p:cNvPr id="39951" name="AutoShape 18"/>
          <p:cNvSpPr>
            <a:spLocks noChangeAspect="1" noChangeArrowheads="1"/>
          </p:cNvSpPr>
          <p:nvPr/>
        </p:nvSpPr>
        <p:spPr bwMode="auto">
          <a:xfrm>
            <a:off x="241300" y="4183063"/>
            <a:ext cx="1809750" cy="89852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昼休みでも休憩所で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休憩しない人が多い</a:t>
            </a:r>
          </a:p>
        </p:txBody>
      </p:sp>
      <p:sp>
        <p:nvSpPr>
          <p:cNvPr id="39952" name="AutoShape 19"/>
          <p:cNvSpPr>
            <a:spLocks noChangeAspect="1" noChangeArrowheads="1"/>
          </p:cNvSpPr>
          <p:nvPr/>
        </p:nvSpPr>
        <p:spPr bwMode="auto">
          <a:xfrm>
            <a:off x="2393950" y="3071813"/>
            <a:ext cx="1779588" cy="89217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残業が多くて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毎日だるい</a:t>
            </a:r>
          </a:p>
        </p:txBody>
      </p:sp>
      <p:sp>
        <p:nvSpPr>
          <p:cNvPr id="39953" name="AutoShape 20"/>
          <p:cNvSpPr>
            <a:spLocks noChangeAspect="1" noChangeArrowheads="1"/>
          </p:cNvSpPr>
          <p:nvPr/>
        </p:nvSpPr>
        <p:spPr bwMode="auto">
          <a:xfrm>
            <a:off x="4572000" y="3068638"/>
            <a:ext cx="1824038" cy="89535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職場全体の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雰囲気が暗い</a:t>
            </a:r>
          </a:p>
        </p:txBody>
      </p:sp>
      <p:sp>
        <p:nvSpPr>
          <p:cNvPr id="39954" name="AutoShape 21"/>
          <p:cNvSpPr>
            <a:spLocks noChangeAspect="1" noChangeArrowheads="1"/>
          </p:cNvSpPr>
          <p:nvPr/>
        </p:nvSpPr>
        <p:spPr bwMode="auto">
          <a:xfrm>
            <a:off x="4572000" y="4183063"/>
            <a:ext cx="1824038" cy="898525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忙しくて休みが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取れない</a:t>
            </a:r>
          </a:p>
        </p:txBody>
      </p:sp>
      <p:sp>
        <p:nvSpPr>
          <p:cNvPr id="39955" name="AutoShape 22"/>
          <p:cNvSpPr>
            <a:spLocks noChangeAspect="1" noChangeArrowheads="1"/>
          </p:cNvSpPr>
          <p:nvPr/>
        </p:nvSpPr>
        <p:spPr bwMode="auto">
          <a:xfrm>
            <a:off x="4556125" y="5345113"/>
            <a:ext cx="1839913" cy="89535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年寄りばかりの</a:t>
            </a:r>
            <a:endParaRPr lang="en-US" altLang="ja-JP" sz="14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職場でつまらない</a:t>
            </a:r>
          </a:p>
        </p:txBody>
      </p:sp>
      <p:sp>
        <p:nvSpPr>
          <p:cNvPr id="39956" name="AutoShape 23"/>
          <p:cNvSpPr>
            <a:spLocks noChangeAspect="1" noChangeArrowheads="1"/>
          </p:cNvSpPr>
          <p:nvPr/>
        </p:nvSpPr>
        <p:spPr bwMode="auto">
          <a:xfrm>
            <a:off x="6681788" y="4213225"/>
            <a:ext cx="1798637" cy="868363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職長なのに現場を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あまり見ない</a:t>
            </a:r>
          </a:p>
        </p:txBody>
      </p:sp>
      <p:sp>
        <p:nvSpPr>
          <p:cNvPr id="39957" name="AutoShape 24"/>
          <p:cNvSpPr>
            <a:spLocks noChangeAspect="1" noChangeArrowheads="1"/>
          </p:cNvSpPr>
          <p:nvPr/>
        </p:nvSpPr>
        <p:spPr bwMode="auto">
          <a:xfrm>
            <a:off x="6681788" y="5356225"/>
            <a:ext cx="1798637" cy="884238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なんとなく仕事を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4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してても楽しくない</a:t>
            </a: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457200" y="228600"/>
            <a:ext cx="4953000" cy="369332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ja-JP" altLang="en-US" sz="1800" b="1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テーマ：自分の職場の大きな問題は何だろう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7370763" y="106363"/>
            <a:ext cx="1676400" cy="457200"/>
          </a:xfrm>
          <a:gradFill rotWithShape="0">
            <a:gsLst>
              <a:gs pos="0">
                <a:srgbClr val="FF99FF"/>
              </a:gs>
              <a:gs pos="50000">
                <a:schemeClr val="bg1"/>
              </a:gs>
              <a:gs pos="100000">
                <a:srgbClr val="FF99FF"/>
              </a:gs>
            </a:gsLst>
            <a:lin ang="5400000" scaled="1"/>
          </a:gradFill>
        </p:spPr>
        <p:txBody>
          <a:bodyPr/>
          <a:lstStyle/>
          <a:p>
            <a:pPr algn="ctr" eaLnBrk="1" hangingPunct="1">
              <a:defRPr/>
            </a:pPr>
            <a:r>
              <a:rPr lang="ja-JP" altLang="en-US" sz="2400" b="1" dirty="0" smtClean="0"/>
              <a:t>完成図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457200" y="228600"/>
            <a:ext cx="4953000" cy="33813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ja-JP" altLang="en-US" sz="1600" b="1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テーマ：自分の職場の大きな問題は何だろう</a:t>
            </a:r>
          </a:p>
        </p:txBody>
      </p:sp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609600" y="2819400"/>
            <a:ext cx="1295400" cy="3810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流出不良が多い</a:t>
            </a:r>
          </a:p>
        </p:txBody>
      </p:sp>
      <p:sp>
        <p:nvSpPr>
          <p:cNvPr id="41989" name="AutoShape 5"/>
          <p:cNvSpPr>
            <a:spLocks noChangeArrowheads="1"/>
          </p:cNvSpPr>
          <p:nvPr/>
        </p:nvSpPr>
        <p:spPr bwMode="auto">
          <a:xfrm>
            <a:off x="5410200" y="6019800"/>
            <a:ext cx="990600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床が汚れて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滑り易い</a:t>
            </a:r>
          </a:p>
        </p:txBody>
      </p:sp>
      <p:sp>
        <p:nvSpPr>
          <p:cNvPr id="41990" name="AutoShape 6"/>
          <p:cNvSpPr>
            <a:spLocks noChangeArrowheads="1"/>
          </p:cNvSpPr>
          <p:nvPr/>
        </p:nvSpPr>
        <p:spPr bwMode="auto">
          <a:xfrm>
            <a:off x="3124200" y="5486400"/>
            <a:ext cx="1447800" cy="5334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請負社員が多く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生産がすぐ遅れる</a:t>
            </a:r>
          </a:p>
        </p:txBody>
      </p:sp>
      <p:sp>
        <p:nvSpPr>
          <p:cNvPr id="41991" name="AutoShape 7"/>
          <p:cNvSpPr>
            <a:spLocks noChangeArrowheads="1"/>
          </p:cNvSpPr>
          <p:nvPr/>
        </p:nvSpPr>
        <p:spPr bwMode="auto">
          <a:xfrm>
            <a:off x="685800" y="3200400"/>
            <a:ext cx="1143000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前工程からの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不良が多い</a:t>
            </a:r>
          </a:p>
        </p:txBody>
      </p:sp>
      <p:sp>
        <p:nvSpPr>
          <p:cNvPr id="41992" name="AutoShape 8"/>
          <p:cNvSpPr>
            <a:spLocks noChangeArrowheads="1"/>
          </p:cNvSpPr>
          <p:nvPr/>
        </p:nvSpPr>
        <p:spPr bwMode="auto">
          <a:xfrm>
            <a:off x="762000" y="6019800"/>
            <a:ext cx="1371600" cy="4953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休出が多く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若者がすぐやめる</a:t>
            </a:r>
          </a:p>
        </p:txBody>
      </p:sp>
      <p:sp>
        <p:nvSpPr>
          <p:cNvPr id="41993" name="AutoShape 9"/>
          <p:cNvSpPr>
            <a:spLocks noChangeArrowheads="1"/>
          </p:cNvSpPr>
          <p:nvPr/>
        </p:nvSpPr>
        <p:spPr bwMode="auto">
          <a:xfrm>
            <a:off x="7010400" y="5486400"/>
            <a:ext cx="1447800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決めた事を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守らない人がいる</a:t>
            </a:r>
          </a:p>
        </p:txBody>
      </p:sp>
      <p:sp>
        <p:nvSpPr>
          <p:cNvPr id="41994" name="AutoShape 10"/>
          <p:cNvSpPr>
            <a:spLocks noChangeArrowheads="1"/>
          </p:cNvSpPr>
          <p:nvPr/>
        </p:nvSpPr>
        <p:spPr bwMode="auto">
          <a:xfrm>
            <a:off x="5638800" y="2690813"/>
            <a:ext cx="1066800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チームワーク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が悪い</a:t>
            </a:r>
          </a:p>
        </p:txBody>
      </p:sp>
      <p:sp>
        <p:nvSpPr>
          <p:cNvPr id="41995" name="AutoShape 11"/>
          <p:cNvSpPr>
            <a:spLocks noChangeArrowheads="1"/>
          </p:cNvSpPr>
          <p:nvPr/>
        </p:nvSpPr>
        <p:spPr bwMode="auto">
          <a:xfrm>
            <a:off x="685800" y="3810000"/>
            <a:ext cx="1143000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軽傷災害が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後を絶たない</a:t>
            </a:r>
          </a:p>
        </p:txBody>
      </p:sp>
      <p:sp>
        <p:nvSpPr>
          <p:cNvPr id="41996" name="AutoShape 12"/>
          <p:cNvSpPr>
            <a:spLocks noChangeArrowheads="1"/>
          </p:cNvSpPr>
          <p:nvPr/>
        </p:nvSpPr>
        <p:spPr bwMode="auto">
          <a:xfrm>
            <a:off x="2286000" y="2743200"/>
            <a:ext cx="990600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提案が何も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出ない</a:t>
            </a:r>
          </a:p>
        </p:txBody>
      </p:sp>
      <p:sp>
        <p:nvSpPr>
          <p:cNvPr id="41997" name="AutoShape 13"/>
          <p:cNvSpPr>
            <a:spLocks noChangeArrowheads="1"/>
          </p:cNvSpPr>
          <p:nvPr/>
        </p:nvSpPr>
        <p:spPr bwMode="auto">
          <a:xfrm>
            <a:off x="5410200" y="3300413"/>
            <a:ext cx="1219200" cy="5334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忘年会の参加者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が毎年少ない</a:t>
            </a:r>
          </a:p>
        </p:txBody>
      </p:sp>
      <p:sp>
        <p:nvSpPr>
          <p:cNvPr id="41998" name="AutoShape 14"/>
          <p:cNvSpPr>
            <a:spLocks noChangeArrowheads="1"/>
          </p:cNvSpPr>
          <p:nvPr/>
        </p:nvSpPr>
        <p:spPr bwMode="auto">
          <a:xfrm>
            <a:off x="6858000" y="5943600"/>
            <a:ext cx="1676400" cy="5334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昼のベルが鳴る前に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職場を離れる人がいる</a:t>
            </a:r>
          </a:p>
        </p:txBody>
      </p:sp>
      <p:sp>
        <p:nvSpPr>
          <p:cNvPr id="41999" name="AutoShape 15"/>
          <p:cNvSpPr>
            <a:spLocks noChangeArrowheads="1"/>
          </p:cNvSpPr>
          <p:nvPr/>
        </p:nvSpPr>
        <p:spPr bwMode="auto">
          <a:xfrm>
            <a:off x="5257800" y="5562600"/>
            <a:ext cx="1295400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部品があちこちに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落ちている</a:t>
            </a:r>
          </a:p>
        </p:txBody>
      </p:sp>
      <p:sp>
        <p:nvSpPr>
          <p:cNvPr id="42000" name="AutoShape 16"/>
          <p:cNvSpPr>
            <a:spLocks noChangeArrowheads="1"/>
          </p:cNvSpPr>
          <p:nvPr/>
        </p:nvSpPr>
        <p:spPr bwMode="auto">
          <a:xfrm>
            <a:off x="2209800" y="3200400"/>
            <a:ext cx="1066800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改善活動が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活発でない</a:t>
            </a:r>
          </a:p>
        </p:txBody>
      </p:sp>
      <p:sp>
        <p:nvSpPr>
          <p:cNvPr id="42001" name="AutoShape 17"/>
          <p:cNvSpPr>
            <a:spLocks noChangeArrowheads="1"/>
          </p:cNvSpPr>
          <p:nvPr/>
        </p:nvSpPr>
        <p:spPr bwMode="auto">
          <a:xfrm>
            <a:off x="3886200" y="2652713"/>
            <a:ext cx="1676400" cy="5334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昼休みでも休憩所で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休憩しない人が多い</a:t>
            </a:r>
          </a:p>
        </p:txBody>
      </p:sp>
      <p:sp>
        <p:nvSpPr>
          <p:cNvPr id="42002" name="AutoShape 18"/>
          <p:cNvSpPr>
            <a:spLocks noChangeArrowheads="1"/>
          </p:cNvSpPr>
          <p:nvPr/>
        </p:nvSpPr>
        <p:spPr bwMode="auto">
          <a:xfrm>
            <a:off x="457200" y="5486400"/>
            <a:ext cx="1219200" cy="4953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残業が多くて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毎日だるい</a:t>
            </a:r>
          </a:p>
        </p:txBody>
      </p:sp>
      <p:sp>
        <p:nvSpPr>
          <p:cNvPr id="42003" name="AutoShape 19"/>
          <p:cNvSpPr>
            <a:spLocks noChangeArrowheads="1"/>
          </p:cNvSpPr>
          <p:nvPr/>
        </p:nvSpPr>
        <p:spPr bwMode="auto">
          <a:xfrm>
            <a:off x="4191000" y="3300413"/>
            <a:ext cx="1143000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職場全体の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雰囲気が暗い</a:t>
            </a:r>
          </a:p>
        </p:txBody>
      </p:sp>
      <p:sp>
        <p:nvSpPr>
          <p:cNvPr id="42004" name="AutoShape 20"/>
          <p:cNvSpPr>
            <a:spLocks noChangeArrowheads="1"/>
          </p:cNvSpPr>
          <p:nvPr/>
        </p:nvSpPr>
        <p:spPr bwMode="auto">
          <a:xfrm>
            <a:off x="1752600" y="5486400"/>
            <a:ext cx="1219200" cy="4953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忙しくて休みが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取れない</a:t>
            </a:r>
          </a:p>
        </p:txBody>
      </p:sp>
      <p:sp>
        <p:nvSpPr>
          <p:cNvPr id="42005" name="AutoShape 21"/>
          <p:cNvSpPr>
            <a:spLocks noChangeArrowheads="1"/>
          </p:cNvSpPr>
          <p:nvPr/>
        </p:nvSpPr>
        <p:spPr bwMode="auto">
          <a:xfrm>
            <a:off x="7086600" y="3224213"/>
            <a:ext cx="1524000" cy="5334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年寄りばかりの</a:t>
            </a:r>
            <a:endParaRPr lang="en-US" altLang="ja-JP" sz="1200">
              <a:latin typeface="Times New Roman" panose="02020603050405020304" pitchFamily="18" charset="0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職場でつまらない</a:t>
            </a:r>
          </a:p>
        </p:txBody>
      </p:sp>
      <p:sp>
        <p:nvSpPr>
          <p:cNvPr id="42006" name="AutoShape 22"/>
          <p:cNvSpPr>
            <a:spLocks noChangeArrowheads="1"/>
          </p:cNvSpPr>
          <p:nvPr/>
        </p:nvSpPr>
        <p:spPr bwMode="auto">
          <a:xfrm>
            <a:off x="2057400" y="3810000"/>
            <a:ext cx="1371600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工長なのに現場を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あまり見ない</a:t>
            </a:r>
          </a:p>
        </p:txBody>
      </p:sp>
      <p:sp>
        <p:nvSpPr>
          <p:cNvPr id="42007" name="AutoShape 23"/>
          <p:cNvSpPr>
            <a:spLocks noChangeArrowheads="1"/>
          </p:cNvSpPr>
          <p:nvPr/>
        </p:nvSpPr>
        <p:spPr bwMode="auto">
          <a:xfrm>
            <a:off x="7010400" y="2690813"/>
            <a:ext cx="1600200" cy="457200"/>
          </a:xfrm>
          <a:prstGeom prst="flowChartAlternateProcess">
            <a:avLst/>
          </a:prstGeom>
          <a:solidFill>
            <a:srgbClr val="99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なんとなく仕事を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してても楽しくない</a:t>
            </a:r>
          </a:p>
        </p:txBody>
      </p:sp>
      <p:sp>
        <p:nvSpPr>
          <p:cNvPr id="42008" name="AutoShape 24"/>
          <p:cNvSpPr>
            <a:spLocks noChangeArrowheads="1"/>
          </p:cNvSpPr>
          <p:nvPr/>
        </p:nvSpPr>
        <p:spPr bwMode="auto">
          <a:xfrm>
            <a:off x="457200" y="2590800"/>
            <a:ext cx="1524000" cy="1143000"/>
          </a:xfrm>
          <a:prstGeom prst="flowChartAlternateProcess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42009" name="AutoShape 25"/>
          <p:cNvSpPr>
            <a:spLocks noChangeArrowheads="1"/>
          </p:cNvSpPr>
          <p:nvPr/>
        </p:nvSpPr>
        <p:spPr bwMode="auto">
          <a:xfrm>
            <a:off x="6934200" y="2309813"/>
            <a:ext cx="1981200" cy="1524000"/>
          </a:xfrm>
          <a:prstGeom prst="flowChartAlternateProcess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42010" name="AutoShape 26"/>
          <p:cNvSpPr>
            <a:spLocks noChangeArrowheads="1"/>
          </p:cNvSpPr>
          <p:nvPr/>
        </p:nvSpPr>
        <p:spPr bwMode="auto">
          <a:xfrm>
            <a:off x="3810000" y="2309813"/>
            <a:ext cx="2971800" cy="1600200"/>
          </a:xfrm>
          <a:prstGeom prst="flowChartAlternateProcess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42011" name="AutoShape 27"/>
          <p:cNvSpPr>
            <a:spLocks noChangeArrowheads="1"/>
          </p:cNvSpPr>
          <p:nvPr/>
        </p:nvSpPr>
        <p:spPr bwMode="auto">
          <a:xfrm>
            <a:off x="2057400" y="2514600"/>
            <a:ext cx="1371600" cy="1219200"/>
          </a:xfrm>
          <a:prstGeom prst="flowChartAlternateProcess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42012" name="AutoShape 28"/>
          <p:cNvSpPr>
            <a:spLocks noChangeArrowheads="1"/>
          </p:cNvSpPr>
          <p:nvPr/>
        </p:nvSpPr>
        <p:spPr bwMode="auto">
          <a:xfrm>
            <a:off x="5105400" y="5257800"/>
            <a:ext cx="1600200" cy="1295400"/>
          </a:xfrm>
          <a:prstGeom prst="flowChartAlternateProcess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42013" name="Rectangle 29"/>
          <p:cNvSpPr>
            <a:spLocks noChangeArrowheads="1"/>
          </p:cNvSpPr>
          <p:nvPr/>
        </p:nvSpPr>
        <p:spPr bwMode="auto">
          <a:xfrm>
            <a:off x="5334000" y="5029200"/>
            <a:ext cx="1219200" cy="457200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５Ｓが守られ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ない</a:t>
            </a:r>
          </a:p>
        </p:txBody>
      </p:sp>
      <p:sp>
        <p:nvSpPr>
          <p:cNvPr id="42014" name="Rectangle 30"/>
          <p:cNvSpPr>
            <a:spLocks noChangeArrowheads="1"/>
          </p:cNvSpPr>
          <p:nvPr/>
        </p:nvSpPr>
        <p:spPr bwMode="auto">
          <a:xfrm>
            <a:off x="4800600" y="2157413"/>
            <a:ext cx="1295400" cy="457200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職場の仲間意識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が薄い</a:t>
            </a:r>
          </a:p>
        </p:txBody>
      </p:sp>
      <p:sp>
        <p:nvSpPr>
          <p:cNvPr id="42015" name="Rectangle 31"/>
          <p:cNvSpPr>
            <a:spLocks noChangeArrowheads="1"/>
          </p:cNvSpPr>
          <p:nvPr/>
        </p:nvSpPr>
        <p:spPr bwMode="auto">
          <a:xfrm>
            <a:off x="7162800" y="2157413"/>
            <a:ext cx="1219200" cy="457200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仕事が楽しく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ない</a:t>
            </a:r>
          </a:p>
        </p:txBody>
      </p:sp>
      <p:sp>
        <p:nvSpPr>
          <p:cNvPr id="42016" name="Rectangle 32"/>
          <p:cNvSpPr>
            <a:spLocks noChangeArrowheads="1"/>
          </p:cNvSpPr>
          <p:nvPr/>
        </p:nvSpPr>
        <p:spPr bwMode="auto">
          <a:xfrm>
            <a:off x="2133600" y="2286000"/>
            <a:ext cx="1143000" cy="457200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改善が活発で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ない</a:t>
            </a:r>
          </a:p>
        </p:txBody>
      </p:sp>
      <p:sp>
        <p:nvSpPr>
          <p:cNvPr id="42017" name="Rectangle 33"/>
          <p:cNvSpPr>
            <a:spLocks noChangeArrowheads="1"/>
          </p:cNvSpPr>
          <p:nvPr/>
        </p:nvSpPr>
        <p:spPr bwMode="auto">
          <a:xfrm>
            <a:off x="685800" y="2286000"/>
            <a:ext cx="1143000" cy="457200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品質不良の多い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職場である</a:t>
            </a:r>
          </a:p>
        </p:txBody>
      </p:sp>
      <p:sp>
        <p:nvSpPr>
          <p:cNvPr id="42018" name="AutoShape 34"/>
          <p:cNvSpPr>
            <a:spLocks noChangeArrowheads="1"/>
          </p:cNvSpPr>
          <p:nvPr/>
        </p:nvSpPr>
        <p:spPr bwMode="auto">
          <a:xfrm>
            <a:off x="228600" y="1885950"/>
            <a:ext cx="3352800" cy="2457450"/>
          </a:xfrm>
          <a:prstGeom prst="flowChartAlternateProcess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42019" name="Text Box 35"/>
          <p:cNvSpPr txBox="1">
            <a:spLocks noChangeArrowheads="1"/>
          </p:cNvSpPr>
          <p:nvPr/>
        </p:nvSpPr>
        <p:spPr bwMode="auto">
          <a:xfrm>
            <a:off x="576263" y="1533525"/>
            <a:ext cx="2809875" cy="633413"/>
          </a:xfrm>
          <a:prstGeom prst="rect">
            <a:avLst/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600">
                <a:solidFill>
                  <a:srgbClr val="FF3300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問題が起きても対策が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600">
                <a:solidFill>
                  <a:srgbClr val="FF3300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できていない</a:t>
            </a:r>
          </a:p>
        </p:txBody>
      </p:sp>
      <p:sp>
        <p:nvSpPr>
          <p:cNvPr id="42020" name="AutoShape 36"/>
          <p:cNvSpPr>
            <a:spLocks noChangeArrowheads="1"/>
          </p:cNvSpPr>
          <p:nvPr/>
        </p:nvSpPr>
        <p:spPr bwMode="auto">
          <a:xfrm>
            <a:off x="6781800" y="5410200"/>
            <a:ext cx="1905000" cy="1143000"/>
          </a:xfrm>
          <a:prstGeom prst="flowChartAlternateProcess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42021" name="Rectangle 37"/>
          <p:cNvSpPr>
            <a:spLocks noChangeArrowheads="1"/>
          </p:cNvSpPr>
          <p:nvPr/>
        </p:nvSpPr>
        <p:spPr bwMode="auto">
          <a:xfrm>
            <a:off x="7086600" y="5029200"/>
            <a:ext cx="1295400" cy="457200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規則を守らない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人が多い</a:t>
            </a:r>
          </a:p>
        </p:txBody>
      </p:sp>
      <p:sp>
        <p:nvSpPr>
          <p:cNvPr id="42022" name="AutoShape 38"/>
          <p:cNvSpPr>
            <a:spLocks noChangeArrowheads="1"/>
          </p:cNvSpPr>
          <p:nvPr/>
        </p:nvSpPr>
        <p:spPr bwMode="auto">
          <a:xfrm>
            <a:off x="381000" y="5334000"/>
            <a:ext cx="2667000" cy="1219200"/>
          </a:xfrm>
          <a:prstGeom prst="flowChartAlternateProcess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42023" name="Rectangle 39"/>
          <p:cNvSpPr>
            <a:spLocks noChangeArrowheads="1"/>
          </p:cNvSpPr>
          <p:nvPr/>
        </p:nvSpPr>
        <p:spPr bwMode="auto">
          <a:xfrm>
            <a:off x="914400" y="4953000"/>
            <a:ext cx="1447800" cy="457200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忙しくて身体を</a:t>
            </a: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200">
                <a:solidFill>
                  <a:srgbClr val="0000FF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休めるヒマがない</a:t>
            </a:r>
          </a:p>
        </p:txBody>
      </p:sp>
      <p:sp>
        <p:nvSpPr>
          <p:cNvPr id="42024" name="AutoShape 40"/>
          <p:cNvSpPr>
            <a:spLocks noChangeArrowheads="1"/>
          </p:cNvSpPr>
          <p:nvPr/>
        </p:nvSpPr>
        <p:spPr bwMode="auto">
          <a:xfrm>
            <a:off x="3733800" y="1920875"/>
            <a:ext cx="5257800" cy="2065338"/>
          </a:xfrm>
          <a:prstGeom prst="flowChartAlternateProcess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42025" name="AutoShape 41"/>
          <p:cNvSpPr>
            <a:spLocks noChangeArrowheads="1"/>
          </p:cNvSpPr>
          <p:nvPr/>
        </p:nvSpPr>
        <p:spPr bwMode="auto">
          <a:xfrm>
            <a:off x="4876800" y="4695825"/>
            <a:ext cx="3962400" cy="1933575"/>
          </a:xfrm>
          <a:prstGeom prst="flowChartAlternateProcess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42026" name="AutoShape 42"/>
          <p:cNvSpPr>
            <a:spLocks noChangeArrowheads="1"/>
          </p:cNvSpPr>
          <p:nvPr/>
        </p:nvSpPr>
        <p:spPr bwMode="auto">
          <a:xfrm>
            <a:off x="228600" y="4695825"/>
            <a:ext cx="4495800" cy="1933575"/>
          </a:xfrm>
          <a:prstGeom prst="flowChartAlternateProcess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42027" name="Text Box 43"/>
          <p:cNvSpPr txBox="1">
            <a:spLocks noChangeArrowheads="1"/>
          </p:cNvSpPr>
          <p:nvPr/>
        </p:nvSpPr>
        <p:spPr bwMode="auto">
          <a:xfrm>
            <a:off x="4419600" y="1700213"/>
            <a:ext cx="4038600" cy="339725"/>
          </a:xfrm>
          <a:prstGeom prst="rect">
            <a:avLst/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ja-JP" altLang="en-US" sz="1600">
                <a:solidFill>
                  <a:srgbClr val="FF3300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職場のｺﾐﾆｭｹｰｼｮﾝが不足している</a:t>
            </a:r>
          </a:p>
        </p:txBody>
      </p:sp>
      <p:sp>
        <p:nvSpPr>
          <p:cNvPr id="42028" name="Text Box 44"/>
          <p:cNvSpPr txBox="1">
            <a:spLocks noChangeArrowheads="1"/>
          </p:cNvSpPr>
          <p:nvPr/>
        </p:nvSpPr>
        <p:spPr bwMode="auto">
          <a:xfrm>
            <a:off x="5257800" y="4513263"/>
            <a:ext cx="2895600" cy="338137"/>
          </a:xfrm>
          <a:prstGeom prst="rect">
            <a:avLst/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600">
                <a:solidFill>
                  <a:srgbClr val="FF3300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規則が守られていない</a:t>
            </a:r>
          </a:p>
        </p:txBody>
      </p:sp>
      <p:sp>
        <p:nvSpPr>
          <p:cNvPr id="42029" name="Text Box 45"/>
          <p:cNvSpPr txBox="1">
            <a:spLocks noChangeArrowheads="1"/>
          </p:cNvSpPr>
          <p:nvPr/>
        </p:nvSpPr>
        <p:spPr bwMode="auto">
          <a:xfrm>
            <a:off x="533400" y="4495800"/>
            <a:ext cx="3810000" cy="338138"/>
          </a:xfrm>
          <a:prstGeom prst="rect">
            <a:avLst/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600">
                <a:solidFill>
                  <a:srgbClr val="FF3300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生産に追われ身体が休まらない</a:t>
            </a:r>
          </a:p>
        </p:txBody>
      </p:sp>
      <p:sp>
        <p:nvSpPr>
          <p:cNvPr id="42030" name="AutoShape 34"/>
          <p:cNvSpPr>
            <a:spLocks noChangeArrowheads="1"/>
          </p:cNvSpPr>
          <p:nvPr/>
        </p:nvSpPr>
        <p:spPr bwMode="auto">
          <a:xfrm>
            <a:off x="12700" y="981075"/>
            <a:ext cx="9144000" cy="5935663"/>
          </a:xfrm>
          <a:prstGeom prst="flowChartAlternateProcess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Char char="•"/>
            </a:pPr>
            <a:endParaRPr lang="ja-JP" altLang="en-US" sz="2800">
              <a:latin typeface="Arial" panose="020B0604020202020204" pitchFamily="34" charset="0"/>
            </a:endParaRPr>
          </a:p>
        </p:txBody>
      </p:sp>
      <p:sp>
        <p:nvSpPr>
          <p:cNvPr id="42031" name="Text Box 35"/>
          <p:cNvSpPr txBox="1">
            <a:spLocks noChangeArrowheads="1"/>
          </p:cNvSpPr>
          <p:nvPr/>
        </p:nvSpPr>
        <p:spPr bwMode="auto">
          <a:xfrm>
            <a:off x="228600" y="906463"/>
            <a:ext cx="8610600" cy="369887"/>
          </a:xfrm>
          <a:prstGeom prst="rect">
            <a:avLst/>
          </a:prstGeom>
          <a:solidFill>
            <a:srgbClr val="66FF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ja-JP" altLang="en-US" sz="1800">
                <a:solidFill>
                  <a:srgbClr val="FF3300"/>
                </a:solidFill>
                <a:latin typeface="Times New Roman" panose="02020603050405020304" pitchFamily="18" charset="0"/>
                <a:ea typeface="HG丸ｺﾞｼｯｸM-PRO" panose="020F0600000000000000" pitchFamily="50" charset="-128"/>
              </a:rPr>
              <a:t>職場には、問題がなくルールや人間関係もうまく出来ていることが大切である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233363" y="198438"/>
            <a:ext cx="4699000" cy="523875"/>
          </a:xfrm>
          <a:prstGeom prst="rect">
            <a:avLst/>
          </a:prstGeom>
          <a:solidFill>
            <a:srgbClr val="FFC1C1"/>
          </a:solidFill>
          <a:ln w="12700">
            <a:solidFill>
              <a:srgbClr val="FFC1C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fontAlgn="ctr" hangingPunct="1">
              <a:defRPr/>
            </a:pPr>
            <a:r>
              <a:rPr lang="ja-JP" altLang="en-US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　１</a:t>
            </a:r>
            <a:r>
              <a:rPr lang="ja-JP" altLang="en-US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．親和図法とは</a:t>
            </a:r>
            <a:endParaRPr lang="ja-JP" altLang="en-US" sz="2800" dirty="0" smtClean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0243" name="AutoShape 7"/>
          <p:cNvSpPr>
            <a:spLocks noChangeAspect="1" noChangeArrowheads="1" noTextEdit="1"/>
          </p:cNvSpPr>
          <p:nvPr/>
        </p:nvSpPr>
        <p:spPr bwMode="auto">
          <a:xfrm>
            <a:off x="827881" y="1517650"/>
            <a:ext cx="7488237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8" name="サブタイトル 2"/>
          <p:cNvSpPr txBox="1">
            <a:spLocks/>
          </p:cNvSpPr>
          <p:nvPr/>
        </p:nvSpPr>
        <p:spPr>
          <a:xfrm>
            <a:off x="270099" y="894375"/>
            <a:ext cx="8550373" cy="555896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 親和図法とは、混沌とした</a:t>
            </a: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状態</a:t>
            </a:r>
            <a:r>
              <a:rPr lang="ja-JP" altLang="en-US" sz="2400" kern="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の中から</a:t>
            </a: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得られる</a:t>
            </a:r>
            <a:endParaRPr lang="en-US" altLang="ja-JP" sz="2400" kern="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0" indent="0">
              <a:buFontTx/>
              <a:buNone/>
              <a:defRPr/>
            </a:pPr>
            <a:r>
              <a:rPr lang="ja-JP" altLang="en-US" sz="2400" b="1" kern="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en-US" sz="2400" b="1" kern="0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</a:t>
            </a:r>
            <a:r>
              <a:rPr lang="ja-JP" altLang="en-US" sz="2400" b="1" kern="0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事実データ</a:t>
            </a:r>
            <a:r>
              <a:rPr lang="ja-JP" altLang="en-US" sz="2400" b="1" kern="0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」 「</a:t>
            </a:r>
            <a:r>
              <a:rPr lang="ja-JP" altLang="en-US" sz="2400" b="1" kern="0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意見データ</a:t>
            </a:r>
            <a:r>
              <a:rPr lang="ja-JP" altLang="en-US" sz="2400" b="1" kern="0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」 「</a:t>
            </a:r>
            <a:r>
              <a:rPr lang="ja-JP" altLang="en-US" sz="2400" b="1" kern="0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発想 データ」</a:t>
            </a: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など</a:t>
            </a: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</a:t>
            </a:r>
            <a:endParaRPr lang="en-US" altLang="ja-JP" sz="2400" kern="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0" indent="0">
              <a:buFontTx/>
              <a:buNone/>
              <a:defRPr/>
            </a:pPr>
            <a:r>
              <a:rPr lang="ja-JP" altLang="en-US" sz="2400" kern="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あらゆる</a:t>
            </a:r>
            <a:r>
              <a:rPr lang="ja-JP" altLang="en-US" sz="2400" kern="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言語</a:t>
            </a:r>
            <a:r>
              <a:rPr lang="ja-JP" altLang="en-US" sz="2400" kern="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データ</a:t>
            </a: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を用いて</a:t>
            </a: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、解決すべき問題</a:t>
            </a: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</a:t>
            </a:r>
            <a:endParaRPr lang="en-US" altLang="ja-JP" sz="2400" kern="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0" indent="0">
              <a:buFontTx/>
              <a:buNone/>
              <a:defRPr/>
            </a:pPr>
            <a:r>
              <a:rPr lang="ja-JP" altLang="en-US" sz="2400" kern="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本質を解明 </a:t>
            </a: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する手法です</a:t>
            </a: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。</a:t>
            </a:r>
            <a:endParaRPr lang="en-US" altLang="ja-JP" sz="2400" kern="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0" indent="0">
              <a:buFontTx/>
              <a:buNone/>
              <a:defRPr/>
            </a:pPr>
            <a:endParaRPr lang="en-US" altLang="ja-JP" sz="2400" kern="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0" indent="0">
              <a:buFontTx/>
              <a:buNone/>
              <a:defRPr/>
            </a:pPr>
            <a:r>
              <a:rPr lang="ja-JP" altLang="en-US" sz="2400" kern="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具体的には言語データの中から、なんとなく似ており、</a:t>
            </a:r>
            <a:endParaRPr lang="en-US" altLang="ja-JP" sz="2400" kern="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0" indent="0">
              <a:buFontTx/>
              <a:buNone/>
              <a:defRPr/>
            </a:pPr>
            <a:r>
              <a:rPr lang="ja-JP" altLang="en-US" sz="2400" kern="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仲が良く互いに引き寄せあっていると感じられる（これを</a:t>
            </a:r>
            <a:endParaRPr lang="en-US" altLang="ja-JP" sz="2400" kern="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0" indent="0">
              <a:buFontTx/>
              <a:buNone/>
              <a:defRPr/>
            </a:pPr>
            <a:r>
              <a:rPr lang="ja-JP" altLang="en-US" sz="2400" kern="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親和性と言う）言語データを寄せ集める。</a:t>
            </a:r>
            <a:endParaRPr lang="en-US" altLang="ja-JP" sz="2400" kern="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0" indent="0">
              <a:buFontTx/>
              <a:buNone/>
              <a:defRPr/>
            </a:pP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寄せ集めた言語データの意味するところを捉え発想を膨らませ</a:t>
            </a:r>
            <a:endParaRPr lang="en-US" altLang="ja-JP" sz="2400" kern="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0" indent="0">
              <a:buFontTx/>
              <a:buNone/>
              <a:defRPr/>
            </a:pP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ひとつの言語データ（これを親和データと言う）にする。</a:t>
            </a:r>
            <a:endParaRPr lang="en-US" altLang="ja-JP" sz="2400" kern="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0" indent="0">
              <a:buFontTx/>
              <a:buNone/>
              <a:defRPr/>
            </a:pPr>
            <a:r>
              <a:rPr lang="ja-JP" altLang="en-US" sz="2400" kern="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このような作業を繰り返すことによりそれぞれの言語</a:t>
            </a:r>
            <a:endParaRPr lang="en-US" altLang="ja-JP" sz="2400" kern="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0" indent="0">
              <a:buFontTx/>
              <a:buNone/>
              <a:defRPr/>
            </a:pPr>
            <a:r>
              <a:rPr lang="ja-JP" altLang="en-US" sz="2400" kern="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データの統合、集約を図り問題の本質に迫ります。</a:t>
            </a:r>
            <a:endParaRPr lang="en-US" altLang="ja-JP" sz="2400" kern="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0" indent="0">
              <a:buFontTx/>
              <a:buNone/>
              <a:defRPr/>
            </a:pPr>
            <a:endParaRPr lang="en-US" altLang="ja-JP" sz="2400" kern="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marL="0" indent="0">
              <a:buFontTx/>
              <a:buNone/>
              <a:defRPr/>
            </a:pPr>
            <a:r>
              <a:rPr lang="ja-JP" altLang="en-US" sz="2400" kern="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2400" kern="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233363" y="198438"/>
            <a:ext cx="3978597" cy="523875"/>
          </a:xfrm>
          <a:prstGeom prst="rect">
            <a:avLst/>
          </a:prstGeom>
          <a:solidFill>
            <a:srgbClr val="FFC1C1"/>
          </a:solidFill>
          <a:ln w="12700">
            <a:solidFill>
              <a:srgbClr val="FFC1C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fontAlgn="ctr" hangingPunct="1">
              <a:defRPr/>
            </a:pPr>
            <a:r>
              <a:rPr lang="ja-JP" altLang="en-US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　</a:t>
            </a:r>
            <a:r>
              <a:rPr lang="ja-JP" altLang="en-US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２．親和図法の利点</a:t>
            </a:r>
            <a:endParaRPr lang="ja-JP" altLang="en-US" sz="2800" dirty="0" smtClean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6" name="正方形/長方形 9"/>
          <p:cNvSpPr>
            <a:spLocks noChangeArrowheads="1"/>
          </p:cNvSpPr>
          <p:nvPr/>
        </p:nvSpPr>
        <p:spPr bwMode="auto">
          <a:xfrm>
            <a:off x="323602" y="1052736"/>
            <a:ext cx="8424862" cy="592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親和図法の適用場面は広く、例えば以下の様な場面があります。</a:t>
            </a:r>
            <a:endParaRPr lang="en-US" altLang="ja-JP" sz="2400" dirty="0" smtClean="0"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24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（</a:t>
            </a:r>
            <a:r>
              <a:rPr lang="ja-JP" altLang="en-US" sz="24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１）</a:t>
            </a:r>
            <a:r>
              <a:rPr lang="en-US" altLang="ja-JP" sz="24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QC</a:t>
            </a:r>
            <a:r>
              <a:rPr lang="ja-JP" altLang="en-US" sz="24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サークルの</a:t>
            </a:r>
            <a:r>
              <a:rPr lang="ja-JP" altLang="en-US" sz="24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活動</a:t>
            </a:r>
            <a:r>
              <a:rPr lang="ja-JP" altLang="en-US" sz="24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方針</a:t>
            </a:r>
            <a:r>
              <a:rPr lang="ja-JP" altLang="en-US" sz="24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を策定したい</a:t>
            </a:r>
            <a:endParaRPr lang="ja-JP" altLang="en-US" sz="24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buFontTx/>
              <a:buNone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・メンバーの多くの意見を</a:t>
            </a:r>
            <a:r>
              <a:rPr lang="ja-JP" altLang="en-US" sz="2000" dirty="0" smtClean="0"/>
              <a:t>取り入れ、</a:t>
            </a:r>
            <a:r>
              <a:rPr lang="en-US" altLang="ja-JP" sz="2000" dirty="0" smtClean="0"/>
              <a:t>QC</a:t>
            </a:r>
            <a:r>
              <a:rPr lang="ja-JP" altLang="en-US" sz="2000" dirty="0" smtClean="0"/>
              <a:t>サークル</a:t>
            </a:r>
            <a:r>
              <a:rPr lang="ja-JP" altLang="en-US" sz="2000" dirty="0" smtClean="0"/>
              <a:t>活動方針を</a:t>
            </a:r>
            <a:r>
              <a:rPr lang="ja-JP" altLang="en-US" sz="2000" dirty="0" smtClean="0"/>
              <a:t>作成する。 </a:t>
            </a:r>
            <a:endParaRPr lang="ja-JP" altLang="en-US" sz="2000" dirty="0"/>
          </a:p>
          <a:p>
            <a:pPr>
              <a:buFontTx/>
              <a:buNone/>
            </a:pPr>
            <a:r>
              <a:rPr lang="ja-JP" altLang="en-US" sz="24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（２</a:t>
            </a:r>
            <a:r>
              <a:rPr lang="ja-JP" altLang="en-US" sz="24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）顧客ニーズを整理したい</a:t>
            </a:r>
            <a:endParaRPr lang="ja-JP" altLang="en-US" sz="24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buFontTx/>
              <a:buNone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・お</a:t>
            </a:r>
            <a:r>
              <a:rPr lang="ja-JP" altLang="en-US" sz="2000" dirty="0"/>
              <a:t>客様</a:t>
            </a:r>
            <a:r>
              <a:rPr lang="ja-JP" altLang="en-US" sz="2000" dirty="0" smtClean="0"/>
              <a:t>から商品に対する数々の要望やお叱りを頂戴している。</a:t>
            </a:r>
            <a:endParaRPr lang="en-US" altLang="ja-JP" sz="2000" dirty="0" smtClean="0"/>
          </a:p>
          <a:p>
            <a:pPr>
              <a:buFontTx/>
              <a:buNone/>
            </a:pPr>
            <a:r>
              <a:rPr lang="ja-JP" altLang="en-US" sz="2000" dirty="0" smtClean="0"/>
              <a:t>　・それらの声を整理することで、魅力的な新商品を企画したい。 </a:t>
            </a:r>
            <a:endParaRPr lang="ja-JP" altLang="en-US" sz="2000" dirty="0"/>
          </a:p>
          <a:p>
            <a:pPr>
              <a:buFontTx/>
              <a:buNone/>
            </a:pPr>
            <a:r>
              <a:rPr lang="ja-JP" altLang="en-US" sz="24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（</a:t>
            </a:r>
            <a:r>
              <a:rPr lang="ja-JP" altLang="en-US" sz="24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３）職場の重点課題を選定したい</a:t>
            </a:r>
            <a:endParaRPr lang="en-US" altLang="ja-JP" sz="2400" dirty="0" smtClean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buFontTx/>
              <a:buNone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・</a:t>
            </a:r>
            <a:r>
              <a:rPr lang="ja-JP" altLang="en-US" sz="2000" dirty="0"/>
              <a:t>職場</a:t>
            </a:r>
            <a:r>
              <a:rPr lang="ja-JP" altLang="en-US" sz="2000" dirty="0" smtClean="0"/>
              <a:t>にはたくさんの問題が山積している。</a:t>
            </a:r>
            <a:endParaRPr lang="en-US" altLang="ja-JP" sz="2000" dirty="0" smtClean="0"/>
          </a:p>
          <a:p>
            <a:pPr>
              <a:buFontTx/>
              <a:buNone/>
            </a:pPr>
            <a:r>
              <a:rPr lang="ja-JP" altLang="en-US" sz="2000" dirty="0" smtClean="0"/>
              <a:t>　　　それらを整理することで重点課題を選定したい 。</a:t>
            </a:r>
            <a:endParaRPr lang="ja-JP" altLang="en-US" sz="2000" dirty="0"/>
          </a:p>
          <a:p>
            <a:pPr>
              <a:buFontTx/>
              <a:buNone/>
            </a:pPr>
            <a:r>
              <a:rPr lang="ja-JP" altLang="en-US" sz="24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（４</a:t>
            </a:r>
            <a:r>
              <a:rPr lang="ja-JP" altLang="en-US" sz="24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）来年度の目標を設定したい </a:t>
            </a:r>
            <a:endParaRPr lang="ja-JP" altLang="en-US" sz="24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buFontTx/>
              <a:buNone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・</a:t>
            </a:r>
            <a:r>
              <a:rPr lang="ja-JP" altLang="en-US" sz="2000" dirty="0"/>
              <a:t>除夜</a:t>
            </a:r>
            <a:r>
              <a:rPr lang="ja-JP" altLang="en-US" sz="2000" dirty="0" smtClean="0"/>
              <a:t>の鐘を聞きながら本年度を振り返ることで、新年の目標を設定したい。</a:t>
            </a:r>
            <a:endParaRPr lang="en-US" altLang="ja-JP" sz="2000" dirty="0" smtClean="0"/>
          </a:p>
          <a:p>
            <a:pPr>
              <a:buFontTx/>
              <a:buNone/>
            </a:pPr>
            <a:endParaRPr lang="en-US" altLang="ja-JP" sz="2000" dirty="0"/>
          </a:p>
          <a:p>
            <a:pPr>
              <a:buFontTx/>
              <a:buNone/>
            </a:pPr>
            <a:r>
              <a:rPr lang="ja-JP" altLang="en-US" sz="2400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色々な場面で活用してほしいツールです。</a:t>
            </a:r>
            <a:endParaRPr lang="en-US" altLang="ja-JP" sz="2400" dirty="0" smtClean="0"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buNone/>
            </a:pPr>
            <a:r>
              <a:rPr lang="ja-JP" altLang="en-US" sz="2000" kern="0" dirty="0"/>
              <a:t>　</a:t>
            </a:r>
            <a:r>
              <a:rPr lang="ja-JP" altLang="en-US" sz="2000" kern="0" dirty="0" smtClean="0"/>
              <a:t>　　</a:t>
            </a:r>
            <a:endParaRPr lang="ja-JP" altLang="en-US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77" name="Text Box 33"/>
          <p:cNvSpPr txBox="1">
            <a:spLocks noChangeArrowheads="1"/>
          </p:cNvSpPr>
          <p:nvPr/>
        </p:nvSpPr>
        <p:spPr bwMode="auto">
          <a:xfrm>
            <a:off x="141288" y="117475"/>
            <a:ext cx="4070350" cy="523875"/>
          </a:xfrm>
          <a:prstGeom prst="rect">
            <a:avLst/>
          </a:prstGeom>
          <a:solidFill>
            <a:srgbClr val="FFC1C1"/>
          </a:solidFill>
          <a:ln w="12700">
            <a:solidFill>
              <a:srgbClr val="FFC1C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fontAlgn="ctr" hangingPunct="1">
              <a:defRPr/>
            </a:pPr>
            <a:r>
              <a:rPr lang="en-US" altLang="ja-JP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 </a:t>
            </a:r>
            <a:r>
              <a:rPr lang="ja-JP" altLang="en-US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３．親和図法の見方</a:t>
            </a: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87348"/>
            <a:ext cx="7826539" cy="501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2" name="Rectangle 757"/>
          <p:cNvSpPr>
            <a:spLocks noChangeArrowheads="1"/>
          </p:cNvSpPr>
          <p:nvPr/>
        </p:nvSpPr>
        <p:spPr bwMode="auto">
          <a:xfrm>
            <a:off x="1763713" y="6237288"/>
            <a:ext cx="33067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ja-JP" altLang="en-US" sz="1400" b="1">
                <a:latin typeface="ＭＳ Ｐゴシック" panose="020B0600070205080204" pitchFamily="50" charset="-128"/>
              </a:rPr>
              <a:t>図○社員食堂のあるべき姿に対する親和図</a:t>
            </a:r>
            <a:endParaRPr kumimoji="0" lang="ja-JP" altLang="en-US" sz="1800" b="1">
              <a:latin typeface="Arial" panose="020B0604020202020204" pitchFamily="34" charset="0"/>
            </a:endParaRPr>
          </a:p>
        </p:txBody>
      </p:sp>
      <p:grpSp>
        <p:nvGrpSpPr>
          <p:cNvPr id="12293" name="Group 4"/>
          <p:cNvGrpSpPr>
            <a:grpSpLocks/>
          </p:cNvGrpSpPr>
          <p:nvPr/>
        </p:nvGrpSpPr>
        <p:grpSpPr bwMode="auto">
          <a:xfrm>
            <a:off x="5894388" y="5994400"/>
            <a:ext cx="2349500" cy="560388"/>
            <a:chOff x="3894" y="3642"/>
            <a:chExt cx="1734" cy="444"/>
          </a:xfrm>
        </p:grpSpPr>
        <p:sp>
          <p:nvSpPr>
            <p:cNvPr id="70" name="Text Box 5"/>
            <p:cNvSpPr txBox="1">
              <a:spLocks noChangeArrowheads="1"/>
            </p:cNvSpPr>
            <p:nvPr/>
          </p:nvSpPr>
          <p:spPr bwMode="auto">
            <a:xfrm>
              <a:off x="4253" y="3756"/>
              <a:ext cx="1318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prstDash val="sysDot"/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 defTabSz="76200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 defTabSz="7620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 defTabSz="7620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 defTabSz="7620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  <a:defRPr/>
              </a:pPr>
              <a:r>
                <a:rPr lang="ja-JP" altLang="en-US" sz="1000" b="1" dirty="0" smtClean="0">
                  <a:latin typeface="+mn-ea"/>
                  <a:ea typeface="+mn-ea"/>
                </a:rPr>
                <a:t>静岡太郎</a:t>
              </a:r>
              <a:endParaRPr lang="ja-JP" altLang="en-US" sz="1000" b="1" dirty="0">
                <a:latin typeface="+mn-ea"/>
                <a:ea typeface="+mn-ea"/>
              </a:endParaRPr>
            </a:p>
          </p:txBody>
        </p:sp>
        <p:sp>
          <p:nvSpPr>
            <p:cNvPr id="71" name="Text Box 6"/>
            <p:cNvSpPr txBox="1">
              <a:spLocks noChangeArrowheads="1"/>
            </p:cNvSpPr>
            <p:nvPr/>
          </p:nvSpPr>
          <p:spPr bwMode="auto">
            <a:xfrm>
              <a:off x="3894" y="3642"/>
              <a:ext cx="1700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prstDash val="sysDot"/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 defTabSz="76200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 defTabSz="7620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 defTabSz="7620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 defTabSz="7620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  <a:defRPr/>
              </a:pPr>
              <a:r>
                <a:rPr lang="ja-JP" altLang="en-US" sz="1000" b="1" dirty="0">
                  <a:latin typeface="+mn-ea"/>
                  <a:ea typeface="+mn-ea"/>
                </a:rPr>
                <a:t>作成者：　○○○サークル</a:t>
              </a:r>
            </a:p>
          </p:txBody>
        </p:sp>
        <p:sp>
          <p:nvSpPr>
            <p:cNvPr id="72" name="Text Box 7"/>
            <p:cNvSpPr txBox="1">
              <a:spLocks noChangeArrowheads="1"/>
            </p:cNvSpPr>
            <p:nvPr/>
          </p:nvSpPr>
          <p:spPr bwMode="auto">
            <a:xfrm>
              <a:off x="4040" y="3891"/>
              <a:ext cx="1588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prstDash val="sysDot"/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 defTabSz="76200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 defTabSz="7620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 defTabSz="7620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 defTabSz="7620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  <a:defRPr/>
              </a:pPr>
              <a:r>
                <a:rPr lang="ja-JP" altLang="en-US" sz="1000" b="1" dirty="0">
                  <a:latin typeface="+mn-ea"/>
                  <a:ea typeface="+mn-ea"/>
                </a:rPr>
                <a:t>作成日：２０</a:t>
              </a:r>
              <a:r>
                <a:rPr lang="en-US" altLang="ja-JP" sz="1000" b="1" dirty="0">
                  <a:latin typeface="+mn-ea"/>
                  <a:ea typeface="+mn-ea"/>
                </a:rPr>
                <a:t>××</a:t>
              </a:r>
              <a:r>
                <a:rPr lang="ja-JP" altLang="en-US" sz="1000" b="1" dirty="0">
                  <a:latin typeface="+mn-ea"/>
                  <a:ea typeface="+mn-ea"/>
                </a:rPr>
                <a:t>年　６月　１日</a:t>
              </a:r>
            </a:p>
          </p:txBody>
        </p:sp>
      </p:grpSp>
      <p:sp>
        <p:nvSpPr>
          <p:cNvPr id="2" name="四角形吹き出し 1"/>
          <p:cNvSpPr/>
          <p:nvPr/>
        </p:nvSpPr>
        <p:spPr>
          <a:xfrm>
            <a:off x="2305050" y="4986338"/>
            <a:ext cx="1152525" cy="574675"/>
          </a:xfrm>
          <a:prstGeom prst="wedgeRectCallout">
            <a:avLst>
              <a:gd name="adj1" fmla="val -100199"/>
              <a:gd name="adj2" fmla="val -94116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600" b="1" dirty="0">
                <a:solidFill>
                  <a:schemeClr val="tx1"/>
                </a:solidFill>
              </a:rPr>
              <a:t>言語データ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115616" y="3285232"/>
            <a:ext cx="1016000" cy="431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75" name="正方形/長方形 74"/>
          <p:cNvSpPr/>
          <p:nvPr/>
        </p:nvSpPr>
        <p:spPr>
          <a:xfrm>
            <a:off x="2411760" y="3285232"/>
            <a:ext cx="1017587" cy="431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76" name="四角形吹き出し 75"/>
          <p:cNvSpPr/>
          <p:nvPr/>
        </p:nvSpPr>
        <p:spPr>
          <a:xfrm>
            <a:off x="184150" y="1916113"/>
            <a:ext cx="1152525" cy="576262"/>
          </a:xfrm>
          <a:prstGeom prst="wedgeRectCallout">
            <a:avLst>
              <a:gd name="adj1" fmla="val 56416"/>
              <a:gd name="adj2" fmla="val 19583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600" b="1" dirty="0">
                <a:solidFill>
                  <a:schemeClr val="tx1"/>
                </a:solidFill>
              </a:rPr>
              <a:t>親和データ</a:t>
            </a:r>
          </a:p>
        </p:txBody>
      </p:sp>
      <p:sp>
        <p:nvSpPr>
          <p:cNvPr id="77" name="正方形/長方形 76"/>
          <p:cNvSpPr/>
          <p:nvPr/>
        </p:nvSpPr>
        <p:spPr>
          <a:xfrm>
            <a:off x="5436096" y="3933304"/>
            <a:ext cx="1016000" cy="431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78" name="正方形/長方形 77"/>
          <p:cNvSpPr/>
          <p:nvPr/>
        </p:nvSpPr>
        <p:spPr>
          <a:xfrm>
            <a:off x="4139952" y="3933304"/>
            <a:ext cx="1016000" cy="431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79" name="正方形/長方形 78"/>
          <p:cNvSpPr/>
          <p:nvPr/>
        </p:nvSpPr>
        <p:spPr>
          <a:xfrm>
            <a:off x="6732240" y="2060575"/>
            <a:ext cx="1016000" cy="431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80" name="正方形/長方形 79"/>
          <p:cNvSpPr/>
          <p:nvPr/>
        </p:nvSpPr>
        <p:spPr>
          <a:xfrm>
            <a:off x="5436096" y="2060575"/>
            <a:ext cx="1017587" cy="431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81" name="正方形/長方形 80"/>
          <p:cNvSpPr/>
          <p:nvPr/>
        </p:nvSpPr>
        <p:spPr>
          <a:xfrm>
            <a:off x="4211960" y="2060575"/>
            <a:ext cx="1017587" cy="431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82" name="正方形/長方形 81"/>
          <p:cNvSpPr/>
          <p:nvPr/>
        </p:nvSpPr>
        <p:spPr>
          <a:xfrm>
            <a:off x="6732240" y="3933304"/>
            <a:ext cx="1017587" cy="431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4893103" y="1530223"/>
            <a:ext cx="2341959" cy="431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1145180" y="2690220"/>
            <a:ext cx="2341959" cy="431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3040658" y="765127"/>
            <a:ext cx="3340161" cy="431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200025" y="169863"/>
            <a:ext cx="3081293" cy="523220"/>
          </a:xfrm>
          <a:prstGeom prst="rect">
            <a:avLst/>
          </a:prstGeom>
          <a:solidFill>
            <a:srgbClr val="FFC1C1"/>
          </a:solidFill>
          <a:ln w="12700">
            <a:solidFill>
              <a:srgbClr val="FFC1C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fontAlgn="ctr" hangingPunct="1">
              <a:defRPr/>
            </a:pPr>
            <a:r>
              <a:rPr lang="ja-JP" altLang="en-US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４．親和図の作り方</a:t>
            </a:r>
            <a:endParaRPr lang="ja-JP" altLang="en-US" sz="2800" dirty="0" smtClean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33375" y="1514475"/>
            <a:ext cx="8401050" cy="9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・親和図を使うテーマとしては、混沌とした状態の整理</a:t>
            </a:r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が</a:t>
            </a:r>
            <a:endParaRPr lang="en-US" altLang="ja-JP" sz="240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必要なテーマ</a:t>
            </a: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が適していると言えます。 </a:t>
            </a:r>
          </a:p>
        </p:txBody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354013" y="857250"/>
            <a:ext cx="4179887" cy="460375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手順１．</a:t>
            </a:r>
            <a:r>
              <a:rPr lang="ja-JP" altLang="en-US" sz="2400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テーマを選定をする</a:t>
            </a:r>
            <a:endParaRPr lang="ja-JP" altLang="en-US" sz="2400" dirty="0"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352425" y="2541588"/>
            <a:ext cx="840105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（</a:t>
            </a: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今回の事例は</a:t>
            </a:r>
            <a:r>
              <a:rPr lang="ja-JP" altLang="en-US" sz="24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「魅力的な社員食堂とは」</a:t>
            </a: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というテーマを</a:t>
            </a:r>
            <a:endParaRPr lang="en-US" altLang="ja-JP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</a:t>
            </a:r>
            <a:r>
              <a:rPr lang="ja-JP" altLang="en-US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選定</a:t>
            </a: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しています） </a:t>
            </a:r>
          </a:p>
        </p:txBody>
      </p:sp>
      <p:sp>
        <p:nvSpPr>
          <p:cNvPr id="14343" name="Text Box 2"/>
          <p:cNvSpPr txBox="1">
            <a:spLocks noChangeArrowheads="1"/>
          </p:cNvSpPr>
          <p:nvPr/>
        </p:nvSpPr>
        <p:spPr bwMode="auto">
          <a:xfrm>
            <a:off x="385763" y="3716338"/>
            <a:ext cx="4179887" cy="461962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手順２．言語データを収集する</a:t>
            </a:r>
          </a:p>
        </p:txBody>
      </p:sp>
      <p:sp>
        <p:nvSpPr>
          <p:cNvPr id="14344" name="Text Box 3"/>
          <p:cNvSpPr txBox="1">
            <a:spLocks noChangeArrowheads="1"/>
          </p:cNvSpPr>
          <p:nvPr/>
        </p:nvSpPr>
        <p:spPr bwMode="auto">
          <a:xfrm>
            <a:off x="153988" y="4206875"/>
            <a:ext cx="8401050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8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en-US" altLang="ja-JP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1)</a:t>
            </a:r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観察や調査によってあらゆる情報を収集する。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r>
              <a:rPr lang="en-US" altLang="ja-JP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</a:t>
            </a:r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）インタビューやアンケート調査時の留意点</a:t>
            </a:r>
            <a:endParaRPr lang="en-US" altLang="ja-JP" sz="240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    “調査目的を明確に、もれなく、重複なく”</a:t>
            </a:r>
          </a:p>
        </p:txBody>
      </p:sp>
      <p:pic>
        <p:nvPicPr>
          <p:cNvPr id="9" name="Picture 14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410" y="4725144"/>
            <a:ext cx="1727200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23850" y="368300"/>
            <a:ext cx="5832475" cy="461963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手順３．言語情報を言語データ化する 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63761" y="1341438"/>
            <a:ext cx="8040687" cy="446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1)</a:t>
            </a: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得られた情報を</a:t>
            </a:r>
            <a:r>
              <a:rPr lang="ja-JP" altLang="en-US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主語＋述語</a:t>
            </a: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</a:t>
            </a:r>
            <a:endParaRPr lang="en-US" altLang="ja-JP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    </a:t>
            </a: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文章に変換する。</a:t>
            </a:r>
            <a:endParaRPr lang="en-US" altLang="ja-JP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これが言語データとなる。</a:t>
            </a:r>
            <a:endParaRPr lang="en-US" altLang="ja-JP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    </a:t>
            </a:r>
            <a:r>
              <a:rPr lang="en-US" altLang="ja-JP" sz="24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24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言語データ化の留意点</a:t>
            </a:r>
            <a:r>
              <a:rPr lang="en-US" altLang="ja-JP" sz="24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  </a:t>
            </a:r>
            <a:r>
              <a:rPr lang="ja-JP" altLang="en-US" sz="24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・「重文」は「短文」に分解する。　</a:t>
            </a:r>
            <a:endParaRPr lang="en-US" altLang="ja-JP" sz="2400" dirty="0"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・「体言止め」を文章化する。</a:t>
            </a:r>
            <a:endParaRPr lang="en-US" altLang="ja-JP" sz="2400" dirty="0"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2)</a:t>
            </a: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言語データはカードや付箋にマジックなどの濃い</a:t>
            </a:r>
            <a:endParaRPr lang="en-US" altLang="ja-JP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筆記用具で記入する。</a:t>
            </a:r>
          </a:p>
        </p:txBody>
      </p:sp>
      <p:pic>
        <p:nvPicPr>
          <p:cNvPr id="4" name="Picture 30" descr="2-B-00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780928"/>
            <a:ext cx="2332037" cy="15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吹き出し 4"/>
          <p:cNvSpPr/>
          <p:nvPr/>
        </p:nvSpPr>
        <p:spPr>
          <a:xfrm>
            <a:off x="6111812" y="1762274"/>
            <a:ext cx="1978025" cy="877888"/>
          </a:xfrm>
          <a:prstGeom prst="wedgeRoundRectCallout">
            <a:avLst>
              <a:gd name="adj1" fmla="val -35496"/>
              <a:gd name="adj2" fmla="val 39001"/>
              <a:gd name="adj3" fmla="val 16667"/>
            </a:avLst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2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表現は、</a:t>
            </a:r>
            <a:endParaRPr lang="en-US" altLang="ja-JP" sz="20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>
              <a:defRPr/>
            </a:pPr>
            <a:r>
              <a:rPr lang="ja-JP" altLang="en-US" sz="20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主語＋述語</a:t>
            </a:r>
            <a:endParaRPr lang="ja-JP" altLang="en-US" sz="20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23850" y="368300"/>
            <a:ext cx="5832475" cy="461963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手順４．言語データを並べる 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36550" y="3167063"/>
            <a:ext cx="1406525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料理が美味しい</a:t>
            </a:r>
            <a:endParaRPr lang="en-US" altLang="ja-JP" sz="1600" dirty="0"/>
          </a:p>
        </p:txBody>
      </p:sp>
      <p:sp>
        <p:nvSpPr>
          <p:cNvPr id="10" name="正方形/長方形 9"/>
          <p:cNvSpPr/>
          <p:nvPr/>
        </p:nvSpPr>
        <p:spPr>
          <a:xfrm>
            <a:off x="349250" y="1573213"/>
            <a:ext cx="1406525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料理の種類が豊富</a:t>
            </a:r>
            <a:endParaRPr lang="en-US" altLang="ja-JP" sz="1600" dirty="0"/>
          </a:p>
        </p:txBody>
      </p:sp>
      <p:sp>
        <p:nvSpPr>
          <p:cNvPr id="11" name="正方形/長方形 10"/>
          <p:cNvSpPr/>
          <p:nvPr/>
        </p:nvSpPr>
        <p:spPr>
          <a:xfrm>
            <a:off x="2025650" y="1628775"/>
            <a:ext cx="1406525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食器がきれい</a:t>
            </a:r>
            <a:endParaRPr lang="en-US" altLang="ja-JP" sz="1600" dirty="0"/>
          </a:p>
        </p:txBody>
      </p:sp>
      <p:sp>
        <p:nvSpPr>
          <p:cNvPr id="12" name="正方形/長方形 11"/>
          <p:cNvSpPr/>
          <p:nvPr/>
        </p:nvSpPr>
        <p:spPr>
          <a:xfrm>
            <a:off x="323850" y="2420938"/>
            <a:ext cx="1406525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食材が新鮮</a:t>
            </a:r>
            <a:endParaRPr lang="en-US" altLang="ja-JP" sz="1600" dirty="0"/>
          </a:p>
        </p:txBody>
      </p:sp>
      <p:sp>
        <p:nvSpPr>
          <p:cNvPr id="13" name="正方形/長方形 12"/>
          <p:cNvSpPr/>
          <p:nvPr/>
        </p:nvSpPr>
        <p:spPr>
          <a:xfrm>
            <a:off x="306388" y="4868863"/>
            <a:ext cx="142398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調理が早い</a:t>
            </a:r>
            <a:endParaRPr lang="en-US" altLang="ja-JP" sz="1600" dirty="0"/>
          </a:p>
        </p:txBody>
      </p:sp>
      <p:sp>
        <p:nvSpPr>
          <p:cNvPr id="14" name="正方形/長方形 13"/>
          <p:cNvSpPr/>
          <p:nvPr/>
        </p:nvSpPr>
        <p:spPr>
          <a:xfrm>
            <a:off x="323850" y="4076700"/>
            <a:ext cx="142398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食事のスペースが広い</a:t>
            </a:r>
            <a:endParaRPr lang="en-US" altLang="ja-JP" sz="1600" dirty="0"/>
          </a:p>
        </p:txBody>
      </p:sp>
      <p:sp>
        <p:nvSpPr>
          <p:cNvPr id="16" name="正方形/長方形 15"/>
          <p:cNvSpPr/>
          <p:nvPr/>
        </p:nvSpPr>
        <p:spPr>
          <a:xfrm>
            <a:off x="2009775" y="2455863"/>
            <a:ext cx="14224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料金が安い</a:t>
            </a:r>
            <a:endParaRPr lang="en-US" altLang="ja-JP" sz="1600" dirty="0"/>
          </a:p>
        </p:txBody>
      </p:sp>
      <p:sp>
        <p:nvSpPr>
          <p:cNvPr id="17" name="正方形/長方形 16"/>
          <p:cNvSpPr/>
          <p:nvPr/>
        </p:nvSpPr>
        <p:spPr>
          <a:xfrm>
            <a:off x="2009775" y="4835525"/>
            <a:ext cx="14224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調理師がイケメン</a:t>
            </a:r>
            <a:endParaRPr lang="en-US" altLang="ja-JP" sz="1600" dirty="0"/>
          </a:p>
        </p:txBody>
      </p:sp>
      <p:sp>
        <p:nvSpPr>
          <p:cNvPr id="18" name="正方形/長方形 17"/>
          <p:cNvSpPr/>
          <p:nvPr/>
        </p:nvSpPr>
        <p:spPr>
          <a:xfrm>
            <a:off x="2016125" y="3251200"/>
            <a:ext cx="142398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ウエイトレスが綺麗</a:t>
            </a:r>
            <a:endParaRPr lang="en-US" altLang="ja-JP" sz="1600" dirty="0"/>
          </a:p>
        </p:txBody>
      </p:sp>
      <p:sp>
        <p:nvSpPr>
          <p:cNvPr id="19" name="正方形/長方形 18"/>
          <p:cNvSpPr/>
          <p:nvPr/>
        </p:nvSpPr>
        <p:spPr>
          <a:xfrm>
            <a:off x="2009775" y="4043363"/>
            <a:ext cx="14224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対応が明るい</a:t>
            </a:r>
            <a:endParaRPr lang="en-US" altLang="ja-JP" sz="1600" dirty="0"/>
          </a:p>
        </p:txBody>
      </p:sp>
      <p:sp>
        <p:nvSpPr>
          <p:cNvPr id="20" name="正方形/長方形 19"/>
          <p:cNvSpPr/>
          <p:nvPr/>
        </p:nvSpPr>
        <p:spPr>
          <a:xfrm>
            <a:off x="3675063" y="2484438"/>
            <a:ext cx="142398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室内がきれい</a:t>
            </a:r>
            <a:endParaRPr lang="en-US" altLang="ja-JP" sz="1600" dirty="0"/>
          </a:p>
        </p:txBody>
      </p:sp>
      <p:sp>
        <p:nvSpPr>
          <p:cNvPr id="21" name="正方形/長方形 20"/>
          <p:cNvSpPr/>
          <p:nvPr/>
        </p:nvSpPr>
        <p:spPr>
          <a:xfrm>
            <a:off x="6931025" y="2481263"/>
            <a:ext cx="142398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景色が見える</a:t>
            </a:r>
            <a:endParaRPr lang="en-US" altLang="ja-JP" sz="1600" dirty="0"/>
          </a:p>
        </p:txBody>
      </p:sp>
      <p:sp>
        <p:nvSpPr>
          <p:cNvPr id="22" name="正方形/長方形 21"/>
          <p:cNvSpPr/>
          <p:nvPr/>
        </p:nvSpPr>
        <p:spPr>
          <a:xfrm>
            <a:off x="3657600" y="1628775"/>
            <a:ext cx="14224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音楽が流れている</a:t>
            </a:r>
            <a:endParaRPr lang="en-US" altLang="ja-JP" sz="1600" dirty="0"/>
          </a:p>
        </p:txBody>
      </p:sp>
      <p:sp>
        <p:nvSpPr>
          <p:cNvPr id="23" name="正方形/長方形 22"/>
          <p:cNvSpPr/>
          <p:nvPr/>
        </p:nvSpPr>
        <p:spPr>
          <a:xfrm>
            <a:off x="3676650" y="3319463"/>
            <a:ext cx="14224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職場から近い</a:t>
            </a:r>
            <a:endParaRPr lang="en-US" altLang="ja-JP" sz="1600" dirty="0"/>
          </a:p>
        </p:txBody>
      </p:sp>
      <p:sp>
        <p:nvSpPr>
          <p:cNvPr id="24" name="正方形/長方形 23"/>
          <p:cNvSpPr/>
          <p:nvPr/>
        </p:nvSpPr>
        <p:spPr>
          <a:xfrm>
            <a:off x="3665538" y="4144963"/>
            <a:ext cx="142398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食堂が衛生的</a:t>
            </a:r>
            <a:endParaRPr lang="en-US" altLang="ja-JP" sz="1600" dirty="0"/>
          </a:p>
        </p:txBody>
      </p:sp>
      <p:sp>
        <p:nvSpPr>
          <p:cNvPr id="25" name="正方形/長方形 24"/>
          <p:cNvSpPr/>
          <p:nvPr/>
        </p:nvSpPr>
        <p:spPr>
          <a:xfrm>
            <a:off x="6948488" y="4208463"/>
            <a:ext cx="142398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列に並ばない</a:t>
            </a:r>
            <a:endParaRPr lang="en-US" altLang="ja-JP" sz="1600" dirty="0"/>
          </a:p>
        </p:txBody>
      </p:sp>
      <p:sp>
        <p:nvSpPr>
          <p:cNvPr id="26" name="正方形/長方形 25"/>
          <p:cNvSpPr/>
          <p:nvPr/>
        </p:nvSpPr>
        <p:spPr>
          <a:xfrm>
            <a:off x="5289550" y="4179888"/>
            <a:ext cx="1406525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メニューが判りやすい</a:t>
            </a:r>
            <a:endParaRPr lang="en-US" altLang="ja-JP" sz="1600" dirty="0"/>
          </a:p>
        </p:txBody>
      </p:sp>
      <p:sp>
        <p:nvSpPr>
          <p:cNvPr id="27" name="正方形/長方形 26"/>
          <p:cNvSpPr/>
          <p:nvPr/>
        </p:nvSpPr>
        <p:spPr>
          <a:xfrm>
            <a:off x="5278438" y="1641475"/>
            <a:ext cx="140493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食器返却が判りやすい</a:t>
            </a:r>
            <a:endParaRPr lang="en-US" altLang="ja-JP" sz="1600" dirty="0"/>
          </a:p>
        </p:txBody>
      </p:sp>
      <p:sp>
        <p:nvSpPr>
          <p:cNvPr id="28" name="正方形/長方形 27"/>
          <p:cNvSpPr/>
          <p:nvPr/>
        </p:nvSpPr>
        <p:spPr>
          <a:xfrm>
            <a:off x="6926263" y="1641475"/>
            <a:ext cx="1406525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調味料が豊富</a:t>
            </a:r>
            <a:endParaRPr lang="en-US" altLang="ja-JP" sz="1600" dirty="0"/>
          </a:p>
        </p:txBody>
      </p:sp>
      <p:sp>
        <p:nvSpPr>
          <p:cNvPr id="29" name="正方形/長方形 28"/>
          <p:cNvSpPr/>
          <p:nvPr/>
        </p:nvSpPr>
        <p:spPr>
          <a:xfrm>
            <a:off x="5278438" y="3349625"/>
            <a:ext cx="140493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テーブルが衛生的</a:t>
            </a:r>
            <a:endParaRPr lang="en-US" altLang="ja-JP" sz="1600" dirty="0"/>
          </a:p>
        </p:txBody>
      </p:sp>
      <p:sp>
        <p:nvSpPr>
          <p:cNvPr id="30" name="正方形/長方形 29"/>
          <p:cNvSpPr/>
          <p:nvPr/>
        </p:nvSpPr>
        <p:spPr>
          <a:xfrm>
            <a:off x="5278438" y="2484438"/>
            <a:ext cx="140493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パーティションがある</a:t>
            </a:r>
            <a:endParaRPr lang="en-US" altLang="ja-JP" sz="1600" dirty="0"/>
          </a:p>
        </p:txBody>
      </p:sp>
      <p:sp>
        <p:nvSpPr>
          <p:cNvPr id="31" name="正方形/長方形 30"/>
          <p:cNvSpPr/>
          <p:nvPr/>
        </p:nvSpPr>
        <p:spPr>
          <a:xfrm>
            <a:off x="6950075" y="3382963"/>
            <a:ext cx="140493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料理の温度管理がされている</a:t>
            </a:r>
            <a:endParaRPr lang="en-US" altLang="ja-JP" sz="1600" dirty="0"/>
          </a:p>
        </p:txBody>
      </p:sp>
      <p:sp>
        <p:nvSpPr>
          <p:cNvPr id="18457" name="正方形/長方形 2"/>
          <p:cNvSpPr>
            <a:spLocks noChangeArrowheads="1"/>
          </p:cNvSpPr>
          <p:nvPr/>
        </p:nvSpPr>
        <p:spPr bwMode="auto">
          <a:xfrm>
            <a:off x="3652838" y="5132388"/>
            <a:ext cx="53117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今回の事例は</a:t>
            </a:r>
            <a:r>
              <a:rPr lang="ja-JP" altLang="en-US" sz="240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「魅力的な社員食堂は？」</a:t>
            </a:r>
            <a:endParaRPr lang="en-US" altLang="ja-JP" sz="240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の言語データの事例</a:t>
            </a:r>
            <a:endParaRPr lang="en-US" altLang="ja-JP" sz="240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506413" y="6173788"/>
            <a:ext cx="8324850" cy="46196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魅力的な社員食堂とは、の２２個のデータが集まりました。</a:t>
            </a:r>
            <a:endParaRPr lang="ja-JP" altLang="en-US" dirty="0"/>
          </a:p>
        </p:txBody>
      </p:sp>
      <p:sp>
        <p:nvSpPr>
          <p:cNvPr id="33" name="正方形/長方形 32"/>
          <p:cNvSpPr/>
          <p:nvPr/>
        </p:nvSpPr>
        <p:spPr>
          <a:xfrm>
            <a:off x="107950" y="1012726"/>
            <a:ext cx="8856663" cy="40005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ja-JP" altLang="en-US" sz="20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手順</a:t>
            </a:r>
            <a:r>
              <a:rPr lang="ja-JP" altLang="en-US" sz="20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３</a:t>
            </a:r>
            <a:r>
              <a:rPr lang="ja-JP" altLang="en-US" sz="20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で</a:t>
            </a:r>
            <a:r>
              <a:rPr lang="ja-JP" altLang="en-US" sz="2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得られた言語データをカードに書き写してボードやテーブルに 並べます。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19088" y="260350"/>
            <a:ext cx="7061200" cy="461963"/>
          </a:xfrm>
          <a:prstGeom prst="rect">
            <a:avLst/>
          </a:prstGeom>
          <a:solidFill>
            <a:srgbClr val="CC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手順５．言語</a:t>
            </a:r>
            <a:r>
              <a:rPr lang="ja-JP" altLang="en-US" sz="2400" dirty="0" smtClean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データの</a:t>
            </a:r>
            <a:r>
              <a:rPr lang="ja-JP" altLang="en-US" sz="24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カード寄せを行う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64232" y="980728"/>
            <a:ext cx="8883650" cy="1447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ja-JP" altLang="en-US" sz="2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lang="ja-JP" altLang="en-US" sz="2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・全て</a:t>
            </a:r>
            <a:r>
              <a:rPr lang="ja-JP" altLang="en-US" sz="2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の言語データを読み返すことで、</a:t>
            </a:r>
            <a:r>
              <a:rPr lang="ja-JP" altLang="en-US" sz="22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『似ている</a:t>
            </a:r>
            <a:r>
              <a:rPr lang="ja-JP" altLang="en-US" sz="2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』と思われる</a:t>
            </a:r>
            <a:endParaRPr lang="en-US" altLang="ja-JP" sz="2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defRPr/>
            </a:pPr>
            <a:r>
              <a:rPr lang="ja-JP" altLang="en-US" sz="2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lang="ja-JP" altLang="en-US" sz="2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言語</a:t>
            </a:r>
            <a:r>
              <a:rPr lang="ja-JP" altLang="en-US" sz="2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データを見つけ、 その</a:t>
            </a:r>
            <a:r>
              <a:rPr lang="ja-JP" altLang="en-US" sz="2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データを</a:t>
            </a:r>
            <a:r>
              <a:rPr lang="ja-JP" altLang="en-US" sz="2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近くに寄せます。</a:t>
            </a:r>
            <a:endParaRPr lang="en-US" altLang="ja-JP" sz="2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defRPr/>
            </a:pPr>
            <a:r>
              <a:rPr lang="ja-JP" altLang="en-US" sz="2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lang="ja-JP" altLang="en-US" sz="2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これ</a:t>
            </a:r>
            <a:r>
              <a:rPr lang="ja-JP" altLang="en-US" sz="2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をカード寄せと言います。 </a:t>
            </a:r>
            <a:endParaRPr lang="en-US" altLang="ja-JP" sz="2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>
              <a:defRPr/>
            </a:pPr>
            <a:r>
              <a:rPr lang="ja-JP" altLang="en-US" sz="2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</a:t>
            </a:r>
            <a:r>
              <a:rPr lang="ja-JP" altLang="en-US" sz="2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この</a:t>
            </a:r>
            <a:r>
              <a:rPr lang="ja-JP" altLang="en-US" sz="2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、『似ている』とは、「何となく似ているなぁ～」という程度でＯＫです。 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930650" y="3108325"/>
            <a:ext cx="142398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食事のスペースが広い</a:t>
            </a:r>
            <a:endParaRPr lang="en-US" altLang="ja-JP" sz="1600" dirty="0"/>
          </a:p>
        </p:txBody>
      </p:sp>
      <p:sp>
        <p:nvSpPr>
          <p:cNvPr id="11" name="正方形/長方形 10"/>
          <p:cNvSpPr/>
          <p:nvPr/>
        </p:nvSpPr>
        <p:spPr>
          <a:xfrm>
            <a:off x="2149475" y="3983038"/>
            <a:ext cx="14224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音楽が流れている</a:t>
            </a:r>
            <a:endParaRPr lang="en-US" altLang="ja-JP" sz="1600" dirty="0"/>
          </a:p>
        </p:txBody>
      </p:sp>
      <p:sp>
        <p:nvSpPr>
          <p:cNvPr id="12" name="正方形/長方形 11"/>
          <p:cNvSpPr/>
          <p:nvPr/>
        </p:nvSpPr>
        <p:spPr>
          <a:xfrm>
            <a:off x="3940175" y="3957638"/>
            <a:ext cx="142398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室内がきれい</a:t>
            </a:r>
            <a:endParaRPr lang="en-US" altLang="ja-JP" sz="1600" dirty="0"/>
          </a:p>
        </p:txBody>
      </p:sp>
      <p:sp>
        <p:nvSpPr>
          <p:cNvPr id="13" name="正方形/長方形 12"/>
          <p:cNvSpPr/>
          <p:nvPr/>
        </p:nvSpPr>
        <p:spPr>
          <a:xfrm>
            <a:off x="307975" y="3067050"/>
            <a:ext cx="142398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食堂が衛生的</a:t>
            </a:r>
            <a:endParaRPr lang="en-US" altLang="ja-JP" sz="1600" dirty="0"/>
          </a:p>
        </p:txBody>
      </p:sp>
      <p:sp>
        <p:nvSpPr>
          <p:cNvPr id="14" name="正方形/長方形 13"/>
          <p:cNvSpPr/>
          <p:nvPr/>
        </p:nvSpPr>
        <p:spPr>
          <a:xfrm>
            <a:off x="2149475" y="3101975"/>
            <a:ext cx="142398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/>
              <a:t>景色が見える</a:t>
            </a:r>
            <a:endParaRPr lang="en-US" altLang="ja-JP" sz="1600" dirty="0"/>
          </a:p>
        </p:txBody>
      </p:sp>
      <p:sp>
        <p:nvSpPr>
          <p:cNvPr id="15" name="正方形/長方形 14"/>
          <p:cNvSpPr/>
          <p:nvPr/>
        </p:nvSpPr>
        <p:spPr>
          <a:xfrm>
            <a:off x="347663" y="3916363"/>
            <a:ext cx="1404937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テーブルが衛生的</a:t>
            </a:r>
            <a:endParaRPr lang="en-US" altLang="ja-JP" sz="1600" dirty="0"/>
          </a:p>
        </p:txBody>
      </p:sp>
      <p:sp>
        <p:nvSpPr>
          <p:cNvPr id="16" name="正方形/長方形 15"/>
          <p:cNvSpPr/>
          <p:nvPr/>
        </p:nvSpPr>
        <p:spPr>
          <a:xfrm>
            <a:off x="347663" y="4752975"/>
            <a:ext cx="1406525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食器がきれい</a:t>
            </a:r>
            <a:endParaRPr lang="en-US" altLang="ja-JP" sz="1600" dirty="0"/>
          </a:p>
        </p:txBody>
      </p:sp>
      <p:sp>
        <p:nvSpPr>
          <p:cNvPr id="2" name="正方形/長方形 1"/>
          <p:cNvSpPr/>
          <p:nvPr/>
        </p:nvSpPr>
        <p:spPr>
          <a:xfrm>
            <a:off x="169863" y="2805113"/>
            <a:ext cx="1738312" cy="285591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516688" y="3297238"/>
            <a:ext cx="14224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料金が安い</a:t>
            </a:r>
            <a:endParaRPr lang="en-US" altLang="ja-JP" sz="1600" dirty="0"/>
          </a:p>
        </p:txBody>
      </p:sp>
      <p:sp>
        <p:nvSpPr>
          <p:cNvPr id="3" name="フローチャート: 代替処理 2"/>
          <p:cNvSpPr/>
          <p:nvPr/>
        </p:nvSpPr>
        <p:spPr>
          <a:xfrm>
            <a:off x="747713" y="5740400"/>
            <a:ext cx="4602162" cy="755650"/>
          </a:xfrm>
          <a:prstGeom prst="flowChartAlternateProcess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似たもの同士を寄せて置きます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3959225" y="4773613"/>
            <a:ext cx="1404938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eaLnBrk="1" hangingPunct="1">
              <a:defRPr/>
            </a:pPr>
            <a:r>
              <a:rPr lang="ja-JP" altLang="en-US" sz="1600" dirty="0"/>
              <a:t>パーティションがある</a:t>
            </a:r>
            <a:endParaRPr lang="en-US" altLang="ja-JP" sz="1600" dirty="0"/>
          </a:p>
        </p:txBody>
      </p:sp>
      <p:sp>
        <p:nvSpPr>
          <p:cNvPr id="25" name="正方形/長方形 24"/>
          <p:cNvSpPr/>
          <p:nvPr/>
        </p:nvSpPr>
        <p:spPr>
          <a:xfrm>
            <a:off x="2025650" y="2782888"/>
            <a:ext cx="1738313" cy="2257425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3841750" y="2805113"/>
            <a:ext cx="1738313" cy="285591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" name="円形吹き出し 3"/>
          <p:cNvSpPr/>
          <p:nvPr/>
        </p:nvSpPr>
        <p:spPr>
          <a:xfrm>
            <a:off x="6249044" y="4775200"/>
            <a:ext cx="2211388" cy="1419225"/>
          </a:xfrm>
          <a:prstGeom prst="wedgeEllipseCallout">
            <a:avLst>
              <a:gd name="adj1" fmla="val -12399"/>
              <a:gd name="adj2" fmla="val -11359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2000" b="1" dirty="0">
                <a:solidFill>
                  <a:srgbClr val="FF0000"/>
                </a:solidFill>
              </a:rPr>
              <a:t>どこにも属さないデータはそのまま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F78CFC77271354195C530399E11D87F" ma:contentTypeVersion="" ma:contentTypeDescription="新しいドキュメントを作成します。" ma:contentTypeScope="" ma:versionID="e38e4ad93fdcd0c090c04df74166b6f6">
  <xsd:schema xmlns:xsd="http://www.w3.org/2001/XMLSchema" xmlns:xs="http://www.w3.org/2001/XMLSchema" xmlns:p="http://schemas.microsoft.com/office/2006/metadata/properties" xmlns:ns2="0683b1c7-e6a1-4474-b543-1598854bf204" xmlns:ns3="74607d63-f6bb-47a8-a8d4-f26cfe716e30" xmlns:ns4="d9dc673b-9e34-4001-b69a-8484e8c1b815" targetNamespace="http://schemas.microsoft.com/office/2006/metadata/properties" ma:root="true" ma:fieldsID="e02bf150fef1940094f978c4266d1397" ns2:_="" ns3:_="" ns4:_="">
    <xsd:import namespace="0683b1c7-e6a1-4474-b543-1598854bf204"/>
    <xsd:import namespace="74607d63-f6bb-47a8-a8d4-f26cfe716e30"/>
    <xsd:import namespace="d9dc673b-9e34-4001-b69a-8484e8c1b81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_x30d5__x30a9__x30eb__x30c0__x7ba1__x7406__x8005_" minOccurs="0"/>
                <xsd:element ref="ns3:_x30d5__x30a9__x30eb__x30c0__x7ba1__x7406__x8005__x90e8__x7f72__x30b3__x30fc__x30c9_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83b1c7-e6a1-4474-b543-1598854bf20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607d63-f6bb-47a8-a8d4-f26cfe716e30" elementFormDefault="qualified">
    <xsd:import namespace="http://schemas.microsoft.com/office/2006/documentManagement/types"/>
    <xsd:import namespace="http://schemas.microsoft.com/office/infopath/2007/PartnerControls"/>
    <xsd:element name="_x30d5__x30a9__x30eb__x30c0__x7ba1__x7406__x8005_" ma:index="10" nillable="true" ma:displayName="フォルダ管理者" ma:format="Dropdown" ma:internalName="_x30d5__x30a9__x30eb__x30c0__x7ba1__x7406__x8005_">
      <xsd:simpleType>
        <xsd:restriction base="dms:Text">
          <xsd:maxLength value="255"/>
        </xsd:restriction>
      </xsd:simpleType>
    </xsd:element>
    <xsd:element name="_x30d5__x30a9__x30eb__x30c0__x7ba1__x7406__x8005__x90e8__x7f72__x30b3__x30fc__x30c9_" ma:index="11" nillable="true" ma:displayName="フォルダ管理部署" ma:format="Dropdown" ma:internalName="_x30d5__x30a9__x30eb__x30c0__x7ba1__x7406__x8005__x90e8__x7f72__x30b3__x30fc__x30c9_">
      <xsd:simpleType>
        <xsd:restriction base="dms:Text">
          <xsd:maxLength value="255"/>
        </xsd:restriction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画像タグ" ma:readOnly="false" ma:fieldId="{5cf76f15-5ced-4ddc-b409-7134ff3c332f}" ma:taxonomyMulti="true" ma:sspId="401df557-eeb5-435c-8d7c-77a7fa12a9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dc673b-9e34-4001-b69a-8484e8c1b81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3F50DA7-15AB-4337-A58F-12A8006B0C20}" ma:internalName="TaxCatchAll" ma:showField="CatchAllData" ma:web="{0683b1c7-e6a1-4474-b543-1598854bf204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4607d63-f6bb-47a8-a8d4-f26cfe716e30">
      <Terms xmlns="http://schemas.microsoft.com/office/infopath/2007/PartnerControls"/>
    </lcf76f155ced4ddcb4097134ff3c332f>
    <_x30d5__x30a9__x30eb__x30c0__x7ba1__x7406__x8005_ xmlns="74607d63-f6bb-47a8-a8d4-f26cfe716e30" xsi:nil="true"/>
    <TaxCatchAll xmlns="d9dc673b-9e34-4001-b69a-8484e8c1b815" xsi:nil="true"/>
    <_x30d5__x30a9__x30eb__x30c0__x7ba1__x7406__x8005__x90e8__x7f72__x30b3__x30fc__x30c9_ xmlns="74607d63-f6bb-47a8-a8d4-f26cfe716e30" xsi:nil="true"/>
  </documentManagement>
</p:properties>
</file>

<file path=customXml/itemProps1.xml><?xml version="1.0" encoding="utf-8"?>
<ds:datastoreItem xmlns:ds="http://schemas.openxmlformats.org/officeDocument/2006/customXml" ds:itemID="{1D884D18-B886-4C51-8BD8-2423C2E74F85}"/>
</file>

<file path=customXml/itemProps2.xml><?xml version="1.0" encoding="utf-8"?>
<ds:datastoreItem xmlns:ds="http://schemas.openxmlformats.org/officeDocument/2006/customXml" ds:itemID="{E6873EDF-7251-4CA9-9606-0A83DD8C8CE4}"/>
</file>

<file path=customXml/itemProps3.xml><?xml version="1.0" encoding="utf-8"?>
<ds:datastoreItem xmlns:ds="http://schemas.openxmlformats.org/officeDocument/2006/customXml" ds:itemID="{DBB00036-30D1-4C10-9BCD-1438CC0CFADA}"/>
</file>

<file path=docProps/app.xml><?xml version="1.0" encoding="utf-8"?>
<Properties xmlns="http://schemas.openxmlformats.org/officeDocument/2006/extended-properties" xmlns:vt="http://schemas.openxmlformats.org/officeDocument/2006/docPropsVTypes">
  <TotalTime>3788</TotalTime>
  <Words>2976</Words>
  <Application>Microsoft Office PowerPoint</Application>
  <PresentationFormat>画面に合わせる (4:3)</PresentationFormat>
  <Paragraphs>553</Paragraphs>
  <Slides>21</Slides>
  <Notes>21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21</vt:i4>
      </vt:variant>
    </vt:vector>
  </HeadingPairs>
  <TitlesOfParts>
    <vt:vector size="23" baseType="lpstr">
      <vt:lpstr>標準デザイン</vt:lpstr>
      <vt:lpstr>Office テーマ</vt:lpstr>
      <vt:lpstr>PowerPoint プレゼンテーション</vt:lpstr>
      <vt:lpstr>ＱＣ手法の基礎 ─ 新ＱＣ七つ道具 ─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演習問題</vt:lpstr>
      <vt:lpstr>PowerPoint プレゼンテーション</vt:lpstr>
      <vt:lpstr>PowerPoint プレゼンテーション</vt:lpstr>
      <vt:lpstr>演習問題</vt:lpstr>
      <vt:lpstr>PowerPoint プレゼンテーション</vt:lpstr>
      <vt:lpstr>完成図</vt:lpstr>
    </vt:vector>
  </TitlesOfParts>
  <Company>豊田合成株式会社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tg14895</dc:creator>
  <cp:lastModifiedBy>佐々木　秀和</cp:lastModifiedBy>
  <cp:revision>338</cp:revision>
  <cp:lastPrinted>2017-11-20T23:57:53Z</cp:lastPrinted>
  <dcterms:created xsi:type="dcterms:W3CDTF">2010-04-26T00:27:11Z</dcterms:created>
  <dcterms:modified xsi:type="dcterms:W3CDTF">2018-01-10T02:18:22Z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1918839092</vt:i4>
  </property>
  <property fmtid="{D5CDD505-2E9C-101B-9397-08002B2CF9AE}" pid="3" name="_NewReviewCycle">
    <vt:lpwstr/>
  </property>
  <property fmtid="{D5CDD505-2E9C-101B-9397-08002B2CF9AE}" pid="4" name="_EmailSubject">
    <vt:lpwstr>ＱＣＣ静岡地区企画委員会ＥＷＧ　Ｎ７教育資料（親和図法・連関図法）</vt:lpwstr>
  </property>
  <property fmtid="{D5CDD505-2E9C-101B-9397-08002B2CF9AE}" pid="5" name="_AuthorEmail">
    <vt:lpwstr>masahiro2_saitou@jatco.co.jp</vt:lpwstr>
  </property>
  <property fmtid="{D5CDD505-2E9C-101B-9397-08002B2CF9AE}" pid="6" name="_AuthorEmailDisplayName">
    <vt:lpwstr>SAITOU, MASAHIRO</vt:lpwstr>
  </property>
  <property fmtid="{D5CDD505-2E9C-101B-9397-08002B2CF9AE}" pid="7" name="ContentTypeId">
    <vt:lpwstr>0x010100EF78CFC77271354195C530399E11D87F</vt:lpwstr>
  </property>
</Properties>
</file>