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4.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slideLayouts/slideLayout1.xml" ContentType="application/vnd.openxmlformats-officedocument.presentationml.slideLayout+xml"/>
  <Override PartName="/ppt/slideLayouts/slideLayout18.xml" ContentType="application/vnd.openxmlformats-officedocument.presentationml.slideLayout+xml"/>
  <Override PartName="/ppt/slideLayouts/slideLayout5.xml" ContentType="application/vnd.openxmlformats-officedocument.presentationml.slideLayout+xml"/>
  <Override PartName="/ppt/notesSlides/notesSlide15.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notesSlides/notesSlide12.xml" ContentType="application/vnd.openxmlformats-officedocument.presentationml.notes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2.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handoutMasterIdLst>
    <p:handoutMasterId r:id="rId22"/>
  </p:handoutMasterIdLst>
  <p:sldIdLst>
    <p:sldId id="426" r:id="rId3"/>
    <p:sldId id="466" r:id="rId4"/>
    <p:sldId id="416" r:id="rId5"/>
    <p:sldId id="455" r:id="rId6"/>
    <p:sldId id="285" r:id="rId7"/>
    <p:sldId id="473" r:id="rId8"/>
    <p:sldId id="474" r:id="rId9"/>
    <p:sldId id="449" r:id="rId10"/>
    <p:sldId id="475" r:id="rId11"/>
    <p:sldId id="458" r:id="rId12"/>
    <p:sldId id="456" r:id="rId13"/>
    <p:sldId id="459" r:id="rId14"/>
    <p:sldId id="460" r:id="rId15"/>
    <p:sldId id="476" r:id="rId16"/>
    <p:sldId id="465" r:id="rId17"/>
    <p:sldId id="468" r:id="rId18"/>
    <p:sldId id="467" r:id="rId19"/>
    <p:sldId id="469" r:id="rId20"/>
  </p:sldIdLst>
  <p:sldSz cx="9144000" cy="6858000" type="screen4x3"/>
  <p:notesSz cx="9866313" cy="6735763"/>
  <p:defaultTextStyle>
    <a:defPPr>
      <a:defRPr lang="ja-JP"/>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FF33"/>
    <a:srgbClr val="CCFFCC"/>
    <a:srgbClr val="FFFFCC"/>
    <a:srgbClr val="FFCCFF"/>
    <a:srgbClr val="FF0000"/>
    <a:srgbClr val="0080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79310" autoAdjust="0"/>
  </p:normalViewPr>
  <p:slideViewPr>
    <p:cSldViewPr>
      <p:cViewPr>
        <p:scale>
          <a:sx n="63" d="100"/>
          <a:sy n="63" d="100"/>
        </p:scale>
        <p:origin x="-73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1026"/>
          <p:cNvSpPr>
            <a:spLocks noGrp="1" noChangeArrowheads="1"/>
          </p:cNvSpPr>
          <p:nvPr>
            <p:ph type="hdr" sz="quarter"/>
          </p:nvPr>
        </p:nvSpPr>
        <p:spPr bwMode="auto">
          <a:xfrm>
            <a:off x="0" y="0"/>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defTabSz="906463" eaLnBrk="1" hangingPunct="1">
              <a:defRPr sz="1200"/>
            </a:lvl1pPr>
          </a:lstStyle>
          <a:p>
            <a:pPr>
              <a:defRPr/>
            </a:pPr>
            <a:endParaRPr lang="en-US" altLang="ja-JP"/>
          </a:p>
        </p:txBody>
      </p:sp>
      <p:sp>
        <p:nvSpPr>
          <p:cNvPr id="64515" name="Rectangle 1027"/>
          <p:cNvSpPr>
            <a:spLocks noGrp="1" noChangeArrowheads="1"/>
          </p:cNvSpPr>
          <p:nvPr>
            <p:ph type="dt" sz="quarter" idx="1"/>
          </p:nvPr>
        </p:nvSpPr>
        <p:spPr bwMode="auto">
          <a:xfrm>
            <a:off x="5591175" y="0"/>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algn="r" defTabSz="906463" eaLnBrk="1" hangingPunct="1">
              <a:defRPr sz="1200"/>
            </a:lvl1pPr>
          </a:lstStyle>
          <a:p>
            <a:pPr>
              <a:defRPr/>
            </a:pPr>
            <a:endParaRPr lang="en-US" altLang="ja-JP"/>
          </a:p>
        </p:txBody>
      </p:sp>
      <p:sp>
        <p:nvSpPr>
          <p:cNvPr id="64516" name="Rectangle 1028"/>
          <p:cNvSpPr>
            <a:spLocks noGrp="1" noChangeArrowheads="1"/>
          </p:cNvSpPr>
          <p:nvPr>
            <p:ph type="ftr" sz="quarter" idx="2"/>
          </p:nvPr>
        </p:nvSpPr>
        <p:spPr bwMode="auto">
          <a:xfrm>
            <a:off x="0" y="6399213"/>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defTabSz="906463" eaLnBrk="1" hangingPunct="1">
              <a:defRPr sz="1200"/>
            </a:lvl1pPr>
          </a:lstStyle>
          <a:p>
            <a:pPr>
              <a:defRPr/>
            </a:pPr>
            <a:endParaRPr lang="en-US" altLang="ja-JP"/>
          </a:p>
        </p:txBody>
      </p:sp>
      <p:sp>
        <p:nvSpPr>
          <p:cNvPr id="64517" name="Rectangle 1029"/>
          <p:cNvSpPr>
            <a:spLocks noGrp="1" noChangeArrowheads="1"/>
          </p:cNvSpPr>
          <p:nvPr>
            <p:ph type="sldNum" sz="quarter" idx="3"/>
          </p:nvPr>
        </p:nvSpPr>
        <p:spPr bwMode="auto">
          <a:xfrm>
            <a:off x="5591175" y="6399213"/>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algn="r" defTabSz="906463" eaLnBrk="1" hangingPunct="1">
              <a:defRPr sz="1200"/>
            </a:lvl1pPr>
          </a:lstStyle>
          <a:p>
            <a:pPr>
              <a:defRPr/>
            </a:pPr>
            <a:fld id="{C5F2C3DB-4390-455A-BF39-5573EA0214D4}" type="slidenum">
              <a:rPr lang="en-US" altLang="ja-JP"/>
              <a:pPr>
                <a:defRPr/>
              </a:pPr>
              <a:t>‹#›</a:t>
            </a:fld>
            <a:endParaRPr lang="en-US" altLang="ja-JP"/>
          </a:p>
        </p:txBody>
      </p:sp>
    </p:spTree>
    <p:extLst>
      <p:ext uri="{BB962C8B-B14F-4D97-AF65-F5344CB8AC3E}">
        <p14:creationId xmlns:p14="http://schemas.microsoft.com/office/powerpoint/2010/main" val="39413583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4306888"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defTabSz="906463" eaLnBrk="1" hangingPunct="1">
              <a:defRPr sz="1200"/>
            </a:lvl1pPr>
          </a:lstStyle>
          <a:p>
            <a:pPr>
              <a:defRPr/>
            </a:pPr>
            <a:endParaRPr lang="en-US" altLang="ja-JP"/>
          </a:p>
        </p:txBody>
      </p:sp>
      <p:sp>
        <p:nvSpPr>
          <p:cNvPr id="68611" name="Rectangle 3"/>
          <p:cNvSpPr>
            <a:spLocks noGrp="1" noChangeArrowheads="1"/>
          </p:cNvSpPr>
          <p:nvPr>
            <p:ph type="dt" idx="1"/>
          </p:nvPr>
        </p:nvSpPr>
        <p:spPr bwMode="auto">
          <a:xfrm>
            <a:off x="5632450" y="0"/>
            <a:ext cx="419735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algn="r" defTabSz="906463" eaLnBrk="1" hangingPunct="1">
              <a:defRPr sz="1200"/>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3227388" y="517525"/>
            <a:ext cx="3373437" cy="25304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8613" name="Rectangle 5"/>
          <p:cNvSpPr>
            <a:spLocks noGrp="1" noChangeArrowheads="1"/>
          </p:cNvSpPr>
          <p:nvPr>
            <p:ph type="body" sz="quarter" idx="3"/>
          </p:nvPr>
        </p:nvSpPr>
        <p:spPr bwMode="auto">
          <a:xfrm>
            <a:off x="1325563" y="3201988"/>
            <a:ext cx="7178675" cy="304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8614" name="Rectangle 6"/>
          <p:cNvSpPr>
            <a:spLocks noGrp="1" noChangeArrowheads="1"/>
          </p:cNvSpPr>
          <p:nvPr>
            <p:ph type="ftr" sz="quarter" idx="4"/>
          </p:nvPr>
        </p:nvSpPr>
        <p:spPr bwMode="auto">
          <a:xfrm>
            <a:off x="0" y="6402388"/>
            <a:ext cx="4306888"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defTabSz="906463" eaLnBrk="1" hangingPunct="1">
              <a:defRPr sz="1200"/>
            </a:lvl1pPr>
          </a:lstStyle>
          <a:p>
            <a:pPr>
              <a:defRPr/>
            </a:pPr>
            <a:endParaRPr lang="en-US" altLang="ja-JP"/>
          </a:p>
        </p:txBody>
      </p:sp>
      <p:sp>
        <p:nvSpPr>
          <p:cNvPr id="68615" name="Rectangle 7"/>
          <p:cNvSpPr>
            <a:spLocks noGrp="1" noChangeArrowheads="1"/>
          </p:cNvSpPr>
          <p:nvPr>
            <p:ph type="sldNum" sz="quarter" idx="5"/>
          </p:nvPr>
        </p:nvSpPr>
        <p:spPr bwMode="auto">
          <a:xfrm>
            <a:off x="5632450" y="6402388"/>
            <a:ext cx="41973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algn="r" defTabSz="906463" eaLnBrk="1" hangingPunct="1">
              <a:defRPr sz="1200"/>
            </a:lvl1pPr>
          </a:lstStyle>
          <a:p>
            <a:pPr>
              <a:defRPr/>
            </a:pPr>
            <a:fld id="{67EB4D7C-863F-4D80-9A47-29B4BA362DBA}" type="slidenum">
              <a:rPr lang="en-US" altLang="ja-JP"/>
              <a:pPr>
                <a:defRPr/>
              </a:pPr>
              <a:t>‹#›</a:t>
            </a:fld>
            <a:endParaRPr lang="en-US" altLang="ja-JP"/>
          </a:p>
        </p:txBody>
      </p:sp>
    </p:spTree>
    <p:extLst>
      <p:ext uri="{BB962C8B-B14F-4D97-AF65-F5344CB8AC3E}">
        <p14:creationId xmlns:p14="http://schemas.microsoft.com/office/powerpoint/2010/main" val="14022332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EB4D7C-863F-4D80-9A47-29B4BA362DBA}" type="slidenum">
              <a:rPr lang="en-US" altLang="ja-JP" smtClean="0"/>
              <a:pPr>
                <a:defRPr/>
              </a:pPr>
              <a:t>1</a:t>
            </a:fld>
            <a:endParaRPr lang="en-US" altLang="ja-JP"/>
          </a:p>
        </p:txBody>
      </p:sp>
    </p:spTree>
    <p:extLst>
      <p:ext uri="{BB962C8B-B14F-4D97-AF65-F5344CB8AC3E}">
        <p14:creationId xmlns:p14="http://schemas.microsoft.com/office/powerpoint/2010/main" val="3772940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64FE3CF3-268F-43FA-BBAA-E85932E95779}" type="slidenum">
              <a:rPr lang="en-US" altLang="ja-JP" smtClean="0">
                <a:ea typeface="ＭＳ Ｐゴシック" panose="020B0600070205080204" pitchFamily="50" charset="-128"/>
              </a:rPr>
              <a:pPr>
                <a:spcBef>
                  <a:spcPct val="0"/>
                </a:spcBef>
              </a:pPr>
              <a:t>10</a:t>
            </a:fld>
            <a:endParaRPr lang="en-US" altLang="ja-JP" smtClean="0">
              <a:ea typeface="ＭＳ Ｐゴシック" panose="020B0600070205080204"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r>
              <a:rPr lang="ja-JP" altLang="en-US" dirty="0" smtClean="0"/>
              <a:t>手順３、</a:t>
            </a:r>
            <a:r>
              <a:rPr lang="ja-JP" altLang="en-US" dirty="0" smtClean="0"/>
              <a:t>二次要因</a:t>
            </a:r>
            <a:r>
              <a:rPr lang="ja-JP" altLang="en-US" dirty="0" smtClean="0"/>
              <a:t>以降の原因を追究していきます。</a:t>
            </a:r>
            <a:endParaRPr lang="en-US" altLang="ja-JP" dirty="0" smtClean="0"/>
          </a:p>
          <a:p>
            <a:pPr eaLnBrk="1" hangingPunct="1"/>
            <a:r>
              <a:rPr lang="ja-JP" altLang="en-US" dirty="0" smtClean="0"/>
              <a:t>１、なぜなぜを繰り返して原因の深堀を行っていきます。</a:t>
            </a:r>
            <a:endParaRPr lang="en-US" altLang="ja-JP" dirty="0" smtClean="0"/>
          </a:p>
          <a:p>
            <a:pPr eaLnBrk="1" hangingPunct="1"/>
            <a:r>
              <a:rPr lang="ja-JP" altLang="en-US" dirty="0" smtClean="0"/>
              <a:t>２、事象が起こる道筋は通っているか確認していきます。</a:t>
            </a:r>
            <a:endParaRPr lang="en-US" altLang="ja-JP" dirty="0" smtClean="0"/>
          </a:p>
          <a:p>
            <a:pPr eaLnBrk="1" hangingPunct="1"/>
            <a:r>
              <a:rPr lang="ja-JP" altLang="en-US" dirty="0" smtClean="0"/>
              <a:t>３、矢線で因果関係</a:t>
            </a:r>
            <a:r>
              <a:rPr lang="ja-JP" altLang="en-US" dirty="0" smtClean="0"/>
              <a:t>や要因間</a:t>
            </a:r>
            <a:r>
              <a:rPr lang="ja-JP" altLang="en-US" dirty="0" smtClean="0"/>
              <a:t>の関連を示します。</a:t>
            </a:r>
            <a:endParaRPr lang="en-US" altLang="ja-JP" dirty="0" smtClean="0"/>
          </a:p>
          <a:p>
            <a:pPr eaLnBrk="1" hangingPunct="1"/>
            <a:r>
              <a:rPr lang="ja-JP" altLang="en-US" dirty="0" smtClean="0"/>
              <a:t>　（□枠内を説明する）</a:t>
            </a:r>
            <a:endParaRPr lang="en-US" altLang="ja-JP" dirty="0" smtClean="0"/>
          </a:p>
        </p:txBody>
      </p:sp>
    </p:spTree>
    <p:extLst>
      <p:ext uri="{BB962C8B-B14F-4D97-AF65-F5344CB8AC3E}">
        <p14:creationId xmlns:p14="http://schemas.microsoft.com/office/powerpoint/2010/main" val="3853894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1BE35D60-E622-4354-8487-EB55EF0CB1D6}" type="slidenum">
              <a:rPr lang="en-US" altLang="ja-JP" smtClean="0">
                <a:ea typeface="ＭＳ Ｐゴシック" panose="020B0600070205080204" pitchFamily="50" charset="-128"/>
              </a:rPr>
              <a:pPr>
                <a:spcBef>
                  <a:spcPct val="0"/>
                </a:spcBef>
              </a:pPr>
              <a:t>11</a:t>
            </a:fld>
            <a:endParaRPr lang="en-US" altLang="ja-JP" smtClean="0">
              <a:ea typeface="ＭＳ Ｐゴシック" panose="020B0600070205080204" pitchFamily="50" charset="-128"/>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r>
              <a:rPr lang="ja-JP" altLang="en-US" dirty="0" smtClean="0"/>
              <a:t>手順４、連関図を確認し、必要に応じて修正します。</a:t>
            </a:r>
            <a:endParaRPr lang="en-US" altLang="ja-JP" dirty="0" smtClean="0"/>
          </a:p>
          <a:p>
            <a:pPr eaLnBrk="1" hangingPunct="1"/>
            <a:r>
              <a:rPr lang="ja-JP" altLang="en-US" dirty="0" smtClean="0"/>
              <a:t>　　　　項目の抜け、モレはないですか？必要な矢線を追加して下さい。</a:t>
            </a:r>
            <a:endParaRPr lang="en-US" altLang="ja-JP" dirty="0" smtClean="0"/>
          </a:p>
          <a:p>
            <a:pPr eaLnBrk="1" hangingPunct="1"/>
            <a:r>
              <a:rPr lang="ja-JP" altLang="en-US" dirty="0" smtClean="0"/>
              <a:t>手順５、必要事項を入力します。</a:t>
            </a:r>
            <a:endParaRPr lang="en-US" altLang="ja-JP" dirty="0" smtClean="0"/>
          </a:p>
          <a:p>
            <a:pPr eaLnBrk="1" hangingPunct="1"/>
            <a:r>
              <a:rPr lang="ja-JP" altLang="en-US" dirty="0" smtClean="0"/>
              <a:t>　　　　連関図を作成した日付けや参加メンバーなども記入しておきましょう。</a:t>
            </a:r>
            <a:endParaRPr lang="en-US" altLang="ja-JP" dirty="0" smtClean="0"/>
          </a:p>
          <a:p>
            <a:pPr eaLnBrk="1" hangingPunct="1"/>
            <a:endParaRPr lang="ja-JP" altLang="en-US" dirty="0" smtClean="0"/>
          </a:p>
          <a:p>
            <a:pPr eaLnBrk="1" hangingPunct="1"/>
            <a:endParaRPr lang="en-US" altLang="ja-JP" dirty="0" smtClean="0"/>
          </a:p>
        </p:txBody>
      </p:sp>
    </p:spTree>
    <p:extLst>
      <p:ext uri="{BB962C8B-B14F-4D97-AF65-F5344CB8AC3E}">
        <p14:creationId xmlns:p14="http://schemas.microsoft.com/office/powerpoint/2010/main" val="1513505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手順６、重要要因を選定します。</a:t>
            </a:r>
            <a:endParaRPr kumimoji="1" lang="en-US" altLang="ja-JP" dirty="0" smtClean="0"/>
          </a:p>
          <a:p>
            <a:r>
              <a:rPr kumimoji="1" lang="ja-JP" altLang="en-US" dirty="0" smtClean="0"/>
              <a:t>１）連関図全体を眺めて重要と思われる要因を見つけます</a:t>
            </a:r>
            <a:endParaRPr kumimoji="1" lang="en-US" altLang="ja-JP" dirty="0" smtClean="0"/>
          </a:p>
          <a:p>
            <a:r>
              <a:rPr kumimoji="1" lang="ja-JP" altLang="en-US" dirty="0" smtClean="0"/>
              <a:t>２）重要要因はﾒﾝﾊﾞｰ全員が納得をもって受入られるものとして下さい。　</a:t>
            </a:r>
            <a:endParaRPr kumimoji="1" lang="en-US" altLang="ja-JP" dirty="0" smtClean="0"/>
          </a:p>
          <a:p>
            <a:r>
              <a:rPr kumimoji="1" lang="ja-JP" altLang="en-US" dirty="0" smtClean="0"/>
              <a:t>重要要因を見つけるポイントは</a:t>
            </a:r>
            <a:endParaRPr kumimoji="1" lang="en-US" altLang="ja-JP" dirty="0" smtClean="0"/>
          </a:p>
          <a:p>
            <a:r>
              <a:rPr kumimoji="1" lang="ja-JP" altLang="en-US" dirty="0" smtClean="0"/>
              <a:t>１、矢線の出入りが多い要因に注目する</a:t>
            </a:r>
            <a:endParaRPr kumimoji="1" lang="en-US" altLang="ja-JP" dirty="0" smtClean="0"/>
          </a:p>
          <a:p>
            <a:r>
              <a:rPr kumimoji="1" lang="ja-JP" altLang="en-US" dirty="0" smtClean="0"/>
              <a:t>２、重要要因は矢線が出ている末端かの要因を選定する</a:t>
            </a:r>
            <a:endParaRPr kumimoji="1" lang="en-US" altLang="ja-JP" dirty="0" smtClean="0"/>
          </a:p>
          <a:p>
            <a:r>
              <a:rPr kumimoji="1" lang="ja-JP" altLang="en-US" dirty="0" smtClean="0"/>
              <a:t>３、重要要因をﾒﾝﾊﾞｰの投票で決めない</a:t>
            </a:r>
            <a:endParaRPr kumimoji="1" lang="en-US" altLang="ja-JP" dirty="0" smtClean="0"/>
          </a:p>
          <a:p>
            <a:r>
              <a:rPr kumimoji="1" lang="ja-JP" altLang="en-US" dirty="0" smtClean="0"/>
              <a:t>　　ことがポイントとなります</a:t>
            </a:r>
            <a:endParaRPr kumimoji="1" lang="en-US" altLang="ja-JP" dirty="0" smtClean="0"/>
          </a:p>
          <a:p>
            <a:endParaRPr kumimoji="1" lang="en-US" altLang="ja-JP" dirty="0" smtClean="0"/>
          </a:p>
          <a:p>
            <a:r>
              <a:rPr kumimoji="1" lang="ja-JP" altLang="en-US" dirty="0" smtClean="0"/>
              <a:t>そして重要要因を選定したら、必ず検証をして下さい。</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EB4D7C-863F-4D80-9A47-29B4BA362DBA}" type="slidenum">
              <a:rPr lang="en-US" altLang="ja-JP" smtClean="0"/>
              <a:pPr>
                <a:defRPr/>
              </a:pPr>
              <a:t>12</a:t>
            </a:fld>
            <a:endParaRPr lang="en-US" altLang="ja-JP"/>
          </a:p>
        </p:txBody>
      </p:sp>
    </p:spTree>
    <p:extLst>
      <p:ext uri="{BB962C8B-B14F-4D97-AF65-F5344CB8AC3E}">
        <p14:creationId xmlns:p14="http://schemas.microsoft.com/office/powerpoint/2010/main" val="3949602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ー 1"/>
          <p:cNvSpPr>
            <a:spLocks noGrp="1" noRot="1" noChangeAspect="1" noTextEdit="1"/>
          </p:cNvSpPr>
          <p:nvPr>
            <p:ph type="sldImg"/>
          </p:nvPr>
        </p:nvSpPr>
        <p:spPr>
          <a:ln/>
        </p:spPr>
      </p:sp>
      <p:sp>
        <p:nvSpPr>
          <p:cNvPr id="28675" name="ノート プレースホルダー 2"/>
          <p:cNvSpPr>
            <a:spLocks noGrp="1"/>
          </p:cNvSpPr>
          <p:nvPr>
            <p:ph type="body" idx="1"/>
          </p:nvPr>
        </p:nvSpPr>
        <p:spPr>
          <a:noFill/>
        </p:spPr>
        <p:txBody>
          <a:bodyPr/>
          <a:lstStyle/>
          <a:p>
            <a:r>
              <a:rPr lang="ja-JP" altLang="en-US" dirty="0" smtClean="0"/>
              <a:t>手順７、最後に連関図を確認します。</a:t>
            </a:r>
            <a:endParaRPr lang="en-US" altLang="ja-JP" dirty="0" smtClean="0"/>
          </a:p>
          <a:p>
            <a:r>
              <a:rPr lang="ja-JP" altLang="en-US" dirty="0" smtClean="0"/>
              <a:t>　誰でも、いつでも見直しが出来るように状況にして気軽に見直しを</a:t>
            </a:r>
            <a:endParaRPr lang="en-US" altLang="ja-JP" dirty="0" smtClean="0"/>
          </a:p>
          <a:p>
            <a:r>
              <a:rPr lang="ja-JP" altLang="en-US" dirty="0" smtClean="0"/>
              <a:t>出来る様にしておきます。</a:t>
            </a:r>
            <a:endParaRPr lang="en-US" altLang="ja-JP" dirty="0" smtClean="0"/>
          </a:p>
          <a:p>
            <a:r>
              <a:rPr lang="ja-JP" altLang="en-US" dirty="0" smtClean="0"/>
              <a:t>以上が連関図法の作成手順となります。</a:t>
            </a:r>
          </a:p>
        </p:txBody>
      </p:sp>
      <p:sp>
        <p:nvSpPr>
          <p:cNvPr id="28676" name="スライド番号プレースホルダー 3"/>
          <p:cNvSpPr>
            <a:spLocks noGrp="1"/>
          </p:cNvSpPr>
          <p:nvPr>
            <p:ph type="sldNum" sz="quarter" idx="5"/>
          </p:nvPr>
        </p:nvSpPr>
        <p:spPr>
          <a:noFill/>
        </p:spPr>
        <p:txBody>
          <a:bodyPr/>
          <a:lstStyle>
            <a:lvl1pPr defTabSz="906463">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defTabSz="906463">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defTabSz="906463">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906463">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defTabSz="906463">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fld id="{412A5363-F398-4475-A1D2-CF90C8087BA7}" type="slidenum">
              <a:rPr lang="en-US" altLang="ja-JP" sz="1200" smtClean="0"/>
              <a:pPr/>
              <a:t>13</a:t>
            </a:fld>
            <a:endParaRPr lang="en-US" altLang="ja-JP" sz="1200" smtClean="0"/>
          </a:p>
        </p:txBody>
      </p:sp>
    </p:spTree>
    <p:extLst>
      <p:ext uri="{BB962C8B-B14F-4D97-AF65-F5344CB8AC3E}">
        <p14:creationId xmlns:p14="http://schemas.microsoft.com/office/powerpoint/2010/main" val="943060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defTabSz="898525">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35013" indent="-282575" defTabSz="898525">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31888" indent="-225425" defTabSz="898525">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585913" indent="-225425" defTabSz="898525">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38350" indent="-225425" defTabSz="898525">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495550" indent="-225425" defTabSz="8985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52750" indent="-225425" defTabSz="8985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09950" indent="-225425" defTabSz="8985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67150" indent="-225425" defTabSz="8985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848BAA9F-5035-4480-AD68-3027F758C41F}" type="slidenum">
              <a:rPr lang="en-US" altLang="ja-JP" smtClean="0">
                <a:ea typeface="ＭＳ Ｐゴシック" panose="020B0600070205080204" pitchFamily="50" charset="-128"/>
              </a:rPr>
              <a:pPr>
                <a:spcBef>
                  <a:spcPct val="0"/>
                </a:spcBef>
              </a:pPr>
              <a:t>14</a:t>
            </a:fld>
            <a:endParaRPr lang="en-US" altLang="ja-JP" smtClean="0">
              <a:ea typeface="ＭＳ Ｐゴシック" panose="020B0600070205080204" pitchFamily="50" charset="-128"/>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r>
              <a:rPr lang="ja-JP" altLang="en-US" dirty="0" smtClean="0"/>
              <a:t>参考例</a:t>
            </a:r>
            <a:endParaRPr lang="en-US" altLang="ja-JP" dirty="0" smtClean="0"/>
          </a:p>
        </p:txBody>
      </p:sp>
    </p:spTree>
    <p:extLst>
      <p:ext uri="{BB962C8B-B14F-4D97-AF65-F5344CB8AC3E}">
        <p14:creationId xmlns:p14="http://schemas.microsoft.com/office/powerpoint/2010/main" val="3721298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3689343E-3848-4EB9-A19D-186D41E34C3E}" type="slidenum">
              <a:rPr lang="en-US" altLang="ja-JP" smtClean="0">
                <a:ea typeface="ＭＳ Ｐゴシック" panose="020B0600070205080204" pitchFamily="50" charset="-128"/>
              </a:rPr>
              <a:pPr>
                <a:spcBef>
                  <a:spcPct val="0"/>
                </a:spcBef>
              </a:pPr>
              <a:t>15</a:t>
            </a:fld>
            <a:endParaRPr lang="en-US" altLang="ja-JP" smtClean="0">
              <a:ea typeface="ＭＳ Ｐゴシック" panose="020B0600070205080204" pitchFamily="50" charset="-128"/>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r>
              <a:rPr lang="ja-JP" altLang="en-US" dirty="0" smtClean="0"/>
              <a:t>連関図法、作り方手順のまとめです。</a:t>
            </a:r>
            <a:endParaRPr lang="ja-JP" altLang="ja-JP" dirty="0" smtClean="0"/>
          </a:p>
        </p:txBody>
      </p:sp>
    </p:spTree>
    <p:extLst>
      <p:ext uri="{BB962C8B-B14F-4D97-AF65-F5344CB8AC3E}">
        <p14:creationId xmlns:p14="http://schemas.microsoft.com/office/powerpoint/2010/main" val="2116163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 イメージ プレースホルダー 1"/>
          <p:cNvSpPr>
            <a:spLocks noGrp="1" noRot="1" noChangeAspect="1" noTextEdit="1"/>
          </p:cNvSpPr>
          <p:nvPr>
            <p:ph type="sldImg"/>
          </p:nvPr>
        </p:nvSpPr>
        <p:spPr>
          <a:ln/>
        </p:spPr>
      </p:sp>
      <p:sp>
        <p:nvSpPr>
          <p:cNvPr id="34819" name="ノート プレースホルダー 2"/>
          <p:cNvSpPr>
            <a:spLocks noGrp="1"/>
          </p:cNvSpPr>
          <p:nvPr>
            <p:ph type="body" idx="1"/>
          </p:nvPr>
        </p:nvSpPr>
        <p:spPr>
          <a:noFill/>
        </p:spPr>
        <p:txBody>
          <a:bodyPr/>
          <a:lstStyle/>
          <a:p>
            <a:r>
              <a:rPr lang="ja-JP" altLang="en-US" dirty="0" smtClean="0"/>
              <a:t>連関図法の演習問題です。</a:t>
            </a:r>
          </a:p>
        </p:txBody>
      </p:sp>
      <p:sp>
        <p:nvSpPr>
          <p:cNvPr id="34820" name="スライド番号プレースホルダー 3"/>
          <p:cNvSpPr>
            <a:spLocks noGrp="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B0DB9FC1-CEFD-4D61-A137-64DD7751661B}" type="slidenum">
              <a:rPr lang="en-US" altLang="ja-JP" smtClean="0">
                <a:ea typeface="ＭＳ Ｐゴシック" panose="020B0600070205080204" pitchFamily="50" charset="-128"/>
              </a:rPr>
              <a:pPr>
                <a:spcBef>
                  <a:spcPct val="0"/>
                </a:spcBef>
              </a:pPr>
              <a:t>16</a:t>
            </a:fld>
            <a:endParaRPr lang="en-US" altLang="ja-JP" smtClean="0">
              <a:ea typeface="ＭＳ Ｐゴシック" panose="020B0600070205080204" pitchFamily="50" charset="-128"/>
            </a:endParaRPr>
          </a:p>
        </p:txBody>
      </p:sp>
    </p:spTree>
    <p:extLst>
      <p:ext uri="{BB962C8B-B14F-4D97-AF65-F5344CB8AC3E}">
        <p14:creationId xmlns:p14="http://schemas.microsoft.com/office/powerpoint/2010/main" val="1777036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 イメージ プレースホルダー 1"/>
          <p:cNvSpPr>
            <a:spLocks noGrp="1" noRot="1" noChangeAspect="1" noTextEdit="1"/>
          </p:cNvSpPr>
          <p:nvPr>
            <p:ph type="sldImg"/>
          </p:nvPr>
        </p:nvSpPr>
        <p:spPr>
          <a:ln/>
        </p:spPr>
      </p:sp>
      <p:sp>
        <p:nvSpPr>
          <p:cNvPr id="36867" name="ノート プレースホルダー 2"/>
          <p:cNvSpPr>
            <a:spLocks noGrp="1"/>
          </p:cNvSpPr>
          <p:nvPr>
            <p:ph type="body" idx="1"/>
          </p:nvPr>
        </p:nvSpPr>
        <p:spPr>
          <a:noFill/>
        </p:spPr>
        <p:txBody>
          <a:bodyPr/>
          <a:lstStyle/>
          <a:p>
            <a:r>
              <a:rPr lang="ja-JP" altLang="en-US" dirty="0" smtClean="0"/>
              <a:t>テーマを「おいしいご飯が炊けない」について１６個の言語でデータを基に</a:t>
            </a:r>
            <a:endParaRPr lang="en-US" altLang="ja-JP" dirty="0" smtClean="0"/>
          </a:p>
          <a:p>
            <a:r>
              <a:rPr lang="ja-JP" altLang="en-US" dirty="0" smtClean="0"/>
              <a:t>連関図法を作成して下さい。</a:t>
            </a:r>
          </a:p>
        </p:txBody>
      </p:sp>
      <p:sp>
        <p:nvSpPr>
          <p:cNvPr id="36868" name="スライド番号プレースホルダー 3"/>
          <p:cNvSpPr>
            <a:spLocks noGrp="1"/>
          </p:cNvSpPr>
          <p:nvPr>
            <p:ph type="sldNum" sz="quarter" idx="5"/>
          </p:nvPr>
        </p:nvSpPr>
        <p:spPr>
          <a:noFill/>
        </p:spPr>
        <p:txBody>
          <a:bodyPr/>
          <a:lstStyle>
            <a:lvl1pPr defTabSz="906463">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defTabSz="906463">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defTabSz="906463">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906463">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defTabSz="906463">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fld id="{EC040F9C-F53B-494D-A349-750ED8BB0CB8}" type="slidenum">
              <a:rPr lang="en-US" altLang="ja-JP" sz="1200" smtClean="0"/>
              <a:pPr/>
              <a:t>17</a:t>
            </a:fld>
            <a:endParaRPr lang="en-US" altLang="ja-JP" sz="1200" smtClean="0"/>
          </a:p>
        </p:txBody>
      </p:sp>
    </p:spTree>
    <p:extLst>
      <p:ext uri="{BB962C8B-B14F-4D97-AF65-F5344CB8AC3E}">
        <p14:creationId xmlns:p14="http://schemas.microsoft.com/office/powerpoint/2010/main" val="758151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055"/>
          <p:cNvSpPr>
            <a:spLocks noGrp="1" noChangeArrowheads="1"/>
          </p:cNvSpPr>
          <p:nvPr>
            <p:ph type="sldNum" sz="quarter" idx="5"/>
          </p:nvPr>
        </p:nvSpPr>
        <p:spPr>
          <a:noFill/>
        </p:spPr>
        <p:txBody>
          <a:bodyPr/>
          <a:lstStyle>
            <a:lvl1pPr defTabSz="906463">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defTabSz="906463">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defTabSz="906463">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906463">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defTabSz="906463">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defTabSz="906463"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fld id="{BD285C77-7434-48FB-A021-C6F7E8B6105B}" type="slidenum">
              <a:rPr lang="en-US" altLang="ja-JP" sz="1200" smtClean="0"/>
              <a:pPr/>
              <a:t>18</a:t>
            </a:fld>
            <a:endParaRPr lang="en-US" altLang="ja-JP" sz="1200"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endParaRPr lang="ja-JP" altLang="ja-JP" smtClean="0"/>
          </a:p>
        </p:txBody>
      </p:sp>
    </p:spTree>
    <p:extLst>
      <p:ext uri="{BB962C8B-B14F-4D97-AF65-F5344CB8AC3E}">
        <p14:creationId xmlns:p14="http://schemas.microsoft.com/office/powerpoint/2010/main" val="3225753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defTabSz="911225">
              <a:defRPr kumimoji="1" sz="2400">
                <a:solidFill>
                  <a:schemeClr val="tx1"/>
                </a:solidFill>
                <a:latin typeface="Times New Roman" panose="02020603050405020304" pitchFamily="18" charset="0"/>
                <a:ea typeface="ＭＳ Ｐゴシック" panose="020B0600070205080204" pitchFamily="50" charset="-128"/>
              </a:defRPr>
            </a:lvl1pPr>
            <a:lvl2pPr marL="1077913" indent="-414338" defTabSz="911225">
              <a:defRPr kumimoji="1" sz="2400">
                <a:solidFill>
                  <a:schemeClr val="tx1"/>
                </a:solidFill>
                <a:latin typeface="Times New Roman" panose="02020603050405020304" pitchFamily="18" charset="0"/>
                <a:ea typeface="ＭＳ Ｐゴシック" panose="020B0600070205080204" pitchFamily="50" charset="-128"/>
              </a:defRPr>
            </a:lvl2pPr>
            <a:lvl3pPr marL="1657350" indent="-330200" defTabSz="911225">
              <a:defRPr kumimoji="1" sz="2400">
                <a:solidFill>
                  <a:schemeClr val="tx1"/>
                </a:solidFill>
                <a:latin typeface="Times New Roman" panose="02020603050405020304" pitchFamily="18" charset="0"/>
                <a:ea typeface="ＭＳ Ｐゴシック" panose="020B0600070205080204" pitchFamily="50" charset="-128"/>
              </a:defRPr>
            </a:lvl3pPr>
            <a:lvl4pPr marL="2320925" indent="-330200" defTabSz="911225">
              <a:defRPr kumimoji="1" sz="2400">
                <a:solidFill>
                  <a:schemeClr val="tx1"/>
                </a:solidFill>
                <a:latin typeface="Times New Roman" panose="02020603050405020304" pitchFamily="18" charset="0"/>
                <a:ea typeface="ＭＳ Ｐゴシック" panose="020B0600070205080204" pitchFamily="50" charset="-128"/>
              </a:defRPr>
            </a:lvl4pPr>
            <a:lvl5pPr marL="2984500" indent="-330200" defTabSz="911225">
              <a:defRPr kumimoji="1" sz="2400">
                <a:solidFill>
                  <a:schemeClr val="tx1"/>
                </a:solidFill>
                <a:latin typeface="Times New Roman" panose="02020603050405020304" pitchFamily="18" charset="0"/>
                <a:ea typeface="ＭＳ Ｐゴシック" panose="020B0600070205080204" pitchFamily="50" charset="-128"/>
              </a:defRPr>
            </a:lvl5pPr>
            <a:lvl6pPr marL="3441700" indent="-330200" defTabSz="911225"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3898900" indent="-330200" defTabSz="911225"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4356100" indent="-330200" defTabSz="911225"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4813300" indent="-330200" defTabSz="911225"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fld id="{A92F66EF-2558-499F-81F3-92DE162AF49D}" type="slidenum">
              <a:rPr lang="en-US" altLang="ja-JP" sz="1200" smtClean="0"/>
              <a:pPr/>
              <a:t>2</a:t>
            </a:fld>
            <a:endParaRPr lang="en-US" altLang="ja-JP" sz="1200"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xfrm>
            <a:off x="712788" y="4344988"/>
            <a:ext cx="5491162" cy="4113212"/>
          </a:xfrm>
          <a:noFill/>
        </p:spPr>
        <p:txBody>
          <a:bodyPr/>
          <a:lstStyle/>
          <a:p>
            <a:pPr eaLnBrk="1" hangingPunct="1"/>
            <a:r>
              <a:rPr lang="ja-JP" altLang="en-US" sz="1500" dirty="0" smtClean="0">
                <a:latin typeface="Arial" panose="020B0604020202020204" pitchFamily="34" charset="0"/>
              </a:rPr>
              <a:t>　</a:t>
            </a:r>
          </a:p>
        </p:txBody>
      </p:sp>
    </p:spTree>
    <p:extLst>
      <p:ext uri="{BB962C8B-B14F-4D97-AF65-F5344CB8AC3E}">
        <p14:creationId xmlns:p14="http://schemas.microsoft.com/office/powerpoint/2010/main" val="1076232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88A10B12-7C5A-4B9A-8CAD-12D307755E41}" type="slidenum">
              <a:rPr lang="en-US" altLang="ja-JP" smtClean="0">
                <a:ea typeface="ＭＳ Ｐゴシック" panose="020B0600070205080204" pitchFamily="50" charset="-128"/>
              </a:rPr>
              <a:pPr>
                <a:spcBef>
                  <a:spcPct val="0"/>
                </a:spcBef>
              </a:pPr>
              <a:t>3</a:t>
            </a:fld>
            <a:endParaRPr lang="en-US" altLang="ja-JP" smtClean="0">
              <a:ea typeface="ＭＳ Ｐゴシック" panose="020B0600070205080204" pitchFamily="50" charset="-128"/>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r>
              <a:rPr lang="ja-JP" altLang="en-US" sz="800" dirty="0" smtClean="0">
                <a:ea typeface="HGP創英角ｺﾞｼｯｸUB" panose="020B0900000000000000" pitchFamily="50" charset="-128"/>
              </a:rPr>
              <a:t>１．連関図法とは、あるべき姿やありたい姿と現状の間にあるギャップの発生原因を</a:t>
            </a:r>
            <a:endParaRPr lang="en-US" altLang="ja-JP" sz="800" dirty="0" smtClean="0">
              <a:ea typeface="HGP創英角ｺﾞｼｯｸUB" panose="020B0900000000000000" pitchFamily="50" charset="-128"/>
            </a:endParaRPr>
          </a:p>
          <a:p>
            <a:pPr eaLnBrk="1" hangingPunct="1"/>
            <a:r>
              <a:rPr lang="ja-JP" altLang="en-US" sz="800" dirty="0" smtClean="0">
                <a:ea typeface="HGP創英角ｺﾞｼｯｸUB" panose="020B0900000000000000" pitchFamily="50" charset="-128"/>
              </a:rPr>
              <a:t>　　事実データに基づいて、なぜなぜ分析を用いて原因と結果の関係を論理的に示すことで</a:t>
            </a:r>
            <a:endParaRPr lang="en-US" altLang="ja-JP" sz="800" dirty="0" smtClean="0">
              <a:ea typeface="HGP創英角ｺﾞｼｯｸUB" panose="020B0900000000000000" pitchFamily="50" charset="-128"/>
            </a:endParaRPr>
          </a:p>
          <a:p>
            <a:pPr eaLnBrk="1" hangingPunct="1"/>
            <a:r>
              <a:rPr lang="ja-JP" altLang="en-US" sz="800" dirty="0" smtClean="0">
                <a:ea typeface="HGP創英角ｺﾞｼｯｸUB" panose="020B0900000000000000" pitchFamily="50" charset="-128"/>
              </a:rPr>
              <a:t>　　明らかになる手法です。</a:t>
            </a:r>
            <a:endParaRPr lang="en-US" altLang="ja-JP" sz="800" dirty="0" smtClean="0">
              <a:ea typeface="HGP創英角ｺﾞｼｯｸUB" panose="020B0900000000000000" pitchFamily="50" charset="-128"/>
            </a:endParaRPr>
          </a:p>
          <a:p>
            <a:pPr eaLnBrk="1" hangingPunct="1"/>
            <a:r>
              <a:rPr lang="ja-JP" altLang="en-US" sz="800" dirty="0" smtClean="0">
                <a:ea typeface="HGP創英角ｺﾞｼｯｸUB" panose="020B0900000000000000" pitchFamily="50" charset="-128"/>
              </a:rPr>
              <a:t>　　特徴はＱ７手法の特性要因図と同じように、なぜなぜで真の要因まで探しだしていく手法です。</a:t>
            </a:r>
            <a:endParaRPr lang="en-US" altLang="ja-JP" sz="800" dirty="0" smtClean="0">
              <a:ea typeface="HGP創英角ｺﾞｼｯｸUB" panose="020B0900000000000000" pitchFamily="50" charset="-128"/>
            </a:endParaRPr>
          </a:p>
          <a:p>
            <a:pPr eaLnBrk="1" hangingPunct="1"/>
            <a:r>
              <a:rPr lang="ja-JP" altLang="en-US" sz="800" dirty="0" smtClean="0">
                <a:ea typeface="HGP創英角ｺﾞｼｯｸUB" panose="020B0900000000000000" pitchFamily="50" charset="-128"/>
              </a:rPr>
              <a:t>　　要因図と異なるのは、要因間の関係まで検討できる、すなわち複雑な要因まで探し出せる点です。</a:t>
            </a:r>
            <a:endParaRPr lang="en-US" altLang="ja-JP" sz="800" dirty="0" smtClean="0">
              <a:ea typeface="HGP創英角ｺﾞｼｯｸUB" panose="020B0900000000000000" pitchFamily="50" charset="-128"/>
            </a:endParaRPr>
          </a:p>
          <a:p>
            <a:pPr eaLnBrk="1" hangingPunct="1"/>
            <a:r>
              <a:rPr lang="ja-JP" altLang="en-US" sz="800" dirty="0" smtClean="0">
                <a:ea typeface="HGP創英角ｺﾞｼｯｸUB" panose="020B0900000000000000" pitchFamily="50" charset="-128"/>
              </a:rPr>
              <a:t>　　</a:t>
            </a:r>
            <a:endParaRPr lang="en-US" altLang="ja-JP" sz="800" dirty="0" smtClean="0">
              <a:ea typeface="HGP創英角ｺﾞｼｯｸUB" panose="020B0900000000000000" pitchFamily="50" charset="-128"/>
            </a:endParaRPr>
          </a:p>
          <a:p>
            <a:pPr eaLnBrk="1" hangingPunct="1"/>
            <a:endParaRPr lang="ja-JP" altLang="en-US" sz="800" dirty="0" smtClean="0">
              <a:ea typeface="HGP創英角ｺﾞｼｯｸUB" panose="020B0900000000000000" pitchFamily="50" charset="-128"/>
            </a:endParaRPr>
          </a:p>
        </p:txBody>
      </p:sp>
    </p:spTree>
    <p:extLst>
      <p:ext uri="{BB962C8B-B14F-4D97-AF65-F5344CB8AC3E}">
        <p14:creationId xmlns:p14="http://schemas.microsoft.com/office/powerpoint/2010/main" val="3905933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BBB44154-CCB4-4245-8A8F-480AAE5FDFA4}" type="slidenum">
              <a:rPr lang="en-US" altLang="ja-JP" smtClean="0">
                <a:ea typeface="ＭＳ Ｐゴシック" panose="020B0600070205080204" pitchFamily="50" charset="-128"/>
              </a:rPr>
              <a:pPr>
                <a:spcBef>
                  <a:spcPct val="0"/>
                </a:spcBef>
              </a:pPr>
              <a:t>4</a:t>
            </a:fld>
            <a:endParaRPr lang="en-US" altLang="ja-JP" smtClean="0">
              <a:ea typeface="ＭＳ Ｐゴシック" panose="020B0600070205080204" pitchFamily="50" charset="-128"/>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ja-JP" altLang="en-US" sz="800" dirty="0" smtClean="0">
                <a:ea typeface="HGP創英角ｺﾞｼｯｸUB" panose="020B0900000000000000" pitchFamily="50" charset="-128"/>
              </a:rPr>
              <a:t>２．連関図法の利点について説明します。</a:t>
            </a:r>
            <a:endParaRPr lang="en-US" altLang="ja-JP" sz="800" dirty="0" smtClean="0">
              <a:ea typeface="HGP創英角ｺﾞｼｯｸUB" panose="020B0900000000000000" pitchFamily="50" charset="-128"/>
            </a:endParaRPr>
          </a:p>
          <a:p>
            <a:pPr eaLnBrk="1" hangingPunct="1"/>
            <a:r>
              <a:rPr lang="ja-JP" altLang="en-US" sz="800" dirty="0" smtClean="0">
                <a:ea typeface="HGP創英角ｺﾞｼｯｸUB" panose="020B0900000000000000" pitchFamily="50" charset="-128"/>
              </a:rPr>
              <a:t>（１）～赤字を読み黒ポチの具体例を説明していく。</a:t>
            </a:r>
            <a:endParaRPr lang="en-US" altLang="ja-JP" sz="800" dirty="0" smtClean="0">
              <a:ea typeface="HGP創英角ｺﾞｼｯｸUB" panose="020B0900000000000000" pitchFamily="50" charset="-128"/>
            </a:endParaRPr>
          </a:p>
          <a:p>
            <a:pPr eaLnBrk="1" hangingPunct="1"/>
            <a:r>
              <a:rPr lang="ja-JP" altLang="en-US" sz="800" dirty="0" smtClean="0">
                <a:ea typeface="HGP創英角ｺﾞｼｯｸUB" panose="020B0900000000000000" pitchFamily="50" charset="-128"/>
              </a:rPr>
              <a:t>　この他にも色々な問題を解決する場合にも用いることも出来ます。</a:t>
            </a:r>
          </a:p>
        </p:txBody>
      </p:sp>
    </p:spTree>
    <p:extLst>
      <p:ext uri="{BB962C8B-B14F-4D97-AF65-F5344CB8AC3E}">
        <p14:creationId xmlns:p14="http://schemas.microsoft.com/office/powerpoint/2010/main" val="1874936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A9760319-39F9-44CC-BB44-D7D217E07C6C}" type="slidenum">
              <a:rPr lang="en-US" altLang="ja-JP" smtClean="0">
                <a:ea typeface="ＭＳ Ｐゴシック" panose="020B0600070205080204" pitchFamily="50" charset="-128"/>
              </a:rPr>
              <a:pPr>
                <a:spcBef>
                  <a:spcPct val="0"/>
                </a:spcBef>
              </a:pPr>
              <a:t>5</a:t>
            </a:fld>
            <a:endParaRPr lang="en-US" altLang="ja-JP" smtClean="0">
              <a:ea typeface="ＭＳ Ｐゴシック" panose="020B0600070205080204" pitchFamily="50" charset="-128"/>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r>
              <a:rPr lang="ja-JP" altLang="en-US" dirty="0" smtClean="0"/>
              <a:t>３．連関図法の見方です。</a:t>
            </a:r>
            <a:endParaRPr lang="en-US" altLang="ja-JP" dirty="0" smtClean="0"/>
          </a:p>
          <a:p>
            <a:pPr eaLnBrk="1" hangingPunct="1"/>
            <a:r>
              <a:rPr lang="ja-JP" altLang="en-US" dirty="0" smtClean="0"/>
              <a:t>　　　基本は中心に問題点を配置して一次原因、二次原因、</a:t>
            </a:r>
            <a:endParaRPr lang="en-US" altLang="ja-JP" dirty="0" smtClean="0"/>
          </a:p>
          <a:p>
            <a:pPr eaLnBrk="1" hangingPunct="1"/>
            <a:r>
              <a:rPr lang="ja-JP" altLang="en-US" dirty="0" smtClean="0"/>
              <a:t>　　　三次原因と配置してそれぞれ関連があるものを、矢線で結合してきます。</a:t>
            </a:r>
            <a:endParaRPr lang="en-US" altLang="ja-JP" dirty="0" smtClean="0"/>
          </a:p>
          <a:p>
            <a:pPr eaLnBrk="1" hangingPunct="1"/>
            <a:endParaRPr lang="en-US" altLang="ja-JP" dirty="0" smtClean="0"/>
          </a:p>
        </p:txBody>
      </p:sp>
    </p:spTree>
    <p:extLst>
      <p:ext uri="{BB962C8B-B14F-4D97-AF65-F5344CB8AC3E}">
        <p14:creationId xmlns:p14="http://schemas.microsoft.com/office/powerpoint/2010/main" val="602671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5F305A21-6C25-458D-9258-F26FED786E28}" type="slidenum">
              <a:rPr lang="en-US" altLang="ja-JP" smtClean="0">
                <a:ea typeface="ＭＳ Ｐゴシック" panose="020B0600070205080204" pitchFamily="50" charset="-128"/>
              </a:rPr>
              <a:pPr>
                <a:spcBef>
                  <a:spcPct val="0"/>
                </a:spcBef>
              </a:pPr>
              <a:t>6</a:t>
            </a:fld>
            <a:endParaRPr lang="en-US" altLang="ja-JP" smtClean="0">
              <a:ea typeface="ＭＳ Ｐゴシック" panose="020B0600070205080204" pitchFamily="50" charset="-128"/>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r>
              <a:rPr lang="ja-JP" altLang="en-US" dirty="0" smtClean="0"/>
              <a:t>４．次に連関図法の種類について説明します。</a:t>
            </a:r>
            <a:endParaRPr lang="en-US" altLang="ja-JP" dirty="0" smtClean="0"/>
          </a:p>
          <a:p>
            <a:pPr eaLnBrk="1" hangingPunct="1"/>
            <a:r>
              <a:rPr lang="ja-JP" altLang="en-US" dirty="0" smtClean="0"/>
              <a:t>　　　連関図法には大きく分けて４つの種類があります。</a:t>
            </a:r>
            <a:endParaRPr lang="en-US" altLang="ja-JP" dirty="0" smtClean="0"/>
          </a:p>
          <a:p>
            <a:pPr eaLnBrk="1" hangingPunct="1"/>
            <a:r>
              <a:rPr lang="ja-JP" altLang="en-US" dirty="0" smtClean="0"/>
              <a:t>　　　まず１つ目は、連関図法で良く使われるものとして、問題点を中心としたものとして　</a:t>
            </a:r>
            <a:endParaRPr lang="en-US" altLang="ja-JP" dirty="0" smtClean="0"/>
          </a:p>
          <a:p>
            <a:pPr eaLnBrk="1" hangingPunct="1"/>
            <a:r>
              <a:rPr lang="ja-JP" altLang="en-US" baseline="0" dirty="0" smtClean="0"/>
              <a:t>　　　複雑に絡み合っている状態を表すもの</a:t>
            </a:r>
            <a:endParaRPr lang="en-US" altLang="ja-JP" baseline="0" dirty="0" smtClean="0"/>
          </a:p>
          <a:p>
            <a:pPr eaLnBrk="1" hangingPunct="1"/>
            <a:r>
              <a:rPr lang="ja-JP" altLang="en-US" baseline="0" dirty="0" smtClean="0"/>
              <a:t>　　　２つ目は、問題点を端に置いたもの、これは片側に原因を表した方がわかりやすいものです</a:t>
            </a:r>
            <a:endParaRPr lang="en-US" altLang="ja-JP" baseline="0" dirty="0" smtClean="0"/>
          </a:p>
        </p:txBody>
      </p:sp>
    </p:spTree>
    <p:extLst>
      <p:ext uri="{BB962C8B-B14F-4D97-AF65-F5344CB8AC3E}">
        <p14:creationId xmlns:p14="http://schemas.microsoft.com/office/powerpoint/2010/main" val="3938527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16523733-8EA5-4ACE-BDB9-23CB504F493B}" type="slidenum">
              <a:rPr lang="en-US" altLang="ja-JP" smtClean="0">
                <a:ea typeface="ＭＳ Ｐゴシック" panose="020B0600070205080204" pitchFamily="50" charset="-128"/>
              </a:rPr>
              <a:pPr>
                <a:spcBef>
                  <a:spcPct val="0"/>
                </a:spcBef>
              </a:pPr>
              <a:t>7</a:t>
            </a:fld>
            <a:endParaRPr lang="en-US" altLang="ja-JP" smtClean="0">
              <a:ea typeface="ＭＳ Ｐゴシック" panose="020B0600070205080204" pitchFamily="50" charset="-128"/>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r>
              <a:rPr lang="ja-JP" altLang="en-US" dirty="0" smtClean="0"/>
              <a:t>３つ目に、問題点を図示しないものとして、原因相互の間にどのような関係があるかを知りたい時など</a:t>
            </a:r>
            <a:endParaRPr lang="en-US" altLang="ja-JP" dirty="0" smtClean="0"/>
          </a:p>
          <a:p>
            <a:pPr eaLnBrk="1" hangingPunct="1"/>
            <a:r>
              <a:rPr lang="ja-JP" altLang="en-US" dirty="0" smtClean="0"/>
              <a:t>４つ目は、複数の問題点をもつもの。問題点を一つづつ解析するよりも、２つ以上の問題点に対して</a:t>
            </a:r>
            <a:endParaRPr lang="en-US" altLang="ja-JP" dirty="0" smtClean="0"/>
          </a:p>
          <a:p>
            <a:pPr eaLnBrk="1" hangingPunct="1"/>
            <a:r>
              <a:rPr lang="ja-JP" altLang="en-US" dirty="0" smtClean="0"/>
              <a:t>同時に原因追及する場合などに用います。</a:t>
            </a:r>
            <a:endParaRPr lang="en-US" altLang="ja-JP" dirty="0" smtClean="0"/>
          </a:p>
        </p:txBody>
      </p:sp>
    </p:spTree>
    <p:extLst>
      <p:ext uri="{BB962C8B-B14F-4D97-AF65-F5344CB8AC3E}">
        <p14:creationId xmlns:p14="http://schemas.microsoft.com/office/powerpoint/2010/main" val="1348407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C306C67C-D164-4C1F-9C2E-20F63B3E49AE}" type="slidenum">
              <a:rPr lang="en-US" altLang="ja-JP" smtClean="0">
                <a:ea typeface="ＭＳ Ｐゴシック" panose="020B0600070205080204" pitchFamily="50" charset="-128"/>
              </a:rPr>
              <a:pPr>
                <a:spcBef>
                  <a:spcPct val="0"/>
                </a:spcBef>
              </a:pPr>
              <a:t>8</a:t>
            </a:fld>
            <a:endParaRPr lang="en-US" altLang="ja-JP" smtClean="0">
              <a:ea typeface="ＭＳ Ｐゴシック" panose="020B0600070205080204" pitchFamily="50" charset="-128"/>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r>
              <a:rPr lang="ja-JP" altLang="en-US" dirty="0" smtClean="0"/>
              <a:t>６、ここからは連関図法の作り方について、手順を追って説明していきます。</a:t>
            </a:r>
            <a:endParaRPr lang="en-US" altLang="ja-JP" dirty="0" smtClean="0"/>
          </a:p>
          <a:p>
            <a:pPr eaLnBrk="1" hangingPunct="1"/>
            <a:r>
              <a:rPr lang="ja-JP" altLang="en-US" dirty="0" smtClean="0"/>
              <a:t>　まず最初に手順１．テーマを選定します</a:t>
            </a:r>
            <a:r>
              <a:rPr lang="ja-JP" altLang="en-US" dirty="0" smtClean="0"/>
              <a:t>。特性要因図では</a:t>
            </a:r>
            <a:r>
              <a:rPr lang="ja-JP" altLang="en-US" dirty="0" smtClean="0"/>
              <a:t>解決できない問題を取り上げるといいでしょう。</a:t>
            </a:r>
            <a:endParaRPr lang="en-US" altLang="ja-JP" dirty="0" smtClean="0"/>
          </a:p>
          <a:p>
            <a:pPr eaLnBrk="1" hangingPunct="1"/>
            <a:r>
              <a:rPr lang="ja-JP" altLang="en-US" dirty="0" smtClean="0"/>
              <a:t>　今回の事例は「満足していただける食堂を提供できていない」というテーマを取り上げています。</a:t>
            </a:r>
            <a:endParaRPr lang="en-US" altLang="ja-JP" dirty="0" smtClean="0"/>
          </a:p>
          <a:p>
            <a:pPr eaLnBrk="1" hangingPunct="1"/>
            <a:r>
              <a:rPr lang="ja-JP" altLang="en-US" dirty="0" smtClean="0"/>
              <a:t>　問題点は模造紙などの中心として置きます。言語は主語＋述語で表現しましょう。</a:t>
            </a:r>
            <a:endParaRPr lang="en-US" altLang="ja-JP" dirty="0" smtClean="0"/>
          </a:p>
        </p:txBody>
      </p:sp>
    </p:spTree>
    <p:extLst>
      <p:ext uri="{BB962C8B-B14F-4D97-AF65-F5344CB8AC3E}">
        <p14:creationId xmlns:p14="http://schemas.microsoft.com/office/powerpoint/2010/main" val="3671570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06463">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9A08A710-B2D0-438E-8533-E3E89270DBF0}" type="slidenum">
              <a:rPr lang="en-US" altLang="ja-JP" smtClean="0">
                <a:ea typeface="ＭＳ Ｐゴシック" panose="020B0600070205080204" pitchFamily="50" charset="-128"/>
              </a:rPr>
              <a:pPr>
                <a:spcBef>
                  <a:spcPct val="0"/>
                </a:spcBef>
              </a:pPr>
              <a:t>9</a:t>
            </a:fld>
            <a:endParaRPr lang="en-US" altLang="ja-JP" smtClean="0">
              <a:ea typeface="ＭＳ Ｐゴシック" panose="020B0600070205080204" pitchFamily="50"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r>
              <a:rPr lang="ja-JP" altLang="en-US" dirty="0" smtClean="0"/>
              <a:t>手順２、一次原因を抽出します。</a:t>
            </a:r>
            <a:endParaRPr lang="en-US" altLang="ja-JP" dirty="0" smtClean="0"/>
          </a:p>
          <a:p>
            <a:pPr eaLnBrk="1" hangingPunct="1"/>
            <a:r>
              <a:rPr lang="ja-JP" altLang="en-US" dirty="0" smtClean="0"/>
              <a:t>　対象とする問題に関連する情報を収集し。それらの中から問題となる事実・現象をみつけて</a:t>
            </a:r>
            <a:endParaRPr lang="en-US" altLang="ja-JP" dirty="0" smtClean="0"/>
          </a:p>
          <a:p>
            <a:pPr eaLnBrk="1" hangingPunct="1"/>
            <a:r>
              <a:rPr lang="ja-JP" altLang="en-US" dirty="0" smtClean="0"/>
              <a:t>それらを一次原因としてテーマの近くに配置し、テーマに向けて矢線を引きます。</a:t>
            </a:r>
            <a:endParaRPr lang="en-US" altLang="ja-JP" dirty="0" smtClean="0"/>
          </a:p>
          <a:p>
            <a:pPr eaLnBrk="1" hangingPunct="1"/>
            <a:r>
              <a:rPr lang="ja-JP" altLang="en-US" dirty="0" smtClean="0"/>
              <a:t>今回の事例では、食事しやすい食堂になっていない。などを配置しました。</a:t>
            </a:r>
          </a:p>
          <a:p>
            <a:pPr eaLnBrk="1" hangingPunct="1"/>
            <a:endParaRPr lang="en-US" altLang="ja-JP" dirty="0" smtClean="0"/>
          </a:p>
        </p:txBody>
      </p:sp>
    </p:spTree>
    <p:extLst>
      <p:ext uri="{BB962C8B-B14F-4D97-AF65-F5344CB8AC3E}">
        <p14:creationId xmlns:p14="http://schemas.microsoft.com/office/powerpoint/2010/main" val="1532527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1CFD27F-BD3B-41B5-BAC3-EA0FB1D6D814}" type="slidenum">
              <a:rPr lang="en-US" altLang="ja-JP"/>
              <a:pPr>
                <a:defRPr/>
              </a:pPr>
              <a:t>‹#›</a:t>
            </a:fld>
            <a:endParaRPr lang="en-US" altLang="ja-JP"/>
          </a:p>
        </p:txBody>
      </p:sp>
    </p:spTree>
    <p:extLst>
      <p:ext uri="{BB962C8B-B14F-4D97-AF65-F5344CB8AC3E}">
        <p14:creationId xmlns:p14="http://schemas.microsoft.com/office/powerpoint/2010/main" val="47089546"/>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63DD3C5-40AD-445B-BF26-D1C813D11321}" type="slidenum">
              <a:rPr lang="en-US" altLang="ja-JP"/>
              <a:pPr>
                <a:defRPr/>
              </a:pPr>
              <a:t>‹#›</a:t>
            </a:fld>
            <a:endParaRPr lang="en-US" altLang="ja-JP"/>
          </a:p>
        </p:txBody>
      </p:sp>
    </p:spTree>
    <p:extLst>
      <p:ext uri="{BB962C8B-B14F-4D97-AF65-F5344CB8AC3E}">
        <p14:creationId xmlns:p14="http://schemas.microsoft.com/office/powerpoint/2010/main" val="180746217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D3E6C92-E715-4630-AAA8-7E057610F550}" type="slidenum">
              <a:rPr lang="en-US" altLang="ja-JP"/>
              <a:pPr>
                <a:defRPr/>
              </a:pPr>
              <a:t>‹#›</a:t>
            </a:fld>
            <a:endParaRPr lang="en-US" altLang="ja-JP"/>
          </a:p>
        </p:txBody>
      </p:sp>
    </p:spTree>
    <p:extLst>
      <p:ext uri="{BB962C8B-B14F-4D97-AF65-F5344CB8AC3E}">
        <p14:creationId xmlns:p14="http://schemas.microsoft.com/office/powerpoint/2010/main" val="1154976869"/>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quarter" idx="1"/>
          </p:nvPr>
        </p:nvSpPr>
        <p:spPr>
          <a:xfrm>
            <a:off x="457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57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ー 5"/>
          <p:cNvSpPr>
            <a:spLocks noGrp="1"/>
          </p:cNvSpPr>
          <p:nvPr>
            <p:ph sz="quarter" idx="4"/>
          </p:nvPr>
        </p:nvSpPr>
        <p:spPr>
          <a:xfrm>
            <a:off x="4648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BFCE5B2-78C5-4485-A68D-D6EE29DF2900}" type="slidenum">
              <a:rPr lang="en-US" altLang="ja-JP"/>
              <a:pPr>
                <a:defRPr/>
              </a:pPr>
              <a:t>‹#›</a:t>
            </a:fld>
            <a:endParaRPr lang="en-US" altLang="ja-JP"/>
          </a:p>
        </p:txBody>
      </p:sp>
    </p:spTree>
    <p:extLst>
      <p:ext uri="{BB962C8B-B14F-4D97-AF65-F5344CB8AC3E}">
        <p14:creationId xmlns:p14="http://schemas.microsoft.com/office/powerpoint/2010/main" val="18344844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AC14BC0C-2EF5-49F8-8133-E503E9565213}" type="slidenum">
              <a:rPr lang="en-US" altLang="ja-JP"/>
              <a:pPr>
                <a:defRPr/>
              </a:pPr>
              <a:t>‹#›</a:t>
            </a:fld>
            <a:endParaRPr lang="en-US" altLang="ja-JP"/>
          </a:p>
        </p:txBody>
      </p:sp>
    </p:spTree>
    <p:extLst>
      <p:ext uri="{BB962C8B-B14F-4D97-AF65-F5344CB8AC3E}">
        <p14:creationId xmlns:p14="http://schemas.microsoft.com/office/powerpoint/2010/main" val="1976980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7A1A7D53-7F64-4233-A6E8-19570DCD33A7}" type="slidenum">
              <a:rPr lang="en-US" altLang="ja-JP"/>
              <a:pPr>
                <a:defRPr/>
              </a:pPr>
              <a:t>‹#›</a:t>
            </a:fld>
            <a:endParaRPr lang="en-US" altLang="ja-JP"/>
          </a:p>
        </p:txBody>
      </p:sp>
    </p:spTree>
    <p:extLst>
      <p:ext uri="{BB962C8B-B14F-4D97-AF65-F5344CB8AC3E}">
        <p14:creationId xmlns:p14="http://schemas.microsoft.com/office/powerpoint/2010/main" val="14231920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552D8E3A-5191-4BCC-823F-A673CB493BE3}" type="slidenum">
              <a:rPr lang="en-US" altLang="ja-JP"/>
              <a:pPr>
                <a:defRPr/>
              </a:pPr>
              <a:t>‹#›</a:t>
            </a:fld>
            <a:endParaRPr lang="en-US" altLang="ja-JP"/>
          </a:p>
        </p:txBody>
      </p:sp>
    </p:spTree>
    <p:extLst>
      <p:ext uri="{BB962C8B-B14F-4D97-AF65-F5344CB8AC3E}">
        <p14:creationId xmlns:p14="http://schemas.microsoft.com/office/powerpoint/2010/main" val="39545409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p:cNvSpPr>
            <a:spLocks noGrp="1"/>
          </p:cNvSpPr>
          <p:nvPr>
            <p:ph type="sldNum" sz="quarter" idx="12"/>
          </p:nvPr>
        </p:nvSpPr>
        <p:spPr/>
        <p:txBody>
          <a:bodyPr/>
          <a:lstStyle>
            <a:lvl1pPr>
              <a:defRPr/>
            </a:lvl1pPr>
          </a:lstStyle>
          <a:p>
            <a:pPr>
              <a:defRPr/>
            </a:pPr>
            <a:fld id="{A12D68E7-8C64-4CB3-B769-1A012D16E518}" type="slidenum">
              <a:rPr lang="en-US" altLang="ja-JP"/>
              <a:pPr>
                <a:defRPr/>
              </a:pPr>
              <a:t>‹#›</a:t>
            </a:fld>
            <a:endParaRPr lang="en-US" altLang="ja-JP"/>
          </a:p>
        </p:txBody>
      </p:sp>
    </p:spTree>
    <p:extLst>
      <p:ext uri="{BB962C8B-B14F-4D97-AF65-F5344CB8AC3E}">
        <p14:creationId xmlns:p14="http://schemas.microsoft.com/office/powerpoint/2010/main" val="168536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endParaRPr lang="en-US" altLang="ja-JP"/>
          </a:p>
        </p:txBody>
      </p:sp>
      <p:sp>
        <p:nvSpPr>
          <p:cNvPr id="8"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ー 5"/>
          <p:cNvSpPr>
            <a:spLocks noGrp="1"/>
          </p:cNvSpPr>
          <p:nvPr>
            <p:ph type="sldNum" sz="quarter" idx="12"/>
          </p:nvPr>
        </p:nvSpPr>
        <p:spPr/>
        <p:txBody>
          <a:bodyPr/>
          <a:lstStyle>
            <a:lvl1pPr>
              <a:defRPr/>
            </a:lvl1pPr>
          </a:lstStyle>
          <a:p>
            <a:pPr>
              <a:defRPr/>
            </a:pPr>
            <a:fld id="{E2C59885-A08D-4F97-B3C7-537569ABECE2}" type="slidenum">
              <a:rPr lang="en-US" altLang="ja-JP"/>
              <a:pPr>
                <a:defRPr/>
              </a:pPr>
              <a:t>‹#›</a:t>
            </a:fld>
            <a:endParaRPr lang="en-US" altLang="ja-JP"/>
          </a:p>
        </p:txBody>
      </p:sp>
    </p:spTree>
    <p:extLst>
      <p:ext uri="{BB962C8B-B14F-4D97-AF65-F5344CB8AC3E}">
        <p14:creationId xmlns:p14="http://schemas.microsoft.com/office/powerpoint/2010/main" val="21046373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endParaRPr lang="en-US" altLang="ja-JP"/>
          </a:p>
        </p:txBody>
      </p:sp>
      <p:sp>
        <p:nvSpPr>
          <p:cNvPr id="4"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ー 5"/>
          <p:cNvSpPr>
            <a:spLocks noGrp="1"/>
          </p:cNvSpPr>
          <p:nvPr>
            <p:ph type="sldNum" sz="quarter" idx="12"/>
          </p:nvPr>
        </p:nvSpPr>
        <p:spPr/>
        <p:txBody>
          <a:bodyPr/>
          <a:lstStyle>
            <a:lvl1pPr>
              <a:defRPr/>
            </a:lvl1pPr>
          </a:lstStyle>
          <a:p>
            <a:pPr>
              <a:defRPr/>
            </a:pPr>
            <a:fld id="{BF93907B-9EF9-419B-AFEF-5C0939EEA7F7}" type="slidenum">
              <a:rPr lang="en-US" altLang="ja-JP"/>
              <a:pPr>
                <a:defRPr/>
              </a:pPr>
              <a:t>‹#›</a:t>
            </a:fld>
            <a:endParaRPr lang="en-US" altLang="ja-JP"/>
          </a:p>
        </p:txBody>
      </p:sp>
    </p:spTree>
    <p:extLst>
      <p:ext uri="{BB962C8B-B14F-4D97-AF65-F5344CB8AC3E}">
        <p14:creationId xmlns:p14="http://schemas.microsoft.com/office/powerpoint/2010/main" val="32774225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endParaRPr lang="en-US" altLang="ja-JP"/>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ー 5"/>
          <p:cNvSpPr>
            <a:spLocks noGrp="1"/>
          </p:cNvSpPr>
          <p:nvPr>
            <p:ph type="sldNum" sz="quarter" idx="12"/>
          </p:nvPr>
        </p:nvSpPr>
        <p:spPr/>
        <p:txBody>
          <a:bodyPr/>
          <a:lstStyle>
            <a:lvl1pPr>
              <a:defRPr/>
            </a:lvl1pPr>
          </a:lstStyle>
          <a:p>
            <a:pPr>
              <a:defRPr/>
            </a:pPr>
            <a:fld id="{03D6C5C4-54EB-4BFD-83BA-685DE32FDD28}" type="slidenum">
              <a:rPr lang="en-US" altLang="ja-JP"/>
              <a:pPr>
                <a:defRPr/>
              </a:pPr>
              <a:t>‹#›</a:t>
            </a:fld>
            <a:endParaRPr lang="en-US" altLang="ja-JP"/>
          </a:p>
        </p:txBody>
      </p:sp>
    </p:spTree>
    <p:extLst>
      <p:ext uri="{BB962C8B-B14F-4D97-AF65-F5344CB8AC3E}">
        <p14:creationId xmlns:p14="http://schemas.microsoft.com/office/powerpoint/2010/main" val="3333535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237FE7C-C5B4-4405-9C80-B16CEB85DDB2}" type="slidenum">
              <a:rPr lang="en-US" altLang="ja-JP"/>
              <a:pPr>
                <a:defRPr/>
              </a:pPr>
              <a:t>‹#›</a:t>
            </a:fld>
            <a:endParaRPr lang="en-US" altLang="ja-JP"/>
          </a:p>
        </p:txBody>
      </p:sp>
    </p:spTree>
    <p:extLst>
      <p:ext uri="{BB962C8B-B14F-4D97-AF65-F5344CB8AC3E}">
        <p14:creationId xmlns:p14="http://schemas.microsoft.com/office/powerpoint/2010/main" val="1686952186"/>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p:cNvSpPr>
            <a:spLocks noGrp="1"/>
          </p:cNvSpPr>
          <p:nvPr>
            <p:ph type="sldNum" sz="quarter" idx="12"/>
          </p:nvPr>
        </p:nvSpPr>
        <p:spPr/>
        <p:txBody>
          <a:bodyPr/>
          <a:lstStyle>
            <a:lvl1pPr>
              <a:defRPr/>
            </a:lvl1pPr>
          </a:lstStyle>
          <a:p>
            <a:pPr>
              <a:defRPr/>
            </a:pPr>
            <a:fld id="{3CA44457-18EC-4DF8-A683-D1E32D277D09}" type="slidenum">
              <a:rPr lang="en-US" altLang="ja-JP"/>
              <a:pPr>
                <a:defRPr/>
              </a:pPr>
              <a:t>‹#›</a:t>
            </a:fld>
            <a:endParaRPr lang="en-US" altLang="ja-JP"/>
          </a:p>
        </p:txBody>
      </p:sp>
    </p:spTree>
    <p:extLst>
      <p:ext uri="{BB962C8B-B14F-4D97-AF65-F5344CB8AC3E}">
        <p14:creationId xmlns:p14="http://schemas.microsoft.com/office/powerpoint/2010/main" val="1336497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ja-JP" altLang="en-US" noProof="0" smtClean="0"/>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p:cNvSpPr>
            <a:spLocks noGrp="1"/>
          </p:cNvSpPr>
          <p:nvPr>
            <p:ph type="sldNum" sz="quarter" idx="12"/>
          </p:nvPr>
        </p:nvSpPr>
        <p:spPr/>
        <p:txBody>
          <a:bodyPr/>
          <a:lstStyle>
            <a:lvl1pPr>
              <a:defRPr/>
            </a:lvl1pPr>
          </a:lstStyle>
          <a:p>
            <a:pPr>
              <a:defRPr/>
            </a:pPr>
            <a:fld id="{9AFC2A00-26D3-4768-AF7A-DFA1F737887F}" type="slidenum">
              <a:rPr lang="en-US" altLang="ja-JP"/>
              <a:pPr>
                <a:defRPr/>
              </a:pPr>
              <a:t>‹#›</a:t>
            </a:fld>
            <a:endParaRPr lang="en-US" altLang="ja-JP"/>
          </a:p>
        </p:txBody>
      </p:sp>
    </p:spTree>
    <p:extLst>
      <p:ext uri="{BB962C8B-B14F-4D97-AF65-F5344CB8AC3E}">
        <p14:creationId xmlns:p14="http://schemas.microsoft.com/office/powerpoint/2010/main" val="5389611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E23A645C-E7DE-44A7-B606-80D37046C16D}" type="slidenum">
              <a:rPr lang="en-US" altLang="ja-JP"/>
              <a:pPr>
                <a:defRPr/>
              </a:pPr>
              <a:t>‹#›</a:t>
            </a:fld>
            <a:endParaRPr lang="en-US" altLang="ja-JP"/>
          </a:p>
        </p:txBody>
      </p:sp>
    </p:spTree>
    <p:extLst>
      <p:ext uri="{BB962C8B-B14F-4D97-AF65-F5344CB8AC3E}">
        <p14:creationId xmlns:p14="http://schemas.microsoft.com/office/powerpoint/2010/main" val="4975797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C8D1B769-160E-493F-865E-5CE23E2E2682}" type="slidenum">
              <a:rPr lang="en-US" altLang="ja-JP"/>
              <a:pPr>
                <a:defRPr/>
              </a:pPr>
              <a:t>‹#›</a:t>
            </a:fld>
            <a:endParaRPr lang="en-US" altLang="ja-JP"/>
          </a:p>
        </p:txBody>
      </p:sp>
    </p:spTree>
    <p:extLst>
      <p:ext uri="{BB962C8B-B14F-4D97-AF65-F5344CB8AC3E}">
        <p14:creationId xmlns:p14="http://schemas.microsoft.com/office/powerpoint/2010/main" val="33935930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quarter" idx="1"/>
          </p:nvPr>
        </p:nvSpPr>
        <p:spPr>
          <a:xfrm>
            <a:off x="457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57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ー 5"/>
          <p:cNvSpPr>
            <a:spLocks noGrp="1"/>
          </p:cNvSpPr>
          <p:nvPr>
            <p:ph sz="quarter" idx="4"/>
          </p:nvPr>
        </p:nvSpPr>
        <p:spPr>
          <a:xfrm>
            <a:off x="4648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endParaRPr lang="en-US" altLang="ja-JP"/>
          </a:p>
        </p:txBody>
      </p:sp>
      <p:sp>
        <p:nvSpPr>
          <p:cNvPr id="8"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ー 5"/>
          <p:cNvSpPr>
            <a:spLocks noGrp="1"/>
          </p:cNvSpPr>
          <p:nvPr>
            <p:ph type="sldNum" sz="quarter" idx="12"/>
          </p:nvPr>
        </p:nvSpPr>
        <p:spPr/>
        <p:txBody>
          <a:bodyPr/>
          <a:lstStyle>
            <a:lvl1pPr>
              <a:defRPr/>
            </a:lvl1pPr>
          </a:lstStyle>
          <a:p>
            <a:pPr>
              <a:defRPr/>
            </a:pPr>
            <a:fld id="{0C37D600-BBA3-4790-98C7-B1142FFCD944}" type="slidenum">
              <a:rPr lang="en-US" altLang="ja-JP"/>
              <a:pPr>
                <a:defRPr/>
              </a:pPr>
              <a:t>‹#›</a:t>
            </a:fld>
            <a:endParaRPr lang="en-US" altLang="ja-JP"/>
          </a:p>
        </p:txBody>
      </p:sp>
    </p:spTree>
    <p:extLst>
      <p:ext uri="{BB962C8B-B14F-4D97-AF65-F5344CB8AC3E}">
        <p14:creationId xmlns:p14="http://schemas.microsoft.com/office/powerpoint/2010/main" val="571571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021EAA4-7582-4175-B190-F1C5EA88EED1}" type="slidenum">
              <a:rPr lang="en-US" altLang="ja-JP"/>
              <a:pPr>
                <a:defRPr/>
              </a:pPr>
              <a:t>‹#›</a:t>
            </a:fld>
            <a:endParaRPr lang="en-US" altLang="ja-JP"/>
          </a:p>
        </p:txBody>
      </p:sp>
    </p:spTree>
    <p:extLst>
      <p:ext uri="{BB962C8B-B14F-4D97-AF65-F5344CB8AC3E}">
        <p14:creationId xmlns:p14="http://schemas.microsoft.com/office/powerpoint/2010/main" val="201764930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316E6CA-5CAE-45D0-B931-9BC040CF0B02}" type="slidenum">
              <a:rPr lang="en-US" altLang="ja-JP"/>
              <a:pPr>
                <a:defRPr/>
              </a:pPr>
              <a:t>‹#›</a:t>
            </a:fld>
            <a:endParaRPr lang="en-US" altLang="ja-JP"/>
          </a:p>
        </p:txBody>
      </p:sp>
    </p:spTree>
    <p:extLst>
      <p:ext uri="{BB962C8B-B14F-4D97-AF65-F5344CB8AC3E}">
        <p14:creationId xmlns:p14="http://schemas.microsoft.com/office/powerpoint/2010/main" val="196664920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285902F1-440F-4370-923B-711C1F7E698F}" type="slidenum">
              <a:rPr lang="en-US" altLang="ja-JP"/>
              <a:pPr>
                <a:defRPr/>
              </a:pPr>
              <a:t>‹#›</a:t>
            </a:fld>
            <a:endParaRPr lang="en-US" altLang="ja-JP"/>
          </a:p>
        </p:txBody>
      </p:sp>
    </p:spTree>
    <p:extLst>
      <p:ext uri="{BB962C8B-B14F-4D97-AF65-F5344CB8AC3E}">
        <p14:creationId xmlns:p14="http://schemas.microsoft.com/office/powerpoint/2010/main" val="69669649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1B93379-418D-4E60-BCA4-8FE7B99CBED4}" type="slidenum">
              <a:rPr lang="en-US" altLang="ja-JP"/>
              <a:pPr>
                <a:defRPr/>
              </a:pPr>
              <a:t>‹#›</a:t>
            </a:fld>
            <a:endParaRPr lang="en-US" altLang="ja-JP"/>
          </a:p>
        </p:txBody>
      </p:sp>
    </p:spTree>
    <p:extLst>
      <p:ext uri="{BB962C8B-B14F-4D97-AF65-F5344CB8AC3E}">
        <p14:creationId xmlns:p14="http://schemas.microsoft.com/office/powerpoint/2010/main" val="2300939350"/>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E36886FC-FDE8-4B53-95FC-9AFDD74C3922}" type="slidenum">
              <a:rPr lang="en-US" altLang="ja-JP"/>
              <a:pPr>
                <a:defRPr/>
              </a:pPr>
              <a:t>‹#›</a:t>
            </a:fld>
            <a:endParaRPr lang="en-US" altLang="ja-JP"/>
          </a:p>
        </p:txBody>
      </p:sp>
    </p:spTree>
    <p:extLst>
      <p:ext uri="{BB962C8B-B14F-4D97-AF65-F5344CB8AC3E}">
        <p14:creationId xmlns:p14="http://schemas.microsoft.com/office/powerpoint/2010/main" val="314677245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37F9724-694A-4181-89CD-02CDD6B03581}" type="slidenum">
              <a:rPr lang="en-US" altLang="ja-JP"/>
              <a:pPr>
                <a:defRPr/>
              </a:pPr>
              <a:t>‹#›</a:t>
            </a:fld>
            <a:endParaRPr lang="en-US" altLang="ja-JP"/>
          </a:p>
        </p:txBody>
      </p:sp>
    </p:spTree>
    <p:extLst>
      <p:ext uri="{BB962C8B-B14F-4D97-AF65-F5344CB8AC3E}">
        <p14:creationId xmlns:p14="http://schemas.microsoft.com/office/powerpoint/2010/main" val="246105496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C0EF179-CEBF-4763-8E2D-D0C2BDFE3F8D}" type="slidenum">
              <a:rPr lang="en-US" altLang="ja-JP"/>
              <a:pPr>
                <a:defRPr/>
              </a:pPr>
              <a:t>‹#›</a:t>
            </a:fld>
            <a:endParaRPr lang="en-US" altLang="ja-JP"/>
          </a:p>
        </p:txBody>
      </p:sp>
    </p:spTree>
    <p:extLst>
      <p:ext uri="{BB962C8B-B14F-4D97-AF65-F5344CB8AC3E}">
        <p14:creationId xmlns:p14="http://schemas.microsoft.com/office/powerpoint/2010/main" val="327722774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ECFF"/>
            </a:gs>
            <a:gs pos="100000">
              <a:srgbClr val="FFFF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63D6ACE3-E97A-441F-8F91-67A07E5CAC84}"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med"/>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タイトル プレースホルダー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2051" name="テキスト プレースホルダー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ltLang="ja-JP"/>
          </a:p>
        </p:txBody>
      </p:sp>
      <p:sp>
        <p:nvSpPr>
          <p:cNvPr id="5" name="フッター プレースホルダー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ltLang="ja-JP"/>
          </a:p>
        </p:txBody>
      </p:sp>
      <p:sp>
        <p:nvSpPr>
          <p:cNvPr id="6" name="スライド番号プレースホルダー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BFB23538-C33B-4F5D-BC05-D5D034403A24}"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685800" rtl="0" eaLnBrk="0" fontAlgn="base" hangingPunct="0">
        <a:lnSpc>
          <a:spcPct val="90000"/>
        </a:lnSpc>
        <a:spcBef>
          <a:spcPct val="0"/>
        </a:spcBef>
        <a:spcAft>
          <a:spcPct val="0"/>
        </a:spcAft>
        <a:defRPr kumimoji="1"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2pPr>
      <a:lvl3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3pPr>
      <a:lvl4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4pPr>
      <a:lvl5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5pPr>
      <a:lvl6pPr marL="4572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6pPr>
      <a:lvl7pPr marL="9144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7pPr>
      <a:lvl8pPr marL="13716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8pPr>
      <a:lvl9pPr marL="18288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umimoji="1"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kumimoji="1"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kumimoji="1"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wmf"/><Relationship Id="rId7" Type="http://schemas.openxmlformats.org/officeDocument/2006/relationships/image" Target="../media/image3.w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50825" y="188913"/>
            <a:ext cx="8785225" cy="6480175"/>
          </a:xfrm>
          <a:prstGeom prst="rect">
            <a:avLst/>
          </a:prstGeom>
        </p:spPr>
        <p:style>
          <a:lnRef idx="2">
            <a:schemeClr val="accent6"/>
          </a:lnRef>
          <a:fillRef idx="1">
            <a:schemeClr val="lt1"/>
          </a:fillRef>
          <a:effectRef idx="0">
            <a:schemeClr val="accent6"/>
          </a:effectRef>
          <a:fontRef idx="minor">
            <a:schemeClr val="dk1"/>
          </a:fontRef>
        </p:style>
        <p:txBody>
          <a:bodyPr/>
          <a:lstStyle/>
          <a:p>
            <a:pPr eaLnBrk="1" hangingPunct="1">
              <a:defRPr/>
            </a:pPr>
            <a:r>
              <a:rPr lang="ja-JP" altLang="en-US" sz="2800" dirty="0"/>
              <a:t>（参考）　</a:t>
            </a:r>
            <a:r>
              <a:rPr lang="en-US" altLang="ja-JP" sz="2800" dirty="0"/>
              <a:t>N7</a:t>
            </a:r>
            <a:r>
              <a:rPr lang="ja-JP" altLang="en-US" sz="2800" dirty="0"/>
              <a:t>教育資料作成：連関図法</a:t>
            </a:r>
            <a:endParaRPr lang="en-US" altLang="ja-JP" sz="2800" dirty="0"/>
          </a:p>
          <a:p>
            <a:pPr eaLnBrk="1" hangingPunct="1">
              <a:defRPr/>
            </a:pPr>
            <a:endParaRPr lang="en-US" altLang="ja-JP" sz="2800" dirty="0"/>
          </a:p>
          <a:p>
            <a:pPr eaLnBrk="1" hangingPunct="1">
              <a:defRPr/>
            </a:pPr>
            <a:r>
              <a:rPr lang="ja-JP" altLang="en-US" sz="2800" dirty="0"/>
              <a:t>　　　　</a:t>
            </a:r>
            <a:endParaRPr lang="en-US" altLang="ja-JP" sz="2800" dirty="0"/>
          </a:p>
          <a:p>
            <a:pPr eaLnBrk="1" hangingPunct="1">
              <a:defRPr/>
            </a:pPr>
            <a:r>
              <a:rPr lang="ja-JP" altLang="en-US" sz="2800" dirty="0"/>
              <a:t>資料作成の基本案（</a:t>
            </a:r>
            <a:r>
              <a:rPr lang="en-US" altLang="ja-JP" sz="2800" dirty="0"/>
              <a:t>Q7</a:t>
            </a:r>
            <a:r>
              <a:rPr lang="ja-JP" altLang="en-US" sz="2800" dirty="0"/>
              <a:t>教育資料より）</a:t>
            </a:r>
            <a:endParaRPr lang="en-US" altLang="ja-JP" sz="2800" dirty="0"/>
          </a:p>
          <a:p>
            <a:pPr eaLnBrk="1" hangingPunct="1">
              <a:defRPr/>
            </a:pPr>
            <a:r>
              <a:rPr lang="ja-JP" altLang="en-US" sz="2800" dirty="0"/>
              <a:t>　１．・・・とは、　目的・種類・利点</a:t>
            </a:r>
            <a:endParaRPr lang="en-US" altLang="ja-JP" sz="2800" dirty="0"/>
          </a:p>
          <a:p>
            <a:pPr eaLnBrk="1" hangingPunct="1">
              <a:defRPr/>
            </a:pPr>
            <a:r>
              <a:rPr lang="ja-JP" altLang="en-US" sz="2800" dirty="0"/>
              <a:t>　２．・・・の書き方、手順、演習</a:t>
            </a:r>
            <a:endParaRPr lang="en-US" altLang="ja-JP" sz="2800" dirty="0"/>
          </a:p>
          <a:p>
            <a:pPr eaLnBrk="1" hangingPunct="1">
              <a:defRPr/>
            </a:pPr>
            <a:r>
              <a:rPr lang="ja-JP" altLang="en-US" sz="2800" dirty="0"/>
              <a:t>　３．作成例、活用例、作成・活用のポイント</a:t>
            </a:r>
            <a:endParaRPr lang="en-US" altLang="ja-JP" sz="2800" dirty="0"/>
          </a:p>
          <a:p>
            <a:pPr eaLnBrk="1" hangingPunct="1">
              <a:defRPr/>
            </a:pPr>
            <a:endParaRPr lang="en-US" altLang="ja-JP" sz="2800" dirty="0"/>
          </a:p>
          <a:p>
            <a:pPr eaLnBrk="1" hangingPunct="1">
              <a:defRPr/>
            </a:pPr>
            <a:endParaRPr lang="ja-JP" altLang="en-US" sz="28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23850" y="368300"/>
            <a:ext cx="5040313" cy="461963"/>
          </a:xfrm>
          <a:prstGeom prst="rect">
            <a:avLst/>
          </a:prstGeom>
          <a:solidFill>
            <a:srgbClr val="CCFF33"/>
          </a:solidFill>
          <a:ln w="12700">
            <a:solidFill>
              <a:schemeClr val="tx1"/>
            </a:solidFill>
            <a:miter lim="800000"/>
            <a:headEnd type="none" w="sm" len="sm"/>
            <a:tailEnd type="none" w="sm" len="sm"/>
          </a:ln>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2400">
                <a:solidFill>
                  <a:srgbClr val="0000FF"/>
                </a:solidFill>
                <a:latin typeface="HGP創英角ﾎﾟｯﾌﾟ体" panose="040B0A00000000000000" pitchFamily="50" charset="-128"/>
                <a:ea typeface="HGP創英角ﾎﾟｯﾌﾟ体" panose="040B0A00000000000000" pitchFamily="50" charset="-128"/>
              </a:rPr>
              <a:t>手順３．二次以降の原因を追究する</a:t>
            </a:r>
          </a:p>
        </p:txBody>
      </p:sp>
      <p:sp>
        <p:nvSpPr>
          <p:cNvPr id="22531" name="Text Box 3"/>
          <p:cNvSpPr txBox="1">
            <a:spLocks noChangeArrowheads="1"/>
          </p:cNvSpPr>
          <p:nvPr/>
        </p:nvSpPr>
        <p:spPr bwMode="auto">
          <a:xfrm>
            <a:off x="371475" y="961736"/>
            <a:ext cx="840105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buFontTx/>
              <a:buNone/>
            </a:pPr>
            <a:r>
              <a:rPr lang="en-US" altLang="ja-JP" sz="2400" dirty="0">
                <a:latin typeface="HGP創英角ﾎﾟｯﾌﾟ体" panose="040B0A00000000000000" pitchFamily="50" charset="-128"/>
                <a:ea typeface="HGP創英角ﾎﾟｯﾌﾟ体" panose="040B0A00000000000000" pitchFamily="50" charset="-128"/>
              </a:rPr>
              <a:t>1)</a:t>
            </a:r>
            <a:r>
              <a:rPr lang="ja-JP" altLang="en-US" sz="2400" dirty="0" smtClean="0">
                <a:latin typeface="HGP創英角ﾎﾟｯﾌﾟ体" panose="040B0A00000000000000" pitchFamily="50" charset="-128"/>
                <a:ea typeface="HGP創英角ﾎﾟｯﾌﾟ体" panose="040B0A00000000000000" pitchFamily="50" charset="-128"/>
              </a:rPr>
              <a:t>一次要因</a:t>
            </a:r>
            <a:r>
              <a:rPr lang="ja-JP" altLang="en-US" sz="2400" dirty="0">
                <a:latin typeface="HGP創英角ﾎﾟｯﾌﾟ体" panose="040B0A00000000000000" pitchFamily="50" charset="-128"/>
                <a:ea typeface="HGP創英角ﾎﾟｯﾌﾟ体" panose="040B0A00000000000000" pitchFamily="50" charset="-128"/>
              </a:rPr>
              <a:t>以降、</a:t>
            </a: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「なぜなぜ」</a:t>
            </a:r>
            <a:r>
              <a:rPr lang="ja-JP" altLang="en-US" sz="2400" dirty="0">
                <a:latin typeface="HGP創英角ﾎﾟｯﾌﾟ体" panose="040B0A00000000000000" pitchFamily="50" charset="-128"/>
                <a:ea typeface="HGP創英角ﾎﾟｯﾌﾟ体" panose="040B0A00000000000000" pitchFamily="50" charset="-128"/>
              </a:rPr>
              <a:t>を繰り返し、原因の深堀りを行う。</a:t>
            </a:r>
            <a:endParaRPr lang="en-US" altLang="ja-JP" sz="2400" dirty="0">
              <a:latin typeface="HGP創英角ﾎﾟｯﾌﾟ体" panose="040B0A00000000000000" pitchFamily="50" charset="-128"/>
              <a:ea typeface="HGP創英角ﾎﾟｯﾌﾟ体" panose="040B0A00000000000000" pitchFamily="50" charset="-128"/>
            </a:endParaRPr>
          </a:p>
          <a:p>
            <a:pPr>
              <a:spcBef>
                <a:spcPct val="50000"/>
              </a:spcBef>
              <a:buFontTx/>
              <a:buNone/>
            </a:pPr>
            <a:r>
              <a:rPr lang="en-US" altLang="ja-JP" sz="2400" dirty="0">
                <a:latin typeface="HGP創英角ﾎﾟｯﾌﾟ体" panose="040B0A00000000000000" pitchFamily="50" charset="-128"/>
                <a:ea typeface="HGP創英角ﾎﾟｯﾌﾟ体" panose="040B0A00000000000000" pitchFamily="50" charset="-128"/>
              </a:rPr>
              <a:t>2)</a:t>
            </a:r>
            <a:r>
              <a:rPr lang="ja-JP" altLang="en-US" sz="2400" dirty="0">
                <a:latin typeface="HGP創英角ﾎﾟｯﾌﾟ体" panose="040B0A00000000000000" pitchFamily="50" charset="-128"/>
                <a:ea typeface="HGP創英角ﾎﾟｯﾌﾟ体" panose="040B0A00000000000000" pitchFamily="50" charset="-128"/>
              </a:rPr>
              <a:t>原因の深堀りと並行し、これらの要因だけでこのような事象</a:t>
            </a:r>
            <a:endParaRPr lang="en-US" altLang="ja-JP" sz="2400" dirty="0">
              <a:latin typeface="HGP創英角ﾎﾟｯﾌﾟ体" panose="040B0A00000000000000" pitchFamily="50" charset="-128"/>
              <a:ea typeface="HGP創英角ﾎﾟｯﾌﾟ体" panose="040B0A00000000000000" pitchFamily="50" charset="-128"/>
            </a:endParaRPr>
          </a:p>
          <a:p>
            <a:pPr>
              <a:spcBef>
                <a:spcPct val="50000"/>
              </a:spcBef>
              <a:buFontTx/>
              <a:buNone/>
            </a:pPr>
            <a:r>
              <a:rPr lang="ja-JP" altLang="en-US" sz="2400" dirty="0">
                <a:latin typeface="HGP創英角ﾎﾟｯﾌﾟ体" panose="040B0A00000000000000" pitchFamily="50" charset="-128"/>
                <a:ea typeface="HGP創英角ﾎﾟｯﾌﾟ体" panose="040B0A00000000000000" pitchFamily="50" charset="-128"/>
              </a:rPr>
              <a:t>　が起きるのか、</a:t>
            </a: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道筋は通っているか</a:t>
            </a:r>
            <a:r>
              <a:rPr lang="ja-JP" altLang="en-US" sz="2400" dirty="0">
                <a:latin typeface="HGP創英角ﾎﾟｯﾌﾟ体" panose="040B0A00000000000000" pitchFamily="50" charset="-128"/>
                <a:ea typeface="HGP創英角ﾎﾟｯﾌﾟ体" panose="040B0A00000000000000" pitchFamily="50" charset="-128"/>
              </a:rPr>
              <a:t>、を常に考える。</a:t>
            </a:r>
            <a:endParaRPr lang="en-US" altLang="ja-JP" sz="2400" dirty="0">
              <a:latin typeface="HGP創英角ﾎﾟｯﾌﾟ体" panose="040B0A00000000000000" pitchFamily="50" charset="-128"/>
              <a:ea typeface="HGP創英角ﾎﾟｯﾌﾟ体" panose="040B0A00000000000000" pitchFamily="50" charset="-128"/>
            </a:endParaRPr>
          </a:p>
          <a:p>
            <a:pPr>
              <a:spcBef>
                <a:spcPct val="50000"/>
              </a:spcBef>
              <a:buFontTx/>
              <a:buNone/>
            </a:pPr>
            <a:r>
              <a:rPr lang="ja-JP" altLang="en-US" sz="2400" dirty="0">
                <a:latin typeface="HGP創英角ﾎﾟｯﾌﾟ体" panose="040B0A00000000000000" pitchFamily="50" charset="-128"/>
                <a:ea typeface="HGP創英角ﾎﾟｯﾌﾟ体" panose="040B0A00000000000000" pitchFamily="50" charset="-128"/>
              </a:rPr>
              <a:t>　</a:t>
            </a:r>
            <a:r>
              <a:rPr lang="ja-JP" altLang="en-US" sz="2400" dirty="0" smtClean="0">
                <a:latin typeface="HGP創英角ﾎﾟｯﾌﾟ体" panose="040B0A00000000000000" pitchFamily="50" charset="-128"/>
                <a:ea typeface="HGP創英角ﾎﾟｯﾌﾟ体" panose="040B0A00000000000000" pitchFamily="50" charset="-128"/>
              </a:rPr>
              <a:t>（要因</a:t>
            </a:r>
            <a:r>
              <a:rPr lang="ja-JP" altLang="en-US" sz="2400" dirty="0">
                <a:latin typeface="HGP創英角ﾎﾟｯﾌﾟ体" panose="040B0A00000000000000" pitchFamily="50" charset="-128"/>
                <a:ea typeface="HGP創英角ﾎﾟｯﾌﾟ体" panose="040B0A00000000000000" pitchFamily="50" charset="-128"/>
              </a:rPr>
              <a:t>から結果を見直す。）</a:t>
            </a:r>
            <a:endParaRPr lang="en-US" altLang="ja-JP" sz="2400" dirty="0">
              <a:latin typeface="HGP創英角ﾎﾟｯﾌﾟ体" panose="040B0A00000000000000" pitchFamily="50" charset="-128"/>
              <a:ea typeface="HGP創英角ﾎﾟｯﾌﾟ体" panose="040B0A00000000000000" pitchFamily="50" charset="-128"/>
            </a:endParaRPr>
          </a:p>
          <a:p>
            <a:pPr>
              <a:spcBef>
                <a:spcPct val="50000"/>
              </a:spcBef>
              <a:buFontTx/>
              <a:buNone/>
            </a:pPr>
            <a:r>
              <a:rPr lang="en-US" altLang="ja-JP" sz="2400" dirty="0">
                <a:latin typeface="HGP創英角ﾎﾟｯﾌﾟ体" panose="040B0A00000000000000" pitchFamily="50" charset="-128"/>
                <a:ea typeface="HGP創英角ﾎﾟｯﾌﾟ体" panose="040B0A00000000000000" pitchFamily="50" charset="-128"/>
              </a:rPr>
              <a:t>3)</a:t>
            </a:r>
            <a:r>
              <a:rPr lang="ja-JP" altLang="en-US" sz="2400" dirty="0">
                <a:latin typeface="HGP創英角ﾎﾟｯﾌﾟ体" panose="040B0A00000000000000" pitchFamily="50" charset="-128"/>
                <a:ea typeface="HGP創英角ﾎﾟｯﾌﾟ体" panose="040B0A00000000000000" pitchFamily="50" charset="-128"/>
              </a:rPr>
              <a:t>矢線で因果関係</a:t>
            </a:r>
            <a:r>
              <a:rPr lang="ja-JP" altLang="en-US" sz="2400" dirty="0" smtClean="0">
                <a:latin typeface="HGP創英角ﾎﾟｯﾌﾟ体" panose="040B0A00000000000000" pitchFamily="50" charset="-128"/>
                <a:ea typeface="HGP創英角ﾎﾟｯﾌﾟ体" panose="040B0A00000000000000" pitchFamily="50" charset="-128"/>
              </a:rPr>
              <a:t>や要因間</a:t>
            </a:r>
            <a:r>
              <a:rPr lang="ja-JP" altLang="en-US" sz="2400" dirty="0">
                <a:latin typeface="HGP創英角ﾎﾟｯﾌﾟ体" panose="040B0A00000000000000" pitchFamily="50" charset="-128"/>
                <a:ea typeface="HGP創英角ﾎﾟｯﾌﾟ体" panose="040B0A00000000000000" pitchFamily="50" charset="-128"/>
              </a:rPr>
              <a:t>の関連を示す。</a:t>
            </a:r>
            <a:endParaRPr lang="en-US" altLang="ja-JP" sz="2400" dirty="0">
              <a:latin typeface="HGP創英角ﾎﾟｯﾌﾟ体" panose="040B0A00000000000000" pitchFamily="50" charset="-128"/>
              <a:ea typeface="HGP創英角ﾎﾟｯﾌﾟ体" panose="040B0A00000000000000" pitchFamily="50" charset="-128"/>
            </a:endParaRPr>
          </a:p>
        </p:txBody>
      </p:sp>
      <p:sp>
        <p:nvSpPr>
          <p:cNvPr id="22532" name="テキスト ボックス 2"/>
          <p:cNvSpPr txBox="1">
            <a:spLocks noChangeArrowheads="1"/>
          </p:cNvSpPr>
          <p:nvPr/>
        </p:nvSpPr>
        <p:spPr bwMode="auto">
          <a:xfrm>
            <a:off x="695325" y="400685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400" dirty="0" smtClean="0">
                <a:solidFill>
                  <a:srgbClr val="FF0000"/>
                </a:solidFill>
                <a:latin typeface="HGP創英角ﾎﾟｯﾌﾟ体" panose="040B0A00000000000000" pitchFamily="50" charset="-128"/>
                <a:ea typeface="HGP創英角ﾎﾟｯﾌﾟ体" panose="040B0A00000000000000" pitchFamily="50" charset="-128"/>
              </a:rPr>
              <a:t>一次要因</a:t>
            </a:r>
            <a:endParaRPr lang="ja-JP" altLang="en-US" sz="2400"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5" name="曲折矢印 4"/>
          <p:cNvSpPr/>
          <p:nvPr/>
        </p:nvSpPr>
        <p:spPr>
          <a:xfrm flipV="1">
            <a:off x="1031607" y="4463501"/>
            <a:ext cx="373413" cy="443658"/>
          </a:xfrm>
          <a:prstGeom prst="bentArrow">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ja-JP" altLang="en-US">
              <a:solidFill>
                <a:schemeClr val="tx1"/>
              </a:solidFill>
            </a:endParaRPr>
          </a:p>
        </p:txBody>
      </p:sp>
      <p:sp>
        <p:nvSpPr>
          <p:cNvPr id="22534" name="テキスト ボックス 14"/>
          <p:cNvSpPr txBox="1">
            <a:spLocks noChangeArrowheads="1"/>
          </p:cNvSpPr>
          <p:nvPr/>
        </p:nvSpPr>
        <p:spPr bwMode="auto">
          <a:xfrm>
            <a:off x="1608137" y="4544682"/>
            <a:ext cx="3743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dirty="0">
                <a:solidFill>
                  <a:srgbClr val="0000FF"/>
                </a:solidFill>
                <a:latin typeface="HGP創英角ﾎﾟｯﾌﾟ体" panose="040B0A00000000000000" pitchFamily="50" charset="-128"/>
                <a:ea typeface="HGP創英角ﾎﾟｯﾌﾟ体" panose="040B0A00000000000000" pitchFamily="50" charset="-128"/>
              </a:rPr>
              <a:t>なぜこのような事がおきるのか？</a:t>
            </a:r>
          </a:p>
        </p:txBody>
      </p:sp>
      <p:sp>
        <p:nvSpPr>
          <p:cNvPr id="22535" name="テキスト ボックス 15"/>
          <p:cNvSpPr txBox="1">
            <a:spLocks noChangeArrowheads="1"/>
          </p:cNvSpPr>
          <p:nvPr/>
        </p:nvSpPr>
        <p:spPr bwMode="auto">
          <a:xfrm>
            <a:off x="969961" y="4908583"/>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400" dirty="0" smtClean="0">
                <a:solidFill>
                  <a:srgbClr val="FF0000"/>
                </a:solidFill>
                <a:latin typeface="HGP創英角ﾎﾟｯﾌﾟ体" panose="040B0A00000000000000" pitchFamily="50" charset="-128"/>
                <a:ea typeface="HGP創英角ﾎﾟｯﾌﾟ体" panose="040B0A00000000000000" pitchFamily="50" charset="-128"/>
              </a:rPr>
              <a:t>二次要因</a:t>
            </a:r>
            <a:endParaRPr lang="ja-JP" altLang="en-US" sz="2400"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22537" name="テキスト ボックス 17"/>
          <p:cNvSpPr txBox="1">
            <a:spLocks noChangeArrowheads="1"/>
          </p:cNvSpPr>
          <p:nvPr/>
        </p:nvSpPr>
        <p:spPr bwMode="auto">
          <a:xfrm>
            <a:off x="1872120" y="5386637"/>
            <a:ext cx="3743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dirty="0">
                <a:solidFill>
                  <a:srgbClr val="0000FF"/>
                </a:solidFill>
                <a:latin typeface="HGP創英角ﾎﾟｯﾌﾟ体" panose="040B0A00000000000000" pitchFamily="50" charset="-128"/>
                <a:ea typeface="HGP創英角ﾎﾟｯﾌﾟ体" panose="040B0A00000000000000" pitchFamily="50" charset="-128"/>
              </a:rPr>
              <a:t>なぜこのような事がおきるのか？</a:t>
            </a:r>
          </a:p>
        </p:txBody>
      </p:sp>
      <p:sp>
        <p:nvSpPr>
          <p:cNvPr id="22538" name="テキスト ボックス 18"/>
          <p:cNvSpPr txBox="1">
            <a:spLocks noChangeArrowheads="1"/>
          </p:cNvSpPr>
          <p:nvPr/>
        </p:nvSpPr>
        <p:spPr bwMode="auto">
          <a:xfrm>
            <a:off x="1597025" y="571713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400" dirty="0" smtClean="0">
                <a:solidFill>
                  <a:srgbClr val="FF0000"/>
                </a:solidFill>
                <a:latin typeface="HGP創英角ﾎﾟｯﾌﾟ体" panose="040B0A00000000000000" pitchFamily="50" charset="-128"/>
                <a:ea typeface="HGP創英角ﾎﾟｯﾌﾟ体" panose="040B0A00000000000000" pitchFamily="50" charset="-128"/>
              </a:rPr>
              <a:t>三次要因</a:t>
            </a:r>
            <a:endParaRPr lang="ja-JP" altLang="en-US" sz="2400" dirty="0">
              <a:solidFill>
                <a:srgbClr val="FF0000"/>
              </a:solidFill>
              <a:latin typeface="HGP創英角ﾎﾟｯﾌﾟ体" panose="040B0A00000000000000" pitchFamily="50" charset="-128"/>
              <a:ea typeface="HGP創英角ﾎﾟｯﾌﾟ体" panose="040B0A00000000000000" pitchFamily="50" charset="-128"/>
            </a:endParaRPr>
          </a:p>
        </p:txBody>
      </p:sp>
      <p:sp>
        <p:nvSpPr>
          <p:cNvPr id="13" name="角丸四角形 12"/>
          <p:cNvSpPr/>
          <p:nvPr/>
        </p:nvSpPr>
        <p:spPr>
          <a:xfrm>
            <a:off x="371475" y="3860800"/>
            <a:ext cx="8232775" cy="2997200"/>
          </a:xfrm>
          <a:prstGeom prst="roundRect">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p>
        </p:txBody>
      </p:sp>
      <p:sp>
        <p:nvSpPr>
          <p:cNvPr id="22540" name="テキスト ボックス 20"/>
          <p:cNvSpPr txBox="1">
            <a:spLocks noChangeArrowheads="1"/>
          </p:cNvSpPr>
          <p:nvPr/>
        </p:nvSpPr>
        <p:spPr bwMode="auto">
          <a:xfrm>
            <a:off x="742950" y="6225033"/>
            <a:ext cx="2736850" cy="461963"/>
          </a:xfrm>
          <a:prstGeom prst="rect">
            <a:avLst/>
          </a:prstGeom>
          <a:solidFill>
            <a:srgbClr val="FFFFCC"/>
          </a:solidFill>
          <a:ln w="9525">
            <a:solidFill>
              <a:schemeClr val="tx1"/>
            </a:solidFill>
            <a:miter lim="800000"/>
            <a:headEnd/>
            <a:tailEnd/>
          </a:ln>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なぜなぜを繰り返す</a:t>
            </a:r>
          </a:p>
        </p:txBody>
      </p:sp>
      <p:sp>
        <p:nvSpPr>
          <p:cNvPr id="14" name="テキスト ボックス 20"/>
          <p:cNvSpPr txBox="1">
            <a:spLocks noChangeArrowheads="1"/>
          </p:cNvSpPr>
          <p:nvPr/>
        </p:nvSpPr>
        <p:spPr bwMode="auto">
          <a:xfrm>
            <a:off x="4932040" y="6279703"/>
            <a:ext cx="3318537" cy="461665"/>
          </a:xfrm>
          <a:prstGeom prst="rect">
            <a:avLst/>
          </a:prstGeom>
          <a:solidFill>
            <a:srgbClr val="FFFFCC"/>
          </a:solidFill>
          <a:ln w="9525">
            <a:solidFill>
              <a:schemeClr val="tx1"/>
            </a:solidFill>
            <a:miter lim="800000"/>
            <a:headEnd/>
            <a:tailEnd/>
          </a:ln>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400" dirty="0" smtClean="0">
                <a:latin typeface="HGP創英角ﾎﾟｯﾌﾟ体" panose="040B0A00000000000000" pitchFamily="50" charset="-128"/>
                <a:ea typeface="HGP創英角ﾎﾟｯﾌﾟ体" panose="040B0A00000000000000" pitchFamily="50" charset="-128"/>
              </a:rPr>
              <a:t>道筋は通っているか確認</a:t>
            </a:r>
            <a:endParaRPr lang="ja-JP" altLang="en-US" sz="2400" dirty="0">
              <a:latin typeface="HGP創英角ﾎﾟｯﾌﾟ体" panose="040B0A00000000000000" pitchFamily="50" charset="-128"/>
              <a:ea typeface="HGP創英角ﾎﾟｯﾌﾟ体" panose="040B0A00000000000000" pitchFamily="50" charset="-128"/>
            </a:endParaRPr>
          </a:p>
        </p:txBody>
      </p:sp>
      <p:sp>
        <p:nvSpPr>
          <p:cNvPr id="15" name="曲折矢印 14"/>
          <p:cNvSpPr/>
          <p:nvPr/>
        </p:nvSpPr>
        <p:spPr>
          <a:xfrm flipH="1">
            <a:off x="5649221" y="4124723"/>
            <a:ext cx="536641" cy="515126"/>
          </a:xfrm>
          <a:prstGeom prst="bentArrow">
            <a:avLst/>
          </a:prstGeom>
          <a:ln/>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solidFill>
                <a:schemeClr val="tx1"/>
              </a:solidFill>
            </a:endParaRPr>
          </a:p>
        </p:txBody>
      </p:sp>
      <p:sp>
        <p:nvSpPr>
          <p:cNvPr id="16" name="テキスト ボックス 17"/>
          <p:cNvSpPr txBox="1">
            <a:spLocks noChangeArrowheads="1"/>
          </p:cNvSpPr>
          <p:nvPr/>
        </p:nvSpPr>
        <p:spPr bwMode="auto">
          <a:xfrm>
            <a:off x="5888060" y="4647687"/>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dirty="0" smtClean="0">
                <a:latin typeface="HGP創英角ﾎﾟｯﾌﾟ体" panose="040B0A00000000000000" pitchFamily="50" charset="-128"/>
                <a:ea typeface="HGP創英角ﾎﾟｯﾌﾟ体" panose="040B0A00000000000000" pitchFamily="50" charset="-128"/>
              </a:rPr>
              <a:t>だからこうなった</a:t>
            </a:r>
            <a:endParaRPr lang="ja-JP" altLang="en-US" sz="2000" dirty="0">
              <a:latin typeface="HGP創英角ﾎﾟｯﾌﾟ体" panose="040B0A00000000000000" pitchFamily="50" charset="-128"/>
              <a:ea typeface="HGP創英角ﾎﾟｯﾌﾟ体" panose="040B0A00000000000000" pitchFamily="50" charset="-128"/>
            </a:endParaRPr>
          </a:p>
        </p:txBody>
      </p:sp>
      <p:sp>
        <p:nvSpPr>
          <p:cNvPr id="18" name="曲折矢印 17"/>
          <p:cNvSpPr/>
          <p:nvPr/>
        </p:nvSpPr>
        <p:spPr>
          <a:xfrm flipH="1">
            <a:off x="6099317" y="5109848"/>
            <a:ext cx="510691" cy="553578"/>
          </a:xfrm>
          <a:prstGeom prst="bentArrow">
            <a:avLst/>
          </a:prstGeom>
          <a:ln/>
        </p:spPr>
        <p:style>
          <a:lnRef idx="2">
            <a:schemeClr val="dk1"/>
          </a:lnRef>
          <a:fillRef idx="1">
            <a:schemeClr val="lt1"/>
          </a:fillRef>
          <a:effectRef idx="0">
            <a:schemeClr val="dk1"/>
          </a:effectRef>
          <a:fontRef idx="minor">
            <a:schemeClr val="dk1"/>
          </a:fontRef>
        </p:style>
        <p:txBody>
          <a:bodyPr anchor="ctr"/>
          <a:lstStyle/>
          <a:p>
            <a:pPr algn="ctr">
              <a:defRPr/>
            </a:pPr>
            <a:endParaRPr lang="ja-JP" altLang="en-US">
              <a:solidFill>
                <a:schemeClr val="tx1"/>
              </a:solidFill>
            </a:endParaRPr>
          </a:p>
        </p:txBody>
      </p:sp>
      <p:sp>
        <p:nvSpPr>
          <p:cNvPr id="19" name="テキスト ボックス 17"/>
          <p:cNvSpPr txBox="1">
            <a:spLocks noChangeArrowheads="1"/>
          </p:cNvSpPr>
          <p:nvPr/>
        </p:nvSpPr>
        <p:spPr bwMode="auto">
          <a:xfrm>
            <a:off x="6185862" y="5620120"/>
            <a:ext cx="19912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2000" dirty="0" smtClean="0">
                <a:latin typeface="HGP創英角ﾎﾟｯﾌﾟ体" panose="040B0A00000000000000" pitchFamily="50" charset="-128"/>
                <a:ea typeface="HGP創英角ﾎﾟｯﾌﾟ体" panose="040B0A00000000000000" pitchFamily="50" charset="-128"/>
              </a:rPr>
              <a:t>だからこうなった</a:t>
            </a:r>
            <a:endParaRPr lang="ja-JP" altLang="en-US" sz="2000" dirty="0">
              <a:latin typeface="HGP創英角ﾎﾟｯﾌﾟ体" panose="040B0A00000000000000" pitchFamily="50" charset="-128"/>
              <a:ea typeface="HGP創英角ﾎﾟｯﾌﾟ体" panose="040B0A00000000000000" pitchFamily="50" charset="-128"/>
            </a:endParaRPr>
          </a:p>
        </p:txBody>
      </p:sp>
      <p:sp>
        <p:nvSpPr>
          <p:cNvPr id="20" name="曲折矢印 19"/>
          <p:cNvSpPr/>
          <p:nvPr/>
        </p:nvSpPr>
        <p:spPr>
          <a:xfrm flipV="1">
            <a:off x="1427582" y="5340373"/>
            <a:ext cx="373413" cy="443658"/>
          </a:xfrm>
          <a:prstGeom prst="bentArrow">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ja-JP" altLang="en-US">
              <a:solidFill>
                <a:schemeClr val="tx1"/>
              </a:solidFill>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23850" y="368300"/>
            <a:ext cx="6769100" cy="461963"/>
          </a:xfrm>
          <a:prstGeom prst="rect">
            <a:avLst/>
          </a:prstGeom>
          <a:solidFill>
            <a:srgbClr val="CCFF33"/>
          </a:solidFill>
          <a:ln w="12700">
            <a:solidFill>
              <a:schemeClr val="tx1"/>
            </a:solidFill>
            <a:miter lim="800000"/>
            <a:headEnd type="none" w="sm" len="sm"/>
            <a:tailEnd type="none" w="sm" len="sm"/>
          </a:ln>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buFontTx/>
              <a:buNone/>
            </a:pPr>
            <a:r>
              <a:rPr lang="ja-JP" altLang="en-US" sz="2400">
                <a:solidFill>
                  <a:srgbClr val="0000FF"/>
                </a:solidFill>
                <a:latin typeface="HGP創英角ﾎﾟｯﾌﾟ体" panose="040B0A00000000000000" pitchFamily="50" charset="-128"/>
                <a:ea typeface="HGP創英角ﾎﾟｯﾌﾟ体" panose="040B0A00000000000000" pitchFamily="50" charset="-128"/>
              </a:rPr>
              <a:t>手順４．連関図を確認し、必要に応じて修正する。</a:t>
            </a:r>
            <a:r>
              <a:rPr lang="en-US" altLang="ja-JP" sz="2400">
                <a:solidFill>
                  <a:srgbClr val="0000FF"/>
                </a:solidFill>
                <a:latin typeface="HGP創英角ﾎﾟｯﾌﾟ体" panose="040B0A00000000000000" pitchFamily="50" charset="-128"/>
                <a:ea typeface="HGP創英角ﾎﾟｯﾌﾟ体" panose="040B0A00000000000000" pitchFamily="50" charset="-128"/>
              </a:rPr>
              <a:t> </a:t>
            </a:r>
            <a:r>
              <a:rPr lang="ja-JP" altLang="en-US" sz="2400">
                <a:solidFill>
                  <a:srgbClr val="0000FF"/>
                </a:solidFill>
                <a:latin typeface="HGP創英角ﾎﾟｯﾌﾟ体" panose="040B0A00000000000000" pitchFamily="50" charset="-128"/>
                <a:ea typeface="HGP創英角ﾎﾟｯﾌﾟ体" panose="040B0A00000000000000" pitchFamily="50" charset="-128"/>
              </a:rPr>
              <a:t>  </a:t>
            </a:r>
          </a:p>
        </p:txBody>
      </p:sp>
      <p:sp>
        <p:nvSpPr>
          <p:cNvPr id="33" name="正方形/長方形 32"/>
          <p:cNvSpPr/>
          <p:nvPr/>
        </p:nvSpPr>
        <p:spPr>
          <a:xfrm>
            <a:off x="323850" y="901700"/>
            <a:ext cx="8224838" cy="708025"/>
          </a:xfrm>
          <a:prstGeom prst="rect">
            <a:avLst/>
          </a:prstGeom>
          <a:solidFill>
            <a:srgbClr val="FFFFCC"/>
          </a:solidFill>
        </p:spPr>
        <p:style>
          <a:lnRef idx="2">
            <a:schemeClr val="accent1"/>
          </a:lnRef>
          <a:fillRef idx="1">
            <a:schemeClr val="lt1"/>
          </a:fillRef>
          <a:effectRef idx="0">
            <a:schemeClr val="accent1"/>
          </a:effectRef>
          <a:fontRef idx="minor">
            <a:schemeClr val="dk1"/>
          </a:fontRef>
        </p:style>
        <p:txBody>
          <a:bodyPr>
            <a:spAutoFit/>
          </a:bodyPr>
          <a:lstStyle/>
          <a:p>
            <a:pPr>
              <a:defRPr/>
            </a:pPr>
            <a:r>
              <a:rPr lang="ja-JP" altLang="en-US" sz="2000" dirty="0">
                <a:latin typeface="HGP創英角ﾎﾟｯﾌﾟ体" panose="040B0A00000000000000" pitchFamily="50" charset="-128"/>
                <a:ea typeface="HGP創英角ﾎﾟｯﾌﾟ体" panose="040B0A00000000000000" pitchFamily="50" charset="-128"/>
              </a:rPr>
              <a:t>作成された連関図における要因の抜け、モレがないか、</a:t>
            </a:r>
            <a:r>
              <a:rPr lang="ja-JP" altLang="en-US" sz="2000" dirty="0" smtClean="0">
                <a:latin typeface="HGP創英角ﾎﾟｯﾌﾟ体" panose="040B0A00000000000000" pitchFamily="50" charset="-128"/>
                <a:ea typeface="HGP創英角ﾎﾟｯﾌﾟ体" panose="040B0A00000000000000" pitchFamily="50" charset="-128"/>
              </a:rPr>
              <a:t>「要因</a:t>
            </a:r>
            <a:r>
              <a:rPr lang="ja-JP" altLang="en-US" sz="2000" dirty="0">
                <a:latin typeface="HGP創英角ﾎﾟｯﾌﾟ体" panose="040B0A00000000000000" pitchFamily="50" charset="-128"/>
                <a:ea typeface="HGP創英角ﾎﾟｯﾌﾟ体" panose="040B0A00000000000000" pitchFamily="50" charset="-128"/>
              </a:rPr>
              <a:t>⇒結果」の</a:t>
            </a:r>
            <a:endParaRPr lang="en-US" altLang="ja-JP" sz="2000" dirty="0">
              <a:latin typeface="HGP創英角ﾎﾟｯﾌﾟ体" panose="040B0A00000000000000" pitchFamily="50" charset="-128"/>
              <a:ea typeface="HGP創英角ﾎﾟｯﾌﾟ体" panose="040B0A00000000000000" pitchFamily="50" charset="-128"/>
            </a:endParaRPr>
          </a:p>
          <a:p>
            <a:pPr>
              <a:defRPr/>
            </a:pPr>
            <a:r>
              <a:rPr lang="ja-JP" altLang="en-US" sz="2000" dirty="0">
                <a:latin typeface="HGP創英角ﾎﾟｯﾌﾟ体" panose="040B0A00000000000000" pitchFamily="50" charset="-128"/>
                <a:ea typeface="HGP創英角ﾎﾟｯﾌﾟ体" panose="040B0A00000000000000" pitchFamily="50" charset="-128"/>
              </a:rPr>
              <a:t>関係を見直して、必要な矢線 を追加します。 </a:t>
            </a:r>
          </a:p>
        </p:txBody>
      </p:sp>
      <p:sp>
        <p:nvSpPr>
          <p:cNvPr id="24580" name="Text Box 2"/>
          <p:cNvSpPr txBox="1">
            <a:spLocks noChangeArrowheads="1"/>
          </p:cNvSpPr>
          <p:nvPr/>
        </p:nvSpPr>
        <p:spPr bwMode="auto">
          <a:xfrm>
            <a:off x="177800" y="3573463"/>
            <a:ext cx="4230688" cy="461962"/>
          </a:xfrm>
          <a:prstGeom prst="rect">
            <a:avLst/>
          </a:prstGeom>
          <a:solidFill>
            <a:srgbClr val="CCFF33"/>
          </a:solidFill>
          <a:ln w="12700">
            <a:solidFill>
              <a:schemeClr val="tx1"/>
            </a:solidFill>
            <a:miter lim="800000"/>
            <a:headEnd type="none" w="sm" len="sm"/>
            <a:tailEnd type="none" w="sm" len="sm"/>
          </a:ln>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a:solidFill>
                  <a:srgbClr val="0000FF"/>
                </a:solidFill>
                <a:latin typeface="HGP創英角ﾎﾟｯﾌﾟ体" panose="040B0A00000000000000" pitchFamily="50" charset="-128"/>
                <a:ea typeface="HGP創英角ﾎﾟｯﾌﾟ体" panose="040B0A00000000000000" pitchFamily="50" charset="-128"/>
              </a:rPr>
              <a:t>手順５．必要事項を入力する。</a:t>
            </a:r>
          </a:p>
        </p:txBody>
      </p:sp>
      <p:sp>
        <p:nvSpPr>
          <p:cNvPr id="5" name="正方形/長方形 4"/>
          <p:cNvSpPr/>
          <p:nvPr/>
        </p:nvSpPr>
        <p:spPr>
          <a:xfrm>
            <a:off x="230188" y="4170363"/>
            <a:ext cx="6956425" cy="708025"/>
          </a:xfrm>
          <a:prstGeom prst="rect">
            <a:avLst/>
          </a:prstGeom>
          <a:solidFill>
            <a:srgbClr val="FFFFCC"/>
          </a:solidFill>
        </p:spPr>
        <p:style>
          <a:lnRef idx="2">
            <a:schemeClr val="accent1"/>
          </a:lnRef>
          <a:fillRef idx="1">
            <a:schemeClr val="lt1"/>
          </a:fillRef>
          <a:effectRef idx="0">
            <a:schemeClr val="accent1"/>
          </a:effectRef>
          <a:fontRef idx="minor">
            <a:schemeClr val="dk1"/>
          </a:fontRef>
        </p:style>
        <p:txBody>
          <a:bodyPr>
            <a:spAutoFit/>
          </a:bodyPr>
          <a:lstStyle/>
          <a:p>
            <a:pPr>
              <a:defRPr/>
            </a:pPr>
            <a:r>
              <a:rPr lang="ja-JP" altLang="en-US" sz="2000" dirty="0">
                <a:latin typeface="HGP創英角ﾎﾟｯﾌﾟ体" panose="040B0A00000000000000" pitchFamily="50" charset="-128"/>
                <a:ea typeface="HGP創英角ﾎﾟｯﾌﾟ体" panose="040B0A00000000000000" pitchFamily="50" charset="-128"/>
              </a:rPr>
              <a:t>連関図の作成が終わったら、作成日・参加メンバー名などの</a:t>
            </a:r>
            <a:endParaRPr lang="en-US" altLang="ja-JP" sz="2000" dirty="0">
              <a:latin typeface="HGP創英角ﾎﾟｯﾌﾟ体" panose="040B0A00000000000000" pitchFamily="50" charset="-128"/>
              <a:ea typeface="HGP創英角ﾎﾟｯﾌﾟ体" panose="040B0A00000000000000" pitchFamily="50" charset="-128"/>
            </a:endParaRPr>
          </a:p>
          <a:p>
            <a:pPr>
              <a:defRPr/>
            </a:pPr>
            <a:r>
              <a:rPr lang="ja-JP" altLang="en-US" sz="2000" dirty="0">
                <a:latin typeface="HGP創英角ﾎﾟｯﾌﾟ体" panose="040B0A00000000000000" pitchFamily="50" charset="-128"/>
                <a:ea typeface="HGP創英角ﾎﾟｯﾌﾟ体" panose="040B0A00000000000000" pitchFamily="50" charset="-128"/>
              </a:rPr>
              <a:t>必要事項を記入。 </a:t>
            </a:r>
          </a:p>
        </p:txBody>
      </p:sp>
      <p:pic>
        <p:nvPicPr>
          <p:cNvPr id="24582" name="Picture 1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08488" y="1728788"/>
            <a:ext cx="17272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雲形吹き出し 1"/>
          <p:cNvSpPr/>
          <p:nvPr/>
        </p:nvSpPr>
        <p:spPr>
          <a:xfrm>
            <a:off x="7239000" y="1636713"/>
            <a:ext cx="1270000" cy="866775"/>
          </a:xfrm>
          <a:prstGeom prst="cloudCallout">
            <a:avLst>
              <a:gd name="adj1" fmla="val -132300"/>
              <a:gd name="adj2" fmla="val 20030"/>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srgbClr val="FF0000"/>
                </a:solidFill>
              </a:rPr>
              <a:t>要因の抜け</a:t>
            </a:r>
          </a:p>
        </p:txBody>
      </p:sp>
      <p:sp>
        <p:nvSpPr>
          <p:cNvPr id="8" name="雲形吹き出し 7"/>
          <p:cNvSpPr/>
          <p:nvPr/>
        </p:nvSpPr>
        <p:spPr>
          <a:xfrm>
            <a:off x="7062788" y="2616200"/>
            <a:ext cx="1270000" cy="866775"/>
          </a:xfrm>
          <a:prstGeom prst="cloudCallout">
            <a:avLst>
              <a:gd name="adj1" fmla="val -123523"/>
              <a:gd name="adj2" fmla="val -10094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srgbClr val="FF0000"/>
                </a:solidFill>
              </a:rPr>
              <a:t>要因のモレ</a:t>
            </a:r>
          </a:p>
        </p:txBody>
      </p:sp>
      <p:sp>
        <p:nvSpPr>
          <p:cNvPr id="9" name="雲形吹き出し 8"/>
          <p:cNvSpPr/>
          <p:nvPr/>
        </p:nvSpPr>
        <p:spPr>
          <a:xfrm>
            <a:off x="2035175" y="2262188"/>
            <a:ext cx="1270000" cy="866775"/>
          </a:xfrm>
          <a:prstGeom prst="cloudCallout">
            <a:avLst>
              <a:gd name="adj1" fmla="val 132762"/>
              <a:gd name="adj2" fmla="val -7134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smtClean="0">
                <a:solidFill>
                  <a:srgbClr val="FF0000"/>
                </a:solidFill>
              </a:rPr>
              <a:t>要因</a:t>
            </a:r>
            <a:r>
              <a:rPr lang="ja-JP" altLang="en-US" sz="1600" b="1" dirty="0">
                <a:solidFill>
                  <a:srgbClr val="FF0000"/>
                </a:solidFill>
              </a:rPr>
              <a:t>⇒結果</a:t>
            </a:r>
          </a:p>
        </p:txBody>
      </p:sp>
      <p:grpSp>
        <p:nvGrpSpPr>
          <p:cNvPr id="24586" name="グループ化 10"/>
          <p:cNvGrpSpPr>
            <a:grpSpLocks/>
          </p:cNvGrpSpPr>
          <p:nvPr/>
        </p:nvGrpSpPr>
        <p:grpSpPr bwMode="auto">
          <a:xfrm>
            <a:off x="3132138" y="5038725"/>
            <a:ext cx="4578350" cy="1581150"/>
            <a:chOff x="3131840" y="4715251"/>
            <a:chExt cx="4578806" cy="1905055"/>
          </a:xfrm>
        </p:grpSpPr>
        <p:pic>
          <p:nvPicPr>
            <p:cNvPr id="24587" name="図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4741466"/>
              <a:ext cx="3744415" cy="187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円形吹き出し 9"/>
            <p:cNvSpPr/>
            <p:nvPr/>
          </p:nvSpPr>
          <p:spPr>
            <a:xfrm>
              <a:off x="5406954" y="4715251"/>
              <a:ext cx="2303692" cy="1329331"/>
            </a:xfrm>
            <a:prstGeom prst="wedgeEllipseCallout">
              <a:avLst>
                <a:gd name="adj1" fmla="val -66324"/>
                <a:gd name="adj2" fmla="val 8950"/>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dirty="0">
                  <a:solidFill>
                    <a:schemeClr val="tx1"/>
                  </a:solidFill>
                </a:rPr>
                <a:t>作成日</a:t>
              </a:r>
              <a:endParaRPr lang="en-US" altLang="ja-JP" sz="2000" dirty="0">
                <a:solidFill>
                  <a:schemeClr val="tx1"/>
                </a:solidFill>
              </a:endParaRPr>
            </a:p>
            <a:p>
              <a:pPr algn="ctr">
                <a:defRPr/>
              </a:pPr>
              <a:r>
                <a:rPr lang="ja-JP" altLang="en-US" sz="2000" dirty="0">
                  <a:solidFill>
                    <a:schemeClr val="tx1"/>
                  </a:solidFill>
                </a:rPr>
                <a:t>ﾒﾝﾊﾞｰ</a:t>
              </a:r>
              <a:endParaRPr lang="en-US" altLang="ja-JP" sz="2000" dirty="0">
                <a:solidFill>
                  <a:schemeClr val="tx1"/>
                </a:solidFill>
              </a:endParaRPr>
            </a:p>
            <a:p>
              <a:pPr algn="ctr">
                <a:defRPr/>
              </a:pPr>
              <a:r>
                <a:rPr lang="ja-JP" altLang="en-US" sz="2000" dirty="0">
                  <a:solidFill>
                    <a:schemeClr val="tx1"/>
                  </a:solidFill>
                </a:rPr>
                <a:t>の記入</a:t>
              </a:r>
            </a:p>
          </p:txBody>
        </p:sp>
      </p:gr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319088" y="260350"/>
            <a:ext cx="4108450" cy="461963"/>
          </a:xfrm>
          <a:prstGeom prst="rect">
            <a:avLst/>
          </a:prstGeom>
          <a:solidFill>
            <a:srgbClr val="CCFF33"/>
          </a:solidFill>
          <a:ln w="12700">
            <a:solidFill>
              <a:schemeClr val="tx1"/>
            </a:solidFill>
            <a:miter lim="800000"/>
            <a:headEnd type="none" w="sm" len="sm"/>
            <a:tailEnd type="none" w="sm" len="sm"/>
          </a:ln>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a:solidFill>
                  <a:srgbClr val="0000FF"/>
                </a:solidFill>
                <a:latin typeface="HGP創英角ﾎﾟｯﾌﾟ体" panose="040B0A00000000000000" pitchFamily="50" charset="-128"/>
                <a:ea typeface="HGP創英角ﾎﾟｯﾌﾟ体" panose="040B0A00000000000000" pitchFamily="50" charset="-128"/>
              </a:rPr>
              <a:t>手順６．重要要因を選定する。</a:t>
            </a:r>
          </a:p>
        </p:txBody>
      </p:sp>
      <p:sp>
        <p:nvSpPr>
          <p:cNvPr id="26627" name="Text Box 3"/>
          <p:cNvSpPr txBox="1">
            <a:spLocks noChangeArrowheads="1"/>
          </p:cNvSpPr>
          <p:nvPr/>
        </p:nvSpPr>
        <p:spPr bwMode="auto">
          <a:xfrm>
            <a:off x="371475" y="908050"/>
            <a:ext cx="7872413"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buFontTx/>
              <a:buNone/>
            </a:pPr>
            <a:r>
              <a:rPr lang="en-US" altLang="ja-JP" sz="2400" dirty="0">
                <a:latin typeface="HGP創英角ﾎﾟｯﾌﾟ体" panose="040B0A00000000000000" pitchFamily="50" charset="-128"/>
                <a:ea typeface="HGP創英角ﾎﾟｯﾌﾟ体" panose="040B0A00000000000000" pitchFamily="50" charset="-128"/>
              </a:rPr>
              <a:t>1)</a:t>
            </a:r>
            <a:r>
              <a:rPr lang="ja-JP" altLang="en-US" sz="2400" dirty="0">
                <a:latin typeface="HGP創英角ﾎﾟｯﾌﾟ体" panose="040B0A00000000000000" pitchFamily="50" charset="-128"/>
                <a:ea typeface="HGP創英角ﾎﾟｯﾌﾟ体" panose="040B0A00000000000000" pitchFamily="50" charset="-128"/>
              </a:rPr>
              <a:t>連関図全体を眺めて重要と思われる要因を見つける。</a:t>
            </a:r>
            <a:endParaRPr lang="en-US" altLang="ja-JP" sz="2400" dirty="0">
              <a:latin typeface="HGP創英角ﾎﾟｯﾌﾟ体" panose="040B0A00000000000000" pitchFamily="50" charset="-128"/>
              <a:ea typeface="HGP創英角ﾎﾟｯﾌﾟ体" panose="040B0A00000000000000" pitchFamily="50" charset="-128"/>
            </a:endParaRPr>
          </a:p>
          <a:p>
            <a:pPr>
              <a:spcBef>
                <a:spcPct val="50000"/>
              </a:spcBef>
              <a:buFontTx/>
              <a:buNone/>
            </a:pPr>
            <a:r>
              <a:rPr lang="en-US" altLang="ja-JP" sz="2400" dirty="0">
                <a:latin typeface="HGP創英角ﾎﾟｯﾌﾟ体" panose="040B0A00000000000000" pitchFamily="50" charset="-128"/>
                <a:ea typeface="HGP創英角ﾎﾟｯﾌﾟ体" panose="040B0A00000000000000" pitchFamily="50" charset="-128"/>
              </a:rPr>
              <a:t>2)</a:t>
            </a:r>
            <a:r>
              <a:rPr lang="ja-JP" altLang="en-US" sz="2400" dirty="0">
                <a:latin typeface="HGP創英角ﾎﾟｯﾌﾟ体" panose="040B0A00000000000000" pitchFamily="50" charset="-128"/>
                <a:ea typeface="HGP創英角ﾎﾟｯﾌﾟ体" panose="040B0A00000000000000" pitchFamily="50" charset="-128"/>
              </a:rPr>
              <a:t>重要要因はメンバー全員が納得をもって受け入れられる　　</a:t>
            </a:r>
            <a:endParaRPr lang="en-US" altLang="ja-JP" sz="2400" dirty="0">
              <a:latin typeface="HGP創英角ﾎﾟｯﾌﾟ体" panose="040B0A00000000000000" pitchFamily="50" charset="-128"/>
              <a:ea typeface="HGP創英角ﾎﾟｯﾌﾟ体" panose="040B0A00000000000000" pitchFamily="50" charset="-128"/>
            </a:endParaRPr>
          </a:p>
          <a:p>
            <a:pPr>
              <a:spcBef>
                <a:spcPct val="50000"/>
              </a:spcBef>
              <a:buFontTx/>
              <a:buNone/>
            </a:pPr>
            <a:r>
              <a:rPr lang="ja-JP" altLang="en-US" sz="2400" dirty="0">
                <a:latin typeface="HGP創英角ﾎﾟｯﾌﾟ体" panose="040B0A00000000000000" pitchFamily="50" charset="-128"/>
                <a:ea typeface="HGP創英角ﾎﾟｯﾌﾟ体" panose="040B0A00000000000000" pitchFamily="50" charset="-128"/>
              </a:rPr>
              <a:t>　　ものとする。</a:t>
            </a:r>
          </a:p>
        </p:txBody>
      </p:sp>
      <p:sp>
        <p:nvSpPr>
          <p:cNvPr id="19" name="Text Box 3"/>
          <p:cNvSpPr txBox="1">
            <a:spLocks noChangeArrowheads="1"/>
          </p:cNvSpPr>
          <p:nvPr/>
        </p:nvSpPr>
        <p:spPr bwMode="auto">
          <a:xfrm>
            <a:off x="400050" y="2547938"/>
            <a:ext cx="6092825" cy="1785937"/>
          </a:xfrm>
          <a:prstGeom prst="rect">
            <a:avLst/>
          </a:prstGeom>
          <a:solidFill>
            <a:srgbClr val="FFFFCC"/>
          </a:solidFill>
          <a:ln/>
          <a:extLst/>
        </p:spPr>
        <p:style>
          <a:lnRef idx="2">
            <a:schemeClr val="dk1"/>
          </a:lnRef>
          <a:fillRef idx="1">
            <a:schemeClr val="lt1"/>
          </a:fillRef>
          <a:effectRef idx="0">
            <a:schemeClr val="dk1"/>
          </a:effectRef>
          <a:fontRef idx="minor">
            <a:schemeClr val="dk1"/>
          </a:fontRef>
        </p:style>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50000"/>
              </a:spcBef>
              <a:buFontTx/>
              <a:buNone/>
              <a:defRPr/>
            </a:pPr>
            <a:r>
              <a:rPr lang="en-US" altLang="ja-JP" sz="2000" dirty="0" smtClean="0">
                <a:solidFill>
                  <a:srgbClr val="0000FF"/>
                </a:solidFill>
                <a:latin typeface="HGP創英角ﾎﾟｯﾌﾟ体" pitchFamily="50" charset="-128"/>
                <a:ea typeface="HGP創英角ﾎﾟｯﾌﾟ体" pitchFamily="50" charset="-128"/>
              </a:rPr>
              <a:t> </a:t>
            </a:r>
            <a:r>
              <a:rPr lang="ja-JP" altLang="en-US" sz="2000" dirty="0" smtClean="0">
                <a:solidFill>
                  <a:srgbClr val="0000FF"/>
                </a:solidFill>
                <a:latin typeface="HGP創英角ﾎﾟｯﾌﾟ体" pitchFamily="50" charset="-128"/>
                <a:ea typeface="HGP創英角ﾎﾟｯﾌﾟ体" pitchFamily="50" charset="-128"/>
              </a:rPr>
              <a:t> </a:t>
            </a:r>
            <a:r>
              <a:rPr lang="en-US" altLang="ja-JP" sz="2000" dirty="0" smtClean="0">
                <a:solidFill>
                  <a:srgbClr val="FF0000"/>
                </a:solidFill>
                <a:latin typeface="HGP創英角ﾎﾟｯﾌﾟ体" pitchFamily="50" charset="-128"/>
                <a:ea typeface="HGP創英角ﾎﾟｯﾌﾟ体" pitchFamily="50" charset="-128"/>
              </a:rPr>
              <a:t>【</a:t>
            </a:r>
            <a:r>
              <a:rPr lang="ja-JP" altLang="en-US" sz="2000" dirty="0" smtClean="0">
                <a:solidFill>
                  <a:srgbClr val="FF0000"/>
                </a:solidFill>
                <a:latin typeface="HGP創英角ﾎﾟｯﾌﾟ体" pitchFamily="50" charset="-128"/>
                <a:ea typeface="HGP創英角ﾎﾟｯﾌﾟ体" pitchFamily="50" charset="-128"/>
              </a:rPr>
              <a:t>重要要因を見つけるポイント</a:t>
            </a:r>
            <a:r>
              <a:rPr lang="en-US" altLang="ja-JP" sz="2000" dirty="0" smtClean="0">
                <a:solidFill>
                  <a:srgbClr val="FF0000"/>
                </a:solidFill>
                <a:latin typeface="HGP創英角ﾎﾟｯﾌﾟ体" pitchFamily="50" charset="-128"/>
                <a:ea typeface="HGP創英角ﾎﾟｯﾌﾟ体" pitchFamily="50" charset="-128"/>
              </a:rPr>
              <a:t>】</a:t>
            </a:r>
          </a:p>
          <a:p>
            <a:pPr>
              <a:spcBef>
                <a:spcPct val="50000"/>
              </a:spcBef>
              <a:buFontTx/>
              <a:buNone/>
              <a:defRPr/>
            </a:pPr>
            <a:r>
              <a:rPr lang="en-US" altLang="ja-JP" sz="2000" dirty="0">
                <a:solidFill>
                  <a:srgbClr val="0000FF"/>
                </a:solidFill>
                <a:latin typeface="HGP創英角ﾎﾟｯﾌﾟ体" pitchFamily="50" charset="-128"/>
                <a:ea typeface="HGP創英角ﾎﾟｯﾌﾟ体" pitchFamily="50" charset="-128"/>
              </a:rPr>
              <a:t> </a:t>
            </a:r>
            <a:r>
              <a:rPr lang="en-US" altLang="ja-JP" sz="2000" dirty="0" smtClean="0">
                <a:solidFill>
                  <a:srgbClr val="0000FF"/>
                </a:solidFill>
                <a:latin typeface="HGP創英角ﾎﾟｯﾌﾟ体" pitchFamily="50" charset="-128"/>
                <a:ea typeface="HGP創英角ﾎﾟｯﾌﾟ体" pitchFamily="50" charset="-128"/>
              </a:rPr>
              <a:t> </a:t>
            </a:r>
            <a:r>
              <a:rPr lang="en-US" altLang="ja-JP" sz="2000" dirty="0" smtClean="0">
                <a:latin typeface="HGP創英角ﾎﾟｯﾌﾟ体" pitchFamily="50" charset="-128"/>
                <a:ea typeface="HGP創英角ﾎﾟｯﾌﾟ体" pitchFamily="50" charset="-128"/>
              </a:rPr>
              <a:t>1)</a:t>
            </a:r>
            <a:r>
              <a:rPr lang="ja-JP" altLang="en-US" sz="2000" dirty="0" smtClean="0">
                <a:latin typeface="HGP創英角ﾎﾟｯﾌﾟ体" pitchFamily="50" charset="-128"/>
                <a:ea typeface="HGP創英角ﾎﾟｯﾌﾟ体" pitchFamily="50" charset="-128"/>
              </a:rPr>
              <a:t>矢線の出入りが多い要因に注目する。</a:t>
            </a:r>
            <a:endParaRPr lang="en-US" altLang="ja-JP" sz="2000" dirty="0" smtClean="0">
              <a:latin typeface="HGP創英角ﾎﾟｯﾌﾟ体" pitchFamily="50" charset="-128"/>
              <a:ea typeface="HGP創英角ﾎﾟｯﾌﾟ体" pitchFamily="50" charset="-128"/>
            </a:endParaRPr>
          </a:p>
          <a:p>
            <a:pPr>
              <a:spcBef>
                <a:spcPct val="50000"/>
              </a:spcBef>
              <a:buFontTx/>
              <a:buNone/>
              <a:defRPr/>
            </a:pPr>
            <a:r>
              <a:rPr lang="en-US" altLang="ja-JP" sz="2000" dirty="0" smtClean="0">
                <a:latin typeface="HGP創英角ﾎﾟｯﾌﾟ体" pitchFamily="50" charset="-128"/>
                <a:ea typeface="HGP創英角ﾎﾟｯﾌﾟ体" pitchFamily="50" charset="-128"/>
              </a:rPr>
              <a:t>  2)</a:t>
            </a:r>
            <a:r>
              <a:rPr lang="ja-JP" altLang="en-US" sz="2000" dirty="0" smtClean="0">
                <a:latin typeface="HGP創英角ﾎﾟｯﾌﾟ体" pitchFamily="50" charset="-128"/>
                <a:ea typeface="HGP創英角ﾎﾟｯﾌﾟ体" pitchFamily="50" charset="-128"/>
              </a:rPr>
              <a:t>重要要因は矢線が出ている末端の要因から選ぶ。</a:t>
            </a:r>
            <a:endParaRPr lang="en-US" altLang="ja-JP" sz="2000" dirty="0" smtClean="0">
              <a:latin typeface="HGP創英角ﾎﾟｯﾌﾟ体" pitchFamily="50" charset="-128"/>
              <a:ea typeface="HGP創英角ﾎﾟｯﾌﾟ体" pitchFamily="50" charset="-128"/>
            </a:endParaRPr>
          </a:p>
          <a:p>
            <a:pPr>
              <a:spcBef>
                <a:spcPct val="50000"/>
              </a:spcBef>
              <a:buFontTx/>
              <a:buNone/>
              <a:defRPr/>
            </a:pPr>
            <a:r>
              <a:rPr lang="ja-JP" altLang="en-US" sz="2000" dirty="0">
                <a:latin typeface="HGP創英角ﾎﾟｯﾌﾟ体" pitchFamily="50" charset="-128"/>
                <a:ea typeface="HGP創英角ﾎﾟｯﾌﾟ体" pitchFamily="50" charset="-128"/>
              </a:rPr>
              <a:t>　</a:t>
            </a:r>
            <a:r>
              <a:rPr lang="en-US" altLang="ja-JP" sz="2000" dirty="0" smtClean="0">
                <a:latin typeface="HGP創英角ﾎﾟｯﾌﾟ体" pitchFamily="50" charset="-128"/>
                <a:ea typeface="HGP創英角ﾎﾟｯﾌﾟ体" pitchFamily="50" charset="-128"/>
              </a:rPr>
              <a:t>3)</a:t>
            </a:r>
            <a:r>
              <a:rPr lang="ja-JP" altLang="en-US" sz="2000" dirty="0" smtClean="0">
                <a:latin typeface="HGP創英角ﾎﾟｯﾌﾟ体" pitchFamily="50" charset="-128"/>
                <a:ea typeface="HGP創英角ﾎﾟｯﾌﾟ体" pitchFamily="50" charset="-128"/>
              </a:rPr>
              <a:t>重要要因をメンバーの投票で決めない。</a:t>
            </a:r>
            <a:endParaRPr lang="en-US" altLang="ja-JP" sz="2000" dirty="0">
              <a:latin typeface="HGP創英角ﾎﾟｯﾌﾟ体" pitchFamily="50" charset="-128"/>
              <a:ea typeface="HGP創英角ﾎﾟｯﾌﾟ体" pitchFamily="50" charset="-128"/>
            </a:endParaRPr>
          </a:p>
        </p:txBody>
      </p:sp>
      <p:pic>
        <p:nvPicPr>
          <p:cNvPr id="18" name="Picture 1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4525" y="4789636"/>
            <a:ext cx="17272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図 2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650" y="4645744"/>
            <a:ext cx="3744913"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雲形吹き出し 20"/>
          <p:cNvSpPr/>
          <p:nvPr/>
        </p:nvSpPr>
        <p:spPr>
          <a:xfrm>
            <a:off x="7419975" y="3786361"/>
            <a:ext cx="1270000" cy="866775"/>
          </a:xfrm>
          <a:prstGeom prst="cloudCallout">
            <a:avLst>
              <a:gd name="adj1" fmla="val -43653"/>
              <a:gd name="adj2" fmla="val 101110"/>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800" b="1" dirty="0">
                <a:solidFill>
                  <a:schemeClr val="tx1"/>
                </a:solidFill>
              </a:rPr>
              <a:t>ＯＫ</a:t>
            </a:r>
          </a:p>
        </p:txBody>
      </p:sp>
      <p:sp>
        <p:nvSpPr>
          <p:cNvPr id="22" name="円形吹き出し 21"/>
          <p:cNvSpPr/>
          <p:nvPr/>
        </p:nvSpPr>
        <p:spPr>
          <a:xfrm rot="20850544">
            <a:off x="2787650" y="4604469"/>
            <a:ext cx="2068513" cy="1044575"/>
          </a:xfrm>
          <a:prstGeom prst="wedgeEllipseCallout">
            <a:avLst>
              <a:gd name="adj1" fmla="val -66324"/>
              <a:gd name="adj2" fmla="val 8950"/>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800" dirty="0" smtClean="0">
                <a:solidFill>
                  <a:schemeClr val="tx1"/>
                </a:solidFill>
              </a:rPr>
              <a:t>完成だ！！</a:t>
            </a:r>
            <a:endParaRPr lang="en-US" altLang="ja-JP" sz="1800" dirty="0">
              <a:solidFill>
                <a:schemeClr val="tx1"/>
              </a:solidFill>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19088" y="260350"/>
            <a:ext cx="4397375" cy="461963"/>
          </a:xfrm>
          <a:prstGeom prst="rect">
            <a:avLst/>
          </a:prstGeom>
          <a:solidFill>
            <a:srgbClr val="CCFF33"/>
          </a:solidFill>
          <a:ln w="12700">
            <a:solidFill>
              <a:schemeClr val="tx1"/>
            </a:solidFill>
            <a:miter lim="800000"/>
            <a:headEnd type="none" w="sm" len="sm"/>
            <a:tailEnd type="none" w="sm" len="sm"/>
          </a:ln>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a:solidFill>
                  <a:srgbClr val="0000FF"/>
                </a:solidFill>
                <a:latin typeface="HGP創英角ﾎﾟｯﾌﾟ体" panose="040B0A00000000000000" pitchFamily="50" charset="-128"/>
                <a:ea typeface="HGP創英角ﾎﾟｯﾌﾟ体" panose="040B0A00000000000000" pitchFamily="50" charset="-128"/>
              </a:rPr>
              <a:t>手順７．連関図の見直しを行う。</a:t>
            </a:r>
          </a:p>
        </p:txBody>
      </p:sp>
      <p:sp>
        <p:nvSpPr>
          <p:cNvPr id="7" name="正方形/長方形 6"/>
          <p:cNvSpPr/>
          <p:nvPr/>
        </p:nvSpPr>
        <p:spPr>
          <a:xfrm>
            <a:off x="319088" y="981075"/>
            <a:ext cx="8140700" cy="2308324"/>
          </a:xfrm>
          <a:prstGeom prst="rect">
            <a:avLst/>
          </a:prstGeom>
          <a:solidFill>
            <a:srgbClr val="FFFFCC"/>
          </a:solidFill>
        </p:spPr>
        <p:style>
          <a:lnRef idx="2">
            <a:schemeClr val="accent1"/>
          </a:lnRef>
          <a:fillRef idx="1">
            <a:schemeClr val="lt1"/>
          </a:fillRef>
          <a:effectRef idx="0">
            <a:schemeClr val="accent1"/>
          </a:effectRef>
          <a:fontRef idx="minor">
            <a:schemeClr val="dk1"/>
          </a:fontRef>
        </p:style>
        <p:txBody>
          <a:bodyPr>
            <a:spAutoFit/>
          </a:bodyPr>
          <a:lstStyle/>
          <a:p>
            <a:pPr>
              <a:defRPr/>
            </a:pPr>
            <a:r>
              <a:rPr lang="ja-JP" altLang="en-US" dirty="0">
                <a:solidFill>
                  <a:schemeClr val="tx1"/>
                </a:solidFill>
                <a:latin typeface="HGP創英角ﾎﾟｯﾌﾟ体" panose="040B0A00000000000000" pitchFamily="50" charset="-128"/>
                <a:ea typeface="HGP創英角ﾎﾟｯﾌﾟ体" panose="040B0A00000000000000" pitchFamily="50" charset="-128"/>
              </a:rPr>
              <a:t>・</a:t>
            </a:r>
            <a:r>
              <a:rPr lang="ja-JP" altLang="en-US" dirty="0">
                <a:latin typeface="HGP創英角ﾎﾟｯﾌﾟ体" panose="040B0A00000000000000" pitchFamily="50" charset="-128"/>
                <a:ea typeface="HGP創英角ﾎﾟｯﾌﾟ体" panose="040B0A00000000000000" pitchFamily="50" charset="-128"/>
              </a:rPr>
              <a:t>「連関図に</a:t>
            </a:r>
            <a:r>
              <a:rPr lang="ja-JP" altLang="en-US" dirty="0" smtClean="0">
                <a:latin typeface="HGP創英角ﾎﾟｯﾌﾟ体" panose="040B0A00000000000000" pitchFamily="50" charset="-128"/>
                <a:ea typeface="HGP創英角ﾎﾟｯﾌﾟ体" panose="040B0A00000000000000" pitchFamily="50" charset="-128"/>
              </a:rPr>
              <a:t>よる重要要因の選定が</a:t>
            </a:r>
            <a:r>
              <a:rPr lang="ja-JP" altLang="en-US" dirty="0" smtClean="0">
                <a:latin typeface="HGP創英角ﾎﾟｯﾌﾟ体" panose="040B0A00000000000000" pitchFamily="50" charset="-128"/>
                <a:ea typeface="HGP創英角ﾎﾟｯﾌﾟ体" panose="040B0A00000000000000" pitchFamily="50" charset="-128"/>
              </a:rPr>
              <a:t>終われば</a:t>
            </a:r>
            <a:r>
              <a:rPr lang="ja-JP" altLang="en-US" dirty="0">
                <a:latin typeface="HGP創英角ﾎﾟｯﾌﾟ体" panose="040B0A00000000000000" pitchFamily="50" charset="-128"/>
                <a:ea typeface="HGP創英角ﾎﾟｯﾌﾟ体" panose="040B0A00000000000000" pitchFamily="50" charset="-128"/>
              </a:rPr>
              <a:t>、これで終わり」</a:t>
            </a:r>
            <a:endParaRPr lang="en-US" altLang="ja-JP" dirty="0">
              <a:latin typeface="HGP創英角ﾎﾟｯﾌﾟ体" panose="040B0A00000000000000" pitchFamily="50" charset="-128"/>
              <a:ea typeface="HGP創英角ﾎﾟｯﾌﾟ体" panose="040B0A00000000000000" pitchFamily="50" charset="-128"/>
            </a:endParaRPr>
          </a:p>
          <a:p>
            <a:pPr>
              <a:defRPr/>
            </a:pPr>
            <a:r>
              <a:rPr lang="ja-JP" altLang="en-US" dirty="0">
                <a:latin typeface="HGP創英角ﾎﾟｯﾌﾟ体" panose="040B0A00000000000000" pitchFamily="50" charset="-128"/>
                <a:ea typeface="HGP創英角ﾎﾟｯﾌﾟ体" panose="040B0A00000000000000" pitchFamily="50" charset="-128"/>
              </a:rPr>
              <a:t>　　というほど問題が単純ではない場合もあります。</a:t>
            </a:r>
            <a:endParaRPr lang="en-US" altLang="ja-JP" dirty="0">
              <a:latin typeface="HGP創英角ﾎﾟｯﾌﾟ体" panose="040B0A00000000000000" pitchFamily="50" charset="-128"/>
              <a:ea typeface="HGP創英角ﾎﾟｯﾌﾟ体" panose="040B0A00000000000000" pitchFamily="50" charset="-128"/>
            </a:endParaRPr>
          </a:p>
          <a:p>
            <a:pPr>
              <a:defRPr/>
            </a:pPr>
            <a:endParaRPr lang="en-US" altLang="ja-JP" dirty="0">
              <a:latin typeface="HGP創英角ﾎﾟｯﾌﾟ体" panose="040B0A00000000000000" pitchFamily="50" charset="-128"/>
              <a:ea typeface="HGP創英角ﾎﾟｯﾌﾟ体" panose="040B0A00000000000000" pitchFamily="50" charset="-128"/>
            </a:endParaRPr>
          </a:p>
          <a:p>
            <a:pPr>
              <a:defRPr/>
            </a:pPr>
            <a:r>
              <a:rPr lang="ja-JP" altLang="en-US" dirty="0">
                <a:latin typeface="HGP創英角ﾎﾟｯﾌﾟ体" panose="040B0A00000000000000" pitchFamily="50" charset="-128"/>
                <a:ea typeface="HGP創英角ﾎﾟｯﾌﾟ体" panose="040B0A00000000000000" pitchFamily="50" charset="-128"/>
              </a:rPr>
              <a:t> そのような場合には、作成した連関図をメンバーや関係者</a:t>
            </a:r>
            <a:endParaRPr lang="en-US" altLang="ja-JP" dirty="0">
              <a:latin typeface="HGP創英角ﾎﾟｯﾌﾟ体" panose="040B0A00000000000000" pitchFamily="50" charset="-128"/>
              <a:ea typeface="HGP創英角ﾎﾟｯﾌﾟ体" panose="040B0A00000000000000" pitchFamily="50" charset="-128"/>
            </a:endParaRPr>
          </a:p>
          <a:p>
            <a:pPr>
              <a:defRPr/>
            </a:pPr>
            <a:r>
              <a:rPr lang="ja-JP" altLang="en-US" dirty="0">
                <a:latin typeface="HGP創英角ﾎﾟｯﾌﾟ体" panose="040B0A00000000000000" pitchFamily="50" charset="-128"/>
                <a:ea typeface="HGP創英角ﾎﾟｯﾌﾟ体" panose="040B0A00000000000000" pitchFamily="50" charset="-128"/>
              </a:rPr>
              <a:t>　に見える場所へ掲示し、 </a:t>
            </a:r>
            <a:r>
              <a:rPr lang="ja-JP" altLang="en-US" dirty="0">
                <a:solidFill>
                  <a:srgbClr val="FF0000"/>
                </a:solidFill>
                <a:latin typeface="HGP創英角ﾎﾟｯﾌﾟ体" panose="040B0A00000000000000" pitchFamily="50" charset="-128"/>
                <a:ea typeface="HGP創英角ﾎﾟｯﾌﾟ体" panose="040B0A00000000000000" pitchFamily="50" charset="-128"/>
              </a:rPr>
              <a:t>誰でも・いつでも</a:t>
            </a:r>
            <a:r>
              <a:rPr lang="ja-JP" altLang="en-US" dirty="0">
                <a:latin typeface="HGP創英角ﾎﾟｯﾌﾟ体" panose="040B0A00000000000000" pitchFamily="50" charset="-128"/>
                <a:ea typeface="HGP創英角ﾎﾟｯﾌﾟ体" panose="040B0A00000000000000" pitchFamily="50" charset="-128"/>
              </a:rPr>
              <a:t>・気軽に連関図</a:t>
            </a:r>
            <a:endParaRPr lang="en-US" altLang="ja-JP" dirty="0">
              <a:latin typeface="HGP創英角ﾎﾟｯﾌﾟ体" panose="040B0A00000000000000" pitchFamily="50" charset="-128"/>
              <a:ea typeface="HGP創英角ﾎﾟｯﾌﾟ体" panose="040B0A00000000000000" pitchFamily="50" charset="-128"/>
            </a:endParaRPr>
          </a:p>
          <a:p>
            <a:pPr>
              <a:defRPr/>
            </a:pPr>
            <a:r>
              <a:rPr lang="ja-JP" altLang="en-US" dirty="0">
                <a:latin typeface="HGP創英角ﾎﾟｯﾌﾟ体" panose="040B0A00000000000000" pitchFamily="50" charset="-128"/>
                <a:ea typeface="HGP創英角ﾎﾟｯﾌﾟ体" panose="040B0A00000000000000" pitchFamily="50" charset="-128"/>
              </a:rPr>
              <a:t>　の見直しを行うことができる状況を作ります。 </a:t>
            </a:r>
          </a:p>
        </p:txBody>
      </p:sp>
      <p:sp>
        <p:nvSpPr>
          <p:cNvPr id="8" name="正方形/長方形 4"/>
          <p:cNvSpPr>
            <a:spLocks noChangeArrowheads="1"/>
          </p:cNvSpPr>
          <p:nvPr/>
        </p:nvSpPr>
        <p:spPr bwMode="auto">
          <a:xfrm>
            <a:off x="990997" y="3903438"/>
            <a:ext cx="34756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buFontTx/>
              <a:buNone/>
            </a:pPr>
            <a:r>
              <a:rPr lang="ja-JP" altLang="en-US" sz="2400" dirty="0" smtClean="0">
                <a:solidFill>
                  <a:srgbClr val="FF0000"/>
                </a:solidFill>
                <a:latin typeface="HGP創英角ﾎﾟｯﾌﾟ体" panose="040B0A00000000000000" pitchFamily="50" charset="-128"/>
                <a:ea typeface="HGP創英角ﾎﾟｯﾌﾟ体" panose="040B0A00000000000000" pitchFamily="50" charset="-128"/>
              </a:rPr>
              <a:t>＜重要</a:t>
            </a: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要因を検証</a:t>
            </a:r>
            <a:r>
              <a:rPr lang="ja-JP" altLang="en-US" sz="2400" dirty="0" smtClean="0">
                <a:solidFill>
                  <a:srgbClr val="FF0000"/>
                </a:solidFill>
                <a:latin typeface="HGP創英角ﾎﾟｯﾌﾟ体" panose="040B0A00000000000000" pitchFamily="50" charset="-128"/>
                <a:ea typeface="HGP創英角ﾎﾟｯﾌﾟ体" panose="040B0A00000000000000" pitchFamily="50" charset="-128"/>
              </a:rPr>
              <a:t>する＞</a:t>
            </a:r>
            <a:endParaRPr lang="en-US" altLang="ja-JP" sz="24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9" name="正方形/長方形 6"/>
          <p:cNvSpPr>
            <a:spLocks noChangeArrowheads="1"/>
          </p:cNvSpPr>
          <p:nvPr/>
        </p:nvSpPr>
        <p:spPr bwMode="auto">
          <a:xfrm>
            <a:off x="695325" y="4573240"/>
            <a:ext cx="6086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2400" dirty="0">
                <a:latin typeface="HGP創英角ﾎﾟｯﾌﾟ体" panose="040B0A00000000000000" pitchFamily="50" charset="-128"/>
                <a:ea typeface="HGP創英角ﾎﾟｯﾌﾟ体" panose="040B0A00000000000000" pitchFamily="50" charset="-128"/>
              </a:rPr>
              <a:t>・</a:t>
            </a:r>
            <a:r>
              <a:rPr lang="ja-JP" altLang="en-US" sz="2400" dirty="0">
                <a:ea typeface="HGP創英角ﾎﾟｯﾌﾟ体" panose="040B0A00000000000000" pitchFamily="50" charset="-128"/>
              </a:rPr>
              <a:t>真の原因であるか事実・データで確かめる。</a:t>
            </a:r>
          </a:p>
          <a:p>
            <a:pPr>
              <a:spcBef>
                <a:spcPct val="50000"/>
              </a:spcBef>
              <a:buFontTx/>
              <a:buNone/>
            </a:pPr>
            <a:r>
              <a:rPr lang="ja-JP" altLang="en-US" sz="2400" dirty="0">
                <a:latin typeface="HGP創英角ﾎﾟｯﾌﾟ体" panose="040B0A00000000000000" pitchFamily="50" charset="-128"/>
                <a:ea typeface="HGP創英角ﾎﾟｯﾌﾟ体" panose="040B0A00000000000000" pitchFamily="50" charset="-128"/>
              </a:rPr>
              <a:t>・</a:t>
            </a:r>
            <a:r>
              <a:rPr lang="ja-JP" altLang="en-US" sz="2400" dirty="0">
                <a:solidFill>
                  <a:schemeClr val="tx2"/>
                </a:solidFill>
                <a:latin typeface="HG創英角ﾎﾟｯﾌﾟ体" panose="040B0A09000000000000" pitchFamily="49" charset="-128"/>
                <a:ea typeface="HGP創英角ﾎﾟｯﾌﾟ体" panose="040B0A00000000000000" pitchFamily="50" charset="-128"/>
              </a:rPr>
              <a:t>仮説を立てて検証する</a:t>
            </a:r>
            <a:r>
              <a:rPr lang="ja-JP" altLang="en-US" sz="2400" dirty="0">
                <a:latin typeface="HGP創英角ﾎﾟｯﾌﾟ体" panose="040B0A00000000000000" pitchFamily="50" charset="-128"/>
                <a:ea typeface="HGP創英角ﾎﾟｯﾌﾟ体" panose="040B0A00000000000000" pitchFamily="50" charset="-128"/>
              </a:rPr>
              <a:t>。</a:t>
            </a:r>
            <a:endParaRPr lang="ja-JP" altLang="en-US" sz="2800" dirty="0">
              <a:solidFill>
                <a:schemeClr val="bg2"/>
              </a:solidFill>
              <a:ea typeface="HGSｺﾞｼｯｸE" panose="020B0900000000000000" pitchFamily="50" charset="-128"/>
            </a:endParaRPr>
          </a:p>
        </p:txBody>
      </p:sp>
      <p:grpSp>
        <p:nvGrpSpPr>
          <p:cNvPr id="10" name="グループ化 7"/>
          <p:cNvGrpSpPr>
            <a:grpSpLocks/>
          </p:cNvGrpSpPr>
          <p:nvPr/>
        </p:nvGrpSpPr>
        <p:grpSpPr bwMode="auto">
          <a:xfrm>
            <a:off x="1325035" y="5805264"/>
            <a:ext cx="6534150" cy="730250"/>
            <a:chOff x="1995761" y="6029507"/>
            <a:chExt cx="6533283" cy="731337"/>
          </a:xfrm>
        </p:grpSpPr>
        <p:grpSp>
          <p:nvGrpSpPr>
            <p:cNvPr id="11" name="Group 44"/>
            <p:cNvGrpSpPr>
              <a:grpSpLocks/>
            </p:cNvGrpSpPr>
            <p:nvPr/>
          </p:nvGrpSpPr>
          <p:grpSpPr bwMode="auto">
            <a:xfrm>
              <a:off x="3642718" y="6067106"/>
              <a:ext cx="2700338" cy="693738"/>
              <a:chOff x="2022" y="3724"/>
              <a:chExt cx="1701" cy="437"/>
            </a:xfrm>
          </p:grpSpPr>
          <p:sp>
            <p:nvSpPr>
              <p:cNvPr id="18" name="Oval 37"/>
              <p:cNvSpPr>
                <a:spLocks noChangeArrowheads="1"/>
              </p:cNvSpPr>
              <p:nvPr/>
            </p:nvSpPr>
            <p:spPr bwMode="auto">
              <a:xfrm>
                <a:off x="2398" y="3750"/>
                <a:ext cx="1211" cy="411"/>
              </a:xfrm>
              <a:prstGeom prst="ellipse">
                <a:avLst/>
              </a:prstGeom>
              <a:solidFill>
                <a:srgbClr val="99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fontAlgn="ctr" hangingPunct="1">
                  <a:spcBef>
                    <a:spcPct val="50000"/>
                  </a:spcBef>
                  <a:buFontTx/>
                  <a:buNone/>
                </a:pPr>
                <a:endParaRPr lang="ja-JP" altLang="en-US" sz="1600" b="1"/>
              </a:p>
            </p:txBody>
          </p:sp>
          <p:sp>
            <p:nvSpPr>
              <p:cNvPr id="19" name="Text Box 34"/>
              <p:cNvSpPr txBox="1">
                <a:spLocks noChangeArrowheads="1"/>
              </p:cNvSpPr>
              <p:nvPr/>
            </p:nvSpPr>
            <p:spPr bwMode="auto">
              <a:xfrm>
                <a:off x="2599" y="3830"/>
                <a:ext cx="112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solidFill>
                      <a:srgbClr val="FF3300"/>
                    </a:solidFill>
                    <a:latin typeface="HG創英角ﾎﾟｯﾌﾟ体" panose="040B0A09000000000000" pitchFamily="49" charset="-128"/>
                    <a:ea typeface="HGP創英角ﾎﾟｯﾌﾟ体" panose="040B0A00000000000000" pitchFamily="50" charset="-128"/>
                  </a:rPr>
                  <a:t>データ検証</a:t>
                </a:r>
                <a:endParaRPr lang="ja-JP" altLang="en-US" sz="2400" dirty="0">
                  <a:solidFill>
                    <a:srgbClr val="FF3300"/>
                  </a:solidFill>
                  <a:ea typeface="HGSｺﾞｼｯｸE" panose="020B0900000000000000" pitchFamily="50" charset="-128"/>
                </a:endParaRPr>
              </a:p>
            </p:txBody>
          </p:sp>
          <p:sp>
            <p:nvSpPr>
              <p:cNvPr id="20" name="AutoShape 39"/>
              <p:cNvSpPr>
                <a:spLocks noChangeArrowheads="1"/>
              </p:cNvSpPr>
              <p:nvPr/>
            </p:nvSpPr>
            <p:spPr bwMode="auto">
              <a:xfrm>
                <a:off x="2022" y="3724"/>
                <a:ext cx="329" cy="429"/>
              </a:xfrm>
              <a:prstGeom prst="rightArrow">
                <a:avLst>
                  <a:gd name="adj1" fmla="val 50000"/>
                  <a:gd name="adj2" fmla="val 25000"/>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fontAlgn="ctr" hangingPunct="1">
                  <a:spcBef>
                    <a:spcPct val="50000"/>
                  </a:spcBef>
                  <a:buFontTx/>
                  <a:buNone/>
                </a:pPr>
                <a:endParaRPr lang="ja-JP" altLang="en-US" sz="1600" b="1"/>
              </a:p>
            </p:txBody>
          </p:sp>
        </p:grpSp>
        <p:grpSp>
          <p:nvGrpSpPr>
            <p:cNvPr id="12" name="Group 45"/>
            <p:cNvGrpSpPr>
              <a:grpSpLocks/>
            </p:cNvGrpSpPr>
            <p:nvPr/>
          </p:nvGrpSpPr>
          <p:grpSpPr bwMode="auto">
            <a:xfrm>
              <a:off x="6425606" y="6029507"/>
              <a:ext cx="2103438" cy="698500"/>
              <a:chOff x="3780" y="3778"/>
              <a:chExt cx="1325" cy="440"/>
            </a:xfrm>
          </p:grpSpPr>
          <p:sp>
            <p:nvSpPr>
              <p:cNvPr id="15" name="Oval 38"/>
              <p:cNvSpPr>
                <a:spLocks noChangeArrowheads="1"/>
              </p:cNvSpPr>
              <p:nvPr/>
            </p:nvSpPr>
            <p:spPr bwMode="auto">
              <a:xfrm>
                <a:off x="4237" y="3778"/>
                <a:ext cx="868" cy="434"/>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fontAlgn="ctr" hangingPunct="1">
                  <a:spcBef>
                    <a:spcPct val="50000"/>
                  </a:spcBef>
                  <a:buFontTx/>
                  <a:buNone/>
                </a:pPr>
                <a:endParaRPr lang="ja-JP" altLang="en-US" sz="1600" b="1"/>
              </a:p>
            </p:txBody>
          </p:sp>
          <p:sp>
            <p:nvSpPr>
              <p:cNvPr id="16" name="Text Box 35"/>
              <p:cNvSpPr txBox="1">
                <a:spLocks noChangeArrowheads="1"/>
              </p:cNvSpPr>
              <p:nvPr/>
            </p:nvSpPr>
            <p:spPr bwMode="auto">
              <a:xfrm>
                <a:off x="4445" y="3874"/>
                <a:ext cx="50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a:solidFill>
                      <a:srgbClr val="FF0000"/>
                    </a:solidFill>
                    <a:latin typeface="HG創英角ﾎﾟｯﾌﾟ体" panose="040B0A09000000000000" pitchFamily="49" charset="-128"/>
                    <a:ea typeface="HGP創英角ﾎﾟｯﾌﾟ体" panose="040B0A00000000000000" pitchFamily="50" charset="-128"/>
                  </a:rPr>
                  <a:t>結論</a:t>
                </a:r>
                <a:endParaRPr lang="ja-JP" altLang="en-US" sz="2000">
                  <a:solidFill>
                    <a:srgbClr val="FF0000"/>
                  </a:solidFill>
                  <a:ea typeface="HGSｺﾞｼｯｸE" panose="020B0900000000000000" pitchFamily="50" charset="-128"/>
                </a:endParaRPr>
              </a:p>
            </p:txBody>
          </p:sp>
          <p:sp>
            <p:nvSpPr>
              <p:cNvPr id="17" name="AutoShape 40"/>
              <p:cNvSpPr>
                <a:spLocks noChangeArrowheads="1"/>
              </p:cNvSpPr>
              <p:nvPr/>
            </p:nvSpPr>
            <p:spPr bwMode="auto">
              <a:xfrm>
                <a:off x="3780" y="3824"/>
                <a:ext cx="353" cy="394"/>
              </a:xfrm>
              <a:prstGeom prst="rightArrow">
                <a:avLst>
                  <a:gd name="adj1" fmla="val 50000"/>
                  <a:gd name="adj2" fmla="val 25000"/>
                </a:avLst>
              </a:prstGeom>
              <a:solidFill>
                <a:srgbClr val="FF9900"/>
              </a:solidFill>
              <a:ln w="9525">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fontAlgn="ctr" hangingPunct="1">
                  <a:spcBef>
                    <a:spcPct val="50000"/>
                  </a:spcBef>
                  <a:buFontTx/>
                  <a:buNone/>
                </a:pPr>
                <a:endParaRPr lang="ja-JP" altLang="en-US" sz="1600" b="1"/>
              </a:p>
            </p:txBody>
          </p:sp>
        </p:grpSp>
        <p:sp>
          <p:nvSpPr>
            <p:cNvPr id="13" name="Oval 36"/>
            <p:cNvSpPr>
              <a:spLocks noChangeArrowheads="1"/>
            </p:cNvSpPr>
            <p:nvPr/>
          </p:nvSpPr>
          <p:spPr bwMode="auto">
            <a:xfrm>
              <a:off x="1995761" y="6064396"/>
              <a:ext cx="1450322" cy="654086"/>
            </a:xfrm>
            <a:prstGeom prst="ellipse">
              <a:avLst/>
            </a:prstGeom>
            <a:solidFill>
              <a:srgbClr val="00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fontAlgn="ctr" hangingPunct="1">
                <a:spcBef>
                  <a:spcPct val="50000"/>
                </a:spcBef>
                <a:buFontTx/>
                <a:buNone/>
              </a:pPr>
              <a:endParaRPr lang="ja-JP" altLang="en-US" sz="1600" b="1"/>
            </a:p>
          </p:txBody>
        </p:sp>
        <p:sp>
          <p:nvSpPr>
            <p:cNvPr id="14" name="Text Box 33"/>
            <p:cNvSpPr txBox="1">
              <a:spLocks noChangeArrowheads="1"/>
            </p:cNvSpPr>
            <p:nvPr/>
          </p:nvSpPr>
          <p:spPr bwMode="auto">
            <a:xfrm>
              <a:off x="2349322" y="6181907"/>
              <a:ext cx="10937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a:solidFill>
                    <a:srgbClr val="FF3300"/>
                  </a:solidFill>
                  <a:latin typeface="HG創英角ﾎﾟｯﾌﾟ体" panose="040B0A09000000000000" pitchFamily="49" charset="-128"/>
                  <a:ea typeface="HGP創英角ﾎﾟｯﾌﾟ体" panose="040B0A00000000000000" pitchFamily="50" charset="-128"/>
                </a:rPr>
                <a:t>仮説</a:t>
              </a:r>
              <a:endParaRPr lang="ja-JP" altLang="en-US" sz="2000">
                <a:solidFill>
                  <a:srgbClr val="FF3300"/>
                </a:solidFill>
                <a:ea typeface="HGSｺﾞｼｯｸE" panose="020B0900000000000000" pitchFamily="50" charset="-128"/>
              </a:endParaRPr>
            </a:p>
          </p:txBody>
        </p:sp>
      </p:grpSp>
      <p:sp>
        <p:nvSpPr>
          <p:cNvPr id="2" name="テキスト ボックス 1"/>
          <p:cNvSpPr txBox="1"/>
          <p:nvPr/>
        </p:nvSpPr>
        <p:spPr>
          <a:xfrm>
            <a:off x="190778" y="3903435"/>
            <a:ext cx="800219" cy="461665"/>
          </a:xfrm>
          <a:prstGeom prst="rect">
            <a:avLst/>
          </a:prstGeom>
          <a:noFill/>
        </p:spPr>
        <p:txBody>
          <a:bodyPr wrap="none" rtlCol="0">
            <a:spAutoFit/>
          </a:bodyPr>
          <a:lstStyle/>
          <a:p>
            <a:r>
              <a:rPr lang="ja-JP" altLang="en-US" dirty="0">
                <a:latin typeface="HGP創英角ﾎﾟｯﾌﾟ体" panose="040B0A00000000000000" pitchFamily="50" charset="-128"/>
                <a:ea typeface="HGP創英角ﾎﾟｯﾌﾟ体" panose="040B0A00000000000000" pitchFamily="50" charset="-128"/>
              </a:rPr>
              <a:t>注意</a:t>
            </a:r>
            <a:endParaRPr kumimoji="1" lang="ja-JP" altLang="en-US" dirty="0">
              <a:latin typeface="HGP創英角ﾎﾟｯﾌﾟ体" panose="040B0A00000000000000" pitchFamily="50" charset="-128"/>
              <a:ea typeface="HGP創英角ﾎﾟｯﾌﾟ体" panose="040B0A00000000000000" pitchFamily="50" charset="-128"/>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112"/>
          <p:cNvSpPr>
            <a:spLocks noChangeArrowheads="1"/>
          </p:cNvSpPr>
          <p:nvPr/>
        </p:nvSpPr>
        <p:spPr bwMode="auto">
          <a:xfrm>
            <a:off x="107950" y="115888"/>
            <a:ext cx="8928100" cy="6553472"/>
          </a:xfrm>
          <a:prstGeom prst="roundRect">
            <a:avLst>
              <a:gd name="adj" fmla="val 8361"/>
            </a:avLst>
          </a:prstGeom>
          <a:noFill/>
          <a:ln w="25400">
            <a:solidFill>
              <a:srgbClr val="000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9699" name="Text Box 70"/>
          <p:cNvSpPr txBox="1">
            <a:spLocks noChangeArrowheads="1"/>
          </p:cNvSpPr>
          <p:nvPr/>
        </p:nvSpPr>
        <p:spPr bwMode="auto">
          <a:xfrm>
            <a:off x="1070429" y="5973693"/>
            <a:ext cx="731678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latin typeface="HGP創英角ｺﾞｼｯｸUB" panose="020B0900000000000000" pitchFamily="50" charset="-128"/>
                <a:ea typeface="HGP創英角ｺﾞｼｯｸUB" panose="020B0900000000000000" pitchFamily="50" charset="-128"/>
              </a:rPr>
              <a:t>「なぜ、満足していただける食堂を提供できていないのか？」の連関図</a:t>
            </a:r>
          </a:p>
        </p:txBody>
      </p:sp>
      <p:sp>
        <p:nvSpPr>
          <p:cNvPr id="119" name="正方形/長方形 118"/>
          <p:cNvSpPr/>
          <p:nvPr/>
        </p:nvSpPr>
        <p:spPr>
          <a:xfrm>
            <a:off x="3821113" y="1750542"/>
            <a:ext cx="1433512" cy="392112"/>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良い料理を美味しく提供する工夫がされていない</a:t>
            </a:r>
          </a:p>
        </p:txBody>
      </p:sp>
      <p:sp>
        <p:nvSpPr>
          <p:cNvPr id="53" name="正方形/長方形 52"/>
          <p:cNvSpPr/>
          <p:nvPr/>
        </p:nvSpPr>
        <p:spPr>
          <a:xfrm>
            <a:off x="3997325" y="3361854"/>
            <a:ext cx="1204913" cy="39052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食事しやすい食堂になっていない</a:t>
            </a:r>
          </a:p>
        </p:txBody>
      </p:sp>
      <p:cxnSp>
        <p:nvCxnSpPr>
          <p:cNvPr id="7" name="曲線コネクタ 6"/>
          <p:cNvCxnSpPr>
            <a:stCxn id="119" idx="2"/>
            <a:endCxn id="82" idx="0"/>
          </p:cNvCxnSpPr>
          <p:nvPr/>
        </p:nvCxnSpPr>
        <p:spPr>
          <a:xfrm rot="16200000" flipH="1">
            <a:off x="4375943" y="2303786"/>
            <a:ext cx="411163" cy="88900"/>
          </a:xfrm>
          <a:prstGeom prst="curvedConnector3">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59" name="正方形/長方形 58"/>
          <p:cNvSpPr/>
          <p:nvPr/>
        </p:nvSpPr>
        <p:spPr>
          <a:xfrm>
            <a:off x="5903913" y="1429867"/>
            <a:ext cx="1150937" cy="392112"/>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保温、保冷設備が充実していない</a:t>
            </a:r>
          </a:p>
        </p:txBody>
      </p:sp>
      <p:cxnSp>
        <p:nvCxnSpPr>
          <p:cNvPr id="60" name="曲線コネクタ 59"/>
          <p:cNvCxnSpPr>
            <a:stCxn id="87" idx="3"/>
          </p:cNvCxnSpPr>
          <p:nvPr/>
        </p:nvCxnSpPr>
        <p:spPr>
          <a:xfrm flipV="1">
            <a:off x="3003550" y="2815754"/>
            <a:ext cx="641350" cy="72232"/>
          </a:xfrm>
          <a:prstGeom prst="curvedConnector3">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7" name="曲線コネクタ 66"/>
          <p:cNvCxnSpPr/>
          <p:nvPr/>
        </p:nvCxnSpPr>
        <p:spPr>
          <a:xfrm rot="16200000" flipH="1">
            <a:off x="2169857" y="2428712"/>
            <a:ext cx="390451" cy="115889"/>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68" name="曲線コネクタ 67"/>
          <p:cNvCxnSpPr>
            <a:stCxn id="59" idx="1"/>
            <a:endCxn id="89" idx="3"/>
          </p:cNvCxnSpPr>
          <p:nvPr/>
        </p:nvCxnSpPr>
        <p:spPr>
          <a:xfrm rot="10800000" flipH="1">
            <a:off x="5903913" y="956792"/>
            <a:ext cx="11112" cy="669925"/>
          </a:xfrm>
          <a:prstGeom prst="curvedConnector5">
            <a:avLst>
              <a:gd name="adj1" fmla="val -1967975"/>
              <a:gd name="adj2" fmla="val 50274"/>
              <a:gd name="adj3" fmla="val 2067975"/>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3" name="曲線コネクタ 72"/>
          <p:cNvCxnSpPr>
            <a:stCxn id="53" idx="0"/>
          </p:cNvCxnSpPr>
          <p:nvPr/>
        </p:nvCxnSpPr>
        <p:spPr>
          <a:xfrm rot="16200000" flipV="1">
            <a:off x="4445794" y="3208660"/>
            <a:ext cx="279400" cy="26988"/>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5" name="曲線コネクタ 74"/>
          <p:cNvCxnSpPr/>
          <p:nvPr/>
        </p:nvCxnSpPr>
        <p:spPr>
          <a:xfrm rot="5400000" flipH="1" flipV="1">
            <a:off x="4193381" y="303262"/>
            <a:ext cx="873125" cy="3935413"/>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曲線コネクタ 78"/>
          <p:cNvCxnSpPr>
            <a:stCxn id="99" idx="1"/>
            <a:endCxn id="119" idx="3"/>
          </p:cNvCxnSpPr>
          <p:nvPr/>
        </p:nvCxnSpPr>
        <p:spPr>
          <a:xfrm rot="10800000">
            <a:off x="5254625" y="1947392"/>
            <a:ext cx="830263" cy="368300"/>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曲線コネクタ 79"/>
          <p:cNvCxnSpPr>
            <a:stCxn id="110" idx="2"/>
            <a:endCxn id="111" idx="0"/>
          </p:cNvCxnSpPr>
          <p:nvPr/>
        </p:nvCxnSpPr>
        <p:spPr>
          <a:xfrm rot="16200000" flipH="1">
            <a:off x="7915275" y="2050579"/>
            <a:ext cx="282575" cy="28575"/>
          </a:xfrm>
          <a:prstGeom prst="curvedConnector3">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1" name="曲線コネクタ 80"/>
          <p:cNvCxnSpPr>
            <a:stCxn id="111" idx="1"/>
            <a:endCxn id="114" idx="3"/>
          </p:cNvCxnSpPr>
          <p:nvPr/>
        </p:nvCxnSpPr>
        <p:spPr>
          <a:xfrm rot="10800000" flipV="1">
            <a:off x="7026275" y="2325217"/>
            <a:ext cx="647700" cy="520700"/>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5" name="曲線コネクタ 84"/>
          <p:cNvCxnSpPr>
            <a:stCxn id="114" idx="1"/>
            <a:endCxn id="53" idx="3"/>
          </p:cNvCxnSpPr>
          <p:nvPr/>
        </p:nvCxnSpPr>
        <p:spPr>
          <a:xfrm rot="10800000" flipV="1">
            <a:off x="5202238" y="2845917"/>
            <a:ext cx="882650" cy="711200"/>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7" name="正方形/長方形 86"/>
          <p:cNvSpPr/>
          <p:nvPr/>
        </p:nvSpPr>
        <p:spPr>
          <a:xfrm>
            <a:off x="2082800" y="2695104"/>
            <a:ext cx="920750" cy="38576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食堂の管理費用がかかる</a:t>
            </a:r>
          </a:p>
        </p:txBody>
      </p:sp>
      <p:sp>
        <p:nvSpPr>
          <p:cNvPr id="89" name="正方形/長方形 88"/>
          <p:cNvSpPr/>
          <p:nvPr/>
        </p:nvSpPr>
        <p:spPr>
          <a:xfrm>
            <a:off x="4762500" y="764704"/>
            <a:ext cx="1152525" cy="38417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料理の温度管理がされていない</a:t>
            </a:r>
          </a:p>
        </p:txBody>
      </p:sp>
      <p:sp>
        <p:nvSpPr>
          <p:cNvPr id="99" name="正方形/長方形 98"/>
          <p:cNvSpPr/>
          <p:nvPr/>
        </p:nvSpPr>
        <p:spPr>
          <a:xfrm>
            <a:off x="6084888" y="2123604"/>
            <a:ext cx="955675" cy="38576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調味料の種類が少ない</a:t>
            </a:r>
          </a:p>
        </p:txBody>
      </p:sp>
      <p:sp>
        <p:nvSpPr>
          <p:cNvPr id="110" name="正方形/長方形 109"/>
          <p:cNvSpPr/>
          <p:nvPr/>
        </p:nvSpPr>
        <p:spPr>
          <a:xfrm>
            <a:off x="7562850" y="1539404"/>
            <a:ext cx="957263" cy="38417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調理スタッフが不足している</a:t>
            </a:r>
          </a:p>
        </p:txBody>
      </p:sp>
      <p:sp>
        <p:nvSpPr>
          <p:cNvPr id="111" name="正方形/長方形 110"/>
          <p:cNvSpPr/>
          <p:nvPr/>
        </p:nvSpPr>
        <p:spPr>
          <a:xfrm>
            <a:off x="7673975" y="2206154"/>
            <a:ext cx="792163" cy="23971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調理が遅い</a:t>
            </a:r>
          </a:p>
        </p:txBody>
      </p:sp>
      <p:sp>
        <p:nvSpPr>
          <p:cNvPr id="114" name="正方形/長方形 113"/>
          <p:cNvSpPr/>
          <p:nvPr/>
        </p:nvSpPr>
        <p:spPr>
          <a:xfrm>
            <a:off x="6084888" y="2726854"/>
            <a:ext cx="941387" cy="23812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長い時間並ぶ</a:t>
            </a:r>
          </a:p>
        </p:txBody>
      </p:sp>
      <p:sp>
        <p:nvSpPr>
          <p:cNvPr id="122" name="正方形/長方形 121"/>
          <p:cNvSpPr/>
          <p:nvPr/>
        </p:nvSpPr>
        <p:spPr>
          <a:xfrm>
            <a:off x="7521575" y="2868142"/>
            <a:ext cx="1069975" cy="385762"/>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メニューが分かりにくい</a:t>
            </a:r>
          </a:p>
        </p:txBody>
      </p:sp>
      <p:sp>
        <p:nvSpPr>
          <p:cNvPr id="125" name="正方形/長方形 124"/>
          <p:cNvSpPr/>
          <p:nvPr/>
        </p:nvSpPr>
        <p:spPr>
          <a:xfrm>
            <a:off x="7521575" y="3472979"/>
            <a:ext cx="1069975" cy="38576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食器の返却が分かりにくい</a:t>
            </a:r>
          </a:p>
        </p:txBody>
      </p:sp>
      <p:sp>
        <p:nvSpPr>
          <p:cNvPr id="126" name="正方形/長方形 125"/>
          <p:cNvSpPr/>
          <p:nvPr/>
        </p:nvSpPr>
        <p:spPr>
          <a:xfrm>
            <a:off x="7439025" y="4022254"/>
            <a:ext cx="1233488" cy="38576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パーテーションで区切られていない</a:t>
            </a:r>
          </a:p>
        </p:txBody>
      </p:sp>
      <p:sp>
        <p:nvSpPr>
          <p:cNvPr id="127" name="正方形/長方形 126"/>
          <p:cNvSpPr/>
          <p:nvPr/>
        </p:nvSpPr>
        <p:spPr>
          <a:xfrm>
            <a:off x="7513638" y="4501679"/>
            <a:ext cx="995362" cy="384175"/>
          </a:xfrm>
          <a:prstGeom prst="rect">
            <a:avLst/>
          </a:prstGeom>
          <a:solidFill>
            <a:srgbClr val="FFFF99"/>
          </a:solidFill>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空いている席がない</a:t>
            </a:r>
          </a:p>
        </p:txBody>
      </p:sp>
      <p:sp>
        <p:nvSpPr>
          <p:cNvPr id="128" name="正方形/長方形 127"/>
          <p:cNvSpPr/>
          <p:nvPr/>
        </p:nvSpPr>
        <p:spPr>
          <a:xfrm>
            <a:off x="690563" y="4441354"/>
            <a:ext cx="995362" cy="53181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フロアースタッフが教育されていない</a:t>
            </a:r>
          </a:p>
        </p:txBody>
      </p:sp>
      <p:sp>
        <p:nvSpPr>
          <p:cNvPr id="129" name="正方形/長方形 128"/>
          <p:cNvSpPr/>
          <p:nvPr/>
        </p:nvSpPr>
        <p:spPr>
          <a:xfrm>
            <a:off x="2127250" y="4603279"/>
            <a:ext cx="995363" cy="53181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フロアースタッフが不足している</a:t>
            </a:r>
          </a:p>
        </p:txBody>
      </p:sp>
      <p:sp>
        <p:nvSpPr>
          <p:cNvPr id="130" name="正方形/長方形 129"/>
          <p:cNvSpPr/>
          <p:nvPr/>
        </p:nvSpPr>
        <p:spPr>
          <a:xfrm>
            <a:off x="4013200" y="4785842"/>
            <a:ext cx="995363" cy="385762"/>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清掃用具が不足している</a:t>
            </a:r>
          </a:p>
        </p:txBody>
      </p:sp>
      <p:sp>
        <p:nvSpPr>
          <p:cNvPr id="131" name="正方形/長方形 130"/>
          <p:cNvSpPr/>
          <p:nvPr/>
        </p:nvSpPr>
        <p:spPr>
          <a:xfrm>
            <a:off x="5646738" y="4779492"/>
            <a:ext cx="995362" cy="385762"/>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食事のスペースが狭い</a:t>
            </a:r>
          </a:p>
        </p:txBody>
      </p:sp>
      <p:sp>
        <p:nvSpPr>
          <p:cNvPr id="132" name="正方形/長方形 131"/>
          <p:cNvSpPr/>
          <p:nvPr/>
        </p:nvSpPr>
        <p:spPr>
          <a:xfrm>
            <a:off x="3951288" y="4107979"/>
            <a:ext cx="995362" cy="38417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職場から離れてる</a:t>
            </a:r>
          </a:p>
        </p:txBody>
      </p:sp>
      <p:sp>
        <p:nvSpPr>
          <p:cNvPr id="133" name="正方形/長方形 132"/>
          <p:cNvSpPr/>
          <p:nvPr/>
        </p:nvSpPr>
        <p:spPr>
          <a:xfrm>
            <a:off x="5646738" y="4193704"/>
            <a:ext cx="995362" cy="38576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ゆったりと食事ができない</a:t>
            </a:r>
          </a:p>
        </p:txBody>
      </p:sp>
      <p:sp>
        <p:nvSpPr>
          <p:cNvPr id="134" name="正方形/長方形 133"/>
          <p:cNvSpPr/>
          <p:nvPr/>
        </p:nvSpPr>
        <p:spPr>
          <a:xfrm>
            <a:off x="603250" y="2337917"/>
            <a:ext cx="993775" cy="53022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食器洗いのスタッフが教育されていない</a:t>
            </a:r>
          </a:p>
        </p:txBody>
      </p:sp>
      <p:sp>
        <p:nvSpPr>
          <p:cNvPr id="135" name="正方形/長方形 134"/>
          <p:cNvSpPr/>
          <p:nvPr/>
        </p:nvSpPr>
        <p:spPr>
          <a:xfrm>
            <a:off x="565150" y="3134842"/>
            <a:ext cx="995363" cy="23812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床が汚れている</a:t>
            </a:r>
          </a:p>
        </p:txBody>
      </p:sp>
      <p:sp>
        <p:nvSpPr>
          <p:cNvPr id="136" name="正方形/長方形 135"/>
          <p:cNvSpPr/>
          <p:nvPr/>
        </p:nvSpPr>
        <p:spPr>
          <a:xfrm>
            <a:off x="2055813" y="3260254"/>
            <a:ext cx="995362" cy="38576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食堂が衛生的でない</a:t>
            </a:r>
          </a:p>
        </p:txBody>
      </p:sp>
      <p:sp>
        <p:nvSpPr>
          <p:cNvPr id="137" name="正方形/長方形 136"/>
          <p:cNvSpPr/>
          <p:nvPr/>
        </p:nvSpPr>
        <p:spPr>
          <a:xfrm>
            <a:off x="592138" y="3722217"/>
            <a:ext cx="995362" cy="385762"/>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テーブルが汚れている</a:t>
            </a:r>
          </a:p>
        </p:txBody>
      </p:sp>
      <p:sp>
        <p:nvSpPr>
          <p:cNvPr id="138" name="正方形/長方形 137"/>
          <p:cNvSpPr/>
          <p:nvPr/>
        </p:nvSpPr>
        <p:spPr>
          <a:xfrm>
            <a:off x="2112963" y="4022254"/>
            <a:ext cx="995362" cy="385763"/>
          </a:xfrm>
          <a:prstGeom prst="rect">
            <a:avLst/>
          </a:prstGeom>
          <a:solidFill>
            <a:srgbClr val="FFFF99"/>
          </a:solidFill>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清掃がしっかり行われていない</a:t>
            </a:r>
          </a:p>
        </p:txBody>
      </p:sp>
      <p:sp>
        <p:nvSpPr>
          <p:cNvPr id="145" name="正方形/長方形 144"/>
          <p:cNvSpPr/>
          <p:nvPr/>
        </p:nvSpPr>
        <p:spPr>
          <a:xfrm>
            <a:off x="611188" y="1031404"/>
            <a:ext cx="995362" cy="531813"/>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食器洗いスタッフが不足している</a:t>
            </a:r>
          </a:p>
        </p:txBody>
      </p:sp>
      <p:sp>
        <p:nvSpPr>
          <p:cNvPr id="146" name="正方形/長方形 145"/>
          <p:cNvSpPr/>
          <p:nvPr/>
        </p:nvSpPr>
        <p:spPr>
          <a:xfrm>
            <a:off x="601663" y="1828329"/>
            <a:ext cx="995362" cy="23812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食器が汚い</a:t>
            </a:r>
          </a:p>
        </p:txBody>
      </p:sp>
      <p:cxnSp>
        <p:nvCxnSpPr>
          <p:cNvPr id="193" name="曲線コネクタ 192"/>
          <p:cNvCxnSpPr>
            <a:stCxn id="133" idx="3"/>
            <a:endCxn id="127" idx="1"/>
          </p:cNvCxnSpPr>
          <p:nvPr/>
        </p:nvCxnSpPr>
        <p:spPr>
          <a:xfrm>
            <a:off x="6642100" y="4385792"/>
            <a:ext cx="871538" cy="307975"/>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4" name="曲線コネクタ 193"/>
          <p:cNvCxnSpPr>
            <a:stCxn id="127" idx="1"/>
            <a:endCxn id="114" idx="2"/>
          </p:cNvCxnSpPr>
          <p:nvPr/>
        </p:nvCxnSpPr>
        <p:spPr>
          <a:xfrm rot="10800000">
            <a:off x="6554788" y="2964979"/>
            <a:ext cx="958850" cy="1728788"/>
          </a:xfrm>
          <a:prstGeom prst="curvedConnector2">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5" name="曲線コネクタ 194"/>
          <p:cNvCxnSpPr>
            <a:stCxn id="125" idx="1"/>
            <a:endCxn id="53" idx="2"/>
          </p:cNvCxnSpPr>
          <p:nvPr/>
        </p:nvCxnSpPr>
        <p:spPr>
          <a:xfrm rot="10800000" flipV="1">
            <a:off x="4598988" y="3666654"/>
            <a:ext cx="2922587" cy="85725"/>
          </a:xfrm>
          <a:prstGeom prst="curvedConnector4">
            <a:avLst>
              <a:gd name="adj1" fmla="val 39683"/>
              <a:gd name="adj2" fmla="val 483179"/>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6" name="曲線コネクタ 195"/>
          <p:cNvCxnSpPr>
            <a:stCxn id="122" idx="1"/>
            <a:endCxn id="53" idx="3"/>
          </p:cNvCxnSpPr>
          <p:nvPr/>
        </p:nvCxnSpPr>
        <p:spPr>
          <a:xfrm rot="10800000" flipV="1">
            <a:off x="5202238" y="3061817"/>
            <a:ext cx="2319337" cy="495300"/>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3" name="曲線コネクタ 212"/>
          <p:cNvCxnSpPr>
            <a:stCxn id="131" idx="0"/>
            <a:endCxn id="133" idx="2"/>
          </p:cNvCxnSpPr>
          <p:nvPr/>
        </p:nvCxnSpPr>
        <p:spPr>
          <a:xfrm rot="5400000" flipH="1" flipV="1">
            <a:off x="6043612" y="4679480"/>
            <a:ext cx="200025" cy="12700"/>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4" name="曲線コネクタ 213"/>
          <p:cNvCxnSpPr>
            <a:stCxn id="133" idx="0"/>
            <a:endCxn id="53" idx="2"/>
          </p:cNvCxnSpPr>
          <p:nvPr/>
        </p:nvCxnSpPr>
        <p:spPr>
          <a:xfrm rot="16200000" flipV="1">
            <a:off x="5150644" y="3200723"/>
            <a:ext cx="441325" cy="1544637"/>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5" name="曲線コネクタ 214"/>
          <p:cNvCxnSpPr>
            <a:stCxn id="127" idx="2"/>
            <a:endCxn id="131" idx="3"/>
          </p:cNvCxnSpPr>
          <p:nvPr/>
        </p:nvCxnSpPr>
        <p:spPr>
          <a:xfrm rot="5400000">
            <a:off x="7283450" y="4244504"/>
            <a:ext cx="87313" cy="1370013"/>
          </a:xfrm>
          <a:prstGeom prst="curvedConnector2">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6" name="曲線コネクタ 215"/>
          <p:cNvCxnSpPr>
            <a:stCxn id="132" idx="0"/>
            <a:endCxn id="53" idx="2"/>
          </p:cNvCxnSpPr>
          <p:nvPr/>
        </p:nvCxnSpPr>
        <p:spPr>
          <a:xfrm rot="5400000" flipH="1" flipV="1">
            <a:off x="4346576" y="3855566"/>
            <a:ext cx="355600" cy="149225"/>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7" name="曲線コネクタ 216"/>
          <p:cNvCxnSpPr>
            <a:stCxn id="131" idx="2"/>
            <a:endCxn id="126" idx="1"/>
          </p:cNvCxnSpPr>
          <p:nvPr/>
        </p:nvCxnSpPr>
        <p:spPr>
          <a:xfrm rot="5400000" flipH="1" flipV="1">
            <a:off x="6316662" y="4042892"/>
            <a:ext cx="949325" cy="1295400"/>
          </a:xfrm>
          <a:prstGeom prst="curvedConnector4">
            <a:avLst>
              <a:gd name="adj1" fmla="val -24080"/>
              <a:gd name="adj2" fmla="val 6921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8" name="曲線コネクタ 217"/>
          <p:cNvCxnSpPr>
            <a:stCxn id="130" idx="1"/>
            <a:endCxn id="138" idx="3"/>
          </p:cNvCxnSpPr>
          <p:nvPr/>
        </p:nvCxnSpPr>
        <p:spPr>
          <a:xfrm rot="10800000">
            <a:off x="3108325" y="4215929"/>
            <a:ext cx="904875" cy="763588"/>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8" name="曲線コネクタ 247"/>
          <p:cNvCxnSpPr>
            <a:stCxn id="129" idx="0"/>
            <a:endCxn id="138" idx="2"/>
          </p:cNvCxnSpPr>
          <p:nvPr/>
        </p:nvCxnSpPr>
        <p:spPr>
          <a:xfrm rot="16200000" flipV="1">
            <a:off x="2519363" y="4498504"/>
            <a:ext cx="195262" cy="14288"/>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3" name="曲線コネクタ 252"/>
          <p:cNvCxnSpPr>
            <a:stCxn id="136" idx="3"/>
            <a:endCxn id="53" idx="1"/>
          </p:cNvCxnSpPr>
          <p:nvPr/>
        </p:nvCxnSpPr>
        <p:spPr>
          <a:xfrm>
            <a:off x="3051175" y="3452342"/>
            <a:ext cx="946150" cy="104775"/>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4" name="曲線コネクタ 253"/>
          <p:cNvCxnSpPr>
            <a:stCxn id="128" idx="3"/>
            <a:endCxn id="138" idx="1"/>
          </p:cNvCxnSpPr>
          <p:nvPr/>
        </p:nvCxnSpPr>
        <p:spPr>
          <a:xfrm flipV="1">
            <a:off x="1685925" y="4215929"/>
            <a:ext cx="427038" cy="490538"/>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5" name="曲線コネクタ 254"/>
          <p:cNvCxnSpPr>
            <a:stCxn id="138" idx="1"/>
            <a:endCxn id="137" idx="3"/>
          </p:cNvCxnSpPr>
          <p:nvPr/>
        </p:nvCxnSpPr>
        <p:spPr>
          <a:xfrm rot="10800000">
            <a:off x="1587500" y="3915892"/>
            <a:ext cx="525463" cy="300037"/>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6" name="曲線コネクタ 255"/>
          <p:cNvCxnSpPr>
            <a:stCxn id="137" idx="0"/>
            <a:endCxn id="136" idx="2"/>
          </p:cNvCxnSpPr>
          <p:nvPr/>
        </p:nvCxnSpPr>
        <p:spPr>
          <a:xfrm rot="5400000" flipH="1" flipV="1">
            <a:off x="1782763" y="2952279"/>
            <a:ext cx="76200" cy="1463675"/>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7" name="曲線コネクタ 256"/>
          <p:cNvCxnSpPr>
            <a:stCxn id="138" idx="0"/>
            <a:endCxn id="135" idx="2"/>
          </p:cNvCxnSpPr>
          <p:nvPr/>
        </p:nvCxnSpPr>
        <p:spPr>
          <a:xfrm rot="16200000" flipV="1">
            <a:off x="1511300" y="2923705"/>
            <a:ext cx="649287" cy="1547812"/>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8" name="曲線コネクタ 257"/>
          <p:cNvCxnSpPr>
            <a:stCxn id="135" idx="3"/>
            <a:endCxn id="136" idx="1"/>
          </p:cNvCxnSpPr>
          <p:nvPr/>
        </p:nvCxnSpPr>
        <p:spPr>
          <a:xfrm>
            <a:off x="1560513" y="3253904"/>
            <a:ext cx="495300" cy="198438"/>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9" name="曲線コネクタ 258"/>
          <p:cNvCxnSpPr>
            <a:stCxn id="146" idx="3"/>
            <a:endCxn id="136" idx="1"/>
          </p:cNvCxnSpPr>
          <p:nvPr/>
        </p:nvCxnSpPr>
        <p:spPr>
          <a:xfrm>
            <a:off x="1597025" y="1947392"/>
            <a:ext cx="458788" cy="1504950"/>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60" name="曲線コネクタ 259"/>
          <p:cNvCxnSpPr>
            <a:stCxn id="134" idx="0"/>
            <a:endCxn id="146" idx="2"/>
          </p:cNvCxnSpPr>
          <p:nvPr/>
        </p:nvCxnSpPr>
        <p:spPr>
          <a:xfrm rot="16200000" flipV="1">
            <a:off x="963612" y="2201392"/>
            <a:ext cx="271463" cy="1588"/>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61" name="曲線コネクタ 260"/>
          <p:cNvCxnSpPr>
            <a:stCxn id="145" idx="2"/>
            <a:endCxn id="146" idx="0"/>
          </p:cNvCxnSpPr>
          <p:nvPr/>
        </p:nvCxnSpPr>
        <p:spPr>
          <a:xfrm rot="5400000">
            <a:off x="971551" y="1690216"/>
            <a:ext cx="265112" cy="11113"/>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2" name="角丸四角形 81"/>
          <p:cNvSpPr/>
          <p:nvPr/>
        </p:nvSpPr>
        <p:spPr>
          <a:xfrm>
            <a:off x="3676650" y="2553817"/>
            <a:ext cx="1900238" cy="527050"/>
          </a:xfrm>
          <a:prstGeom prst="roundRect">
            <a:avLst>
              <a:gd name="adj" fmla="val 3903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050" b="1" dirty="0">
                <a:solidFill>
                  <a:schemeClr val="tx1"/>
                </a:solidFill>
              </a:rPr>
              <a:t>なぜ満足していただける食堂を提供できていないのか？</a:t>
            </a:r>
          </a:p>
        </p:txBody>
      </p:sp>
      <p:sp>
        <p:nvSpPr>
          <p:cNvPr id="54" name="正方形/長方形 53"/>
          <p:cNvSpPr/>
          <p:nvPr/>
        </p:nvSpPr>
        <p:spPr>
          <a:xfrm>
            <a:off x="2052973" y="1939181"/>
            <a:ext cx="792163" cy="384721"/>
          </a:xfrm>
          <a:prstGeom prst="rect">
            <a:avLst/>
          </a:prstGeom>
          <a:ln w="12700"/>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メンテナンス</a:t>
            </a:r>
            <a:r>
              <a:rPr lang="ja-JP" altLang="en-US" sz="950" b="1" dirty="0" smtClean="0"/>
              <a:t>が多い</a:t>
            </a:r>
            <a:endParaRPr lang="ja-JP" altLang="en-US" sz="950" b="1" dirty="0"/>
          </a:p>
        </p:txBody>
      </p:sp>
      <p:sp>
        <p:nvSpPr>
          <p:cNvPr id="71" name="正方形/長方形 70"/>
          <p:cNvSpPr/>
          <p:nvPr/>
        </p:nvSpPr>
        <p:spPr>
          <a:xfrm>
            <a:off x="2156619" y="1238073"/>
            <a:ext cx="792163" cy="238527"/>
          </a:xfrm>
          <a:prstGeom prst="rect">
            <a:avLst/>
          </a:prstGeom>
          <a:solidFill>
            <a:srgbClr val="FFFF99"/>
          </a:solidFill>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smtClean="0"/>
              <a:t>料金が高い</a:t>
            </a:r>
            <a:endParaRPr lang="ja-JP" altLang="en-US" sz="950" b="1" dirty="0"/>
          </a:p>
        </p:txBody>
      </p:sp>
      <p:cxnSp>
        <p:nvCxnSpPr>
          <p:cNvPr id="72" name="曲線コネクタ 71"/>
          <p:cNvCxnSpPr/>
          <p:nvPr/>
        </p:nvCxnSpPr>
        <p:spPr>
          <a:xfrm rot="5400000">
            <a:off x="2327077" y="1656180"/>
            <a:ext cx="451245" cy="114758"/>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4" name="正方形/長方形 73"/>
          <p:cNvSpPr/>
          <p:nvPr/>
        </p:nvSpPr>
        <p:spPr>
          <a:xfrm>
            <a:off x="3309145" y="1106177"/>
            <a:ext cx="792163" cy="384721"/>
          </a:xfrm>
          <a:prstGeom prst="rect">
            <a:avLst/>
          </a:prstGeom>
          <a:ln w="12700"/>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950" b="1" dirty="0"/>
              <a:t>維持費</a:t>
            </a:r>
            <a:r>
              <a:rPr lang="ja-JP" altLang="en-US" sz="950" b="1" dirty="0" smtClean="0"/>
              <a:t>がかかる</a:t>
            </a:r>
            <a:endParaRPr lang="ja-JP" altLang="en-US" sz="950" b="1" dirty="0"/>
          </a:p>
        </p:txBody>
      </p:sp>
      <p:cxnSp>
        <p:nvCxnSpPr>
          <p:cNvPr id="76" name="曲線コネクタ 75"/>
          <p:cNvCxnSpPr>
            <a:endCxn id="74" idx="1"/>
          </p:cNvCxnSpPr>
          <p:nvPr/>
        </p:nvCxnSpPr>
        <p:spPr>
          <a:xfrm flipV="1">
            <a:off x="2969648" y="1298538"/>
            <a:ext cx="339497" cy="77677"/>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7" name="曲線コネクタ 76"/>
          <p:cNvCxnSpPr>
            <a:endCxn id="54" idx="3"/>
          </p:cNvCxnSpPr>
          <p:nvPr/>
        </p:nvCxnSpPr>
        <p:spPr>
          <a:xfrm rot="10800000" flipV="1">
            <a:off x="2845136" y="1496906"/>
            <a:ext cx="732352" cy="634635"/>
          </a:xfrm>
          <a:prstGeom prst="curvedConnector3">
            <a:avLst>
              <a:gd name="adj1" fmla="val 50000"/>
            </a:avLst>
          </a:prstGeom>
          <a:ln w="1587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 name="正方形/長方形 1"/>
          <p:cNvSpPr/>
          <p:nvPr/>
        </p:nvSpPr>
        <p:spPr>
          <a:xfrm>
            <a:off x="7422087" y="63874"/>
            <a:ext cx="1443037" cy="288032"/>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800" dirty="0" smtClean="0"/>
              <a:t>参考例</a:t>
            </a:r>
            <a:endParaRPr kumimoji="1" lang="ja-JP" altLang="en-US" sz="1800" dirty="0"/>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ext Box 2"/>
          <p:cNvSpPr txBox="1">
            <a:spLocks noChangeArrowheads="1"/>
          </p:cNvSpPr>
          <p:nvPr/>
        </p:nvSpPr>
        <p:spPr bwMode="auto">
          <a:xfrm>
            <a:off x="468313" y="114300"/>
            <a:ext cx="5930900" cy="523875"/>
          </a:xfrm>
          <a:prstGeom prst="rect">
            <a:avLst/>
          </a:prstGeom>
          <a:gradFill rotWithShape="0">
            <a:gsLst>
              <a:gs pos="0">
                <a:srgbClr val="FFC1C1">
                  <a:gamma/>
                  <a:tint val="0"/>
                  <a:invGamma/>
                </a:srgbClr>
              </a:gs>
              <a:gs pos="100000">
                <a:srgbClr val="FFC1C1"/>
              </a:gs>
            </a:gsLst>
            <a:path path="shape">
              <a:fillToRect l="50000" t="50000" r="50000" b="50000"/>
            </a:path>
          </a:gra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defRPr/>
            </a:pPr>
            <a:r>
              <a:rPr lang="ja-JP" altLang="en-US" sz="2800" dirty="0">
                <a:effectLst>
                  <a:outerShdw blurRad="38100" dist="38100" dir="2700000" algn="tl">
                    <a:srgbClr val="FFFFFF"/>
                  </a:outerShdw>
                </a:effectLst>
                <a:ea typeface="HG創英角ﾎﾟｯﾌﾟ体" pitchFamily="49" charset="-128"/>
              </a:rPr>
              <a:t>連関</a:t>
            </a:r>
            <a:r>
              <a:rPr lang="ja-JP" altLang="en-US" sz="2800" dirty="0" smtClean="0">
                <a:effectLst>
                  <a:outerShdw blurRad="38100" dist="38100" dir="2700000" algn="tl">
                    <a:srgbClr val="FFFFFF"/>
                  </a:outerShdw>
                </a:effectLst>
                <a:ea typeface="HG創英角ﾎﾟｯﾌﾟ体" pitchFamily="49" charset="-128"/>
              </a:rPr>
              <a:t>図作り方手順のまとめ</a:t>
            </a:r>
          </a:p>
        </p:txBody>
      </p:sp>
      <p:sp>
        <p:nvSpPr>
          <p:cNvPr id="31747" name="Text Box 4"/>
          <p:cNvSpPr txBox="1">
            <a:spLocks noChangeArrowheads="1"/>
          </p:cNvSpPr>
          <p:nvPr/>
        </p:nvSpPr>
        <p:spPr bwMode="auto">
          <a:xfrm>
            <a:off x="2074863" y="885825"/>
            <a:ext cx="5011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ea typeface="HGP創英角ｺﾞｼｯｸUB" panose="020B0900000000000000" pitchFamily="50" charset="-128"/>
              </a:rPr>
              <a:t>１．</a:t>
            </a:r>
            <a:r>
              <a:rPr lang="ja-JP" altLang="en-US" sz="2000" dirty="0">
                <a:solidFill>
                  <a:srgbClr val="0000FF"/>
                </a:solidFill>
                <a:ea typeface="HGP創英角ｺﾞｼｯｸUB" panose="020B0900000000000000" pitchFamily="50" charset="-128"/>
              </a:rPr>
              <a:t>テーマの選定</a:t>
            </a:r>
          </a:p>
        </p:txBody>
      </p:sp>
      <p:sp>
        <p:nvSpPr>
          <p:cNvPr id="31748" name="Text Box 6"/>
          <p:cNvSpPr txBox="1">
            <a:spLocks noChangeArrowheads="1"/>
          </p:cNvSpPr>
          <p:nvPr/>
        </p:nvSpPr>
        <p:spPr bwMode="auto">
          <a:xfrm>
            <a:off x="2562225" y="1462028"/>
            <a:ext cx="23230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ea typeface="HGP創英角ｺﾞｼｯｸUB" panose="020B0900000000000000" pitchFamily="50" charset="-128"/>
              </a:rPr>
              <a:t>２．</a:t>
            </a:r>
            <a:r>
              <a:rPr lang="ja-JP" altLang="en-US" sz="2000" dirty="0" smtClean="0">
                <a:solidFill>
                  <a:srgbClr val="0000FF"/>
                </a:solidFill>
                <a:ea typeface="HGP創英角ｺﾞｼｯｸUB" panose="020B0900000000000000" pitchFamily="50" charset="-128"/>
              </a:rPr>
              <a:t>一次要因</a:t>
            </a:r>
            <a:r>
              <a:rPr lang="ja-JP" altLang="en-US" sz="2000" dirty="0">
                <a:solidFill>
                  <a:srgbClr val="0000FF"/>
                </a:solidFill>
                <a:ea typeface="HGP創英角ｺﾞｼｯｸUB" panose="020B0900000000000000" pitchFamily="50" charset="-128"/>
              </a:rPr>
              <a:t>の抽出</a:t>
            </a:r>
          </a:p>
        </p:txBody>
      </p:sp>
      <p:sp>
        <p:nvSpPr>
          <p:cNvPr id="31749" name="Line 8"/>
          <p:cNvSpPr>
            <a:spLocks noChangeShapeType="1"/>
          </p:cNvSpPr>
          <p:nvPr/>
        </p:nvSpPr>
        <p:spPr bwMode="auto">
          <a:xfrm>
            <a:off x="3127375" y="1279525"/>
            <a:ext cx="252413" cy="261938"/>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750" name="Text Box 9"/>
          <p:cNvSpPr txBox="1">
            <a:spLocks noChangeArrowheads="1"/>
          </p:cNvSpPr>
          <p:nvPr/>
        </p:nvSpPr>
        <p:spPr bwMode="auto">
          <a:xfrm>
            <a:off x="3382963" y="2889250"/>
            <a:ext cx="5449887"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latin typeface="HGP創英角ｺﾞｼｯｸUB" panose="020B0900000000000000" pitchFamily="50" charset="-128"/>
                <a:ea typeface="HGP創英角ｺﾞｼｯｸUB" panose="020B0900000000000000" pitchFamily="50" charset="-128"/>
              </a:rPr>
              <a:t>４．</a:t>
            </a:r>
            <a:r>
              <a:rPr lang="ja-JP" altLang="en-US" sz="2000" dirty="0">
                <a:solidFill>
                  <a:srgbClr val="0000FF"/>
                </a:solidFill>
                <a:latin typeface="HGP創英角ｺﾞｼｯｸUB" panose="020B0900000000000000" pitchFamily="50" charset="-128"/>
                <a:ea typeface="HGP創英角ｺﾞｼｯｸUB" panose="020B0900000000000000" pitchFamily="50" charset="-128"/>
              </a:rPr>
              <a:t>連関図絵を確認し、必要に応じて修正する</a:t>
            </a:r>
          </a:p>
        </p:txBody>
      </p:sp>
      <p:pic>
        <p:nvPicPr>
          <p:cNvPr id="3175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0850" y="698500"/>
            <a:ext cx="1876425" cy="152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2" name="Line 11"/>
          <p:cNvSpPr>
            <a:spLocks noChangeShapeType="1"/>
          </p:cNvSpPr>
          <p:nvPr/>
        </p:nvSpPr>
        <p:spPr bwMode="auto">
          <a:xfrm>
            <a:off x="4278313" y="2559050"/>
            <a:ext cx="77787" cy="271463"/>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753" name="Line 12"/>
          <p:cNvSpPr>
            <a:spLocks noChangeShapeType="1"/>
          </p:cNvSpPr>
          <p:nvPr/>
        </p:nvSpPr>
        <p:spPr bwMode="auto">
          <a:xfrm flipH="1">
            <a:off x="4518025" y="3295650"/>
            <a:ext cx="53975" cy="24130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3070" name="Text Box 14"/>
          <p:cNvSpPr txBox="1">
            <a:spLocks noChangeArrowheads="1"/>
          </p:cNvSpPr>
          <p:nvPr/>
        </p:nvSpPr>
        <p:spPr bwMode="auto">
          <a:xfrm>
            <a:off x="3297238" y="2159000"/>
            <a:ext cx="350678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defRPr/>
            </a:pPr>
            <a:r>
              <a:rPr lang="ja-JP" altLang="en-US" sz="2000" dirty="0" smtClean="0">
                <a:latin typeface="HGP創英角ｺﾞｼｯｸUB" pitchFamily="50" charset="-128"/>
                <a:ea typeface="HGP創英角ｺﾞｼｯｸUB" pitchFamily="50" charset="-128"/>
              </a:rPr>
              <a:t>３．</a:t>
            </a:r>
            <a:r>
              <a:rPr lang="ja-JP" altLang="en-US" sz="2000" dirty="0" smtClean="0">
                <a:solidFill>
                  <a:srgbClr val="0000FF"/>
                </a:solidFill>
                <a:latin typeface="HGP創英角ｺﾞｼｯｸUB" pitchFamily="50" charset="-128"/>
                <a:ea typeface="HGP創英角ｺﾞｼｯｸUB" pitchFamily="50" charset="-128"/>
              </a:rPr>
              <a:t>二次以降</a:t>
            </a:r>
            <a:r>
              <a:rPr lang="ja-JP" altLang="en-US" sz="2000" dirty="0" smtClean="0">
                <a:solidFill>
                  <a:srgbClr val="0000FF"/>
                </a:solidFill>
                <a:latin typeface="HGP創英角ｺﾞｼｯｸUB" pitchFamily="50" charset="-128"/>
                <a:ea typeface="HGP創英角ｺﾞｼｯｸUB" pitchFamily="50" charset="-128"/>
              </a:rPr>
              <a:t>の要因</a:t>
            </a:r>
            <a:r>
              <a:rPr lang="ja-JP" altLang="en-US" sz="2000" dirty="0" smtClean="0">
                <a:solidFill>
                  <a:srgbClr val="0000FF"/>
                </a:solidFill>
                <a:latin typeface="HGP創英角ｺﾞｼｯｸUB" pitchFamily="50" charset="-128"/>
                <a:ea typeface="HGP創英角ｺﾞｼｯｸUB" pitchFamily="50" charset="-128"/>
              </a:rPr>
              <a:t>を追究する</a:t>
            </a:r>
            <a:endParaRPr lang="ja-JP" altLang="en-US" sz="1200" dirty="0" smtClean="0">
              <a:solidFill>
                <a:srgbClr val="0000FF"/>
              </a:solidFill>
              <a:effectLst>
                <a:outerShdw blurRad="38100" dist="38100" dir="2700000" algn="tl">
                  <a:srgbClr val="000000"/>
                </a:outerShdw>
              </a:effectLst>
              <a:latin typeface="HGP創英角ｺﾞｼｯｸUB" pitchFamily="50" charset="-128"/>
              <a:ea typeface="HGP創英角ｺﾞｼｯｸUB" pitchFamily="50" charset="-128"/>
            </a:endParaRPr>
          </a:p>
        </p:txBody>
      </p:sp>
      <p:sp>
        <p:nvSpPr>
          <p:cNvPr id="31755" name="Line 15"/>
          <p:cNvSpPr>
            <a:spLocks noChangeShapeType="1"/>
          </p:cNvSpPr>
          <p:nvPr/>
        </p:nvSpPr>
        <p:spPr bwMode="auto">
          <a:xfrm>
            <a:off x="3857625" y="1911350"/>
            <a:ext cx="96838" cy="196850"/>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73073" name="Group 17"/>
          <p:cNvGrpSpPr>
            <a:grpSpLocks/>
          </p:cNvGrpSpPr>
          <p:nvPr/>
        </p:nvGrpSpPr>
        <p:grpSpPr bwMode="auto">
          <a:xfrm>
            <a:off x="3240088" y="5356225"/>
            <a:ext cx="3419475" cy="1358900"/>
            <a:chOff x="1728" y="3408"/>
            <a:chExt cx="2154" cy="856"/>
          </a:xfrm>
        </p:grpSpPr>
        <p:sp>
          <p:nvSpPr>
            <p:cNvPr id="31765" name="AutoShape 18"/>
            <p:cNvSpPr>
              <a:spLocks noChangeArrowheads="1"/>
            </p:cNvSpPr>
            <p:nvPr/>
          </p:nvSpPr>
          <p:spPr bwMode="auto">
            <a:xfrm>
              <a:off x="1728" y="3666"/>
              <a:ext cx="1056" cy="384"/>
            </a:xfrm>
            <a:prstGeom prst="roundRect">
              <a:avLst>
                <a:gd name="adj" fmla="val 16667"/>
              </a:avLst>
            </a:prstGeom>
            <a:solidFill>
              <a:srgbClr val="006600"/>
            </a:solidFill>
            <a:ln w="9525">
              <a:solidFill>
                <a:schemeClr val="accent2"/>
              </a:solidFill>
              <a:round/>
              <a:headEnd/>
              <a:tailEnd/>
            </a:ln>
            <a:effectLst>
              <a:outerShdw dist="107763" dir="2700000" algn="ctr" rotWithShape="0">
                <a:schemeClr val="bg2"/>
              </a:outerShdw>
            </a:effectLst>
          </p:spPr>
          <p:txBody>
            <a:bodyPr wrap="none" tIns="46800" bIns="118800"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3600">
                  <a:solidFill>
                    <a:schemeClr val="bg1"/>
                  </a:solidFill>
                  <a:latin typeface="HGP創英角ｺﾞｼｯｸUB" panose="020B0900000000000000" pitchFamily="50" charset="-128"/>
                  <a:ea typeface="HGP創英角ｺﾞｼｯｸUB" panose="020B0900000000000000" pitchFamily="50" charset="-128"/>
                </a:rPr>
                <a:t>完 成</a:t>
              </a:r>
            </a:p>
          </p:txBody>
        </p:sp>
        <p:pic>
          <p:nvPicPr>
            <p:cNvPr id="31766"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8" y="3408"/>
              <a:ext cx="864" cy="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1757" name="Text Box 21"/>
          <p:cNvSpPr txBox="1">
            <a:spLocks noChangeArrowheads="1"/>
          </p:cNvSpPr>
          <p:nvPr/>
        </p:nvSpPr>
        <p:spPr bwMode="auto">
          <a:xfrm>
            <a:off x="3502025" y="3556000"/>
            <a:ext cx="4094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latin typeface="HGP創英角ｺﾞｼｯｸUB" panose="020B0900000000000000" pitchFamily="50" charset="-128"/>
                <a:ea typeface="HGP創英角ｺﾞｼｯｸUB" panose="020B0900000000000000" pitchFamily="50" charset="-128"/>
              </a:rPr>
              <a:t>５． </a:t>
            </a:r>
            <a:r>
              <a:rPr lang="ja-JP" altLang="en-US" sz="2000" dirty="0">
                <a:solidFill>
                  <a:srgbClr val="0000FF"/>
                </a:solidFill>
                <a:latin typeface="HGP創英角ｺﾞｼｯｸUB" panose="020B0900000000000000" pitchFamily="50" charset="-128"/>
                <a:ea typeface="HGP創英角ｺﾞｼｯｸUB" panose="020B0900000000000000" pitchFamily="50" charset="-128"/>
              </a:rPr>
              <a:t>必要事項を入力する</a:t>
            </a:r>
          </a:p>
        </p:txBody>
      </p:sp>
      <p:sp>
        <p:nvSpPr>
          <p:cNvPr id="31758" name="Text Box 23"/>
          <p:cNvSpPr txBox="1">
            <a:spLocks noChangeArrowheads="1"/>
          </p:cNvSpPr>
          <p:nvPr/>
        </p:nvSpPr>
        <p:spPr bwMode="auto">
          <a:xfrm>
            <a:off x="3221038" y="4225925"/>
            <a:ext cx="28194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latin typeface="HGP創英角ｺﾞｼｯｸUB" panose="020B0900000000000000" pitchFamily="50" charset="-128"/>
                <a:ea typeface="HGP創英角ｺﾞｼｯｸUB" panose="020B0900000000000000" pitchFamily="50" charset="-128"/>
              </a:rPr>
              <a:t>６．</a:t>
            </a:r>
            <a:r>
              <a:rPr lang="ja-JP" altLang="en-US" sz="2000" dirty="0">
                <a:solidFill>
                  <a:srgbClr val="000066"/>
                </a:solidFill>
                <a:latin typeface="HGP創英角ｺﾞｼｯｸUB" panose="020B0900000000000000" pitchFamily="50" charset="-128"/>
                <a:ea typeface="HGP創英角ｺﾞｼｯｸUB" panose="020B0900000000000000" pitchFamily="50" charset="-128"/>
              </a:rPr>
              <a:t> </a:t>
            </a:r>
            <a:r>
              <a:rPr lang="ja-JP" altLang="en-US" sz="2000" dirty="0">
                <a:solidFill>
                  <a:srgbClr val="0000FF"/>
                </a:solidFill>
                <a:latin typeface="HGP創英角ｺﾞｼｯｸUB" panose="020B0900000000000000" pitchFamily="50" charset="-128"/>
                <a:ea typeface="HGP創英角ｺﾞｼｯｸUB" panose="020B0900000000000000" pitchFamily="50" charset="-128"/>
              </a:rPr>
              <a:t>重要要因を選定する</a:t>
            </a:r>
          </a:p>
        </p:txBody>
      </p:sp>
      <p:pic>
        <p:nvPicPr>
          <p:cNvPr id="31759" name="Picture 2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51700" y="3824288"/>
            <a:ext cx="15811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60" name="Line 25"/>
          <p:cNvSpPr>
            <a:spLocks noChangeShapeType="1"/>
          </p:cNvSpPr>
          <p:nvPr/>
        </p:nvSpPr>
        <p:spPr bwMode="auto">
          <a:xfrm flipH="1">
            <a:off x="4140200" y="4008438"/>
            <a:ext cx="280988" cy="26035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31761"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850" y="4321175"/>
            <a:ext cx="2447925"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62" name="Text Box 28"/>
          <p:cNvSpPr txBox="1">
            <a:spLocks noChangeArrowheads="1"/>
          </p:cNvSpPr>
          <p:nvPr/>
        </p:nvSpPr>
        <p:spPr bwMode="auto">
          <a:xfrm>
            <a:off x="2771775" y="4902200"/>
            <a:ext cx="38163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latin typeface="HGP創英角ｺﾞｼｯｸUB" panose="020B0900000000000000" pitchFamily="50" charset="-128"/>
                <a:ea typeface="HGP創英角ｺﾞｼｯｸUB" panose="020B0900000000000000" pitchFamily="50" charset="-128"/>
              </a:rPr>
              <a:t>７．</a:t>
            </a:r>
            <a:r>
              <a:rPr lang="ja-JP" altLang="en-US" sz="2000" dirty="0">
                <a:solidFill>
                  <a:srgbClr val="000066"/>
                </a:solidFill>
                <a:latin typeface="HGP創英角ｺﾞｼｯｸUB" panose="020B0900000000000000" pitchFamily="50" charset="-128"/>
                <a:ea typeface="HGP創英角ｺﾞｼｯｸUB" panose="020B0900000000000000" pitchFamily="50" charset="-128"/>
              </a:rPr>
              <a:t> </a:t>
            </a:r>
            <a:r>
              <a:rPr lang="ja-JP" altLang="en-US" sz="2000" dirty="0">
                <a:solidFill>
                  <a:srgbClr val="0000FF"/>
                </a:solidFill>
                <a:latin typeface="HGP創英角ｺﾞｼｯｸUB" panose="020B0900000000000000" pitchFamily="50" charset="-128"/>
                <a:ea typeface="HGP創英角ｺﾞｼｯｸUB" panose="020B0900000000000000" pitchFamily="50" charset="-128"/>
              </a:rPr>
              <a:t>連関図の見直しを行う</a:t>
            </a:r>
          </a:p>
        </p:txBody>
      </p:sp>
      <p:sp>
        <p:nvSpPr>
          <p:cNvPr id="31763" name="Line 29"/>
          <p:cNvSpPr>
            <a:spLocks noChangeShapeType="1"/>
          </p:cNvSpPr>
          <p:nvPr/>
        </p:nvSpPr>
        <p:spPr bwMode="auto">
          <a:xfrm flipH="1">
            <a:off x="3563938" y="4656138"/>
            <a:ext cx="280987" cy="26035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31764" name="Picture 30" descr="2-B-00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7000" y="1751013"/>
            <a:ext cx="2868613"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173073"/>
                                        </p:tgtEl>
                                        <p:attrNameLst>
                                          <p:attrName>style.visibility</p:attrName>
                                        </p:attrNameLst>
                                      </p:cBhvr>
                                      <p:to>
                                        <p:strVal val="visible"/>
                                      </p:to>
                                    </p:set>
                                    <p:animEffect transition="in" filter="checkerboard(across)">
                                      <p:cBhvr>
                                        <p:cTn id="7" dur="500"/>
                                        <p:tgtEl>
                                          <p:spTgt spid="17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12775" y="1628775"/>
            <a:ext cx="7727950" cy="2571750"/>
          </a:xfrm>
          <a:prstGeom prst="rect">
            <a:avLst/>
          </a:prstGeom>
          <a:solidFill>
            <a:srgbClr val="CCFFCC"/>
          </a:solidFill>
          <a:ln w="635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nSpc>
                <a:spcPct val="90000"/>
              </a:lnSpc>
              <a:spcBef>
                <a:spcPts val="750"/>
              </a:spcBef>
              <a:buFont typeface="Arial" panose="020B0604020202020204" pitchFamily="34" charset="0"/>
              <a:buChar char="•"/>
              <a:defRPr kumimoji="1" sz="21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375"/>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375"/>
              </a:spcBef>
              <a:buFont typeface="Arial" panose="020B0604020202020204" pitchFamily="34" charset="0"/>
              <a:buChar char="•"/>
              <a:defRPr kumimoji="1" sz="15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375"/>
              </a:spcBef>
              <a:buFont typeface="Arial" panose="020B0604020202020204" pitchFamily="34" charset="0"/>
              <a:buChar char="•"/>
              <a:defRPr kumimoji="1" sz="1300">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375"/>
              </a:spcBef>
              <a:buFont typeface="Arial" panose="020B0604020202020204" pitchFamily="34" charset="0"/>
              <a:buChar char="•"/>
              <a:defRPr kumimoji="1" sz="13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375"/>
              </a:spcBef>
              <a:spcAft>
                <a:spcPct val="0"/>
              </a:spcAft>
              <a:buFont typeface="Arial" panose="020B0604020202020204" pitchFamily="34" charset="0"/>
              <a:buChar char="•"/>
              <a:defRPr kumimoji="1" sz="13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375"/>
              </a:spcBef>
              <a:spcAft>
                <a:spcPct val="0"/>
              </a:spcAft>
              <a:buFont typeface="Arial" panose="020B0604020202020204" pitchFamily="34" charset="0"/>
              <a:buChar char="•"/>
              <a:defRPr kumimoji="1" sz="13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375"/>
              </a:spcBef>
              <a:spcAft>
                <a:spcPct val="0"/>
              </a:spcAft>
              <a:buFont typeface="Arial" panose="020B0604020202020204" pitchFamily="34" charset="0"/>
              <a:buChar char="•"/>
              <a:defRPr kumimoji="1" sz="13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375"/>
              </a:spcBef>
              <a:spcAft>
                <a:spcPct val="0"/>
              </a:spcAft>
              <a:buFont typeface="Arial" panose="020B0604020202020204" pitchFamily="34" charset="0"/>
              <a:buChar char="•"/>
              <a:defRPr kumimoji="1" sz="13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20000"/>
              </a:spcBef>
              <a:buFontTx/>
              <a:buNone/>
            </a:pPr>
            <a:r>
              <a:rPr lang="ja-JP" altLang="en-US" sz="2800">
                <a:latin typeface="Times New Roman" panose="02020603050405020304" pitchFamily="18" charset="0"/>
                <a:ea typeface="HGS平成丸ｺﾞｼｯｸ体W8"/>
                <a:cs typeface="HGS平成丸ｺﾞｼｯｸ体W8"/>
              </a:rPr>
              <a:t>テーマ：</a:t>
            </a:r>
            <a:endParaRPr lang="en-US" altLang="ja-JP" sz="2800">
              <a:latin typeface="Times New Roman" panose="02020603050405020304" pitchFamily="18" charset="0"/>
              <a:ea typeface="HGS平成丸ｺﾞｼｯｸ体W8"/>
              <a:cs typeface="HGS平成丸ｺﾞｼｯｸ体W8"/>
            </a:endParaRPr>
          </a:p>
          <a:p>
            <a:pPr eaLnBrk="1" hangingPunct="1">
              <a:lnSpc>
                <a:spcPct val="100000"/>
              </a:lnSpc>
              <a:spcBef>
                <a:spcPct val="20000"/>
              </a:spcBef>
              <a:buFontTx/>
              <a:buNone/>
            </a:pPr>
            <a:r>
              <a:rPr lang="ja-JP" altLang="en-US" sz="2800">
                <a:latin typeface="Times New Roman" panose="02020603050405020304" pitchFamily="18" charset="0"/>
                <a:ea typeface="HGS平成丸ｺﾞｼｯｸ体W8"/>
                <a:cs typeface="HGS平成丸ｺﾞｼｯｸ体W8"/>
              </a:rPr>
              <a:t>　</a:t>
            </a:r>
            <a:r>
              <a:rPr lang="ja-JP" altLang="en-US" sz="2800">
                <a:solidFill>
                  <a:srgbClr val="0000FF"/>
                </a:solidFill>
                <a:latin typeface="Times New Roman" panose="02020603050405020304" pitchFamily="18" charset="0"/>
                <a:ea typeface="HGS平成丸ｺﾞｼｯｸ体W8"/>
                <a:cs typeface="HGS平成丸ｺﾞｼｯｸ体W8"/>
              </a:rPr>
              <a:t>「おいしいご飯が炊けない」</a:t>
            </a:r>
            <a:endParaRPr lang="en-US" altLang="ja-JP" sz="2800">
              <a:solidFill>
                <a:srgbClr val="0000FF"/>
              </a:solidFill>
              <a:latin typeface="Times New Roman" panose="02020603050405020304" pitchFamily="18" charset="0"/>
              <a:ea typeface="HGS平成丸ｺﾞｼｯｸ体W8"/>
              <a:cs typeface="HGS平成丸ｺﾞｼｯｸ体W8"/>
            </a:endParaRPr>
          </a:p>
          <a:p>
            <a:pPr eaLnBrk="1" hangingPunct="1">
              <a:lnSpc>
                <a:spcPct val="100000"/>
              </a:lnSpc>
              <a:spcBef>
                <a:spcPct val="20000"/>
              </a:spcBef>
              <a:buFontTx/>
              <a:buNone/>
            </a:pPr>
            <a:r>
              <a:rPr lang="ja-JP" altLang="en-US" sz="2800">
                <a:solidFill>
                  <a:srgbClr val="0000FF"/>
                </a:solidFill>
                <a:latin typeface="Times New Roman" panose="02020603050405020304" pitchFamily="18" charset="0"/>
                <a:ea typeface="HGS平成丸ｺﾞｼｯｸ体W8"/>
                <a:cs typeface="HGS平成丸ｺﾞｼｯｸ体W8"/>
              </a:rPr>
              <a:t>　</a:t>
            </a:r>
            <a:r>
              <a:rPr lang="ja-JP" altLang="en-US" sz="2800">
                <a:latin typeface="Times New Roman" panose="02020603050405020304" pitchFamily="18" charset="0"/>
                <a:ea typeface="HGS平成丸ｺﾞｼｯｸ体W8"/>
                <a:cs typeface="HGS平成丸ｺﾞｼｯｸ体W8"/>
              </a:rPr>
              <a:t>について、次の言語データより、連関図を</a:t>
            </a:r>
            <a:endParaRPr lang="en-US" altLang="ja-JP" sz="2800">
              <a:latin typeface="Times New Roman" panose="02020603050405020304" pitchFamily="18" charset="0"/>
              <a:ea typeface="HGS平成丸ｺﾞｼｯｸ体W8"/>
              <a:cs typeface="HGS平成丸ｺﾞｼｯｸ体W8"/>
            </a:endParaRPr>
          </a:p>
          <a:p>
            <a:pPr eaLnBrk="1" hangingPunct="1">
              <a:lnSpc>
                <a:spcPct val="100000"/>
              </a:lnSpc>
              <a:spcBef>
                <a:spcPct val="20000"/>
              </a:spcBef>
              <a:buFontTx/>
              <a:buNone/>
            </a:pPr>
            <a:r>
              <a:rPr lang="ja-JP" altLang="en-US" sz="2800">
                <a:latin typeface="Times New Roman" panose="02020603050405020304" pitchFamily="18" charset="0"/>
                <a:ea typeface="HGS平成丸ｺﾞｼｯｸ体W8"/>
                <a:cs typeface="HGS平成丸ｺﾞｼｯｸ体W8"/>
              </a:rPr>
              <a:t>　作成し、結論を出して下さい。</a:t>
            </a:r>
            <a:endParaRPr lang="en-US" altLang="ja-JP" sz="2800">
              <a:latin typeface="Times New Roman" panose="02020603050405020304" pitchFamily="18" charset="0"/>
              <a:ea typeface="HGS平成丸ｺﾞｼｯｸ体W8"/>
              <a:cs typeface="HGS平成丸ｺﾞｼｯｸ体W8"/>
            </a:endParaRPr>
          </a:p>
          <a:p>
            <a:pPr eaLnBrk="1" hangingPunct="1">
              <a:lnSpc>
                <a:spcPct val="100000"/>
              </a:lnSpc>
              <a:spcBef>
                <a:spcPct val="20000"/>
              </a:spcBef>
              <a:buFontTx/>
              <a:buNone/>
            </a:pPr>
            <a:endParaRPr lang="ja-JP" altLang="en-US" sz="2800">
              <a:latin typeface="Times New Roman" panose="02020603050405020304" pitchFamily="18" charset="0"/>
              <a:ea typeface="HGS平成丸ｺﾞｼｯｸ体W8"/>
              <a:cs typeface="HGS平成丸ｺﾞｼｯｸ体W8"/>
            </a:endParaRPr>
          </a:p>
        </p:txBody>
      </p:sp>
      <p:sp>
        <p:nvSpPr>
          <p:cNvPr id="728070" name="Rectangle 6"/>
          <p:cNvSpPr>
            <a:spLocks noGrp="1" noChangeArrowheads="1"/>
          </p:cNvSpPr>
          <p:nvPr>
            <p:ph type="title" sz="quarter"/>
          </p:nvPr>
        </p:nvSpPr>
        <p:spPr>
          <a:xfrm>
            <a:off x="468313" y="330200"/>
            <a:ext cx="3382962" cy="687388"/>
          </a:xfrm>
          <a:gradFill rotWithShape="0">
            <a:gsLst>
              <a:gs pos="0">
                <a:srgbClr val="FF99FF"/>
              </a:gs>
              <a:gs pos="50000">
                <a:schemeClr val="bg1"/>
              </a:gs>
              <a:gs pos="100000">
                <a:srgbClr val="FF99FF"/>
              </a:gs>
            </a:gsLst>
            <a:lin ang="5400000" scaled="1"/>
          </a:gradFill>
        </p:spPr>
        <p:txBody>
          <a:bodyPr rtlCol="0">
            <a:normAutofit/>
          </a:bodyPr>
          <a:lstStyle/>
          <a:p>
            <a:pPr eaLnBrk="1" fontAlgn="auto" hangingPunct="1">
              <a:spcAft>
                <a:spcPts val="0"/>
              </a:spcAft>
              <a:defRPr/>
            </a:pPr>
            <a:r>
              <a:rPr lang="ja-JP" altLang="en-US" dirty="0" smtClean="0"/>
              <a:t>演習問題</a:t>
            </a:r>
          </a:p>
        </p:txBody>
      </p:sp>
      <p:sp>
        <p:nvSpPr>
          <p:cNvPr id="33796" name="Text Box 2081"/>
          <p:cNvSpPr txBox="1">
            <a:spLocks noChangeArrowheads="1"/>
          </p:cNvSpPr>
          <p:nvPr/>
        </p:nvSpPr>
        <p:spPr bwMode="auto">
          <a:xfrm>
            <a:off x="5795963" y="5949950"/>
            <a:ext cx="3265487" cy="63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defTabSz="76200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defTabSz="7620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defTabSz="7620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pPr>
            <a:r>
              <a:rPr lang="ja-JP" altLang="en-US" sz="1400"/>
              <a:t>　参考図書　：　日科技連出版社</a:t>
            </a:r>
          </a:p>
          <a:p>
            <a:pPr eaLnBrk="1" hangingPunct="1">
              <a:spcBef>
                <a:spcPct val="50000"/>
              </a:spcBef>
            </a:pPr>
            <a:r>
              <a:rPr lang="ja-JP" altLang="en-US" sz="1400">
                <a:latin typeface="ＭＳ Ｐゴシック" panose="020B0600070205080204" pitchFamily="50" charset="-128"/>
              </a:rPr>
              <a:t>　　　　　　　　・パソコン新ＱＣ七つ道具</a:t>
            </a:r>
          </a:p>
        </p:txBody>
      </p:sp>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668031" y="1956838"/>
            <a:ext cx="154392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おいしい米でない</a:t>
            </a:r>
          </a:p>
        </p:txBody>
      </p:sp>
      <p:sp>
        <p:nvSpPr>
          <p:cNvPr id="4" name="正方形/長方形 3"/>
          <p:cNvSpPr/>
          <p:nvPr/>
        </p:nvSpPr>
        <p:spPr>
          <a:xfrm>
            <a:off x="4740116" y="1906426"/>
            <a:ext cx="143410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安売りの品</a:t>
            </a:r>
            <a:endParaRPr lang="en-US" altLang="ja-JP" sz="1400" dirty="0" smtClean="0"/>
          </a:p>
          <a:p>
            <a:pPr algn="ctr">
              <a:defRPr/>
            </a:pPr>
            <a:r>
              <a:rPr lang="ja-JP" altLang="en-US" sz="1400" dirty="0" smtClean="0"/>
              <a:t>である</a:t>
            </a:r>
            <a:endParaRPr lang="ja-JP" altLang="en-US" sz="1400" dirty="0"/>
          </a:p>
        </p:txBody>
      </p:sp>
      <p:sp>
        <p:nvSpPr>
          <p:cNvPr id="6" name="正方形/長方形 5"/>
          <p:cNvSpPr/>
          <p:nvPr/>
        </p:nvSpPr>
        <p:spPr>
          <a:xfrm>
            <a:off x="6684332" y="1906426"/>
            <a:ext cx="1416060"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水質が良くない</a:t>
            </a:r>
            <a:endParaRPr lang="ja-JP" altLang="en-US" sz="1400" dirty="0"/>
          </a:p>
        </p:txBody>
      </p:sp>
      <p:sp>
        <p:nvSpPr>
          <p:cNvPr id="7" name="正方形/長方形 6"/>
          <p:cNvSpPr/>
          <p:nvPr/>
        </p:nvSpPr>
        <p:spPr>
          <a:xfrm>
            <a:off x="703268" y="2734432"/>
            <a:ext cx="1608177"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米</a:t>
            </a:r>
            <a:r>
              <a:rPr lang="ja-JP" altLang="en-US" sz="1400" dirty="0" smtClean="0"/>
              <a:t>の品種が多い</a:t>
            </a:r>
            <a:endParaRPr lang="ja-JP" altLang="en-US" sz="1400" dirty="0"/>
          </a:p>
        </p:txBody>
      </p:sp>
      <p:sp>
        <p:nvSpPr>
          <p:cNvPr id="9" name="正方形/長方形 8"/>
          <p:cNvSpPr/>
          <p:nvPr/>
        </p:nvSpPr>
        <p:spPr>
          <a:xfrm>
            <a:off x="4693961" y="2734432"/>
            <a:ext cx="143410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炊飯器が正しく</a:t>
            </a:r>
            <a:endParaRPr lang="en-US" altLang="ja-JP" sz="1400" dirty="0" smtClean="0"/>
          </a:p>
          <a:p>
            <a:pPr algn="ctr">
              <a:defRPr/>
            </a:pPr>
            <a:r>
              <a:rPr lang="ja-JP" altLang="en-US" sz="1400" dirty="0" smtClean="0"/>
              <a:t>セットされない</a:t>
            </a:r>
            <a:endParaRPr lang="ja-JP" altLang="en-US" sz="1400" dirty="0"/>
          </a:p>
        </p:txBody>
      </p:sp>
      <p:sp>
        <p:nvSpPr>
          <p:cNvPr id="10" name="正方形/長方形 9"/>
          <p:cNvSpPr/>
          <p:nvPr/>
        </p:nvSpPr>
        <p:spPr>
          <a:xfrm>
            <a:off x="6634518" y="2724519"/>
            <a:ext cx="1609890"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炊飯器の</a:t>
            </a:r>
            <a:r>
              <a:rPr lang="ja-JP" altLang="en-US" sz="1400" dirty="0"/>
              <a:t>性能</a:t>
            </a:r>
            <a:r>
              <a:rPr lang="ja-JP" altLang="en-US" sz="1400" dirty="0" smtClean="0"/>
              <a:t>が</a:t>
            </a:r>
            <a:endParaRPr lang="en-US" altLang="ja-JP" sz="1400" dirty="0" smtClean="0"/>
          </a:p>
          <a:p>
            <a:pPr algn="ctr">
              <a:defRPr/>
            </a:pPr>
            <a:r>
              <a:rPr lang="ja-JP" altLang="en-US" sz="1400" dirty="0" smtClean="0"/>
              <a:t>発揮されていない</a:t>
            </a:r>
            <a:endParaRPr lang="ja-JP" altLang="en-US" sz="1400" dirty="0"/>
          </a:p>
        </p:txBody>
      </p:sp>
      <p:sp>
        <p:nvSpPr>
          <p:cNvPr id="11" name="正方形/長方形 10"/>
          <p:cNvSpPr/>
          <p:nvPr/>
        </p:nvSpPr>
        <p:spPr>
          <a:xfrm>
            <a:off x="678691" y="1923014"/>
            <a:ext cx="1588952"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マニュアルの見方が解らない</a:t>
            </a:r>
            <a:endParaRPr lang="ja-JP" altLang="en-US" sz="1400" dirty="0"/>
          </a:p>
        </p:txBody>
      </p:sp>
      <p:sp>
        <p:nvSpPr>
          <p:cNvPr id="12" name="正方形/長方形 11"/>
          <p:cNvSpPr/>
          <p:nvPr/>
        </p:nvSpPr>
        <p:spPr>
          <a:xfrm>
            <a:off x="683568" y="3545850"/>
            <a:ext cx="1608177"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炊飯器の性能</a:t>
            </a:r>
            <a:endParaRPr lang="en-US" altLang="ja-JP" sz="1400" dirty="0" smtClean="0"/>
          </a:p>
          <a:p>
            <a:pPr algn="ctr">
              <a:defRPr/>
            </a:pPr>
            <a:r>
              <a:rPr lang="ja-JP" altLang="en-US" sz="1400" dirty="0" smtClean="0"/>
              <a:t>が低い</a:t>
            </a:r>
            <a:endParaRPr lang="ja-JP" altLang="en-US" sz="1400" dirty="0"/>
          </a:p>
        </p:txBody>
      </p:sp>
      <p:sp>
        <p:nvSpPr>
          <p:cNvPr id="14" name="正方形/長方形 13"/>
          <p:cNvSpPr/>
          <p:nvPr/>
        </p:nvSpPr>
        <p:spPr>
          <a:xfrm>
            <a:off x="4722067" y="3573835"/>
            <a:ext cx="143410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蒸らし時間が</a:t>
            </a:r>
            <a:endParaRPr lang="en-US" altLang="ja-JP" sz="1400" dirty="0" smtClean="0"/>
          </a:p>
          <a:p>
            <a:pPr algn="ctr">
              <a:defRPr/>
            </a:pPr>
            <a:r>
              <a:rPr lang="ja-JP" altLang="en-US" sz="1400" dirty="0" smtClean="0"/>
              <a:t>適切でない</a:t>
            </a:r>
            <a:endParaRPr lang="ja-JP" altLang="en-US" sz="1400" dirty="0"/>
          </a:p>
        </p:txBody>
      </p:sp>
      <p:sp>
        <p:nvSpPr>
          <p:cNvPr id="16" name="正方形/長方形 15"/>
          <p:cNvSpPr/>
          <p:nvPr/>
        </p:nvSpPr>
        <p:spPr>
          <a:xfrm>
            <a:off x="659467" y="5999695"/>
            <a:ext cx="1608177"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古米</a:t>
            </a:r>
            <a:r>
              <a:rPr lang="ja-JP" altLang="en-US" sz="1400" dirty="0" smtClean="0"/>
              <a:t>を使って</a:t>
            </a:r>
            <a:endParaRPr lang="en-US" altLang="ja-JP" sz="1400" dirty="0" smtClean="0"/>
          </a:p>
          <a:p>
            <a:pPr algn="ctr">
              <a:defRPr/>
            </a:pPr>
            <a:r>
              <a:rPr lang="ja-JP" altLang="en-US" sz="1400" dirty="0" smtClean="0"/>
              <a:t>いる</a:t>
            </a:r>
            <a:endParaRPr lang="ja-JP" altLang="en-US" sz="1400" dirty="0"/>
          </a:p>
        </p:txBody>
      </p:sp>
      <p:sp>
        <p:nvSpPr>
          <p:cNvPr id="17" name="正方形/長方形 16"/>
          <p:cNvSpPr/>
          <p:nvPr/>
        </p:nvSpPr>
        <p:spPr>
          <a:xfrm>
            <a:off x="6667498" y="5187189"/>
            <a:ext cx="154392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蒸らし時間</a:t>
            </a:r>
            <a:endParaRPr lang="en-US" altLang="ja-JP" sz="1400" dirty="0" smtClean="0"/>
          </a:p>
          <a:p>
            <a:pPr algn="ctr">
              <a:defRPr/>
            </a:pPr>
            <a:r>
              <a:rPr lang="ja-JP" altLang="en-US" sz="1400" dirty="0" smtClean="0"/>
              <a:t>が解らない</a:t>
            </a:r>
            <a:endParaRPr lang="ja-JP" altLang="en-US" sz="1400" dirty="0"/>
          </a:p>
        </p:txBody>
      </p:sp>
      <p:sp>
        <p:nvSpPr>
          <p:cNvPr id="18" name="正方形/長方形 17"/>
          <p:cNvSpPr/>
          <p:nvPr/>
        </p:nvSpPr>
        <p:spPr>
          <a:xfrm>
            <a:off x="6634518" y="3542612"/>
            <a:ext cx="143410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米</a:t>
            </a:r>
            <a:r>
              <a:rPr lang="ja-JP" altLang="en-US" sz="1400" dirty="0" smtClean="0"/>
              <a:t>の質が悪い</a:t>
            </a:r>
            <a:endParaRPr lang="ja-JP" altLang="en-US" sz="1400" dirty="0"/>
          </a:p>
        </p:txBody>
      </p:sp>
      <p:sp>
        <p:nvSpPr>
          <p:cNvPr id="19" name="正方形/長方形 18"/>
          <p:cNvSpPr/>
          <p:nvPr/>
        </p:nvSpPr>
        <p:spPr>
          <a:xfrm>
            <a:off x="2723666" y="2730872"/>
            <a:ext cx="1416060"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硬水である</a:t>
            </a:r>
            <a:endParaRPr lang="en-US" altLang="ja-JP" sz="1400" dirty="0" smtClean="0"/>
          </a:p>
        </p:txBody>
      </p:sp>
      <p:sp>
        <p:nvSpPr>
          <p:cNvPr id="20" name="正方形/長方形 19"/>
          <p:cNvSpPr/>
          <p:nvPr/>
        </p:nvSpPr>
        <p:spPr>
          <a:xfrm>
            <a:off x="685114" y="4334821"/>
            <a:ext cx="1608177"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購入後日が</a:t>
            </a:r>
            <a:endParaRPr lang="en-US" altLang="ja-JP" sz="1400" dirty="0" smtClean="0"/>
          </a:p>
          <a:p>
            <a:pPr algn="ctr">
              <a:defRPr/>
            </a:pPr>
            <a:r>
              <a:rPr lang="ja-JP" altLang="en-US" sz="1400" dirty="0" smtClean="0"/>
              <a:t>経っている</a:t>
            </a:r>
            <a:endParaRPr lang="ja-JP" altLang="en-US" sz="1400" dirty="0"/>
          </a:p>
        </p:txBody>
      </p:sp>
      <p:sp>
        <p:nvSpPr>
          <p:cNvPr id="21" name="正方形/長方形 20"/>
          <p:cNvSpPr/>
          <p:nvPr/>
        </p:nvSpPr>
        <p:spPr>
          <a:xfrm>
            <a:off x="2668031" y="4365283"/>
            <a:ext cx="154392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水道水</a:t>
            </a:r>
            <a:r>
              <a:rPr lang="ja-JP" altLang="en-US" sz="1400" dirty="0" smtClean="0"/>
              <a:t>を</a:t>
            </a:r>
            <a:endParaRPr lang="en-US" altLang="ja-JP" sz="1400" dirty="0" smtClean="0"/>
          </a:p>
          <a:p>
            <a:pPr algn="ctr">
              <a:defRPr/>
            </a:pPr>
            <a:r>
              <a:rPr lang="ja-JP" altLang="en-US" sz="1400" dirty="0" smtClean="0"/>
              <a:t>使っている</a:t>
            </a:r>
            <a:endParaRPr lang="ja-JP" altLang="en-US" sz="1400" dirty="0"/>
          </a:p>
        </p:txBody>
      </p:sp>
      <p:sp>
        <p:nvSpPr>
          <p:cNvPr id="22" name="正方形/長方形 21"/>
          <p:cNvSpPr/>
          <p:nvPr/>
        </p:nvSpPr>
        <p:spPr>
          <a:xfrm>
            <a:off x="4716016" y="4365283"/>
            <a:ext cx="143410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マニュアルが</a:t>
            </a:r>
            <a:endParaRPr lang="en-US" altLang="ja-JP" sz="1400" dirty="0" smtClean="0"/>
          </a:p>
          <a:p>
            <a:pPr algn="ctr">
              <a:defRPr/>
            </a:pPr>
            <a:r>
              <a:rPr lang="ja-JP" altLang="en-US" sz="1400" dirty="0" smtClean="0"/>
              <a:t>解りにくい</a:t>
            </a:r>
            <a:endParaRPr lang="ja-JP" altLang="en-US" sz="1400" dirty="0"/>
          </a:p>
        </p:txBody>
      </p:sp>
      <p:sp>
        <p:nvSpPr>
          <p:cNvPr id="23" name="正方形/長方形 22"/>
          <p:cNvSpPr/>
          <p:nvPr/>
        </p:nvSpPr>
        <p:spPr>
          <a:xfrm>
            <a:off x="6706882" y="4365283"/>
            <a:ext cx="1416060"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米の鮮度</a:t>
            </a:r>
            <a:endParaRPr lang="en-US" altLang="ja-JP" sz="1400" dirty="0" smtClean="0"/>
          </a:p>
          <a:p>
            <a:pPr algn="ctr">
              <a:defRPr/>
            </a:pPr>
            <a:r>
              <a:rPr lang="ja-JP" altLang="en-US" sz="1400" dirty="0" smtClean="0"/>
              <a:t>が悪い</a:t>
            </a:r>
            <a:endParaRPr lang="ja-JP" altLang="en-US" sz="1400" dirty="0"/>
          </a:p>
        </p:txBody>
      </p:sp>
      <p:sp>
        <p:nvSpPr>
          <p:cNvPr id="24" name="正方形/長方形 23"/>
          <p:cNvSpPr/>
          <p:nvPr/>
        </p:nvSpPr>
        <p:spPr>
          <a:xfrm>
            <a:off x="679167" y="5202801"/>
            <a:ext cx="1608177"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炊飯器の設定</a:t>
            </a:r>
            <a:endParaRPr lang="en-US" altLang="ja-JP" sz="1400" dirty="0" smtClean="0"/>
          </a:p>
          <a:p>
            <a:pPr algn="ctr">
              <a:defRPr/>
            </a:pPr>
            <a:r>
              <a:rPr lang="ja-JP" altLang="en-US" sz="1400" dirty="0" smtClean="0"/>
              <a:t>を誤る</a:t>
            </a:r>
            <a:endParaRPr lang="ja-JP" altLang="en-US" sz="1400" dirty="0"/>
          </a:p>
        </p:txBody>
      </p:sp>
      <p:sp>
        <p:nvSpPr>
          <p:cNvPr id="25" name="正方形/長方形 24"/>
          <p:cNvSpPr/>
          <p:nvPr/>
        </p:nvSpPr>
        <p:spPr>
          <a:xfrm>
            <a:off x="2619483" y="5202801"/>
            <a:ext cx="154392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購入</a:t>
            </a:r>
            <a:r>
              <a:rPr lang="ja-JP" altLang="en-US" sz="1400" dirty="0"/>
              <a:t>量</a:t>
            </a:r>
            <a:r>
              <a:rPr lang="ja-JP" altLang="en-US" sz="1400" dirty="0" smtClean="0"/>
              <a:t>が多く</a:t>
            </a:r>
            <a:endParaRPr lang="en-US" altLang="ja-JP" sz="1400" dirty="0" smtClean="0"/>
          </a:p>
          <a:p>
            <a:pPr algn="ctr">
              <a:defRPr/>
            </a:pPr>
            <a:r>
              <a:rPr lang="ja-JP" altLang="en-US" sz="1400" dirty="0" smtClean="0"/>
              <a:t>残っている</a:t>
            </a:r>
            <a:endParaRPr lang="ja-JP" altLang="en-US" sz="1400" dirty="0"/>
          </a:p>
        </p:txBody>
      </p:sp>
      <p:sp>
        <p:nvSpPr>
          <p:cNvPr id="26" name="正方形/長方形 25"/>
          <p:cNvSpPr/>
          <p:nvPr/>
        </p:nvSpPr>
        <p:spPr>
          <a:xfrm>
            <a:off x="4716016" y="5230488"/>
            <a:ext cx="1434109"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カルキ臭がする</a:t>
            </a:r>
            <a:endParaRPr lang="ja-JP" altLang="en-US" sz="1400" dirty="0"/>
          </a:p>
        </p:txBody>
      </p:sp>
      <p:sp>
        <p:nvSpPr>
          <p:cNvPr id="28" name="正方形/長方形 27"/>
          <p:cNvSpPr/>
          <p:nvPr/>
        </p:nvSpPr>
        <p:spPr>
          <a:xfrm>
            <a:off x="2599949" y="3558132"/>
            <a:ext cx="1539777" cy="613006"/>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設定方法</a:t>
            </a:r>
            <a:endParaRPr lang="en-US" altLang="ja-JP" sz="1400" dirty="0" smtClean="0"/>
          </a:p>
          <a:p>
            <a:pPr algn="ctr">
              <a:defRPr/>
            </a:pPr>
            <a:r>
              <a:rPr lang="ja-JP" altLang="en-US" sz="1400" dirty="0" smtClean="0"/>
              <a:t>を間違っている</a:t>
            </a:r>
            <a:endParaRPr lang="ja-JP" altLang="en-US" sz="1400" dirty="0"/>
          </a:p>
        </p:txBody>
      </p:sp>
      <p:sp>
        <p:nvSpPr>
          <p:cNvPr id="29" name="正方形/長方形 28"/>
          <p:cNvSpPr/>
          <p:nvPr/>
        </p:nvSpPr>
        <p:spPr>
          <a:xfrm>
            <a:off x="2619483" y="5999694"/>
            <a:ext cx="1520243"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蒸らし時間</a:t>
            </a:r>
            <a:endParaRPr lang="en-US" altLang="ja-JP" sz="1400" dirty="0" smtClean="0"/>
          </a:p>
          <a:p>
            <a:pPr algn="ctr">
              <a:defRPr/>
            </a:pPr>
            <a:r>
              <a:rPr lang="ja-JP" altLang="en-US" sz="1400" dirty="0" smtClean="0"/>
              <a:t>が悪い</a:t>
            </a:r>
            <a:endParaRPr lang="ja-JP" altLang="en-US" sz="1400" dirty="0"/>
          </a:p>
        </p:txBody>
      </p:sp>
      <p:pic>
        <p:nvPicPr>
          <p:cNvPr id="3" name="図 2"/>
          <p:cNvPicPr>
            <a:picLocks noChangeAspect="1"/>
          </p:cNvPicPr>
          <p:nvPr/>
        </p:nvPicPr>
        <p:blipFill>
          <a:blip r:embed="rId3"/>
          <a:stretch>
            <a:fillRect/>
          </a:stretch>
        </p:blipFill>
        <p:spPr>
          <a:xfrm>
            <a:off x="2110952" y="632541"/>
            <a:ext cx="1329043" cy="585267"/>
          </a:xfrm>
          <a:prstGeom prst="rect">
            <a:avLst/>
          </a:prstGeom>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テキスト ボックス 1"/>
          <p:cNvSpPr txBox="1">
            <a:spLocks noChangeArrowheads="1"/>
          </p:cNvSpPr>
          <p:nvPr/>
        </p:nvSpPr>
        <p:spPr bwMode="auto">
          <a:xfrm>
            <a:off x="7596336" y="116632"/>
            <a:ext cx="14065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r>
              <a:rPr lang="ja-JP" altLang="en-US" dirty="0"/>
              <a:t>解答例</a:t>
            </a:r>
          </a:p>
        </p:txBody>
      </p:sp>
      <p:sp>
        <p:nvSpPr>
          <p:cNvPr id="3" name="角丸四角形 2"/>
          <p:cNvSpPr/>
          <p:nvPr/>
        </p:nvSpPr>
        <p:spPr>
          <a:xfrm>
            <a:off x="3703202" y="2891785"/>
            <a:ext cx="1296143" cy="503237"/>
          </a:xfrm>
          <a:prstGeom prst="roundRect">
            <a:avLst/>
          </a:prstGeom>
          <a:solidFill>
            <a:srgbClr val="CCFFCC"/>
          </a:solid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dirty="0" smtClean="0"/>
              <a:t>おいしいご飯が炊けない</a:t>
            </a:r>
            <a:endParaRPr kumimoji="1" lang="ja-JP" altLang="en-US" sz="1400" dirty="0"/>
          </a:p>
        </p:txBody>
      </p:sp>
      <p:sp>
        <p:nvSpPr>
          <p:cNvPr id="6" name="正方形/長方形 5"/>
          <p:cNvSpPr/>
          <p:nvPr/>
        </p:nvSpPr>
        <p:spPr>
          <a:xfrm>
            <a:off x="3995936" y="1887919"/>
            <a:ext cx="1434109"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米</a:t>
            </a:r>
            <a:r>
              <a:rPr lang="ja-JP" altLang="en-US" sz="1400" dirty="0" smtClean="0"/>
              <a:t>の質が悪い</a:t>
            </a:r>
            <a:endParaRPr lang="ja-JP" altLang="en-US" sz="1400" dirty="0"/>
          </a:p>
        </p:txBody>
      </p:sp>
      <p:sp>
        <p:nvSpPr>
          <p:cNvPr id="8" name="正方形/長方形 7"/>
          <p:cNvSpPr/>
          <p:nvPr/>
        </p:nvSpPr>
        <p:spPr>
          <a:xfrm>
            <a:off x="3584010" y="3652524"/>
            <a:ext cx="1543929"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おいしい米でない</a:t>
            </a:r>
          </a:p>
        </p:txBody>
      </p:sp>
      <p:sp>
        <p:nvSpPr>
          <p:cNvPr id="9" name="正方形/長方形 8"/>
          <p:cNvSpPr/>
          <p:nvPr/>
        </p:nvSpPr>
        <p:spPr>
          <a:xfrm>
            <a:off x="1985762" y="2896030"/>
            <a:ext cx="1434109"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炊飯器が正しく</a:t>
            </a:r>
            <a:endParaRPr lang="en-US" altLang="ja-JP" sz="1400" dirty="0" smtClean="0"/>
          </a:p>
          <a:p>
            <a:pPr algn="ctr">
              <a:defRPr/>
            </a:pPr>
            <a:r>
              <a:rPr lang="ja-JP" altLang="en-US" sz="1400" dirty="0" smtClean="0"/>
              <a:t>セットされない</a:t>
            </a:r>
            <a:endParaRPr lang="ja-JP" altLang="en-US" sz="1400" dirty="0"/>
          </a:p>
        </p:txBody>
      </p:sp>
      <p:sp>
        <p:nvSpPr>
          <p:cNvPr id="10" name="正方形/長方形 9"/>
          <p:cNvSpPr/>
          <p:nvPr/>
        </p:nvSpPr>
        <p:spPr>
          <a:xfrm>
            <a:off x="2003878" y="1980344"/>
            <a:ext cx="1609890"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炊飯器の</a:t>
            </a:r>
            <a:r>
              <a:rPr lang="ja-JP" altLang="en-US" sz="1400" dirty="0"/>
              <a:t>性能</a:t>
            </a:r>
            <a:r>
              <a:rPr lang="ja-JP" altLang="en-US" sz="1400" dirty="0" smtClean="0"/>
              <a:t>が</a:t>
            </a:r>
            <a:endParaRPr lang="en-US" altLang="ja-JP" sz="1400" dirty="0" smtClean="0"/>
          </a:p>
          <a:p>
            <a:pPr algn="ctr">
              <a:defRPr/>
            </a:pPr>
            <a:r>
              <a:rPr lang="ja-JP" altLang="en-US" sz="1400" dirty="0" smtClean="0"/>
              <a:t>発揮されていない</a:t>
            </a:r>
            <a:endParaRPr lang="ja-JP" altLang="en-US" sz="1400" dirty="0"/>
          </a:p>
        </p:txBody>
      </p:sp>
      <p:cxnSp>
        <p:nvCxnSpPr>
          <p:cNvPr id="11" name="直線矢印コネクタ 10"/>
          <p:cNvCxnSpPr/>
          <p:nvPr/>
        </p:nvCxnSpPr>
        <p:spPr>
          <a:xfrm flipH="1">
            <a:off x="4427984" y="2409772"/>
            <a:ext cx="176994" cy="46538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53" idx="1"/>
          </p:cNvCxnSpPr>
          <p:nvPr/>
        </p:nvCxnSpPr>
        <p:spPr>
          <a:xfrm flipH="1">
            <a:off x="6774027" y="2655586"/>
            <a:ext cx="484349" cy="37648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8" idx="0"/>
          </p:cNvCxnSpPr>
          <p:nvPr/>
        </p:nvCxnSpPr>
        <p:spPr>
          <a:xfrm flipV="1">
            <a:off x="4355975" y="3420146"/>
            <a:ext cx="34579" cy="23237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3249912" y="2508725"/>
            <a:ext cx="569030" cy="362162"/>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9" idx="3"/>
            <a:endCxn id="3" idx="1"/>
          </p:cNvCxnSpPr>
          <p:nvPr/>
        </p:nvCxnSpPr>
        <p:spPr>
          <a:xfrm flipV="1">
            <a:off x="3419871" y="3143404"/>
            <a:ext cx="283331" cy="4245"/>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3995936" y="1016875"/>
            <a:ext cx="1435904"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古米</a:t>
            </a:r>
            <a:r>
              <a:rPr lang="ja-JP" altLang="en-US" sz="1400" dirty="0" smtClean="0"/>
              <a:t>を使って</a:t>
            </a:r>
            <a:endParaRPr lang="en-US" altLang="ja-JP" sz="1400" dirty="0" smtClean="0"/>
          </a:p>
          <a:p>
            <a:pPr algn="ctr">
              <a:defRPr/>
            </a:pPr>
            <a:r>
              <a:rPr lang="ja-JP" altLang="en-US" sz="1400" dirty="0" smtClean="0"/>
              <a:t>いる</a:t>
            </a:r>
            <a:endParaRPr lang="ja-JP" altLang="en-US" sz="1400" dirty="0"/>
          </a:p>
        </p:txBody>
      </p:sp>
      <p:sp>
        <p:nvSpPr>
          <p:cNvPr id="27" name="正方形/長方形 26"/>
          <p:cNvSpPr/>
          <p:nvPr/>
        </p:nvSpPr>
        <p:spPr>
          <a:xfrm>
            <a:off x="5796136" y="805827"/>
            <a:ext cx="1416060"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米の鮮度</a:t>
            </a:r>
            <a:endParaRPr lang="en-US" altLang="ja-JP" sz="1400" dirty="0" smtClean="0"/>
          </a:p>
          <a:p>
            <a:pPr algn="ctr">
              <a:defRPr/>
            </a:pPr>
            <a:r>
              <a:rPr lang="ja-JP" altLang="en-US" sz="1400" dirty="0" smtClean="0"/>
              <a:t>が悪い</a:t>
            </a:r>
            <a:endParaRPr lang="ja-JP" altLang="en-US" sz="1400" dirty="0"/>
          </a:p>
        </p:txBody>
      </p:sp>
      <p:cxnSp>
        <p:nvCxnSpPr>
          <p:cNvPr id="28" name="直線矢印コネクタ 27"/>
          <p:cNvCxnSpPr/>
          <p:nvPr/>
        </p:nvCxnSpPr>
        <p:spPr>
          <a:xfrm flipH="1">
            <a:off x="4516481" y="1514634"/>
            <a:ext cx="153979" cy="373285"/>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H="1">
            <a:off x="5148063" y="1309064"/>
            <a:ext cx="1092975" cy="578855"/>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endCxn id="27" idx="1"/>
          </p:cNvCxnSpPr>
          <p:nvPr/>
        </p:nvCxnSpPr>
        <p:spPr>
          <a:xfrm flipV="1">
            <a:off x="5430045" y="1057446"/>
            <a:ext cx="366091" cy="10218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a:xfrm>
            <a:off x="6690744" y="1728725"/>
            <a:ext cx="1337640"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購入</a:t>
            </a:r>
            <a:r>
              <a:rPr lang="ja-JP" altLang="en-US" sz="1400" dirty="0"/>
              <a:t>量</a:t>
            </a:r>
            <a:r>
              <a:rPr lang="ja-JP" altLang="en-US" sz="1400" dirty="0" smtClean="0"/>
              <a:t>が多く</a:t>
            </a:r>
            <a:endParaRPr lang="en-US" altLang="ja-JP" sz="1400" dirty="0" smtClean="0"/>
          </a:p>
          <a:p>
            <a:pPr algn="ctr">
              <a:defRPr/>
            </a:pPr>
            <a:r>
              <a:rPr lang="ja-JP" altLang="en-US" sz="1400" dirty="0" smtClean="0"/>
              <a:t>残っている</a:t>
            </a:r>
            <a:endParaRPr lang="ja-JP" altLang="en-US" sz="1400" dirty="0"/>
          </a:p>
        </p:txBody>
      </p:sp>
      <p:sp>
        <p:nvSpPr>
          <p:cNvPr id="36" name="正方形/長方形 35"/>
          <p:cNvSpPr/>
          <p:nvPr/>
        </p:nvSpPr>
        <p:spPr>
          <a:xfrm>
            <a:off x="7596336" y="1018668"/>
            <a:ext cx="1405006" cy="503237"/>
          </a:xfrm>
          <a:prstGeom prst="rect">
            <a:avLst/>
          </a:prstGeom>
          <a:solidFill>
            <a:srgbClr val="FFFFCC"/>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購入後日が</a:t>
            </a:r>
            <a:endParaRPr lang="en-US" altLang="ja-JP" sz="1400" dirty="0" smtClean="0"/>
          </a:p>
          <a:p>
            <a:pPr algn="ctr">
              <a:defRPr/>
            </a:pPr>
            <a:r>
              <a:rPr lang="ja-JP" altLang="en-US" sz="1400" dirty="0" smtClean="0"/>
              <a:t>経っている</a:t>
            </a:r>
            <a:endParaRPr lang="ja-JP" altLang="en-US" sz="1400" dirty="0"/>
          </a:p>
        </p:txBody>
      </p:sp>
      <p:cxnSp>
        <p:nvCxnSpPr>
          <p:cNvPr id="37" name="直線矢印コネクタ 36"/>
          <p:cNvCxnSpPr>
            <a:endCxn id="27" idx="3"/>
          </p:cNvCxnSpPr>
          <p:nvPr/>
        </p:nvCxnSpPr>
        <p:spPr>
          <a:xfrm flipH="1" flipV="1">
            <a:off x="7212196" y="1057446"/>
            <a:ext cx="384141" cy="167760"/>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flipH="1" flipV="1">
            <a:off x="6836009" y="1309064"/>
            <a:ext cx="358210" cy="40975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stCxn id="36" idx="2"/>
          </p:cNvCxnSpPr>
          <p:nvPr/>
        </p:nvCxnSpPr>
        <p:spPr>
          <a:xfrm flipH="1">
            <a:off x="8035560" y="1521905"/>
            <a:ext cx="263279" cy="44987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3" name="正方形/長方形 42"/>
          <p:cNvSpPr/>
          <p:nvPr/>
        </p:nvSpPr>
        <p:spPr>
          <a:xfrm>
            <a:off x="5348148" y="2764593"/>
            <a:ext cx="1416060"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水質が良くない</a:t>
            </a:r>
            <a:endParaRPr lang="ja-JP" altLang="en-US" sz="1400" dirty="0"/>
          </a:p>
        </p:txBody>
      </p:sp>
      <p:cxnSp>
        <p:nvCxnSpPr>
          <p:cNvPr id="44" name="直線矢印コネクタ 43"/>
          <p:cNvCxnSpPr>
            <a:stCxn id="43" idx="1"/>
            <a:endCxn id="3" idx="3"/>
          </p:cNvCxnSpPr>
          <p:nvPr/>
        </p:nvCxnSpPr>
        <p:spPr>
          <a:xfrm flipH="1">
            <a:off x="4999345" y="3016212"/>
            <a:ext cx="348803" cy="127192"/>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7469483" y="4155761"/>
            <a:ext cx="1543929" cy="503237"/>
          </a:xfrm>
          <a:prstGeom prst="rect">
            <a:avLst/>
          </a:prstGeom>
          <a:solidFill>
            <a:srgbClr val="FFFFCC"/>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水道水</a:t>
            </a:r>
            <a:r>
              <a:rPr lang="ja-JP" altLang="en-US" sz="1400" dirty="0" smtClean="0"/>
              <a:t>を</a:t>
            </a:r>
            <a:endParaRPr lang="en-US" altLang="ja-JP" sz="1400" dirty="0" smtClean="0"/>
          </a:p>
          <a:p>
            <a:pPr algn="ctr">
              <a:defRPr/>
            </a:pPr>
            <a:r>
              <a:rPr lang="ja-JP" altLang="en-US" sz="1400" dirty="0" smtClean="0"/>
              <a:t>使っている</a:t>
            </a:r>
            <a:endParaRPr lang="ja-JP" altLang="en-US" sz="1400" dirty="0"/>
          </a:p>
        </p:txBody>
      </p:sp>
      <p:sp>
        <p:nvSpPr>
          <p:cNvPr id="53" name="正方形/長方形 52"/>
          <p:cNvSpPr/>
          <p:nvPr/>
        </p:nvSpPr>
        <p:spPr>
          <a:xfrm>
            <a:off x="7258376" y="2403967"/>
            <a:ext cx="1434109"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カルキ臭がする</a:t>
            </a:r>
            <a:endParaRPr lang="ja-JP" altLang="en-US" sz="1400" dirty="0"/>
          </a:p>
        </p:txBody>
      </p:sp>
      <p:cxnSp>
        <p:nvCxnSpPr>
          <p:cNvPr id="54" name="直線矢印コネクタ 53"/>
          <p:cNvCxnSpPr/>
          <p:nvPr/>
        </p:nvCxnSpPr>
        <p:spPr>
          <a:xfrm>
            <a:off x="7659916" y="3032254"/>
            <a:ext cx="368468" cy="1119621"/>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8" name="正方形/長方形 57"/>
          <p:cNvSpPr/>
          <p:nvPr/>
        </p:nvSpPr>
        <p:spPr>
          <a:xfrm>
            <a:off x="6503907" y="3490985"/>
            <a:ext cx="1022414"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硬水である</a:t>
            </a:r>
            <a:endParaRPr lang="en-US" altLang="ja-JP" sz="1400" dirty="0" smtClean="0"/>
          </a:p>
        </p:txBody>
      </p:sp>
      <p:cxnSp>
        <p:nvCxnSpPr>
          <p:cNvPr id="60" name="直線矢印コネクタ 59"/>
          <p:cNvCxnSpPr>
            <a:stCxn id="46" idx="1"/>
            <a:endCxn id="58" idx="2"/>
          </p:cNvCxnSpPr>
          <p:nvPr/>
        </p:nvCxnSpPr>
        <p:spPr>
          <a:xfrm flipH="1" flipV="1">
            <a:off x="7015114" y="3994222"/>
            <a:ext cx="454369" cy="41315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p:cNvCxnSpPr/>
          <p:nvPr/>
        </p:nvCxnSpPr>
        <p:spPr>
          <a:xfrm flipH="1" flipV="1">
            <a:off x="6552214" y="3262696"/>
            <a:ext cx="406062" cy="255706"/>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66" name="正方形/長方形 65"/>
          <p:cNvSpPr/>
          <p:nvPr/>
        </p:nvSpPr>
        <p:spPr>
          <a:xfrm>
            <a:off x="4038107" y="4413882"/>
            <a:ext cx="1135639"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安売</a:t>
            </a:r>
            <a:r>
              <a:rPr lang="ja-JP" altLang="en-US" sz="1400" dirty="0" smtClean="0"/>
              <a:t>りの品</a:t>
            </a:r>
            <a:endParaRPr lang="en-US" altLang="ja-JP" sz="1400" dirty="0" smtClean="0"/>
          </a:p>
          <a:p>
            <a:pPr algn="ctr">
              <a:defRPr/>
            </a:pPr>
            <a:r>
              <a:rPr lang="ja-JP" altLang="en-US" sz="1400" dirty="0" smtClean="0"/>
              <a:t>である</a:t>
            </a:r>
            <a:endParaRPr lang="ja-JP" altLang="en-US" sz="1400" dirty="0"/>
          </a:p>
        </p:txBody>
      </p:sp>
      <p:sp>
        <p:nvSpPr>
          <p:cNvPr id="67" name="正方形/長方形 66"/>
          <p:cNvSpPr/>
          <p:nvPr/>
        </p:nvSpPr>
        <p:spPr>
          <a:xfrm>
            <a:off x="5614647" y="4097996"/>
            <a:ext cx="1052833"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米</a:t>
            </a:r>
            <a:r>
              <a:rPr lang="ja-JP" altLang="en-US" sz="1400" dirty="0" smtClean="0"/>
              <a:t>の品種</a:t>
            </a:r>
            <a:endParaRPr lang="en-US" altLang="ja-JP" sz="1400" dirty="0" smtClean="0"/>
          </a:p>
          <a:p>
            <a:pPr algn="ctr">
              <a:defRPr/>
            </a:pPr>
            <a:r>
              <a:rPr lang="ja-JP" altLang="en-US" sz="1400" dirty="0" smtClean="0"/>
              <a:t>が多い</a:t>
            </a:r>
            <a:endParaRPr lang="ja-JP" altLang="en-US" sz="1400" dirty="0"/>
          </a:p>
        </p:txBody>
      </p:sp>
      <p:cxnSp>
        <p:nvCxnSpPr>
          <p:cNvPr id="68" name="直線矢印コネクタ 67"/>
          <p:cNvCxnSpPr>
            <a:stCxn id="66" idx="0"/>
          </p:cNvCxnSpPr>
          <p:nvPr/>
        </p:nvCxnSpPr>
        <p:spPr>
          <a:xfrm flipH="1" flipV="1">
            <a:off x="4481851" y="4151875"/>
            <a:ext cx="124076" cy="262007"/>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stCxn id="67" idx="0"/>
          </p:cNvCxnSpPr>
          <p:nvPr/>
        </p:nvCxnSpPr>
        <p:spPr>
          <a:xfrm flipH="1" flipV="1">
            <a:off x="5151199" y="3803047"/>
            <a:ext cx="989865" cy="29494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p:cNvCxnSpPr>
            <a:stCxn id="66" idx="3"/>
            <a:endCxn id="67" idx="1"/>
          </p:cNvCxnSpPr>
          <p:nvPr/>
        </p:nvCxnSpPr>
        <p:spPr>
          <a:xfrm flipV="1">
            <a:off x="5173746" y="4349615"/>
            <a:ext cx="440901" cy="315886"/>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75" name="正方形/長方形 74"/>
          <p:cNvSpPr/>
          <p:nvPr/>
        </p:nvSpPr>
        <p:spPr>
          <a:xfrm>
            <a:off x="2024153" y="764704"/>
            <a:ext cx="1608177"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炊飯器の性能</a:t>
            </a:r>
            <a:endParaRPr lang="en-US" altLang="ja-JP" sz="1400" dirty="0" smtClean="0"/>
          </a:p>
          <a:p>
            <a:pPr algn="ctr">
              <a:defRPr/>
            </a:pPr>
            <a:r>
              <a:rPr lang="ja-JP" altLang="en-US" sz="1400" dirty="0" smtClean="0"/>
              <a:t>が低い</a:t>
            </a:r>
            <a:endParaRPr lang="ja-JP" altLang="en-US" sz="1400" dirty="0"/>
          </a:p>
        </p:txBody>
      </p:sp>
      <p:cxnSp>
        <p:nvCxnSpPr>
          <p:cNvPr id="76" name="直線矢印コネクタ 75"/>
          <p:cNvCxnSpPr>
            <a:stCxn id="75" idx="2"/>
            <a:endCxn id="10" idx="0"/>
          </p:cNvCxnSpPr>
          <p:nvPr/>
        </p:nvCxnSpPr>
        <p:spPr>
          <a:xfrm flipH="1">
            <a:off x="2808823" y="1267941"/>
            <a:ext cx="19419" cy="712403"/>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flipH="1" flipV="1">
            <a:off x="2640870" y="2525939"/>
            <a:ext cx="138498" cy="357519"/>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a:stCxn id="75" idx="1"/>
            <a:endCxn id="83" idx="0"/>
          </p:cNvCxnSpPr>
          <p:nvPr/>
        </p:nvCxnSpPr>
        <p:spPr>
          <a:xfrm flipH="1">
            <a:off x="951446" y="1016323"/>
            <a:ext cx="1072707" cy="914205"/>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83" name="正方形/長方形 82"/>
          <p:cNvSpPr/>
          <p:nvPr/>
        </p:nvSpPr>
        <p:spPr>
          <a:xfrm>
            <a:off x="256214" y="1930528"/>
            <a:ext cx="1390463"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炊飯器の設定</a:t>
            </a:r>
            <a:endParaRPr lang="en-US" altLang="ja-JP" sz="1400" dirty="0" smtClean="0"/>
          </a:p>
          <a:p>
            <a:pPr algn="ctr">
              <a:defRPr/>
            </a:pPr>
            <a:r>
              <a:rPr lang="ja-JP" altLang="en-US" sz="1400" dirty="0" smtClean="0"/>
              <a:t>を誤る</a:t>
            </a:r>
            <a:endParaRPr lang="ja-JP" altLang="en-US" sz="1400" dirty="0"/>
          </a:p>
        </p:txBody>
      </p:sp>
      <p:cxnSp>
        <p:nvCxnSpPr>
          <p:cNvPr id="86" name="直線矢印コネクタ 85"/>
          <p:cNvCxnSpPr>
            <a:endCxn id="91" idx="0"/>
          </p:cNvCxnSpPr>
          <p:nvPr/>
        </p:nvCxnSpPr>
        <p:spPr>
          <a:xfrm flipH="1">
            <a:off x="2727912" y="3406641"/>
            <a:ext cx="100330" cy="988993"/>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8" name="直線矢印コネクタ 87"/>
          <p:cNvCxnSpPr>
            <a:endCxn id="9" idx="1"/>
          </p:cNvCxnSpPr>
          <p:nvPr/>
        </p:nvCxnSpPr>
        <p:spPr>
          <a:xfrm>
            <a:off x="1418488" y="2451533"/>
            <a:ext cx="567274" cy="696116"/>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90" name="正方形/長方形 89"/>
          <p:cNvSpPr/>
          <p:nvPr/>
        </p:nvSpPr>
        <p:spPr>
          <a:xfrm>
            <a:off x="492222" y="4413882"/>
            <a:ext cx="1199458" cy="503237"/>
          </a:xfrm>
          <a:prstGeom prst="rect">
            <a:avLst/>
          </a:prstGeom>
          <a:solidFill>
            <a:srgbClr val="FFFFCC"/>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蒸らし時間</a:t>
            </a:r>
            <a:endParaRPr lang="en-US" altLang="ja-JP" sz="1400" dirty="0" smtClean="0"/>
          </a:p>
          <a:p>
            <a:pPr algn="ctr">
              <a:defRPr/>
            </a:pPr>
            <a:r>
              <a:rPr lang="ja-JP" altLang="en-US" sz="1400" dirty="0" smtClean="0"/>
              <a:t>が解らない</a:t>
            </a:r>
            <a:endParaRPr lang="ja-JP" altLang="en-US" sz="1400" dirty="0"/>
          </a:p>
        </p:txBody>
      </p:sp>
      <p:sp>
        <p:nvSpPr>
          <p:cNvPr id="91" name="正方形/長方形 90"/>
          <p:cNvSpPr/>
          <p:nvPr/>
        </p:nvSpPr>
        <p:spPr>
          <a:xfrm>
            <a:off x="2194315" y="4395634"/>
            <a:ext cx="1067193" cy="50323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蒸らし時間</a:t>
            </a:r>
            <a:endParaRPr lang="en-US" altLang="ja-JP" sz="1400" dirty="0" smtClean="0"/>
          </a:p>
          <a:p>
            <a:pPr algn="ctr">
              <a:defRPr/>
            </a:pPr>
            <a:r>
              <a:rPr lang="ja-JP" altLang="en-US" sz="1400" dirty="0" smtClean="0"/>
              <a:t>が悪い</a:t>
            </a:r>
            <a:endParaRPr lang="ja-JP" altLang="en-US" sz="1400" dirty="0"/>
          </a:p>
        </p:txBody>
      </p:sp>
      <p:sp>
        <p:nvSpPr>
          <p:cNvPr id="92" name="正方形/長方形 91"/>
          <p:cNvSpPr/>
          <p:nvPr/>
        </p:nvSpPr>
        <p:spPr>
          <a:xfrm>
            <a:off x="768070" y="5462542"/>
            <a:ext cx="1300835"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蒸らし時間が</a:t>
            </a:r>
            <a:endParaRPr lang="en-US" altLang="ja-JP" sz="1400" dirty="0" smtClean="0"/>
          </a:p>
          <a:p>
            <a:pPr algn="ctr">
              <a:defRPr/>
            </a:pPr>
            <a:r>
              <a:rPr lang="ja-JP" altLang="en-US" sz="1400" dirty="0" smtClean="0"/>
              <a:t>適切でない</a:t>
            </a:r>
            <a:endParaRPr lang="ja-JP" altLang="en-US" sz="1400" dirty="0"/>
          </a:p>
        </p:txBody>
      </p:sp>
      <p:cxnSp>
        <p:nvCxnSpPr>
          <p:cNvPr id="94" name="直線矢印コネクタ 93"/>
          <p:cNvCxnSpPr>
            <a:stCxn id="90" idx="0"/>
            <a:endCxn id="83" idx="2"/>
          </p:cNvCxnSpPr>
          <p:nvPr/>
        </p:nvCxnSpPr>
        <p:spPr>
          <a:xfrm flipH="1" flipV="1">
            <a:off x="951446" y="2433765"/>
            <a:ext cx="140505" cy="1980117"/>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96" name="直線矢印コネクタ 95"/>
          <p:cNvCxnSpPr>
            <a:stCxn id="90" idx="2"/>
            <a:endCxn id="92" idx="0"/>
          </p:cNvCxnSpPr>
          <p:nvPr/>
        </p:nvCxnSpPr>
        <p:spPr>
          <a:xfrm>
            <a:off x="1091951" y="4917119"/>
            <a:ext cx="326537" cy="545423"/>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a:stCxn id="90" idx="3"/>
            <a:endCxn id="91" idx="1"/>
          </p:cNvCxnSpPr>
          <p:nvPr/>
        </p:nvCxnSpPr>
        <p:spPr>
          <a:xfrm flipV="1">
            <a:off x="1691680" y="4647253"/>
            <a:ext cx="502635" cy="18248"/>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01" name="正方形/長方形 100"/>
          <p:cNvSpPr/>
          <p:nvPr/>
        </p:nvSpPr>
        <p:spPr>
          <a:xfrm>
            <a:off x="2416340" y="5069511"/>
            <a:ext cx="1588952" cy="503237"/>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マニュアルの見方が解らない</a:t>
            </a:r>
            <a:endParaRPr lang="ja-JP" altLang="en-US" sz="1400" dirty="0"/>
          </a:p>
        </p:txBody>
      </p:sp>
      <p:sp>
        <p:nvSpPr>
          <p:cNvPr id="102" name="正方形/長方形 101"/>
          <p:cNvSpPr/>
          <p:nvPr/>
        </p:nvSpPr>
        <p:spPr>
          <a:xfrm>
            <a:off x="4481851" y="5050965"/>
            <a:ext cx="1458301" cy="613006"/>
          </a:xfrm>
          <a:prstGeom prst="rect">
            <a:avLst/>
          </a:prstGeom>
          <a:solidFill>
            <a:schemeClr val="bg1"/>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設定方法</a:t>
            </a:r>
            <a:endParaRPr lang="en-US" altLang="ja-JP" sz="1400" dirty="0" smtClean="0"/>
          </a:p>
          <a:p>
            <a:pPr algn="ctr">
              <a:defRPr/>
            </a:pPr>
            <a:r>
              <a:rPr lang="ja-JP" altLang="en-US" sz="1400" dirty="0" smtClean="0"/>
              <a:t>を間違っている</a:t>
            </a:r>
            <a:endParaRPr lang="ja-JP" altLang="en-US" sz="1400" dirty="0"/>
          </a:p>
        </p:txBody>
      </p:sp>
      <p:cxnSp>
        <p:nvCxnSpPr>
          <p:cNvPr id="105" name="直線矢印コネクタ 104"/>
          <p:cNvCxnSpPr/>
          <p:nvPr/>
        </p:nvCxnSpPr>
        <p:spPr>
          <a:xfrm flipH="1">
            <a:off x="3613769" y="5572748"/>
            <a:ext cx="18561" cy="326264"/>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07" name="直線矢印コネクタ 106"/>
          <p:cNvCxnSpPr>
            <a:endCxn id="102" idx="1"/>
          </p:cNvCxnSpPr>
          <p:nvPr/>
        </p:nvCxnSpPr>
        <p:spPr>
          <a:xfrm>
            <a:off x="4018068" y="5263192"/>
            <a:ext cx="463783" cy="94276"/>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8" name="カギ線コネクタ 47"/>
          <p:cNvCxnSpPr/>
          <p:nvPr/>
        </p:nvCxnSpPr>
        <p:spPr>
          <a:xfrm rot="16200000" flipV="1">
            <a:off x="-43776" y="2878721"/>
            <a:ext cx="3847308" cy="3007681"/>
          </a:xfrm>
          <a:prstGeom prst="bentConnector3">
            <a:avLst>
              <a:gd name="adj1" fmla="val 437"/>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3" name="テキスト ボックス 1"/>
          <p:cNvSpPr txBox="1">
            <a:spLocks noChangeArrowheads="1"/>
          </p:cNvSpPr>
          <p:nvPr/>
        </p:nvSpPr>
        <p:spPr bwMode="auto">
          <a:xfrm>
            <a:off x="5782718" y="6306216"/>
            <a:ext cx="315369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r>
              <a:rPr lang="ja-JP" altLang="en-US" sz="1200" u="sng" dirty="0" smtClean="0"/>
              <a:t>図：おいしいご飯が炊けない連関図</a:t>
            </a:r>
            <a:endParaRPr lang="ja-JP" altLang="en-US" sz="1200" u="sng" dirty="0"/>
          </a:p>
        </p:txBody>
      </p:sp>
      <p:sp>
        <p:nvSpPr>
          <p:cNvPr id="126" name="正方形/長方形 125"/>
          <p:cNvSpPr/>
          <p:nvPr/>
        </p:nvSpPr>
        <p:spPr>
          <a:xfrm>
            <a:off x="3399762" y="5899012"/>
            <a:ext cx="1274297" cy="503237"/>
          </a:xfrm>
          <a:prstGeom prst="rect">
            <a:avLst/>
          </a:prstGeom>
          <a:solidFill>
            <a:srgbClr val="FFFFCC"/>
          </a:solidFill>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マニュアルが</a:t>
            </a:r>
            <a:endParaRPr lang="en-US" altLang="ja-JP" sz="1400" dirty="0" smtClean="0"/>
          </a:p>
          <a:p>
            <a:pPr algn="ctr">
              <a:defRPr/>
            </a:pPr>
            <a:r>
              <a:rPr lang="ja-JP" altLang="en-US" sz="1400" dirty="0" smtClean="0"/>
              <a:t>解りにくい</a:t>
            </a:r>
            <a:endParaRPr lang="ja-JP" altLang="en-US" sz="1400" dirty="0"/>
          </a:p>
        </p:txBody>
      </p:sp>
      <p:cxnSp>
        <p:nvCxnSpPr>
          <p:cNvPr id="137" name="直線矢印コネクタ 136"/>
          <p:cNvCxnSpPr>
            <a:stCxn id="102" idx="2"/>
            <a:endCxn id="126" idx="3"/>
          </p:cNvCxnSpPr>
          <p:nvPr/>
        </p:nvCxnSpPr>
        <p:spPr>
          <a:xfrm flipH="1">
            <a:off x="4674059" y="5663971"/>
            <a:ext cx="536943" cy="486660"/>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61" name="直線矢印コネクタ 160"/>
          <p:cNvCxnSpPr/>
          <p:nvPr/>
        </p:nvCxnSpPr>
        <p:spPr>
          <a:xfrm>
            <a:off x="3314370" y="3416138"/>
            <a:ext cx="280190" cy="1653373"/>
          </a:xfrm>
          <a:prstGeom prst="straightConnector1">
            <a:avLst/>
          </a:prstGeom>
          <a:ln w="1905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0" y="0"/>
            <a:ext cx="9144000" cy="685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kumimoji="0" lang="ja-JP" altLang="en-US" sz="2000">
              <a:latin typeface="Arial" panose="020B0604020202020204" pitchFamily="34" charset="0"/>
            </a:endParaRPr>
          </a:p>
        </p:txBody>
      </p:sp>
      <p:sp>
        <p:nvSpPr>
          <p:cNvPr id="6147" name="Rectangle 2"/>
          <p:cNvSpPr>
            <a:spLocks noGrp="1" noChangeArrowheads="1"/>
          </p:cNvSpPr>
          <p:nvPr>
            <p:ph type="ctrTitle"/>
          </p:nvPr>
        </p:nvSpPr>
        <p:spPr>
          <a:xfrm>
            <a:off x="1857375" y="2016125"/>
            <a:ext cx="5518150" cy="2071688"/>
          </a:xfrm>
          <a:solidFill>
            <a:srgbClr val="00FFFF"/>
          </a:solidFill>
        </p:spPr>
        <p:txBody>
          <a:bodyPr/>
          <a:lstStyle/>
          <a:p>
            <a:pPr eaLnBrk="1" hangingPunct="1">
              <a:lnSpc>
                <a:spcPct val="120000"/>
              </a:lnSpc>
            </a:pPr>
            <a:r>
              <a:rPr lang="ja-JP" altLang="en-US" sz="5400" smtClean="0"/>
              <a:t>ＱＣ手法の基礎</a:t>
            </a:r>
            <a:br>
              <a:rPr lang="ja-JP" altLang="en-US" sz="5400" smtClean="0"/>
            </a:br>
            <a:r>
              <a:rPr lang="ja-JP" altLang="en-US" sz="4000" smtClean="0"/>
              <a:t>─ 新ＱＣ七つ道具 ─</a:t>
            </a:r>
          </a:p>
        </p:txBody>
      </p:sp>
      <p:sp>
        <p:nvSpPr>
          <p:cNvPr id="6148" name="Text Box 6"/>
          <p:cNvSpPr txBox="1">
            <a:spLocks noChangeArrowheads="1"/>
          </p:cNvSpPr>
          <p:nvPr/>
        </p:nvSpPr>
        <p:spPr bwMode="auto">
          <a:xfrm>
            <a:off x="2089150" y="5842000"/>
            <a:ext cx="51530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kumimoji="0" lang="ja-JP" altLang="en-US" sz="2800" b="1"/>
              <a:t>ＱＣサークル東海支部静岡地区　</a:t>
            </a:r>
            <a:endParaRPr kumimoji="0" lang="ja-JP" altLang="en-US" sz="2000">
              <a:latin typeface="Arial" panose="020B0604020202020204" pitchFamily="34" charset="0"/>
            </a:endParaRPr>
          </a:p>
        </p:txBody>
      </p:sp>
      <p:grpSp>
        <p:nvGrpSpPr>
          <p:cNvPr id="6149" name="Group 7"/>
          <p:cNvGrpSpPr>
            <a:grpSpLocks/>
          </p:cNvGrpSpPr>
          <p:nvPr/>
        </p:nvGrpSpPr>
        <p:grpSpPr bwMode="auto">
          <a:xfrm>
            <a:off x="6162675" y="4205288"/>
            <a:ext cx="2624138" cy="1519237"/>
            <a:chOff x="4067" y="1780"/>
            <a:chExt cx="1872" cy="1564"/>
          </a:xfrm>
        </p:grpSpPr>
        <p:pic>
          <p:nvPicPr>
            <p:cNvPr id="6156" name="Picture 8" descr="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 y="1780"/>
              <a:ext cx="1872" cy="1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pic>
        <p:sp>
          <p:nvSpPr>
            <p:cNvPr id="6157" name="Rectangle 9"/>
            <p:cNvSpPr>
              <a:spLocks noChangeArrowheads="1"/>
            </p:cNvSpPr>
            <p:nvPr/>
          </p:nvSpPr>
          <p:spPr bwMode="auto">
            <a:xfrm>
              <a:off x="4442" y="2700"/>
              <a:ext cx="1248" cy="360"/>
            </a:xfrm>
            <a:prstGeom prst="rect">
              <a:avLst/>
            </a:prstGeom>
            <a:solidFill>
              <a:schemeClr val="bg1"/>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kumimoji="0" lang="ja-JP" altLang="en-US" sz="2000">
                <a:latin typeface="Arial" panose="020B0604020202020204" pitchFamily="34" charset="0"/>
              </a:endParaRPr>
            </a:p>
          </p:txBody>
        </p:sp>
        <p:sp>
          <p:nvSpPr>
            <p:cNvPr id="6158" name="Text Box 10"/>
            <p:cNvSpPr txBox="1">
              <a:spLocks noChangeArrowheads="1"/>
            </p:cNvSpPr>
            <p:nvPr/>
          </p:nvSpPr>
          <p:spPr bwMode="auto">
            <a:xfrm>
              <a:off x="4347" y="2672"/>
              <a:ext cx="1382" cy="4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lIns="0" tIns="0" rIns="0" bIns="0" anchor="ct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kumimoji="0" lang="en-US" altLang="ja-JP" sz="2800">
                  <a:solidFill>
                    <a:srgbClr val="FF0000"/>
                  </a:solidFill>
                  <a:latin typeface="HGP創英角ｺﾞｼｯｸUB" panose="020B0900000000000000" pitchFamily="50" charset="-128"/>
                  <a:ea typeface="HGP創英角ｺﾞｼｯｸUB" panose="020B0900000000000000" pitchFamily="50" charset="-128"/>
                </a:rPr>
                <a:t>QC</a:t>
              </a:r>
              <a:r>
                <a:rPr kumimoji="0" lang="ja-JP" altLang="en-US" sz="2800">
                  <a:solidFill>
                    <a:srgbClr val="FF0000"/>
                  </a:solidFill>
                  <a:latin typeface="HGP創英角ｺﾞｼｯｸUB" panose="020B0900000000000000" pitchFamily="50" charset="-128"/>
                  <a:ea typeface="HGP創英角ｺﾞｼｯｸUB" panose="020B0900000000000000" pitchFamily="50" charset="-128"/>
                </a:rPr>
                <a:t>サークル</a:t>
              </a:r>
              <a:endParaRPr kumimoji="0" lang="ja-JP" altLang="en-US" sz="2000">
                <a:latin typeface="Arial" panose="020B0604020202020204" pitchFamily="34" charset="0"/>
              </a:endParaRPr>
            </a:p>
          </p:txBody>
        </p:sp>
      </p:grpSp>
      <p:grpSp>
        <p:nvGrpSpPr>
          <p:cNvPr id="6150" name="Group 11"/>
          <p:cNvGrpSpPr>
            <a:grpSpLocks/>
          </p:cNvGrpSpPr>
          <p:nvPr/>
        </p:nvGrpSpPr>
        <p:grpSpPr bwMode="auto">
          <a:xfrm>
            <a:off x="6253163" y="531813"/>
            <a:ext cx="2443162" cy="473075"/>
            <a:chOff x="3803" y="199"/>
            <a:chExt cx="1539" cy="298"/>
          </a:xfrm>
        </p:grpSpPr>
        <p:sp>
          <p:nvSpPr>
            <p:cNvPr id="6154" name="AutoShape 12"/>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kumimoji="0" lang="ja-JP" altLang="en-US" sz="2000">
                <a:latin typeface="Arial" panose="020B0604020202020204" pitchFamily="34" charset="0"/>
              </a:endParaRPr>
            </a:p>
          </p:txBody>
        </p:sp>
        <p:sp>
          <p:nvSpPr>
            <p:cNvPr id="6155" name="Text Box 13"/>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kumimoji="0" lang="ja-JP" altLang="en-US" sz="1600" b="1"/>
                <a:t>　標準版　　　　</a:t>
              </a:r>
              <a:endParaRPr kumimoji="0" lang="ja-JP" altLang="en-US" sz="2000">
                <a:latin typeface="Arial" panose="020B0604020202020204" pitchFamily="34" charset="0"/>
              </a:endParaRPr>
            </a:p>
          </p:txBody>
        </p:sp>
      </p:grpSp>
      <p:pic>
        <p:nvPicPr>
          <p:cNvPr id="6151"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3875" y="477838"/>
            <a:ext cx="1109663" cy="101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bwMode="auto">
          <a:xfrm>
            <a:off x="6837363" y="1144588"/>
            <a:ext cx="1274762" cy="266700"/>
          </a:xfrm>
          <a:prstGeom prst="rect">
            <a:avLst/>
          </a:prstGeom>
          <a:noFill/>
          <a:ln w="28575">
            <a:noFill/>
            <a:miter lim="800000"/>
            <a:headEnd/>
            <a:tailEnd/>
          </a:ln>
          <a:effectLst/>
          <a:extLst/>
        </p:spPr>
        <p:txBody>
          <a:bodyPr tIns="72000">
            <a:spAutoFit/>
          </a:bodyPr>
          <a:lstStyle/>
          <a:p>
            <a:pPr>
              <a:lnSpc>
                <a:spcPct val="80000"/>
              </a:lnSpc>
              <a:spcBef>
                <a:spcPct val="50000"/>
              </a:spcBef>
              <a:defRPr/>
            </a:pPr>
            <a:r>
              <a:rPr lang="en-US" altLang="ja-JP" sz="1200" dirty="0">
                <a:latin typeface="+mn-ea"/>
                <a:ea typeface="+mn-ea"/>
              </a:rPr>
              <a:t>17</a:t>
            </a:r>
            <a:r>
              <a:rPr lang="ja-JP" altLang="en-US" sz="1200" dirty="0">
                <a:latin typeface="+mn-ea"/>
                <a:ea typeface="+mn-ea"/>
              </a:rPr>
              <a:t>年　　月改訂</a:t>
            </a:r>
          </a:p>
        </p:txBody>
      </p:sp>
      <p:sp>
        <p:nvSpPr>
          <p:cNvPr id="6153" name="Text Box 6"/>
          <p:cNvSpPr txBox="1">
            <a:spLocks noChangeArrowheads="1"/>
          </p:cNvSpPr>
          <p:nvPr/>
        </p:nvSpPr>
        <p:spPr bwMode="auto">
          <a:xfrm>
            <a:off x="1706563" y="4364038"/>
            <a:ext cx="310197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kumimoji="0" lang="ja-JP" altLang="en-US" sz="4000" b="1" dirty="0">
                <a:solidFill>
                  <a:srgbClr val="0000FF"/>
                </a:solidFill>
                <a:latin typeface="HGP創英角ﾎﾟｯﾌﾟ体" panose="040B0A00000000000000" pitchFamily="50" charset="-128"/>
                <a:ea typeface="HGP創英角ﾎﾟｯﾌﾟ体" panose="040B0A00000000000000" pitchFamily="50" charset="-128"/>
              </a:rPr>
              <a:t>（連関図法）　</a:t>
            </a:r>
            <a:endParaRPr kumimoji="0" lang="ja-JP" altLang="en-US" dirty="0">
              <a:solidFill>
                <a:srgbClr val="0000FF"/>
              </a:solidFill>
              <a:latin typeface="HGP創英角ﾎﾟｯﾌﾟ体" panose="040B0A00000000000000" pitchFamily="50" charset="-128"/>
              <a:ea typeface="HGP創英角ﾎﾟｯﾌﾟ体" panose="040B0A00000000000000" pitchFamily="50" charset="-128"/>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33363" y="198438"/>
            <a:ext cx="4699000"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fontAlgn="ctr" hangingPunct="1">
              <a:defRPr/>
            </a:pP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　１</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a:t>
            </a: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連関</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図法とは</a:t>
            </a:r>
            <a:endParaRPr lang="ja-JP" altLang="en-US" sz="2800" dirty="0" smtClean="0">
              <a:latin typeface="HGP創英角ｺﾞｼｯｸUB" pitchFamily="50" charset="-128"/>
              <a:ea typeface="HGP創英角ｺﾞｼｯｸUB" pitchFamily="50" charset="-128"/>
            </a:endParaRPr>
          </a:p>
        </p:txBody>
      </p:sp>
      <p:sp>
        <p:nvSpPr>
          <p:cNvPr id="10243" name="AutoShape 7"/>
          <p:cNvSpPr>
            <a:spLocks noChangeAspect="1" noChangeArrowheads="1" noTextEdit="1"/>
          </p:cNvSpPr>
          <p:nvPr/>
        </p:nvSpPr>
        <p:spPr bwMode="auto">
          <a:xfrm>
            <a:off x="684213" y="1576388"/>
            <a:ext cx="7488237"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5" name="テキスト ボックス 4"/>
          <p:cNvSpPr txBox="1"/>
          <p:nvPr/>
        </p:nvSpPr>
        <p:spPr>
          <a:xfrm>
            <a:off x="170656" y="1052736"/>
            <a:ext cx="8515350" cy="2677656"/>
          </a:xfrm>
          <a:prstGeom prst="rect">
            <a:avLst/>
          </a:prstGeom>
          <a:noFill/>
          <a:ln w="28575">
            <a:no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　</a:t>
            </a:r>
            <a:r>
              <a:rPr lang="ja-JP" altLang="en-US" sz="2800" dirty="0">
                <a:latin typeface="HGP創英角ﾎﾟｯﾌﾟ体" panose="040B0A00000000000000" pitchFamily="50" charset="-128"/>
                <a:ea typeface="HGP創英角ﾎﾟｯﾌﾟ体" panose="040B0A00000000000000" pitchFamily="50" charset="-128"/>
              </a:rPr>
              <a:t>連関図法とは、</a:t>
            </a:r>
            <a:r>
              <a:rPr lang="en-US" altLang="ja-JP" sz="2800"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2800" dirty="0">
                <a:solidFill>
                  <a:srgbClr val="FF0000"/>
                </a:solidFill>
                <a:latin typeface="HGP創英角ﾎﾟｯﾌﾟ体" panose="040B0A00000000000000" pitchFamily="50" charset="-128"/>
                <a:ea typeface="HGP創英角ﾎﾟｯﾌﾟ体" panose="040B0A00000000000000" pitchFamily="50" charset="-128"/>
              </a:rPr>
              <a:t>あるべき姿</a:t>
            </a:r>
            <a:r>
              <a:rPr lang="en-US" altLang="ja-JP" sz="2800"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2800" dirty="0">
                <a:latin typeface="HGP創英角ﾎﾟｯﾌﾟ体" panose="040B0A00000000000000" pitchFamily="50" charset="-128"/>
                <a:ea typeface="HGP創英角ﾎﾟｯﾌﾟ体" panose="040B0A00000000000000" pitchFamily="50" charset="-128"/>
              </a:rPr>
              <a:t>や</a:t>
            </a:r>
            <a:r>
              <a:rPr lang="en-US" altLang="ja-JP" sz="2800"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2800" dirty="0">
                <a:solidFill>
                  <a:srgbClr val="FF0000"/>
                </a:solidFill>
                <a:latin typeface="HGP創英角ﾎﾟｯﾌﾟ体" panose="040B0A00000000000000" pitchFamily="50" charset="-128"/>
                <a:ea typeface="HGP創英角ﾎﾟｯﾌﾟ体" panose="040B0A00000000000000" pitchFamily="50" charset="-128"/>
              </a:rPr>
              <a:t>ありたい姿</a:t>
            </a:r>
            <a:r>
              <a:rPr lang="en-US" altLang="ja-JP" sz="2800"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2800" dirty="0">
                <a:latin typeface="HGP創英角ﾎﾟｯﾌﾟ体" panose="040B0A00000000000000" pitchFamily="50" charset="-128"/>
                <a:ea typeface="HGP創英角ﾎﾟｯﾌﾟ体" panose="040B0A00000000000000" pitchFamily="50" charset="-128"/>
              </a:rPr>
              <a:t>と</a:t>
            </a:r>
            <a:endParaRPr lang="en-US" altLang="ja-JP" sz="2800" dirty="0">
              <a:latin typeface="HGP創英角ﾎﾟｯﾌﾟ体" panose="040B0A00000000000000" pitchFamily="50" charset="-128"/>
              <a:ea typeface="HGP創英角ﾎﾟｯﾌﾟ体" panose="040B0A00000000000000" pitchFamily="50" charset="-128"/>
            </a:endParaRPr>
          </a:p>
          <a:p>
            <a:pPr>
              <a:defRPr/>
            </a:pPr>
            <a:r>
              <a:rPr lang="ja-JP" altLang="en-US" sz="2800" dirty="0">
                <a:latin typeface="HGP創英角ﾎﾟｯﾌﾟ体" panose="040B0A00000000000000" pitchFamily="50" charset="-128"/>
                <a:ea typeface="HGP創英角ﾎﾟｯﾌﾟ体" panose="040B0A00000000000000" pitchFamily="50" charset="-128"/>
              </a:rPr>
              <a:t>　現状の間にあるギャップの 発生原因を</a:t>
            </a:r>
            <a:r>
              <a:rPr lang="ja-JP" altLang="en-US" sz="2800" dirty="0">
                <a:solidFill>
                  <a:srgbClr val="0000FF"/>
                </a:solidFill>
                <a:latin typeface="HGP創英角ﾎﾟｯﾌﾟ体" panose="040B0A00000000000000" pitchFamily="50" charset="-128"/>
                <a:ea typeface="HGP創英角ﾎﾟｯﾌﾟ体" panose="040B0A00000000000000" pitchFamily="50" charset="-128"/>
              </a:rPr>
              <a:t>「事実データ」</a:t>
            </a:r>
            <a:endParaRPr lang="en-US" altLang="ja-JP" sz="2800" dirty="0">
              <a:solidFill>
                <a:srgbClr val="0000FF"/>
              </a:solidFill>
              <a:latin typeface="HGP創英角ﾎﾟｯﾌﾟ体" panose="040B0A00000000000000" pitchFamily="50" charset="-128"/>
              <a:ea typeface="HGP創英角ﾎﾟｯﾌﾟ体" panose="040B0A00000000000000" pitchFamily="50" charset="-128"/>
            </a:endParaRPr>
          </a:p>
          <a:p>
            <a:pPr>
              <a:defRPr/>
            </a:pPr>
            <a:r>
              <a:rPr lang="ja-JP" altLang="en-US" sz="2800" dirty="0">
                <a:latin typeface="HGP創英角ﾎﾟｯﾌﾟ体" panose="040B0A00000000000000" pitchFamily="50" charset="-128"/>
                <a:ea typeface="HGP創英角ﾎﾟｯﾌﾟ体" panose="040B0A00000000000000" pitchFamily="50" charset="-128"/>
              </a:rPr>
              <a:t>　に基づいて、</a:t>
            </a:r>
            <a:r>
              <a:rPr lang="en-US" altLang="ja-JP" sz="2800" dirty="0">
                <a:solidFill>
                  <a:srgbClr val="FF0000"/>
                </a:solidFill>
                <a:latin typeface="HGP創英角ﾎﾟｯﾌﾟ体" panose="040B0A00000000000000" pitchFamily="50" charset="-128"/>
                <a:ea typeface="HGP創英角ﾎﾟｯﾌﾟ体" panose="040B0A00000000000000" pitchFamily="50" charset="-128"/>
              </a:rPr>
              <a:t>『</a:t>
            </a:r>
            <a:r>
              <a:rPr lang="ja-JP" altLang="en-US" sz="2800" dirty="0">
                <a:solidFill>
                  <a:srgbClr val="FF0000"/>
                </a:solidFill>
                <a:latin typeface="HGP創英角ﾎﾟｯﾌﾟ体" panose="040B0A00000000000000" pitchFamily="50" charset="-128"/>
                <a:ea typeface="HGP創英角ﾎﾟｯﾌﾟ体" panose="040B0A00000000000000" pitchFamily="50" charset="-128"/>
              </a:rPr>
              <a:t>なぜなぜ分析</a:t>
            </a:r>
            <a:r>
              <a:rPr lang="en-US" altLang="ja-JP" sz="2800" dirty="0">
                <a:latin typeface="HGP創英角ﾎﾟｯﾌﾟ体" panose="040B0A00000000000000" pitchFamily="50" charset="-128"/>
                <a:ea typeface="HGP創英角ﾎﾟｯﾌﾟ体" panose="040B0A00000000000000" pitchFamily="50" charset="-128"/>
              </a:rPr>
              <a:t>』</a:t>
            </a:r>
            <a:r>
              <a:rPr lang="ja-JP" altLang="en-US" sz="2800" dirty="0">
                <a:latin typeface="HGP創英角ﾎﾟｯﾌﾟ体" panose="040B0A00000000000000" pitchFamily="50" charset="-128"/>
                <a:ea typeface="HGP創英角ﾎﾟｯﾌﾟ体" panose="040B0A00000000000000" pitchFamily="50" charset="-128"/>
              </a:rPr>
              <a:t>を用いて</a:t>
            </a:r>
            <a:r>
              <a:rPr lang="ja-JP" altLang="en-US" sz="2800" dirty="0" smtClean="0">
                <a:latin typeface="HGP創英角ﾎﾟｯﾌﾟ体" panose="040B0A00000000000000" pitchFamily="50" charset="-128"/>
                <a:ea typeface="HGP創英角ﾎﾟｯﾌﾟ体" panose="040B0A00000000000000" pitchFamily="50" charset="-128"/>
              </a:rPr>
              <a:t>、複雑な原因が</a:t>
            </a:r>
            <a:endParaRPr lang="en-US" altLang="ja-JP" sz="2800" dirty="0" smtClean="0">
              <a:latin typeface="HGP創英角ﾎﾟｯﾌﾟ体" panose="040B0A00000000000000" pitchFamily="50" charset="-128"/>
              <a:ea typeface="HGP創英角ﾎﾟｯﾌﾟ体" panose="040B0A00000000000000" pitchFamily="50" charset="-128"/>
            </a:endParaRPr>
          </a:p>
          <a:p>
            <a:pPr>
              <a:defRPr/>
            </a:pPr>
            <a:r>
              <a:rPr lang="ja-JP" altLang="en-US" sz="2800" dirty="0">
                <a:latin typeface="HGP創英角ﾎﾟｯﾌﾟ体" panose="040B0A00000000000000" pitchFamily="50" charset="-128"/>
                <a:ea typeface="HGP創英角ﾎﾟｯﾌﾟ体" panose="040B0A00000000000000" pitchFamily="50" charset="-128"/>
              </a:rPr>
              <a:t>　</a:t>
            </a:r>
            <a:r>
              <a:rPr lang="ja-JP" altLang="en-US" sz="2800" dirty="0" smtClean="0">
                <a:latin typeface="HGP創英角ﾎﾟｯﾌﾟ体" panose="040B0A00000000000000" pitchFamily="50" charset="-128"/>
                <a:ea typeface="HGP創英角ﾎﾟｯﾌﾟ体" panose="040B0A00000000000000" pitchFamily="50" charset="-128"/>
              </a:rPr>
              <a:t>絡み合う問題について「原因と結果」や「目的と手段」</a:t>
            </a:r>
            <a:endParaRPr lang="en-US" altLang="ja-JP" sz="2800" dirty="0" smtClean="0">
              <a:latin typeface="HGP創英角ﾎﾟｯﾌﾟ体" panose="040B0A00000000000000" pitchFamily="50" charset="-128"/>
              <a:ea typeface="HGP創英角ﾎﾟｯﾌﾟ体" panose="040B0A00000000000000" pitchFamily="50" charset="-128"/>
            </a:endParaRPr>
          </a:p>
          <a:p>
            <a:pPr>
              <a:defRPr/>
            </a:pPr>
            <a:r>
              <a:rPr lang="ja-JP" altLang="en-US" sz="2800" dirty="0" smtClean="0">
                <a:latin typeface="HGP創英角ﾎﾟｯﾌﾟ体" panose="040B0A00000000000000" pitchFamily="50" charset="-128"/>
                <a:ea typeface="HGP創英角ﾎﾟｯﾌﾟ体" panose="040B0A00000000000000" pitchFamily="50" charset="-128"/>
              </a:rPr>
              <a:t>　などその関係を論理的につないでいくことにより適切</a:t>
            </a:r>
            <a:endParaRPr lang="en-US" altLang="ja-JP" sz="2800" dirty="0" smtClean="0">
              <a:latin typeface="HGP創英角ﾎﾟｯﾌﾟ体" panose="040B0A00000000000000" pitchFamily="50" charset="-128"/>
              <a:ea typeface="HGP創英角ﾎﾟｯﾌﾟ体" panose="040B0A00000000000000" pitchFamily="50" charset="-128"/>
            </a:endParaRPr>
          </a:p>
          <a:p>
            <a:pPr>
              <a:defRPr/>
            </a:pPr>
            <a:r>
              <a:rPr lang="ja-JP" altLang="en-US" sz="2800" dirty="0">
                <a:latin typeface="HGP創英角ﾎﾟｯﾌﾟ体" panose="040B0A00000000000000" pitchFamily="50" charset="-128"/>
                <a:ea typeface="HGP創英角ﾎﾟｯﾌﾟ体" panose="040B0A00000000000000" pitchFamily="50" charset="-128"/>
              </a:rPr>
              <a:t>　</a:t>
            </a:r>
            <a:r>
              <a:rPr lang="ja-JP" altLang="en-US" sz="2800" dirty="0" smtClean="0">
                <a:latin typeface="HGP創英角ﾎﾟｯﾌﾟ体" panose="040B0A00000000000000" pitchFamily="50" charset="-128"/>
                <a:ea typeface="HGP創英角ﾎﾟｯﾌﾟ体" panose="040B0A00000000000000" pitchFamily="50" charset="-128"/>
              </a:rPr>
              <a:t>な解決策を見出すための図法である</a:t>
            </a:r>
            <a:endParaRPr lang="ja-JP" altLang="en-US" sz="28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7" name="Rectangle 4"/>
          <p:cNvSpPr txBox="1">
            <a:spLocks noChangeArrowheads="1"/>
          </p:cNvSpPr>
          <p:nvPr/>
        </p:nvSpPr>
        <p:spPr>
          <a:xfrm>
            <a:off x="519113" y="4368007"/>
            <a:ext cx="8229600" cy="1221234"/>
          </a:xfrm>
          <a:prstGeom prst="rect">
            <a:avLst/>
          </a:prstGeom>
          <a:solidFill>
            <a:srgbClr val="FFFF99"/>
          </a:solidFill>
          <a:ln w="31750">
            <a:noFill/>
            <a:miter lim="800000"/>
            <a:headEnd/>
            <a:tailEnd/>
          </a:ln>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eaLnBrk="1" hangingPunct="1">
              <a:buFontTx/>
              <a:buNone/>
              <a:defRPr/>
            </a:pPr>
            <a:r>
              <a:rPr lang="ja-JP" altLang="en-US" sz="2200" b="1" kern="0" dirty="0" smtClean="0"/>
              <a:t>この図法は、数人のグループメンバーで数回にわたり書き改めていく過程でメンバーのコンセンサスや発想の転換がはかれ、問題の核心をさぐり解決に導いていく手法である。</a:t>
            </a:r>
            <a:endParaRPr lang="ja-JP" altLang="en-US" sz="2200" b="1" kern="0" dirty="0" smtClean="0"/>
          </a:p>
          <a:p>
            <a:pPr eaLnBrk="1" hangingPunct="1">
              <a:defRPr/>
            </a:pPr>
            <a:endParaRPr lang="ja-JP" altLang="en-US" sz="2200" b="1" kern="0" dirty="0" smtClean="0"/>
          </a:p>
          <a:p>
            <a:pPr marL="0" indent="0" eaLnBrk="1" hangingPunct="1">
              <a:buNone/>
              <a:defRPr/>
            </a:pPr>
            <a:endParaRPr lang="en-US" altLang="ja-JP" sz="2200" b="1" kern="0" dirty="0"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33363" y="198438"/>
            <a:ext cx="4699000"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fontAlgn="ctr" hangingPunct="1">
              <a:defRPr/>
            </a:pP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２．</a:t>
            </a: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連関</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図法の利点</a:t>
            </a:r>
            <a:endParaRPr lang="ja-JP" altLang="en-US" sz="2800" dirty="0" smtClean="0">
              <a:latin typeface="HGP創英角ｺﾞｼｯｸUB" pitchFamily="50" charset="-128"/>
              <a:ea typeface="HGP創英角ｺﾞｼｯｸUB" pitchFamily="50" charset="-128"/>
            </a:endParaRPr>
          </a:p>
        </p:txBody>
      </p:sp>
      <p:sp>
        <p:nvSpPr>
          <p:cNvPr id="8195" name="AutoShape 7"/>
          <p:cNvSpPr>
            <a:spLocks noChangeAspect="1" noChangeArrowheads="1" noTextEdit="1"/>
          </p:cNvSpPr>
          <p:nvPr/>
        </p:nvSpPr>
        <p:spPr bwMode="auto">
          <a:xfrm>
            <a:off x="755650" y="1541463"/>
            <a:ext cx="7488238"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96" name="正方形/長方形 9"/>
          <p:cNvSpPr>
            <a:spLocks noChangeArrowheads="1"/>
          </p:cNvSpPr>
          <p:nvPr/>
        </p:nvSpPr>
        <p:spPr bwMode="auto">
          <a:xfrm>
            <a:off x="287338" y="980728"/>
            <a:ext cx="8424862" cy="58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（１）</a:t>
            </a:r>
            <a:r>
              <a:rPr lang="en-US" altLang="ja-JP" sz="2400" dirty="0">
                <a:solidFill>
                  <a:srgbClr val="FF0000"/>
                </a:solidFill>
                <a:latin typeface="HGP創英角ﾎﾟｯﾌﾟ体" panose="040B0A00000000000000" pitchFamily="50" charset="-128"/>
                <a:ea typeface="HGP創英角ﾎﾟｯﾌﾟ体" panose="040B0A00000000000000" pitchFamily="50" charset="-128"/>
              </a:rPr>
              <a:t>QC</a:t>
            </a: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サークルの活動が不活発である原因を究明したい </a:t>
            </a:r>
          </a:p>
          <a:p>
            <a:pPr>
              <a:buFontTx/>
              <a:buNone/>
            </a:pPr>
            <a:r>
              <a:rPr lang="ja-JP" altLang="en-US" sz="2000" dirty="0"/>
              <a:t>　・</a:t>
            </a:r>
            <a:r>
              <a:rPr lang="en-US" altLang="ja-JP" sz="2000" dirty="0"/>
              <a:t>QC</a:t>
            </a:r>
            <a:r>
              <a:rPr lang="ja-JP" altLang="en-US" sz="2000" dirty="0"/>
              <a:t>サークル活動が不活発になっていると思われる事象が多く散見され </a:t>
            </a:r>
          </a:p>
          <a:p>
            <a:pPr>
              <a:buFontTx/>
              <a:buNone/>
            </a:pPr>
            <a:r>
              <a:rPr lang="ja-JP" altLang="en-US" sz="2000" dirty="0"/>
              <a:t>　　その根本原因を究明したい。 </a:t>
            </a:r>
          </a:p>
          <a:p>
            <a:pPr>
              <a:buFontTx/>
              <a:buNone/>
            </a:pP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（２）工程内不良の発生原因を究明したい </a:t>
            </a:r>
          </a:p>
          <a:p>
            <a:pPr>
              <a:buFontTx/>
              <a:buNone/>
            </a:pPr>
            <a:r>
              <a:rPr lang="ja-JP" altLang="en-US" sz="2000" dirty="0"/>
              <a:t>　・日々の生産工程で人の変化点に起因すると思われる多数のトラブルが </a:t>
            </a:r>
          </a:p>
          <a:p>
            <a:pPr>
              <a:buFontTx/>
              <a:buNone/>
            </a:pPr>
            <a:r>
              <a:rPr lang="ja-JP" altLang="en-US" sz="2000" dirty="0"/>
              <a:t>　　発生している。表面的にはヒューマンエラーで処理されるが、その根本 </a:t>
            </a:r>
          </a:p>
          <a:p>
            <a:pPr>
              <a:buFontTx/>
              <a:buNone/>
            </a:pPr>
            <a:r>
              <a:rPr lang="ja-JP" altLang="en-US" sz="2000" dirty="0"/>
              <a:t>　　原因を究明したい。 </a:t>
            </a:r>
          </a:p>
          <a:p>
            <a:pPr>
              <a:buFontTx/>
              <a:buNone/>
            </a:pP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（３）不安全業務を撲滅したい </a:t>
            </a:r>
          </a:p>
          <a:p>
            <a:pPr>
              <a:buFontTx/>
              <a:buNone/>
            </a:pPr>
            <a:r>
              <a:rPr lang="ja-JP" altLang="en-US" sz="2000" dirty="0"/>
              <a:t>　・業務安全が明るい職場作りの第一歩であるが、赤チン災害がなくなら </a:t>
            </a:r>
          </a:p>
          <a:p>
            <a:pPr>
              <a:buFontTx/>
              <a:buNone/>
            </a:pPr>
            <a:r>
              <a:rPr lang="ja-JP" altLang="en-US" sz="2000" dirty="0"/>
              <a:t>　ない。そこで、様々な災害に潜む不安全業務の発生原因を究明したい。 </a:t>
            </a:r>
          </a:p>
          <a:p>
            <a:pPr>
              <a:buFontTx/>
              <a:buNone/>
            </a:pP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（４）３Ｓの</a:t>
            </a:r>
            <a:r>
              <a:rPr lang="ja-JP" altLang="en-US" sz="2400" dirty="0" smtClean="0">
                <a:solidFill>
                  <a:srgbClr val="FF0000"/>
                </a:solidFill>
                <a:latin typeface="HGP創英角ﾎﾟｯﾌﾟ体" panose="040B0A00000000000000" pitchFamily="50" charset="-128"/>
                <a:ea typeface="HGP創英角ﾎﾟｯﾌﾟ体" panose="040B0A00000000000000" pitchFamily="50" charset="-128"/>
              </a:rPr>
              <a:t>徹底を図りたい </a:t>
            </a:r>
            <a:endParaRPr lang="ja-JP" altLang="en-US" sz="2400" dirty="0">
              <a:solidFill>
                <a:srgbClr val="FF0000"/>
              </a:solidFill>
              <a:latin typeface="HGP創英角ﾎﾟｯﾌﾟ体" panose="040B0A00000000000000" pitchFamily="50" charset="-128"/>
              <a:ea typeface="HGP創英角ﾎﾟｯﾌﾟ体" panose="040B0A00000000000000" pitchFamily="50" charset="-128"/>
            </a:endParaRPr>
          </a:p>
          <a:p>
            <a:pPr>
              <a:buFontTx/>
              <a:buNone/>
            </a:pPr>
            <a:r>
              <a:rPr lang="ja-JP" altLang="en-US" sz="2000" dirty="0"/>
              <a:t>　・３Ｓ（整理・整頓・清掃）活動を行っているが、「必要な書類が必要な時に </a:t>
            </a:r>
          </a:p>
          <a:p>
            <a:pPr>
              <a:buFontTx/>
              <a:buNone/>
            </a:pPr>
            <a:r>
              <a:rPr lang="ja-JP" altLang="en-US" sz="2000" dirty="0"/>
              <a:t>　有るべき場所に無い」といった問題が後を絶たない。そこで、このような </a:t>
            </a:r>
          </a:p>
          <a:p>
            <a:pPr>
              <a:buNone/>
            </a:pPr>
            <a:r>
              <a:rPr lang="ja-JP" altLang="en-US" sz="2000" dirty="0"/>
              <a:t>　状況に共通する根本原因を究明したい</a:t>
            </a:r>
            <a:r>
              <a:rPr lang="ja-JP" altLang="en-US" sz="2000" dirty="0" smtClean="0"/>
              <a:t>。</a:t>
            </a:r>
            <a:endParaRPr lang="en-US" altLang="ja-JP" sz="2000" dirty="0" smtClean="0"/>
          </a:p>
          <a:p>
            <a:pPr>
              <a:buNone/>
            </a:pPr>
            <a:r>
              <a:rPr lang="ja-JP" altLang="en-US" sz="2000" kern="0" dirty="0"/>
              <a:t>　</a:t>
            </a:r>
            <a:r>
              <a:rPr lang="ja-JP" altLang="en-US" sz="2000" kern="0" dirty="0" smtClean="0"/>
              <a:t>　　</a:t>
            </a:r>
            <a:endParaRPr lang="ja-JP" altLang="en-US" sz="2000" dirty="0"/>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77" name="Text Box 33"/>
          <p:cNvSpPr txBox="1">
            <a:spLocks noChangeArrowheads="1"/>
          </p:cNvSpPr>
          <p:nvPr/>
        </p:nvSpPr>
        <p:spPr bwMode="auto">
          <a:xfrm>
            <a:off x="141288" y="117475"/>
            <a:ext cx="4070350"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fontAlgn="ctr" hangingPunct="1">
              <a:defRPr/>
            </a:pPr>
            <a:r>
              <a:rPr lang="en-US" altLang="ja-JP" sz="2800" dirty="0" smtClean="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３．</a:t>
            </a: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連関</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図法の見方</a:t>
            </a:r>
          </a:p>
        </p:txBody>
      </p:sp>
      <p:sp>
        <p:nvSpPr>
          <p:cNvPr id="12291" name="Rectangle 757"/>
          <p:cNvSpPr>
            <a:spLocks noChangeArrowheads="1"/>
          </p:cNvSpPr>
          <p:nvPr/>
        </p:nvSpPr>
        <p:spPr bwMode="auto">
          <a:xfrm>
            <a:off x="3208338" y="6453188"/>
            <a:ext cx="19494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kumimoji="0" lang="ja-JP" altLang="en-US" sz="1400" b="1">
                <a:latin typeface="ＭＳ Ｐゴシック" panose="020B0600070205080204" pitchFamily="50" charset="-128"/>
              </a:rPr>
              <a:t>図：１　原因探索の連関図</a:t>
            </a:r>
            <a:endParaRPr kumimoji="0" lang="ja-JP" altLang="en-US" sz="1800" b="1">
              <a:latin typeface="Arial" panose="020B0604020202020204" pitchFamily="34" charset="0"/>
            </a:endParaRPr>
          </a:p>
        </p:txBody>
      </p:sp>
      <p:sp>
        <p:nvSpPr>
          <p:cNvPr id="11" name="角丸四角形 10"/>
          <p:cNvSpPr/>
          <p:nvPr/>
        </p:nvSpPr>
        <p:spPr>
          <a:xfrm>
            <a:off x="3887788" y="2735263"/>
            <a:ext cx="1038225" cy="863600"/>
          </a:xfrm>
          <a:prstGeom prst="roundRect">
            <a:avLst>
              <a:gd name="adj" fmla="val 36011"/>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問題点</a:t>
            </a:r>
            <a:endParaRPr lang="en-US" altLang="ja-JP" sz="1400" dirty="0"/>
          </a:p>
          <a:p>
            <a:pPr algn="ctr">
              <a:defRPr/>
            </a:pPr>
            <a:r>
              <a:rPr lang="ja-JP" altLang="en-US" sz="1400" dirty="0"/>
              <a:t>（結果）</a:t>
            </a:r>
          </a:p>
        </p:txBody>
      </p:sp>
      <p:grpSp>
        <p:nvGrpSpPr>
          <p:cNvPr id="12293" name="グループ化 14"/>
          <p:cNvGrpSpPr>
            <a:grpSpLocks/>
          </p:cNvGrpSpPr>
          <p:nvPr/>
        </p:nvGrpSpPr>
        <p:grpSpPr bwMode="auto">
          <a:xfrm>
            <a:off x="2705100" y="1862138"/>
            <a:ext cx="735013" cy="931862"/>
            <a:chOff x="1979712" y="1976296"/>
            <a:chExt cx="864096" cy="1164672"/>
          </a:xfrm>
        </p:grpSpPr>
        <p:sp>
          <p:nvSpPr>
            <p:cNvPr id="12" name="正方形/長方形 11"/>
            <p:cNvSpPr/>
            <p:nvPr/>
          </p:nvSpPr>
          <p:spPr>
            <a:xfrm>
              <a:off x="1979712" y="1976296"/>
              <a:ext cx="864096" cy="1164672"/>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84" name="グループ化 13"/>
            <p:cNvGrpSpPr>
              <a:grpSpLocks/>
            </p:cNvGrpSpPr>
            <p:nvPr/>
          </p:nvGrpSpPr>
          <p:grpSpPr bwMode="auto">
            <a:xfrm>
              <a:off x="2036147" y="2163223"/>
              <a:ext cx="751225" cy="796550"/>
              <a:chOff x="1535333" y="4595601"/>
              <a:chExt cx="751225" cy="796550"/>
            </a:xfrm>
          </p:grpSpPr>
          <p:sp>
            <p:nvSpPr>
              <p:cNvPr id="34" name="正方形/長方形 33"/>
              <p:cNvSpPr/>
              <p:nvPr/>
            </p:nvSpPr>
            <p:spPr>
              <a:xfrm>
                <a:off x="1534887" y="4595180"/>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原因</a:t>
                </a:r>
                <a:endParaRPr lang="en-US" altLang="ja-JP" sz="1200" dirty="0"/>
              </a:p>
            </p:txBody>
          </p:sp>
          <p:sp>
            <p:nvSpPr>
              <p:cNvPr id="35" name="正方形/長方形 34"/>
              <p:cNvSpPr/>
              <p:nvPr/>
            </p:nvSpPr>
            <p:spPr>
              <a:xfrm>
                <a:off x="1553550" y="5118985"/>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結果</a:t>
                </a:r>
                <a:endParaRPr lang="en-US" altLang="ja-JP" sz="1200" dirty="0"/>
              </a:p>
            </p:txBody>
          </p:sp>
          <p:sp>
            <p:nvSpPr>
              <p:cNvPr id="12387" name="テキスト ボックス 12"/>
              <p:cNvSpPr txBox="1">
                <a:spLocks noChangeArrowheads="1"/>
              </p:cNvSpPr>
              <p:nvPr/>
            </p:nvSpPr>
            <p:spPr bwMode="auto">
              <a:xfrm>
                <a:off x="1686094" y="4869161"/>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t>＝</a:t>
                </a:r>
              </a:p>
            </p:txBody>
          </p:sp>
        </p:grpSp>
      </p:grpSp>
      <p:grpSp>
        <p:nvGrpSpPr>
          <p:cNvPr id="12294" name="グループ化 44"/>
          <p:cNvGrpSpPr>
            <a:grpSpLocks/>
          </p:cNvGrpSpPr>
          <p:nvPr/>
        </p:nvGrpSpPr>
        <p:grpSpPr bwMode="auto">
          <a:xfrm>
            <a:off x="3408363" y="777875"/>
            <a:ext cx="735012" cy="930275"/>
            <a:chOff x="1979712" y="1976296"/>
            <a:chExt cx="864096" cy="1164672"/>
          </a:xfrm>
        </p:grpSpPr>
        <p:sp>
          <p:nvSpPr>
            <p:cNvPr id="46" name="正方形/長方形 45"/>
            <p:cNvSpPr/>
            <p:nvPr/>
          </p:nvSpPr>
          <p:spPr>
            <a:xfrm>
              <a:off x="1979712" y="1976296"/>
              <a:ext cx="864096" cy="1164672"/>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79" name="グループ化 46"/>
            <p:cNvGrpSpPr>
              <a:grpSpLocks/>
            </p:cNvGrpSpPr>
            <p:nvPr/>
          </p:nvGrpSpPr>
          <p:grpSpPr bwMode="auto">
            <a:xfrm>
              <a:off x="2036147" y="2163223"/>
              <a:ext cx="751225" cy="796550"/>
              <a:chOff x="1535333" y="4595601"/>
              <a:chExt cx="751225" cy="796550"/>
            </a:xfrm>
          </p:grpSpPr>
          <p:sp>
            <p:nvSpPr>
              <p:cNvPr id="48" name="正方形/長方形 47"/>
              <p:cNvSpPr/>
              <p:nvPr/>
            </p:nvSpPr>
            <p:spPr>
              <a:xfrm>
                <a:off x="1534887" y="4595498"/>
                <a:ext cx="733455" cy="274274"/>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原因</a:t>
                </a:r>
                <a:endParaRPr lang="en-US" altLang="ja-JP" sz="1200" dirty="0">
                  <a:solidFill>
                    <a:srgbClr val="0000FF"/>
                  </a:solidFill>
                </a:endParaRPr>
              </a:p>
            </p:txBody>
          </p:sp>
          <p:sp>
            <p:nvSpPr>
              <p:cNvPr id="49" name="正方形/長方形 48"/>
              <p:cNvSpPr/>
              <p:nvPr/>
            </p:nvSpPr>
            <p:spPr>
              <a:xfrm>
                <a:off x="1553550" y="5118210"/>
                <a:ext cx="733455" cy="274274"/>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結果</a:t>
                </a:r>
                <a:endParaRPr lang="en-US" altLang="ja-JP" sz="1200" dirty="0">
                  <a:solidFill>
                    <a:srgbClr val="0000FF"/>
                  </a:solidFill>
                </a:endParaRPr>
              </a:p>
            </p:txBody>
          </p:sp>
          <p:sp>
            <p:nvSpPr>
              <p:cNvPr id="12382" name="テキスト ボックス 49"/>
              <p:cNvSpPr txBox="1">
                <a:spLocks noChangeArrowheads="1"/>
              </p:cNvSpPr>
              <p:nvPr/>
            </p:nvSpPr>
            <p:spPr bwMode="auto">
              <a:xfrm>
                <a:off x="1734289" y="4855489"/>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solidFill>
                      <a:srgbClr val="0000FF"/>
                    </a:solidFill>
                  </a:rPr>
                  <a:t>＝</a:t>
                </a:r>
              </a:p>
            </p:txBody>
          </p:sp>
        </p:grpSp>
      </p:grpSp>
      <p:grpSp>
        <p:nvGrpSpPr>
          <p:cNvPr id="12295" name="グループ化 50"/>
          <p:cNvGrpSpPr>
            <a:grpSpLocks/>
          </p:cNvGrpSpPr>
          <p:nvPr/>
        </p:nvGrpSpPr>
        <p:grpSpPr bwMode="auto">
          <a:xfrm>
            <a:off x="4035425" y="4187825"/>
            <a:ext cx="735013" cy="931863"/>
            <a:chOff x="1979712" y="1976296"/>
            <a:chExt cx="864096" cy="1164672"/>
          </a:xfrm>
        </p:grpSpPr>
        <p:sp>
          <p:nvSpPr>
            <p:cNvPr id="52" name="正方形/長方形 51"/>
            <p:cNvSpPr/>
            <p:nvPr/>
          </p:nvSpPr>
          <p:spPr>
            <a:xfrm>
              <a:off x="1979712" y="1976296"/>
              <a:ext cx="864096" cy="1164672"/>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74" name="グループ化 52"/>
            <p:cNvGrpSpPr>
              <a:grpSpLocks/>
            </p:cNvGrpSpPr>
            <p:nvPr/>
          </p:nvGrpSpPr>
          <p:grpSpPr bwMode="auto">
            <a:xfrm>
              <a:off x="2036147" y="2163223"/>
              <a:ext cx="751225" cy="796550"/>
              <a:chOff x="1535333" y="4595601"/>
              <a:chExt cx="751225" cy="796550"/>
            </a:xfrm>
          </p:grpSpPr>
          <p:sp>
            <p:nvSpPr>
              <p:cNvPr id="54" name="正方形/長方形 53"/>
              <p:cNvSpPr/>
              <p:nvPr/>
            </p:nvSpPr>
            <p:spPr>
              <a:xfrm>
                <a:off x="1534887" y="4595180"/>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原因</a:t>
                </a:r>
                <a:endParaRPr lang="en-US" altLang="ja-JP" sz="1200" dirty="0"/>
              </a:p>
            </p:txBody>
          </p:sp>
          <p:sp>
            <p:nvSpPr>
              <p:cNvPr id="55" name="正方形/長方形 54"/>
              <p:cNvSpPr/>
              <p:nvPr/>
            </p:nvSpPr>
            <p:spPr>
              <a:xfrm>
                <a:off x="1553550" y="5118984"/>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結果</a:t>
                </a:r>
                <a:endParaRPr lang="en-US" altLang="ja-JP" sz="1200" dirty="0"/>
              </a:p>
            </p:txBody>
          </p:sp>
          <p:sp>
            <p:nvSpPr>
              <p:cNvPr id="12377" name="テキスト ボックス 55"/>
              <p:cNvSpPr txBox="1">
                <a:spLocks noChangeArrowheads="1"/>
              </p:cNvSpPr>
              <p:nvPr/>
            </p:nvSpPr>
            <p:spPr bwMode="auto">
              <a:xfrm>
                <a:off x="1686094" y="4869161"/>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t>＝</a:t>
                </a:r>
              </a:p>
            </p:txBody>
          </p:sp>
        </p:grpSp>
      </p:grpSp>
      <p:grpSp>
        <p:nvGrpSpPr>
          <p:cNvPr id="12296" name="グループ化 56"/>
          <p:cNvGrpSpPr>
            <a:grpSpLocks/>
          </p:cNvGrpSpPr>
          <p:nvPr/>
        </p:nvGrpSpPr>
        <p:grpSpPr bwMode="auto">
          <a:xfrm>
            <a:off x="5294313" y="1646238"/>
            <a:ext cx="733425" cy="931862"/>
            <a:chOff x="1979712" y="1976296"/>
            <a:chExt cx="864096" cy="1164672"/>
          </a:xfrm>
        </p:grpSpPr>
        <p:sp>
          <p:nvSpPr>
            <p:cNvPr id="58" name="正方形/長方形 57"/>
            <p:cNvSpPr/>
            <p:nvPr/>
          </p:nvSpPr>
          <p:spPr>
            <a:xfrm>
              <a:off x="1979712" y="1976296"/>
              <a:ext cx="864096" cy="1164672"/>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69" name="グループ化 58"/>
            <p:cNvGrpSpPr>
              <a:grpSpLocks/>
            </p:cNvGrpSpPr>
            <p:nvPr/>
          </p:nvGrpSpPr>
          <p:grpSpPr bwMode="auto">
            <a:xfrm>
              <a:off x="2036147" y="2163223"/>
              <a:ext cx="751225" cy="796550"/>
              <a:chOff x="1535333" y="4595601"/>
              <a:chExt cx="751225" cy="796550"/>
            </a:xfrm>
          </p:grpSpPr>
          <p:sp>
            <p:nvSpPr>
              <p:cNvPr id="60" name="正方形/長方形 59"/>
              <p:cNvSpPr/>
              <p:nvPr/>
            </p:nvSpPr>
            <p:spPr>
              <a:xfrm>
                <a:off x="1535008" y="4595180"/>
                <a:ext cx="733172"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原因</a:t>
                </a:r>
                <a:endParaRPr lang="en-US" altLang="ja-JP" sz="1200" dirty="0"/>
              </a:p>
            </p:txBody>
          </p:sp>
          <p:sp>
            <p:nvSpPr>
              <p:cNvPr id="61" name="正方形/長方形 60"/>
              <p:cNvSpPr/>
              <p:nvPr/>
            </p:nvSpPr>
            <p:spPr>
              <a:xfrm>
                <a:off x="1553711" y="5118985"/>
                <a:ext cx="733172"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結果</a:t>
                </a:r>
                <a:endParaRPr lang="en-US" altLang="ja-JP" sz="1200" dirty="0"/>
              </a:p>
            </p:txBody>
          </p:sp>
          <p:sp>
            <p:nvSpPr>
              <p:cNvPr id="12372" name="テキスト ボックス 61"/>
              <p:cNvSpPr txBox="1">
                <a:spLocks noChangeArrowheads="1"/>
              </p:cNvSpPr>
              <p:nvPr/>
            </p:nvSpPr>
            <p:spPr bwMode="auto">
              <a:xfrm>
                <a:off x="1686094" y="4869161"/>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t>＝</a:t>
                </a:r>
              </a:p>
            </p:txBody>
          </p:sp>
        </p:grpSp>
      </p:grpSp>
      <p:grpSp>
        <p:nvGrpSpPr>
          <p:cNvPr id="12297" name="グループ化 62"/>
          <p:cNvGrpSpPr>
            <a:grpSpLocks/>
          </p:cNvGrpSpPr>
          <p:nvPr/>
        </p:nvGrpSpPr>
        <p:grpSpPr bwMode="auto">
          <a:xfrm>
            <a:off x="5313363" y="4484688"/>
            <a:ext cx="735012" cy="931862"/>
            <a:chOff x="1979712" y="1976296"/>
            <a:chExt cx="864096" cy="1164672"/>
          </a:xfrm>
        </p:grpSpPr>
        <p:sp>
          <p:nvSpPr>
            <p:cNvPr id="64" name="正方形/長方形 63"/>
            <p:cNvSpPr/>
            <p:nvPr/>
          </p:nvSpPr>
          <p:spPr>
            <a:xfrm>
              <a:off x="1979712" y="1976296"/>
              <a:ext cx="864096" cy="1164672"/>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64" name="グループ化 64"/>
            <p:cNvGrpSpPr>
              <a:grpSpLocks/>
            </p:cNvGrpSpPr>
            <p:nvPr/>
          </p:nvGrpSpPr>
          <p:grpSpPr bwMode="auto">
            <a:xfrm>
              <a:off x="2036147" y="2163223"/>
              <a:ext cx="751225" cy="796550"/>
              <a:chOff x="1535333" y="4595601"/>
              <a:chExt cx="751225" cy="796550"/>
            </a:xfrm>
          </p:grpSpPr>
          <p:sp>
            <p:nvSpPr>
              <p:cNvPr id="66" name="正方形/長方形 65"/>
              <p:cNvSpPr/>
              <p:nvPr/>
            </p:nvSpPr>
            <p:spPr>
              <a:xfrm>
                <a:off x="1534887" y="4595180"/>
                <a:ext cx="733455" cy="273807"/>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原因</a:t>
                </a:r>
                <a:endParaRPr lang="en-US" altLang="ja-JP" sz="1200" dirty="0">
                  <a:solidFill>
                    <a:srgbClr val="0000FF"/>
                  </a:solidFill>
                </a:endParaRPr>
              </a:p>
            </p:txBody>
          </p:sp>
          <p:sp>
            <p:nvSpPr>
              <p:cNvPr id="67" name="正方形/長方形 66"/>
              <p:cNvSpPr/>
              <p:nvPr/>
            </p:nvSpPr>
            <p:spPr>
              <a:xfrm>
                <a:off x="1553550" y="5118985"/>
                <a:ext cx="733455" cy="273807"/>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結果</a:t>
                </a:r>
                <a:endParaRPr lang="en-US" altLang="ja-JP" sz="1200" dirty="0">
                  <a:solidFill>
                    <a:srgbClr val="0000FF"/>
                  </a:solidFill>
                </a:endParaRPr>
              </a:p>
            </p:txBody>
          </p:sp>
          <p:sp>
            <p:nvSpPr>
              <p:cNvPr id="12367" name="テキスト ボックス 67"/>
              <p:cNvSpPr txBox="1">
                <a:spLocks noChangeArrowheads="1"/>
              </p:cNvSpPr>
              <p:nvPr/>
            </p:nvSpPr>
            <p:spPr bwMode="auto">
              <a:xfrm>
                <a:off x="1734289" y="4855489"/>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solidFill>
                      <a:srgbClr val="0000FF"/>
                    </a:solidFill>
                  </a:rPr>
                  <a:t>＝</a:t>
                </a:r>
              </a:p>
            </p:txBody>
          </p:sp>
        </p:grpSp>
      </p:grpSp>
      <p:grpSp>
        <p:nvGrpSpPr>
          <p:cNvPr id="12298" name="グループ化 68"/>
          <p:cNvGrpSpPr>
            <a:grpSpLocks/>
          </p:cNvGrpSpPr>
          <p:nvPr/>
        </p:nvGrpSpPr>
        <p:grpSpPr bwMode="auto">
          <a:xfrm>
            <a:off x="1911350" y="4492625"/>
            <a:ext cx="735013" cy="930275"/>
            <a:chOff x="1979712" y="1976296"/>
            <a:chExt cx="864096" cy="1164672"/>
          </a:xfrm>
        </p:grpSpPr>
        <p:sp>
          <p:nvSpPr>
            <p:cNvPr id="73" name="正方形/長方形 72"/>
            <p:cNvSpPr/>
            <p:nvPr/>
          </p:nvSpPr>
          <p:spPr>
            <a:xfrm>
              <a:off x="1979712" y="1976296"/>
              <a:ext cx="864096" cy="1164672"/>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59" name="グループ化 73"/>
            <p:cNvGrpSpPr>
              <a:grpSpLocks/>
            </p:cNvGrpSpPr>
            <p:nvPr/>
          </p:nvGrpSpPr>
          <p:grpSpPr bwMode="auto">
            <a:xfrm>
              <a:off x="2036147" y="2163223"/>
              <a:ext cx="751225" cy="796550"/>
              <a:chOff x="1535333" y="4595601"/>
              <a:chExt cx="751225" cy="796550"/>
            </a:xfrm>
          </p:grpSpPr>
          <p:sp>
            <p:nvSpPr>
              <p:cNvPr id="83" name="正方形/長方形 82"/>
              <p:cNvSpPr/>
              <p:nvPr/>
            </p:nvSpPr>
            <p:spPr>
              <a:xfrm>
                <a:off x="1534887" y="4595498"/>
                <a:ext cx="733455" cy="274274"/>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原因</a:t>
                </a:r>
                <a:endParaRPr lang="en-US" altLang="ja-JP" sz="1200" dirty="0">
                  <a:solidFill>
                    <a:srgbClr val="0000FF"/>
                  </a:solidFill>
                </a:endParaRPr>
              </a:p>
            </p:txBody>
          </p:sp>
          <p:sp>
            <p:nvSpPr>
              <p:cNvPr id="84" name="正方形/長方形 83"/>
              <p:cNvSpPr/>
              <p:nvPr/>
            </p:nvSpPr>
            <p:spPr>
              <a:xfrm>
                <a:off x="1553550" y="5118210"/>
                <a:ext cx="733455" cy="274274"/>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結果</a:t>
                </a:r>
                <a:endParaRPr lang="en-US" altLang="ja-JP" sz="1200" dirty="0">
                  <a:solidFill>
                    <a:srgbClr val="0000FF"/>
                  </a:solidFill>
                </a:endParaRPr>
              </a:p>
            </p:txBody>
          </p:sp>
          <p:sp>
            <p:nvSpPr>
              <p:cNvPr id="12362" name="テキスト ボックス 84"/>
              <p:cNvSpPr txBox="1">
                <a:spLocks noChangeArrowheads="1"/>
              </p:cNvSpPr>
              <p:nvPr/>
            </p:nvSpPr>
            <p:spPr bwMode="auto">
              <a:xfrm>
                <a:off x="1734289" y="4855489"/>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solidFill>
                      <a:srgbClr val="0000FF"/>
                    </a:solidFill>
                  </a:rPr>
                  <a:t>＝</a:t>
                </a:r>
              </a:p>
            </p:txBody>
          </p:sp>
        </p:grpSp>
      </p:grpSp>
      <p:grpSp>
        <p:nvGrpSpPr>
          <p:cNvPr id="12299" name="グループ化 85"/>
          <p:cNvGrpSpPr>
            <a:grpSpLocks/>
          </p:cNvGrpSpPr>
          <p:nvPr/>
        </p:nvGrpSpPr>
        <p:grpSpPr bwMode="auto">
          <a:xfrm>
            <a:off x="973138" y="2768600"/>
            <a:ext cx="735012" cy="931863"/>
            <a:chOff x="1979712" y="1976296"/>
            <a:chExt cx="864096" cy="1164672"/>
          </a:xfrm>
        </p:grpSpPr>
        <p:sp>
          <p:nvSpPr>
            <p:cNvPr id="87" name="正方形/長方形 86"/>
            <p:cNvSpPr/>
            <p:nvPr/>
          </p:nvSpPr>
          <p:spPr>
            <a:xfrm>
              <a:off x="1979712" y="1976296"/>
              <a:ext cx="864096" cy="1164672"/>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54" name="グループ化 87"/>
            <p:cNvGrpSpPr>
              <a:grpSpLocks/>
            </p:cNvGrpSpPr>
            <p:nvPr/>
          </p:nvGrpSpPr>
          <p:grpSpPr bwMode="auto">
            <a:xfrm>
              <a:off x="2036147" y="2163223"/>
              <a:ext cx="751225" cy="796550"/>
              <a:chOff x="1535333" y="4595601"/>
              <a:chExt cx="751225" cy="796550"/>
            </a:xfrm>
          </p:grpSpPr>
          <p:sp>
            <p:nvSpPr>
              <p:cNvPr id="89" name="正方形/長方形 88"/>
              <p:cNvSpPr/>
              <p:nvPr/>
            </p:nvSpPr>
            <p:spPr>
              <a:xfrm>
                <a:off x="1534887" y="4595180"/>
                <a:ext cx="733455" cy="273807"/>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原因</a:t>
                </a:r>
                <a:endParaRPr lang="en-US" altLang="ja-JP" sz="1200" dirty="0">
                  <a:solidFill>
                    <a:srgbClr val="0000FF"/>
                  </a:solidFill>
                </a:endParaRPr>
              </a:p>
            </p:txBody>
          </p:sp>
          <p:sp>
            <p:nvSpPr>
              <p:cNvPr id="90" name="正方形/長方形 89"/>
              <p:cNvSpPr/>
              <p:nvPr/>
            </p:nvSpPr>
            <p:spPr>
              <a:xfrm>
                <a:off x="1553550" y="5118984"/>
                <a:ext cx="733455" cy="273807"/>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結果</a:t>
                </a:r>
                <a:endParaRPr lang="en-US" altLang="ja-JP" sz="1200" dirty="0">
                  <a:solidFill>
                    <a:srgbClr val="0000FF"/>
                  </a:solidFill>
                </a:endParaRPr>
              </a:p>
            </p:txBody>
          </p:sp>
          <p:sp>
            <p:nvSpPr>
              <p:cNvPr id="12357" name="テキスト ボックス 90"/>
              <p:cNvSpPr txBox="1">
                <a:spLocks noChangeArrowheads="1"/>
              </p:cNvSpPr>
              <p:nvPr/>
            </p:nvSpPr>
            <p:spPr bwMode="auto">
              <a:xfrm>
                <a:off x="1734289" y="4855489"/>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solidFill>
                      <a:srgbClr val="0000FF"/>
                    </a:solidFill>
                  </a:rPr>
                  <a:t>＝</a:t>
                </a:r>
              </a:p>
            </p:txBody>
          </p:sp>
        </p:grpSp>
      </p:grpSp>
      <p:grpSp>
        <p:nvGrpSpPr>
          <p:cNvPr id="12300" name="グループ化 97"/>
          <p:cNvGrpSpPr>
            <a:grpSpLocks/>
          </p:cNvGrpSpPr>
          <p:nvPr/>
        </p:nvGrpSpPr>
        <p:grpSpPr bwMode="auto">
          <a:xfrm>
            <a:off x="7032625" y="1392238"/>
            <a:ext cx="735013" cy="931862"/>
            <a:chOff x="1979712" y="1976296"/>
            <a:chExt cx="864096" cy="1164672"/>
          </a:xfrm>
        </p:grpSpPr>
        <p:sp>
          <p:nvSpPr>
            <p:cNvPr id="99" name="正方形/長方形 98"/>
            <p:cNvSpPr/>
            <p:nvPr/>
          </p:nvSpPr>
          <p:spPr>
            <a:xfrm>
              <a:off x="1979712" y="1976296"/>
              <a:ext cx="864096" cy="1164672"/>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49" name="グループ化 99"/>
            <p:cNvGrpSpPr>
              <a:grpSpLocks/>
            </p:cNvGrpSpPr>
            <p:nvPr/>
          </p:nvGrpSpPr>
          <p:grpSpPr bwMode="auto">
            <a:xfrm>
              <a:off x="2036147" y="2163223"/>
              <a:ext cx="751225" cy="796550"/>
              <a:chOff x="1535333" y="4595601"/>
              <a:chExt cx="751225" cy="796550"/>
            </a:xfrm>
          </p:grpSpPr>
          <p:sp>
            <p:nvSpPr>
              <p:cNvPr id="101" name="正方形/長方形 100"/>
              <p:cNvSpPr/>
              <p:nvPr/>
            </p:nvSpPr>
            <p:spPr>
              <a:xfrm>
                <a:off x="1534887" y="4595180"/>
                <a:ext cx="733455" cy="273807"/>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原因</a:t>
                </a:r>
                <a:endParaRPr lang="en-US" altLang="ja-JP" sz="1200" dirty="0">
                  <a:solidFill>
                    <a:srgbClr val="0000FF"/>
                  </a:solidFill>
                </a:endParaRPr>
              </a:p>
            </p:txBody>
          </p:sp>
          <p:sp>
            <p:nvSpPr>
              <p:cNvPr id="102" name="正方形/長方形 101"/>
              <p:cNvSpPr/>
              <p:nvPr/>
            </p:nvSpPr>
            <p:spPr>
              <a:xfrm>
                <a:off x="1553550" y="5118985"/>
                <a:ext cx="733455" cy="273807"/>
              </a:xfrm>
              <a:prstGeom prst="rect">
                <a:avLst/>
              </a:prstGeom>
              <a:ln w="12700">
                <a:solidFill>
                  <a:srgbClr val="0000FF"/>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rgbClr val="0000FF"/>
                    </a:solidFill>
                  </a:rPr>
                  <a:t>結果</a:t>
                </a:r>
                <a:endParaRPr lang="en-US" altLang="ja-JP" sz="1200" dirty="0">
                  <a:solidFill>
                    <a:srgbClr val="0000FF"/>
                  </a:solidFill>
                </a:endParaRPr>
              </a:p>
            </p:txBody>
          </p:sp>
          <p:sp>
            <p:nvSpPr>
              <p:cNvPr id="12352" name="テキスト ボックス 102"/>
              <p:cNvSpPr txBox="1">
                <a:spLocks noChangeArrowheads="1"/>
              </p:cNvSpPr>
              <p:nvPr/>
            </p:nvSpPr>
            <p:spPr bwMode="auto">
              <a:xfrm>
                <a:off x="1734289" y="4855489"/>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solidFill>
                      <a:srgbClr val="0000FF"/>
                    </a:solidFill>
                  </a:rPr>
                  <a:t>＝</a:t>
                </a:r>
              </a:p>
            </p:txBody>
          </p:sp>
        </p:grpSp>
      </p:grpSp>
      <p:sp>
        <p:nvSpPr>
          <p:cNvPr id="104" name="正方形/長方形 103"/>
          <p:cNvSpPr/>
          <p:nvPr/>
        </p:nvSpPr>
        <p:spPr>
          <a:xfrm>
            <a:off x="6888163" y="661988"/>
            <a:ext cx="833437" cy="40163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原因</a:t>
            </a:r>
          </a:p>
        </p:txBody>
      </p:sp>
      <p:sp>
        <p:nvSpPr>
          <p:cNvPr id="105" name="正方形/長方形 104"/>
          <p:cNvSpPr/>
          <p:nvPr/>
        </p:nvSpPr>
        <p:spPr>
          <a:xfrm>
            <a:off x="6861175" y="3179763"/>
            <a:ext cx="831850" cy="4000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原因</a:t>
            </a:r>
          </a:p>
        </p:txBody>
      </p:sp>
      <p:sp>
        <p:nvSpPr>
          <p:cNvPr id="106" name="正方形/長方形 105"/>
          <p:cNvSpPr/>
          <p:nvPr/>
        </p:nvSpPr>
        <p:spPr>
          <a:xfrm>
            <a:off x="3282950" y="5745163"/>
            <a:ext cx="831850" cy="4000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原因</a:t>
            </a:r>
          </a:p>
        </p:txBody>
      </p:sp>
      <p:sp>
        <p:nvSpPr>
          <p:cNvPr id="107" name="正方形/長方形 106"/>
          <p:cNvSpPr/>
          <p:nvPr/>
        </p:nvSpPr>
        <p:spPr>
          <a:xfrm>
            <a:off x="604838" y="5313363"/>
            <a:ext cx="831850" cy="40163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要因</a:t>
            </a:r>
            <a:endParaRPr lang="ja-JP" altLang="en-US" sz="1400" dirty="0"/>
          </a:p>
        </p:txBody>
      </p:sp>
      <p:sp>
        <p:nvSpPr>
          <p:cNvPr id="108" name="正方形/長方形 107"/>
          <p:cNvSpPr/>
          <p:nvPr/>
        </p:nvSpPr>
        <p:spPr>
          <a:xfrm>
            <a:off x="6264275" y="5684838"/>
            <a:ext cx="831850" cy="40163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a:t>原因</a:t>
            </a:r>
          </a:p>
        </p:txBody>
      </p:sp>
      <p:sp>
        <p:nvSpPr>
          <p:cNvPr id="109" name="正方形/長方形 108"/>
          <p:cNvSpPr/>
          <p:nvPr/>
        </p:nvSpPr>
        <p:spPr>
          <a:xfrm>
            <a:off x="956917" y="1576071"/>
            <a:ext cx="833438" cy="4000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400" dirty="0" smtClean="0"/>
              <a:t>要因</a:t>
            </a:r>
            <a:endParaRPr lang="ja-JP" altLang="en-US" sz="1400" dirty="0"/>
          </a:p>
        </p:txBody>
      </p:sp>
      <p:grpSp>
        <p:nvGrpSpPr>
          <p:cNvPr id="12307" name="グループ化 109"/>
          <p:cNvGrpSpPr>
            <a:grpSpLocks/>
          </p:cNvGrpSpPr>
          <p:nvPr/>
        </p:nvGrpSpPr>
        <p:grpSpPr bwMode="auto">
          <a:xfrm>
            <a:off x="5418138" y="2994025"/>
            <a:ext cx="735012" cy="931863"/>
            <a:chOff x="1979712" y="1976296"/>
            <a:chExt cx="864096" cy="1164672"/>
          </a:xfrm>
        </p:grpSpPr>
        <p:sp>
          <p:nvSpPr>
            <p:cNvPr id="111" name="正方形/長方形 110"/>
            <p:cNvSpPr/>
            <p:nvPr/>
          </p:nvSpPr>
          <p:spPr>
            <a:xfrm>
              <a:off x="1979712" y="1976296"/>
              <a:ext cx="864096" cy="1164672"/>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44" name="グループ化 111"/>
            <p:cNvGrpSpPr>
              <a:grpSpLocks/>
            </p:cNvGrpSpPr>
            <p:nvPr/>
          </p:nvGrpSpPr>
          <p:grpSpPr bwMode="auto">
            <a:xfrm>
              <a:off x="2036147" y="2163223"/>
              <a:ext cx="751225" cy="796550"/>
              <a:chOff x="1535333" y="4595601"/>
              <a:chExt cx="751225" cy="796550"/>
            </a:xfrm>
          </p:grpSpPr>
          <p:sp>
            <p:nvSpPr>
              <p:cNvPr id="113" name="正方形/長方形 112"/>
              <p:cNvSpPr/>
              <p:nvPr/>
            </p:nvSpPr>
            <p:spPr>
              <a:xfrm>
                <a:off x="1534887" y="4595180"/>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原因</a:t>
                </a:r>
                <a:endParaRPr lang="en-US" altLang="ja-JP" sz="1200" dirty="0"/>
              </a:p>
            </p:txBody>
          </p:sp>
          <p:sp>
            <p:nvSpPr>
              <p:cNvPr id="114" name="正方形/長方形 113"/>
              <p:cNvSpPr/>
              <p:nvPr/>
            </p:nvSpPr>
            <p:spPr>
              <a:xfrm>
                <a:off x="1553550" y="5118984"/>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結果</a:t>
                </a:r>
                <a:endParaRPr lang="en-US" altLang="ja-JP" sz="1200" dirty="0"/>
              </a:p>
            </p:txBody>
          </p:sp>
          <p:sp>
            <p:nvSpPr>
              <p:cNvPr id="12347" name="テキスト ボックス 114"/>
              <p:cNvSpPr txBox="1">
                <a:spLocks noChangeArrowheads="1"/>
              </p:cNvSpPr>
              <p:nvPr/>
            </p:nvSpPr>
            <p:spPr bwMode="auto">
              <a:xfrm>
                <a:off x="1686094" y="4869161"/>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t>＝</a:t>
                </a:r>
              </a:p>
            </p:txBody>
          </p:sp>
        </p:grpSp>
      </p:grpSp>
      <p:grpSp>
        <p:nvGrpSpPr>
          <p:cNvPr id="12308" name="グループ化 115"/>
          <p:cNvGrpSpPr>
            <a:grpSpLocks/>
          </p:cNvGrpSpPr>
          <p:nvPr/>
        </p:nvGrpSpPr>
        <p:grpSpPr bwMode="auto">
          <a:xfrm>
            <a:off x="2463800" y="3186113"/>
            <a:ext cx="735013" cy="931862"/>
            <a:chOff x="1979712" y="1976296"/>
            <a:chExt cx="864096" cy="1164672"/>
          </a:xfrm>
        </p:grpSpPr>
        <p:sp>
          <p:nvSpPr>
            <p:cNvPr id="117" name="正方形/長方形 116"/>
            <p:cNvSpPr/>
            <p:nvPr/>
          </p:nvSpPr>
          <p:spPr>
            <a:xfrm>
              <a:off x="1979712" y="1976296"/>
              <a:ext cx="864096" cy="1164672"/>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200" dirty="0"/>
            </a:p>
          </p:txBody>
        </p:sp>
        <p:grpSp>
          <p:nvGrpSpPr>
            <p:cNvPr id="12339" name="グループ化 117"/>
            <p:cNvGrpSpPr>
              <a:grpSpLocks/>
            </p:cNvGrpSpPr>
            <p:nvPr/>
          </p:nvGrpSpPr>
          <p:grpSpPr bwMode="auto">
            <a:xfrm>
              <a:off x="2036147" y="2163223"/>
              <a:ext cx="751225" cy="796550"/>
              <a:chOff x="1535333" y="4595601"/>
              <a:chExt cx="751225" cy="796550"/>
            </a:xfrm>
          </p:grpSpPr>
          <p:sp>
            <p:nvSpPr>
              <p:cNvPr id="119" name="正方形/長方形 118"/>
              <p:cNvSpPr/>
              <p:nvPr/>
            </p:nvSpPr>
            <p:spPr>
              <a:xfrm>
                <a:off x="1534887" y="4595180"/>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原因</a:t>
                </a:r>
                <a:endParaRPr lang="en-US" altLang="ja-JP" sz="1200" dirty="0"/>
              </a:p>
            </p:txBody>
          </p:sp>
          <p:sp>
            <p:nvSpPr>
              <p:cNvPr id="120" name="正方形/長方形 119"/>
              <p:cNvSpPr/>
              <p:nvPr/>
            </p:nvSpPr>
            <p:spPr>
              <a:xfrm>
                <a:off x="1553550" y="5118985"/>
                <a:ext cx="733455" cy="273807"/>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t>結果</a:t>
                </a:r>
                <a:endParaRPr lang="en-US" altLang="ja-JP" sz="1200" dirty="0"/>
              </a:p>
            </p:txBody>
          </p:sp>
          <p:sp>
            <p:nvSpPr>
              <p:cNvPr id="12342" name="テキスト ボックス 120"/>
              <p:cNvSpPr txBox="1">
                <a:spLocks noChangeArrowheads="1"/>
              </p:cNvSpPr>
              <p:nvPr/>
            </p:nvSpPr>
            <p:spPr bwMode="auto">
              <a:xfrm>
                <a:off x="1686094" y="4869161"/>
                <a:ext cx="43088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0"/>
                  </a:spcBef>
                  <a:buFontTx/>
                  <a:buNone/>
                </a:pPr>
                <a:r>
                  <a:rPr lang="ja-JP" altLang="en-US" sz="1600"/>
                  <a:t>＝</a:t>
                </a:r>
              </a:p>
            </p:txBody>
          </p:sp>
        </p:grpSp>
      </p:grpSp>
      <p:cxnSp>
        <p:nvCxnSpPr>
          <p:cNvPr id="18" name="直線矢印コネクタ 17"/>
          <p:cNvCxnSpPr>
            <a:stCxn id="52" idx="0"/>
            <a:endCxn id="11" idx="2"/>
          </p:cNvCxnSpPr>
          <p:nvPr/>
        </p:nvCxnSpPr>
        <p:spPr>
          <a:xfrm flipV="1">
            <a:off x="4403725" y="3598863"/>
            <a:ext cx="3175" cy="588962"/>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2" name="直線矢印コネクタ 121"/>
          <p:cNvCxnSpPr>
            <a:stCxn id="58" idx="1"/>
          </p:cNvCxnSpPr>
          <p:nvPr/>
        </p:nvCxnSpPr>
        <p:spPr>
          <a:xfrm flipH="1">
            <a:off x="4783138" y="2111375"/>
            <a:ext cx="511175" cy="657225"/>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3" name="直線矢印コネクタ 122"/>
          <p:cNvCxnSpPr/>
          <p:nvPr/>
        </p:nvCxnSpPr>
        <p:spPr>
          <a:xfrm>
            <a:off x="3444875" y="2701925"/>
            <a:ext cx="504825" cy="258763"/>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4" name="直線矢印コネクタ 123"/>
          <p:cNvCxnSpPr>
            <a:endCxn id="11" idx="3"/>
          </p:cNvCxnSpPr>
          <p:nvPr/>
        </p:nvCxnSpPr>
        <p:spPr>
          <a:xfrm flipH="1" flipV="1">
            <a:off x="4926013" y="3167063"/>
            <a:ext cx="498475" cy="127000"/>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flipV="1">
            <a:off x="3206750" y="3294063"/>
            <a:ext cx="720725" cy="128587"/>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6" name="直線矢印コネクタ 125"/>
          <p:cNvCxnSpPr>
            <a:stCxn id="104" idx="2"/>
          </p:cNvCxnSpPr>
          <p:nvPr/>
        </p:nvCxnSpPr>
        <p:spPr>
          <a:xfrm>
            <a:off x="7305675" y="1063625"/>
            <a:ext cx="3175" cy="350838"/>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7" name="直線矢印コネクタ 126"/>
          <p:cNvCxnSpPr>
            <a:stCxn id="104" idx="1"/>
          </p:cNvCxnSpPr>
          <p:nvPr/>
        </p:nvCxnSpPr>
        <p:spPr>
          <a:xfrm flipH="1">
            <a:off x="4138613" y="862013"/>
            <a:ext cx="2749550" cy="357187"/>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8" name="直線矢印コネクタ 127"/>
          <p:cNvCxnSpPr>
            <a:stCxn id="109" idx="0"/>
            <a:endCxn id="46" idx="1"/>
          </p:cNvCxnSpPr>
          <p:nvPr/>
        </p:nvCxnSpPr>
        <p:spPr>
          <a:xfrm flipV="1">
            <a:off x="1373636" y="1243013"/>
            <a:ext cx="2034727" cy="333058"/>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1" name="直線矢印コネクタ 130"/>
          <p:cNvCxnSpPr/>
          <p:nvPr/>
        </p:nvCxnSpPr>
        <p:spPr>
          <a:xfrm>
            <a:off x="1776413" y="1811338"/>
            <a:ext cx="958850" cy="403225"/>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3" name="直線矢印コネクタ 132"/>
          <p:cNvCxnSpPr>
            <a:endCxn id="87" idx="0"/>
          </p:cNvCxnSpPr>
          <p:nvPr/>
        </p:nvCxnSpPr>
        <p:spPr>
          <a:xfrm>
            <a:off x="1282700" y="2014538"/>
            <a:ext cx="58738" cy="754062"/>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5" name="直線矢印コネクタ 134"/>
          <p:cNvCxnSpPr>
            <a:endCxn id="87" idx="2"/>
          </p:cNvCxnSpPr>
          <p:nvPr/>
        </p:nvCxnSpPr>
        <p:spPr>
          <a:xfrm flipV="1">
            <a:off x="1033463" y="3700463"/>
            <a:ext cx="307975" cy="1616075"/>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7" name="直線矢印コネクタ 136"/>
          <p:cNvCxnSpPr>
            <a:endCxn id="73" idx="1"/>
          </p:cNvCxnSpPr>
          <p:nvPr/>
        </p:nvCxnSpPr>
        <p:spPr>
          <a:xfrm flipV="1">
            <a:off x="1449388" y="4957763"/>
            <a:ext cx="461962" cy="555625"/>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9" name="直線矢印コネクタ 138"/>
          <p:cNvCxnSpPr/>
          <p:nvPr/>
        </p:nvCxnSpPr>
        <p:spPr>
          <a:xfrm flipV="1">
            <a:off x="2406650" y="4117975"/>
            <a:ext cx="298450" cy="366713"/>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1" name="直線矢印コネクタ 140"/>
          <p:cNvCxnSpPr>
            <a:endCxn id="117" idx="1"/>
          </p:cNvCxnSpPr>
          <p:nvPr/>
        </p:nvCxnSpPr>
        <p:spPr>
          <a:xfrm>
            <a:off x="1714500" y="3302000"/>
            <a:ext cx="749300" cy="350838"/>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3" name="直線矢印コネクタ 142"/>
          <p:cNvCxnSpPr>
            <a:stCxn id="106" idx="0"/>
            <a:endCxn id="52" idx="2"/>
          </p:cNvCxnSpPr>
          <p:nvPr/>
        </p:nvCxnSpPr>
        <p:spPr>
          <a:xfrm flipV="1">
            <a:off x="3698875" y="5119688"/>
            <a:ext cx="704850" cy="625475"/>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6" name="直線矢印コネクタ 145"/>
          <p:cNvCxnSpPr/>
          <p:nvPr/>
        </p:nvCxnSpPr>
        <p:spPr>
          <a:xfrm flipH="1" flipV="1">
            <a:off x="2686050" y="5119688"/>
            <a:ext cx="603250" cy="765175"/>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8" name="直線矢印コネクタ 147"/>
          <p:cNvCxnSpPr>
            <a:endCxn id="52" idx="1"/>
          </p:cNvCxnSpPr>
          <p:nvPr/>
        </p:nvCxnSpPr>
        <p:spPr>
          <a:xfrm flipV="1">
            <a:off x="2652713" y="4654550"/>
            <a:ext cx="1382712" cy="106363"/>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0" name="直線矢印コネクタ 149"/>
          <p:cNvCxnSpPr>
            <a:endCxn id="52" idx="3"/>
          </p:cNvCxnSpPr>
          <p:nvPr/>
        </p:nvCxnSpPr>
        <p:spPr>
          <a:xfrm flipH="1" flipV="1">
            <a:off x="4770438" y="4654550"/>
            <a:ext cx="557212" cy="52388"/>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3" name="直線矢印コネクタ 152"/>
          <p:cNvCxnSpPr/>
          <p:nvPr/>
        </p:nvCxnSpPr>
        <p:spPr>
          <a:xfrm flipH="1" flipV="1">
            <a:off x="6049963" y="5235575"/>
            <a:ext cx="581025" cy="449263"/>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5" name="直線矢印コネクタ 154"/>
          <p:cNvCxnSpPr>
            <a:stCxn id="105" idx="2"/>
            <a:endCxn id="64" idx="3"/>
          </p:cNvCxnSpPr>
          <p:nvPr/>
        </p:nvCxnSpPr>
        <p:spPr>
          <a:xfrm flipH="1">
            <a:off x="6048375" y="3579813"/>
            <a:ext cx="1228725" cy="1371600"/>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p:cNvCxnSpPr/>
          <p:nvPr/>
        </p:nvCxnSpPr>
        <p:spPr>
          <a:xfrm flipH="1">
            <a:off x="6164263" y="3352800"/>
            <a:ext cx="685800" cy="69850"/>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9" name="直線矢印コネクタ 158"/>
          <p:cNvCxnSpPr>
            <a:stCxn id="99" idx="1"/>
          </p:cNvCxnSpPr>
          <p:nvPr/>
        </p:nvCxnSpPr>
        <p:spPr>
          <a:xfrm flipH="1">
            <a:off x="6054725" y="1857375"/>
            <a:ext cx="977900" cy="101600"/>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1" name="直線矢印コネクタ 160"/>
          <p:cNvCxnSpPr>
            <a:endCxn id="111" idx="0"/>
          </p:cNvCxnSpPr>
          <p:nvPr/>
        </p:nvCxnSpPr>
        <p:spPr>
          <a:xfrm flipH="1">
            <a:off x="5786438" y="2333625"/>
            <a:ext cx="1585912" cy="660400"/>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5" name="直線矢印コネクタ 164"/>
          <p:cNvCxnSpPr/>
          <p:nvPr/>
        </p:nvCxnSpPr>
        <p:spPr>
          <a:xfrm>
            <a:off x="4138613" y="1520825"/>
            <a:ext cx="1138237" cy="438150"/>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8" name="直線矢印コネクタ 167"/>
          <p:cNvCxnSpPr>
            <a:stCxn id="46" idx="2"/>
          </p:cNvCxnSpPr>
          <p:nvPr/>
        </p:nvCxnSpPr>
        <p:spPr>
          <a:xfrm flipH="1">
            <a:off x="3424238" y="1708150"/>
            <a:ext cx="352425" cy="438150"/>
          </a:xfrm>
          <a:prstGeom prst="straightConnector1">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67" name="円/楕円 166"/>
          <p:cNvSpPr/>
          <p:nvPr/>
        </p:nvSpPr>
        <p:spPr>
          <a:xfrm>
            <a:off x="4494213" y="3787775"/>
            <a:ext cx="735012" cy="658813"/>
          </a:xfrm>
          <a:prstGeom prst="ellipse">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一次</a:t>
            </a:r>
            <a:endParaRPr lang="en-US" altLang="ja-JP" sz="1200" dirty="0">
              <a:solidFill>
                <a:schemeClr val="tx1"/>
              </a:solidFill>
            </a:endParaRPr>
          </a:p>
          <a:p>
            <a:pPr algn="ctr">
              <a:defRPr/>
            </a:pPr>
            <a:r>
              <a:rPr lang="ja-JP" altLang="en-US" sz="1200" dirty="0">
                <a:solidFill>
                  <a:schemeClr val="tx1"/>
                </a:solidFill>
              </a:rPr>
              <a:t>原因</a:t>
            </a:r>
          </a:p>
        </p:txBody>
      </p:sp>
      <p:sp>
        <p:nvSpPr>
          <p:cNvPr id="173" name="円/楕円 172"/>
          <p:cNvSpPr/>
          <p:nvPr/>
        </p:nvSpPr>
        <p:spPr>
          <a:xfrm>
            <a:off x="1931988" y="5348288"/>
            <a:ext cx="735012" cy="660400"/>
          </a:xfrm>
          <a:prstGeom prst="ellipse">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二次</a:t>
            </a:r>
            <a:endParaRPr lang="en-US" altLang="ja-JP" sz="1200" dirty="0">
              <a:solidFill>
                <a:schemeClr val="tx1"/>
              </a:solidFill>
            </a:endParaRPr>
          </a:p>
          <a:p>
            <a:pPr algn="ctr">
              <a:defRPr/>
            </a:pPr>
            <a:r>
              <a:rPr lang="ja-JP" altLang="en-US" sz="1200" dirty="0">
                <a:solidFill>
                  <a:schemeClr val="tx1"/>
                </a:solidFill>
              </a:rPr>
              <a:t>原因</a:t>
            </a:r>
          </a:p>
        </p:txBody>
      </p:sp>
      <p:sp>
        <p:nvSpPr>
          <p:cNvPr id="174" name="円/楕円 173"/>
          <p:cNvSpPr/>
          <p:nvPr/>
        </p:nvSpPr>
        <p:spPr>
          <a:xfrm>
            <a:off x="271463" y="4645025"/>
            <a:ext cx="733425" cy="658813"/>
          </a:xfrm>
          <a:prstGeom prst="ellipse">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三次</a:t>
            </a:r>
            <a:endParaRPr lang="en-US" altLang="ja-JP" sz="1200" dirty="0">
              <a:solidFill>
                <a:schemeClr val="tx1"/>
              </a:solidFill>
            </a:endParaRPr>
          </a:p>
          <a:p>
            <a:pPr algn="ctr">
              <a:defRPr/>
            </a:pPr>
            <a:r>
              <a:rPr lang="ja-JP" altLang="en-US" sz="1200" dirty="0">
                <a:solidFill>
                  <a:schemeClr val="tx1"/>
                </a:solidFill>
              </a:rPr>
              <a:t>原因</a:t>
            </a:r>
          </a:p>
        </p:txBody>
      </p:sp>
      <p:sp>
        <p:nvSpPr>
          <p:cNvPr id="175" name="円/楕円 174"/>
          <p:cNvSpPr/>
          <p:nvPr/>
        </p:nvSpPr>
        <p:spPr>
          <a:xfrm>
            <a:off x="6570663" y="4175125"/>
            <a:ext cx="735012" cy="658813"/>
          </a:xfrm>
          <a:prstGeom prst="ellipse">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矢線</a:t>
            </a:r>
            <a:endParaRPr lang="en-US" altLang="ja-JP" sz="1200" dirty="0">
              <a:solidFill>
                <a:schemeClr val="tx1"/>
              </a:solidFill>
            </a:endParaRPr>
          </a:p>
        </p:txBody>
      </p:sp>
      <p:grpSp>
        <p:nvGrpSpPr>
          <p:cNvPr id="100" name="Group 4"/>
          <p:cNvGrpSpPr>
            <a:grpSpLocks/>
          </p:cNvGrpSpPr>
          <p:nvPr/>
        </p:nvGrpSpPr>
        <p:grpSpPr bwMode="auto">
          <a:xfrm>
            <a:off x="6264275" y="6172994"/>
            <a:ext cx="2349500" cy="560388"/>
            <a:chOff x="3894" y="3642"/>
            <a:chExt cx="1734" cy="444"/>
          </a:xfrm>
        </p:grpSpPr>
        <p:sp>
          <p:nvSpPr>
            <p:cNvPr id="103" name="Text Box 5"/>
            <p:cNvSpPr txBox="1">
              <a:spLocks noChangeArrowheads="1"/>
            </p:cNvSpPr>
            <p:nvPr/>
          </p:nvSpPr>
          <p:spPr bwMode="auto">
            <a:xfrm>
              <a:off x="4253" y="3756"/>
              <a:ext cx="1318"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defRPr/>
              </a:pPr>
              <a:r>
                <a:rPr lang="ja-JP" altLang="en-US" sz="1000" b="1" dirty="0" smtClean="0">
                  <a:latin typeface="+mn-ea"/>
                  <a:ea typeface="+mn-ea"/>
                </a:rPr>
                <a:t>静岡太郎</a:t>
              </a:r>
              <a:endParaRPr lang="ja-JP" altLang="en-US" sz="1000" b="1" dirty="0">
                <a:latin typeface="+mn-ea"/>
                <a:ea typeface="+mn-ea"/>
              </a:endParaRPr>
            </a:p>
          </p:txBody>
        </p:sp>
        <p:sp>
          <p:nvSpPr>
            <p:cNvPr id="110" name="Text Box 6"/>
            <p:cNvSpPr txBox="1">
              <a:spLocks noChangeArrowheads="1"/>
            </p:cNvSpPr>
            <p:nvPr/>
          </p:nvSpPr>
          <p:spPr bwMode="auto">
            <a:xfrm>
              <a:off x="3894" y="3642"/>
              <a:ext cx="1700"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defRPr/>
              </a:pPr>
              <a:r>
                <a:rPr lang="ja-JP" altLang="en-US" sz="1000" b="1" dirty="0">
                  <a:latin typeface="+mn-ea"/>
                  <a:ea typeface="+mn-ea"/>
                </a:rPr>
                <a:t>作成者：　○○○サークル</a:t>
              </a:r>
            </a:p>
          </p:txBody>
        </p:sp>
        <p:sp>
          <p:nvSpPr>
            <p:cNvPr id="112" name="Text Box 7"/>
            <p:cNvSpPr txBox="1">
              <a:spLocks noChangeArrowheads="1"/>
            </p:cNvSpPr>
            <p:nvPr/>
          </p:nvSpPr>
          <p:spPr bwMode="auto">
            <a:xfrm>
              <a:off x="4040" y="3891"/>
              <a:ext cx="1588" cy="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spcBef>
                  <a:spcPct val="50000"/>
                </a:spcBef>
                <a:buFontTx/>
                <a:buNone/>
                <a:defRPr/>
              </a:pPr>
              <a:r>
                <a:rPr lang="ja-JP" altLang="en-US" sz="1000" b="1" dirty="0">
                  <a:latin typeface="+mn-ea"/>
                  <a:ea typeface="+mn-ea"/>
                </a:rPr>
                <a:t>作成日：２０</a:t>
              </a:r>
              <a:r>
                <a:rPr lang="en-US" altLang="ja-JP" sz="1000" b="1" dirty="0">
                  <a:latin typeface="+mn-ea"/>
                  <a:ea typeface="+mn-ea"/>
                </a:rPr>
                <a:t>××</a:t>
              </a:r>
              <a:r>
                <a:rPr lang="ja-JP" altLang="en-US" sz="1000" b="1" dirty="0">
                  <a:latin typeface="+mn-ea"/>
                  <a:ea typeface="+mn-ea"/>
                </a:rPr>
                <a:t>年　６月　１日</a:t>
              </a:r>
            </a:p>
          </p:txBody>
        </p:sp>
      </p:gr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77" name="Text Box 33"/>
          <p:cNvSpPr txBox="1">
            <a:spLocks noChangeArrowheads="1"/>
          </p:cNvSpPr>
          <p:nvPr/>
        </p:nvSpPr>
        <p:spPr bwMode="auto">
          <a:xfrm>
            <a:off x="210344" y="67462"/>
            <a:ext cx="4070350" cy="52322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fontAlgn="ctr" hangingPunct="1">
              <a:defRPr/>
            </a:pPr>
            <a:r>
              <a:rPr lang="en-US" altLang="ja-JP" sz="2800" dirty="0" smtClean="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４</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a:t>
            </a: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連関</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図法の種類①</a:t>
            </a:r>
          </a:p>
        </p:txBody>
      </p:sp>
      <p:grpSp>
        <p:nvGrpSpPr>
          <p:cNvPr id="2" name="グループ化 1"/>
          <p:cNvGrpSpPr/>
          <p:nvPr/>
        </p:nvGrpSpPr>
        <p:grpSpPr>
          <a:xfrm>
            <a:off x="395288" y="652463"/>
            <a:ext cx="3773487" cy="2717800"/>
            <a:chOff x="395288" y="652463"/>
            <a:chExt cx="3773487" cy="2717800"/>
          </a:xfrm>
        </p:grpSpPr>
        <p:sp>
          <p:nvSpPr>
            <p:cNvPr id="11" name="角丸四角形 10"/>
            <p:cNvSpPr/>
            <p:nvPr/>
          </p:nvSpPr>
          <p:spPr>
            <a:xfrm>
              <a:off x="1979613" y="1590675"/>
              <a:ext cx="684212" cy="406400"/>
            </a:xfrm>
            <a:prstGeom prst="roundRect">
              <a:avLst>
                <a:gd name="adj" fmla="val 31023"/>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100" dirty="0"/>
                <a:t>問題点</a:t>
              </a:r>
              <a:endParaRPr lang="en-US" altLang="ja-JP" sz="1100" dirty="0"/>
            </a:p>
          </p:txBody>
        </p:sp>
        <p:sp>
          <p:nvSpPr>
            <p:cNvPr id="109" name="正方形/長方形 108"/>
            <p:cNvSpPr>
              <a:spLocks noChangeAspect="1"/>
            </p:cNvSpPr>
            <p:nvPr/>
          </p:nvSpPr>
          <p:spPr>
            <a:xfrm>
              <a:off x="1327150" y="1651000"/>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29" name="正方形/長方形 128"/>
            <p:cNvSpPr>
              <a:spLocks noChangeAspect="1"/>
            </p:cNvSpPr>
            <p:nvPr/>
          </p:nvSpPr>
          <p:spPr>
            <a:xfrm>
              <a:off x="2139950" y="1042988"/>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0" name="正方形/長方形 129"/>
            <p:cNvSpPr>
              <a:spLocks noChangeAspect="1"/>
            </p:cNvSpPr>
            <p:nvPr/>
          </p:nvSpPr>
          <p:spPr>
            <a:xfrm>
              <a:off x="2105025" y="2133600"/>
              <a:ext cx="390525" cy="322263"/>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2" name="正方形/長方形 131"/>
            <p:cNvSpPr>
              <a:spLocks noChangeAspect="1"/>
            </p:cNvSpPr>
            <p:nvPr/>
          </p:nvSpPr>
          <p:spPr>
            <a:xfrm>
              <a:off x="2916238" y="1674813"/>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4" name="正方形/長方形 133"/>
            <p:cNvSpPr>
              <a:spLocks noChangeAspect="1"/>
            </p:cNvSpPr>
            <p:nvPr/>
          </p:nvSpPr>
          <p:spPr>
            <a:xfrm>
              <a:off x="1327150" y="1116013"/>
              <a:ext cx="388938" cy="322262"/>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6" name="正方形/長方形 135"/>
            <p:cNvSpPr>
              <a:spLocks noChangeAspect="1"/>
            </p:cNvSpPr>
            <p:nvPr/>
          </p:nvSpPr>
          <p:spPr>
            <a:xfrm>
              <a:off x="2932113" y="1125538"/>
              <a:ext cx="388937" cy="322262"/>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8" name="正方形/長方形 137"/>
            <p:cNvSpPr>
              <a:spLocks noChangeAspect="1"/>
            </p:cNvSpPr>
            <p:nvPr/>
          </p:nvSpPr>
          <p:spPr>
            <a:xfrm>
              <a:off x="1327150" y="2170113"/>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0" name="正方形/長方形 139"/>
            <p:cNvSpPr>
              <a:spLocks noChangeAspect="1"/>
            </p:cNvSpPr>
            <p:nvPr/>
          </p:nvSpPr>
          <p:spPr>
            <a:xfrm>
              <a:off x="2932113" y="2162175"/>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2" name="正方形/長方形 141"/>
            <p:cNvSpPr>
              <a:spLocks noChangeAspect="1"/>
            </p:cNvSpPr>
            <p:nvPr/>
          </p:nvSpPr>
          <p:spPr>
            <a:xfrm>
              <a:off x="395288" y="1085850"/>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4" name="正方形/長方形 143"/>
            <p:cNvSpPr>
              <a:spLocks noChangeAspect="1"/>
            </p:cNvSpPr>
            <p:nvPr/>
          </p:nvSpPr>
          <p:spPr>
            <a:xfrm>
              <a:off x="515938" y="1651000"/>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5" name="正方形/長方形 144"/>
            <p:cNvSpPr>
              <a:spLocks noChangeAspect="1"/>
            </p:cNvSpPr>
            <p:nvPr/>
          </p:nvSpPr>
          <p:spPr>
            <a:xfrm>
              <a:off x="504825" y="2279650"/>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7" name="正方形/長方形 146"/>
            <p:cNvSpPr>
              <a:spLocks noChangeAspect="1"/>
            </p:cNvSpPr>
            <p:nvPr/>
          </p:nvSpPr>
          <p:spPr>
            <a:xfrm>
              <a:off x="2116138" y="2735263"/>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9" name="正方形/長方形 148"/>
            <p:cNvSpPr>
              <a:spLocks noChangeAspect="1"/>
            </p:cNvSpPr>
            <p:nvPr/>
          </p:nvSpPr>
          <p:spPr>
            <a:xfrm>
              <a:off x="1327150" y="2714625"/>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1" name="正方形/長方形 150"/>
            <p:cNvSpPr>
              <a:spLocks noChangeAspect="1"/>
            </p:cNvSpPr>
            <p:nvPr/>
          </p:nvSpPr>
          <p:spPr>
            <a:xfrm>
              <a:off x="2916238" y="2735263"/>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2" name="正方形/長方形 151"/>
            <p:cNvSpPr>
              <a:spLocks noChangeAspect="1"/>
            </p:cNvSpPr>
            <p:nvPr/>
          </p:nvSpPr>
          <p:spPr>
            <a:xfrm>
              <a:off x="3635375" y="1379538"/>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4" name="正方形/長方形 153"/>
            <p:cNvSpPr>
              <a:spLocks noChangeAspect="1"/>
            </p:cNvSpPr>
            <p:nvPr/>
          </p:nvSpPr>
          <p:spPr>
            <a:xfrm>
              <a:off x="3779838" y="2312988"/>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6" name="正方形/長方形 155"/>
            <p:cNvSpPr>
              <a:spLocks noChangeAspect="1"/>
            </p:cNvSpPr>
            <p:nvPr/>
          </p:nvSpPr>
          <p:spPr>
            <a:xfrm>
              <a:off x="3635375" y="774700"/>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8" name="正方形/長方形 157"/>
            <p:cNvSpPr>
              <a:spLocks noChangeAspect="1"/>
            </p:cNvSpPr>
            <p:nvPr/>
          </p:nvSpPr>
          <p:spPr>
            <a:xfrm>
              <a:off x="1673225" y="684213"/>
              <a:ext cx="388938" cy="322262"/>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60" name="正方形/長方形 159"/>
            <p:cNvSpPr>
              <a:spLocks noChangeAspect="1"/>
            </p:cNvSpPr>
            <p:nvPr/>
          </p:nvSpPr>
          <p:spPr>
            <a:xfrm>
              <a:off x="2547938" y="652463"/>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cxnSp>
          <p:nvCxnSpPr>
            <p:cNvPr id="3" name="直線矢印コネクタ 2"/>
            <p:cNvCxnSpPr>
              <a:endCxn id="11" idx="0"/>
            </p:cNvCxnSpPr>
            <p:nvPr/>
          </p:nvCxnSpPr>
          <p:spPr>
            <a:xfrm>
              <a:off x="2322513" y="1416050"/>
              <a:ext cx="0" cy="1746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63" name="直線矢印コネクタ 162"/>
            <p:cNvCxnSpPr>
              <a:stCxn id="130" idx="0"/>
              <a:endCxn id="11" idx="2"/>
            </p:cNvCxnSpPr>
            <p:nvPr/>
          </p:nvCxnSpPr>
          <p:spPr>
            <a:xfrm flipV="1">
              <a:off x="2300288" y="1997075"/>
              <a:ext cx="22225" cy="1365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64" name="直線矢印コネクタ 163"/>
            <p:cNvCxnSpPr>
              <a:endCxn id="11" idx="1"/>
            </p:cNvCxnSpPr>
            <p:nvPr/>
          </p:nvCxnSpPr>
          <p:spPr>
            <a:xfrm flipV="1">
              <a:off x="1758950" y="1793875"/>
              <a:ext cx="220663" cy="127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66" name="直線矢印コネクタ 165"/>
            <p:cNvCxnSpPr>
              <a:stCxn id="132" idx="1"/>
              <a:endCxn id="11" idx="3"/>
            </p:cNvCxnSpPr>
            <p:nvPr/>
          </p:nvCxnSpPr>
          <p:spPr>
            <a:xfrm flipH="1" flipV="1">
              <a:off x="2663825" y="1793875"/>
              <a:ext cx="252413" cy="4286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69" name="直線矢印コネクタ 168"/>
            <p:cNvCxnSpPr>
              <a:stCxn id="152" idx="1"/>
            </p:cNvCxnSpPr>
            <p:nvPr/>
          </p:nvCxnSpPr>
          <p:spPr>
            <a:xfrm flipH="1">
              <a:off x="3363913" y="1541463"/>
              <a:ext cx="271462" cy="3413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0" name="直線矢印コネクタ 169"/>
            <p:cNvCxnSpPr/>
            <p:nvPr/>
          </p:nvCxnSpPr>
          <p:spPr>
            <a:xfrm>
              <a:off x="3128963" y="1516063"/>
              <a:ext cx="0" cy="1746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1" name="直線矢印コネクタ 170"/>
            <p:cNvCxnSpPr>
              <a:stCxn id="140" idx="0"/>
              <a:endCxn id="132" idx="2"/>
            </p:cNvCxnSpPr>
            <p:nvPr/>
          </p:nvCxnSpPr>
          <p:spPr>
            <a:xfrm flipH="1" flipV="1">
              <a:off x="3109913" y="1998663"/>
              <a:ext cx="15875" cy="1635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2" name="直線矢印コネクタ 171"/>
            <p:cNvCxnSpPr>
              <a:stCxn id="145" idx="0"/>
            </p:cNvCxnSpPr>
            <p:nvPr/>
          </p:nvCxnSpPr>
          <p:spPr>
            <a:xfrm flipH="1" flipV="1">
              <a:off x="668338" y="1984375"/>
              <a:ext cx="30162" cy="2952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6" name="直線矢印コネクタ 175"/>
            <p:cNvCxnSpPr>
              <a:stCxn id="154" idx="0"/>
            </p:cNvCxnSpPr>
            <p:nvPr/>
          </p:nvCxnSpPr>
          <p:spPr>
            <a:xfrm flipH="1" flipV="1">
              <a:off x="3840163" y="1747838"/>
              <a:ext cx="133350" cy="5651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7" name="直線矢印コネクタ 176"/>
            <p:cNvCxnSpPr>
              <a:endCxn id="151" idx="3"/>
            </p:cNvCxnSpPr>
            <p:nvPr/>
          </p:nvCxnSpPr>
          <p:spPr>
            <a:xfrm flipH="1">
              <a:off x="3305175" y="2640013"/>
              <a:ext cx="484188" cy="2571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8" name="直線矢印コネクタ 177"/>
            <p:cNvCxnSpPr>
              <a:stCxn id="151" idx="1"/>
            </p:cNvCxnSpPr>
            <p:nvPr/>
          </p:nvCxnSpPr>
          <p:spPr>
            <a:xfrm flipH="1" flipV="1">
              <a:off x="2513013" y="2894013"/>
              <a:ext cx="403225" cy="31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9" name="直線矢印コネクタ 178"/>
            <p:cNvCxnSpPr>
              <a:stCxn id="147" idx="0"/>
              <a:endCxn id="130" idx="2"/>
            </p:cNvCxnSpPr>
            <p:nvPr/>
          </p:nvCxnSpPr>
          <p:spPr>
            <a:xfrm flipH="1" flipV="1">
              <a:off x="2300288" y="2455863"/>
              <a:ext cx="9525" cy="2794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0" name="直線矢印コネクタ 179"/>
            <p:cNvCxnSpPr>
              <a:stCxn id="149" idx="3"/>
            </p:cNvCxnSpPr>
            <p:nvPr/>
          </p:nvCxnSpPr>
          <p:spPr>
            <a:xfrm flipV="1">
              <a:off x="1716088" y="2505075"/>
              <a:ext cx="474662" cy="3714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1" name="直線矢印コネクタ 180"/>
            <p:cNvCxnSpPr>
              <a:stCxn id="145" idx="3"/>
            </p:cNvCxnSpPr>
            <p:nvPr/>
          </p:nvCxnSpPr>
          <p:spPr>
            <a:xfrm flipV="1">
              <a:off x="893763" y="2354263"/>
              <a:ext cx="433387" cy="873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2" name="直線矢印コネクタ 181"/>
            <p:cNvCxnSpPr>
              <a:endCxn id="109" idx="1"/>
            </p:cNvCxnSpPr>
            <p:nvPr/>
          </p:nvCxnSpPr>
          <p:spPr>
            <a:xfrm flipV="1">
              <a:off x="955675" y="1812925"/>
              <a:ext cx="371475" cy="698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3" name="直線矢印コネクタ 182"/>
            <p:cNvCxnSpPr>
              <a:stCxn id="142" idx="3"/>
              <a:endCxn id="134" idx="1"/>
            </p:cNvCxnSpPr>
            <p:nvPr/>
          </p:nvCxnSpPr>
          <p:spPr>
            <a:xfrm>
              <a:off x="784225" y="1247775"/>
              <a:ext cx="542925" cy="3016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4" name="直線矢印コネクタ 183"/>
            <p:cNvCxnSpPr>
              <a:stCxn id="142" idx="2"/>
            </p:cNvCxnSpPr>
            <p:nvPr/>
          </p:nvCxnSpPr>
          <p:spPr>
            <a:xfrm>
              <a:off x="588963" y="1409700"/>
              <a:ext cx="60325" cy="2381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5" name="直線矢印コネクタ 184"/>
            <p:cNvCxnSpPr/>
            <p:nvPr/>
          </p:nvCxnSpPr>
          <p:spPr>
            <a:xfrm flipH="1" flipV="1">
              <a:off x="3371850" y="2400300"/>
              <a:ext cx="407988" cy="920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6" name="直線矢印コネクタ 185"/>
            <p:cNvCxnSpPr>
              <a:stCxn id="149" idx="0"/>
              <a:endCxn id="138" idx="2"/>
            </p:cNvCxnSpPr>
            <p:nvPr/>
          </p:nvCxnSpPr>
          <p:spPr>
            <a:xfrm flipV="1">
              <a:off x="1520825" y="2493963"/>
              <a:ext cx="0" cy="22066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7" name="直線矢印コネクタ 186"/>
            <p:cNvCxnSpPr>
              <a:stCxn id="138" idx="0"/>
            </p:cNvCxnSpPr>
            <p:nvPr/>
          </p:nvCxnSpPr>
          <p:spPr>
            <a:xfrm flipV="1">
              <a:off x="1520825" y="2020888"/>
              <a:ext cx="33338" cy="1492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8" name="直線矢印コネクタ 187"/>
            <p:cNvCxnSpPr>
              <a:stCxn id="134" idx="2"/>
              <a:endCxn id="109" idx="0"/>
            </p:cNvCxnSpPr>
            <p:nvPr/>
          </p:nvCxnSpPr>
          <p:spPr>
            <a:xfrm>
              <a:off x="1520825" y="1438275"/>
              <a:ext cx="0" cy="2127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9" name="直線矢印コネクタ 188"/>
            <p:cNvCxnSpPr>
              <a:stCxn id="134" idx="3"/>
            </p:cNvCxnSpPr>
            <p:nvPr/>
          </p:nvCxnSpPr>
          <p:spPr>
            <a:xfrm flipV="1">
              <a:off x="1716088" y="1238250"/>
              <a:ext cx="450850" cy="396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0" name="直線矢印コネクタ 189"/>
            <p:cNvCxnSpPr>
              <a:stCxn id="158" idx="3"/>
            </p:cNvCxnSpPr>
            <p:nvPr/>
          </p:nvCxnSpPr>
          <p:spPr>
            <a:xfrm>
              <a:off x="2062163" y="846138"/>
              <a:ext cx="241300" cy="2047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1" name="直線矢印コネクタ 190"/>
            <p:cNvCxnSpPr>
              <a:stCxn id="160" idx="2"/>
            </p:cNvCxnSpPr>
            <p:nvPr/>
          </p:nvCxnSpPr>
          <p:spPr>
            <a:xfrm flipH="1">
              <a:off x="2547938" y="976313"/>
              <a:ext cx="193675" cy="26193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2" name="直線矢印コネクタ 191"/>
            <p:cNvCxnSpPr/>
            <p:nvPr/>
          </p:nvCxnSpPr>
          <p:spPr>
            <a:xfrm flipH="1" flipV="1">
              <a:off x="2571750" y="1304925"/>
              <a:ext cx="382588" cy="1111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3" name="直線矢印コネクタ 192"/>
            <p:cNvCxnSpPr>
              <a:stCxn id="156" idx="1"/>
            </p:cNvCxnSpPr>
            <p:nvPr/>
          </p:nvCxnSpPr>
          <p:spPr>
            <a:xfrm flipH="1">
              <a:off x="3348038" y="936625"/>
              <a:ext cx="287337" cy="31273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14385" name="Rectangle 757"/>
            <p:cNvSpPr>
              <a:spLocks noChangeArrowheads="1"/>
            </p:cNvSpPr>
            <p:nvPr/>
          </p:nvSpPr>
          <p:spPr bwMode="auto">
            <a:xfrm>
              <a:off x="776288" y="3186113"/>
              <a:ext cx="23923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kumimoji="0" lang="ja-JP" altLang="en-US" sz="1200" b="1">
                  <a:latin typeface="ＭＳ Ｐゴシック" panose="020B0600070205080204" pitchFamily="50" charset="-128"/>
                </a:rPr>
                <a:t>図：２　問題点を中心に置いた連関図</a:t>
              </a:r>
              <a:endParaRPr kumimoji="0" lang="ja-JP" altLang="en-US" sz="1600" b="1">
                <a:latin typeface="Arial" panose="020B0604020202020204" pitchFamily="34" charset="0"/>
              </a:endParaRPr>
            </a:p>
          </p:txBody>
        </p:sp>
      </p:grpSp>
      <p:sp>
        <p:nvSpPr>
          <p:cNvPr id="14386" name="Text Box 2"/>
          <p:cNvSpPr txBox="1">
            <a:spLocks noChangeArrowheads="1"/>
          </p:cNvSpPr>
          <p:nvPr/>
        </p:nvSpPr>
        <p:spPr bwMode="auto">
          <a:xfrm>
            <a:off x="4694238" y="552450"/>
            <a:ext cx="4071937" cy="400110"/>
          </a:xfrm>
          <a:prstGeom prst="rect">
            <a:avLst/>
          </a:prstGeom>
          <a:solidFill>
            <a:srgbClr val="FFFFCC"/>
          </a:solidFill>
          <a:ln w="12700">
            <a:solidFill>
              <a:schemeClr val="tx1"/>
            </a:solidFill>
            <a:miter lim="800000"/>
            <a:headEnd type="none" w="sm" len="sm"/>
            <a:tailEnd type="none" w="sm" len="sm"/>
          </a:ln>
        </p:spPr>
        <p:txBody>
          <a:bodyPr wrap="square">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solidFill>
                  <a:srgbClr val="0000FF"/>
                </a:solidFill>
                <a:latin typeface="HGP創英角ﾎﾟｯﾌﾟ体" panose="040B0A00000000000000" pitchFamily="50" charset="-128"/>
                <a:ea typeface="HGP創英角ﾎﾟｯﾌﾟ体" panose="040B0A00000000000000" pitchFamily="50" charset="-128"/>
              </a:rPr>
              <a:t>１）　問題点を中心に置いた連関図</a:t>
            </a:r>
          </a:p>
        </p:txBody>
      </p:sp>
      <p:sp>
        <p:nvSpPr>
          <p:cNvPr id="14387" name="Text Box 3"/>
          <p:cNvSpPr txBox="1">
            <a:spLocks noChangeArrowheads="1"/>
          </p:cNvSpPr>
          <p:nvPr/>
        </p:nvSpPr>
        <p:spPr bwMode="auto">
          <a:xfrm>
            <a:off x="4759325" y="1360488"/>
            <a:ext cx="4060825" cy="1033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buFontTx/>
              <a:buNone/>
            </a:pPr>
            <a:r>
              <a:rPr lang="ja-JP" altLang="en-US" sz="1800">
                <a:latin typeface="HGP創英角ﾎﾟｯﾌﾟ体" panose="040B0A00000000000000" pitchFamily="50" charset="-128"/>
                <a:ea typeface="HGP創英角ﾎﾟｯﾌﾟ体" panose="040B0A00000000000000" pitchFamily="50" charset="-128"/>
              </a:rPr>
              <a:t>・最もよく使われている、問題点を</a:t>
            </a:r>
            <a:endParaRPr lang="en-US" altLang="ja-JP" sz="180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a:latin typeface="HGP創英角ﾎﾟｯﾌﾟ体" panose="040B0A00000000000000" pitchFamily="50" charset="-128"/>
                <a:ea typeface="HGP創英角ﾎﾟｯﾌﾟ体" panose="040B0A00000000000000" pitchFamily="50" charset="-128"/>
              </a:rPr>
              <a:t>　中心にして原因が複雑に絡み合っ</a:t>
            </a:r>
            <a:endParaRPr lang="en-US" altLang="ja-JP" sz="180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a:latin typeface="HGP創英角ﾎﾟｯﾌﾟ体" panose="040B0A00000000000000" pitchFamily="50" charset="-128"/>
                <a:ea typeface="HGP創英角ﾎﾟｯﾌﾟ体" panose="040B0A00000000000000" pitchFamily="50" charset="-128"/>
              </a:rPr>
              <a:t>　ている状態を表すのに用いられる。 </a:t>
            </a:r>
          </a:p>
        </p:txBody>
      </p:sp>
      <p:sp>
        <p:nvSpPr>
          <p:cNvPr id="14388" name="Text Box 2"/>
          <p:cNvSpPr txBox="1">
            <a:spLocks noChangeArrowheads="1"/>
          </p:cNvSpPr>
          <p:nvPr/>
        </p:nvSpPr>
        <p:spPr bwMode="auto">
          <a:xfrm>
            <a:off x="4759325" y="3860799"/>
            <a:ext cx="4060825" cy="400110"/>
          </a:xfrm>
          <a:prstGeom prst="rect">
            <a:avLst/>
          </a:prstGeom>
          <a:solidFill>
            <a:srgbClr val="FFFFCC"/>
          </a:solidFill>
          <a:ln w="12700">
            <a:solidFill>
              <a:schemeClr val="tx1"/>
            </a:solidFill>
            <a:miter lim="800000"/>
            <a:headEnd type="none" w="sm" len="sm"/>
            <a:tailEnd type="none" w="sm" len="sm"/>
          </a:ln>
        </p:spPr>
        <p:txBody>
          <a:bodyPr wrap="square">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solidFill>
                  <a:srgbClr val="0000FF"/>
                </a:solidFill>
                <a:latin typeface="HGP創英角ﾎﾟｯﾌﾟ体" panose="040B0A00000000000000" pitchFamily="50" charset="-128"/>
                <a:ea typeface="HGP創英角ﾎﾟｯﾌﾟ体" panose="040B0A00000000000000" pitchFamily="50" charset="-128"/>
              </a:rPr>
              <a:t>２）　問題点を端に置いた連関図</a:t>
            </a:r>
          </a:p>
        </p:txBody>
      </p:sp>
      <p:sp>
        <p:nvSpPr>
          <p:cNvPr id="14389" name="Text Box 3"/>
          <p:cNvSpPr txBox="1">
            <a:spLocks noChangeArrowheads="1"/>
          </p:cNvSpPr>
          <p:nvPr/>
        </p:nvSpPr>
        <p:spPr bwMode="auto">
          <a:xfrm>
            <a:off x="4859338" y="4797425"/>
            <a:ext cx="40608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buFontTx/>
              <a:buNone/>
            </a:pPr>
            <a:r>
              <a:rPr lang="ja-JP" altLang="en-US" sz="1800">
                <a:latin typeface="HGP創英角ﾎﾟｯﾌﾟ体" panose="040B0A00000000000000" pitchFamily="50" charset="-128"/>
                <a:ea typeface="HGP創英角ﾎﾟｯﾌﾟ体" panose="040B0A00000000000000" pitchFamily="50" charset="-128"/>
              </a:rPr>
              <a:t>・問題点に対して片側に原因を表した</a:t>
            </a:r>
            <a:endParaRPr lang="en-US" altLang="ja-JP" sz="180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a:latin typeface="HGP創英角ﾎﾟｯﾌﾟ体" panose="040B0A00000000000000" pitchFamily="50" charset="-128"/>
                <a:ea typeface="HGP創英角ﾎﾟｯﾌﾟ体" panose="040B0A00000000000000" pitchFamily="50" charset="-128"/>
              </a:rPr>
              <a:t>　方がわかりやすい場合に用いられる。 </a:t>
            </a:r>
          </a:p>
        </p:txBody>
      </p:sp>
      <p:grpSp>
        <p:nvGrpSpPr>
          <p:cNvPr id="4" name="グループ化 3"/>
          <p:cNvGrpSpPr/>
          <p:nvPr/>
        </p:nvGrpSpPr>
        <p:grpSpPr>
          <a:xfrm>
            <a:off x="379413" y="3641725"/>
            <a:ext cx="3740150" cy="3136900"/>
            <a:chOff x="379413" y="3641725"/>
            <a:chExt cx="3740150" cy="3136900"/>
          </a:xfrm>
        </p:grpSpPr>
        <p:sp>
          <p:nvSpPr>
            <p:cNvPr id="54" name="角丸四角形 53"/>
            <p:cNvSpPr/>
            <p:nvPr/>
          </p:nvSpPr>
          <p:spPr>
            <a:xfrm>
              <a:off x="379413" y="4945063"/>
              <a:ext cx="682625" cy="406400"/>
            </a:xfrm>
            <a:prstGeom prst="roundRect">
              <a:avLst>
                <a:gd name="adj" fmla="val 31023"/>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100" dirty="0"/>
                <a:t>問題点</a:t>
              </a:r>
              <a:endParaRPr lang="en-US" altLang="ja-JP" sz="1100" dirty="0"/>
            </a:p>
          </p:txBody>
        </p:sp>
        <p:sp>
          <p:nvSpPr>
            <p:cNvPr id="55" name="正方形/長方形 54"/>
            <p:cNvSpPr>
              <a:spLocks/>
            </p:cNvSpPr>
            <p:nvPr/>
          </p:nvSpPr>
          <p:spPr>
            <a:xfrm>
              <a:off x="1344613" y="4402138"/>
              <a:ext cx="390525" cy="32543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6" name="正方形/長方形 55"/>
            <p:cNvSpPr>
              <a:spLocks/>
            </p:cNvSpPr>
            <p:nvPr/>
          </p:nvSpPr>
          <p:spPr>
            <a:xfrm>
              <a:off x="1344613" y="5013325"/>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7" name="正方形/長方形 56"/>
            <p:cNvSpPr>
              <a:spLocks/>
            </p:cNvSpPr>
            <p:nvPr/>
          </p:nvSpPr>
          <p:spPr>
            <a:xfrm>
              <a:off x="1355725" y="5732463"/>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8" name="正方形/長方形 57"/>
            <p:cNvSpPr>
              <a:spLocks/>
            </p:cNvSpPr>
            <p:nvPr/>
          </p:nvSpPr>
          <p:spPr>
            <a:xfrm>
              <a:off x="2070100" y="4108450"/>
              <a:ext cx="388938"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9" name="正方形/長方形 58"/>
            <p:cNvSpPr>
              <a:spLocks/>
            </p:cNvSpPr>
            <p:nvPr/>
          </p:nvSpPr>
          <p:spPr>
            <a:xfrm>
              <a:off x="2058988" y="4581525"/>
              <a:ext cx="388937"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0" name="正方形/長方形 59"/>
            <p:cNvSpPr>
              <a:spLocks/>
            </p:cNvSpPr>
            <p:nvPr/>
          </p:nvSpPr>
          <p:spPr>
            <a:xfrm>
              <a:off x="2070100" y="5229225"/>
              <a:ext cx="388938"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1" name="正方形/長方形 60"/>
            <p:cNvSpPr>
              <a:spLocks/>
            </p:cNvSpPr>
            <p:nvPr/>
          </p:nvSpPr>
          <p:spPr>
            <a:xfrm>
              <a:off x="2881313" y="3827463"/>
              <a:ext cx="388937"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2" name="正方形/長方形 61"/>
            <p:cNvSpPr>
              <a:spLocks/>
            </p:cNvSpPr>
            <p:nvPr/>
          </p:nvSpPr>
          <p:spPr>
            <a:xfrm>
              <a:off x="2870200" y="4365625"/>
              <a:ext cx="388938"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3" name="正方形/長方形 62"/>
            <p:cNvSpPr>
              <a:spLocks/>
            </p:cNvSpPr>
            <p:nvPr/>
          </p:nvSpPr>
          <p:spPr>
            <a:xfrm>
              <a:off x="2881313" y="4941888"/>
              <a:ext cx="388937"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4" name="正方形/長方形 63"/>
            <p:cNvSpPr>
              <a:spLocks/>
            </p:cNvSpPr>
            <p:nvPr/>
          </p:nvSpPr>
          <p:spPr>
            <a:xfrm>
              <a:off x="3708400" y="3641725"/>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5" name="正方形/長方形 64"/>
            <p:cNvSpPr>
              <a:spLocks/>
            </p:cNvSpPr>
            <p:nvPr/>
          </p:nvSpPr>
          <p:spPr>
            <a:xfrm>
              <a:off x="3697288" y="4076700"/>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6" name="正方形/長方形 65"/>
            <p:cNvSpPr>
              <a:spLocks/>
            </p:cNvSpPr>
            <p:nvPr/>
          </p:nvSpPr>
          <p:spPr>
            <a:xfrm>
              <a:off x="3705225" y="4508500"/>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7" name="正方形/長方形 66"/>
            <p:cNvSpPr>
              <a:spLocks/>
            </p:cNvSpPr>
            <p:nvPr/>
          </p:nvSpPr>
          <p:spPr>
            <a:xfrm>
              <a:off x="3708400" y="5091113"/>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8" name="正方形/長方形 67"/>
            <p:cNvSpPr>
              <a:spLocks/>
            </p:cNvSpPr>
            <p:nvPr/>
          </p:nvSpPr>
          <p:spPr>
            <a:xfrm>
              <a:off x="3721100" y="5516563"/>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9" name="正方形/長方形 68"/>
            <p:cNvSpPr>
              <a:spLocks/>
            </p:cNvSpPr>
            <p:nvPr/>
          </p:nvSpPr>
          <p:spPr>
            <a:xfrm>
              <a:off x="2854325" y="6064250"/>
              <a:ext cx="388938"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0" name="正方形/長方形 69"/>
            <p:cNvSpPr>
              <a:spLocks/>
            </p:cNvSpPr>
            <p:nvPr/>
          </p:nvSpPr>
          <p:spPr>
            <a:xfrm>
              <a:off x="2090738" y="5741988"/>
              <a:ext cx="388937"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1" name="正方形/長方形 70"/>
            <p:cNvSpPr>
              <a:spLocks/>
            </p:cNvSpPr>
            <p:nvPr/>
          </p:nvSpPr>
          <p:spPr>
            <a:xfrm>
              <a:off x="2051050" y="6165850"/>
              <a:ext cx="388938"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2" name="正方形/長方形 71"/>
            <p:cNvSpPr>
              <a:spLocks/>
            </p:cNvSpPr>
            <p:nvPr/>
          </p:nvSpPr>
          <p:spPr>
            <a:xfrm>
              <a:off x="2847975" y="5516563"/>
              <a:ext cx="388938"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4" name="正方形/長方形 73"/>
            <p:cNvSpPr>
              <a:spLocks/>
            </p:cNvSpPr>
            <p:nvPr/>
          </p:nvSpPr>
          <p:spPr>
            <a:xfrm>
              <a:off x="3708400" y="5948363"/>
              <a:ext cx="388938"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5" name="正方形/長方形 74"/>
            <p:cNvSpPr>
              <a:spLocks/>
            </p:cNvSpPr>
            <p:nvPr/>
          </p:nvSpPr>
          <p:spPr>
            <a:xfrm>
              <a:off x="3729038" y="6415088"/>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cxnSp>
          <p:nvCxnSpPr>
            <p:cNvPr id="76" name="直線矢印コネクタ 75"/>
            <p:cNvCxnSpPr>
              <a:stCxn id="59" idx="1"/>
              <a:endCxn id="55" idx="3"/>
            </p:cNvCxnSpPr>
            <p:nvPr/>
          </p:nvCxnSpPr>
          <p:spPr>
            <a:xfrm flipH="1" flipV="1">
              <a:off x="1735138" y="4565650"/>
              <a:ext cx="323850" cy="1746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78" name="直線矢印コネクタ 77"/>
            <p:cNvCxnSpPr>
              <a:stCxn id="56" idx="1"/>
              <a:endCxn id="54" idx="3"/>
            </p:cNvCxnSpPr>
            <p:nvPr/>
          </p:nvCxnSpPr>
          <p:spPr>
            <a:xfrm flipH="1" flipV="1">
              <a:off x="1062038" y="5148263"/>
              <a:ext cx="282575" cy="238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79" name="直線矢印コネクタ 78"/>
            <p:cNvCxnSpPr>
              <a:stCxn id="57" idx="1"/>
              <a:endCxn id="54" idx="3"/>
            </p:cNvCxnSpPr>
            <p:nvPr/>
          </p:nvCxnSpPr>
          <p:spPr>
            <a:xfrm flipH="1" flipV="1">
              <a:off x="1062038" y="5148263"/>
              <a:ext cx="293687" cy="7429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84" name="直線矢印コネクタ 83"/>
            <p:cNvCxnSpPr/>
            <p:nvPr/>
          </p:nvCxnSpPr>
          <p:spPr>
            <a:xfrm flipH="1">
              <a:off x="1768475" y="4329113"/>
              <a:ext cx="322263" cy="2524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87" name="直線矢印コネクタ 86"/>
            <p:cNvCxnSpPr>
              <a:stCxn id="60" idx="1"/>
            </p:cNvCxnSpPr>
            <p:nvPr/>
          </p:nvCxnSpPr>
          <p:spPr>
            <a:xfrm flipH="1">
              <a:off x="1787525" y="5387975"/>
              <a:ext cx="282575" cy="5873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93" name="直線矢印コネクタ 92"/>
            <p:cNvCxnSpPr>
              <a:stCxn id="60" idx="1"/>
              <a:endCxn id="56" idx="3"/>
            </p:cNvCxnSpPr>
            <p:nvPr/>
          </p:nvCxnSpPr>
          <p:spPr>
            <a:xfrm flipH="1" flipV="1">
              <a:off x="1735138" y="5172075"/>
              <a:ext cx="334962" cy="2159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95" name="直線矢印コネクタ 94"/>
            <p:cNvCxnSpPr>
              <a:endCxn id="54" idx="3"/>
            </p:cNvCxnSpPr>
            <p:nvPr/>
          </p:nvCxnSpPr>
          <p:spPr>
            <a:xfrm flipH="1">
              <a:off x="1062038" y="4778375"/>
              <a:ext cx="293687" cy="3698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97" name="直線矢印コネクタ 96"/>
            <p:cNvCxnSpPr>
              <a:stCxn id="71" idx="1"/>
              <a:endCxn id="57" idx="3"/>
            </p:cNvCxnSpPr>
            <p:nvPr/>
          </p:nvCxnSpPr>
          <p:spPr>
            <a:xfrm flipH="1" flipV="1">
              <a:off x="1746250" y="5891213"/>
              <a:ext cx="304800" cy="4333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0" name="直線矢印コネクタ 99"/>
            <p:cNvCxnSpPr>
              <a:endCxn id="57" idx="3"/>
            </p:cNvCxnSpPr>
            <p:nvPr/>
          </p:nvCxnSpPr>
          <p:spPr>
            <a:xfrm flipH="1" flipV="1">
              <a:off x="1746250" y="5891213"/>
              <a:ext cx="333375" cy="2063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3" name="直線矢印コネクタ 102"/>
            <p:cNvCxnSpPr>
              <a:stCxn id="61" idx="1"/>
            </p:cNvCxnSpPr>
            <p:nvPr/>
          </p:nvCxnSpPr>
          <p:spPr>
            <a:xfrm flipH="1">
              <a:off x="2474913" y="3986213"/>
              <a:ext cx="406400" cy="29686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5" name="直線矢印コネクタ 104"/>
            <p:cNvCxnSpPr/>
            <p:nvPr/>
          </p:nvCxnSpPr>
          <p:spPr>
            <a:xfrm flipH="1">
              <a:off x="3295650" y="3759200"/>
              <a:ext cx="406400" cy="27463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6" name="直線矢印コネクタ 105"/>
            <p:cNvCxnSpPr>
              <a:stCxn id="62" idx="1"/>
            </p:cNvCxnSpPr>
            <p:nvPr/>
          </p:nvCxnSpPr>
          <p:spPr>
            <a:xfrm flipH="1" flipV="1">
              <a:off x="2492375" y="4308475"/>
              <a:ext cx="377825" cy="2159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8" name="直線矢印コネクタ 107"/>
            <p:cNvCxnSpPr/>
            <p:nvPr/>
          </p:nvCxnSpPr>
          <p:spPr>
            <a:xfrm flipH="1" flipV="1">
              <a:off x="3336925" y="4048125"/>
              <a:ext cx="377825" cy="23653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0" name="直線矢印コネクタ 109"/>
            <p:cNvCxnSpPr>
              <a:stCxn id="65" idx="1"/>
            </p:cNvCxnSpPr>
            <p:nvPr/>
          </p:nvCxnSpPr>
          <p:spPr>
            <a:xfrm flipH="1">
              <a:off x="3292475" y="4235450"/>
              <a:ext cx="404813" cy="2730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1" name="直線矢印コネクタ 110"/>
            <p:cNvCxnSpPr>
              <a:stCxn id="65" idx="1"/>
            </p:cNvCxnSpPr>
            <p:nvPr/>
          </p:nvCxnSpPr>
          <p:spPr>
            <a:xfrm flipH="1">
              <a:off x="3292475" y="4235450"/>
              <a:ext cx="404813" cy="9017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3" name="直線矢印コネクタ 112"/>
            <p:cNvCxnSpPr>
              <a:stCxn id="62" idx="1"/>
            </p:cNvCxnSpPr>
            <p:nvPr/>
          </p:nvCxnSpPr>
          <p:spPr>
            <a:xfrm flipH="1">
              <a:off x="2479675" y="4524375"/>
              <a:ext cx="390525" cy="2159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5" name="直線矢印コネクタ 114"/>
            <p:cNvCxnSpPr>
              <a:stCxn id="63" idx="1"/>
              <a:endCxn id="59" idx="3"/>
            </p:cNvCxnSpPr>
            <p:nvPr/>
          </p:nvCxnSpPr>
          <p:spPr>
            <a:xfrm flipH="1" flipV="1">
              <a:off x="2447925" y="4740275"/>
              <a:ext cx="433388" cy="36036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7" name="直線矢印コネクタ 116"/>
            <p:cNvCxnSpPr>
              <a:endCxn id="60" idx="3"/>
            </p:cNvCxnSpPr>
            <p:nvPr/>
          </p:nvCxnSpPr>
          <p:spPr>
            <a:xfrm flipH="1">
              <a:off x="2459038" y="5214938"/>
              <a:ext cx="427037" cy="17303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9" name="直線矢印コネクタ 118"/>
            <p:cNvCxnSpPr>
              <a:stCxn id="72" idx="1"/>
              <a:endCxn id="59" idx="3"/>
            </p:cNvCxnSpPr>
            <p:nvPr/>
          </p:nvCxnSpPr>
          <p:spPr>
            <a:xfrm flipH="1" flipV="1">
              <a:off x="2447925" y="4740275"/>
              <a:ext cx="400050" cy="93503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23" name="直線矢印コネクタ 122"/>
            <p:cNvCxnSpPr>
              <a:stCxn id="72" idx="1"/>
            </p:cNvCxnSpPr>
            <p:nvPr/>
          </p:nvCxnSpPr>
          <p:spPr>
            <a:xfrm flipH="1">
              <a:off x="2522538" y="5675313"/>
              <a:ext cx="325437" cy="1778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25" name="直線矢印コネクタ 124"/>
            <p:cNvCxnSpPr>
              <a:stCxn id="72" idx="1"/>
              <a:endCxn id="71" idx="3"/>
            </p:cNvCxnSpPr>
            <p:nvPr/>
          </p:nvCxnSpPr>
          <p:spPr>
            <a:xfrm flipH="1">
              <a:off x="2439988" y="5675313"/>
              <a:ext cx="407987" cy="6492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27" name="直線矢印コネクタ 126"/>
            <p:cNvCxnSpPr>
              <a:stCxn id="75" idx="1"/>
              <a:endCxn id="71" idx="3"/>
            </p:cNvCxnSpPr>
            <p:nvPr/>
          </p:nvCxnSpPr>
          <p:spPr>
            <a:xfrm flipH="1" flipV="1">
              <a:off x="2439988" y="6324600"/>
              <a:ext cx="1289050" cy="24923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31" name="直線矢印コネクタ 130"/>
            <p:cNvCxnSpPr>
              <a:stCxn id="69" idx="1"/>
            </p:cNvCxnSpPr>
            <p:nvPr/>
          </p:nvCxnSpPr>
          <p:spPr>
            <a:xfrm flipH="1" flipV="1">
              <a:off x="2511425" y="5876925"/>
              <a:ext cx="342900" cy="3460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33" name="直線矢印コネクタ 132"/>
            <p:cNvCxnSpPr>
              <a:stCxn id="63" idx="1"/>
            </p:cNvCxnSpPr>
            <p:nvPr/>
          </p:nvCxnSpPr>
          <p:spPr>
            <a:xfrm flipH="1">
              <a:off x="1763713" y="5100638"/>
              <a:ext cx="1117600" cy="1079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35" name="直線矢印コネクタ 134"/>
            <p:cNvCxnSpPr>
              <a:endCxn id="69" idx="3"/>
            </p:cNvCxnSpPr>
            <p:nvPr/>
          </p:nvCxnSpPr>
          <p:spPr>
            <a:xfrm flipH="1">
              <a:off x="3243263" y="6184900"/>
              <a:ext cx="481012" cy="381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37" name="直線矢印コネクタ 136"/>
            <p:cNvCxnSpPr>
              <a:stCxn id="68" idx="1"/>
              <a:endCxn id="69" idx="3"/>
            </p:cNvCxnSpPr>
            <p:nvPr/>
          </p:nvCxnSpPr>
          <p:spPr>
            <a:xfrm flipH="1">
              <a:off x="3243263" y="5675313"/>
              <a:ext cx="477837" cy="5476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41" name="直線矢印コネクタ 140"/>
            <p:cNvCxnSpPr>
              <a:stCxn id="68" idx="1"/>
            </p:cNvCxnSpPr>
            <p:nvPr/>
          </p:nvCxnSpPr>
          <p:spPr>
            <a:xfrm flipH="1" flipV="1">
              <a:off x="3268663" y="5657850"/>
              <a:ext cx="452437" cy="1746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43" name="直線矢印コネクタ 142"/>
            <p:cNvCxnSpPr>
              <a:endCxn id="63" idx="3"/>
            </p:cNvCxnSpPr>
            <p:nvPr/>
          </p:nvCxnSpPr>
          <p:spPr>
            <a:xfrm flipH="1">
              <a:off x="3270250" y="4706938"/>
              <a:ext cx="434975" cy="3937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46" name="直線矢印コネクタ 145"/>
            <p:cNvCxnSpPr>
              <a:stCxn id="67" idx="1"/>
              <a:endCxn id="63" idx="3"/>
            </p:cNvCxnSpPr>
            <p:nvPr/>
          </p:nvCxnSpPr>
          <p:spPr>
            <a:xfrm flipH="1" flipV="1">
              <a:off x="3270250" y="5100638"/>
              <a:ext cx="438150" cy="1492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48" name="直線矢印コネクタ 147"/>
            <p:cNvCxnSpPr>
              <a:stCxn id="67" idx="1"/>
            </p:cNvCxnSpPr>
            <p:nvPr/>
          </p:nvCxnSpPr>
          <p:spPr>
            <a:xfrm flipH="1">
              <a:off x="2500313" y="5249863"/>
              <a:ext cx="1208087" cy="1555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14441" name="Rectangle 757"/>
            <p:cNvSpPr>
              <a:spLocks noChangeArrowheads="1"/>
            </p:cNvSpPr>
            <p:nvPr/>
          </p:nvSpPr>
          <p:spPr bwMode="auto">
            <a:xfrm>
              <a:off x="749300" y="6594475"/>
              <a:ext cx="22383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kumimoji="0" lang="ja-JP" altLang="en-US" sz="1200" b="1">
                  <a:latin typeface="ＭＳ Ｐゴシック" panose="020B0600070205080204" pitchFamily="50" charset="-128"/>
                </a:rPr>
                <a:t>図：３　問題点を端に置いた連関図</a:t>
              </a:r>
              <a:endParaRPr kumimoji="0" lang="ja-JP" altLang="en-US" sz="1600" b="1">
                <a:latin typeface="Arial" panose="020B0604020202020204" pitchFamily="34" charset="0"/>
              </a:endParaRPr>
            </a:p>
          </p:txBody>
        </p:sp>
      </p:gr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77" name="Text Box 33"/>
          <p:cNvSpPr txBox="1">
            <a:spLocks noChangeArrowheads="1"/>
          </p:cNvSpPr>
          <p:nvPr/>
        </p:nvSpPr>
        <p:spPr bwMode="auto">
          <a:xfrm>
            <a:off x="80963" y="68263"/>
            <a:ext cx="4070350" cy="523220"/>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fontAlgn="ctr" hangingPunct="1">
              <a:defRPr/>
            </a:pPr>
            <a:r>
              <a:rPr lang="en-US" altLang="ja-JP" sz="2800" dirty="0" smtClean="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５</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．連関図法</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の種類②</a:t>
            </a:r>
          </a:p>
        </p:txBody>
      </p:sp>
      <p:sp>
        <p:nvSpPr>
          <p:cNvPr id="16418" name="Text Box 2"/>
          <p:cNvSpPr txBox="1">
            <a:spLocks noChangeArrowheads="1"/>
          </p:cNvSpPr>
          <p:nvPr/>
        </p:nvSpPr>
        <p:spPr bwMode="auto">
          <a:xfrm>
            <a:off x="4735513" y="568325"/>
            <a:ext cx="3940175" cy="400110"/>
          </a:xfrm>
          <a:prstGeom prst="rect">
            <a:avLst/>
          </a:prstGeom>
          <a:solidFill>
            <a:srgbClr val="FFFFCC"/>
          </a:solidFill>
          <a:ln w="12700">
            <a:solidFill>
              <a:schemeClr val="tx1"/>
            </a:solidFill>
            <a:miter lim="800000"/>
            <a:headEnd type="none" w="sm" len="sm"/>
            <a:tailEnd type="none" w="sm" len="sm"/>
          </a:ln>
        </p:spPr>
        <p:txBody>
          <a:bodyPr wrap="square">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a:solidFill>
                  <a:srgbClr val="0000FF"/>
                </a:solidFill>
                <a:latin typeface="HGP創英角ﾎﾟｯﾌﾟ体" panose="040B0A00000000000000" pitchFamily="50" charset="-128"/>
                <a:ea typeface="HGP創英角ﾎﾟｯﾌﾟ体" panose="040B0A00000000000000" pitchFamily="50" charset="-128"/>
              </a:rPr>
              <a:t>３）　問題点を図示しない連関図</a:t>
            </a:r>
          </a:p>
        </p:txBody>
      </p:sp>
      <p:sp>
        <p:nvSpPr>
          <p:cNvPr id="16419" name="Text Box 3"/>
          <p:cNvSpPr txBox="1">
            <a:spLocks noChangeArrowheads="1"/>
          </p:cNvSpPr>
          <p:nvPr/>
        </p:nvSpPr>
        <p:spPr bwMode="auto">
          <a:xfrm>
            <a:off x="4572000" y="1154113"/>
            <a:ext cx="4572000"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buFontTx/>
              <a:buNone/>
            </a:pPr>
            <a:r>
              <a:rPr lang="ja-JP" altLang="en-US" sz="1800" dirty="0">
                <a:latin typeface="HGP創英角ﾎﾟｯﾌﾟ体" panose="040B0A00000000000000" pitchFamily="50" charset="-128"/>
                <a:ea typeface="HGP創英角ﾎﾟｯﾌﾟ体" panose="040B0A00000000000000" pitchFamily="50" charset="-128"/>
              </a:rPr>
              <a:t>・問題点に対する原因の関係は図に必要ない</a:t>
            </a:r>
            <a:endParaRPr lang="en-US" altLang="ja-JP" sz="1800" dirty="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・問題点を図に表すとかえってわかりにくく</a:t>
            </a:r>
            <a:endParaRPr lang="en-US" altLang="ja-JP" sz="1800"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　なる場合で、原因相互の間にどのような</a:t>
            </a:r>
            <a:endParaRPr lang="en-US" altLang="ja-JP" sz="1800"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　関係があるかを知りたい時に用いられる</a:t>
            </a:r>
            <a:r>
              <a:rPr lang="ja-JP" altLang="en-US" sz="1800" dirty="0">
                <a:latin typeface="HGP創英角ﾎﾟｯﾌﾟ体" panose="040B0A00000000000000" pitchFamily="50" charset="-128"/>
                <a:ea typeface="HGP創英角ﾎﾟｯﾌﾟ体" panose="040B0A00000000000000" pitchFamily="50" charset="-128"/>
              </a:rPr>
              <a:t>。</a:t>
            </a:r>
            <a:endParaRPr lang="en-US" altLang="ja-JP" sz="1800" dirty="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latin typeface="HGP創英角ﾎﾟｯﾌﾟ体" panose="040B0A00000000000000" pitchFamily="50" charset="-128"/>
                <a:ea typeface="HGP創英角ﾎﾟｯﾌﾟ体" panose="040B0A00000000000000" pitchFamily="50" charset="-128"/>
              </a:rPr>
              <a:t>・いくつかの問題点があって、それらの問題点</a:t>
            </a:r>
            <a:endParaRPr lang="en-US" altLang="ja-JP" sz="1800" dirty="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latin typeface="HGP創英角ﾎﾟｯﾌﾟ体" panose="040B0A00000000000000" pitchFamily="50" charset="-128"/>
                <a:ea typeface="HGP創英角ﾎﾟｯﾌﾟ体" panose="040B0A00000000000000" pitchFamily="50" charset="-128"/>
              </a:rPr>
              <a:t>　間の関係が複雑な場合に用いられる。</a:t>
            </a:r>
          </a:p>
        </p:txBody>
      </p:sp>
      <p:sp>
        <p:nvSpPr>
          <p:cNvPr id="16420" name="Text Box 2"/>
          <p:cNvSpPr txBox="1">
            <a:spLocks noChangeArrowheads="1"/>
          </p:cNvSpPr>
          <p:nvPr/>
        </p:nvSpPr>
        <p:spPr bwMode="auto">
          <a:xfrm>
            <a:off x="4735513" y="3860799"/>
            <a:ext cx="3984625" cy="400110"/>
          </a:xfrm>
          <a:prstGeom prst="rect">
            <a:avLst/>
          </a:prstGeom>
          <a:solidFill>
            <a:srgbClr val="FFFFCC"/>
          </a:solidFill>
          <a:ln w="12700">
            <a:solidFill>
              <a:schemeClr val="tx1"/>
            </a:solidFill>
            <a:miter lim="800000"/>
            <a:headEnd type="none" w="sm" len="sm"/>
            <a:tailEnd type="none" w="sm" len="sm"/>
          </a:ln>
        </p:spPr>
        <p:txBody>
          <a:bodyPr wrap="square">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000" dirty="0">
                <a:solidFill>
                  <a:srgbClr val="0000FF"/>
                </a:solidFill>
                <a:latin typeface="HGP創英角ﾎﾟｯﾌﾟ体" panose="040B0A00000000000000" pitchFamily="50" charset="-128"/>
                <a:ea typeface="HGP創英角ﾎﾟｯﾌﾟ体" panose="040B0A00000000000000" pitchFamily="50" charset="-128"/>
              </a:rPr>
              <a:t>４）　複数の問題点をもつ連関図</a:t>
            </a:r>
          </a:p>
        </p:txBody>
      </p:sp>
      <p:sp>
        <p:nvSpPr>
          <p:cNvPr id="16421" name="Text Box 3"/>
          <p:cNvSpPr txBox="1">
            <a:spLocks noChangeArrowheads="1"/>
          </p:cNvSpPr>
          <p:nvPr/>
        </p:nvSpPr>
        <p:spPr bwMode="auto">
          <a:xfrm>
            <a:off x="4716463" y="4364038"/>
            <a:ext cx="4319587"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buFontTx/>
              <a:buNone/>
            </a:pPr>
            <a:r>
              <a:rPr lang="ja-JP" altLang="en-US" sz="1800" dirty="0">
                <a:latin typeface="HGP創英角ﾎﾟｯﾌﾟ体" panose="040B0A00000000000000" pitchFamily="50" charset="-128"/>
                <a:ea typeface="HGP創英角ﾎﾟｯﾌﾟ体" panose="040B0A00000000000000" pitchFamily="50" charset="-128"/>
              </a:rPr>
              <a:t>・それぞれに共通の原因が多くある２つ</a:t>
            </a:r>
            <a:endParaRPr lang="en-US" altLang="ja-JP" sz="1800" dirty="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latin typeface="HGP創英角ﾎﾟｯﾌﾟ体" panose="040B0A00000000000000" pitchFamily="50" charset="-128"/>
                <a:ea typeface="HGP創英角ﾎﾟｯﾌﾟ体" panose="040B0A00000000000000" pitchFamily="50" charset="-128"/>
              </a:rPr>
              <a:t>　以上の問題点について、</a:t>
            </a: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１つづつ別々に</a:t>
            </a:r>
            <a:endParaRPr lang="en-US" altLang="ja-JP" sz="1800"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　連関図を作成して後でまとめるよりは、</a:t>
            </a:r>
            <a:endParaRPr lang="en-US" altLang="ja-JP" sz="1800"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　最初から２つ以上の問題点について同</a:t>
            </a:r>
            <a:endParaRPr lang="en-US" altLang="ja-JP" sz="1800"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　時に原因を探索する方がよい場合に用</a:t>
            </a:r>
            <a:endParaRPr lang="en-US" altLang="ja-JP" sz="1800"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1800" dirty="0">
                <a:solidFill>
                  <a:srgbClr val="FF0000"/>
                </a:solidFill>
                <a:latin typeface="HGP創英角ﾎﾟｯﾌﾟ体" panose="040B0A00000000000000" pitchFamily="50" charset="-128"/>
                <a:ea typeface="HGP創英角ﾎﾟｯﾌﾟ体" panose="040B0A00000000000000" pitchFamily="50" charset="-128"/>
              </a:rPr>
              <a:t>　いられる。 </a:t>
            </a:r>
          </a:p>
        </p:txBody>
      </p:sp>
      <p:grpSp>
        <p:nvGrpSpPr>
          <p:cNvPr id="2" name="グループ化 1"/>
          <p:cNvGrpSpPr/>
          <p:nvPr/>
        </p:nvGrpSpPr>
        <p:grpSpPr>
          <a:xfrm>
            <a:off x="528638" y="820738"/>
            <a:ext cx="3565525" cy="2549525"/>
            <a:chOff x="528638" y="820738"/>
            <a:chExt cx="3565525" cy="2549525"/>
          </a:xfrm>
        </p:grpSpPr>
        <p:sp>
          <p:nvSpPr>
            <p:cNvPr id="109" name="正方形/長方形 108"/>
            <p:cNvSpPr>
              <a:spLocks noChangeAspect="1"/>
            </p:cNvSpPr>
            <p:nvPr/>
          </p:nvSpPr>
          <p:spPr>
            <a:xfrm>
              <a:off x="971550" y="1651000"/>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29" name="正方形/長方形 128"/>
            <p:cNvSpPr>
              <a:spLocks noChangeAspect="1"/>
            </p:cNvSpPr>
            <p:nvPr/>
          </p:nvSpPr>
          <p:spPr>
            <a:xfrm>
              <a:off x="1835150" y="854075"/>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0" name="正方形/長方形 129"/>
            <p:cNvSpPr>
              <a:spLocks noChangeAspect="1"/>
            </p:cNvSpPr>
            <p:nvPr/>
          </p:nvSpPr>
          <p:spPr>
            <a:xfrm>
              <a:off x="1951038" y="2179638"/>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2" name="正方形/長方形 131"/>
            <p:cNvSpPr>
              <a:spLocks noChangeAspect="1"/>
            </p:cNvSpPr>
            <p:nvPr/>
          </p:nvSpPr>
          <p:spPr>
            <a:xfrm>
              <a:off x="2905125" y="1574800"/>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4" name="正方形/長方形 133"/>
            <p:cNvSpPr>
              <a:spLocks noChangeAspect="1"/>
            </p:cNvSpPr>
            <p:nvPr/>
          </p:nvSpPr>
          <p:spPr>
            <a:xfrm>
              <a:off x="625475" y="957263"/>
              <a:ext cx="388938" cy="322262"/>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6" name="正方形/長方形 135"/>
            <p:cNvSpPr>
              <a:spLocks noChangeAspect="1"/>
            </p:cNvSpPr>
            <p:nvPr/>
          </p:nvSpPr>
          <p:spPr>
            <a:xfrm>
              <a:off x="2808288" y="877888"/>
              <a:ext cx="387350"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38" name="正方形/長方形 137"/>
            <p:cNvSpPr>
              <a:spLocks noChangeAspect="1"/>
            </p:cNvSpPr>
            <p:nvPr/>
          </p:nvSpPr>
          <p:spPr>
            <a:xfrm>
              <a:off x="971550" y="2170113"/>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0" name="正方形/長方形 139"/>
            <p:cNvSpPr>
              <a:spLocks noChangeAspect="1"/>
            </p:cNvSpPr>
            <p:nvPr/>
          </p:nvSpPr>
          <p:spPr>
            <a:xfrm>
              <a:off x="2819400" y="2273300"/>
              <a:ext cx="388938" cy="32543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7" name="正方形/長方形 146"/>
            <p:cNvSpPr>
              <a:spLocks noChangeAspect="1"/>
            </p:cNvSpPr>
            <p:nvPr/>
          </p:nvSpPr>
          <p:spPr>
            <a:xfrm>
              <a:off x="1960563" y="2714625"/>
              <a:ext cx="387350"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49" name="正方形/長方形 148"/>
            <p:cNvSpPr>
              <a:spLocks noChangeAspect="1"/>
            </p:cNvSpPr>
            <p:nvPr/>
          </p:nvSpPr>
          <p:spPr>
            <a:xfrm>
              <a:off x="528638" y="2768600"/>
              <a:ext cx="387350"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1" name="正方形/長方形 150"/>
            <p:cNvSpPr>
              <a:spLocks noChangeAspect="1"/>
            </p:cNvSpPr>
            <p:nvPr/>
          </p:nvSpPr>
          <p:spPr>
            <a:xfrm>
              <a:off x="1944688" y="1574800"/>
              <a:ext cx="388937"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2" name="正方形/長方形 151"/>
            <p:cNvSpPr>
              <a:spLocks noChangeAspect="1"/>
            </p:cNvSpPr>
            <p:nvPr/>
          </p:nvSpPr>
          <p:spPr>
            <a:xfrm>
              <a:off x="3635375" y="1514475"/>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4" name="正方形/長方形 153"/>
            <p:cNvSpPr>
              <a:spLocks noChangeAspect="1"/>
            </p:cNvSpPr>
            <p:nvPr/>
          </p:nvSpPr>
          <p:spPr>
            <a:xfrm>
              <a:off x="3705225" y="2522538"/>
              <a:ext cx="388938" cy="32543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156" name="正方形/長方形 155"/>
            <p:cNvSpPr>
              <a:spLocks noChangeAspect="1"/>
            </p:cNvSpPr>
            <p:nvPr/>
          </p:nvSpPr>
          <p:spPr>
            <a:xfrm>
              <a:off x="3644900" y="820738"/>
              <a:ext cx="388938" cy="32385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cxnSp>
          <p:nvCxnSpPr>
            <p:cNvPr id="163" name="直線矢印コネクタ 162"/>
            <p:cNvCxnSpPr>
              <a:stCxn id="130" idx="0"/>
              <a:endCxn id="151" idx="2"/>
            </p:cNvCxnSpPr>
            <p:nvPr/>
          </p:nvCxnSpPr>
          <p:spPr>
            <a:xfrm flipH="1" flipV="1">
              <a:off x="2138363" y="1898650"/>
              <a:ext cx="6350" cy="2809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64" name="直線矢印コネクタ 163"/>
            <p:cNvCxnSpPr>
              <a:endCxn id="151" idx="1"/>
            </p:cNvCxnSpPr>
            <p:nvPr/>
          </p:nvCxnSpPr>
          <p:spPr>
            <a:xfrm flipV="1">
              <a:off x="1412875" y="1736725"/>
              <a:ext cx="531813" cy="9366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66" name="直線矢印コネクタ 165"/>
            <p:cNvCxnSpPr>
              <a:stCxn id="132" idx="1"/>
              <a:endCxn id="151" idx="3"/>
            </p:cNvCxnSpPr>
            <p:nvPr/>
          </p:nvCxnSpPr>
          <p:spPr>
            <a:xfrm flipH="1">
              <a:off x="2333625" y="1736725"/>
              <a:ext cx="571500" cy="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69" name="直線矢印コネクタ 168"/>
            <p:cNvCxnSpPr>
              <a:stCxn id="152" idx="1"/>
              <a:endCxn id="132" idx="3"/>
            </p:cNvCxnSpPr>
            <p:nvPr/>
          </p:nvCxnSpPr>
          <p:spPr>
            <a:xfrm flipH="1">
              <a:off x="3294063" y="1676400"/>
              <a:ext cx="341312" cy="603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0" name="直線矢印コネクタ 169"/>
            <p:cNvCxnSpPr/>
            <p:nvPr/>
          </p:nvCxnSpPr>
          <p:spPr>
            <a:xfrm>
              <a:off x="1203325" y="2011363"/>
              <a:ext cx="0" cy="1746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1" name="直線矢印コネクタ 170"/>
            <p:cNvCxnSpPr>
              <a:stCxn id="130" idx="3"/>
              <a:endCxn id="132" idx="2"/>
            </p:cNvCxnSpPr>
            <p:nvPr/>
          </p:nvCxnSpPr>
          <p:spPr>
            <a:xfrm flipV="1">
              <a:off x="2339975" y="1898650"/>
              <a:ext cx="760413" cy="44291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6" name="直線矢印コネクタ 175"/>
            <p:cNvCxnSpPr/>
            <p:nvPr/>
          </p:nvCxnSpPr>
          <p:spPr>
            <a:xfrm flipH="1" flipV="1">
              <a:off x="3908425" y="1874838"/>
              <a:ext cx="69850" cy="6477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79" name="直線矢印コネクタ 178"/>
            <p:cNvCxnSpPr>
              <a:stCxn id="147" idx="3"/>
              <a:endCxn id="140" idx="2"/>
            </p:cNvCxnSpPr>
            <p:nvPr/>
          </p:nvCxnSpPr>
          <p:spPr>
            <a:xfrm flipV="1">
              <a:off x="2347913" y="2598738"/>
              <a:ext cx="665162" cy="2778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0" name="直線矢印コネクタ 179"/>
            <p:cNvCxnSpPr>
              <a:endCxn id="152" idx="2"/>
            </p:cNvCxnSpPr>
            <p:nvPr/>
          </p:nvCxnSpPr>
          <p:spPr>
            <a:xfrm flipV="1">
              <a:off x="3281363" y="1838325"/>
              <a:ext cx="547687" cy="5857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5" name="直線矢印コネクタ 184"/>
            <p:cNvCxnSpPr>
              <a:endCxn id="140" idx="3"/>
            </p:cNvCxnSpPr>
            <p:nvPr/>
          </p:nvCxnSpPr>
          <p:spPr>
            <a:xfrm flipH="1" flipV="1">
              <a:off x="3208338" y="2436813"/>
              <a:ext cx="484187" cy="2317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6" name="直線矢印コネクタ 185"/>
            <p:cNvCxnSpPr>
              <a:stCxn id="149" idx="0"/>
              <a:endCxn id="138" idx="2"/>
            </p:cNvCxnSpPr>
            <p:nvPr/>
          </p:nvCxnSpPr>
          <p:spPr>
            <a:xfrm flipV="1">
              <a:off x="722313" y="2493963"/>
              <a:ext cx="442912" cy="27463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7" name="直線矢印コネクタ 186"/>
            <p:cNvCxnSpPr>
              <a:stCxn id="149" idx="0"/>
              <a:endCxn id="134" idx="2"/>
            </p:cNvCxnSpPr>
            <p:nvPr/>
          </p:nvCxnSpPr>
          <p:spPr>
            <a:xfrm flipV="1">
              <a:off x="722313" y="1279525"/>
              <a:ext cx="98425" cy="14890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8" name="直線矢印コネクタ 187"/>
            <p:cNvCxnSpPr>
              <a:stCxn id="109" idx="0"/>
              <a:endCxn id="134" idx="2"/>
            </p:cNvCxnSpPr>
            <p:nvPr/>
          </p:nvCxnSpPr>
          <p:spPr>
            <a:xfrm flipH="1" flipV="1">
              <a:off x="820738" y="1279525"/>
              <a:ext cx="344487" cy="3714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89" name="直線矢印コネクタ 188"/>
            <p:cNvCxnSpPr>
              <a:stCxn id="134" idx="3"/>
              <a:endCxn id="129" idx="1"/>
            </p:cNvCxnSpPr>
            <p:nvPr/>
          </p:nvCxnSpPr>
          <p:spPr>
            <a:xfrm flipV="1">
              <a:off x="1014413" y="1016000"/>
              <a:ext cx="820737" cy="1016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0" name="直線矢印コネクタ 189"/>
            <p:cNvCxnSpPr>
              <a:endCxn id="136" idx="1"/>
            </p:cNvCxnSpPr>
            <p:nvPr/>
          </p:nvCxnSpPr>
          <p:spPr>
            <a:xfrm flipV="1">
              <a:off x="2262188" y="1039813"/>
              <a:ext cx="546100" cy="15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1" name="直線矢印コネクタ 190"/>
            <p:cNvCxnSpPr>
              <a:stCxn id="109" idx="3"/>
              <a:endCxn id="130" idx="1"/>
            </p:cNvCxnSpPr>
            <p:nvPr/>
          </p:nvCxnSpPr>
          <p:spPr>
            <a:xfrm>
              <a:off x="1360488" y="1812925"/>
              <a:ext cx="590550" cy="52863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3" name="直線矢印コネクタ 192"/>
            <p:cNvCxnSpPr>
              <a:endCxn id="152" idx="0"/>
            </p:cNvCxnSpPr>
            <p:nvPr/>
          </p:nvCxnSpPr>
          <p:spPr>
            <a:xfrm flipH="1">
              <a:off x="3829050" y="1169988"/>
              <a:ext cx="38100" cy="3444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16464" name="Rectangle 757"/>
            <p:cNvSpPr>
              <a:spLocks noChangeArrowheads="1"/>
            </p:cNvSpPr>
            <p:nvPr/>
          </p:nvSpPr>
          <p:spPr bwMode="auto">
            <a:xfrm>
              <a:off x="776288" y="3186113"/>
              <a:ext cx="220821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kumimoji="0" lang="ja-JP" altLang="en-US" sz="1200" b="1">
                  <a:latin typeface="ＭＳ Ｐゴシック" panose="020B0600070205080204" pitchFamily="50" charset="-128"/>
                </a:rPr>
                <a:t>図：４　問題点を図示しない連関図</a:t>
              </a:r>
              <a:endParaRPr kumimoji="0" lang="ja-JP" altLang="en-US" sz="1600" b="1">
                <a:latin typeface="Arial" panose="020B0604020202020204" pitchFamily="34" charset="0"/>
              </a:endParaRPr>
            </a:p>
          </p:txBody>
        </p:sp>
        <p:cxnSp>
          <p:nvCxnSpPr>
            <p:cNvPr id="120" name="直線矢印コネクタ 119"/>
            <p:cNvCxnSpPr>
              <a:stCxn id="152" idx="1"/>
            </p:cNvCxnSpPr>
            <p:nvPr/>
          </p:nvCxnSpPr>
          <p:spPr>
            <a:xfrm flipH="1" flipV="1">
              <a:off x="3233738" y="1047750"/>
              <a:ext cx="401637" cy="6286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22" name="直線矢印コネクタ 121"/>
            <p:cNvCxnSpPr>
              <a:endCxn id="140" idx="1"/>
            </p:cNvCxnSpPr>
            <p:nvPr/>
          </p:nvCxnSpPr>
          <p:spPr>
            <a:xfrm>
              <a:off x="2379663" y="2352675"/>
              <a:ext cx="439737" cy="8413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39" name="直線矢印コネクタ 138"/>
            <p:cNvCxnSpPr>
              <a:endCxn id="130" idx="1"/>
            </p:cNvCxnSpPr>
            <p:nvPr/>
          </p:nvCxnSpPr>
          <p:spPr>
            <a:xfrm flipV="1">
              <a:off x="1423988" y="2341563"/>
              <a:ext cx="527050" cy="571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50" name="直線矢印コネクタ 149"/>
            <p:cNvCxnSpPr>
              <a:endCxn id="147" idx="1"/>
            </p:cNvCxnSpPr>
            <p:nvPr/>
          </p:nvCxnSpPr>
          <p:spPr>
            <a:xfrm>
              <a:off x="1400175" y="2427288"/>
              <a:ext cx="560388" cy="44926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grpSp>
      <p:grpSp>
        <p:nvGrpSpPr>
          <p:cNvPr id="3" name="グループ化 2"/>
          <p:cNvGrpSpPr/>
          <p:nvPr/>
        </p:nvGrpSpPr>
        <p:grpSpPr>
          <a:xfrm>
            <a:off x="273050" y="3768725"/>
            <a:ext cx="4144963" cy="3001963"/>
            <a:chOff x="273050" y="3768725"/>
            <a:chExt cx="4144963" cy="3001963"/>
          </a:xfrm>
        </p:grpSpPr>
        <p:sp>
          <p:nvSpPr>
            <p:cNvPr id="54" name="角丸四角形 53"/>
            <p:cNvSpPr/>
            <p:nvPr/>
          </p:nvSpPr>
          <p:spPr>
            <a:xfrm>
              <a:off x="273050" y="3959225"/>
              <a:ext cx="684213" cy="374650"/>
            </a:xfrm>
            <a:prstGeom prst="roundRect">
              <a:avLst>
                <a:gd name="adj" fmla="val 31023"/>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000" dirty="0"/>
                <a:t>問題点Ａ</a:t>
              </a:r>
              <a:endParaRPr lang="en-US" altLang="ja-JP" sz="1000" dirty="0"/>
            </a:p>
          </p:txBody>
        </p:sp>
        <p:sp>
          <p:nvSpPr>
            <p:cNvPr id="55" name="正方形/長方形 54"/>
            <p:cNvSpPr>
              <a:spLocks noChangeAspect="1"/>
            </p:cNvSpPr>
            <p:nvPr/>
          </p:nvSpPr>
          <p:spPr>
            <a:xfrm>
              <a:off x="1066800" y="4491038"/>
              <a:ext cx="390525" cy="32543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6" name="正方形/長方形 55"/>
            <p:cNvSpPr>
              <a:spLocks noChangeAspect="1"/>
            </p:cNvSpPr>
            <p:nvPr/>
          </p:nvSpPr>
          <p:spPr>
            <a:xfrm>
              <a:off x="506413" y="6026150"/>
              <a:ext cx="390525"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7" name="正方形/長方形 56"/>
            <p:cNvSpPr>
              <a:spLocks noChangeAspect="1"/>
            </p:cNvSpPr>
            <p:nvPr/>
          </p:nvSpPr>
          <p:spPr>
            <a:xfrm>
              <a:off x="506413" y="5457825"/>
              <a:ext cx="390525"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8" name="正方形/長方形 57"/>
            <p:cNvSpPr>
              <a:spLocks noChangeAspect="1"/>
            </p:cNvSpPr>
            <p:nvPr/>
          </p:nvSpPr>
          <p:spPr>
            <a:xfrm>
              <a:off x="1154113" y="5045075"/>
              <a:ext cx="390525"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59" name="正方形/長方形 58"/>
            <p:cNvSpPr>
              <a:spLocks noChangeAspect="1"/>
            </p:cNvSpPr>
            <p:nvPr/>
          </p:nvSpPr>
          <p:spPr>
            <a:xfrm>
              <a:off x="2046288" y="5295900"/>
              <a:ext cx="390525"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0" name="正方形/長方形 59"/>
            <p:cNvSpPr>
              <a:spLocks noChangeAspect="1"/>
            </p:cNvSpPr>
            <p:nvPr/>
          </p:nvSpPr>
          <p:spPr>
            <a:xfrm>
              <a:off x="1174750" y="5618163"/>
              <a:ext cx="390525" cy="31908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1" name="正方形/長方形 60"/>
            <p:cNvSpPr>
              <a:spLocks noChangeAspect="1"/>
            </p:cNvSpPr>
            <p:nvPr/>
          </p:nvSpPr>
          <p:spPr>
            <a:xfrm>
              <a:off x="2133600" y="3806825"/>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2" name="正方形/長方形 61"/>
            <p:cNvSpPr>
              <a:spLocks noChangeAspect="1"/>
            </p:cNvSpPr>
            <p:nvPr/>
          </p:nvSpPr>
          <p:spPr>
            <a:xfrm>
              <a:off x="2133600" y="4576763"/>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3" name="正方形/長方形 62"/>
            <p:cNvSpPr>
              <a:spLocks noChangeAspect="1"/>
            </p:cNvSpPr>
            <p:nvPr/>
          </p:nvSpPr>
          <p:spPr>
            <a:xfrm>
              <a:off x="2890838" y="4805363"/>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4" name="正方形/長方形 63"/>
            <p:cNvSpPr>
              <a:spLocks noChangeAspect="1"/>
            </p:cNvSpPr>
            <p:nvPr/>
          </p:nvSpPr>
          <p:spPr>
            <a:xfrm>
              <a:off x="2862263" y="3819525"/>
              <a:ext cx="388937"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5" name="正方形/長方形 64"/>
            <p:cNvSpPr>
              <a:spLocks noChangeAspect="1"/>
            </p:cNvSpPr>
            <p:nvPr/>
          </p:nvSpPr>
          <p:spPr>
            <a:xfrm>
              <a:off x="3697288" y="4076700"/>
              <a:ext cx="390525"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7" name="正方形/長方形 66"/>
            <p:cNvSpPr>
              <a:spLocks noChangeAspect="1"/>
            </p:cNvSpPr>
            <p:nvPr/>
          </p:nvSpPr>
          <p:spPr>
            <a:xfrm>
              <a:off x="506413" y="4756150"/>
              <a:ext cx="390525"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8" name="正方形/長方形 67"/>
            <p:cNvSpPr>
              <a:spLocks noChangeAspect="1"/>
            </p:cNvSpPr>
            <p:nvPr/>
          </p:nvSpPr>
          <p:spPr>
            <a:xfrm>
              <a:off x="3721100" y="5516563"/>
              <a:ext cx="390525" cy="31908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69" name="正方形/長方形 68"/>
            <p:cNvSpPr>
              <a:spLocks noChangeAspect="1"/>
            </p:cNvSpPr>
            <p:nvPr/>
          </p:nvSpPr>
          <p:spPr>
            <a:xfrm>
              <a:off x="2789238" y="6018213"/>
              <a:ext cx="388937" cy="31908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0" name="正方形/長方形 69"/>
            <p:cNvSpPr>
              <a:spLocks noChangeAspect="1"/>
            </p:cNvSpPr>
            <p:nvPr/>
          </p:nvSpPr>
          <p:spPr>
            <a:xfrm>
              <a:off x="1239838" y="6065838"/>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1" name="正方形/長方形 70"/>
            <p:cNvSpPr>
              <a:spLocks noChangeAspect="1"/>
            </p:cNvSpPr>
            <p:nvPr/>
          </p:nvSpPr>
          <p:spPr>
            <a:xfrm>
              <a:off x="1289050" y="3768725"/>
              <a:ext cx="388938"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2" name="正方形/長方形 71"/>
            <p:cNvSpPr>
              <a:spLocks noChangeAspect="1"/>
            </p:cNvSpPr>
            <p:nvPr/>
          </p:nvSpPr>
          <p:spPr>
            <a:xfrm>
              <a:off x="2857500" y="5373688"/>
              <a:ext cx="388938" cy="319087"/>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4" name="正方形/長方形 73"/>
            <p:cNvSpPr>
              <a:spLocks noChangeAspect="1"/>
            </p:cNvSpPr>
            <p:nvPr/>
          </p:nvSpPr>
          <p:spPr>
            <a:xfrm>
              <a:off x="3449638" y="6061075"/>
              <a:ext cx="390525" cy="317500"/>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sp>
          <p:nvSpPr>
            <p:cNvPr id="75" name="正方形/長方形 74"/>
            <p:cNvSpPr>
              <a:spLocks noChangeAspect="1"/>
            </p:cNvSpPr>
            <p:nvPr/>
          </p:nvSpPr>
          <p:spPr>
            <a:xfrm>
              <a:off x="4029075" y="6080125"/>
              <a:ext cx="388938" cy="319088"/>
            </a:xfrm>
            <a:prstGeom prst="rect">
              <a:avLst/>
            </a:prstGeom>
            <a:ln w="12700"/>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sz="1400" dirty="0"/>
            </a:p>
          </p:txBody>
        </p:sp>
        <p:cxnSp>
          <p:nvCxnSpPr>
            <p:cNvPr id="76" name="直線矢印コネクタ 75"/>
            <p:cNvCxnSpPr/>
            <p:nvPr/>
          </p:nvCxnSpPr>
          <p:spPr>
            <a:xfrm flipV="1">
              <a:off x="2241550" y="4906963"/>
              <a:ext cx="52388" cy="36353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84" name="直線矢印コネクタ 83"/>
            <p:cNvCxnSpPr>
              <a:stCxn id="58" idx="0"/>
            </p:cNvCxnSpPr>
            <p:nvPr/>
          </p:nvCxnSpPr>
          <p:spPr>
            <a:xfrm flipH="1" flipV="1">
              <a:off x="1277938" y="4826000"/>
              <a:ext cx="71437" cy="2190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93" name="直線矢印コネクタ 92"/>
            <p:cNvCxnSpPr>
              <a:endCxn id="70" idx="1"/>
            </p:cNvCxnSpPr>
            <p:nvPr/>
          </p:nvCxnSpPr>
          <p:spPr>
            <a:xfrm>
              <a:off x="906463" y="6180138"/>
              <a:ext cx="333375" cy="444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97" name="直線矢印コネクタ 96"/>
            <p:cNvCxnSpPr>
              <a:stCxn id="57" idx="0"/>
            </p:cNvCxnSpPr>
            <p:nvPr/>
          </p:nvCxnSpPr>
          <p:spPr>
            <a:xfrm flipH="1" flipV="1">
              <a:off x="673100" y="5075238"/>
              <a:ext cx="28575" cy="3825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0" name="直線矢印コネクタ 99"/>
            <p:cNvCxnSpPr>
              <a:stCxn id="60" idx="0"/>
            </p:cNvCxnSpPr>
            <p:nvPr/>
          </p:nvCxnSpPr>
          <p:spPr>
            <a:xfrm flipH="1" flipV="1">
              <a:off x="1352550" y="5372100"/>
              <a:ext cx="17463" cy="24606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3" name="直線矢印コネクタ 102"/>
            <p:cNvCxnSpPr>
              <a:stCxn id="71" idx="1"/>
            </p:cNvCxnSpPr>
            <p:nvPr/>
          </p:nvCxnSpPr>
          <p:spPr>
            <a:xfrm flipH="1">
              <a:off x="969963" y="3929063"/>
              <a:ext cx="319087" cy="1841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5" name="直線矢印コネクタ 104"/>
            <p:cNvCxnSpPr>
              <a:endCxn id="157" idx="0"/>
            </p:cNvCxnSpPr>
            <p:nvPr/>
          </p:nvCxnSpPr>
          <p:spPr>
            <a:xfrm>
              <a:off x="2216150" y="5643563"/>
              <a:ext cx="22225" cy="3317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6" name="直線矢印コネクタ 105"/>
            <p:cNvCxnSpPr>
              <a:stCxn id="55" idx="0"/>
            </p:cNvCxnSpPr>
            <p:nvPr/>
          </p:nvCxnSpPr>
          <p:spPr>
            <a:xfrm flipH="1" flipV="1">
              <a:off x="963613" y="4184650"/>
              <a:ext cx="298450" cy="3063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08" name="直線矢印コネクタ 107"/>
            <p:cNvCxnSpPr>
              <a:endCxn id="64" idx="3"/>
            </p:cNvCxnSpPr>
            <p:nvPr/>
          </p:nvCxnSpPr>
          <p:spPr>
            <a:xfrm flipH="1" flipV="1">
              <a:off x="3251200" y="3979863"/>
              <a:ext cx="463550" cy="3048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0" name="直線矢印コネクタ 109"/>
            <p:cNvCxnSpPr>
              <a:endCxn id="58" idx="2"/>
            </p:cNvCxnSpPr>
            <p:nvPr/>
          </p:nvCxnSpPr>
          <p:spPr>
            <a:xfrm flipV="1">
              <a:off x="876300" y="5364163"/>
              <a:ext cx="473075" cy="2190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1" name="直線矢印コネクタ 110"/>
            <p:cNvCxnSpPr>
              <a:endCxn id="70" idx="1"/>
            </p:cNvCxnSpPr>
            <p:nvPr/>
          </p:nvCxnSpPr>
          <p:spPr>
            <a:xfrm>
              <a:off x="719138" y="5773738"/>
              <a:ext cx="520700" cy="4508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3" name="直線矢印コネクタ 112"/>
            <p:cNvCxnSpPr>
              <a:stCxn id="62" idx="1"/>
              <a:endCxn id="55" idx="3"/>
            </p:cNvCxnSpPr>
            <p:nvPr/>
          </p:nvCxnSpPr>
          <p:spPr>
            <a:xfrm flipH="1" flipV="1">
              <a:off x="1457325" y="4654550"/>
              <a:ext cx="676275" cy="8096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5" name="直線矢印コネクタ 114"/>
            <p:cNvCxnSpPr>
              <a:stCxn id="59" idx="3"/>
            </p:cNvCxnSpPr>
            <p:nvPr/>
          </p:nvCxnSpPr>
          <p:spPr>
            <a:xfrm flipV="1">
              <a:off x="2436813" y="5010150"/>
              <a:ext cx="422275" cy="4445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7" name="直線矢印コネクタ 116"/>
            <p:cNvCxnSpPr>
              <a:stCxn id="59" idx="1"/>
            </p:cNvCxnSpPr>
            <p:nvPr/>
          </p:nvCxnSpPr>
          <p:spPr>
            <a:xfrm flipH="1" flipV="1">
              <a:off x="1543050" y="5243513"/>
              <a:ext cx="503238" cy="21113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19" name="直線矢印コネクタ 118"/>
            <p:cNvCxnSpPr>
              <a:stCxn id="59" idx="3"/>
              <a:endCxn id="72" idx="1"/>
            </p:cNvCxnSpPr>
            <p:nvPr/>
          </p:nvCxnSpPr>
          <p:spPr>
            <a:xfrm>
              <a:off x="2436813" y="5454650"/>
              <a:ext cx="420687" cy="777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23" name="直線矢印コネクタ 122"/>
            <p:cNvCxnSpPr>
              <a:endCxn id="157" idx="1"/>
            </p:cNvCxnSpPr>
            <p:nvPr/>
          </p:nvCxnSpPr>
          <p:spPr>
            <a:xfrm flipV="1">
              <a:off x="1624013" y="6162675"/>
              <a:ext cx="271462" cy="269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25" name="直線矢印コネクタ 124"/>
            <p:cNvCxnSpPr>
              <a:stCxn id="61" idx="1"/>
              <a:endCxn id="71" idx="3"/>
            </p:cNvCxnSpPr>
            <p:nvPr/>
          </p:nvCxnSpPr>
          <p:spPr>
            <a:xfrm flipH="1" flipV="1">
              <a:off x="1677988" y="3929063"/>
              <a:ext cx="455612" cy="365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35" name="直線矢印コネクタ 134"/>
            <p:cNvCxnSpPr>
              <a:stCxn id="60" idx="2"/>
            </p:cNvCxnSpPr>
            <p:nvPr/>
          </p:nvCxnSpPr>
          <p:spPr>
            <a:xfrm>
              <a:off x="1370013" y="5937250"/>
              <a:ext cx="14287" cy="1270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37" name="直線矢印コネクタ 136"/>
            <p:cNvCxnSpPr>
              <a:stCxn id="74" idx="0"/>
            </p:cNvCxnSpPr>
            <p:nvPr/>
          </p:nvCxnSpPr>
          <p:spPr>
            <a:xfrm flipV="1">
              <a:off x="3644900" y="5845175"/>
              <a:ext cx="284163" cy="2159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41" name="直線矢印コネクタ 140"/>
            <p:cNvCxnSpPr>
              <a:stCxn id="74" idx="1"/>
              <a:endCxn id="69" idx="3"/>
            </p:cNvCxnSpPr>
            <p:nvPr/>
          </p:nvCxnSpPr>
          <p:spPr>
            <a:xfrm flipH="1" flipV="1">
              <a:off x="3178175" y="6178550"/>
              <a:ext cx="271463" cy="412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43" name="直線矢印コネクタ 142"/>
            <p:cNvCxnSpPr>
              <a:endCxn id="62" idx="3"/>
            </p:cNvCxnSpPr>
            <p:nvPr/>
          </p:nvCxnSpPr>
          <p:spPr>
            <a:xfrm flipH="1">
              <a:off x="2524125" y="4237038"/>
              <a:ext cx="1181100" cy="49847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46" name="直線矢印コネクタ 145"/>
            <p:cNvCxnSpPr>
              <a:stCxn id="67" idx="0"/>
            </p:cNvCxnSpPr>
            <p:nvPr/>
          </p:nvCxnSpPr>
          <p:spPr>
            <a:xfrm flipH="1" flipV="1">
              <a:off x="615950" y="4351338"/>
              <a:ext cx="85725" cy="4048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16465" name="Rectangle 757"/>
            <p:cNvSpPr>
              <a:spLocks noChangeArrowheads="1"/>
            </p:cNvSpPr>
            <p:nvPr/>
          </p:nvSpPr>
          <p:spPr bwMode="auto">
            <a:xfrm>
              <a:off x="792163" y="6586538"/>
              <a:ext cx="22288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kumimoji="0" lang="ja-JP" altLang="en-US" sz="1200" b="1" dirty="0">
                  <a:latin typeface="ＭＳ Ｐゴシック" panose="020B0600070205080204" pitchFamily="50" charset="-128"/>
                </a:rPr>
                <a:t>図：５　複数の問題点をもつ連関図</a:t>
              </a:r>
              <a:endParaRPr kumimoji="0" lang="ja-JP" altLang="en-US" sz="1600" b="1" dirty="0">
                <a:latin typeface="Arial" panose="020B0604020202020204" pitchFamily="34" charset="0"/>
              </a:endParaRPr>
            </a:p>
          </p:txBody>
        </p:sp>
        <p:sp>
          <p:nvSpPr>
            <p:cNvPr id="155" name="角丸四角形 154"/>
            <p:cNvSpPr/>
            <p:nvPr/>
          </p:nvSpPr>
          <p:spPr>
            <a:xfrm>
              <a:off x="3616325" y="4791075"/>
              <a:ext cx="684213" cy="374650"/>
            </a:xfrm>
            <a:prstGeom prst="roundRect">
              <a:avLst>
                <a:gd name="adj" fmla="val 31023"/>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000" dirty="0"/>
                <a:t>問題点Ｂ</a:t>
              </a:r>
              <a:endParaRPr lang="en-US" altLang="ja-JP" sz="1000" dirty="0"/>
            </a:p>
          </p:txBody>
        </p:sp>
        <p:sp>
          <p:nvSpPr>
            <p:cNvPr id="157" name="角丸四角形 156"/>
            <p:cNvSpPr/>
            <p:nvPr/>
          </p:nvSpPr>
          <p:spPr>
            <a:xfrm>
              <a:off x="1895475" y="5975350"/>
              <a:ext cx="684213" cy="374650"/>
            </a:xfrm>
            <a:prstGeom prst="roundRect">
              <a:avLst>
                <a:gd name="adj" fmla="val 31023"/>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000" dirty="0"/>
                <a:t>問題点Ｃ</a:t>
              </a:r>
              <a:endParaRPr lang="en-US" altLang="ja-JP" sz="1000" dirty="0"/>
            </a:p>
          </p:txBody>
        </p:sp>
        <p:cxnSp>
          <p:nvCxnSpPr>
            <p:cNvPr id="194" name="直線矢印コネクタ 193"/>
            <p:cNvCxnSpPr>
              <a:stCxn id="69" idx="1"/>
            </p:cNvCxnSpPr>
            <p:nvPr/>
          </p:nvCxnSpPr>
          <p:spPr>
            <a:xfrm flipH="1" flipV="1">
              <a:off x="2568575" y="6151563"/>
              <a:ext cx="220663" cy="26987"/>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5" name="直線矢印コネクタ 194"/>
            <p:cNvCxnSpPr>
              <a:endCxn id="62" idx="0"/>
            </p:cNvCxnSpPr>
            <p:nvPr/>
          </p:nvCxnSpPr>
          <p:spPr>
            <a:xfrm>
              <a:off x="2286000" y="4117975"/>
              <a:ext cx="42863" cy="4587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97" name="直線矢印コネクタ 196"/>
            <p:cNvCxnSpPr>
              <a:stCxn id="64" idx="1"/>
            </p:cNvCxnSpPr>
            <p:nvPr/>
          </p:nvCxnSpPr>
          <p:spPr>
            <a:xfrm flipH="1" flipV="1">
              <a:off x="2511425" y="3929063"/>
              <a:ext cx="350838" cy="5080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200" name="直線矢印コネクタ 199"/>
            <p:cNvCxnSpPr>
              <a:stCxn id="64" idx="2"/>
              <a:endCxn id="63" idx="0"/>
            </p:cNvCxnSpPr>
            <p:nvPr/>
          </p:nvCxnSpPr>
          <p:spPr>
            <a:xfrm>
              <a:off x="3055938" y="4138613"/>
              <a:ext cx="30162" cy="6667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206" name="直線矢印コネクタ 205"/>
            <p:cNvCxnSpPr>
              <a:endCxn id="155" idx="1"/>
            </p:cNvCxnSpPr>
            <p:nvPr/>
          </p:nvCxnSpPr>
          <p:spPr>
            <a:xfrm flipV="1">
              <a:off x="3235325" y="4978400"/>
              <a:ext cx="381000" cy="619125"/>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208" name="直線矢印コネクタ 207"/>
            <p:cNvCxnSpPr>
              <a:endCxn id="155" idx="1"/>
            </p:cNvCxnSpPr>
            <p:nvPr/>
          </p:nvCxnSpPr>
          <p:spPr>
            <a:xfrm>
              <a:off x="3279775" y="4972050"/>
              <a:ext cx="336550" cy="635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210" name="直線矢印コネクタ 209"/>
            <p:cNvCxnSpPr>
              <a:stCxn id="68" idx="0"/>
            </p:cNvCxnSpPr>
            <p:nvPr/>
          </p:nvCxnSpPr>
          <p:spPr>
            <a:xfrm flipV="1">
              <a:off x="3916363" y="5172075"/>
              <a:ext cx="30162" cy="344488"/>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212" name="直線矢印コネクタ 211"/>
            <p:cNvCxnSpPr>
              <a:stCxn id="72" idx="2"/>
            </p:cNvCxnSpPr>
            <p:nvPr/>
          </p:nvCxnSpPr>
          <p:spPr>
            <a:xfrm flipH="1">
              <a:off x="2989263" y="5692775"/>
              <a:ext cx="63500" cy="31591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217" name="直線矢印コネクタ 216"/>
            <p:cNvCxnSpPr>
              <a:stCxn id="75" idx="0"/>
            </p:cNvCxnSpPr>
            <p:nvPr/>
          </p:nvCxnSpPr>
          <p:spPr>
            <a:xfrm flipH="1" flipV="1">
              <a:off x="3959225" y="5840413"/>
              <a:ext cx="265113" cy="239712"/>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gr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00025" y="169863"/>
            <a:ext cx="3081338"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eaLnBrk="1" fontAlgn="ctr" hangingPunct="1">
              <a:defRPr/>
            </a:pP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６</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．連関図の作り方</a:t>
            </a:r>
            <a:endParaRPr lang="ja-JP" altLang="en-US" sz="2800" dirty="0" smtClean="0">
              <a:latin typeface="HGP創英角ｺﾞｼｯｸUB" pitchFamily="50" charset="-128"/>
              <a:ea typeface="HGP創英角ｺﾞｼｯｸUB" pitchFamily="50" charset="-128"/>
            </a:endParaRPr>
          </a:p>
        </p:txBody>
      </p:sp>
      <p:sp>
        <p:nvSpPr>
          <p:cNvPr id="18435" name="Text Box 2"/>
          <p:cNvSpPr txBox="1">
            <a:spLocks noChangeArrowheads="1"/>
          </p:cNvSpPr>
          <p:nvPr/>
        </p:nvSpPr>
        <p:spPr bwMode="auto">
          <a:xfrm>
            <a:off x="333375" y="838200"/>
            <a:ext cx="3733800" cy="460375"/>
          </a:xfrm>
          <a:prstGeom prst="rect">
            <a:avLst/>
          </a:prstGeom>
          <a:solidFill>
            <a:srgbClr val="CCFF33"/>
          </a:solidFill>
          <a:ln w="12700">
            <a:solidFill>
              <a:schemeClr val="tx1"/>
            </a:solidFill>
            <a:miter lim="800000"/>
            <a:headEnd type="none" w="sm" len="sm"/>
            <a:tailEnd type="none" w="sm" len="sm"/>
          </a:ln>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手順１．テーマを選定する</a:t>
            </a:r>
          </a:p>
        </p:txBody>
      </p:sp>
      <p:sp>
        <p:nvSpPr>
          <p:cNvPr id="18436" name="Text Box 3"/>
          <p:cNvSpPr txBox="1">
            <a:spLocks noChangeArrowheads="1"/>
          </p:cNvSpPr>
          <p:nvPr/>
        </p:nvSpPr>
        <p:spPr bwMode="auto">
          <a:xfrm>
            <a:off x="300038" y="2281238"/>
            <a:ext cx="8401050" cy="134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buFontTx/>
              <a:buNone/>
            </a:pPr>
            <a:r>
              <a:rPr lang="ja-JP" altLang="en-US" sz="2400" dirty="0">
                <a:latin typeface="HGP創英角ﾎﾟｯﾌﾟ体" panose="040B0A00000000000000" pitchFamily="50" charset="-128"/>
                <a:ea typeface="HGP創英角ﾎﾟｯﾌﾟ体" panose="040B0A00000000000000" pitchFamily="50" charset="-128"/>
              </a:rPr>
              <a:t>（今回の事例は</a:t>
            </a: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「満足していただける食堂を提供できていない」</a:t>
            </a:r>
            <a:endParaRPr lang="en-US" altLang="ja-JP" sz="2400" dirty="0">
              <a:solidFill>
                <a:srgbClr val="FF0000"/>
              </a:solidFill>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2400" dirty="0">
                <a:solidFill>
                  <a:srgbClr val="FF0000"/>
                </a:solidFill>
                <a:latin typeface="HGP創英角ﾎﾟｯﾌﾟ体" panose="040B0A00000000000000" pitchFamily="50" charset="-128"/>
                <a:ea typeface="HGP創英角ﾎﾟｯﾌﾟ体" panose="040B0A00000000000000" pitchFamily="50" charset="-128"/>
              </a:rPr>
              <a:t>　</a:t>
            </a:r>
            <a:r>
              <a:rPr lang="ja-JP" altLang="en-US" sz="2400" dirty="0">
                <a:latin typeface="HGP創英角ﾎﾟｯﾌﾟ体" panose="040B0A00000000000000" pitchFamily="50" charset="-128"/>
                <a:ea typeface="HGP創英角ﾎﾟｯﾌﾟ体" panose="040B0A00000000000000" pitchFamily="50" charset="-128"/>
              </a:rPr>
              <a:t>というテーマを選定しています）</a:t>
            </a:r>
            <a:endParaRPr lang="en-US" altLang="ja-JP" sz="2400" dirty="0">
              <a:latin typeface="HGP創英角ﾎﾟｯﾌﾟ体" panose="040B0A00000000000000" pitchFamily="50" charset="-128"/>
              <a:ea typeface="HGP創英角ﾎﾟｯﾌﾟ体" panose="040B0A00000000000000" pitchFamily="50" charset="-128"/>
            </a:endParaRPr>
          </a:p>
          <a:p>
            <a:pPr eaLnBrk="1" hangingPunct="1">
              <a:buFontTx/>
              <a:buNone/>
            </a:pPr>
            <a:r>
              <a:rPr lang="ja-JP" altLang="en-US" sz="2400" dirty="0">
                <a:latin typeface="HGP創英角ﾎﾟｯﾌﾟ体" panose="040B0A00000000000000" pitchFamily="50" charset="-128"/>
                <a:ea typeface="HGP創英角ﾎﾟｯﾌﾟ体" panose="040B0A00000000000000" pitchFamily="50" charset="-128"/>
              </a:rPr>
              <a:t> </a:t>
            </a:r>
            <a:r>
              <a:rPr lang="ja-JP" altLang="en-US" sz="2000" dirty="0">
                <a:latin typeface="HGP創英角ﾎﾟｯﾌﾟ体" panose="040B0A00000000000000" pitchFamily="50" charset="-128"/>
                <a:ea typeface="HGP創英角ﾎﾟｯﾌﾟ体" panose="040B0A00000000000000" pitchFamily="50" charset="-128"/>
              </a:rPr>
              <a:t>・・</a:t>
            </a:r>
            <a:r>
              <a:rPr lang="ja-JP" altLang="en-US" sz="2000" dirty="0">
                <a:solidFill>
                  <a:srgbClr val="008000"/>
                </a:solidFill>
                <a:latin typeface="HGP創英角ﾎﾟｯﾌﾟ体" panose="040B0A00000000000000" pitchFamily="50" charset="-128"/>
                <a:ea typeface="HGP創英角ﾎﾟｯﾌﾟ体" panose="040B0A00000000000000" pitchFamily="50" charset="-128"/>
              </a:rPr>
              <a:t>問題点を中心に置いた連関図で進めます。</a:t>
            </a:r>
          </a:p>
        </p:txBody>
      </p:sp>
      <p:pic>
        <p:nvPicPr>
          <p:cNvPr id="18437" name="Picture 30" descr="2-B-00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9563" y="5022850"/>
            <a:ext cx="2332037"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 Box 3"/>
          <p:cNvSpPr txBox="1">
            <a:spLocks noChangeArrowheads="1"/>
          </p:cNvSpPr>
          <p:nvPr/>
        </p:nvSpPr>
        <p:spPr bwMode="auto">
          <a:xfrm>
            <a:off x="361950" y="908720"/>
            <a:ext cx="8339138" cy="1348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buFontTx/>
              <a:buNone/>
            </a:pPr>
            <a:endParaRPr lang="en-US" altLang="ja-JP" sz="2400" dirty="0">
              <a:latin typeface="HGP創英角ﾎﾟｯﾌﾟ体" panose="040B0A00000000000000" pitchFamily="50" charset="-128"/>
              <a:ea typeface="HGP創英角ﾎﾟｯﾌﾟ体" panose="040B0A00000000000000" pitchFamily="50" charset="-128"/>
            </a:endParaRPr>
          </a:p>
          <a:p>
            <a:pPr eaLnBrk="1" hangingPunct="1"/>
            <a:r>
              <a:rPr lang="ja-JP" altLang="en-US" sz="2400" dirty="0" smtClean="0">
                <a:latin typeface="HGP創英角ﾎﾟｯﾌﾟ体" panose="040B0A00000000000000" pitchFamily="50" charset="-128"/>
                <a:ea typeface="HGP創英角ﾎﾟｯﾌﾟ体" panose="040B0A00000000000000" pitchFamily="50" charset="-128"/>
              </a:rPr>
              <a:t>特性</a:t>
            </a:r>
            <a:r>
              <a:rPr lang="ja-JP" altLang="en-US" sz="2400" dirty="0">
                <a:latin typeface="HGP創英角ﾎﾟｯﾌﾟ体" panose="040B0A00000000000000" pitchFamily="50" charset="-128"/>
                <a:ea typeface="HGP創英角ﾎﾟｯﾌﾟ体" panose="040B0A00000000000000" pitchFamily="50" charset="-128"/>
              </a:rPr>
              <a:t>要因図では解決</a:t>
            </a:r>
            <a:r>
              <a:rPr lang="ja-JP" altLang="en-US" sz="2400" dirty="0" smtClean="0">
                <a:latin typeface="HGP創英角ﾎﾟｯﾌﾟ体" panose="040B0A00000000000000" pitchFamily="50" charset="-128"/>
                <a:ea typeface="HGP創英角ﾎﾟｯﾌﾟ体" panose="040B0A00000000000000" pitchFamily="50" charset="-128"/>
              </a:rPr>
              <a:t>できない、多くの相互に関連した原因を</a:t>
            </a:r>
            <a:endParaRPr lang="en-US" altLang="ja-JP" sz="2400" dirty="0" smtClean="0">
              <a:latin typeface="HGP創英角ﾎﾟｯﾌﾟ体" panose="040B0A00000000000000" pitchFamily="50" charset="-128"/>
              <a:ea typeface="HGP創英角ﾎﾟｯﾌﾟ体" panose="040B0A00000000000000" pitchFamily="50" charset="-128"/>
            </a:endParaRPr>
          </a:p>
          <a:p>
            <a:pPr eaLnBrk="1" hangingPunct="1">
              <a:buNone/>
            </a:pPr>
            <a:r>
              <a:rPr lang="ja-JP" altLang="en-US" sz="2400" dirty="0">
                <a:latin typeface="HGP創英角ﾎﾟｯﾌﾟ体" panose="040B0A00000000000000" pitchFamily="50" charset="-128"/>
                <a:ea typeface="HGP創英角ﾎﾟｯﾌﾟ体" panose="040B0A00000000000000" pitchFamily="50" charset="-128"/>
              </a:rPr>
              <a:t>　</a:t>
            </a:r>
            <a:r>
              <a:rPr lang="ja-JP" altLang="en-US" sz="2400" dirty="0" smtClean="0">
                <a:latin typeface="HGP創英角ﾎﾟｯﾌﾟ体" panose="040B0A00000000000000" pitchFamily="50" charset="-128"/>
                <a:ea typeface="HGP創英角ﾎﾟｯﾌﾟ体" panose="040B0A00000000000000" pitchFamily="50" charset="-128"/>
              </a:rPr>
              <a:t>　包んだテーマを取り上げる。</a:t>
            </a:r>
            <a:endParaRPr lang="en-US" altLang="ja-JP" sz="2400" dirty="0">
              <a:latin typeface="HGP創英角ﾎﾟｯﾌﾟ体" panose="040B0A00000000000000" pitchFamily="50" charset="-128"/>
              <a:ea typeface="HGP創英角ﾎﾟｯﾌﾟ体" panose="040B0A00000000000000" pitchFamily="50" charset="-128"/>
            </a:endParaRPr>
          </a:p>
        </p:txBody>
      </p:sp>
      <p:sp>
        <p:nvSpPr>
          <p:cNvPr id="2" name="正方形/長方形 1"/>
          <p:cNvSpPr/>
          <p:nvPr/>
        </p:nvSpPr>
        <p:spPr>
          <a:xfrm>
            <a:off x="200025" y="3836988"/>
            <a:ext cx="4371975" cy="2749550"/>
          </a:xfrm>
          <a:prstGeom prst="rect">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p>
        </p:txBody>
      </p:sp>
      <p:sp>
        <p:nvSpPr>
          <p:cNvPr id="3" name="角丸四角形吹き出し 2"/>
          <p:cNvSpPr/>
          <p:nvPr/>
        </p:nvSpPr>
        <p:spPr>
          <a:xfrm>
            <a:off x="365125" y="4024313"/>
            <a:ext cx="2478088" cy="838200"/>
          </a:xfrm>
          <a:prstGeom prst="wedgeRoundRectCallout">
            <a:avLst>
              <a:gd name="adj1" fmla="val 25190"/>
              <a:gd name="adj2" fmla="val 68255"/>
              <a:gd name="adj3" fmla="val 16667"/>
            </a:avLst>
          </a:prstGeom>
          <a:solidFill>
            <a:srgbClr val="FFFFCC"/>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800" dirty="0"/>
              <a:t>模造紙やテーブルの中心へ置く</a:t>
            </a:r>
          </a:p>
        </p:txBody>
      </p:sp>
      <p:sp>
        <p:nvSpPr>
          <p:cNvPr id="13" name="角丸四角形吹き出し 12"/>
          <p:cNvSpPr/>
          <p:nvPr/>
        </p:nvSpPr>
        <p:spPr>
          <a:xfrm>
            <a:off x="5364163" y="3971925"/>
            <a:ext cx="1978025" cy="877888"/>
          </a:xfrm>
          <a:prstGeom prst="wedgeRoundRectCallout">
            <a:avLst>
              <a:gd name="adj1" fmla="val -35496"/>
              <a:gd name="adj2" fmla="val 39001"/>
              <a:gd name="adj3" fmla="val 16667"/>
            </a:avLst>
          </a:prstGeom>
          <a:solidFill>
            <a:srgbClr val="FFFFCC"/>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2000" dirty="0">
                <a:latin typeface="HGP創英角ﾎﾟｯﾌﾟ体" panose="040B0A00000000000000" pitchFamily="50" charset="-128"/>
                <a:ea typeface="HGP創英角ﾎﾟｯﾌﾟ体" panose="040B0A00000000000000" pitchFamily="50" charset="-128"/>
              </a:rPr>
              <a:t>表現は、</a:t>
            </a:r>
            <a:endParaRPr lang="en-US" altLang="ja-JP" sz="2000" dirty="0">
              <a:latin typeface="HGP創英角ﾎﾟｯﾌﾟ体" panose="040B0A00000000000000" pitchFamily="50" charset="-128"/>
              <a:ea typeface="HGP創英角ﾎﾟｯﾌﾟ体" panose="040B0A00000000000000" pitchFamily="50" charset="-128"/>
            </a:endParaRPr>
          </a:p>
          <a:p>
            <a:pPr algn="ctr">
              <a:defRPr/>
            </a:pPr>
            <a:r>
              <a:rPr lang="ja-JP" altLang="en-US" sz="2000" dirty="0">
                <a:solidFill>
                  <a:srgbClr val="FF0000"/>
                </a:solidFill>
                <a:latin typeface="HGP創英角ﾎﾟｯﾌﾟ体" panose="040B0A00000000000000" pitchFamily="50" charset="-128"/>
                <a:ea typeface="HGP創英角ﾎﾟｯﾌﾟ体" panose="040B0A00000000000000" pitchFamily="50" charset="-128"/>
              </a:rPr>
              <a:t>主語＋述語</a:t>
            </a:r>
            <a:endParaRPr lang="ja-JP" altLang="en-US" sz="2000" dirty="0">
              <a:latin typeface="HGP創英角ﾎﾟｯﾌﾟ体" panose="040B0A00000000000000" pitchFamily="50" charset="-128"/>
              <a:ea typeface="HGP創英角ﾎﾟｯﾌﾟ体" panose="040B0A00000000000000" pitchFamily="50" charset="-128"/>
            </a:endParaRPr>
          </a:p>
        </p:txBody>
      </p:sp>
      <p:sp>
        <p:nvSpPr>
          <p:cNvPr id="4" name="角丸四角形 3"/>
          <p:cNvSpPr/>
          <p:nvPr/>
        </p:nvSpPr>
        <p:spPr>
          <a:xfrm>
            <a:off x="1381125" y="5057775"/>
            <a:ext cx="1900238" cy="647700"/>
          </a:xfrm>
          <a:prstGeom prst="roundRect">
            <a:avLst>
              <a:gd name="adj" fmla="val 3903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b="1" dirty="0">
                <a:solidFill>
                  <a:schemeClr val="tx1"/>
                </a:solidFill>
              </a:rPr>
              <a:t>なぜ満足していただける食堂を提供できていないのか？</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2"/>
          <p:cNvSpPr txBox="1">
            <a:spLocks noChangeArrowheads="1"/>
          </p:cNvSpPr>
          <p:nvPr/>
        </p:nvSpPr>
        <p:spPr bwMode="auto">
          <a:xfrm>
            <a:off x="323056" y="318528"/>
            <a:ext cx="4179888" cy="461665"/>
          </a:xfrm>
          <a:prstGeom prst="rect">
            <a:avLst/>
          </a:prstGeom>
          <a:solidFill>
            <a:srgbClr val="CCFF33"/>
          </a:solidFill>
          <a:ln w="12700">
            <a:solidFill>
              <a:schemeClr val="tx1"/>
            </a:solidFill>
            <a:miter lim="800000"/>
            <a:headEnd type="none" w="sm" len="sm"/>
            <a:tailEnd type="none" w="sm" len="sm"/>
          </a:ln>
        </p:spPr>
        <p:txBody>
          <a:bodyPr>
            <a:spAutoFit/>
          </a:bodyPr>
          <a:lstStyle>
            <a:lvl1pPr defTabSz="76200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6200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620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620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手順２．</a:t>
            </a:r>
            <a:r>
              <a:rPr lang="ja-JP" altLang="en-US" sz="2400" dirty="0" smtClean="0">
                <a:solidFill>
                  <a:srgbClr val="0000FF"/>
                </a:solidFill>
                <a:latin typeface="HGP創英角ﾎﾟｯﾌﾟ体" panose="040B0A00000000000000" pitchFamily="50" charset="-128"/>
                <a:ea typeface="HGP創英角ﾎﾟｯﾌﾟ体" panose="040B0A00000000000000" pitchFamily="50" charset="-128"/>
              </a:rPr>
              <a:t>一次要因を</a:t>
            </a:r>
            <a:r>
              <a:rPr lang="ja-JP" altLang="en-US" sz="2400" dirty="0">
                <a:solidFill>
                  <a:srgbClr val="0000FF"/>
                </a:solidFill>
                <a:latin typeface="HGP創英角ﾎﾟｯﾌﾟ体" panose="040B0A00000000000000" pitchFamily="50" charset="-128"/>
                <a:ea typeface="HGP創英角ﾎﾟｯﾌﾟ体" panose="040B0A00000000000000" pitchFamily="50" charset="-128"/>
              </a:rPr>
              <a:t>抽出する</a:t>
            </a:r>
          </a:p>
        </p:txBody>
      </p:sp>
      <p:sp>
        <p:nvSpPr>
          <p:cNvPr id="8" name="Text Box 3"/>
          <p:cNvSpPr txBox="1">
            <a:spLocks noChangeArrowheads="1"/>
          </p:cNvSpPr>
          <p:nvPr/>
        </p:nvSpPr>
        <p:spPr bwMode="auto">
          <a:xfrm>
            <a:off x="302419" y="1135657"/>
            <a:ext cx="8401050" cy="212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marL="457200" indent="-457200">
              <a:spcBef>
                <a:spcPct val="50000"/>
              </a:spcBef>
              <a:buFontTx/>
              <a:buAutoNum type="arabicParenR"/>
              <a:defRPr/>
            </a:pPr>
            <a:r>
              <a:rPr lang="ja-JP" altLang="en-US" sz="2400" dirty="0" smtClean="0">
                <a:latin typeface="HGP創英角ﾎﾟｯﾌﾟ体" pitchFamily="50" charset="-128"/>
                <a:ea typeface="HGP創英角ﾎﾟｯﾌﾟ体" pitchFamily="50" charset="-128"/>
              </a:rPr>
              <a:t>対象とする問題に関連する情報（観察、調査、固有技術等）</a:t>
            </a:r>
            <a:endParaRPr lang="en-US" altLang="ja-JP" sz="2400" dirty="0" smtClean="0">
              <a:latin typeface="HGP創英角ﾎﾟｯﾌﾟ体" pitchFamily="50" charset="-128"/>
              <a:ea typeface="HGP創英角ﾎﾟｯﾌﾟ体" pitchFamily="50" charset="-128"/>
            </a:endParaRPr>
          </a:p>
          <a:p>
            <a:pPr>
              <a:spcBef>
                <a:spcPct val="50000"/>
              </a:spcBef>
              <a:buFontTx/>
              <a:buNone/>
              <a:defRPr/>
            </a:pPr>
            <a:r>
              <a:rPr lang="ja-JP" altLang="en-US" sz="2400" dirty="0">
                <a:latin typeface="HGP創英角ﾎﾟｯﾌﾟ体" pitchFamily="50" charset="-128"/>
                <a:ea typeface="HGP創英角ﾎﾟｯﾌﾟ体" pitchFamily="50" charset="-128"/>
              </a:rPr>
              <a:t>　</a:t>
            </a:r>
            <a:r>
              <a:rPr lang="ja-JP" altLang="en-US" sz="2400" dirty="0" smtClean="0">
                <a:latin typeface="HGP創英角ﾎﾟｯﾌﾟ体" pitchFamily="50" charset="-128"/>
                <a:ea typeface="HGP創英角ﾎﾟｯﾌﾟ体" pitchFamily="50" charset="-128"/>
              </a:rPr>
              <a:t>　を収集し、それの中から</a:t>
            </a:r>
            <a:r>
              <a:rPr lang="ja-JP" altLang="en-US" sz="2400" u="sng" dirty="0" smtClean="0">
                <a:solidFill>
                  <a:srgbClr val="FF0000"/>
                </a:solidFill>
                <a:latin typeface="HGP創英角ﾎﾟｯﾌﾟ体" pitchFamily="50" charset="-128"/>
                <a:ea typeface="HGP創英角ﾎﾟｯﾌﾟ体" pitchFamily="50" charset="-128"/>
              </a:rPr>
              <a:t>問題となる事象・現象</a:t>
            </a:r>
            <a:r>
              <a:rPr lang="ja-JP" altLang="en-US" sz="2400" dirty="0" smtClean="0">
                <a:latin typeface="HGP創英角ﾎﾟｯﾌﾟ体" pitchFamily="50" charset="-128"/>
                <a:ea typeface="HGP創英角ﾎﾟｯﾌﾟ体" pitchFamily="50" charset="-128"/>
              </a:rPr>
              <a:t>を見つけ、</a:t>
            </a:r>
            <a:endParaRPr lang="en-US" altLang="ja-JP" sz="2400" dirty="0" smtClean="0">
              <a:latin typeface="HGP創英角ﾎﾟｯﾌﾟ体" pitchFamily="50" charset="-128"/>
              <a:ea typeface="HGP創英角ﾎﾟｯﾌﾟ体" pitchFamily="50" charset="-128"/>
            </a:endParaRPr>
          </a:p>
          <a:p>
            <a:pPr>
              <a:spcBef>
                <a:spcPct val="50000"/>
              </a:spcBef>
              <a:buFontTx/>
              <a:buNone/>
              <a:defRPr/>
            </a:pPr>
            <a:r>
              <a:rPr lang="en-US" altLang="ja-JP" sz="2400" dirty="0">
                <a:latin typeface="HGP創英角ﾎﾟｯﾌﾟ体" pitchFamily="50" charset="-128"/>
                <a:ea typeface="HGP創英角ﾎﾟｯﾌﾟ体" pitchFamily="50" charset="-128"/>
              </a:rPr>
              <a:t> </a:t>
            </a:r>
            <a:r>
              <a:rPr lang="en-US" altLang="ja-JP" sz="2400" dirty="0" smtClean="0">
                <a:latin typeface="HGP創英角ﾎﾟｯﾌﾟ体" pitchFamily="50" charset="-128"/>
                <a:ea typeface="HGP創英角ﾎﾟｯﾌﾟ体" pitchFamily="50" charset="-128"/>
              </a:rPr>
              <a:t>   </a:t>
            </a:r>
            <a:r>
              <a:rPr lang="ja-JP" altLang="en-US" sz="2400" dirty="0" smtClean="0">
                <a:latin typeface="HGP創英角ﾎﾟｯﾌﾟ体" pitchFamily="50" charset="-128"/>
                <a:ea typeface="HGP創英角ﾎﾟｯﾌﾟ体" pitchFamily="50" charset="-128"/>
              </a:rPr>
              <a:t>それらを</a:t>
            </a:r>
            <a:r>
              <a:rPr lang="ja-JP" altLang="en-US" sz="2400" dirty="0" smtClean="0">
                <a:latin typeface="HGP創英角ﾎﾟｯﾌﾟ体" pitchFamily="50" charset="-128"/>
                <a:ea typeface="HGP創英角ﾎﾟｯﾌﾟ体" pitchFamily="50" charset="-128"/>
              </a:rPr>
              <a:t>一次要因</a:t>
            </a:r>
            <a:r>
              <a:rPr lang="ja-JP" altLang="en-US" sz="2400" dirty="0" smtClean="0">
                <a:latin typeface="HGP創英角ﾎﾟｯﾌﾟ体" pitchFamily="50" charset="-128"/>
                <a:ea typeface="HGP創英角ﾎﾟｯﾌﾟ体" pitchFamily="50" charset="-128"/>
              </a:rPr>
              <a:t>とする。</a:t>
            </a:r>
            <a:endParaRPr lang="en-US" altLang="ja-JP" sz="2400" dirty="0" smtClean="0">
              <a:latin typeface="HGP創英角ﾎﾟｯﾌﾟ体" pitchFamily="50" charset="-128"/>
              <a:ea typeface="HGP創英角ﾎﾟｯﾌﾟ体" pitchFamily="50" charset="-128"/>
            </a:endParaRPr>
          </a:p>
          <a:p>
            <a:pPr>
              <a:spcBef>
                <a:spcPct val="50000"/>
              </a:spcBef>
              <a:buFontTx/>
              <a:buNone/>
              <a:defRPr/>
            </a:pPr>
            <a:r>
              <a:rPr lang="ja-JP" altLang="en-US" sz="2400" dirty="0">
                <a:latin typeface="HGP創英角ﾎﾟｯﾌﾟ体" pitchFamily="50" charset="-128"/>
                <a:ea typeface="HGP創英角ﾎﾟｯﾌﾟ体" pitchFamily="50" charset="-128"/>
              </a:rPr>
              <a:t>　</a:t>
            </a:r>
            <a:r>
              <a:rPr lang="ja-JP" altLang="en-US" sz="2400" dirty="0" smtClean="0">
                <a:latin typeface="HGP創英角ﾎﾟｯﾌﾟ体" pitchFamily="50" charset="-128"/>
                <a:ea typeface="HGP創英角ﾎﾟｯﾌﾟ体" pitchFamily="50" charset="-128"/>
              </a:rPr>
              <a:t>　　</a:t>
            </a:r>
            <a:endParaRPr lang="ja-JP" altLang="en-US" sz="2400" dirty="0">
              <a:latin typeface="HGP創英角ﾎﾟｯﾌﾟ体" pitchFamily="50" charset="-128"/>
              <a:ea typeface="HGP創英角ﾎﾟｯﾌﾟ体" pitchFamily="50" charset="-128"/>
            </a:endParaRPr>
          </a:p>
        </p:txBody>
      </p:sp>
      <p:sp>
        <p:nvSpPr>
          <p:cNvPr id="11" name="正方形/長方形 10"/>
          <p:cNvSpPr/>
          <p:nvPr/>
        </p:nvSpPr>
        <p:spPr>
          <a:xfrm>
            <a:off x="468312" y="3069801"/>
            <a:ext cx="6530975" cy="708025"/>
          </a:xfrm>
          <a:prstGeom prst="rect">
            <a:avLst/>
          </a:prstGeom>
          <a:solidFill>
            <a:srgbClr val="FFFFCC"/>
          </a:solidFill>
        </p:spPr>
        <p:style>
          <a:lnRef idx="2">
            <a:schemeClr val="accent1"/>
          </a:lnRef>
          <a:fillRef idx="1">
            <a:schemeClr val="lt1"/>
          </a:fillRef>
          <a:effectRef idx="0">
            <a:schemeClr val="accent1"/>
          </a:effectRef>
          <a:fontRef idx="minor">
            <a:schemeClr val="dk1"/>
          </a:fontRef>
        </p:style>
        <p:txBody>
          <a:bodyPr>
            <a:spAutoFit/>
          </a:bodyPr>
          <a:lstStyle/>
          <a:p>
            <a:pPr>
              <a:defRPr/>
            </a:pPr>
            <a:r>
              <a:rPr lang="ja-JP" altLang="en-US" sz="2000" dirty="0">
                <a:latin typeface="Arial" panose="020B0604020202020204" pitchFamily="34" charset="0"/>
              </a:rPr>
              <a:t>手順１で出たテーマの近くに</a:t>
            </a:r>
            <a:r>
              <a:rPr lang="ja-JP" altLang="en-US" sz="2000" dirty="0" smtClean="0">
                <a:latin typeface="Arial" panose="020B0604020202020204" pitchFamily="34" charset="0"/>
              </a:rPr>
              <a:t>一次要因</a:t>
            </a:r>
            <a:r>
              <a:rPr lang="ja-JP" altLang="en-US" sz="2000" dirty="0">
                <a:latin typeface="Arial" panose="020B0604020202020204" pitchFamily="34" charset="0"/>
              </a:rPr>
              <a:t>を配置していき、</a:t>
            </a:r>
            <a:endParaRPr lang="en-US" altLang="ja-JP" sz="2000" dirty="0">
              <a:latin typeface="Arial" panose="020B0604020202020204" pitchFamily="34" charset="0"/>
            </a:endParaRPr>
          </a:p>
          <a:p>
            <a:pPr>
              <a:defRPr/>
            </a:pPr>
            <a:r>
              <a:rPr lang="ja-JP" altLang="en-US" sz="2000" dirty="0">
                <a:latin typeface="Arial" panose="020B0604020202020204" pitchFamily="34" charset="0"/>
              </a:rPr>
              <a:t>矢線</a:t>
            </a:r>
            <a:r>
              <a:rPr lang="ja-JP" altLang="en-US" sz="2000" dirty="0" smtClean="0">
                <a:latin typeface="Arial" panose="020B0604020202020204" pitchFamily="34" charset="0"/>
              </a:rPr>
              <a:t>は要因</a:t>
            </a:r>
            <a:r>
              <a:rPr lang="ja-JP" altLang="en-US" sz="2000" dirty="0">
                <a:latin typeface="Arial" panose="020B0604020202020204" pitchFamily="34" charset="0"/>
              </a:rPr>
              <a:t>から結果へ向けて引いていきます。</a:t>
            </a:r>
            <a:endParaRPr lang="ja-JP" altLang="en-US" sz="2000" dirty="0"/>
          </a:p>
        </p:txBody>
      </p:sp>
      <p:sp>
        <p:nvSpPr>
          <p:cNvPr id="13" name="角丸四角形 12"/>
          <p:cNvSpPr/>
          <p:nvPr/>
        </p:nvSpPr>
        <p:spPr>
          <a:xfrm>
            <a:off x="3281363" y="5018088"/>
            <a:ext cx="1900237" cy="647700"/>
          </a:xfrm>
          <a:prstGeom prst="roundRect">
            <a:avLst>
              <a:gd name="adj" fmla="val 3903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b="1">
                <a:solidFill>
                  <a:schemeClr val="tx1"/>
                </a:solidFill>
              </a:rPr>
              <a:t>なぜ満足していただける食堂を提供できていないのか</a:t>
            </a:r>
            <a:endParaRPr lang="ja-JP" altLang="en-US" sz="1200" b="1" dirty="0">
              <a:solidFill>
                <a:schemeClr val="tx1"/>
              </a:solidFill>
            </a:endParaRPr>
          </a:p>
        </p:txBody>
      </p:sp>
      <p:sp>
        <p:nvSpPr>
          <p:cNvPr id="14" name="正方形/長方形 13"/>
          <p:cNvSpPr/>
          <p:nvPr/>
        </p:nvSpPr>
        <p:spPr>
          <a:xfrm>
            <a:off x="3536950" y="5919788"/>
            <a:ext cx="1206500" cy="60007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1100" b="1" dirty="0"/>
              <a:t>食事しやすい食堂になっていない</a:t>
            </a:r>
          </a:p>
        </p:txBody>
      </p:sp>
      <p:sp>
        <p:nvSpPr>
          <p:cNvPr id="16" name="正方形/長方形 15"/>
          <p:cNvSpPr/>
          <p:nvPr/>
        </p:nvSpPr>
        <p:spPr>
          <a:xfrm>
            <a:off x="1944688" y="5210175"/>
            <a:ext cx="936625" cy="261938"/>
          </a:xfrm>
          <a:prstGeom prst="rect">
            <a:avLst/>
          </a:prstGeom>
          <a:noFill/>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1100" b="1" dirty="0"/>
              <a:t>料金が高い</a:t>
            </a:r>
          </a:p>
        </p:txBody>
      </p:sp>
      <p:cxnSp>
        <p:nvCxnSpPr>
          <p:cNvPr id="3" name="直線矢印コネクタ 2"/>
          <p:cNvCxnSpPr/>
          <p:nvPr/>
        </p:nvCxnSpPr>
        <p:spPr>
          <a:xfrm>
            <a:off x="4131809" y="4725144"/>
            <a:ext cx="0" cy="282575"/>
          </a:xfrm>
          <a:prstGeom prst="straightConnector1">
            <a:avLst/>
          </a:prstGeom>
          <a:ln w="1905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4122738" y="5665788"/>
            <a:ext cx="0" cy="254000"/>
          </a:xfrm>
          <a:prstGeom prst="straightConnector1">
            <a:avLst/>
          </a:prstGeom>
          <a:ln w="1905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16" idx="3"/>
            <a:endCxn id="13" idx="1"/>
          </p:cNvCxnSpPr>
          <p:nvPr/>
        </p:nvCxnSpPr>
        <p:spPr>
          <a:xfrm>
            <a:off x="2881313" y="5341938"/>
            <a:ext cx="400050" cy="0"/>
          </a:xfrm>
          <a:prstGeom prst="straightConnector1">
            <a:avLst/>
          </a:prstGeom>
          <a:ln w="1905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6300788" y="4216400"/>
            <a:ext cx="1366837" cy="5715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dirty="0" smtClean="0">
                <a:solidFill>
                  <a:srgbClr val="0000FF"/>
                </a:solidFill>
              </a:rPr>
              <a:t>要因</a:t>
            </a:r>
            <a:endParaRPr lang="ja-JP" altLang="en-US" dirty="0">
              <a:solidFill>
                <a:srgbClr val="0000FF"/>
              </a:solidFill>
            </a:endParaRPr>
          </a:p>
        </p:txBody>
      </p:sp>
      <p:sp>
        <p:nvSpPr>
          <p:cNvPr id="27" name="正方形/長方形 26"/>
          <p:cNvSpPr/>
          <p:nvPr/>
        </p:nvSpPr>
        <p:spPr>
          <a:xfrm>
            <a:off x="6315075" y="5948363"/>
            <a:ext cx="1368425" cy="5715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dirty="0">
                <a:solidFill>
                  <a:srgbClr val="0000FF"/>
                </a:solidFill>
              </a:rPr>
              <a:t>結果</a:t>
            </a:r>
          </a:p>
        </p:txBody>
      </p:sp>
      <p:sp>
        <p:nvSpPr>
          <p:cNvPr id="21" name="下矢印 20"/>
          <p:cNvSpPr/>
          <p:nvPr/>
        </p:nvSpPr>
        <p:spPr>
          <a:xfrm>
            <a:off x="6804025" y="4787900"/>
            <a:ext cx="360363" cy="1131888"/>
          </a:xfrm>
          <a:prstGeom prst="down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496" name="テキスト ボックス 23"/>
          <p:cNvSpPr txBox="1">
            <a:spLocks noChangeArrowheads="1"/>
          </p:cNvSpPr>
          <p:nvPr/>
        </p:nvSpPr>
        <p:spPr bwMode="auto">
          <a:xfrm>
            <a:off x="6400800" y="5195888"/>
            <a:ext cx="1166813" cy="338137"/>
          </a:xfrm>
          <a:prstGeom prst="rect">
            <a:avLst/>
          </a:prstGeom>
          <a:solidFill>
            <a:schemeClr val="bg1"/>
          </a:solidFill>
          <a:ln w="28575">
            <a:solidFill>
              <a:srgbClr val="FF0000"/>
            </a:solidFill>
            <a:miter lim="800000"/>
            <a:headEnd/>
            <a:tailEnd/>
          </a:ln>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lang="ja-JP" altLang="en-US" sz="1600" b="1">
                <a:solidFill>
                  <a:srgbClr val="FF0000"/>
                </a:solidFill>
              </a:rPr>
              <a:t>矢線を引く</a:t>
            </a:r>
          </a:p>
        </p:txBody>
      </p:sp>
      <p:sp>
        <p:nvSpPr>
          <p:cNvPr id="15" name="正方形/長方形 14"/>
          <p:cNvSpPr/>
          <p:nvPr/>
        </p:nvSpPr>
        <p:spPr>
          <a:xfrm>
            <a:off x="3406775" y="4162425"/>
            <a:ext cx="1433513" cy="600075"/>
          </a:xfrm>
          <a:prstGeom prst="rect">
            <a:avLst/>
          </a:prstGeom>
          <a:ln w="15875"/>
        </p:spPr>
        <p:style>
          <a:lnRef idx="2">
            <a:schemeClr val="dk1"/>
          </a:lnRef>
          <a:fillRef idx="1">
            <a:schemeClr val="lt1"/>
          </a:fillRef>
          <a:effectRef idx="0">
            <a:schemeClr val="dk1"/>
          </a:effectRef>
          <a:fontRef idx="minor">
            <a:schemeClr val="dk1"/>
          </a:fontRef>
        </p:style>
        <p:txBody>
          <a:bodyPr anchor="ctr">
            <a:spAutoFit/>
          </a:bodyPr>
          <a:lstStyle/>
          <a:p>
            <a:pPr>
              <a:defRPr/>
            </a:pPr>
            <a:r>
              <a:rPr lang="ja-JP" altLang="en-US" sz="1100" b="1" dirty="0"/>
              <a:t>良い料理を美味しく提供する工夫がされていない</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headEnd type="none" w="med" len="med"/>
          <a:tailEnd type="arrow"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EE7BDBEF-6A18-44BA-A54C-F9F047DA4923}"/>
</file>

<file path=customXml/itemProps2.xml><?xml version="1.0" encoding="utf-8"?>
<ds:datastoreItem xmlns:ds="http://schemas.openxmlformats.org/officeDocument/2006/customXml" ds:itemID="{264F7065-7B4C-47CC-A25E-9C1074475F4D}"/>
</file>

<file path=customXml/itemProps3.xml><?xml version="1.0" encoding="utf-8"?>
<ds:datastoreItem xmlns:ds="http://schemas.openxmlformats.org/officeDocument/2006/customXml" ds:itemID="{B8EB98FA-4061-4407-8BE2-67D05ADB1F9D}"/>
</file>

<file path=docProps/app.xml><?xml version="1.0" encoding="utf-8"?>
<Properties xmlns="http://schemas.openxmlformats.org/officeDocument/2006/extended-properties" xmlns:vt="http://schemas.openxmlformats.org/officeDocument/2006/docPropsVTypes">
  <TotalTime>4893</TotalTime>
  <Words>1501</Words>
  <Application>Microsoft Office PowerPoint</Application>
  <PresentationFormat>画面に合わせる (4:3)</PresentationFormat>
  <Paragraphs>397</Paragraphs>
  <Slides>18</Slides>
  <Notes>18</Notes>
  <HiddenSlides>0</HiddenSlides>
  <MMClips>0</MMClips>
  <ScaleCrop>false</ScaleCrop>
  <HeadingPairs>
    <vt:vector size="4" baseType="variant">
      <vt:variant>
        <vt:lpstr>テーマ</vt:lpstr>
      </vt:variant>
      <vt:variant>
        <vt:i4>2</vt:i4>
      </vt:variant>
      <vt:variant>
        <vt:lpstr>スライド タイトル</vt:lpstr>
      </vt:variant>
      <vt:variant>
        <vt:i4>18</vt:i4>
      </vt:variant>
    </vt:vector>
  </HeadingPairs>
  <TitlesOfParts>
    <vt:vector size="20" baseType="lpstr">
      <vt:lpstr>標準デザイン</vt:lpstr>
      <vt:lpstr>Office テーマ</vt:lpstr>
      <vt:lpstr>PowerPoint プレゼンテーション</vt:lpstr>
      <vt:lpstr>ＱＣ手法の基礎 ─ 新ＱＣ七つ道具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演習問題</vt:lpstr>
      <vt:lpstr>PowerPoint プレゼンテーション</vt:lpstr>
      <vt:lpstr>PowerPoint プレゼンテーション</vt:lpstr>
    </vt:vector>
  </TitlesOfParts>
  <Company>豊田合成株式会社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tg14895</dc:creator>
  <cp:lastModifiedBy>佐々木　秀和</cp:lastModifiedBy>
  <cp:revision>396</cp:revision>
  <cp:lastPrinted>2017-11-20T23:57:53Z</cp:lastPrinted>
  <dcterms:created xsi:type="dcterms:W3CDTF">2010-04-26T00:27:11Z</dcterms:created>
  <dcterms:modified xsi:type="dcterms:W3CDTF">2018-01-10T05:01:10Z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824187544</vt:i4>
  </property>
  <property fmtid="{D5CDD505-2E9C-101B-9397-08002B2CF9AE}" pid="3" name="_NewReviewCycle">
    <vt:lpwstr/>
  </property>
  <property fmtid="{D5CDD505-2E9C-101B-9397-08002B2CF9AE}" pid="4" name="_EmailSubject">
    <vt:lpwstr>ＱＣＣ静岡地区企画委員会ＥＷＧ　Ｎ７教育資料（親和図法・連関図法）</vt:lpwstr>
  </property>
  <property fmtid="{D5CDD505-2E9C-101B-9397-08002B2CF9AE}" pid="5" name="_AuthorEmail">
    <vt:lpwstr>masahiro2_saitou@jatco.co.jp</vt:lpwstr>
  </property>
  <property fmtid="{D5CDD505-2E9C-101B-9397-08002B2CF9AE}" pid="6" name="_AuthorEmailDisplayName">
    <vt:lpwstr>SAITOU, MASAHIRO</vt:lpwstr>
  </property>
  <property fmtid="{D5CDD505-2E9C-101B-9397-08002B2CF9AE}" pid="7" name="ContentTypeId">
    <vt:lpwstr>0x010100EF78CFC77271354195C530399E11D87F</vt:lpwstr>
  </property>
</Properties>
</file>