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9E7E8-8A7D-4464-861D-04F4F955274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44140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ABD626-1715-4195-8EDC-0EE55FFA28C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60665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7665FB-44A8-497C-8116-67B84F5102E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3911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589222-621D-459C-B339-CEE91E912A2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25063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BD24E2-4712-4F71-89ED-EE90A0CEBAF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53240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9818BF-C961-4562-8471-FCD40F48AE5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18316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F9269A-8F47-45EC-BA33-46C67F84E7A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01943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A10DE6-94F9-4C3A-B466-9B5E0F28CF2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99172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69AF93-9FA2-487D-BD18-BA921E367EC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36804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0BD8F2-966F-4692-B6E2-4D0BBC801A7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33554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DCD066-9334-440E-84BC-632F12076DC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387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FF37F3B-ECE0-4D40-9F17-53BE3D21D6A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4" name="Text Box 704"/>
          <p:cNvSpPr txBox="1">
            <a:spLocks noChangeArrowheads="1"/>
          </p:cNvSpPr>
          <p:nvPr/>
        </p:nvSpPr>
        <p:spPr bwMode="auto">
          <a:xfrm>
            <a:off x="914400" y="304800"/>
            <a:ext cx="3810000" cy="457200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2400" b="1">
                <a:solidFill>
                  <a:schemeClr val="bg1"/>
                </a:solidFill>
                <a:latin typeface="Times New Roman" charset="0"/>
              </a:rPr>
              <a:t>障害・副作用検討表</a:t>
            </a:r>
          </a:p>
        </p:txBody>
      </p:sp>
      <p:sp>
        <p:nvSpPr>
          <p:cNvPr id="5825" name="Text Box 705"/>
          <p:cNvSpPr txBox="1">
            <a:spLocks noChangeArrowheads="1"/>
          </p:cNvSpPr>
          <p:nvPr/>
        </p:nvSpPr>
        <p:spPr bwMode="auto">
          <a:xfrm>
            <a:off x="1828800" y="6248400"/>
            <a:ext cx="5410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2000" b="1" u="sng">
                <a:latin typeface="Times New Roman" charset="0"/>
              </a:rPr>
              <a:t>組立て工程改善での活用事例</a:t>
            </a:r>
          </a:p>
        </p:txBody>
      </p:sp>
      <p:grpSp>
        <p:nvGrpSpPr>
          <p:cNvPr id="5826" name="Group 706"/>
          <p:cNvGrpSpPr>
            <a:grpSpLocks/>
          </p:cNvGrpSpPr>
          <p:nvPr/>
        </p:nvGrpSpPr>
        <p:grpSpPr bwMode="auto">
          <a:xfrm>
            <a:off x="838200" y="1066800"/>
            <a:ext cx="7848600" cy="3073400"/>
            <a:chOff x="528" y="952"/>
            <a:chExt cx="4944" cy="1936"/>
          </a:xfrm>
        </p:grpSpPr>
        <p:sp>
          <p:nvSpPr>
            <p:cNvPr id="5827" name="Text Box 707"/>
            <p:cNvSpPr txBox="1">
              <a:spLocks noChangeArrowheads="1"/>
            </p:cNvSpPr>
            <p:nvPr/>
          </p:nvSpPr>
          <p:spPr bwMode="auto">
            <a:xfrm>
              <a:off x="528" y="952"/>
              <a:ext cx="4896" cy="2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ja-JP" altLang="en-US" b="1">
                  <a:latin typeface="Times New Roman" charset="0"/>
                </a:rPr>
                <a:t>　最終組立て治工具のカード位置決め精度とネジ位置精度を上げる</a:t>
              </a:r>
            </a:p>
          </p:txBody>
        </p:sp>
        <p:sp>
          <p:nvSpPr>
            <p:cNvPr id="5828" name="Rectangle 708"/>
            <p:cNvSpPr>
              <a:spLocks noChangeArrowheads="1"/>
            </p:cNvSpPr>
            <p:nvPr/>
          </p:nvSpPr>
          <p:spPr bwMode="auto">
            <a:xfrm>
              <a:off x="528" y="1208"/>
              <a:ext cx="4896" cy="16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29" name="Rectangle 709"/>
            <p:cNvSpPr>
              <a:spLocks noChangeArrowheads="1"/>
            </p:cNvSpPr>
            <p:nvPr/>
          </p:nvSpPr>
          <p:spPr bwMode="auto">
            <a:xfrm>
              <a:off x="4880" y="1865"/>
              <a:ext cx="544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endParaRPr lang="ja-JP" altLang="ja-JP" b="1"/>
            </a:p>
          </p:txBody>
        </p:sp>
        <p:sp>
          <p:nvSpPr>
            <p:cNvPr id="5830" name="Rectangle 710"/>
            <p:cNvSpPr>
              <a:spLocks noChangeArrowheads="1"/>
            </p:cNvSpPr>
            <p:nvPr/>
          </p:nvSpPr>
          <p:spPr bwMode="auto">
            <a:xfrm>
              <a:off x="3792" y="1865"/>
              <a:ext cx="544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endParaRPr lang="ja-JP" altLang="ja-JP" b="1"/>
            </a:p>
          </p:txBody>
        </p:sp>
        <p:sp>
          <p:nvSpPr>
            <p:cNvPr id="5831" name="Rectangle 711"/>
            <p:cNvSpPr>
              <a:spLocks noChangeArrowheads="1"/>
            </p:cNvSpPr>
            <p:nvPr/>
          </p:nvSpPr>
          <p:spPr bwMode="auto">
            <a:xfrm>
              <a:off x="3248" y="1865"/>
              <a:ext cx="544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endParaRPr lang="ja-JP" altLang="ja-JP" b="1"/>
            </a:p>
          </p:txBody>
        </p:sp>
        <p:sp>
          <p:nvSpPr>
            <p:cNvPr id="5832" name="Rectangle 712"/>
            <p:cNvSpPr>
              <a:spLocks noChangeArrowheads="1"/>
            </p:cNvSpPr>
            <p:nvPr/>
          </p:nvSpPr>
          <p:spPr bwMode="auto">
            <a:xfrm>
              <a:off x="2704" y="1865"/>
              <a:ext cx="544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endParaRPr lang="ja-JP" altLang="ja-JP" b="1"/>
            </a:p>
          </p:txBody>
        </p:sp>
        <p:sp>
          <p:nvSpPr>
            <p:cNvPr id="5833" name="Rectangle 713"/>
            <p:cNvSpPr>
              <a:spLocks noChangeArrowheads="1"/>
            </p:cNvSpPr>
            <p:nvPr/>
          </p:nvSpPr>
          <p:spPr bwMode="auto">
            <a:xfrm>
              <a:off x="528" y="1865"/>
              <a:ext cx="544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endParaRPr lang="ja-JP" altLang="ja-JP" b="1"/>
            </a:p>
          </p:txBody>
        </p:sp>
        <p:sp>
          <p:nvSpPr>
            <p:cNvPr id="5834" name="Rectangle 714"/>
            <p:cNvSpPr>
              <a:spLocks noChangeArrowheads="1"/>
            </p:cNvSpPr>
            <p:nvPr/>
          </p:nvSpPr>
          <p:spPr bwMode="auto">
            <a:xfrm>
              <a:off x="4880" y="1427"/>
              <a:ext cx="544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endParaRPr lang="ja-JP" altLang="ja-JP" b="1"/>
            </a:p>
          </p:txBody>
        </p:sp>
        <p:sp>
          <p:nvSpPr>
            <p:cNvPr id="5835" name="Rectangle 715"/>
            <p:cNvSpPr>
              <a:spLocks noChangeArrowheads="1"/>
            </p:cNvSpPr>
            <p:nvPr/>
          </p:nvSpPr>
          <p:spPr bwMode="auto">
            <a:xfrm>
              <a:off x="5136" y="1200"/>
              <a:ext cx="3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r>
                <a:rPr lang="ja-JP" altLang="en-US" sz="1400" b="1"/>
                <a:t>採否</a:t>
              </a:r>
            </a:p>
          </p:txBody>
        </p:sp>
        <p:sp>
          <p:nvSpPr>
            <p:cNvPr id="5836" name="Rectangle 716"/>
            <p:cNvSpPr>
              <a:spLocks noChangeArrowheads="1"/>
            </p:cNvSpPr>
            <p:nvPr/>
          </p:nvSpPr>
          <p:spPr bwMode="auto">
            <a:xfrm>
              <a:off x="3792" y="1427"/>
              <a:ext cx="544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endParaRPr lang="ja-JP" altLang="ja-JP" b="1"/>
            </a:p>
          </p:txBody>
        </p:sp>
        <p:sp>
          <p:nvSpPr>
            <p:cNvPr id="5837" name="Rectangle 717"/>
            <p:cNvSpPr>
              <a:spLocks noChangeArrowheads="1"/>
            </p:cNvSpPr>
            <p:nvPr/>
          </p:nvSpPr>
          <p:spPr bwMode="auto">
            <a:xfrm>
              <a:off x="3248" y="1427"/>
              <a:ext cx="544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endParaRPr lang="ja-JP" altLang="ja-JP" b="1"/>
            </a:p>
          </p:txBody>
        </p:sp>
        <p:sp>
          <p:nvSpPr>
            <p:cNvPr id="5838" name="Rectangle 718"/>
            <p:cNvSpPr>
              <a:spLocks noChangeArrowheads="1"/>
            </p:cNvSpPr>
            <p:nvPr/>
          </p:nvSpPr>
          <p:spPr bwMode="auto">
            <a:xfrm>
              <a:off x="2704" y="1427"/>
              <a:ext cx="544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endParaRPr lang="ja-JP" altLang="ja-JP" b="1"/>
            </a:p>
          </p:txBody>
        </p:sp>
        <p:sp>
          <p:nvSpPr>
            <p:cNvPr id="5839" name="Rectangle 719"/>
            <p:cNvSpPr>
              <a:spLocks noChangeArrowheads="1"/>
            </p:cNvSpPr>
            <p:nvPr/>
          </p:nvSpPr>
          <p:spPr bwMode="auto">
            <a:xfrm>
              <a:off x="2160" y="1427"/>
              <a:ext cx="544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endParaRPr lang="ja-JP" altLang="ja-JP" b="1"/>
            </a:p>
          </p:txBody>
        </p:sp>
        <p:sp>
          <p:nvSpPr>
            <p:cNvPr id="5840" name="Rectangle 720"/>
            <p:cNvSpPr>
              <a:spLocks noChangeArrowheads="1"/>
            </p:cNvSpPr>
            <p:nvPr/>
          </p:nvSpPr>
          <p:spPr bwMode="auto">
            <a:xfrm>
              <a:off x="1616" y="1427"/>
              <a:ext cx="544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endParaRPr lang="ja-JP" altLang="ja-JP" b="1"/>
            </a:p>
          </p:txBody>
        </p:sp>
        <p:sp>
          <p:nvSpPr>
            <p:cNvPr id="5841" name="Rectangle 721"/>
            <p:cNvSpPr>
              <a:spLocks noChangeArrowheads="1"/>
            </p:cNvSpPr>
            <p:nvPr/>
          </p:nvSpPr>
          <p:spPr bwMode="auto">
            <a:xfrm>
              <a:off x="1072" y="1427"/>
              <a:ext cx="544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endParaRPr lang="ja-JP" altLang="ja-JP" b="1"/>
            </a:p>
          </p:txBody>
        </p:sp>
        <p:sp>
          <p:nvSpPr>
            <p:cNvPr id="5842" name="Rectangle 722"/>
            <p:cNvSpPr>
              <a:spLocks noChangeArrowheads="1"/>
            </p:cNvSpPr>
            <p:nvPr/>
          </p:nvSpPr>
          <p:spPr bwMode="auto">
            <a:xfrm>
              <a:off x="576" y="1640"/>
              <a:ext cx="1152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r>
                <a:rPr lang="ja-JP" altLang="en-US" sz="1600" b="1"/>
                <a:t>置き台で精度向上</a:t>
              </a:r>
            </a:p>
          </p:txBody>
        </p:sp>
        <p:sp>
          <p:nvSpPr>
            <p:cNvPr id="5843" name="Line 723"/>
            <p:cNvSpPr>
              <a:spLocks noChangeShapeType="1"/>
            </p:cNvSpPr>
            <p:nvPr/>
          </p:nvSpPr>
          <p:spPr bwMode="auto">
            <a:xfrm>
              <a:off x="528" y="1208"/>
              <a:ext cx="489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44" name="Line 724"/>
            <p:cNvSpPr>
              <a:spLocks noChangeShapeType="1"/>
            </p:cNvSpPr>
            <p:nvPr/>
          </p:nvSpPr>
          <p:spPr bwMode="auto">
            <a:xfrm>
              <a:off x="528" y="1912"/>
              <a:ext cx="129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45" name="Line 725"/>
            <p:cNvSpPr>
              <a:spLocks noChangeShapeType="1"/>
            </p:cNvSpPr>
            <p:nvPr/>
          </p:nvSpPr>
          <p:spPr bwMode="auto">
            <a:xfrm>
              <a:off x="528" y="2303"/>
              <a:ext cx="489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46" name="Line 726"/>
            <p:cNvSpPr>
              <a:spLocks noChangeShapeType="1"/>
            </p:cNvSpPr>
            <p:nvPr/>
          </p:nvSpPr>
          <p:spPr bwMode="auto">
            <a:xfrm>
              <a:off x="528" y="2888"/>
              <a:ext cx="489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47" name="Line 727"/>
            <p:cNvSpPr>
              <a:spLocks noChangeShapeType="1"/>
            </p:cNvSpPr>
            <p:nvPr/>
          </p:nvSpPr>
          <p:spPr bwMode="auto">
            <a:xfrm>
              <a:off x="528" y="1208"/>
              <a:ext cx="0" cy="168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48" name="Line 728"/>
            <p:cNvSpPr>
              <a:spLocks noChangeShapeType="1"/>
            </p:cNvSpPr>
            <p:nvPr/>
          </p:nvSpPr>
          <p:spPr bwMode="auto">
            <a:xfrm>
              <a:off x="1824" y="1208"/>
              <a:ext cx="0" cy="168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49" name="Line 729"/>
            <p:cNvSpPr>
              <a:spLocks noChangeShapeType="1"/>
            </p:cNvSpPr>
            <p:nvPr/>
          </p:nvSpPr>
          <p:spPr bwMode="auto">
            <a:xfrm>
              <a:off x="2880" y="1208"/>
              <a:ext cx="0" cy="168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50" name="Line 730"/>
            <p:cNvSpPr>
              <a:spLocks noChangeShapeType="1"/>
            </p:cNvSpPr>
            <p:nvPr/>
          </p:nvSpPr>
          <p:spPr bwMode="auto">
            <a:xfrm>
              <a:off x="3936" y="1200"/>
              <a:ext cx="0" cy="16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51" name="Line 731"/>
            <p:cNvSpPr>
              <a:spLocks noChangeShapeType="1"/>
            </p:cNvSpPr>
            <p:nvPr/>
          </p:nvSpPr>
          <p:spPr bwMode="auto">
            <a:xfrm>
              <a:off x="4656" y="1208"/>
              <a:ext cx="0" cy="168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52" name="Line 732"/>
            <p:cNvSpPr>
              <a:spLocks noChangeShapeType="1"/>
            </p:cNvSpPr>
            <p:nvPr/>
          </p:nvSpPr>
          <p:spPr bwMode="auto">
            <a:xfrm>
              <a:off x="5088" y="1200"/>
              <a:ext cx="0" cy="16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53" name="Line 733"/>
            <p:cNvSpPr>
              <a:spLocks noChangeShapeType="1"/>
            </p:cNvSpPr>
            <p:nvPr/>
          </p:nvSpPr>
          <p:spPr bwMode="auto">
            <a:xfrm>
              <a:off x="5424" y="1208"/>
              <a:ext cx="0" cy="168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54" name="Line 734"/>
            <p:cNvSpPr>
              <a:spLocks noChangeShapeType="1"/>
            </p:cNvSpPr>
            <p:nvPr/>
          </p:nvSpPr>
          <p:spPr bwMode="auto">
            <a:xfrm>
              <a:off x="528" y="1544"/>
              <a:ext cx="48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55" name="Text Box 735"/>
            <p:cNvSpPr txBox="1">
              <a:spLocks noChangeArrowheads="1"/>
            </p:cNvSpPr>
            <p:nvPr/>
          </p:nvSpPr>
          <p:spPr bwMode="auto">
            <a:xfrm>
              <a:off x="576" y="1238"/>
              <a:ext cx="120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20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charset="0"/>
                </a:rPr>
                <a:t>方策案</a:t>
              </a:r>
            </a:p>
          </p:txBody>
        </p:sp>
        <p:sp>
          <p:nvSpPr>
            <p:cNvPr id="5856" name="Text Box 736"/>
            <p:cNvSpPr txBox="1">
              <a:spLocks noChangeArrowheads="1"/>
            </p:cNvSpPr>
            <p:nvPr/>
          </p:nvSpPr>
          <p:spPr bwMode="auto">
            <a:xfrm>
              <a:off x="1824" y="1248"/>
              <a:ext cx="100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2000" b="1">
                  <a:latin typeface="Times New Roman" charset="0"/>
                </a:rPr>
                <a:t>実行案</a:t>
              </a:r>
            </a:p>
          </p:txBody>
        </p:sp>
        <p:sp>
          <p:nvSpPr>
            <p:cNvPr id="5857" name="Text Box 737"/>
            <p:cNvSpPr txBox="1">
              <a:spLocks noChangeArrowheads="1"/>
            </p:cNvSpPr>
            <p:nvPr/>
          </p:nvSpPr>
          <p:spPr bwMode="auto">
            <a:xfrm>
              <a:off x="2880" y="1296"/>
              <a:ext cx="1008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400" b="1">
                  <a:latin typeface="Times New Roman" charset="0"/>
                </a:rPr>
                <a:t>予想される障害</a:t>
              </a:r>
            </a:p>
          </p:txBody>
        </p:sp>
        <p:sp>
          <p:nvSpPr>
            <p:cNvPr id="5858" name="Text Box 738"/>
            <p:cNvSpPr txBox="1">
              <a:spLocks noChangeArrowheads="1"/>
            </p:cNvSpPr>
            <p:nvPr/>
          </p:nvSpPr>
          <p:spPr bwMode="auto">
            <a:xfrm>
              <a:off x="3936" y="1296"/>
              <a:ext cx="72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400" b="1">
                  <a:latin typeface="Times New Roman" charset="0"/>
                </a:rPr>
                <a:t>障害の除去</a:t>
              </a:r>
            </a:p>
          </p:txBody>
        </p:sp>
        <p:sp>
          <p:nvSpPr>
            <p:cNvPr id="5859" name="Text Box 739"/>
            <p:cNvSpPr txBox="1">
              <a:spLocks noChangeArrowheads="1"/>
            </p:cNvSpPr>
            <p:nvPr/>
          </p:nvSpPr>
          <p:spPr bwMode="auto">
            <a:xfrm>
              <a:off x="4656" y="1200"/>
              <a:ext cx="384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400" b="1">
                  <a:latin typeface="Times New Roman" charset="0"/>
                </a:rPr>
                <a:t>除去判断</a:t>
              </a:r>
            </a:p>
          </p:txBody>
        </p:sp>
        <p:sp>
          <p:nvSpPr>
            <p:cNvPr id="5860" name="Rectangle 740"/>
            <p:cNvSpPr>
              <a:spLocks noChangeArrowheads="1"/>
            </p:cNvSpPr>
            <p:nvPr/>
          </p:nvSpPr>
          <p:spPr bwMode="auto">
            <a:xfrm>
              <a:off x="576" y="1928"/>
              <a:ext cx="1152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r>
                <a:rPr lang="ja-JP" altLang="en-US" sz="1600" b="1"/>
                <a:t>プロテクター位置を補正</a:t>
              </a:r>
            </a:p>
          </p:txBody>
        </p:sp>
        <p:sp>
          <p:nvSpPr>
            <p:cNvPr id="5861" name="Rectangle 741"/>
            <p:cNvSpPr>
              <a:spLocks noChangeArrowheads="1"/>
            </p:cNvSpPr>
            <p:nvPr/>
          </p:nvSpPr>
          <p:spPr bwMode="auto">
            <a:xfrm>
              <a:off x="1872" y="1592"/>
              <a:ext cx="1008" cy="7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r>
                <a:rPr lang="ja-JP" altLang="en-US" sz="1600" b="1"/>
                <a:t>置き台の位置精度を上げ、プロテクター位置精度を上げる</a:t>
              </a:r>
            </a:p>
          </p:txBody>
        </p:sp>
        <p:sp>
          <p:nvSpPr>
            <p:cNvPr id="5862" name="Rectangle 742"/>
            <p:cNvSpPr>
              <a:spLocks noChangeArrowheads="1"/>
            </p:cNvSpPr>
            <p:nvPr/>
          </p:nvSpPr>
          <p:spPr bwMode="auto">
            <a:xfrm>
              <a:off x="2928" y="1544"/>
              <a:ext cx="1008" cy="7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r>
                <a:rPr lang="ja-JP" altLang="en-US" sz="1600" b="1"/>
                <a:t>装置計上からプロテクターの位置精度が上がるか</a:t>
              </a:r>
            </a:p>
          </p:txBody>
        </p:sp>
        <p:sp>
          <p:nvSpPr>
            <p:cNvPr id="5863" name="Rectangle 743"/>
            <p:cNvSpPr>
              <a:spLocks noChangeArrowheads="1"/>
            </p:cNvSpPr>
            <p:nvPr/>
          </p:nvSpPr>
          <p:spPr bwMode="auto">
            <a:xfrm>
              <a:off x="3936" y="1544"/>
              <a:ext cx="672" cy="7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r>
                <a:rPr lang="ja-JP" altLang="en-US" sz="1600" b="1"/>
                <a:t>基準を装置以外に設ける</a:t>
              </a:r>
            </a:p>
          </p:txBody>
        </p:sp>
        <p:sp>
          <p:nvSpPr>
            <p:cNvPr id="5864" name="Rectangle 744"/>
            <p:cNvSpPr>
              <a:spLocks noChangeArrowheads="1"/>
            </p:cNvSpPr>
            <p:nvPr/>
          </p:nvSpPr>
          <p:spPr bwMode="auto">
            <a:xfrm>
              <a:off x="4752" y="1592"/>
              <a:ext cx="336" cy="7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endParaRPr lang="en-US" altLang="ja-JP" sz="1600" b="1"/>
            </a:p>
            <a:p>
              <a:pPr>
                <a:buFontTx/>
                <a:buNone/>
              </a:pPr>
              <a:r>
                <a:rPr lang="ja-JP" altLang="en-US" sz="1600" b="1"/>
                <a:t>可</a:t>
              </a:r>
            </a:p>
          </p:txBody>
        </p:sp>
        <p:sp>
          <p:nvSpPr>
            <p:cNvPr id="5865" name="Rectangle 745"/>
            <p:cNvSpPr>
              <a:spLocks noChangeArrowheads="1"/>
            </p:cNvSpPr>
            <p:nvPr/>
          </p:nvSpPr>
          <p:spPr bwMode="auto">
            <a:xfrm>
              <a:off x="5136" y="1736"/>
              <a:ext cx="288" cy="4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r>
                <a:rPr lang="ja-JP" altLang="en-US" sz="1600" b="1"/>
                <a:t>採用</a:t>
              </a:r>
            </a:p>
          </p:txBody>
        </p:sp>
        <p:sp>
          <p:nvSpPr>
            <p:cNvPr id="5866" name="Rectangle 746"/>
            <p:cNvSpPr>
              <a:spLocks noChangeArrowheads="1"/>
            </p:cNvSpPr>
            <p:nvPr/>
          </p:nvSpPr>
          <p:spPr bwMode="auto">
            <a:xfrm>
              <a:off x="576" y="2360"/>
              <a:ext cx="1152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r>
                <a:rPr lang="ja-JP" altLang="en-US" sz="1600" b="1"/>
                <a:t>プロテクターで誘導する</a:t>
              </a:r>
            </a:p>
          </p:txBody>
        </p:sp>
        <p:sp>
          <p:nvSpPr>
            <p:cNvPr id="5867" name="Rectangle 747"/>
            <p:cNvSpPr>
              <a:spLocks noChangeArrowheads="1"/>
            </p:cNvSpPr>
            <p:nvPr/>
          </p:nvSpPr>
          <p:spPr bwMode="auto">
            <a:xfrm>
              <a:off x="1872" y="2312"/>
              <a:ext cx="1008" cy="5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r>
                <a:rPr lang="ja-JP" altLang="en-US" sz="1600" b="1"/>
                <a:t>プロテクターのネジ穴をすり鉢状にして誘導</a:t>
              </a:r>
            </a:p>
          </p:txBody>
        </p:sp>
        <p:sp>
          <p:nvSpPr>
            <p:cNvPr id="5868" name="Rectangle 748"/>
            <p:cNvSpPr>
              <a:spLocks noChangeArrowheads="1"/>
            </p:cNvSpPr>
            <p:nvPr/>
          </p:nvSpPr>
          <p:spPr bwMode="auto">
            <a:xfrm>
              <a:off x="2880" y="2312"/>
              <a:ext cx="1008" cy="5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r>
                <a:rPr lang="en-US" altLang="ja-JP" sz="1600" b="1"/>
                <a:t>1</a:t>
              </a:r>
              <a:r>
                <a:rPr lang="ja-JP" altLang="en-US" sz="1600" b="1"/>
                <a:t>．</a:t>
              </a:r>
              <a:r>
                <a:rPr lang="en-US" altLang="ja-JP" sz="1600" b="1"/>
                <a:t>8</a:t>
              </a:r>
              <a:r>
                <a:rPr lang="ja-JP" altLang="en-US" sz="1600" b="1"/>
                <a:t>型のネジでも同じ効果が得られるか</a:t>
              </a:r>
            </a:p>
          </p:txBody>
        </p:sp>
        <p:sp>
          <p:nvSpPr>
            <p:cNvPr id="5869" name="Rectangle 749"/>
            <p:cNvSpPr>
              <a:spLocks noChangeArrowheads="1"/>
            </p:cNvSpPr>
            <p:nvPr/>
          </p:nvSpPr>
          <p:spPr bwMode="auto">
            <a:xfrm>
              <a:off x="3936" y="2312"/>
              <a:ext cx="720" cy="5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r>
                <a:rPr lang="ja-JP" altLang="en-US" sz="1600" b="1"/>
                <a:t>すり鉢サイズを</a:t>
              </a:r>
              <a:r>
                <a:rPr lang="en-US" altLang="ja-JP" sz="1600" b="1"/>
                <a:t>1</a:t>
              </a:r>
              <a:r>
                <a:rPr lang="ja-JP" altLang="en-US" sz="1600" b="1"/>
                <a:t>．</a:t>
              </a:r>
              <a:r>
                <a:rPr lang="en-US" altLang="ja-JP" sz="1600" b="1"/>
                <a:t>8</a:t>
              </a:r>
              <a:r>
                <a:rPr lang="ja-JP" altLang="en-US" sz="1600" b="1"/>
                <a:t>型に変更</a:t>
              </a:r>
            </a:p>
          </p:txBody>
        </p:sp>
        <p:sp>
          <p:nvSpPr>
            <p:cNvPr id="5870" name="Rectangle 750"/>
            <p:cNvSpPr>
              <a:spLocks noChangeArrowheads="1"/>
            </p:cNvSpPr>
            <p:nvPr/>
          </p:nvSpPr>
          <p:spPr bwMode="auto">
            <a:xfrm>
              <a:off x="4752" y="2264"/>
              <a:ext cx="288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endParaRPr lang="en-US" altLang="ja-JP" sz="1600" b="1"/>
            </a:p>
            <a:p>
              <a:pPr>
                <a:buFontTx/>
                <a:buNone/>
              </a:pPr>
              <a:r>
                <a:rPr lang="ja-JP" altLang="en-US" sz="1600" b="1"/>
                <a:t>可</a:t>
              </a:r>
            </a:p>
          </p:txBody>
        </p:sp>
        <p:sp>
          <p:nvSpPr>
            <p:cNvPr id="5871" name="Rectangle 751"/>
            <p:cNvSpPr>
              <a:spLocks noChangeArrowheads="1"/>
            </p:cNvSpPr>
            <p:nvPr/>
          </p:nvSpPr>
          <p:spPr bwMode="auto">
            <a:xfrm>
              <a:off x="5129" y="2408"/>
              <a:ext cx="247" cy="3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r>
                <a:rPr lang="ja-JP" altLang="en-US" sz="1600" b="1"/>
                <a:t>採用</a:t>
              </a:r>
            </a:p>
          </p:txBody>
        </p:sp>
      </p:grpSp>
      <p:grpSp>
        <p:nvGrpSpPr>
          <p:cNvPr id="5910" name="Group 790"/>
          <p:cNvGrpSpPr>
            <a:grpSpLocks/>
          </p:cNvGrpSpPr>
          <p:nvPr/>
        </p:nvGrpSpPr>
        <p:grpSpPr bwMode="auto">
          <a:xfrm>
            <a:off x="685800" y="4267200"/>
            <a:ext cx="7924800" cy="1917700"/>
            <a:chOff x="432" y="2688"/>
            <a:chExt cx="4992" cy="1208"/>
          </a:xfrm>
        </p:grpSpPr>
        <p:sp>
          <p:nvSpPr>
            <p:cNvPr id="5822" name="Rectangle 702"/>
            <p:cNvSpPr>
              <a:spLocks noChangeArrowheads="1"/>
            </p:cNvSpPr>
            <p:nvPr/>
          </p:nvSpPr>
          <p:spPr bwMode="auto">
            <a:xfrm>
              <a:off x="528" y="2936"/>
              <a:ext cx="4896" cy="9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872" name="Group 752"/>
            <p:cNvGrpSpPr>
              <a:grpSpLocks/>
            </p:cNvGrpSpPr>
            <p:nvPr/>
          </p:nvGrpSpPr>
          <p:grpSpPr bwMode="auto">
            <a:xfrm>
              <a:off x="432" y="2688"/>
              <a:ext cx="4992" cy="1200"/>
              <a:chOff x="432" y="2976"/>
              <a:chExt cx="4992" cy="1200"/>
            </a:xfrm>
          </p:grpSpPr>
          <p:sp>
            <p:nvSpPr>
              <p:cNvPr id="5873" name="Rectangle 753"/>
              <p:cNvSpPr>
                <a:spLocks noChangeArrowheads="1"/>
              </p:cNvSpPr>
              <p:nvPr/>
            </p:nvSpPr>
            <p:spPr bwMode="auto">
              <a:xfrm>
                <a:off x="432" y="3136"/>
                <a:ext cx="544" cy="2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>
                  <a:spcBef>
                    <a:spcPct val="20000"/>
                  </a:spcBef>
                  <a:buChar char="–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>
                  <a:spcBef>
                    <a:spcPct val="20000"/>
                  </a:spcBef>
                  <a:buChar char="•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>
                  <a:spcBef>
                    <a:spcPct val="20000"/>
                  </a:spcBef>
                  <a:buChar char="–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>
                  <a:spcBef>
                    <a:spcPct val="20000"/>
                  </a:spcBef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>
                  <a:buFontTx/>
                  <a:buNone/>
                </a:pPr>
                <a:endParaRPr lang="ja-JP" altLang="ja-JP" b="1"/>
              </a:p>
            </p:txBody>
          </p:sp>
          <p:sp>
            <p:nvSpPr>
              <p:cNvPr id="5874" name="Rectangle 754"/>
              <p:cNvSpPr>
                <a:spLocks noChangeArrowheads="1"/>
              </p:cNvSpPr>
              <p:nvPr/>
            </p:nvSpPr>
            <p:spPr bwMode="auto">
              <a:xfrm>
                <a:off x="528" y="3892"/>
                <a:ext cx="544" cy="2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>
                  <a:spcBef>
                    <a:spcPct val="20000"/>
                  </a:spcBef>
                  <a:buChar char="–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>
                  <a:spcBef>
                    <a:spcPct val="20000"/>
                  </a:spcBef>
                  <a:buChar char="•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>
                  <a:spcBef>
                    <a:spcPct val="20000"/>
                  </a:spcBef>
                  <a:buChar char="–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>
                  <a:spcBef>
                    <a:spcPct val="20000"/>
                  </a:spcBef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>
                  <a:buFontTx/>
                  <a:buNone/>
                </a:pPr>
                <a:endParaRPr lang="ja-JP" altLang="ja-JP" b="1"/>
              </a:p>
            </p:txBody>
          </p:sp>
          <p:sp>
            <p:nvSpPr>
              <p:cNvPr id="5875" name="Rectangle 755"/>
              <p:cNvSpPr>
                <a:spLocks noChangeArrowheads="1"/>
              </p:cNvSpPr>
              <p:nvPr/>
            </p:nvSpPr>
            <p:spPr bwMode="auto">
              <a:xfrm>
                <a:off x="528" y="3673"/>
                <a:ext cx="544" cy="2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>
                  <a:spcBef>
                    <a:spcPct val="20000"/>
                  </a:spcBef>
                  <a:buChar char="–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>
                  <a:spcBef>
                    <a:spcPct val="20000"/>
                  </a:spcBef>
                  <a:buChar char="•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>
                  <a:spcBef>
                    <a:spcPct val="20000"/>
                  </a:spcBef>
                  <a:buChar char="–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>
                  <a:spcBef>
                    <a:spcPct val="20000"/>
                  </a:spcBef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>
                  <a:buFontTx/>
                  <a:buNone/>
                </a:pPr>
                <a:endParaRPr lang="ja-JP" altLang="ja-JP" b="1"/>
              </a:p>
            </p:txBody>
          </p:sp>
          <p:sp>
            <p:nvSpPr>
              <p:cNvPr id="5876" name="Rectangle 756"/>
              <p:cNvSpPr>
                <a:spLocks noChangeArrowheads="1"/>
              </p:cNvSpPr>
              <p:nvPr/>
            </p:nvSpPr>
            <p:spPr bwMode="auto">
              <a:xfrm>
                <a:off x="4880" y="3454"/>
                <a:ext cx="544" cy="2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>
                  <a:spcBef>
                    <a:spcPct val="20000"/>
                  </a:spcBef>
                  <a:buChar char="–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>
                  <a:spcBef>
                    <a:spcPct val="20000"/>
                  </a:spcBef>
                  <a:buChar char="•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>
                  <a:spcBef>
                    <a:spcPct val="20000"/>
                  </a:spcBef>
                  <a:buChar char="–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>
                  <a:spcBef>
                    <a:spcPct val="20000"/>
                  </a:spcBef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>
                  <a:buFontTx/>
                  <a:buNone/>
                </a:pPr>
                <a:endParaRPr lang="ja-JP" altLang="ja-JP" b="1"/>
              </a:p>
            </p:txBody>
          </p:sp>
          <p:sp>
            <p:nvSpPr>
              <p:cNvPr id="5877" name="Rectangle 757"/>
              <p:cNvSpPr>
                <a:spLocks noChangeArrowheads="1"/>
              </p:cNvSpPr>
              <p:nvPr/>
            </p:nvSpPr>
            <p:spPr bwMode="auto">
              <a:xfrm>
                <a:off x="4336" y="3454"/>
                <a:ext cx="544" cy="2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>
                  <a:spcBef>
                    <a:spcPct val="20000"/>
                  </a:spcBef>
                  <a:buChar char="–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>
                  <a:spcBef>
                    <a:spcPct val="20000"/>
                  </a:spcBef>
                  <a:buChar char="•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>
                  <a:spcBef>
                    <a:spcPct val="20000"/>
                  </a:spcBef>
                  <a:buChar char="–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>
                  <a:spcBef>
                    <a:spcPct val="20000"/>
                  </a:spcBef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>
                  <a:buFontTx/>
                  <a:buNone/>
                </a:pPr>
                <a:endParaRPr lang="ja-JP" altLang="ja-JP" b="1"/>
              </a:p>
            </p:txBody>
          </p:sp>
          <p:sp>
            <p:nvSpPr>
              <p:cNvPr id="5878" name="Rectangle 758"/>
              <p:cNvSpPr>
                <a:spLocks noChangeArrowheads="1"/>
              </p:cNvSpPr>
              <p:nvPr/>
            </p:nvSpPr>
            <p:spPr bwMode="auto">
              <a:xfrm>
                <a:off x="3792" y="3454"/>
                <a:ext cx="544" cy="2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>
                  <a:spcBef>
                    <a:spcPct val="20000"/>
                  </a:spcBef>
                  <a:buChar char="–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>
                  <a:spcBef>
                    <a:spcPct val="20000"/>
                  </a:spcBef>
                  <a:buChar char="•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>
                  <a:spcBef>
                    <a:spcPct val="20000"/>
                  </a:spcBef>
                  <a:buChar char="–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>
                  <a:spcBef>
                    <a:spcPct val="20000"/>
                  </a:spcBef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>
                  <a:buFontTx/>
                  <a:buNone/>
                </a:pPr>
                <a:endParaRPr lang="ja-JP" altLang="ja-JP" b="1"/>
              </a:p>
            </p:txBody>
          </p:sp>
          <p:sp>
            <p:nvSpPr>
              <p:cNvPr id="5879" name="Rectangle 759"/>
              <p:cNvSpPr>
                <a:spLocks noChangeArrowheads="1"/>
              </p:cNvSpPr>
              <p:nvPr/>
            </p:nvSpPr>
            <p:spPr bwMode="auto">
              <a:xfrm>
                <a:off x="3248" y="3454"/>
                <a:ext cx="544" cy="2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>
                  <a:spcBef>
                    <a:spcPct val="20000"/>
                  </a:spcBef>
                  <a:buChar char="–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>
                  <a:spcBef>
                    <a:spcPct val="20000"/>
                  </a:spcBef>
                  <a:buChar char="•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>
                  <a:spcBef>
                    <a:spcPct val="20000"/>
                  </a:spcBef>
                  <a:buChar char="–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>
                  <a:spcBef>
                    <a:spcPct val="20000"/>
                  </a:spcBef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>
                  <a:buFontTx/>
                  <a:buNone/>
                </a:pPr>
                <a:endParaRPr lang="ja-JP" altLang="ja-JP" b="1"/>
              </a:p>
            </p:txBody>
          </p:sp>
          <p:sp>
            <p:nvSpPr>
              <p:cNvPr id="5880" name="Rectangle 760"/>
              <p:cNvSpPr>
                <a:spLocks noChangeArrowheads="1"/>
              </p:cNvSpPr>
              <p:nvPr/>
            </p:nvSpPr>
            <p:spPr bwMode="auto">
              <a:xfrm>
                <a:off x="2704" y="3454"/>
                <a:ext cx="544" cy="2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>
                  <a:spcBef>
                    <a:spcPct val="20000"/>
                  </a:spcBef>
                  <a:buChar char="–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>
                  <a:spcBef>
                    <a:spcPct val="20000"/>
                  </a:spcBef>
                  <a:buChar char="•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>
                  <a:spcBef>
                    <a:spcPct val="20000"/>
                  </a:spcBef>
                  <a:buChar char="–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>
                  <a:spcBef>
                    <a:spcPct val="20000"/>
                  </a:spcBef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>
                  <a:buFontTx/>
                  <a:buNone/>
                </a:pPr>
                <a:endParaRPr lang="ja-JP" altLang="ja-JP" b="1"/>
              </a:p>
            </p:txBody>
          </p:sp>
          <p:sp>
            <p:nvSpPr>
              <p:cNvPr id="5881" name="Rectangle 761"/>
              <p:cNvSpPr>
                <a:spLocks noChangeArrowheads="1"/>
              </p:cNvSpPr>
              <p:nvPr/>
            </p:nvSpPr>
            <p:spPr bwMode="auto">
              <a:xfrm>
                <a:off x="2160" y="3454"/>
                <a:ext cx="544" cy="2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>
                  <a:spcBef>
                    <a:spcPct val="20000"/>
                  </a:spcBef>
                  <a:buChar char="–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>
                  <a:spcBef>
                    <a:spcPct val="20000"/>
                  </a:spcBef>
                  <a:buChar char="•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>
                  <a:spcBef>
                    <a:spcPct val="20000"/>
                  </a:spcBef>
                  <a:buChar char="–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>
                  <a:spcBef>
                    <a:spcPct val="20000"/>
                  </a:spcBef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>
                  <a:buFontTx/>
                  <a:buNone/>
                </a:pPr>
                <a:endParaRPr lang="ja-JP" altLang="ja-JP" b="1"/>
              </a:p>
            </p:txBody>
          </p:sp>
          <p:sp>
            <p:nvSpPr>
              <p:cNvPr id="5882" name="Rectangle 762"/>
              <p:cNvSpPr>
                <a:spLocks noChangeArrowheads="1"/>
              </p:cNvSpPr>
              <p:nvPr/>
            </p:nvSpPr>
            <p:spPr bwMode="auto">
              <a:xfrm>
                <a:off x="1616" y="3454"/>
                <a:ext cx="544" cy="2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>
                  <a:spcBef>
                    <a:spcPct val="20000"/>
                  </a:spcBef>
                  <a:buChar char="–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>
                  <a:spcBef>
                    <a:spcPct val="20000"/>
                  </a:spcBef>
                  <a:buChar char="•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>
                  <a:spcBef>
                    <a:spcPct val="20000"/>
                  </a:spcBef>
                  <a:buChar char="–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>
                  <a:spcBef>
                    <a:spcPct val="20000"/>
                  </a:spcBef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>
                  <a:buFontTx/>
                  <a:buNone/>
                </a:pPr>
                <a:endParaRPr lang="ja-JP" altLang="ja-JP" b="1"/>
              </a:p>
            </p:txBody>
          </p:sp>
          <p:sp>
            <p:nvSpPr>
              <p:cNvPr id="5883" name="Rectangle 763"/>
              <p:cNvSpPr>
                <a:spLocks noChangeArrowheads="1"/>
              </p:cNvSpPr>
              <p:nvPr/>
            </p:nvSpPr>
            <p:spPr bwMode="auto">
              <a:xfrm>
                <a:off x="1072" y="3454"/>
                <a:ext cx="544" cy="2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>
                  <a:spcBef>
                    <a:spcPct val="20000"/>
                  </a:spcBef>
                  <a:buChar char="–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>
                  <a:spcBef>
                    <a:spcPct val="20000"/>
                  </a:spcBef>
                  <a:buChar char="•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>
                  <a:spcBef>
                    <a:spcPct val="20000"/>
                  </a:spcBef>
                  <a:buChar char="–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>
                  <a:spcBef>
                    <a:spcPct val="20000"/>
                  </a:spcBef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>
                  <a:buFontTx/>
                  <a:buNone/>
                </a:pPr>
                <a:endParaRPr lang="ja-JP" altLang="ja-JP" b="1"/>
              </a:p>
            </p:txBody>
          </p:sp>
          <p:sp>
            <p:nvSpPr>
              <p:cNvPr id="5884" name="Rectangle 764"/>
              <p:cNvSpPr>
                <a:spLocks noChangeArrowheads="1"/>
              </p:cNvSpPr>
              <p:nvPr/>
            </p:nvSpPr>
            <p:spPr bwMode="auto">
              <a:xfrm>
                <a:off x="528" y="3454"/>
                <a:ext cx="544" cy="2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>
                  <a:spcBef>
                    <a:spcPct val="20000"/>
                  </a:spcBef>
                  <a:buChar char="–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>
                  <a:spcBef>
                    <a:spcPct val="20000"/>
                  </a:spcBef>
                  <a:buChar char="•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>
                  <a:spcBef>
                    <a:spcPct val="20000"/>
                  </a:spcBef>
                  <a:buChar char="–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>
                  <a:spcBef>
                    <a:spcPct val="20000"/>
                  </a:spcBef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>
                  <a:buFontTx/>
                  <a:buNone/>
                </a:pPr>
                <a:endParaRPr lang="ja-JP" altLang="ja-JP" b="1"/>
              </a:p>
            </p:txBody>
          </p:sp>
          <p:sp>
            <p:nvSpPr>
              <p:cNvPr id="5885" name="Rectangle 765"/>
              <p:cNvSpPr>
                <a:spLocks noChangeArrowheads="1"/>
              </p:cNvSpPr>
              <p:nvPr/>
            </p:nvSpPr>
            <p:spPr bwMode="auto">
              <a:xfrm>
                <a:off x="4880" y="3235"/>
                <a:ext cx="544" cy="2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>
                  <a:spcBef>
                    <a:spcPct val="20000"/>
                  </a:spcBef>
                  <a:buChar char="–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>
                  <a:spcBef>
                    <a:spcPct val="20000"/>
                  </a:spcBef>
                  <a:buChar char="•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>
                  <a:spcBef>
                    <a:spcPct val="20000"/>
                  </a:spcBef>
                  <a:buChar char="–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>
                  <a:spcBef>
                    <a:spcPct val="20000"/>
                  </a:spcBef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>
                  <a:buFontTx/>
                  <a:buNone/>
                </a:pPr>
                <a:endParaRPr lang="ja-JP" altLang="ja-JP" b="1"/>
              </a:p>
            </p:txBody>
          </p:sp>
          <p:sp>
            <p:nvSpPr>
              <p:cNvPr id="5886" name="Rectangle 766"/>
              <p:cNvSpPr>
                <a:spLocks noChangeArrowheads="1"/>
              </p:cNvSpPr>
              <p:nvPr/>
            </p:nvSpPr>
            <p:spPr bwMode="auto">
              <a:xfrm>
                <a:off x="528" y="3235"/>
                <a:ext cx="544" cy="2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>
                  <a:spcBef>
                    <a:spcPct val="20000"/>
                  </a:spcBef>
                  <a:buChar char="–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>
                  <a:spcBef>
                    <a:spcPct val="20000"/>
                  </a:spcBef>
                  <a:buChar char="•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>
                  <a:spcBef>
                    <a:spcPct val="20000"/>
                  </a:spcBef>
                  <a:buChar char="–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>
                  <a:spcBef>
                    <a:spcPct val="20000"/>
                  </a:spcBef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>
                  <a:buFontTx/>
                  <a:buNone/>
                </a:pPr>
                <a:endParaRPr lang="ja-JP" altLang="ja-JP" b="1"/>
              </a:p>
            </p:txBody>
          </p:sp>
          <p:sp>
            <p:nvSpPr>
              <p:cNvPr id="5887" name="Line 767"/>
              <p:cNvSpPr>
                <a:spLocks noChangeShapeType="1"/>
              </p:cNvSpPr>
              <p:nvPr/>
            </p:nvSpPr>
            <p:spPr bwMode="auto">
              <a:xfrm>
                <a:off x="528" y="3235"/>
                <a:ext cx="4896" cy="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88" name="Line 768"/>
              <p:cNvSpPr>
                <a:spLocks noChangeShapeType="1"/>
              </p:cNvSpPr>
              <p:nvPr/>
            </p:nvSpPr>
            <p:spPr bwMode="auto">
              <a:xfrm>
                <a:off x="528" y="3235"/>
                <a:ext cx="0" cy="941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89" name="Line 769"/>
              <p:cNvSpPr>
                <a:spLocks noChangeShapeType="1"/>
              </p:cNvSpPr>
              <p:nvPr/>
            </p:nvSpPr>
            <p:spPr bwMode="auto">
              <a:xfrm flipH="1">
                <a:off x="1824" y="3235"/>
                <a:ext cx="1" cy="94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90" name="Line 770"/>
              <p:cNvSpPr>
                <a:spLocks noChangeShapeType="1"/>
              </p:cNvSpPr>
              <p:nvPr/>
            </p:nvSpPr>
            <p:spPr bwMode="auto">
              <a:xfrm>
                <a:off x="2880" y="3235"/>
                <a:ext cx="0" cy="94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91" name="Line 771"/>
              <p:cNvSpPr>
                <a:spLocks noChangeShapeType="1"/>
              </p:cNvSpPr>
              <p:nvPr/>
            </p:nvSpPr>
            <p:spPr bwMode="auto">
              <a:xfrm>
                <a:off x="3936" y="3227"/>
                <a:ext cx="0" cy="94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92" name="Line 772"/>
              <p:cNvSpPr>
                <a:spLocks noChangeShapeType="1"/>
              </p:cNvSpPr>
              <p:nvPr/>
            </p:nvSpPr>
            <p:spPr bwMode="auto">
              <a:xfrm>
                <a:off x="4656" y="3235"/>
                <a:ext cx="0" cy="94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93" name="Line 773"/>
              <p:cNvSpPr>
                <a:spLocks noChangeShapeType="1"/>
              </p:cNvSpPr>
              <p:nvPr/>
            </p:nvSpPr>
            <p:spPr bwMode="auto">
              <a:xfrm>
                <a:off x="5088" y="3235"/>
                <a:ext cx="0" cy="94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94" name="Line 774"/>
              <p:cNvSpPr>
                <a:spLocks noChangeShapeType="1"/>
              </p:cNvSpPr>
              <p:nvPr/>
            </p:nvSpPr>
            <p:spPr bwMode="auto">
              <a:xfrm>
                <a:off x="5424" y="3235"/>
                <a:ext cx="0" cy="941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95" name="Line 775"/>
              <p:cNvSpPr>
                <a:spLocks noChangeShapeType="1"/>
              </p:cNvSpPr>
              <p:nvPr/>
            </p:nvSpPr>
            <p:spPr bwMode="auto">
              <a:xfrm>
                <a:off x="528" y="3571"/>
                <a:ext cx="48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96" name="Line 776"/>
              <p:cNvSpPr>
                <a:spLocks noChangeShapeType="1"/>
              </p:cNvSpPr>
              <p:nvPr/>
            </p:nvSpPr>
            <p:spPr bwMode="auto">
              <a:xfrm>
                <a:off x="528" y="4176"/>
                <a:ext cx="48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97" name="Text Box 777"/>
              <p:cNvSpPr txBox="1">
                <a:spLocks noChangeArrowheads="1"/>
              </p:cNvSpPr>
              <p:nvPr/>
            </p:nvSpPr>
            <p:spPr bwMode="auto">
              <a:xfrm>
                <a:off x="520" y="2976"/>
                <a:ext cx="4896" cy="23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ja-JP" altLang="en-US" b="1">
                    <a:latin typeface="Times New Roman" charset="0"/>
                  </a:rPr>
                  <a:t>　アダプター脱着方法の治工具化</a:t>
                </a:r>
              </a:p>
            </p:txBody>
          </p:sp>
          <p:sp>
            <p:nvSpPr>
              <p:cNvPr id="5898" name="Rectangle 778"/>
              <p:cNvSpPr>
                <a:spLocks noChangeArrowheads="1"/>
              </p:cNvSpPr>
              <p:nvPr/>
            </p:nvSpPr>
            <p:spPr bwMode="auto">
              <a:xfrm>
                <a:off x="5088" y="3257"/>
                <a:ext cx="336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>
                  <a:spcBef>
                    <a:spcPct val="20000"/>
                  </a:spcBef>
                  <a:buChar char="–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>
                  <a:spcBef>
                    <a:spcPct val="20000"/>
                  </a:spcBef>
                  <a:buChar char="•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>
                  <a:spcBef>
                    <a:spcPct val="20000"/>
                  </a:spcBef>
                  <a:buChar char="–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>
                  <a:spcBef>
                    <a:spcPct val="20000"/>
                  </a:spcBef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>
                  <a:buFontTx/>
                  <a:buNone/>
                </a:pPr>
                <a:r>
                  <a:rPr lang="ja-JP" altLang="en-US" sz="1400" b="1"/>
                  <a:t>採否</a:t>
                </a:r>
              </a:p>
            </p:txBody>
          </p:sp>
          <p:sp>
            <p:nvSpPr>
              <p:cNvPr id="5899" name="Text Box 779"/>
              <p:cNvSpPr txBox="1">
                <a:spLocks noChangeArrowheads="1"/>
              </p:cNvSpPr>
              <p:nvPr/>
            </p:nvSpPr>
            <p:spPr bwMode="auto">
              <a:xfrm>
                <a:off x="528" y="3295"/>
                <a:ext cx="1200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ja-JP" altLang="en-US" sz="2000" b="1">
                    <a:latin typeface="Times New Roman" charset="0"/>
                  </a:rPr>
                  <a:t>方策案</a:t>
                </a:r>
              </a:p>
            </p:txBody>
          </p:sp>
          <p:sp>
            <p:nvSpPr>
              <p:cNvPr id="5900" name="Text Box 780"/>
              <p:cNvSpPr txBox="1">
                <a:spLocks noChangeArrowheads="1"/>
              </p:cNvSpPr>
              <p:nvPr/>
            </p:nvSpPr>
            <p:spPr bwMode="auto">
              <a:xfrm>
                <a:off x="1776" y="3305"/>
                <a:ext cx="1008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ja-JP" altLang="en-US" sz="2000" b="1">
                    <a:latin typeface="Times New Roman" charset="0"/>
                  </a:rPr>
                  <a:t>実行案</a:t>
                </a:r>
              </a:p>
            </p:txBody>
          </p:sp>
          <p:sp>
            <p:nvSpPr>
              <p:cNvPr id="5901" name="Text Box 781"/>
              <p:cNvSpPr txBox="1">
                <a:spLocks noChangeArrowheads="1"/>
              </p:cNvSpPr>
              <p:nvPr/>
            </p:nvSpPr>
            <p:spPr bwMode="auto">
              <a:xfrm>
                <a:off x="2832" y="3353"/>
                <a:ext cx="1008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ja-JP" altLang="en-US" sz="1400" b="1">
                    <a:latin typeface="Times New Roman" charset="0"/>
                  </a:rPr>
                  <a:t>予想される障害</a:t>
                </a:r>
              </a:p>
            </p:txBody>
          </p:sp>
          <p:sp>
            <p:nvSpPr>
              <p:cNvPr id="5902" name="Text Box 782"/>
              <p:cNvSpPr txBox="1">
                <a:spLocks noChangeArrowheads="1"/>
              </p:cNvSpPr>
              <p:nvPr/>
            </p:nvSpPr>
            <p:spPr bwMode="auto">
              <a:xfrm>
                <a:off x="3888" y="3353"/>
                <a:ext cx="72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ja-JP" altLang="en-US" sz="1400" b="1">
                    <a:latin typeface="Times New Roman" charset="0"/>
                  </a:rPr>
                  <a:t>障害の除去</a:t>
                </a:r>
              </a:p>
            </p:txBody>
          </p:sp>
          <p:sp>
            <p:nvSpPr>
              <p:cNvPr id="5903" name="Text Box 783"/>
              <p:cNvSpPr txBox="1">
                <a:spLocks noChangeArrowheads="1"/>
              </p:cNvSpPr>
              <p:nvPr/>
            </p:nvSpPr>
            <p:spPr bwMode="auto">
              <a:xfrm>
                <a:off x="4608" y="3257"/>
                <a:ext cx="384" cy="3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ja-JP" altLang="en-US" sz="1400" b="1">
                    <a:latin typeface="Times New Roman" charset="0"/>
                  </a:rPr>
                  <a:t>除去判断</a:t>
                </a:r>
              </a:p>
            </p:txBody>
          </p:sp>
          <p:sp>
            <p:nvSpPr>
              <p:cNvPr id="5904" name="Rectangle 784"/>
              <p:cNvSpPr>
                <a:spLocks noChangeArrowheads="1"/>
              </p:cNvSpPr>
              <p:nvPr/>
            </p:nvSpPr>
            <p:spPr bwMode="auto">
              <a:xfrm>
                <a:off x="576" y="3631"/>
                <a:ext cx="1152" cy="3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>
                  <a:spcBef>
                    <a:spcPct val="20000"/>
                  </a:spcBef>
                  <a:buChar char="–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>
                  <a:spcBef>
                    <a:spcPct val="20000"/>
                  </a:spcBef>
                  <a:buChar char="•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>
                  <a:spcBef>
                    <a:spcPct val="20000"/>
                  </a:spcBef>
                  <a:buChar char="–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>
                  <a:spcBef>
                    <a:spcPct val="20000"/>
                  </a:spcBef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>
                  <a:buFontTx/>
                  <a:buNone/>
                </a:pPr>
                <a:r>
                  <a:rPr lang="ja-JP" altLang="en-US" sz="1600" b="1"/>
                  <a:t>機械治具の作製</a:t>
                </a:r>
              </a:p>
            </p:txBody>
          </p:sp>
          <p:sp>
            <p:nvSpPr>
              <p:cNvPr id="5905" name="Rectangle 785"/>
              <p:cNvSpPr>
                <a:spLocks noChangeArrowheads="1"/>
              </p:cNvSpPr>
              <p:nvPr/>
            </p:nvSpPr>
            <p:spPr bwMode="auto">
              <a:xfrm>
                <a:off x="1872" y="3583"/>
                <a:ext cx="1008" cy="5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>
                  <a:spcBef>
                    <a:spcPct val="20000"/>
                  </a:spcBef>
                  <a:buChar char="–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>
                  <a:spcBef>
                    <a:spcPct val="20000"/>
                  </a:spcBef>
                  <a:buChar char="•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>
                  <a:spcBef>
                    <a:spcPct val="20000"/>
                  </a:spcBef>
                  <a:buChar char="–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>
                  <a:spcBef>
                    <a:spcPct val="20000"/>
                  </a:spcBef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>
                  <a:buFontTx/>
                  <a:buNone/>
                </a:pPr>
                <a:r>
                  <a:rPr lang="ja-JP" altLang="en-US" sz="1600" b="1"/>
                  <a:t>基準位置にセットし、機械的に脱着する</a:t>
                </a:r>
              </a:p>
            </p:txBody>
          </p:sp>
          <p:sp>
            <p:nvSpPr>
              <p:cNvPr id="5906" name="Rectangle 786"/>
              <p:cNvSpPr>
                <a:spLocks noChangeArrowheads="1"/>
              </p:cNvSpPr>
              <p:nvPr/>
            </p:nvSpPr>
            <p:spPr bwMode="auto">
              <a:xfrm>
                <a:off x="2880" y="3583"/>
                <a:ext cx="1008" cy="5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>
                  <a:spcBef>
                    <a:spcPct val="20000"/>
                  </a:spcBef>
                  <a:buChar char="–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>
                  <a:spcBef>
                    <a:spcPct val="20000"/>
                  </a:spcBef>
                  <a:buChar char="•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>
                  <a:spcBef>
                    <a:spcPct val="20000"/>
                  </a:spcBef>
                  <a:buChar char="–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>
                  <a:spcBef>
                    <a:spcPct val="20000"/>
                  </a:spcBef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>
                  <a:buFontTx/>
                  <a:buNone/>
                </a:pPr>
                <a:r>
                  <a:rPr lang="ja-JP" altLang="en-US" sz="1600" b="1"/>
                  <a:t>脱着機構の違いをカバー出来るか</a:t>
                </a:r>
              </a:p>
            </p:txBody>
          </p:sp>
          <p:sp>
            <p:nvSpPr>
              <p:cNvPr id="5907" name="Rectangle 787"/>
              <p:cNvSpPr>
                <a:spLocks noChangeArrowheads="1"/>
              </p:cNvSpPr>
              <p:nvPr/>
            </p:nvSpPr>
            <p:spPr bwMode="auto">
              <a:xfrm>
                <a:off x="3936" y="3583"/>
                <a:ext cx="720" cy="5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>
                  <a:spcBef>
                    <a:spcPct val="20000"/>
                  </a:spcBef>
                  <a:buChar char="–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>
                  <a:spcBef>
                    <a:spcPct val="20000"/>
                  </a:spcBef>
                  <a:buChar char="•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>
                  <a:spcBef>
                    <a:spcPct val="20000"/>
                  </a:spcBef>
                  <a:buChar char="–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>
                  <a:spcBef>
                    <a:spcPct val="20000"/>
                  </a:spcBef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>
                  <a:buFontTx/>
                  <a:buNone/>
                </a:pPr>
                <a:r>
                  <a:rPr lang="ja-JP" altLang="en-US" sz="1600" b="1"/>
                  <a:t>取り付け取り外し</a:t>
                </a:r>
                <a:r>
                  <a:rPr lang="en-US" altLang="ja-JP" sz="1600" b="1"/>
                  <a:t>2</a:t>
                </a:r>
                <a:r>
                  <a:rPr lang="ja-JP" altLang="en-US" sz="1600" b="1"/>
                  <a:t>種類作製</a:t>
                </a:r>
              </a:p>
            </p:txBody>
          </p:sp>
          <p:sp>
            <p:nvSpPr>
              <p:cNvPr id="5908" name="Rectangle 788"/>
              <p:cNvSpPr>
                <a:spLocks noChangeArrowheads="1"/>
              </p:cNvSpPr>
              <p:nvPr/>
            </p:nvSpPr>
            <p:spPr bwMode="auto">
              <a:xfrm>
                <a:off x="4752" y="3535"/>
                <a:ext cx="288" cy="48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>
                  <a:spcBef>
                    <a:spcPct val="20000"/>
                  </a:spcBef>
                  <a:buChar char="–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>
                  <a:spcBef>
                    <a:spcPct val="20000"/>
                  </a:spcBef>
                  <a:buChar char="•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>
                  <a:spcBef>
                    <a:spcPct val="20000"/>
                  </a:spcBef>
                  <a:buChar char="–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>
                  <a:spcBef>
                    <a:spcPct val="20000"/>
                  </a:spcBef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>
                  <a:buFontTx/>
                  <a:buNone/>
                </a:pPr>
                <a:endParaRPr lang="en-US" altLang="ja-JP" sz="1600" b="1"/>
              </a:p>
              <a:p>
                <a:pPr>
                  <a:buFontTx/>
                  <a:buNone/>
                </a:pPr>
                <a:r>
                  <a:rPr lang="ja-JP" altLang="en-US" sz="1600" b="1"/>
                  <a:t>可</a:t>
                </a:r>
              </a:p>
            </p:txBody>
          </p:sp>
          <p:sp>
            <p:nvSpPr>
              <p:cNvPr id="5909" name="Rectangle 789"/>
              <p:cNvSpPr>
                <a:spLocks noChangeArrowheads="1"/>
              </p:cNvSpPr>
              <p:nvPr/>
            </p:nvSpPr>
            <p:spPr bwMode="auto">
              <a:xfrm>
                <a:off x="5129" y="3679"/>
                <a:ext cx="247" cy="31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>
                  <a:spcBef>
                    <a:spcPct val="20000"/>
                  </a:spcBef>
                  <a:buChar char="–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>
                  <a:spcBef>
                    <a:spcPct val="20000"/>
                  </a:spcBef>
                  <a:buChar char="•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>
                  <a:spcBef>
                    <a:spcPct val="20000"/>
                  </a:spcBef>
                  <a:buChar char="–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>
                  <a:spcBef>
                    <a:spcPct val="20000"/>
                  </a:spcBef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>
                  <a:buFontTx/>
                  <a:buNone/>
                </a:pPr>
                <a:r>
                  <a:rPr lang="ja-JP" altLang="en-US" sz="1600" b="1"/>
                  <a:t>採用</a:t>
                </a:r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EF78CFC77271354195C530399E11D87F" ma:contentTypeVersion="" ma:contentTypeDescription="新しいドキュメントを作成します。" ma:contentTypeScope="" ma:versionID="e38e4ad93fdcd0c090c04df74166b6f6">
  <xsd:schema xmlns:xsd="http://www.w3.org/2001/XMLSchema" xmlns:xs="http://www.w3.org/2001/XMLSchema" xmlns:p="http://schemas.microsoft.com/office/2006/metadata/properties" xmlns:ns2="0683b1c7-e6a1-4474-b543-1598854bf204" xmlns:ns3="74607d63-f6bb-47a8-a8d4-f26cfe716e30" xmlns:ns4="d9dc673b-9e34-4001-b69a-8484e8c1b815" targetNamespace="http://schemas.microsoft.com/office/2006/metadata/properties" ma:root="true" ma:fieldsID="e02bf150fef1940094f978c4266d1397" ns2:_="" ns3:_="" ns4:_="">
    <xsd:import namespace="0683b1c7-e6a1-4474-b543-1598854bf204"/>
    <xsd:import namespace="74607d63-f6bb-47a8-a8d4-f26cfe716e30"/>
    <xsd:import namespace="d9dc673b-9e34-4001-b69a-8484e8c1b81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_x30d5__x30a9__x30eb__x30c0__x7ba1__x7406__x8005_" minOccurs="0"/>
                <xsd:element ref="ns3:_x30d5__x30a9__x30eb__x30c0__x7ba1__x7406__x8005__x90e8__x7f72__x30b3__x30fc__x30c9_" minOccurs="0"/>
                <xsd:element ref="ns3:MediaServiceMetadata" minOccurs="0"/>
                <xsd:element ref="ns3:MediaServiceFastMetadata" minOccurs="0"/>
                <xsd:element ref="ns3:MediaLengthInSeconds" minOccurs="0"/>
                <xsd:element ref="ns3:lcf76f155ced4ddcb4097134ff3c332f" minOccurs="0"/>
                <xsd:element ref="ns4:TaxCatchAll" minOccurs="0"/>
                <xsd:element ref="ns3:MediaServiceDateTaken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83b1c7-e6a1-4474-b543-1598854bf20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607d63-f6bb-47a8-a8d4-f26cfe716e30" elementFormDefault="qualified">
    <xsd:import namespace="http://schemas.microsoft.com/office/2006/documentManagement/types"/>
    <xsd:import namespace="http://schemas.microsoft.com/office/infopath/2007/PartnerControls"/>
    <xsd:element name="_x30d5__x30a9__x30eb__x30c0__x7ba1__x7406__x8005_" ma:index="10" nillable="true" ma:displayName="フォルダ管理者" ma:format="Dropdown" ma:internalName="_x30d5__x30a9__x30eb__x30c0__x7ba1__x7406__x8005_">
      <xsd:simpleType>
        <xsd:restriction base="dms:Text">
          <xsd:maxLength value="255"/>
        </xsd:restriction>
      </xsd:simpleType>
    </xsd:element>
    <xsd:element name="_x30d5__x30a9__x30eb__x30c0__x7ba1__x7406__x8005__x90e8__x7f72__x30b3__x30fc__x30c9_" ma:index="11" nillable="true" ma:displayName="フォルダ管理部署" ma:format="Dropdown" ma:internalName="_x30d5__x30a9__x30eb__x30c0__x7ba1__x7406__x8005__x90e8__x7f72__x30b3__x30fc__x30c9_">
      <xsd:simpleType>
        <xsd:restriction base="dms:Text">
          <xsd:maxLength value="255"/>
        </xsd:restriction>
      </xsd:simple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画像タグ" ma:readOnly="false" ma:fieldId="{5cf76f15-5ced-4ddc-b409-7134ff3c332f}" ma:taxonomyMulti="true" ma:sspId="401df557-eeb5-435c-8d7c-77a7fa12a98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dc673b-9e34-4001-b69a-8484e8c1b81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3F50DA7-15AB-4337-A58F-12A8006B0C20}" ma:internalName="TaxCatchAll" ma:showField="CatchAllData" ma:web="{0683b1c7-e6a1-4474-b543-1598854bf204}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4607d63-f6bb-47a8-a8d4-f26cfe716e30">
      <Terms xmlns="http://schemas.microsoft.com/office/infopath/2007/PartnerControls"/>
    </lcf76f155ced4ddcb4097134ff3c332f>
    <_x30d5__x30a9__x30eb__x30c0__x7ba1__x7406__x8005_ xmlns="74607d63-f6bb-47a8-a8d4-f26cfe716e30" xsi:nil="true"/>
    <TaxCatchAll xmlns="d9dc673b-9e34-4001-b69a-8484e8c1b815" xsi:nil="true"/>
    <_x30d5__x30a9__x30eb__x30c0__x7ba1__x7406__x8005__x90e8__x7f72__x30b3__x30fc__x30c9_ xmlns="74607d63-f6bb-47a8-a8d4-f26cfe716e30" xsi:nil="true"/>
  </documentManagement>
</p:properties>
</file>

<file path=customXml/itemProps1.xml><?xml version="1.0" encoding="utf-8"?>
<ds:datastoreItem xmlns:ds="http://schemas.openxmlformats.org/officeDocument/2006/customXml" ds:itemID="{137D2A55-3ED5-4FF6-BC7F-70D92F88B4F3}"/>
</file>

<file path=customXml/itemProps2.xml><?xml version="1.0" encoding="utf-8"?>
<ds:datastoreItem xmlns:ds="http://schemas.openxmlformats.org/officeDocument/2006/customXml" ds:itemID="{EA659BEB-DC69-41CC-B681-529E7E5F1AD4}"/>
</file>

<file path=customXml/itemProps3.xml><?xml version="1.0" encoding="utf-8"?>
<ds:datastoreItem xmlns:ds="http://schemas.openxmlformats.org/officeDocument/2006/customXml" ds:itemID="{33F3EC10-D114-4836-B61E-12CD30856570}"/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141</Words>
  <Application>Microsoft Office PowerPoint</Application>
  <PresentationFormat>画面に合わせる (4:3)</PresentationFormat>
  <Paragraphs>38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ＭＳ Ｐゴシック</vt:lpstr>
      <vt:lpstr>ＭＳ Ｐ明朝</vt:lpstr>
      <vt:lpstr>Times New Roman</vt:lpstr>
      <vt:lpstr>標準デザイン</vt:lpstr>
      <vt:lpstr>PowerPoint プレゼンテーション</vt:lpstr>
    </vt:vector>
  </TitlesOfParts>
  <Company>トヨタ自動車株式会社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qcqcqc</dc:creator>
  <cp:lastModifiedBy>s890376</cp:lastModifiedBy>
  <cp:revision>9</cp:revision>
  <dcterms:created xsi:type="dcterms:W3CDTF">2007-10-04T11:23:21Z</dcterms:created>
  <dcterms:modified xsi:type="dcterms:W3CDTF">2020-02-18T02:51:23Z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0x010100EF78CFC77271354195C530399E11D87F</vt:lpwstr>
  </property>
</Properties>
</file>