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s/slide57.xml" ContentType="application/vnd.openxmlformats-officedocument.presentationml.slide+xml"/>
  <Override PartName="/ppt/slides/slide31.xml" ContentType="application/vnd.openxmlformats-officedocument.presentationml.slide+xml"/>
  <Override PartName="/ppt/slides/slide30.xml" ContentType="application/vnd.openxmlformats-officedocument.presentationml.slide+xml"/>
  <Override PartName="/ppt/slides/slide29.xml" ContentType="application/vnd.openxmlformats-officedocument.presentationml.slide+xml"/>
  <Override PartName="/ppt/slides/slide28.xml" ContentType="application/vnd.openxmlformats-officedocument.presentationml.slide+xml"/>
  <Override PartName="/ppt/slides/slide27.xml" ContentType="application/vnd.openxmlformats-officedocument.presentationml.slide+xml"/>
  <Override PartName="/ppt/slides/slide26.xml" ContentType="application/vnd.openxmlformats-officedocument.presentationml.slide+xml"/>
  <Override PartName="/ppt/slides/slide25.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40.xml" ContentType="application/vnd.openxmlformats-officedocument.presentationml.slide+xml"/>
  <Override PartName="/ppt/slides/slide39.xml" ContentType="application/vnd.openxmlformats-officedocument.presentationml.slide+xml"/>
  <Override PartName="/ppt/slides/slide38.xml" ContentType="application/vnd.openxmlformats-officedocument.presentationml.slide+xml"/>
  <Override PartName="/ppt/slides/slide37.xml" ContentType="application/vnd.openxmlformats-officedocument.presentationml.slide+xml"/>
  <Override PartName="/ppt/slides/slide36.xml" ContentType="application/vnd.openxmlformats-officedocument.presentationml.slide+xml"/>
  <Override PartName="/ppt/slides/slide35.xml" ContentType="application/vnd.openxmlformats-officedocument.presentationml.slide+xml"/>
  <Override PartName="/ppt/slides/slide24.xml" ContentType="application/vnd.openxmlformats-officedocument.presentationml.slide+xml"/>
  <Override PartName="/ppt/slides/slide23.xml" ContentType="application/vnd.openxmlformats-officedocument.presentationml.slide+xml"/>
  <Override PartName="/ppt/slides/slide22.xml" ContentType="application/vnd.openxmlformats-officedocument.presentationml.slide+xml"/>
  <Override PartName="/ppt/slides/slide12.xml" ContentType="application/vnd.openxmlformats-officedocument.presentationml.slide+xml"/>
  <Override PartName="/ppt/slides/slide11.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21.xml" ContentType="application/vnd.openxmlformats-officedocument.presentationml.slide+xml"/>
  <Override PartName="/ppt/slides/slide20.xml" ContentType="application/vnd.openxmlformats-officedocument.presentationml.slide+xml"/>
  <Override PartName="/ppt/slides/slide19.xml" ContentType="application/vnd.openxmlformats-officedocument.presentationml.slide+xml"/>
  <Override PartName="/ppt/slides/slide18.xml" ContentType="application/vnd.openxmlformats-officedocument.presentationml.slide+xml"/>
  <Override PartName="/ppt/slides/slide17.xml" ContentType="application/vnd.openxmlformats-officedocument.presentationml.slide+xml"/>
  <Override PartName="/ppt/slides/slide16.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66.xml" ContentType="application/vnd.openxmlformats-officedocument.presentationml.slide+xml"/>
  <Override PartName="/ppt/slides/slide65.xml" ContentType="application/vnd.openxmlformats-officedocument.presentationml.slide+xml"/>
  <Override PartName="/ppt/slides/slide64.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49.xml" ContentType="application/vnd.openxmlformats-officedocument.presentationml.slide+xml"/>
  <Override PartName="/ppt/slides/slide48.xml" ContentType="application/vnd.openxmlformats-officedocument.presentationml.slide+xml"/>
  <Override PartName="/ppt/slides/slide47.xml" ContentType="application/vnd.openxmlformats-officedocument.presentationml.slide+xml"/>
  <Override PartName="/ppt/slides/slide46.xml" ContentType="application/vnd.openxmlformats-officedocument.presentationml.slide+xml"/>
  <Override PartName="/ppt/slides/slide45.xml" ContentType="application/vnd.openxmlformats-officedocument.presentationml.slide+xml"/>
  <Override PartName="/ppt/slides/slide44.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55.xml" ContentType="application/vnd.openxmlformats-officedocument.presentationml.slide+xml"/>
  <Override PartName="/ppt/slides/slide54.xml" ContentType="application/vnd.openxmlformats-officedocument.presentationml.slide+xml"/>
  <Override PartName="/ppt/slides/slide53.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1.xml" ContentType="application/vnd.openxmlformats-officedocument.presentationml.slide+xml"/>
  <Override PartName="/ppt/slides/slide56.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notesSlides/notesSlide22.xml" ContentType="application/vnd.openxmlformats-officedocument.presentationml.notesSlide+xml"/>
  <Override PartName="/ppt/notesSlides/notesSlide21.xml" ContentType="application/vnd.openxmlformats-officedocument.presentationml.notesSlide+xml"/>
  <Override PartName="/ppt/notesSlides/notesSlide20.xml" ContentType="application/vnd.openxmlformats-officedocument.presentationml.notesSlide+xml"/>
  <Override PartName="/ppt/notesSlides/notesSlide19.xml" ContentType="application/vnd.openxmlformats-officedocument.presentationml.notesSlide+xml"/>
  <Override PartName="/ppt/notesSlides/notesSlide18.xml" ContentType="application/vnd.openxmlformats-officedocument.presentationml.notesSlide+xml"/>
  <Override PartName="/ppt/notesSlides/notesSlide17.xml" ContentType="application/vnd.openxmlformats-officedocument.presentationml.notesSlide+xml"/>
  <Override PartName="/ppt/notesSlides/notesSlide16.xml" ContentType="application/vnd.openxmlformats-officedocument.presentationml.notesSlide+xml"/>
  <Override PartName="/ppt/notesSlides/notesSlide15.xml" ContentType="application/vnd.openxmlformats-officedocument.presentationml.notesSlide+xml"/>
  <Override PartName="/ppt/notesSlides/notesSlide14.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notesSlides/notesSlide33.xml" ContentType="application/vnd.openxmlformats-officedocument.presentationml.notesSlide+xml"/>
  <Override PartName="/ppt/notesSlides/notesSlide32.xml" ContentType="application/vnd.openxmlformats-officedocument.presentationml.notesSlide+xml"/>
  <Override PartName="/ppt/notesSlides/notesSlide31.xml" ContentType="application/vnd.openxmlformats-officedocument.presentationml.notesSlide+xml"/>
  <Override PartName="/ppt/notesSlides/notesSlide30.xml" ContentType="application/vnd.openxmlformats-officedocument.presentationml.notesSlide+xml"/>
  <Override PartName="/ppt/notesSlides/notesSlide29.xml" ContentType="application/vnd.openxmlformats-officedocument.presentationml.notesSlide+xml"/>
  <Override PartName="/ppt/notesSlides/notesSlide28.xml" ContentType="application/vnd.openxmlformats-officedocument.presentationml.notesSlide+xml"/>
  <Override PartName="/ppt/notesSlides/notesSlide27.xml" ContentType="application/vnd.openxmlformats-officedocument.presentationml.notesSlide+xml"/>
  <Override PartName="/ppt/notesSlides/notesSlide26.xml" ContentType="application/vnd.openxmlformats-officedocument.presentationml.notesSlide+xml"/>
  <Override PartName="/ppt/notesSlides/notesSlide13.xml" ContentType="application/vnd.openxmlformats-officedocument.presentationml.notesSlide+xml"/>
  <Override PartName="/ppt/notesSlides/notesSlide12.xml" ContentType="application/vnd.openxmlformats-officedocument.presentationml.notesSlide+xml"/>
  <Override PartName="/ppt/notesSlides/notesSlide11.xml" ContentType="application/vnd.openxmlformats-officedocument.presentationml.notesSlide+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10.xml" ContentType="application/vnd.openxmlformats-officedocument.presentationml.notesSlide+xml"/>
  <Override PartName="/ppt/notesSlides/notesSlide9.xml" ContentType="application/vnd.openxmlformats-officedocument.presentationml.notesSlide+xml"/>
  <Override PartName="/ppt/notesSlides/notesSlide8.xml" ContentType="application/vnd.openxmlformats-officedocument.presentationml.notesSlide+xml"/>
  <Override PartName="/ppt/notesSlides/notesSlide7.xml" ContentType="application/vnd.openxmlformats-officedocument.presentationml.notesSlide+xml"/>
  <Override PartName="/ppt/notesSlides/notesSlide6.xml" ContentType="application/vnd.openxmlformats-officedocument.presentationml.notesSlide+xml"/>
  <Override PartName="/ppt/notesSlides/notesSlide5.xml" ContentType="application/vnd.openxmlformats-officedocument.presentationml.notesSlide+xml"/>
  <Override PartName="/ppt/notesSlides/notesSlide4.xml" ContentType="application/vnd.openxmlformats-officedocument.presentationml.notesSlide+xml"/>
  <Override PartName="/ppt/notesSlides/notesSlide3.xml" ContentType="application/vnd.openxmlformats-officedocument.presentationml.notesSlide+xml"/>
  <Override PartName="/ppt/notesSlides/notesSlide35.xml" ContentType="application/vnd.openxmlformats-officedocument.presentationml.notesSlide+xml"/>
  <Override PartName="/ppt/notesSlides/notesSlide23.xml" ContentType="application/vnd.openxmlformats-officedocument.presentationml.notesSlide+xml"/>
  <Override PartName="/ppt/notesSlides/notesSlide37.xml" ContentType="application/vnd.openxmlformats-officedocument.presentationml.notesSlide+xml"/>
  <Override PartName="/ppt/notesSlides/notesSlide50.xml" ContentType="application/vnd.openxmlformats-officedocument.presentationml.notesSlide+xml"/>
  <Override PartName="/ppt/notesSlides/notesSlide49.xml" ContentType="application/vnd.openxmlformats-officedocument.presentationml.notesSlide+xml"/>
  <Override PartName="/ppt/notesSlides/notesSlide48.xml" ContentType="application/vnd.openxmlformats-officedocument.presentationml.notesSlide+xml"/>
  <Override PartName="/ppt/notesSlides/notesSlide47.xml" ContentType="application/vnd.openxmlformats-officedocument.presentationml.notesSlide+xml"/>
  <Override PartName="/ppt/notesSlides/notesSlide46.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8.xml" ContentType="application/vnd.openxmlformats-officedocument.presentationml.notesSlide+xml"/>
  <Override PartName="/ppt/notesSlides/notesSlide57.xml" ContentType="application/vnd.openxmlformats-officedocument.presentationml.notesSlide+xml"/>
  <Override PartName="/ppt/notesSlides/notesSlide56.xml" ContentType="application/vnd.openxmlformats-officedocument.presentationml.notesSlide+xml"/>
  <Override PartName="/ppt/notesSlides/notesSlide55.xml" ContentType="application/vnd.openxmlformats-officedocument.presentationml.notesSlide+xml"/>
  <Override PartName="/ppt/notesSlides/notesSlide54.xml" ContentType="application/vnd.openxmlformats-officedocument.presentationml.notesSlide+xml"/>
  <Override PartName="/ppt/notesSlides/notesSlide45.xml" ContentType="application/vnd.openxmlformats-officedocument.presentationml.notesSlide+xml"/>
  <Override PartName="/ppt/notesSlides/notesSlide36.xml" ContentType="application/vnd.openxmlformats-officedocument.presentationml.notesSlide+xml"/>
  <Override PartName="/ppt/notesSlides/notesSlide44.xml" ContentType="application/vnd.openxmlformats-officedocument.presentationml.notesSlide+xml"/>
  <Override PartName="/ppt/notesSlides/notesSlide41.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38.xml" ContentType="application/vnd.openxmlformats-officedocument.presentationml.notesSlide+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theme/theme1.xml" ContentType="application/vnd.openxmlformats-officedocument.theme+xml"/>
  <Override PartName="/ppt/theme/theme3.xml" ContentType="application/vnd.openxmlformats-officedocument.theme+xml"/>
  <Override PartName="/ppt/theme/theme2.xml" ContentType="application/vnd.openxmlformats-officedocument.theme+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81"/>
  </p:notesMasterIdLst>
  <p:handoutMasterIdLst>
    <p:handoutMasterId r:id="rId82"/>
  </p:handoutMasterIdLst>
  <p:sldIdLst>
    <p:sldId id="392" r:id="rId2"/>
    <p:sldId id="408" r:id="rId3"/>
    <p:sldId id="393" r:id="rId4"/>
    <p:sldId id="394" r:id="rId5"/>
    <p:sldId id="395" r:id="rId6"/>
    <p:sldId id="396" r:id="rId7"/>
    <p:sldId id="397" r:id="rId8"/>
    <p:sldId id="398" r:id="rId9"/>
    <p:sldId id="399" r:id="rId10"/>
    <p:sldId id="400" r:id="rId11"/>
    <p:sldId id="403" r:id="rId12"/>
    <p:sldId id="374" r:id="rId13"/>
    <p:sldId id="442" r:id="rId14"/>
    <p:sldId id="443" r:id="rId15"/>
    <p:sldId id="356" r:id="rId16"/>
    <p:sldId id="371" r:id="rId17"/>
    <p:sldId id="357" r:id="rId18"/>
    <p:sldId id="358" r:id="rId19"/>
    <p:sldId id="359" r:id="rId20"/>
    <p:sldId id="360" r:id="rId21"/>
    <p:sldId id="361" r:id="rId22"/>
    <p:sldId id="362" r:id="rId23"/>
    <p:sldId id="363" r:id="rId24"/>
    <p:sldId id="364" r:id="rId25"/>
    <p:sldId id="365" r:id="rId26"/>
    <p:sldId id="366" r:id="rId27"/>
    <p:sldId id="367" r:id="rId28"/>
    <p:sldId id="368" r:id="rId29"/>
    <p:sldId id="369" r:id="rId30"/>
    <p:sldId id="370" r:id="rId31"/>
    <p:sldId id="379" r:id="rId32"/>
    <p:sldId id="410" r:id="rId33"/>
    <p:sldId id="383" r:id="rId34"/>
    <p:sldId id="412" r:id="rId35"/>
    <p:sldId id="413" r:id="rId36"/>
    <p:sldId id="440" r:id="rId37"/>
    <p:sldId id="414" r:id="rId38"/>
    <p:sldId id="415" r:id="rId39"/>
    <p:sldId id="416" r:id="rId40"/>
    <p:sldId id="417" r:id="rId41"/>
    <p:sldId id="418" r:id="rId42"/>
    <p:sldId id="419" r:id="rId43"/>
    <p:sldId id="420" r:id="rId44"/>
    <p:sldId id="421" r:id="rId45"/>
    <p:sldId id="422" r:id="rId46"/>
    <p:sldId id="423" r:id="rId47"/>
    <p:sldId id="424" r:id="rId48"/>
    <p:sldId id="425" r:id="rId49"/>
    <p:sldId id="426" r:id="rId50"/>
    <p:sldId id="427" r:id="rId51"/>
    <p:sldId id="428" r:id="rId52"/>
    <p:sldId id="429" r:id="rId53"/>
    <p:sldId id="430" r:id="rId54"/>
    <p:sldId id="431" r:id="rId55"/>
    <p:sldId id="432" r:id="rId56"/>
    <p:sldId id="433" r:id="rId57"/>
    <p:sldId id="434" r:id="rId58"/>
    <p:sldId id="435" r:id="rId59"/>
    <p:sldId id="436" r:id="rId60"/>
    <p:sldId id="437" r:id="rId61"/>
    <p:sldId id="438" r:id="rId62"/>
    <p:sldId id="439" r:id="rId63"/>
    <p:sldId id="390" r:id="rId64"/>
    <p:sldId id="441" r:id="rId65"/>
    <p:sldId id="444" r:id="rId66"/>
    <p:sldId id="445" r:id="rId67"/>
    <p:sldId id="446" r:id="rId68"/>
    <p:sldId id="447" r:id="rId69"/>
    <p:sldId id="449" r:id="rId70"/>
    <p:sldId id="450" r:id="rId71"/>
    <p:sldId id="451" r:id="rId72"/>
    <p:sldId id="452" r:id="rId73"/>
    <p:sldId id="453" r:id="rId74"/>
    <p:sldId id="454" r:id="rId75"/>
    <p:sldId id="455" r:id="rId76"/>
    <p:sldId id="456" r:id="rId77"/>
    <p:sldId id="457" r:id="rId78"/>
    <p:sldId id="458" r:id="rId79"/>
    <p:sldId id="469" r:id="rId80"/>
  </p:sldIdLst>
  <p:sldSz cx="9144000" cy="6858000" type="screen4x3"/>
  <p:notesSz cx="6735763" cy="9869488"/>
  <p:defaultTextStyle>
    <a:defPPr>
      <a:defRPr lang="ja-JP"/>
    </a:defPPr>
    <a:lvl1pPr algn="ctr" rtl="0" fontAlgn="base">
      <a:spcBef>
        <a:spcPct val="0"/>
      </a:spcBef>
      <a:spcAft>
        <a:spcPct val="0"/>
      </a:spcAft>
      <a:defRPr kumimoji="1" sz="1400"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1400"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1400"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1400"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1400"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1400"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1400"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1400"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1400" kern="1200">
        <a:solidFill>
          <a:schemeClr val="tx1"/>
        </a:solidFill>
        <a:latin typeface="Times New Roman" pitchFamily="18" charset="0"/>
        <a:ea typeface="ＭＳ Ｐゴシック" pitchFamily="50"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FF66"/>
    <a:srgbClr val="D60093"/>
    <a:srgbClr val="FF99FF"/>
    <a:srgbClr val="00FF00"/>
    <a:srgbClr val="009900"/>
    <a:srgbClr val="FF0066"/>
    <a:srgbClr val="00FF99"/>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767" autoAdjust="0"/>
    <p:restoredTop sz="81758" autoAdjust="0"/>
  </p:normalViewPr>
  <p:slideViewPr>
    <p:cSldViewPr snapToGrid="0">
      <p:cViewPr>
        <p:scale>
          <a:sx n="65" d="100"/>
          <a:sy n="65" d="100"/>
        </p:scale>
        <p:origin x="-1734" y="-72"/>
      </p:cViewPr>
      <p:guideLst>
        <p:guide orient="horz" pos="2096"/>
        <p:guide pos="288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viewProps" Target="viewProps.xml"/><Relationship Id="rId89" Type="http://schemas.openxmlformats.org/officeDocument/2006/relationships/customXml" Target="../customXml/item3.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presProps" Target="presProps.xml"/><Relationship Id="rId88"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notesMaster" Target="notesMasters/notesMaster1.xml"/><Relationship Id="rId86"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customXml" Target="../customXml/item1.xml"/><Relationship Id="rId61" Type="http://schemas.openxmlformats.org/officeDocument/2006/relationships/slide" Target="slides/slide60.xml"/><Relationship Id="rId82" Type="http://schemas.openxmlformats.org/officeDocument/2006/relationships/handoutMaster" Target="handoutMasters/handoutMaster1.xml"/><Relationship Id="rId19" Type="http://schemas.openxmlformats.org/officeDocument/2006/relationships/slide" Target="slides/slide18.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image" Target="../media/image1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0.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dt" sz="quarter" idx="1"/>
          </p:nvPr>
        </p:nvSpPr>
        <p:spPr bwMode="auto">
          <a:xfrm>
            <a:off x="3814763" y="-38100"/>
            <a:ext cx="2905125" cy="569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8831" tIns="0" rIns="18831" bIns="0" numCol="1" anchor="t" anchorCtr="0" compatLnSpc="1">
            <a:prstTxWarp prst="textNoShape">
              <a:avLst/>
            </a:prstTxWarp>
          </a:bodyPr>
          <a:lstStyle>
            <a:lvl1pPr algn="r" defTabSz="752475">
              <a:defRPr sz="1000" i="1"/>
            </a:lvl1pPr>
          </a:lstStyle>
          <a:p>
            <a:endParaRPr lang="en-US" altLang="ja-JP"/>
          </a:p>
        </p:txBody>
      </p:sp>
      <p:sp>
        <p:nvSpPr>
          <p:cNvPr id="3075" name="Rectangle 3"/>
          <p:cNvSpPr>
            <a:spLocks noGrp="1" noChangeArrowheads="1"/>
          </p:cNvSpPr>
          <p:nvPr>
            <p:ph type="sldNum" sz="quarter" idx="3"/>
          </p:nvPr>
        </p:nvSpPr>
        <p:spPr bwMode="auto">
          <a:xfrm>
            <a:off x="3814763" y="9336088"/>
            <a:ext cx="2905125" cy="569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8831" tIns="0" rIns="18831" bIns="0" numCol="1" anchor="b" anchorCtr="0" compatLnSpc="1">
            <a:prstTxWarp prst="textNoShape">
              <a:avLst/>
            </a:prstTxWarp>
          </a:bodyPr>
          <a:lstStyle>
            <a:lvl1pPr algn="r" defTabSz="752475">
              <a:defRPr sz="1000" i="1"/>
            </a:lvl1pPr>
          </a:lstStyle>
          <a:p>
            <a:fld id="{654E390D-FDD1-4B5B-9551-CE729F59C285}" type="slidenum">
              <a:rPr lang="en-US" altLang="ja-JP"/>
              <a:pPr/>
              <a:t>‹#›</a:t>
            </a:fld>
            <a:endParaRPr lang="en-US" altLang="ja-JP"/>
          </a:p>
        </p:txBody>
      </p:sp>
      <p:sp>
        <p:nvSpPr>
          <p:cNvPr id="3076" name="Rectangle 4"/>
          <p:cNvSpPr>
            <a:spLocks noGrp="1" noChangeArrowheads="1"/>
          </p:cNvSpPr>
          <p:nvPr>
            <p:ph type="ftr" sz="quarter" idx="2"/>
          </p:nvPr>
        </p:nvSpPr>
        <p:spPr bwMode="auto">
          <a:xfrm>
            <a:off x="14288" y="9336088"/>
            <a:ext cx="2905125" cy="569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8831" tIns="0" rIns="18831" bIns="0" numCol="1" anchor="b" anchorCtr="0" compatLnSpc="1">
            <a:prstTxWarp prst="textNoShape">
              <a:avLst/>
            </a:prstTxWarp>
          </a:bodyPr>
          <a:lstStyle>
            <a:lvl1pPr algn="l" defTabSz="752475">
              <a:defRPr sz="1000" i="1"/>
            </a:lvl1pPr>
          </a:lstStyle>
          <a:p>
            <a:endParaRPr lang="en-US" altLang="ja-JP"/>
          </a:p>
        </p:txBody>
      </p:sp>
      <p:sp>
        <p:nvSpPr>
          <p:cNvPr id="3077" name="Rectangle 5"/>
          <p:cNvSpPr>
            <a:spLocks noGrp="1" noChangeArrowheads="1"/>
          </p:cNvSpPr>
          <p:nvPr>
            <p:ph type="hdr" sz="quarter"/>
          </p:nvPr>
        </p:nvSpPr>
        <p:spPr bwMode="auto">
          <a:xfrm>
            <a:off x="14288" y="-38100"/>
            <a:ext cx="2905125" cy="569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8831" tIns="0" rIns="18831" bIns="0" numCol="1" anchor="t" anchorCtr="0" compatLnSpc="1">
            <a:prstTxWarp prst="textNoShape">
              <a:avLst/>
            </a:prstTxWarp>
          </a:bodyPr>
          <a:lstStyle>
            <a:lvl1pPr algn="l" defTabSz="752475">
              <a:defRPr sz="1000" i="1"/>
            </a:lvl1pPr>
          </a:lstStyle>
          <a:p>
            <a:endParaRPr lang="en-US" altLang="ja-JP"/>
          </a:p>
        </p:txBody>
      </p:sp>
    </p:spTree>
    <p:extLst>
      <p:ext uri="{BB962C8B-B14F-4D97-AF65-F5344CB8AC3E}">
        <p14:creationId xmlns:p14="http://schemas.microsoft.com/office/powerpoint/2010/main" val="33418669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14288" y="-22225"/>
            <a:ext cx="2894012" cy="538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8831" tIns="0" rIns="18831" bIns="0" numCol="1" anchor="t" anchorCtr="0" compatLnSpc="1">
            <a:prstTxWarp prst="textNoShape">
              <a:avLst/>
            </a:prstTxWarp>
          </a:bodyPr>
          <a:lstStyle>
            <a:lvl1pPr algn="l" defTabSz="752475">
              <a:defRPr sz="1000" i="1"/>
            </a:lvl1pPr>
          </a:lstStyle>
          <a:p>
            <a:endParaRPr lang="en-US" altLang="ja-JP"/>
          </a:p>
        </p:txBody>
      </p:sp>
      <p:sp>
        <p:nvSpPr>
          <p:cNvPr id="2051" name="Rectangle 3"/>
          <p:cNvSpPr>
            <a:spLocks noGrp="1" noChangeArrowheads="1"/>
          </p:cNvSpPr>
          <p:nvPr>
            <p:ph type="dt" idx="1"/>
          </p:nvPr>
        </p:nvSpPr>
        <p:spPr bwMode="auto">
          <a:xfrm>
            <a:off x="3825875" y="-22225"/>
            <a:ext cx="2894013" cy="538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8831" tIns="0" rIns="18831" bIns="0" numCol="1" anchor="t" anchorCtr="0" compatLnSpc="1">
            <a:prstTxWarp prst="textNoShape">
              <a:avLst/>
            </a:prstTxWarp>
          </a:bodyPr>
          <a:lstStyle>
            <a:lvl1pPr algn="r" defTabSz="752475">
              <a:defRPr sz="1000" i="1"/>
            </a:lvl1pPr>
          </a:lstStyle>
          <a:p>
            <a:endParaRPr lang="en-US" altLang="ja-JP"/>
          </a:p>
        </p:txBody>
      </p:sp>
      <p:sp>
        <p:nvSpPr>
          <p:cNvPr id="2052" name="Rectangle 4"/>
          <p:cNvSpPr>
            <a:spLocks noChangeArrowheads="1" noTextEdit="1"/>
          </p:cNvSpPr>
          <p:nvPr>
            <p:ph type="sldImg" idx="2"/>
          </p:nvPr>
        </p:nvSpPr>
        <p:spPr bwMode="auto">
          <a:xfrm>
            <a:off x="885825" y="747713"/>
            <a:ext cx="4964113" cy="3722687"/>
          </a:xfrm>
          <a:prstGeom prst="rect">
            <a:avLst/>
          </a:prstGeom>
          <a:noFill/>
          <a:ln w="12700">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053" name="Rectangle 5"/>
          <p:cNvSpPr>
            <a:spLocks noGrp="1" noChangeArrowheads="1"/>
          </p:cNvSpPr>
          <p:nvPr>
            <p:ph type="body" sz="quarter" idx="3"/>
          </p:nvPr>
        </p:nvSpPr>
        <p:spPr bwMode="auto">
          <a:xfrm>
            <a:off x="928688" y="4706938"/>
            <a:ext cx="4876800"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016" tIns="45509" rIns="91016" bIns="45509" numCol="1" anchor="t" anchorCtr="0" compatLnSpc="1">
            <a:prstTxWarp prst="textNoShape">
              <a:avLst/>
            </a:prstTxWarp>
          </a:bodyPr>
          <a:lstStyle/>
          <a:p>
            <a:pPr lvl="0"/>
            <a:r>
              <a:rPr lang="ja-JP" altLang="en-US" smtClean="0"/>
              <a:t>マスターテキストの書式設定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2054" name="Rectangle 6"/>
          <p:cNvSpPr>
            <a:spLocks noGrp="1" noChangeArrowheads="1"/>
          </p:cNvSpPr>
          <p:nvPr>
            <p:ph type="ftr" sz="quarter" idx="4"/>
          </p:nvPr>
        </p:nvSpPr>
        <p:spPr bwMode="auto">
          <a:xfrm>
            <a:off x="14288" y="9351963"/>
            <a:ext cx="2894012" cy="538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8831" tIns="0" rIns="18831" bIns="0" numCol="1" anchor="b" anchorCtr="0" compatLnSpc="1">
            <a:prstTxWarp prst="textNoShape">
              <a:avLst/>
            </a:prstTxWarp>
          </a:bodyPr>
          <a:lstStyle>
            <a:lvl1pPr algn="l" defTabSz="752475">
              <a:defRPr sz="1000" i="1"/>
            </a:lvl1pPr>
          </a:lstStyle>
          <a:p>
            <a:endParaRPr lang="en-US" altLang="ja-JP"/>
          </a:p>
        </p:txBody>
      </p:sp>
      <p:sp>
        <p:nvSpPr>
          <p:cNvPr id="2055" name="Rectangle 7"/>
          <p:cNvSpPr>
            <a:spLocks noGrp="1" noChangeArrowheads="1"/>
          </p:cNvSpPr>
          <p:nvPr>
            <p:ph type="sldNum" sz="quarter" idx="5"/>
          </p:nvPr>
        </p:nvSpPr>
        <p:spPr bwMode="auto">
          <a:xfrm>
            <a:off x="3825875" y="9351963"/>
            <a:ext cx="2894013" cy="538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8831" tIns="0" rIns="18831" bIns="0" numCol="1" anchor="b" anchorCtr="0" compatLnSpc="1">
            <a:prstTxWarp prst="textNoShape">
              <a:avLst/>
            </a:prstTxWarp>
          </a:bodyPr>
          <a:lstStyle>
            <a:lvl1pPr algn="r" defTabSz="752475">
              <a:defRPr sz="1000" i="1"/>
            </a:lvl1pPr>
          </a:lstStyle>
          <a:p>
            <a:fld id="{9904B0C6-B278-4D35-B80F-5449CA8971F3}" type="slidenum">
              <a:rPr lang="en-US" altLang="ja-JP"/>
              <a:pPr/>
              <a:t>‹#›</a:t>
            </a:fld>
            <a:endParaRPr lang="en-US" altLang="ja-JP"/>
          </a:p>
        </p:txBody>
      </p:sp>
    </p:spTree>
    <p:extLst>
      <p:ext uri="{BB962C8B-B14F-4D97-AF65-F5344CB8AC3E}">
        <p14:creationId xmlns:p14="http://schemas.microsoft.com/office/powerpoint/2010/main" val="1779092772"/>
      </p:ext>
    </p:extLst>
  </p:cSld>
  <p:clrMap bg1="lt1" tx1="dk1" bg2="lt2" tx2="dk2" accent1="accent1" accent2="accent2" accent3="accent3" accent4="accent4" accent5="accent5" accent6="accent6" hlink="hlink" folHlink="folHlink"/>
  <p:notesStyle>
    <a:lvl1pPr algn="l" defTabSz="762000" rtl="0" fontAlgn="base">
      <a:spcBef>
        <a:spcPct val="30000"/>
      </a:spcBef>
      <a:spcAft>
        <a:spcPct val="0"/>
      </a:spcAft>
      <a:defRPr kumimoji="1" sz="1200" kern="1200">
        <a:solidFill>
          <a:schemeClr val="tx1"/>
        </a:solidFill>
        <a:latin typeface="Times New Roman" pitchFamily="18" charset="0"/>
        <a:ea typeface="ＭＳ Ｐ明朝" pitchFamily="18" charset="-128"/>
        <a:cs typeface="+mn-cs"/>
      </a:defRPr>
    </a:lvl1pPr>
    <a:lvl2pPr marL="457200" algn="l" defTabSz="762000" rtl="0" fontAlgn="base">
      <a:spcBef>
        <a:spcPct val="30000"/>
      </a:spcBef>
      <a:spcAft>
        <a:spcPct val="0"/>
      </a:spcAft>
      <a:defRPr kumimoji="1" sz="1200" kern="1200">
        <a:solidFill>
          <a:schemeClr val="tx1"/>
        </a:solidFill>
        <a:latin typeface="Times New Roman" pitchFamily="18" charset="0"/>
        <a:ea typeface="ＭＳ Ｐ明朝" pitchFamily="18" charset="-128"/>
        <a:cs typeface="+mn-cs"/>
      </a:defRPr>
    </a:lvl2pPr>
    <a:lvl3pPr marL="914400" algn="l" defTabSz="762000" rtl="0" fontAlgn="base">
      <a:spcBef>
        <a:spcPct val="30000"/>
      </a:spcBef>
      <a:spcAft>
        <a:spcPct val="0"/>
      </a:spcAft>
      <a:defRPr kumimoji="1" sz="1200" kern="1200">
        <a:solidFill>
          <a:schemeClr val="tx1"/>
        </a:solidFill>
        <a:latin typeface="Times New Roman" pitchFamily="18" charset="0"/>
        <a:ea typeface="ＭＳ Ｐ明朝" pitchFamily="18" charset="-128"/>
        <a:cs typeface="+mn-cs"/>
      </a:defRPr>
    </a:lvl3pPr>
    <a:lvl4pPr marL="1371600" algn="l" defTabSz="762000" rtl="0" fontAlgn="base">
      <a:spcBef>
        <a:spcPct val="30000"/>
      </a:spcBef>
      <a:spcAft>
        <a:spcPct val="0"/>
      </a:spcAft>
      <a:defRPr kumimoji="1" sz="1200" kern="1200">
        <a:solidFill>
          <a:schemeClr val="tx1"/>
        </a:solidFill>
        <a:latin typeface="Times New Roman" pitchFamily="18" charset="0"/>
        <a:ea typeface="ＭＳ Ｐ明朝" pitchFamily="18" charset="-128"/>
        <a:cs typeface="+mn-cs"/>
      </a:defRPr>
    </a:lvl4pPr>
    <a:lvl5pPr marL="1828800" algn="l" defTabSz="762000" rtl="0" fontAlgn="base">
      <a:spcBef>
        <a:spcPct val="30000"/>
      </a:spcBef>
      <a:spcAft>
        <a:spcPct val="0"/>
      </a:spcAft>
      <a:defRPr kumimoji="1" sz="1200" kern="1200">
        <a:solidFill>
          <a:schemeClr val="tx1"/>
        </a:solidFill>
        <a:latin typeface="Times New Roman" pitchFamily="18"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174EF40-23C4-4238-B491-BB1D84730003}" type="slidenum">
              <a:rPr lang="en-US" altLang="ja-JP"/>
              <a:pPr/>
              <a:t>1</a:t>
            </a:fld>
            <a:endParaRPr lang="en-US" altLang="ja-JP"/>
          </a:p>
        </p:txBody>
      </p:sp>
      <p:sp>
        <p:nvSpPr>
          <p:cNvPr id="197634" name="Rectangle 2"/>
          <p:cNvSpPr>
            <a:spLocks noChangeArrowheads="1" noTextEdit="1"/>
          </p:cNvSpPr>
          <p:nvPr>
            <p:ph type="sldImg"/>
          </p:nvPr>
        </p:nvSpPr>
        <p:spPr>
          <a:xfrm>
            <a:off x="901700" y="739775"/>
            <a:ext cx="4933950" cy="3700463"/>
          </a:xfrm>
          <a:ln/>
        </p:spPr>
      </p:sp>
      <p:sp>
        <p:nvSpPr>
          <p:cNvPr id="197635" name="Rectangle 3"/>
          <p:cNvSpPr>
            <a:spLocks noGrp="1" noChangeArrowheads="1"/>
          </p:cNvSpPr>
          <p:nvPr>
            <p:ph type="body" idx="1"/>
          </p:nvPr>
        </p:nvSpPr>
        <p:spPr>
          <a:xfrm>
            <a:off x="895350" y="4687888"/>
            <a:ext cx="4945063" cy="4441825"/>
          </a:xfrm>
        </p:spPr>
        <p:txBody>
          <a:bodyPr lIns="87571" tIns="43786" rIns="87571" bIns="43786"/>
          <a:lstStyle/>
          <a:p>
            <a:r>
              <a:rPr lang="ja-JP" altLang="en-US"/>
              <a:t>これから皆さんと</a:t>
            </a:r>
            <a:r>
              <a:rPr lang="en-US" altLang="ja-JP"/>
              <a:t>QC</a:t>
            </a:r>
            <a:r>
              <a:rPr lang="ja-JP" altLang="en-US"/>
              <a:t>サークル活動で活用する問題解決の手順と</a:t>
            </a:r>
            <a:r>
              <a:rPr lang="en-US" altLang="ja-JP"/>
              <a:t>QC</a:t>
            </a:r>
            <a:r>
              <a:rPr lang="ja-JP" altLang="en-US"/>
              <a:t>手法について勉強して行きます。</a:t>
            </a:r>
          </a:p>
          <a:p>
            <a:r>
              <a:rPr lang="ja-JP" altLang="en-US"/>
              <a:t>今日勉強するのは、最初に問題を解決して行くためのステップについて、次に、一番よく使う特性要因図</a:t>
            </a:r>
          </a:p>
          <a:p>
            <a:r>
              <a:rPr lang="ja-JP" altLang="en-US"/>
              <a:t>対策検討て使う、系統図、問題を重点指向するときの、パレート図、この</a:t>
            </a:r>
            <a:r>
              <a:rPr lang="en-US" altLang="ja-JP"/>
              <a:t>4</a:t>
            </a:r>
            <a:r>
              <a:rPr lang="ja-JP" altLang="en-US"/>
              <a:t>項目について勉強して行きます。</a:t>
            </a:r>
          </a:p>
          <a:p>
            <a:r>
              <a:rPr lang="ja-JP" altLang="en-US"/>
              <a:t>このあとの体験学習で、実際に使っていただきますので、しっかり覚えてください。</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CE1A3D1-680C-41B7-B5F5-2EFB6A26A278}" type="slidenum">
              <a:rPr lang="en-US" altLang="ja-JP"/>
              <a:pPr/>
              <a:t>10</a:t>
            </a:fld>
            <a:endParaRPr lang="en-US" altLang="ja-JP"/>
          </a:p>
        </p:txBody>
      </p:sp>
      <p:sp>
        <p:nvSpPr>
          <p:cNvPr id="226306" name="Rectangle 2"/>
          <p:cNvSpPr>
            <a:spLocks noChangeArrowheads="1" noTextEdit="1"/>
          </p:cNvSpPr>
          <p:nvPr>
            <p:ph type="sldImg"/>
          </p:nvPr>
        </p:nvSpPr>
        <p:spPr>
          <a:ln/>
        </p:spPr>
      </p:sp>
      <p:sp>
        <p:nvSpPr>
          <p:cNvPr id="226307" name="Rectangle 3"/>
          <p:cNvSpPr>
            <a:spLocks noGrp="1" noChangeArrowheads="1"/>
          </p:cNvSpPr>
          <p:nvPr>
            <p:ph type="body" idx="1"/>
          </p:nvPr>
        </p:nvSpPr>
        <p:spPr/>
        <p:txBody>
          <a:bodyPr/>
          <a:lstStyle/>
          <a:p>
            <a:r>
              <a:rPr lang="ja-JP" altLang="en-US"/>
              <a:t>対策がすべて完了したら、標準書、マニュアル、管理方法</a:t>
            </a:r>
          </a:p>
          <a:p>
            <a:r>
              <a:rPr lang="ja-JP" altLang="en-US"/>
              <a:t>などを、改定して、職場に展開します。</a:t>
            </a:r>
          </a:p>
          <a:p>
            <a:r>
              <a:rPr lang="ja-JP" altLang="en-US"/>
              <a:t>次に関係部署にも周知徹底します、前後の工程などにも改善内容を</a:t>
            </a:r>
          </a:p>
          <a:p>
            <a:r>
              <a:rPr lang="ja-JP" altLang="en-US"/>
              <a:t>連絡しておきます。</a:t>
            </a:r>
          </a:p>
          <a:p>
            <a:r>
              <a:rPr lang="ja-JP" altLang="en-US"/>
              <a:t>また改善後の状態をが維持されているか、定期的に</a:t>
            </a:r>
          </a:p>
          <a:p>
            <a:r>
              <a:rPr lang="ja-JP" altLang="en-US"/>
              <a:t>確認します。</a:t>
            </a:r>
          </a:p>
          <a:p>
            <a:r>
              <a:rPr lang="ja-JP" altLang="en-US"/>
              <a:t>表の様に５</a:t>
            </a:r>
            <a:r>
              <a:rPr lang="en-US" altLang="ja-JP"/>
              <a:t>W1H</a:t>
            </a:r>
            <a:r>
              <a:rPr lang="ja-JP" altLang="en-US"/>
              <a:t>で担当を決め、確実に実施できるようにしてください。</a:t>
            </a:r>
          </a:p>
          <a:p>
            <a:r>
              <a:rPr lang="ja-JP" altLang="en-US"/>
              <a:t>データーがある場合は、管理図を作って監視すると良く解ります。</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6286C88-9AC3-4D18-857A-819FA359DA0B}" type="slidenum">
              <a:rPr lang="en-US" altLang="ja-JP"/>
              <a:pPr/>
              <a:t>11</a:t>
            </a:fld>
            <a:endParaRPr lang="en-US" altLang="ja-JP"/>
          </a:p>
        </p:txBody>
      </p:sp>
      <p:sp>
        <p:nvSpPr>
          <p:cNvPr id="227330" name="Rectangle 2"/>
          <p:cNvSpPr>
            <a:spLocks noChangeArrowheads="1" noTextEdit="1"/>
          </p:cNvSpPr>
          <p:nvPr>
            <p:ph type="sldImg"/>
          </p:nvPr>
        </p:nvSpPr>
        <p:spPr>
          <a:ln/>
        </p:spPr>
      </p:sp>
      <p:sp>
        <p:nvSpPr>
          <p:cNvPr id="227331" name="Rectangle 3"/>
          <p:cNvSpPr>
            <a:spLocks noGrp="1" noChangeArrowheads="1"/>
          </p:cNvSpPr>
          <p:nvPr>
            <p:ph type="body" idx="1"/>
          </p:nvPr>
        </p:nvSpPr>
        <p:spPr/>
        <p:txBody>
          <a:bodyPr/>
          <a:lstStyle/>
          <a:p>
            <a:r>
              <a:rPr lang="ja-JP" altLang="en-US"/>
              <a:t>もう一度振りかえって見ます。</a:t>
            </a:r>
          </a:p>
          <a:p>
            <a:r>
              <a:rPr lang="ja-JP" altLang="en-US"/>
              <a:t>手順</a:t>
            </a:r>
            <a:r>
              <a:rPr lang="en-US" altLang="ja-JP"/>
              <a:t>1</a:t>
            </a:r>
            <a:r>
              <a:rPr lang="ja-JP" altLang="en-US"/>
              <a:t>でテーマの選定をします、色々な問題の中から会社方針などを考慮し選びます。</a:t>
            </a:r>
          </a:p>
          <a:p>
            <a:r>
              <a:rPr lang="ja-JP" altLang="en-US"/>
              <a:t>手順２で現状の把握と目標の設定をします、３現主義で事実をつかみ、攻撃対象を決め</a:t>
            </a:r>
          </a:p>
          <a:p>
            <a:r>
              <a:rPr lang="ja-JP" altLang="en-US"/>
              <a:t>　　　　どこまで持って行くか目標を立てます。</a:t>
            </a:r>
          </a:p>
          <a:p>
            <a:r>
              <a:rPr lang="ja-JP" altLang="en-US"/>
              <a:t>手順３で活動計画を立てます。</a:t>
            </a:r>
          </a:p>
          <a:p>
            <a:r>
              <a:rPr lang="ja-JP" altLang="en-US"/>
              <a:t>手順４で要因解析を行い、問題の真の原因をつかみます</a:t>
            </a:r>
          </a:p>
          <a:p>
            <a:r>
              <a:rPr lang="ja-JP" altLang="en-US"/>
              <a:t>手順５で対策を実施します</a:t>
            </a:r>
          </a:p>
          <a:p>
            <a:r>
              <a:rPr lang="ja-JP" altLang="en-US"/>
              <a:t>手順６で問題の再発防止のため、標準化と管理の定着を図ります。</a:t>
            </a:r>
          </a:p>
          <a:p>
            <a:r>
              <a:rPr lang="ja-JP" altLang="en-US"/>
              <a:t>最後に活動を振り返り、良かった点、悪かった点をまとめ、次回の活動へ活かすようにします。</a:t>
            </a:r>
          </a:p>
          <a:p>
            <a:r>
              <a:rPr lang="ja-JP" altLang="en-US"/>
              <a:t>以上が　問題解決の基本的ステップです。このステップを守り、活動を進めるよう頑張ってください。</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68C06C7-E3C2-4314-8DB6-44D1CDF2C38B}" type="slidenum">
              <a:rPr lang="en-US" altLang="ja-JP"/>
              <a:pPr/>
              <a:t>12</a:t>
            </a:fld>
            <a:endParaRPr lang="en-US" altLang="ja-JP"/>
          </a:p>
        </p:txBody>
      </p:sp>
      <p:sp>
        <p:nvSpPr>
          <p:cNvPr id="228354" name="Rectangle 2"/>
          <p:cNvSpPr>
            <a:spLocks noChangeArrowheads="1" noTextEdit="1"/>
          </p:cNvSpPr>
          <p:nvPr>
            <p:ph type="sldImg"/>
          </p:nvPr>
        </p:nvSpPr>
        <p:spPr>
          <a:ln/>
        </p:spPr>
      </p:sp>
      <p:sp>
        <p:nvSpPr>
          <p:cNvPr id="228355" name="Rectangle 3"/>
          <p:cNvSpPr>
            <a:spLocks noGrp="1" noChangeArrowheads="1"/>
          </p:cNvSpPr>
          <p:nvPr>
            <p:ph type="body" idx="1"/>
          </p:nvPr>
        </p:nvSpPr>
        <p:spPr/>
        <p:txBody>
          <a:bodyPr/>
          <a:lstStyle/>
          <a:p>
            <a:r>
              <a:rPr lang="ja-JP" altLang="en-US"/>
              <a:t>これから、</a:t>
            </a:r>
            <a:r>
              <a:rPr lang="en-US" altLang="ja-JP"/>
              <a:t>QC</a:t>
            </a:r>
            <a:r>
              <a:rPr lang="ja-JP" altLang="en-US"/>
              <a:t>手法の勉強をして行きます。</a:t>
            </a:r>
          </a:p>
          <a:p>
            <a:r>
              <a:rPr lang="ja-JP" altLang="en-US"/>
              <a:t>勉強する手法は、特性要因図と系統図、パレート図の３っです。</a:t>
            </a:r>
          </a:p>
          <a:p>
            <a:r>
              <a:rPr lang="ja-JP" altLang="en-US"/>
              <a:t>細部はあとで説明しますが、簡単に概要を説明します。</a:t>
            </a:r>
          </a:p>
          <a:p>
            <a:r>
              <a:rPr lang="ja-JP" altLang="en-US"/>
              <a:t>特性要因図魚の骨とも言い、この図のように、特性（問題）について、影響する要因を、大骨、中骨、小骨、孫骨というように</a:t>
            </a:r>
          </a:p>
          <a:p>
            <a:r>
              <a:rPr lang="ja-JP" altLang="en-US"/>
              <a:t>体系的にまとめたもので、真の原因を追求するのに使います。</a:t>
            </a:r>
          </a:p>
          <a:p>
            <a:r>
              <a:rPr lang="ja-JP" altLang="en-US"/>
              <a:t>系統図は、目的を達成させる為に必要な手段を、系統的にまとめたもので、対策案の検討で使います。</a:t>
            </a:r>
          </a:p>
          <a:p>
            <a:r>
              <a:rPr lang="ja-JP" altLang="en-US"/>
              <a:t>パレート図はデーターをいくつかの分類に分け、大きさの順に並べたグラフで、問題の重点指向をするときに</a:t>
            </a:r>
          </a:p>
          <a:p>
            <a:r>
              <a:rPr lang="ja-JP" altLang="en-US"/>
              <a:t>使います。</a:t>
            </a:r>
          </a:p>
          <a:p>
            <a:endParaRPr lang="en-US" altLang="ja-JP"/>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C6C41AD-0FB5-4C3A-BF47-A65B53D20E82}" type="slidenum">
              <a:rPr lang="en-US" altLang="ja-JP"/>
              <a:pPr/>
              <a:t>13</a:t>
            </a:fld>
            <a:endParaRPr lang="en-US" altLang="ja-JP"/>
          </a:p>
        </p:txBody>
      </p:sp>
      <p:sp>
        <p:nvSpPr>
          <p:cNvPr id="326658" name="Rectangle 2"/>
          <p:cNvSpPr>
            <a:spLocks noChangeArrowheads="1" noTextEdit="1"/>
          </p:cNvSpPr>
          <p:nvPr>
            <p:ph type="sldImg"/>
          </p:nvPr>
        </p:nvSpPr>
        <p:spPr>
          <a:xfrm>
            <a:off x="930275" y="762000"/>
            <a:ext cx="4875213" cy="3656013"/>
          </a:xfrm>
          <a:ln/>
        </p:spPr>
      </p:sp>
      <p:sp>
        <p:nvSpPr>
          <p:cNvPr id="326659" name="Rectangle 3"/>
          <p:cNvSpPr>
            <a:spLocks noGrp="1" noChangeArrowheads="1"/>
          </p:cNvSpPr>
          <p:nvPr>
            <p:ph type="body" idx="1"/>
          </p:nvPr>
        </p:nvSpPr>
        <p:spPr>
          <a:xfrm>
            <a:off x="898525" y="4722813"/>
            <a:ext cx="4938713" cy="4416425"/>
          </a:xfrm>
        </p:spPr>
        <p:txBody>
          <a:bodyPr/>
          <a:lstStyle/>
          <a:p>
            <a:r>
              <a:rPr lang="ja-JP" altLang="en-US"/>
              <a:t>時間が有ったら簡単に説明</a:t>
            </a:r>
          </a:p>
          <a:p>
            <a:r>
              <a:rPr lang="en-US" altLang="ja-JP"/>
              <a:t>7</a:t>
            </a:r>
            <a:r>
              <a:rPr lang="ja-JP" altLang="en-US"/>
              <a:t>つ道具に関しては、日科技連で沢山の解りやすい、参考図書が出ています、サークルで購入して</a:t>
            </a:r>
          </a:p>
          <a:p>
            <a:r>
              <a:rPr lang="ja-JP" altLang="en-US"/>
              <a:t>勉強してください。活動をしながら勉強していけばいいと思います。</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FC4771E-C282-48A3-B60B-2DD2896D9DCA}" type="slidenum">
              <a:rPr lang="en-US" altLang="ja-JP"/>
              <a:pPr/>
              <a:t>14</a:t>
            </a:fld>
            <a:endParaRPr lang="en-US" altLang="ja-JP"/>
          </a:p>
        </p:txBody>
      </p:sp>
      <p:sp>
        <p:nvSpPr>
          <p:cNvPr id="328706" name="Rectangle 2"/>
          <p:cNvSpPr>
            <a:spLocks noChangeArrowheads="1" noTextEdit="1"/>
          </p:cNvSpPr>
          <p:nvPr>
            <p:ph type="sldImg"/>
          </p:nvPr>
        </p:nvSpPr>
        <p:spPr>
          <a:xfrm>
            <a:off x="930275" y="762000"/>
            <a:ext cx="4875213" cy="3656013"/>
          </a:xfrm>
          <a:ln/>
        </p:spPr>
      </p:sp>
      <p:sp>
        <p:nvSpPr>
          <p:cNvPr id="328707" name="Rectangle 3"/>
          <p:cNvSpPr>
            <a:spLocks noGrp="1" noChangeArrowheads="1"/>
          </p:cNvSpPr>
          <p:nvPr>
            <p:ph type="body" idx="1"/>
          </p:nvPr>
        </p:nvSpPr>
        <p:spPr>
          <a:xfrm>
            <a:off x="898525" y="4722813"/>
            <a:ext cx="4938713" cy="4416425"/>
          </a:xfrm>
        </p:spPr>
        <p:txBody>
          <a:bodyPr/>
          <a:lstStyle/>
          <a:p>
            <a:r>
              <a:rPr lang="ja-JP" altLang="en-US"/>
              <a:t>時間が有ったら説明する。</a:t>
            </a:r>
          </a:p>
          <a:p>
            <a:r>
              <a:rPr lang="ja-JP" altLang="en-US"/>
              <a:t>新</a:t>
            </a:r>
            <a:r>
              <a:rPr lang="en-US" altLang="ja-JP"/>
              <a:t>7</a:t>
            </a:r>
            <a:r>
              <a:rPr lang="ja-JP" altLang="en-US"/>
              <a:t>つ道具にはこのような手法があります。</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DADC0CC-A643-4290-9B00-629DFB4DEE32}" type="slidenum">
              <a:rPr lang="en-US" altLang="ja-JP"/>
              <a:pPr/>
              <a:t>15</a:t>
            </a:fld>
            <a:endParaRPr lang="en-US" altLang="ja-JP"/>
          </a:p>
        </p:txBody>
      </p:sp>
      <p:sp>
        <p:nvSpPr>
          <p:cNvPr id="152578" name="Rectangle 2"/>
          <p:cNvSpPr>
            <a:spLocks noChangeArrowheads="1" noTextEdit="1"/>
          </p:cNvSpPr>
          <p:nvPr>
            <p:ph type="sldImg"/>
          </p:nvPr>
        </p:nvSpPr>
        <p:spPr>
          <a:ln cap="flat"/>
        </p:spPr>
      </p:sp>
      <p:sp>
        <p:nvSpPr>
          <p:cNvPr id="152579" name="Rectangle 3"/>
          <p:cNvSpPr>
            <a:spLocks noGrp="1" noChangeArrowheads="1"/>
          </p:cNvSpPr>
          <p:nvPr>
            <p:ph type="body" idx="1"/>
          </p:nvPr>
        </p:nvSpPr>
        <p:spPr>
          <a:ln/>
        </p:spPr>
        <p:txBody>
          <a:bodyPr/>
          <a:lstStyle/>
          <a:p>
            <a:endParaRPr lang="ja-JP" altLang="ja-JP"/>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B033AD6-8033-4E5D-99A7-765231469A30}" type="slidenum">
              <a:rPr lang="en-US" altLang="ja-JP"/>
              <a:pPr/>
              <a:t>16</a:t>
            </a:fld>
            <a:endParaRPr lang="en-US" altLang="ja-JP"/>
          </a:p>
        </p:txBody>
      </p:sp>
      <p:sp>
        <p:nvSpPr>
          <p:cNvPr id="247810" name="Rectangle 2"/>
          <p:cNvSpPr>
            <a:spLocks noChangeArrowheads="1" noTextEdit="1"/>
          </p:cNvSpPr>
          <p:nvPr>
            <p:ph type="sldImg"/>
          </p:nvPr>
        </p:nvSpPr>
        <p:spPr>
          <a:ln/>
        </p:spPr>
      </p:sp>
      <p:sp>
        <p:nvSpPr>
          <p:cNvPr id="247811" name="Rectangle 3"/>
          <p:cNvSpPr>
            <a:spLocks noGrp="1" noChangeArrowheads="1"/>
          </p:cNvSpPr>
          <p:nvPr>
            <p:ph type="body" idx="1"/>
          </p:nvPr>
        </p:nvSpPr>
        <p:spPr/>
        <p:txBody>
          <a:bodyPr/>
          <a:lstStyle/>
          <a:p>
            <a:r>
              <a:rPr lang="ja-JP" altLang="en-US"/>
              <a:t>パレート図は、１８９７年明治３０年に当たりますが、イタリアの経済学者のパレートさんが、</a:t>
            </a:r>
          </a:p>
          <a:p>
            <a:r>
              <a:rPr lang="ja-JP" altLang="en-US"/>
              <a:t>国民の所得の大きさと、所得者の数の関係をあらわしたときに使ったのが始まりとされています。</a:t>
            </a:r>
          </a:p>
          <a:p>
            <a:r>
              <a:rPr lang="ja-JP" altLang="en-US"/>
              <a:t>パレート図とは、「不良や欠点数などの内容を分析し、それらを大きさの順に並べるとともに</a:t>
            </a:r>
          </a:p>
          <a:p>
            <a:r>
              <a:rPr lang="ja-JP" altLang="en-US"/>
              <a:t>累積数を示した図です。よって、パレート図は、どの項目に焦点を当てて行くか、</a:t>
            </a:r>
          </a:p>
          <a:p>
            <a:r>
              <a:rPr lang="ja-JP" altLang="en-US"/>
              <a:t>つまり、どの問題に取り組むべきか、を知る為に使います。重点指向に使うわけです。</a:t>
            </a:r>
          </a:p>
          <a:p>
            <a:r>
              <a:rPr lang="ja-JP" altLang="en-US"/>
              <a:t>次からの演習では、社員食堂の運営を例に見て行きます。</a:t>
            </a:r>
          </a:p>
          <a:p>
            <a:r>
              <a:rPr lang="ja-JP" altLang="en-US"/>
              <a:t>運営には、値段や味、混雑度など、課題が有ります</a:t>
            </a:r>
          </a:p>
          <a:p>
            <a:r>
              <a:rPr lang="ja-JP" altLang="en-US"/>
              <a:t>これらをアンケート調査で、どんな苦情が、どのくらいあるかを調べ、どの課題から</a:t>
            </a:r>
          </a:p>
          <a:p>
            <a:r>
              <a:rPr lang="ja-JP" altLang="en-US"/>
              <a:t>対策をとればいいのかを、パレート図を使って把握して行きます。</a:t>
            </a:r>
          </a:p>
          <a:p>
            <a:endParaRPr lang="en-US" altLang="ja-JP"/>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8865D70-340B-4979-8379-A60CA381AC5B}" type="slidenum">
              <a:rPr lang="en-US" altLang="ja-JP"/>
              <a:pPr/>
              <a:t>17</a:t>
            </a:fld>
            <a:endParaRPr lang="en-US" altLang="ja-JP"/>
          </a:p>
        </p:txBody>
      </p:sp>
      <p:sp>
        <p:nvSpPr>
          <p:cNvPr id="248834" name="Rectangle 2"/>
          <p:cNvSpPr>
            <a:spLocks noChangeArrowheads="1" noTextEdit="1"/>
          </p:cNvSpPr>
          <p:nvPr>
            <p:ph type="sldImg"/>
          </p:nvPr>
        </p:nvSpPr>
        <p:spPr>
          <a:ln/>
        </p:spPr>
      </p:sp>
      <p:sp>
        <p:nvSpPr>
          <p:cNvPr id="248835" name="Rectangle 3"/>
          <p:cNvSpPr>
            <a:spLocks noGrp="1" noChangeArrowheads="1"/>
          </p:cNvSpPr>
          <p:nvPr>
            <p:ph type="body" idx="1"/>
          </p:nvPr>
        </p:nvSpPr>
        <p:spPr/>
        <p:txBody>
          <a:bodyPr/>
          <a:lstStyle/>
          <a:p>
            <a:r>
              <a:rPr lang="ja-JP" altLang="en-US"/>
              <a:t>これが、食堂利用アンケートの苦情数をパレート図にしたものです。</a:t>
            </a:r>
          </a:p>
          <a:p>
            <a:r>
              <a:rPr lang="ja-JP" altLang="en-US"/>
              <a:t>苦情数は、全部で１１０件あります。主な項目は、混雑、メニューが少ない、値段が高い、など６項目あり</a:t>
            </a:r>
          </a:p>
          <a:p>
            <a:r>
              <a:rPr lang="ja-JP" altLang="en-US"/>
              <a:t>少ない物はその他</a:t>
            </a:r>
            <a:r>
              <a:rPr lang="en-US" altLang="ja-JP"/>
              <a:t>10</a:t>
            </a:r>
            <a:r>
              <a:rPr lang="ja-JP" altLang="en-US"/>
              <a:t>件にまとめてあります、</a:t>
            </a:r>
          </a:p>
          <a:p>
            <a:r>
              <a:rPr lang="ja-JP" altLang="en-US"/>
              <a:t>左の縦軸に苦情数、模擬の縦軸に累積比率となり</a:t>
            </a:r>
          </a:p>
          <a:p>
            <a:r>
              <a:rPr lang="ja-JP" altLang="en-US"/>
              <a:t>誰がいつ作成したかが記入してあります。</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122A218-9DBE-482A-9510-FD1B9D5C6BD1}" type="slidenum">
              <a:rPr lang="en-US" altLang="ja-JP"/>
              <a:pPr/>
              <a:t>18</a:t>
            </a:fld>
            <a:endParaRPr lang="en-US" altLang="ja-JP"/>
          </a:p>
        </p:txBody>
      </p:sp>
      <p:sp>
        <p:nvSpPr>
          <p:cNvPr id="249858" name="Rectangle 2"/>
          <p:cNvSpPr>
            <a:spLocks noChangeArrowheads="1" noTextEdit="1"/>
          </p:cNvSpPr>
          <p:nvPr>
            <p:ph type="sldImg"/>
          </p:nvPr>
        </p:nvSpPr>
        <p:spPr>
          <a:ln/>
        </p:spPr>
      </p:sp>
      <p:sp>
        <p:nvSpPr>
          <p:cNvPr id="249859" name="Rectangle 3"/>
          <p:cNvSpPr>
            <a:spLocks noGrp="1" noChangeArrowheads="1"/>
          </p:cNvSpPr>
          <p:nvPr>
            <p:ph type="body" idx="1"/>
          </p:nvPr>
        </p:nvSpPr>
        <p:spPr/>
        <p:txBody>
          <a:bodyPr/>
          <a:lstStyle/>
          <a:p>
            <a:r>
              <a:rPr lang="ja-JP" altLang="en-US"/>
              <a:t>このパレート図の使い方は、テーマ選定に使います。どの苦情が一番多いかが</a:t>
            </a:r>
          </a:p>
          <a:p>
            <a:r>
              <a:rPr lang="ja-JP" altLang="en-US"/>
              <a:t>一目で解ります、この場合、食堂の混雑に対する、苦情か</a:t>
            </a:r>
            <a:r>
              <a:rPr lang="en-US" altLang="ja-JP"/>
              <a:t>40</a:t>
            </a:r>
            <a:r>
              <a:rPr lang="ja-JP" altLang="en-US"/>
              <a:t>件、３６％と一番多く、この</a:t>
            </a:r>
          </a:p>
          <a:p>
            <a:r>
              <a:rPr lang="ja-JP" altLang="en-US"/>
              <a:t>項目が一番の重要項目で有ると判断しテーマとしました。</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68553C8-8BC1-4749-8A0F-35EF92DE8933}" type="slidenum">
              <a:rPr lang="en-US" altLang="ja-JP"/>
              <a:pPr/>
              <a:t>19</a:t>
            </a:fld>
            <a:endParaRPr lang="en-US" altLang="ja-JP"/>
          </a:p>
        </p:txBody>
      </p:sp>
      <p:sp>
        <p:nvSpPr>
          <p:cNvPr id="250882" name="Rectangle 2"/>
          <p:cNvSpPr>
            <a:spLocks noChangeArrowheads="1" noTextEdit="1"/>
          </p:cNvSpPr>
          <p:nvPr>
            <p:ph type="sldImg"/>
          </p:nvPr>
        </p:nvSpPr>
        <p:spPr>
          <a:ln/>
        </p:spPr>
      </p:sp>
      <p:sp>
        <p:nvSpPr>
          <p:cNvPr id="250883" name="Rectangle 3"/>
          <p:cNvSpPr>
            <a:spLocks noGrp="1" noChangeArrowheads="1"/>
          </p:cNvSpPr>
          <p:nvPr>
            <p:ph type="body" idx="1"/>
          </p:nvPr>
        </p:nvSpPr>
        <p:spPr/>
        <p:txBody>
          <a:bodyPr/>
          <a:lstStyle/>
          <a:p>
            <a:r>
              <a:rPr lang="ja-JP" altLang="en-US"/>
              <a:t>また、対策をするとき、どの対策が一番効果的かを見るのにも</a:t>
            </a:r>
          </a:p>
          <a:p>
            <a:r>
              <a:rPr lang="ja-JP" altLang="en-US"/>
              <a:t>使えます、たとえば、特性要因図を作り、原因がイロハの三つ出てどれを対策したらいいか</a:t>
            </a:r>
          </a:p>
          <a:p>
            <a:r>
              <a:rPr lang="ja-JP" altLang="en-US"/>
              <a:t>考えるとき、このイロハをさらに調べパレート図にして、一番問題の多い、原因を絞込み、この対策を打つ</a:t>
            </a:r>
          </a:p>
          <a:p>
            <a:r>
              <a:rPr lang="ja-JP" altLang="en-US"/>
              <a:t>こうすれば一番効果的ね対策になります。</a:t>
            </a:r>
          </a:p>
          <a:p>
            <a:endParaRPr lang="en-US" altLang="ja-JP"/>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587C78E-407F-47AA-8D41-5529EF5FD415}" type="slidenum">
              <a:rPr lang="en-US" altLang="ja-JP"/>
              <a:pPr/>
              <a:t>2</a:t>
            </a:fld>
            <a:endParaRPr lang="en-US" altLang="ja-JP"/>
          </a:p>
        </p:txBody>
      </p:sp>
      <p:sp>
        <p:nvSpPr>
          <p:cNvPr id="270338" name="Rectangle 2"/>
          <p:cNvSpPr>
            <a:spLocks noChangeArrowheads="1" noTextEdit="1"/>
          </p:cNvSpPr>
          <p:nvPr>
            <p:ph type="sldImg"/>
          </p:nvPr>
        </p:nvSpPr>
        <p:spPr>
          <a:ln/>
        </p:spPr>
      </p:sp>
      <p:sp>
        <p:nvSpPr>
          <p:cNvPr id="270339" name="Rectangle 3"/>
          <p:cNvSpPr>
            <a:spLocks noGrp="1" noChangeArrowheads="1"/>
          </p:cNvSpPr>
          <p:nvPr>
            <p:ph type="body" idx="1"/>
          </p:nvPr>
        </p:nvSpPr>
        <p:spPr/>
        <p:txBody>
          <a:bodyPr/>
          <a:lstStyle/>
          <a:p>
            <a:r>
              <a:rPr lang="ja-JP" altLang="en-US"/>
              <a:t>まず最初に問題解決の手順とは何かを勉強します。</a:t>
            </a:r>
          </a:p>
          <a:p>
            <a:r>
              <a:rPr lang="ja-JP" altLang="en-US"/>
              <a:t>この手順は職場の問題を解決する為に踏むべき手順のことで</a:t>
            </a:r>
          </a:p>
          <a:p>
            <a:r>
              <a:rPr lang="ja-JP" altLang="en-US"/>
              <a:t>困難な問題でも、誰がやっても、どのグループでも</a:t>
            </a:r>
          </a:p>
          <a:p>
            <a:r>
              <a:rPr lang="ja-JP" altLang="en-US"/>
              <a:t>合理的、効率的、効果的に解決できると言う、</a:t>
            </a:r>
          </a:p>
          <a:p>
            <a:r>
              <a:rPr lang="ja-JP" altLang="en-US"/>
              <a:t>問題解決の定石のことです。</a:t>
            </a:r>
          </a:p>
          <a:p>
            <a:r>
              <a:rPr lang="ja-JP" altLang="en-US"/>
              <a:t>問題解決の進め方として良く</a:t>
            </a:r>
            <a:r>
              <a:rPr lang="en-US" altLang="ja-JP"/>
              <a:t>2</a:t>
            </a:r>
            <a:r>
              <a:rPr lang="ja-JP" altLang="en-US"/>
              <a:t>つのやり方を見かけます。</a:t>
            </a:r>
          </a:p>
          <a:p>
            <a:r>
              <a:rPr lang="ja-JP" altLang="en-US"/>
              <a:t>一つは問題が発生したら、事実を良く観ず今までの経験やカン、度胸で</a:t>
            </a:r>
          </a:p>
          <a:p>
            <a:r>
              <a:rPr lang="ja-JP" altLang="en-US"/>
              <a:t>すぐに対策を行なってしまうやり方で、</a:t>
            </a:r>
            <a:r>
              <a:rPr lang="en-US" altLang="ja-JP"/>
              <a:t>KKD</a:t>
            </a:r>
            <a:r>
              <a:rPr lang="ja-JP" altLang="en-US"/>
              <a:t>と言われます。このやり方だと、</a:t>
            </a:r>
          </a:p>
          <a:p>
            <a:r>
              <a:rPr lang="ja-JP" altLang="en-US"/>
              <a:t>対策が早くかっこいいのですが、効果が出なかったり、</a:t>
            </a:r>
          </a:p>
          <a:p>
            <a:r>
              <a:rPr lang="ja-JP" altLang="en-US"/>
              <a:t>最初は効果があったものの、不具合が再発したり失敗が多いことになります。</a:t>
            </a:r>
          </a:p>
          <a:p>
            <a:r>
              <a:rPr lang="ja-JP" altLang="en-US"/>
              <a:t>よく銭形平次のやり方と、刑事コロンボの例にたとえられる様に</a:t>
            </a:r>
          </a:p>
          <a:p>
            <a:r>
              <a:rPr lang="ja-JP" altLang="en-US"/>
              <a:t>日本人はどうもこのやり方を好むようです、このやり方は推奨できません。</a:t>
            </a:r>
          </a:p>
          <a:p>
            <a:r>
              <a:rPr lang="ja-JP" altLang="en-US"/>
              <a:t>もう一つは、問題が出たら、</a:t>
            </a:r>
            <a:r>
              <a:rPr lang="en-US" altLang="ja-JP"/>
              <a:t>3</a:t>
            </a:r>
            <a:r>
              <a:rPr lang="ja-JP" altLang="en-US"/>
              <a:t>現主義で事実つかみ、データーを科学的に考え</a:t>
            </a:r>
          </a:p>
          <a:p>
            <a:r>
              <a:rPr lang="ja-JP" altLang="en-US"/>
              <a:t>判断し対策を行うやり方で、このやり方がこれから勉強する</a:t>
            </a:r>
          </a:p>
          <a:p>
            <a:r>
              <a:rPr lang="ja-JP" altLang="en-US"/>
              <a:t>正しい</a:t>
            </a:r>
            <a:r>
              <a:rPr lang="en-US" altLang="ja-JP"/>
              <a:t>QC</a:t>
            </a:r>
            <a:r>
              <a:rPr lang="ja-JP" altLang="en-US"/>
              <a:t>的問題解決のステップです。</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686CEEF-DFB6-4475-80E3-1DCDC16B01BA}" type="slidenum">
              <a:rPr lang="en-US" altLang="ja-JP"/>
              <a:pPr/>
              <a:t>20</a:t>
            </a:fld>
            <a:endParaRPr lang="en-US" altLang="ja-JP"/>
          </a:p>
        </p:txBody>
      </p:sp>
      <p:sp>
        <p:nvSpPr>
          <p:cNvPr id="251906" name="Rectangle 2"/>
          <p:cNvSpPr>
            <a:spLocks noChangeArrowheads="1" noTextEdit="1"/>
          </p:cNvSpPr>
          <p:nvPr>
            <p:ph type="sldImg"/>
          </p:nvPr>
        </p:nvSpPr>
        <p:spPr>
          <a:ln/>
        </p:spPr>
      </p:sp>
      <p:sp>
        <p:nvSpPr>
          <p:cNvPr id="251907" name="Rectangle 3"/>
          <p:cNvSpPr>
            <a:spLocks noGrp="1" noChangeArrowheads="1"/>
          </p:cNvSpPr>
          <p:nvPr>
            <p:ph type="body" idx="1"/>
          </p:nvPr>
        </p:nvSpPr>
        <p:spPr/>
        <p:txBody>
          <a:bodyPr/>
          <a:lstStyle/>
          <a:p>
            <a:r>
              <a:rPr lang="ja-JP" altLang="en-US"/>
              <a:t>また、効果確認でも使います。</a:t>
            </a:r>
          </a:p>
          <a:p>
            <a:r>
              <a:rPr lang="ja-JP" altLang="en-US"/>
              <a:t>対策前後を横に並べ、比較できるようにします。</a:t>
            </a:r>
          </a:p>
          <a:p>
            <a:r>
              <a:rPr lang="ja-JP" altLang="en-US"/>
              <a:t>混雑に関する、苦情が</a:t>
            </a:r>
            <a:r>
              <a:rPr lang="en-US" altLang="ja-JP"/>
              <a:t>0</a:t>
            </a:r>
            <a:r>
              <a:rPr lang="ja-JP" altLang="en-US"/>
              <a:t>件になり、３６％の苦情低減が出来たことが</a:t>
            </a:r>
          </a:p>
          <a:p>
            <a:r>
              <a:rPr lang="ja-JP" altLang="en-US"/>
              <a:t>一目で解ります。</a:t>
            </a:r>
          </a:p>
          <a:p>
            <a:r>
              <a:rPr lang="ja-JP" altLang="en-US"/>
              <a:t>注意する事は、縦軸のスケールで、対策前と後を必ず同じにしてください。</a:t>
            </a:r>
          </a:p>
          <a:p>
            <a:endParaRPr lang="en-US" altLang="ja-JP"/>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EE9464A-2D8C-4CF5-AC23-C834ECF40C8B}" type="slidenum">
              <a:rPr lang="en-US" altLang="ja-JP"/>
              <a:pPr/>
              <a:t>21</a:t>
            </a:fld>
            <a:endParaRPr lang="en-US" altLang="ja-JP"/>
          </a:p>
        </p:txBody>
      </p:sp>
      <p:sp>
        <p:nvSpPr>
          <p:cNvPr id="252930" name="Rectangle 2"/>
          <p:cNvSpPr>
            <a:spLocks noChangeArrowheads="1" noTextEdit="1"/>
          </p:cNvSpPr>
          <p:nvPr>
            <p:ph type="sldImg"/>
          </p:nvPr>
        </p:nvSpPr>
        <p:spPr>
          <a:ln/>
        </p:spPr>
      </p:sp>
      <p:sp>
        <p:nvSpPr>
          <p:cNvPr id="252931" name="Rectangle 3"/>
          <p:cNvSpPr>
            <a:spLocks noGrp="1" noChangeArrowheads="1"/>
          </p:cNvSpPr>
          <p:nvPr>
            <p:ph type="body" idx="1"/>
          </p:nvPr>
        </p:nvSpPr>
        <p:spPr/>
        <p:txBody>
          <a:bodyPr/>
          <a:lstStyle/>
          <a:p>
            <a:r>
              <a:rPr lang="ja-JP" altLang="en-US"/>
              <a:t>次に実際に作って見ましょう。</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395F59-61EE-4A90-9CA1-3C8820B5D31F}" type="slidenum">
              <a:rPr lang="en-US" altLang="ja-JP"/>
              <a:pPr/>
              <a:t>22</a:t>
            </a:fld>
            <a:endParaRPr lang="en-US" altLang="ja-JP"/>
          </a:p>
        </p:txBody>
      </p:sp>
      <p:sp>
        <p:nvSpPr>
          <p:cNvPr id="159746" name="Rectangle 2"/>
          <p:cNvSpPr>
            <a:spLocks noChangeArrowheads="1" noTextEdit="1"/>
          </p:cNvSpPr>
          <p:nvPr>
            <p:ph type="sldImg"/>
          </p:nvPr>
        </p:nvSpPr>
        <p:spPr>
          <a:ln cap="flat"/>
        </p:spPr>
      </p:sp>
      <p:sp>
        <p:nvSpPr>
          <p:cNvPr id="159747" name="Rectangle 3"/>
          <p:cNvSpPr>
            <a:spLocks noGrp="1" noChangeArrowheads="1"/>
          </p:cNvSpPr>
          <p:nvPr>
            <p:ph type="body" idx="1"/>
          </p:nvPr>
        </p:nvSpPr>
        <p:spPr>
          <a:noFill/>
          <a:ln/>
        </p:spPr>
        <p:txBody>
          <a:bodyPr/>
          <a:lstStyle/>
          <a:p>
            <a:r>
              <a:rPr lang="ja-JP" altLang="en-US"/>
              <a:t>まず、目的をしっかり決め、データーを取ります。</a:t>
            </a:r>
          </a:p>
          <a:p>
            <a:r>
              <a:rPr lang="ja-JP" altLang="en-US"/>
              <a:t>今回は、食堂の苦情数を減らす事を目的とします、</a:t>
            </a:r>
          </a:p>
          <a:p>
            <a:r>
              <a:rPr lang="en-US" altLang="ja-JP"/>
              <a:t>1</a:t>
            </a:r>
            <a:r>
              <a:rPr lang="ja-JP" altLang="en-US"/>
              <a:t>ヶ月間調査して、表のような結果となりました。</a:t>
            </a:r>
          </a:p>
          <a:p>
            <a:r>
              <a:rPr lang="ja-JP" altLang="en-US"/>
              <a:t>メニュー、味、設備など９項目の苦情が有りました。</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872B94A-27B8-45F6-A52D-C25B3C019AAA}" type="slidenum">
              <a:rPr lang="en-US" altLang="ja-JP"/>
              <a:pPr/>
              <a:t>23</a:t>
            </a:fld>
            <a:endParaRPr lang="en-US" altLang="ja-JP"/>
          </a:p>
        </p:txBody>
      </p:sp>
      <p:sp>
        <p:nvSpPr>
          <p:cNvPr id="253954" name="Rectangle 2"/>
          <p:cNvSpPr>
            <a:spLocks noChangeArrowheads="1" noTextEdit="1"/>
          </p:cNvSpPr>
          <p:nvPr>
            <p:ph type="sldImg"/>
          </p:nvPr>
        </p:nvSpPr>
        <p:spPr>
          <a:ln/>
        </p:spPr>
      </p:sp>
      <p:sp>
        <p:nvSpPr>
          <p:cNvPr id="253955" name="Rectangle 3"/>
          <p:cNvSpPr>
            <a:spLocks noGrp="1" noChangeArrowheads="1"/>
          </p:cNvSpPr>
          <p:nvPr>
            <p:ph type="body" idx="1"/>
          </p:nvPr>
        </p:nvSpPr>
        <p:spPr/>
        <p:txBody>
          <a:bodyPr/>
          <a:lstStyle/>
          <a:p>
            <a:r>
              <a:rPr lang="ja-JP" altLang="en-US"/>
              <a:t>次にパレートようの、データー表を作ります。</a:t>
            </a:r>
          </a:p>
          <a:p>
            <a:r>
              <a:rPr lang="ja-JP" altLang="en-US"/>
              <a:t>苦情数の多い順に種類を並べ替え、累積件数と累積比率を計算した表を作成します</a:t>
            </a:r>
          </a:p>
          <a:p>
            <a:r>
              <a:rPr lang="ja-JP" altLang="en-US"/>
              <a:t>混雑に関する苦情が</a:t>
            </a:r>
            <a:r>
              <a:rPr lang="en-US" altLang="ja-JP"/>
              <a:t>40</a:t>
            </a:r>
            <a:r>
              <a:rPr lang="ja-JP" altLang="en-US"/>
              <a:t>件累積比率は３６％、</a:t>
            </a:r>
          </a:p>
          <a:p>
            <a:r>
              <a:rPr lang="ja-JP" altLang="en-US"/>
              <a:t>メニューが少ないが苦情</a:t>
            </a:r>
            <a:r>
              <a:rPr lang="en-US" altLang="ja-JP"/>
              <a:t>20</a:t>
            </a:r>
            <a:r>
              <a:rPr lang="ja-JP" altLang="en-US"/>
              <a:t>件累積件数</a:t>
            </a:r>
            <a:r>
              <a:rPr lang="en-US" altLang="ja-JP"/>
              <a:t>60</a:t>
            </a:r>
            <a:r>
              <a:rPr lang="ja-JP" altLang="en-US"/>
              <a:t>件、累積比率</a:t>
            </a:r>
            <a:r>
              <a:rPr lang="en-US" altLang="ja-JP"/>
              <a:t>55</a:t>
            </a:r>
            <a:r>
              <a:rPr lang="ja-JP" altLang="en-US"/>
              <a:t>パーセント、</a:t>
            </a:r>
          </a:p>
          <a:p>
            <a:r>
              <a:rPr lang="ja-JP" altLang="en-US"/>
              <a:t>このように、すべての項目について計算します。</a:t>
            </a:r>
          </a:p>
          <a:p>
            <a:r>
              <a:rPr lang="ja-JP" altLang="en-US"/>
              <a:t>その他の項目は、なるべく１０パーセント以下に纏めましょう。</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466F2FD-351B-495F-9B99-A77169EFB265}" type="slidenum">
              <a:rPr lang="en-US" altLang="ja-JP"/>
              <a:pPr/>
              <a:t>24</a:t>
            </a:fld>
            <a:endParaRPr lang="en-US" altLang="ja-JP"/>
          </a:p>
        </p:txBody>
      </p:sp>
      <p:sp>
        <p:nvSpPr>
          <p:cNvPr id="162818" name="Rectangle 2050"/>
          <p:cNvSpPr>
            <a:spLocks noChangeArrowheads="1" noTextEdit="1"/>
          </p:cNvSpPr>
          <p:nvPr>
            <p:ph type="sldImg"/>
          </p:nvPr>
        </p:nvSpPr>
        <p:spPr>
          <a:ln cap="flat"/>
        </p:spPr>
      </p:sp>
      <p:sp>
        <p:nvSpPr>
          <p:cNvPr id="162819" name="Rectangle 2051"/>
          <p:cNvSpPr>
            <a:spLocks noGrp="1" noChangeArrowheads="1"/>
          </p:cNvSpPr>
          <p:nvPr>
            <p:ph type="body" idx="1"/>
          </p:nvPr>
        </p:nvSpPr>
        <p:spPr>
          <a:noFill/>
          <a:ln/>
        </p:spPr>
        <p:txBody>
          <a:bodyPr/>
          <a:lstStyle/>
          <a:p>
            <a:r>
              <a:rPr lang="ja-JP" altLang="en-US"/>
              <a:t>次にパレート図の作成に入ります。</a:t>
            </a:r>
          </a:p>
          <a:p>
            <a:r>
              <a:rPr lang="ja-JP" altLang="en-US"/>
              <a:t>縦軸と横軸を書きます</a:t>
            </a:r>
          </a:p>
          <a:p>
            <a:r>
              <a:rPr lang="ja-JP" altLang="en-US"/>
              <a:t>機軸を０としてタテ軸にデーター数と目盛り線を入れます</a:t>
            </a:r>
          </a:p>
          <a:p>
            <a:r>
              <a:rPr lang="ja-JP" altLang="en-US"/>
              <a:t>メモリは全件数より多い数まで入れてください</a:t>
            </a:r>
          </a:p>
          <a:p>
            <a:r>
              <a:rPr lang="ja-JP" altLang="en-US"/>
              <a:t>縦軸には結果と言う特性値を書きますこの例の場合</a:t>
            </a:r>
          </a:p>
          <a:p>
            <a:r>
              <a:rPr lang="ja-JP" altLang="en-US"/>
              <a:t>は、苦情数となります、データー数が１１０件有りますので</a:t>
            </a:r>
          </a:p>
          <a:p>
            <a:r>
              <a:rPr lang="ja-JP" altLang="en-US"/>
              <a:t>１２０件までのメモリを付けます、</a:t>
            </a:r>
          </a:p>
          <a:p>
            <a:r>
              <a:rPr lang="ja-JP" altLang="en-US"/>
              <a:t>横軸には項目を記入します、この例の場合は苦情の種類になります</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2800CF0-FA6E-49B0-B704-74C45E359F84}" type="slidenum">
              <a:rPr lang="en-US" altLang="ja-JP"/>
              <a:pPr/>
              <a:t>25</a:t>
            </a:fld>
            <a:endParaRPr lang="en-US" altLang="ja-JP"/>
          </a:p>
        </p:txBody>
      </p:sp>
      <p:sp>
        <p:nvSpPr>
          <p:cNvPr id="254978" name="Rectangle 2"/>
          <p:cNvSpPr>
            <a:spLocks noChangeArrowheads="1" noTextEdit="1"/>
          </p:cNvSpPr>
          <p:nvPr>
            <p:ph type="sldImg"/>
          </p:nvPr>
        </p:nvSpPr>
        <p:spPr>
          <a:ln/>
        </p:spPr>
      </p:sp>
      <p:sp>
        <p:nvSpPr>
          <p:cNvPr id="254979" name="Rectangle 3"/>
          <p:cNvSpPr>
            <a:spLocks noGrp="1" noChangeArrowheads="1"/>
          </p:cNvSpPr>
          <p:nvPr>
            <p:ph type="body" idx="1"/>
          </p:nvPr>
        </p:nvSpPr>
        <p:spPr/>
        <p:txBody>
          <a:bodyPr/>
          <a:lstStyle/>
          <a:p>
            <a:r>
              <a:rPr lang="ja-JP" altLang="en-US"/>
              <a:t>次に棒グラフを書きます。</a:t>
            </a:r>
          </a:p>
          <a:p>
            <a:r>
              <a:rPr lang="ja-JP" altLang="en-US"/>
              <a:t>項目と項目の間に間隔を明けない様にします、</a:t>
            </a:r>
          </a:p>
          <a:p>
            <a:r>
              <a:rPr lang="ja-JP" altLang="en-US"/>
              <a:t>その他は</a:t>
            </a:r>
            <a:r>
              <a:rPr lang="en-US" altLang="ja-JP"/>
              <a:t>11</a:t>
            </a:r>
            <a:r>
              <a:rPr lang="ja-JP" altLang="en-US"/>
              <a:t>件有りますが、一番右に書いてください。</a:t>
            </a:r>
          </a:p>
          <a:p>
            <a:r>
              <a:rPr lang="ja-JP" altLang="en-US"/>
              <a:t>下側に、項目名を書きます。</a:t>
            </a:r>
          </a:p>
          <a:p>
            <a:r>
              <a:rPr lang="ja-JP" altLang="en-US"/>
              <a:t>件数の少ない</a:t>
            </a:r>
            <a:r>
              <a:rPr lang="en-US" altLang="ja-JP"/>
              <a:t>3</a:t>
            </a:r>
            <a:r>
              <a:rPr lang="ja-JP" altLang="en-US"/>
              <a:t>項目はその他で纏めました。</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007FA27-23D6-447B-AB6F-DA610A09AFFC}" type="slidenum">
              <a:rPr lang="en-US" altLang="ja-JP"/>
              <a:pPr/>
              <a:t>26</a:t>
            </a:fld>
            <a:endParaRPr lang="en-US" altLang="ja-JP"/>
          </a:p>
        </p:txBody>
      </p:sp>
      <p:sp>
        <p:nvSpPr>
          <p:cNvPr id="256002" name="Rectangle 2"/>
          <p:cNvSpPr>
            <a:spLocks noChangeArrowheads="1" noTextEdit="1"/>
          </p:cNvSpPr>
          <p:nvPr>
            <p:ph type="sldImg"/>
          </p:nvPr>
        </p:nvSpPr>
        <p:spPr>
          <a:ln/>
        </p:spPr>
      </p:sp>
      <p:sp>
        <p:nvSpPr>
          <p:cNvPr id="256003" name="Rectangle 3"/>
          <p:cNvSpPr>
            <a:spLocks noGrp="1" noChangeArrowheads="1"/>
          </p:cNvSpPr>
          <p:nvPr>
            <p:ph type="body" idx="1"/>
          </p:nvPr>
        </p:nvSpPr>
        <p:spPr/>
        <p:txBody>
          <a:bodyPr/>
          <a:lstStyle/>
          <a:p>
            <a:r>
              <a:rPr lang="ja-JP" altLang="en-US"/>
              <a:t>次に、累積の折れ線グラフを書きます。</a:t>
            </a:r>
          </a:p>
          <a:p>
            <a:r>
              <a:rPr lang="ja-JP" altLang="en-US"/>
              <a:t>混雑の棒の右肩のところに、点を書きます</a:t>
            </a:r>
          </a:p>
          <a:p>
            <a:r>
              <a:rPr lang="ja-JP" altLang="en-US"/>
              <a:t>次に、混雑件数にメニュー少件数を載せた、所に点を入れます</a:t>
            </a:r>
          </a:p>
          <a:p>
            <a:r>
              <a:rPr lang="ja-JP" altLang="en-US"/>
              <a:t>混雑が</a:t>
            </a:r>
            <a:r>
              <a:rPr lang="en-US" altLang="ja-JP"/>
              <a:t>40</a:t>
            </a:r>
            <a:r>
              <a:rPr lang="ja-JP" altLang="en-US"/>
              <a:t>件、メニュー少が</a:t>
            </a:r>
            <a:r>
              <a:rPr lang="en-US" altLang="ja-JP"/>
              <a:t>20</a:t>
            </a:r>
            <a:r>
              <a:rPr lang="ja-JP" altLang="en-US"/>
              <a:t>件ですので、</a:t>
            </a:r>
          </a:p>
          <a:p>
            <a:r>
              <a:rPr lang="en-US" altLang="ja-JP"/>
              <a:t>60</a:t>
            </a:r>
            <a:r>
              <a:rPr lang="ja-JP" altLang="en-US"/>
              <a:t>件のところに点を入れます、このようにすべての項目に点を</a:t>
            </a:r>
          </a:p>
          <a:p>
            <a:r>
              <a:rPr lang="ja-JP" altLang="en-US"/>
              <a:t>付けて行き、その点を線で結びます。</a:t>
            </a:r>
          </a:p>
          <a:p>
            <a:r>
              <a:rPr lang="ja-JP" altLang="en-US"/>
              <a:t>棒を全部積んだところが一番最終の点になります</a:t>
            </a:r>
          </a:p>
          <a:p>
            <a:r>
              <a:rPr lang="ja-JP" altLang="en-US"/>
              <a:t>ここが累積比率の１００％になる訳です。</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5FC9030-1860-4EBF-AAF5-8A778D8A1468}" type="slidenum">
              <a:rPr lang="en-US" altLang="ja-JP"/>
              <a:pPr/>
              <a:t>27</a:t>
            </a:fld>
            <a:endParaRPr lang="en-US" altLang="ja-JP"/>
          </a:p>
        </p:txBody>
      </p:sp>
      <p:sp>
        <p:nvSpPr>
          <p:cNvPr id="257026" name="Rectangle 2"/>
          <p:cNvSpPr>
            <a:spLocks noChangeArrowheads="1" noTextEdit="1"/>
          </p:cNvSpPr>
          <p:nvPr>
            <p:ph type="sldImg"/>
          </p:nvPr>
        </p:nvSpPr>
        <p:spPr>
          <a:ln/>
        </p:spPr>
      </p:sp>
      <p:sp>
        <p:nvSpPr>
          <p:cNvPr id="257027" name="Rectangle 3"/>
          <p:cNvSpPr>
            <a:spLocks noGrp="1" noChangeArrowheads="1"/>
          </p:cNvSpPr>
          <p:nvPr>
            <p:ph type="body" idx="1"/>
          </p:nvPr>
        </p:nvSpPr>
        <p:spPr/>
        <p:txBody>
          <a:bodyPr/>
          <a:lstStyle/>
          <a:p>
            <a:r>
              <a:rPr lang="ja-JP" altLang="en-US"/>
              <a:t>次に累積比率の目盛り線を記入します。</a:t>
            </a:r>
          </a:p>
          <a:p>
            <a:r>
              <a:rPr lang="ja-JP" altLang="en-US"/>
              <a:t>一番右のその他の、項目の点が、１００％の位置になります。</a:t>
            </a:r>
          </a:p>
          <a:p>
            <a:r>
              <a:rPr lang="ja-JP" altLang="en-US"/>
              <a:t>ここから下の０点まで線を引き、２０％きざみに目盛り線と</a:t>
            </a:r>
          </a:p>
          <a:p>
            <a:r>
              <a:rPr lang="ja-JP" altLang="en-US"/>
              <a:t>比率を入れます。特に決まりは有りませんがこのくらいが</a:t>
            </a:r>
          </a:p>
          <a:p>
            <a:r>
              <a:rPr lang="ja-JP" altLang="en-US"/>
              <a:t>一番見やすいと思います。</a:t>
            </a:r>
          </a:p>
          <a:p>
            <a:endParaRPr lang="en-US" altLang="ja-JP"/>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3431236-85CE-4E34-A8C3-90ADE0552415}" type="slidenum">
              <a:rPr lang="en-US" altLang="ja-JP"/>
              <a:pPr/>
              <a:t>28</a:t>
            </a:fld>
            <a:endParaRPr lang="en-US" altLang="ja-JP"/>
          </a:p>
        </p:txBody>
      </p:sp>
      <p:sp>
        <p:nvSpPr>
          <p:cNvPr id="258050" name="Rectangle 2"/>
          <p:cNvSpPr>
            <a:spLocks noChangeArrowheads="1" noTextEdit="1"/>
          </p:cNvSpPr>
          <p:nvPr>
            <p:ph type="sldImg"/>
          </p:nvPr>
        </p:nvSpPr>
        <p:spPr>
          <a:ln/>
        </p:spPr>
      </p:sp>
      <p:sp>
        <p:nvSpPr>
          <p:cNvPr id="258051" name="Rectangle 3"/>
          <p:cNvSpPr>
            <a:spLocks noGrp="1" noChangeArrowheads="1"/>
          </p:cNvSpPr>
          <p:nvPr>
            <p:ph type="body" idx="1"/>
          </p:nvPr>
        </p:nvSpPr>
        <p:spPr/>
        <p:txBody>
          <a:bodyPr/>
          <a:lstStyle/>
          <a:p>
            <a:r>
              <a:rPr lang="ja-JP" altLang="en-US"/>
              <a:t>最後に、必要事項を記入します。</a:t>
            </a:r>
          </a:p>
          <a:p>
            <a:r>
              <a:rPr lang="ja-JP" altLang="en-US"/>
              <a:t>データー取りの期間、データー数、作成日、作成者を書き入れます</a:t>
            </a:r>
          </a:p>
          <a:p>
            <a:r>
              <a:rPr lang="ja-JP" altLang="en-US"/>
              <a:t>データー数の書き方ですが、時間とか金額は　「合計０００」という書き方で</a:t>
            </a:r>
          </a:p>
          <a:p>
            <a:r>
              <a:rPr lang="ja-JP" altLang="en-US"/>
              <a:t>その他は　ｎ＝０００というふうに記入します、</a:t>
            </a:r>
          </a:p>
          <a:p>
            <a:r>
              <a:rPr lang="ja-JP" altLang="en-US"/>
              <a:t>今回は件数ですので、ｎ＝１１０　と記入しました。</a:t>
            </a:r>
          </a:p>
          <a:p>
            <a:endParaRPr lang="en-US" altLang="ja-JP"/>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44450BF-9562-4D51-90FD-E504F06E61EF}" type="slidenum">
              <a:rPr lang="en-US" altLang="ja-JP"/>
              <a:pPr/>
              <a:t>29</a:t>
            </a:fld>
            <a:endParaRPr lang="en-US" altLang="ja-JP"/>
          </a:p>
        </p:txBody>
      </p:sp>
      <p:sp>
        <p:nvSpPr>
          <p:cNvPr id="259074" name="Rectangle 2"/>
          <p:cNvSpPr>
            <a:spLocks noChangeArrowheads="1" noTextEdit="1"/>
          </p:cNvSpPr>
          <p:nvPr>
            <p:ph type="sldImg"/>
          </p:nvPr>
        </p:nvSpPr>
        <p:spPr>
          <a:ln/>
        </p:spPr>
      </p:sp>
      <p:sp>
        <p:nvSpPr>
          <p:cNvPr id="259075" name="Rectangle 3"/>
          <p:cNvSpPr>
            <a:spLocks noGrp="1" noChangeArrowheads="1"/>
          </p:cNvSpPr>
          <p:nvPr>
            <p:ph type="body" idx="1"/>
          </p:nvPr>
        </p:nvSpPr>
        <p:spPr/>
        <p:txBody>
          <a:bodyPr/>
          <a:lstStyle/>
          <a:p>
            <a:r>
              <a:rPr lang="ja-JP" altLang="en-US"/>
              <a:t>作成時の留意点をもう一度説明します</a:t>
            </a:r>
          </a:p>
          <a:p>
            <a:r>
              <a:rPr lang="ja-JP" altLang="en-US"/>
              <a:t>（アニメーションの順に説明する）</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618BAFA-9034-4F7C-BF20-E66D380E7400}" type="slidenum">
              <a:rPr lang="en-US" altLang="ja-JP"/>
              <a:pPr/>
              <a:t>3</a:t>
            </a:fld>
            <a:endParaRPr lang="en-US" altLang="ja-JP"/>
          </a:p>
        </p:txBody>
      </p:sp>
      <p:sp>
        <p:nvSpPr>
          <p:cNvPr id="219138" name="Rectangle 2"/>
          <p:cNvSpPr>
            <a:spLocks noChangeArrowheads="1" noTextEdit="1"/>
          </p:cNvSpPr>
          <p:nvPr>
            <p:ph type="sldImg"/>
          </p:nvPr>
        </p:nvSpPr>
        <p:spPr>
          <a:ln/>
        </p:spPr>
      </p:sp>
      <p:sp>
        <p:nvSpPr>
          <p:cNvPr id="219139" name="Rectangle 3"/>
          <p:cNvSpPr>
            <a:spLocks noGrp="1" noChangeArrowheads="1"/>
          </p:cNvSpPr>
          <p:nvPr>
            <p:ph type="body" idx="1"/>
          </p:nvPr>
        </p:nvSpPr>
        <p:spPr/>
        <p:txBody>
          <a:bodyPr/>
          <a:lstStyle/>
          <a:p>
            <a:r>
              <a:rPr lang="ja-JP" altLang="en-US"/>
              <a:t>手順は７つ有ります</a:t>
            </a:r>
          </a:p>
          <a:p>
            <a:r>
              <a:rPr lang="ja-JP" altLang="en-US"/>
              <a:t>手順１で　テーマを決めます、</a:t>
            </a:r>
          </a:p>
          <a:p>
            <a:r>
              <a:rPr lang="ja-JP" altLang="en-US"/>
              <a:t>手順</a:t>
            </a:r>
            <a:r>
              <a:rPr lang="en-US" altLang="ja-JP"/>
              <a:t>2</a:t>
            </a:r>
            <a:r>
              <a:rPr lang="ja-JP" altLang="en-US"/>
              <a:t>で　謙譲を把握し、問題を明確化し、目標を決めます。</a:t>
            </a:r>
          </a:p>
          <a:p>
            <a:r>
              <a:rPr lang="ja-JP" altLang="en-US"/>
              <a:t>手順</a:t>
            </a:r>
            <a:r>
              <a:rPr lang="en-US" altLang="ja-JP"/>
              <a:t>3</a:t>
            </a:r>
            <a:r>
              <a:rPr lang="ja-JP" altLang="en-US"/>
              <a:t>で　活動計画を立てます。</a:t>
            </a:r>
          </a:p>
          <a:p>
            <a:r>
              <a:rPr lang="ja-JP" altLang="en-US"/>
              <a:t>手順</a:t>
            </a:r>
            <a:r>
              <a:rPr lang="en-US" altLang="ja-JP"/>
              <a:t>4</a:t>
            </a:r>
            <a:r>
              <a:rPr lang="ja-JP" altLang="en-US"/>
              <a:t>で　問題の原因を要因解析により追求します。</a:t>
            </a:r>
          </a:p>
          <a:p>
            <a:r>
              <a:rPr lang="ja-JP" altLang="en-US"/>
              <a:t>手順５で　対策案を検討し、対策を実施します。</a:t>
            </a:r>
          </a:p>
          <a:p>
            <a:r>
              <a:rPr lang="ja-JP" altLang="en-US"/>
              <a:t>手順</a:t>
            </a:r>
            <a:r>
              <a:rPr lang="en-US" altLang="ja-JP"/>
              <a:t>6</a:t>
            </a:r>
            <a:r>
              <a:rPr lang="ja-JP" altLang="en-US"/>
              <a:t>で　対策後の効果を把握します</a:t>
            </a:r>
          </a:p>
          <a:p>
            <a:r>
              <a:rPr lang="ja-JP" altLang="en-US"/>
              <a:t>手順７で　効果が継続できるよう標準化し職場展開をします。</a:t>
            </a:r>
          </a:p>
          <a:p>
            <a:r>
              <a:rPr lang="ja-JP" altLang="en-US"/>
              <a:t>以上が問題解決のステップとなります。</a:t>
            </a:r>
          </a:p>
          <a:p>
            <a:r>
              <a:rPr lang="ja-JP" altLang="en-US"/>
              <a:t>次に各ステップをもう少し詳しく説明します。</a:t>
            </a: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45F13B4-389C-4AE4-B9B9-8BE386389689}" type="slidenum">
              <a:rPr lang="en-US" altLang="ja-JP"/>
              <a:pPr/>
              <a:t>30</a:t>
            </a:fld>
            <a:endParaRPr lang="en-US" altLang="ja-JP"/>
          </a:p>
        </p:txBody>
      </p:sp>
      <p:sp>
        <p:nvSpPr>
          <p:cNvPr id="260098" name="Rectangle 2"/>
          <p:cNvSpPr>
            <a:spLocks noChangeArrowheads="1" noTextEdit="1"/>
          </p:cNvSpPr>
          <p:nvPr>
            <p:ph type="sldImg"/>
          </p:nvPr>
        </p:nvSpPr>
        <p:spPr>
          <a:ln/>
        </p:spPr>
      </p:sp>
      <p:sp>
        <p:nvSpPr>
          <p:cNvPr id="260099" name="Rectangle 3"/>
          <p:cNvSpPr>
            <a:spLocks noGrp="1" noChangeArrowheads="1"/>
          </p:cNvSpPr>
          <p:nvPr>
            <p:ph type="body" idx="1"/>
          </p:nvPr>
        </p:nvSpPr>
        <p:spPr/>
        <p:txBody>
          <a:bodyPr/>
          <a:lstStyle/>
          <a:p>
            <a:r>
              <a:rPr lang="ja-JP" altLang="en-US"/>
              <a:t>また、データー取りの時の留意点を説明します</a:t>
            </a:r>
          </a:p>
          <a:p>
            <a:r>
              <a:rPr lang="ja-JP" altLang="en-US"/>
              <a:t>テーマが何の目的かを、考えてデーター取りをして下さい。</a:t>
            </a:r>
          </a:p>
          <a:p>
            <a:r>
              <a:rPr lang="ja-JP" altLang="en-US"/>
              <a:t>たとえば、数を減らすのが目的か率を下げるのが目的かなど色々な</a:t>
            </a:r>
          </a:p>
          <a:p>
            <a:r>
              <a:rPr lang="ja-JP" altLang="en-US"/>
              <a:t>角度から、データーをとり、パレート図を作ってください。</a:t>
            </a:r>
          </a:p>
          <a:p>
            <a:r>
              <a:rPr lang="ja-JP" altLang="en-US"/>
              <a:t>下の図は、コンビニは賞味期限が切れると商品は廃却されます</a:t>
            </a:r>
          </a:p>
          <a:p>
            <a:r>
              <a:rPr lang="ja-JP" altLang="en-US"/>
              <a:t>この売れ残り状況をまとめた図です、</a:t>
            </a:r>
          </a:p>
          <a:p>
            <a:r>
              <a:rPr lang="ja-JP" altLang="en-US"/>
              <a:t>左は、売れ残り個数をまとめました、おにぎりの個数がトップです。</a:t>
            </a:r>
          </a:p>
          <a:p>
            <a:r>
              <a:rPr lang="ja-JP" altLang="en-US"/>
              <a:t>これだけを見ると、おにぎりが問題となりそうですが、右の図の様に</a:t>
            </a:r>
          </a:p>
          <a:p>
            <a:r>
              <a:rPr lang="ja-JP" altLang="en-US"/>
              <a:t>金額でまとめてみると、一個の金額が高い「お弁当」がトップとなります</a:t>
            </a:r>
          </a:p>
          <a:p>
            <a:r>
              <a:rPr lang="ja-JP" altLang="en-US"/>
              <a:t>このように、個数が問題か、金額が問題かをよく考えないと</a:t>
            </a:r>
          </a:p>
          <a:p>
            <a:r>
              <a:rPr lang="ja-JP" altLang="en-US"/>
              <a:t>おにぎりを攻めるのか、弁当を攻めるのか、活動が変わってきてしまいます。</a:t>
            </a:r>
          </a:p>
          <a:p>
            <a:endParaRPr lang="ja-JP" altLang="en-US"/>
          </a:p>
          <a:p>
            <a:endParaRPr lang="en-US" altLang="ja-JP"/>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29EB963-4BCD-4B1F-B1C0-1321FD47F8EE}" type="slidenum">
              <a:rPr lang="en-US" altLang="ja-JP"/>
              <a:pPr/>
              <a:t>31</a:t>
            </a:fld>
            <a:endParaRPr lang="en-US" altLang="ja-JP"/>
          </a:p>
        </p:txBody>
      </p:sp>
      <p:sp>
        <p:nvSpPr>
          <p:cNvPr id="261122" name="Rectangle 2"/>
          <p:cNvSpPr>
            <a:spLocks noChangeArrowheads="1" noTextEdit="1"/>
          </p:cNvSpPr>
          <p:nvPr>
            <p:ph type="sldImg"/>
          </p:nvPr>
        </p:nvSpPr>
        <p:spPr>
          <a:ln/>
        </p:spPr>
      </p:sp>
      <p:sp>
        <p:nvSpPr>
          <p:cNvPr id="261123" name="Rectangle 3"/>
          <p:cNvSpPr>
            <a:spLocks noGrp="1" noChangeArrowheads="1"/>
          </p:cNvSpPr>
          <p:nvPr>
            <p:ph type="body" idx="1"/>
          </p:nvPr>
        </p:nvSpPr>
        <p:spPr/>
        <p:txBody>
          <a:bodyPr/>
          <a:lstStyle/>
          <a:p>
            <a:r>
              <a:rPr lang="ja-JP" altLang="en-US"/>
              <a:t>みなで復習しましょう。</a:t>
            </a: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0DB9B52-DADF-41AE-AF2C-9ED5D948A3A6}" type="slidenum">
              <a:rPr lang="en-US" altLang="ja-JP"/>
              <a:pPr/>
              <a:t>32</a:t>
            </a:fld>
            <a:endParaRPr lang="en-US" altLang="ja-JP"/>
          </a:p>
        </p:txBody>
      </p:sp>
      <p:sp>
        <p:nvSpPr>
          <p:cNvPr id="275458" name="Rectangle 2"/>
          <p:cNvSpPr>
            <a:spLocks noChangeArrowheads="1" noTextEdit="1"/>
          </p:cNvSpPr>
          <p:nvPr>
            <p:ph type="sldImg"/>
          </p:nvPr>
        </p:nvSpPr>
        <p:spPr>
          <a:ln/>
        </p:spPr>
      </p:sp>
      <p:sp>
        <p:nvSpPr>
          <p:cNvPr id="275459" name="Rectangle 3"/>
          <p:cNvSpPr>
            <a:spLocks noGrp="1" noChangeArrowheads="1"/>
          </p:cNvSpPr>
          <p:nvPr>
            <p:ph type="body" idx="1"/>
          </p:nvPr>
        </p:nvSpPr>
        <p:spPr/>
        <p:txBody>
          <a:bodyPr/>
          <a:lstStyle/>
          <a:p>
            <a:r>
              <a:rPr lang="ja-JP" altLang="en-US"/>
              <a:t>このパレート図には間違いがあります、さてどこでしょうか？</a:t>
            </a:r>
          </a:p>
          <a:p>
            <a:r>
              <a:rPr lang="ja-JP" altLang="en-US"/>
              <a:t>（時間をおき、何人かに指名し答えてもらう）</a:t>
            </a: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FF994B8-0CBD-4FDB-A910-D3A38A802F49}" type="slidenum">
              <a:rPr lang="en-US" altLang="ja-JP"/>
              <a:pPr/>
              <a:t>33</a:t>
            </a:fld>
            <a:endParaRPr lang="en-US" altLang="ja-JP"/>
          </a:p>
        </p:txBody>
      </p:sp>
      <p:sp>
        <p:nvSpPr>
          <p:cNvPr id="263170" name="Rectangle 2"/>
          <p:cNvSpPr>
            <a:spLocks noChangeArrowheads="1" noTextEdit="1"/>
          </p:cNvSpPr>
          <p:nvPr>
            <p:ph type="sldImg"/>
          </p:nvPr>
        </p:nvSpPr>
        <p:spPr>
          <a:ln/>
        </p:spPr>
      </p:sp>
      <p:sp>
        <p:nvSpPr>
          <p:cNvPr id="263171" name="Rectangle 3"/>
          <p:cNvSpPr>
            <a:spLocks noGrp="1" noChangeArrowheads="1"/>
          </p:cNvSpPr>
          <p:nvPr>
            <p:ph type="body" idx="1"/>
          </p:nvPr>
        </p:nvSpPr>
        <p:spPr/>
        <p:txBody>
          <a:bodyPr/>
          <a:lstStyle/>
          <a:p>
            <a:r>
              <a:rPr lang="ja-JP" altLang="en-US"/>
              <a:t>正解です。</a:t>
            </a:r>
          </a:p>
          <a:p>
            <a:r>
              <a:rPr lang="en-US" altLang="ja-JP"/>
              <a:t>6</a:t>
            </a:r>
            <a:r>
              <a:rPr lang="ja-JP" altLang="en-US"/>
              <a:t>箇所有りました</a:t>
            </a:r>
          </a:p>
          <a:p>
            <a:r>
              <a:rPr lang="ja-JP" altLang="en-US"/>
              <a:t>その他は一番右、タイトルの図は下側、件数と比率が逆になっています</a:t>
            </a:r>
          </a:p>
          <a:p>
            <a:r>
              <a:rPr lang="ja-JP" altLang="en-US"/>
              <a:t>サンプル数は</a:t>
            </a:r>
            <a:r>
              <a:rPr lang="en-US" altLang="ja-JP"/>
              <a:t>N</a:t>
            </a:r>
            <a:r>
              <a:rPr lang="ja-JP" altLang="en-US"/>
              <a:t>＝としましょう。</a:t>
            </a:r>
          </a:p>
          <a:p>
            <a:r>
              <a:rPr lang="ja-JP" altLang="en-US"/>
              <a:t>他　赤字のところが間違っていましたが、皆さんわかりましたか？</a:t>
            </a: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5218E90-ECCC-473D-9C4D-DDF63E46D304}" type="slidenum">
              <a:rPr lang="en-US" altLang="ja-JP"/>
              <a:pPr/>
              <a:t>34</a:t>
            </a:fld>
            <a:endParaRPr lang="en-US" altLang="ja-JP"/>
          </a:p>
        </p:txBody>
      </p:sp>
      <p:sp>
        <p:nvSpPr>
          <p:cNvPr id="279554" name="Rectangle 2"/>
          <p:cNvSpPr>
            <a:spLocks noChangeArrowheads="1" noTextEdit="1"/>
          </p:cNvSpPr>
          <p:nvPr>
            <p:ph type="sldImg"/>
          </p:nvPr>
        </p:nvSpPr>
        <p:spPr>
          <a:ln cap="flat"/>
        </p:spPr>
      </p:sp>
      <p:sp>
        <p:nvSpPr>
          <p:cNvPr id="279555" name="Rectangle 3"/>
          <p:cNvSpPr>
            <a:spLocks noGrp="1" noChangeArrowheads="1"/>
          </p:cNvSpPr>
          <p:nvPr>
            <p:ph type="body" idx="1"/>
          </p:nvPr>
        </p:nvSpPr>
        <p:spPr>
          <a:noFill/>
          <a:ln/>
        </p:spPr>
        <p:txBody>
          <a:bodyPr/>
          <a:lstStyle/>
          <a:p>
            <a:r>
              <a:rPr lang="ja-JP" altLang="en-US"/>
              <a:t>それでは特性要因図から勉強して行きましょう。</a:t>
            </a:r>
          </a:p>
          <a:p>
            <a:endParaRPr lang="en-US" altLang="ja-JP"/>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199153B-7DFE-4D6A-8BE9-84D0EEEF626C}" type="slidenum">
              <a:rPr lang="en-US" altLang="ja-JP"/>
              <a:pPr/>
              <a:t>35</a:t>
            </a:fld>
            <a:endParaRPr lang="en-US" altLang="ja-JP"/>
          </a:p>
        </p:txBody>
      </p:sp>
      <p:sp>
        <p:nvSpPr>
          <p:cNvPr id="281602" name="Rectangle 2"/>
          <p:cNvSpPr>
            <a:spLocks noChangeArrowheads="1" noTextEdit="1"/>
          </p:cNvSpPr>
          <p:nvPr>
            <p:ph type="sldImg"/>
          </p:nvPr>
        </p:nvSpPr>
        <p:spPr>
          <a:ln/>
        </p:spPr>
      </p:sp>
      <p:sp>
        <p:nvSpPr>
          <p:cNvPr id="281603" name="Rectangle 3"/>
          <p:cNvSpPr>
            <a:spLocks noGrp="1" noChangeArrowheads="1"/>
          </p:cNvSpPr>
          <p:nvPr>
            <p:ph type="body" idx="1"/>
          </p:nvPr>
        </p:nvSpPr>
        <p:spPr/>
        <p:txBody>
          <a:bodyPr/>
          <a:lstStyle/>
          <a:p>
            <a:r>
              <a:rPr lang="ja-JP" altLang="en-US" sz="1400">
                <a:ea typeface="ＭＳ Ｐゴシック" pitchFamily="50" charset="-128"/>
              </a:rPr>
              <a:t>皆さんが仕事をすると　　　　　　　　　　　　　　　　　　　　　　　　　　　　　　　　　　　　　　　　　　　　　①同じように作ったのに良いものと、悪いものが出来た。とか　</a:t>
            </a:r>
          </a:p>
          <a:p>
            <a:r>
              <a:rPr lang="ja-JP" altLang="en-US" sz="1400">
                <a:ea typeface="ＭＳ Ｐゴシック" pitchFamily="50" charset="-128"/>
              </a:rPr>
              <a:t>②予定した数の商品が売れなかった。　と言う結果が出ます。　　　　　　　　　　　　　　　　　　　　　　　　　　</a:t>
            </a:r>
          </a:p>
          <a:p>
            <a:r>
              <a:rPr lang="ja-JP" altLang="en-US" sz="1400">
                <a:ea typeface="ＭＳ Ｐゴシック" pitchFamily="50" charset="-128"/>
              </a:rPr>
              <a:t>良い結果が出ればよいのですが、悪い結果が出た場合、これは「問題」です。　　　　　　　　　　　　　　　　　　　　</a:t>
            </a:r>
          </a:p>
          <a:p>
            <a:r>
              <a:rPr lang="ja-JP" altLang="en-US" sz="1400">
                <a:ea typeface="ＭＳ Ｐゴシック" pitchFamily="50" charset="-128"/>
              </a:rPr>
              <a:t>なぜそのような結果（特性と言う）になったのか、原因（要因と言う）が色々と考えられます。　　</a:t>
            </a:r>
          </a:p>
          <a:p>
            <a:r>
              <a:rPr lang="ja-JP" altLang="en-US" sz="1400">
                <a:ea typeface="ＭＳ Ｐゴシック" pitchFamily="50" charset="-128"/>
              </a:rPr>
              <a:t>特性要因図は、このような</a:t>
            </a:r>
            <a:r>
              <a:rPr lang="ja-JP" altLang="en-US" sz="1400" b="1">
                <a:solidFill>
                  <a:srgbClr val="FF0000"/>
                </a:solidFill>
                <a:ea typeface="ＭＳ Ｐゴシック" pitchFamily="50" charset="-128"/>
              </a:rPr>
              <a:t>結果</a:t>
            </a:r>
            <a:r>
              <a:rPr lang="ja-JP" altLang="en-US" sz="1400">
                <a:ea typeface="ＭＳ Ｐゴシック" pitchFamily="50" charset="-128"/>
              </a:rPr>
              <a:t>と</a:t>
            </a:r>
            <a:r>
              <a:rPr lang="ja-JP" altLang="en-US" sz="1400" b="1">
                <a:solidFill>
                  <a:srgbClr val="FF0000"/>
                </a:solidFill>
                <a:ea typeface="ＭＳ Ｐゴシック" pitchFamily="50" charset="-128"/>
              </a:rPr>
              <a:t>原因</a:t>
            </a:r>
            <a:r>
              <a:rPr lang="ja-JP" altLang="en-US" sz="1400">
                <a:ea typeface="ＭＳ Ｐゴシック" pitchFamily="50" charset="-128"/>
              </a:rPr>
              <a:t>との関係（つながり）を</a:t>
            </a:r>
            <a:r>
              <a:rPr lang="ja-JP" altLang="en-US" sz="1400" b="1">
                <a:solidFill>
                  <a:srgbClr val="FF0000"/>
                </a:solidFill>
                <a:ea typeface="ＭＳ Ｐゴシック" pitchFamily="50" charset="-128"/>
              </a:rPr>
              <a:t>系統的</a:t>
            </a:r>
            <a:r>
              <a:rPr lang="ja-JP" altLang="en-US" sz="1400">
                <a:ea typeface="ＭＳ Ｐゴシック" pitchFamily="50" charset="-128"/>
              </a:rPr>
              <a:t>に整理した図のことです。　</a:t>
            </a:r>
          </a:p>
          <a:p>
            <a:r>
              <a:rPr lang="ja-JP" altLang="en-US" sz="1400">
                <a:ea typeface="ＭＳ Ｐゴシック" pitchFamily="50" charset="-128"/>
              </a:rPr>
              <a:t>この図は「食堂が混雑する」という問題にたいして作成した特性要因図です</a:t>
            </a:r>
          </a:p>
          <a:p>
            <a:r>
              <a:rPr lang="ja-JP" altLang="en-US" sz="1400">
                <a:ea typeface="ＭＳ Ｐゴシック" pitchFamily="50" charset="-128"/>
              </a:rPr>
              <a:t>関連する要因を魚のほねのように、整理し</a:t>
            </a:r>
          </a:p>
          <a:p>
            <a:r>
              <a:rPr lang="ja-JP" altLang="en-US" sz="1400">
                <a:ea typeface="ＭＳ Ｐゴシック" pitchFamily="50" charset="-128"/>
              </a:rPr>
              <a:t>大骨から中骨、小骨、孫骨という具合になぜなぜでつなぎ、追求していきます。</a:t>
            </a:r>
          </a:p>
          <a:p>
            <a:r>
              <a:rPr lang="ja-JP" altLang="en-US" sz="1400">
                <a:ea typeface="ＭＳ Ｐゴシック" pitchFamily="50" charset="-128"/>
              </a:rPr>
              <a:t>魚の骨でも　カレイの骨ではなく　孫、ひ孫骨の入った　ゴジラの骨であることが必要です。</a:t>
            </a:r>
          </a:p>
          <a:p>
            <a:r>
              <a:rPr lang="ja-JP" altLang="en-US" sz="1400">
                <a:ea typeface="ＭＳ Ｐゴシック" pitchFamily="50" charset="-128"/>
              </a:rPr>
              <a:t>作り方は後で詳しく勉強します。</a:t>
            </a: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9CBD438-0FBD-4D7C-9213-71F8117B2EFF}" type="slidenum">
              <a:rPr lang="en-US" altLang="ja-JP"/>
              <a:pPr/>
              <a:t>36</a:t>
            </a:fld>
            <a:endParaRPr lang="en-US" altLang="ja-JP"/>
          </a:p>
        </p:txBody>
      </p:sp>
      <p:sp>
        <p:nvSpPr>
          <p:cNvPr id="322562" name="Rectangle 2"/>
          <p:cNvSpPr>
            <a:spLocks noChangeArrowheads="1" noTextEdit="1"/>
          </p:cNvSpPr>
          <p:nvPr>
            <p:ph type="sldImg"/>
          </p:nvPr>
        </p:nvSpPr>
        <p:spPr>
          <a:ln/>
        </p:spPr>
      </p:sp>
      <p:sp>
        <p:nvSpPr>
          <p:cNvPr id="322563" name="Rectangle 3"/>
          <p:cNvSpPr>
            <a:spLocks noGrp="1" noChangeArrowheads="1"/>
          </p:cNvSpPr>
          <p:nvPr>
            <p:ph type="body" idx="1"/>
          </p:nvPr>
        </p:nvSpPr>
        <p:spPr/>
        <p:txBody>
          <a:bodyPr/>
          <a:lstStyle/>
          <a:p>
            <a:r>
              <a:rPr lang="ja-JP" altLang="en-US"/>
              <a:t>解りやすく言うと</a:t>
            </a:r>
          </a:p>
          <a:p>
            <a:r>
              <a:rPr lang="ja-JP" altLang="en-US"/>
              <a:t>①これは</a:t>
            </a:r>
            <a:r>
              <a:rPr lang="en-US" altLang="ja-JP"/>
              <a:t>7</a:t>
            </a:r>
            <a:r>
              <a:rPr lang="ja-JP" altLang="en-US"/>
              <a:t>つ道具では一番良く使われる手法で、②仕事の結果、つまり問題となる特性とその原因、</a:t>
            </a:r>
          </a:p>
          <a:p>
            <a:r>
              <a:rPr lang="ja-JP" altLang="en-US"/>
              <a:t>要因とも言いますが、この関係を体系的に解るようにしたもので、</a:t>
            </a:r>
          </a:p>
          <a:p>
            <a:r>
              <a:rPr lang="ja-JP" altLang="en-US"/>
              <a:t>③一般的には、問題や不良の原因を探すときに使います。</a:t>
            </a:r>
          </a:p>
          <a:p>
            <a:r>
              <a:rPr lang="ja-JP" altLang="en-US"/>
              <a:t>この狙いは、重要要因を探す事であり、真の原因はこのあとさらに調査をして究明する必要が有ります。</a:t>
            </a:r>
          </a:p>
          <a:p>
            <a:r>
              <a:rPr lang="ja-JP" altLang="en-US"/>
              <a:t>この時点ではまだ容疑者であるということを忘れないようにして下さい。</a:t>
            </a:r>
          </a:p>
          <a:p>
            <a:endParaRPr lang="en-US" altLang="ja-JP"/>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B94B79C-C642-46A3-8D6B-F8D0CDE79A35}" type="slidenum">
              <a:rPr lang="en-US" altLang="ja-JP"/>
              <a:pPr/>
              <a:t>37</a:t>
            </a:fld>
            <a:endParaRPr lang="en-US" altLang="ja-JP"/>
          </a:p>
        </p:txBody>
      </p:sp>
      <p:sp>
        <p:nvSpPr>
          <p:cNvPr id="283650" name="Rectangle 2"/>
          <p:cNvSpPr>
            <a:spLocks noChangeArrowheads="1" noTextEdit="1"/>
          </p:cNvSpPr>
          <p:nvPr>
            <p:ph type="sldImg"/>
          </p:nvPr>
        </p:nvSpPr>
        <p:spPr>
          <a:ln/>
        </p:spPr>
      </p:sp>
      <p:sp>
        <p:nvSpPr>
          <p:cNvPr id="283651" name="Rectangle 3"/>
          <p:cNvSpPr>
            <a:spLocks noGrp="1" noChangeArrowheads="1"/>
          </p:cNvSpPr>
          <p:nvPr>
            <p:ph type="body" idx="1"/>
          </p:nvPr>
        </p:nvSpPr>
        <p:spPr/>
        <p:txBody>
          <a:bodyPr/>
          <a:lstStyle/>
          <a:p>
            <a:r>
              <a:rPr lang="ja-JP" altLang="en-US"/>
              <a:t>次に特性要因図の使い方について説明します</a:t>
            </a:r>
          </a:p>
          <a:p>
            <a:r>
              <a:rPr lang="ja-JP" altLang="en-US"/>
              <a:t>特性要因図は問題発生のメカニズムを明らかにするために使いますが</a:t>
            </a:r>
          </a:p>
          <a:p>
            <a:r>
              <a:rPr lang="ja-JP" altLang="en-US"/>
              <a:t>他に、作る過程でベテランの持つノウハウを</a:t>
            </a:r>
          </a:p>
          <a:p>
            <a:r>
              <a:rPr lang="ja-JP" altLang="en-US"/>
              <a:t>経験の浅い人に伝承できます、</a:t>
            </a:r>
          </a:p>
          <a:p>
            <a:r>
              <a:rPr lang="ja-JP" altLang="en-US"/>
              <a:t>また、作成に関わるメンバーの能力向上にもつながります。</a:t>
            </a:r>
          </a:p>
          <a:p>
            <a:r>
              <a:rPr lang="ja-JP" altLang="en-US"/>
              <a:t>また、関係する人たちが集まって、作成する為メンバーの</a:t>
            </a:r>
          </a:p>
          <a:p>
            <a:r>
              <a:rPr lang="ja-JP" altLang="en-US"/>
              <a:t>知識の集積と整理、そして考え方の統一にも役立ちます。</a:t>
            </a:r>
          </a:p>
          <a:p>
            <a:r>
              <a:rPr lang="ja-JP" altLang="en-US"/>
              <a:t>使い方の大きい区分として</a:t>
            </a:r>
          </a:p>
          <a:p>
            <a:r>
              <a:rPr lang="ja-JP" altLang="en-US"/>
              <a:t>不適合いわゆる、問題のの原因を整理する「原因追求型陶製要因図」と</a:t>
            </a:r>
          </a:p>
          <a:p>
            <a:r>
              <a:rPr lang="ja-JP" altLang="en-US"/>
              <a:t>改善の手段を整理する、対策追求型陶製要因図の</a:t>
            </a:r>
            <a:r>
              <a:rPr lang="en-US" altLang="ja-JP"/>
              <a:t>2</a:t>
            </a:r>
            <a:r>
              <a:rPr lang="ja-JP" altLang="en-US"/>
              <a:t>種類があります。</a:t>
            </a: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D510D86-153E-40A6-941B-BE04C96C99B9}" type="slidenum">
              <a:rPr lang="en-US" altLang="ja-JP"/>
              <a:pPr/>
              <a:t>38</a:t>
            </a:fld>
            <a:endParaRPr lang="en-US" altLang="ja-JP"/>
          </a:p>
        </p:txBody>
      </p:sp>
      <p:sp>
        <p:nvSpPr>
          <p:cNvPr id="285698" name="Rectangle 2"/>
          <p:cNvSpPr>
            <a:spLocks noChangeArrowheads="1" noTextEdit="1"/>
          </p:cNvSpPr>
          <p:nvPr>
            <p:ph type="sldImg"/>
          </p:nvPr>
        </p:nvSpPr>
        <p:spPr>
          <a:ln/>
        </p:spPr>
      </p:sp>
      <p:sp>
        <p:nvSpPr>
          <p:cNvPr id="285699" name="Rectangle 3"/>
          <p:cNvSpPr>
            <a:spLocks noGrp="1" noChangeArrowheads="1"/>
          </p:cNvSpPr>
          <p:nvPr>
            <p:ph type="body" idx="1"/>
          </p:nvPr>
        </p:nvSpPr>
        <p:spPr/>
        <p:txBody>
          <a:bodyPr/>
          <a:lstStyle/>
          <a:p>
            <a:r>
              <a:rPr lang="ja-JP" altLang="en-US"/>
              <a:t>原因追求型特性要因図は</a:t>
            </a:r>
          </a:p>
          <a:p>
            <a:r>
              <a:rPr lang="ja-JP" altLang="en-US"/>
              <a:t>不適合（問題）の原因を整理するもので、</a:t>
            </a:r>
          </a:p>
          <a:p>
            <a:r>
              <a:rPr lang="ja-JP" altLang="en-US"/>
              <a:t>問題を解決する場合、「原因は何か」「何でこうなるか」</a:t>
            </a:r>
          </a:p>
          <a:p>
            <a:r>
              <a:rPr lang="ja-JP" altLang="en-US"/>
              <a:t>と言った事を考え、原因とその結果との関係を調べ重要要因を</a:t>
            </a:r>
          </a:p>
          <a:p>
            <a:r>
              <a:rPr lang="ja-JP" altLang="en-US"/>
              <a:t>つかむときに使います。</a:t>
            </a:r>
          </a:p>
          <a:p>
            <a:r>
              <a:rPr lang="ja-JP" altLang="en-US"/>
              <a:t>対策追求型特性要因図は改善の手段を整理する時の使うもので</a:t>
            </a:r>
          </a:p>
          <a:p>
            <a:r>
              <a:rPr lang="ja-JP" altLang="en-US"/>
              <a:t>問題を品質上、能率上、原価低減などの目的で取り上げたとき</a:t>
            </a:r>
          </a:p>
          <a:p>
            <a:r>
              <a:rPr lang="ja-JP" altLang="en-US"/>
              <a:t>その改善の手段を出し合い、整理し対策を検討するものです。</a:t>
            </a:r>
          </a:p>
          <a:p>
            <a:r>
              <a:rPr lang="ja-JP" altLang="en-US"/>
              <a:t>対策案だしはアイデアだしが重要で、ブレーンストーミングを</a:t>
            </a:r>
          </a:p>
          <a:p>
            <a:r>
              <a:rPr lang="ja-JP" altLang="en-US"/>
              <a:t>活用すると効果的です。</a:t>
            </a:r>
          </a:p>
          <a:p>
            <a:r>
              <a:rPr lang="ja-JP" altLang="en-US"/>
              <a:t>この場合、○○を△△するにはと言う特性に対して</a:t>
            </a:r>
          </a:p>
          <a:p>
            <a:r>
              <a:rPr lang="ja-JP" altLang="en-US"/>
              <a:t>特性を満足するためにはどうするかを系統だてて追求して行きます。</a:t>
            </a:r>
          </a:p>
          <a:p>
            <a:endParaRPr lang="en-US" altLang="ja-JP"/>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CBB4ED1-3A79-4D1F-8FB6-88D102F681C0}" type="slidenum">
              <a:rPr lang="en-US" altLang="ja-JP"/>
              <a:pPr/>
              <a:t>39</a:t>
            </a:fld>
            <a:endParaRPr lang="en-US" altLang="ja-JP"/>
          </a:p>
        </p:txBody>
      </p:sp>
      <p:sp>
        <p:nvSpPr>
          <p:cNvPr id="289794" name="Rectangle 2"/>
          <p:cNvSpPr>
            <a:spLocks noChangeArrowheads="1" noTextEdit="1"/>
          </p:cNvSpPr>
          <p:nvPr>
            <p:ph type="sldImg"/>
          </p:nvPr>
        </p:nvSpPr>
        <p:spPr>
          <a:ln/>
        </p:spPr>
      </p:sp>
      <p:sp>
        <p:nvSpPr>
          <p:cNvPr id="289795" name="Rectangle 3"/>
          <p:cNvSpPr>
            <a:spLocks noGrp="1" noChangeArrowheads="1"/>
          </p:cNvSpPr>
          <p:nvPr>
            <p:ph type="body" idx="1"/>
          </p:nvPr>
        </p:nvSpPr>
        <p:spPr/>
        <p:txBody>
          <a:bodyPr/>
          <a:lstStyle/>
          <a:p>
            <a:r>
              <a:rPr lang="ja-JP" altLang="en-US"/>
              <a:t>原因追求型の特性要因図作り方手順について勉強して行きましょう</a:t>
            </a:r>
          </a:p>
          <a:p>
            <a:r>
              <a:rPr lang="en-US" altLang="ja-JP"/>
              <a:t>7</a:t>
            </a:r>
            <a:r>
              <a:rPr lang="ja-JP" altLang="en-US"/>
              <a:t>つの手順があります</a:t>
            </a:r>
          </a:p>
          <a:p>
            <a:r>
              <a:rPr lang="ja-JP" altLang="en-US"/>
              <a:t>手順１は</a:t>
            </a:r>
            <a:r>
              <a:rPr lang="ja-JP" altLang="en-US" sz="2400">
                <a:ea typeface="HGP創英角ﾎﾟｯﾌﾟ体" pitchFamily="50" charset="-128"/>
              </a:rPr>
              <a:t>問題とする特性を決める　</a:t>
            </a:r>
            <a:r>
              <a:rPr lang="ja-JP" altLang="en-US" sz="2000">
                <a:solidFill>
                  <a:srgbClr val="339966"/>
                </a:solidFill>
                <a:ea typeface="HGP創英角ﾎﾟｯﾌﾟ体" pitchFamily="50" charset="-128"/>
              </a:rPr>
              <a:t>手順</a:t>
            </a:r>
            <a:r>
              <a:rPr lang="ja-JP" altLang="en-US" sz="2400">
                <a:solidFill>
                  <a:srgbClr val="339966"/>
                </a:solidFill>
                <a:ea typeface="HGP創英角ﾎﾟｯﾌﾟ体" pitchFamily="50" charset="-128"/>
              </a:rPr>
              <a:t>２　</a:t>
            </a:r>
            <a:r>
              <a:rPr lang="ja-JP" altLang="en-US" sz="2400">
                <a:solidFill>
                  <a:schemeClr val="tx2"/>
                </a:solidFill>
                <a:ea typeface="HGP創英角ﾎﾟｯﾌﾟ体" pitchFamily="50" charset="-128"/>
              </a:rPr>
              <a:t>特性と背骨を書く</a:t>
            </a:r>
          </a:p>
          <a:p>
            <a:r>
              <a:rPr lang="ja-JP" altLang="en-US" sz="2000">
                <a:solidFill>
                  <a:srgbClr val="339966"/>
                </a:solidFill>
                <a:ea typeface="HGP創英角ﾎﾟｯﾌﾟ体" pitchFamily="50" charset="-128"/>
              </a:rPr>
              <a:t>手順</a:t>
            </a:r>
            <a:r>
              <a:rPr lang="ja-JP" altLang="en-US" sz="2400">
                <a:solidFill>
                  <a:srgbClr val="339966"/>
                </a:solidFill>
                <a:ea typeface="HGP創英角ﾎﾟｯﾌﾟ体" pitchFamily="50" charset="-128"/>
              </a:rPr>
              <a:t>３</a:t>
            </a:r>
            <a:r>
              <a:rPr lang="ja-JP" altLang="en-US" sz="2400">
                <a:ea typeface="HGP創英角ﾎﾟｯﾌﾟ体" pitchFamily="50" charset="-128"/>
              </a:rPr>
              <a:t>　大骨を作る　</a:t>
            </a:r>
            <a:r>
              <a:rPr lang="ja-JP" altLang="en-US" sz="2000">
                <a:solidFill>
                  <a:srgbClr val="339966"/>
                </a:solidFill>
                <a:ea typeface="HGP創英角ﾎﾟｯﾌﾟ体" pitchFamily="50" charset="-128"/>
              </a:rPr>
              <a:t>手順</a:t>
            </a:r>
            <a:r>
              <a:rPr lang="ja-JP" altLang="en-US" sz="2400">
                <a:solidFill>
                  <a:srgbClr val="339966"/>
                </a:solidFill>
                <a:ea typeface="HGP創英角ﾎﾟｯﾌﾟ体" pitchFamily="50" charset="-128"/>
              </a:rPr>
              <a:t>４</a:t>
            </a:r>
            <a:r>
              <a:rPr lang="ja-JP" altLang="en-US" sz="2400">
                <a:ea typeface="HGP創英角ﾎﾟｯﾌﾟ体" pitchFamily="50" charset="-128"/>
              </a:rPr>
              <a:t>　特性要因図の形に組み立てる</a:t>
            </a:r>
          </a:p>
          <a:p>
            <a:r>
              <a:rPr lang="ja-JP" altLang="en-US" sz="2000">
                <a:solidFill>
                  <a:srgbClr val="339966"/>
                </a:solidFill>
                <a:ea typeface="HGP創英角ﾎﾟｯﾌﾟ体" pitchFamily="50" charset="-128"/>
              </a:rPr>
              <a:t>手順５</a:t>
            </a:r>
            <a:r>
              <a:rPr lang="ja-JP" altLang="en-US" sz="2400">
                <a:ea typeface="HGP創英角ﾎﾟｯﾌﾟ体" pitchFamily="50" charset="-128"/>
              </a:rPr>
              <a:t>　要因に漏れがないかチェックする　</a:t>
            </a:r>
            <a:r>
              <a:rPr lang="ja-JP" altLang="en-US" sz="2000">
                <a:solidFill>
                  <a:srgbClr val="339966"/>
                </a:solidFill>
                <a:ea typeface="HGP創英角ﾎﾟｯﾌﾟ体" pitchFamily="50" charset="-128"/>
              </a:rPr>
              <a:t>手順</a:t>
            </a:r>
            <a:r>
              <a:rPr lang="ja-JP" altLang="en-US" sz="2400">
                <a:solidFill>
                  <a:srgbClr val="339966"/>
                </a:solidFill>
                <a:ea typeface="HGP創英角ﾎﾟｯﾌﾟ体" pitchFamily="50" charset="-128"/>
              </a:rPr>
              <a:t>６</a:t>
            </a:r>
            <a:r>
              <a:rPr lang="ja-JP" altLang="en-US" sz="2400">
                <a:ea typeface="HGP創英角ﾎﾟｯﾌﾟ体" pitchFamily="50" charset="-128"/>
              </a:rPr>
              <a:t>　重要と思われる要因に印をつける</a:t>
            </a:r>
          </a:p>
          <a:p>
            <a:r>
              <a:rPr lang="ja-JP" altLang="en-US" sz="2000">
                <a:solidFill>
                  <a:srgbClr val="339966"/>
                </a:solidFill>
                <a:ea typeface="HGP創英角ﾎﾟｯﾌﾟ体" pitchFamily="50" charset="-128"/>
              </a:rPr>
              <a:t>手順</a:t>
            </a:r>
            <a:r>
              <a:rPr lang="ja-JP" altLang="en-US" sz="2400">
                <a:solidFill>
                  <a:srgbClr val="339966"/>
                </a:solidFill>
                <a:ea typeface="HGP創英角ﾎﾟｯﾌﾟ体" pitchFamily="50" charset="-128"/>
              </a:rPr>
              <a:t>７</a:t>
            </a:r>
            <a:r>
              <a:rPr lang="ja-JP" altLang="en-US" sz="2400">
                <a:ea typeface="HGP創英角ﾎﾟｯﾌﾟ体" pitchFamily="50" charset="-128"/>
              </a:rPr>
              <a:t>　関連事項を記入する</a:t>
            </a:r>
          </a:p>
          <a:p>
            <a:endParaRPr lang="ja-JP" altLang="en-US" sz="2400">
              <a:ea typeface="HGP創英角ﾎﾟｯﾌﾟ体" pitchFamily="50" charset="-128"/>
            </a:endParaRPr>
          </a:p>
          <a:p>
            <a:endParaRPr lang="en-US" altLang="ja-JP" sz="2400">
              <a:solidFill>
                <a:schemeClr val="tx2"/>
              </a:solidFill>
              <a:ea typeface="HGP創英角ﾎﾟｯﾌﾟ体" pitchFamily="50"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9BE9C88-C77D-4C0B-9B3C-2C4F97291EA5}" type="slidenum">
              <a:rPr lang="en-US" altLang="ja-JP"/>
              <a:pPr/>
              <a:t>4</a:t>
            </a:fld>
            <a:endParaRPr lang="en-US" altLang="ja-JP"/>
          </a:p>
        </p:txBody>
      </p:sp>
      <p:sp>
        <p:nvSpPr>
          <p:cNvPr id="220162" name="Rectangle 2"/>
          <p:cNvSpPr>
            <a:spLocks noChangeArrowheads="1" noTextEdit="1"/>
          </p:cNvSpPr>
          <p:nvPr>
            <p:ph type="sldImg"/>
          </p:nvPr>
        </p:nvSpPr>
        <p:spPr>
          <a:ln/>
        </p:spPr>
      </p:sp>
      <p:sp>
        <p:nvSpPr>
          <p:cNvPr id="220163" name="Rectangle 3"/>
          <p:cNvSpPr>
            <a:spLocks noGrp="1" noChangeArrowheads="1"/>
          </p:cNvSpPr>
          <p:nvPr>
            <p:ph type="body" idx="1"/>
          </p:nvPr>
        </p:nvSpPr>
        <p:spPr/>
        <p:txBody>
          <a:bodyPr/>
          <a:lstStyle/>
          <a:p>
            <a:r>
              <a:rPr lang="ja-JP" altLang="en-US"/>
              <a:t>手順１のテーマの選定です</a:t>
            </a:r>
          </a:p>
          <a:p>
            <a:r>
              <a:rPr lang="ja-JP" altLang="en-US"/>
              <a:t>職場の問題点を５大使命から挙げ、必要性や、サークルの実力などで、評価し、どのテーマにするか決定します。</a:t>
            </a:r>
          </a:p>
          <a:p>
            <a:r>
              <a:rPr lang="ja-JP" altLang="en-US"/>
              <a:t>この表のように、「</a:t>
            </a:r>
            <a:r>
              <a:rPr lang="en-US" altLang="ja-JP"/>
              <a:t>A</a:t>
            </a:r>
            <a:r>
              <a:rPr lang="ja-JP" altLang="en-US"/>
              <a:t>さんに仕事が集中する」という問題に対して、必要性、サークルの実力で評価し、総合点を付け</a:t>
            </a:r>
          </a:p>
          <a:p>
            <a:r>
              <a:rPr lang="ja-JP" altLang="en-US"/>
              <a:t>一番、点の高いものを選びます、この場合、「食堂利用に関する苦情が多い」という問題をを選定しました。</a:t>
            </a:r>
          </a:p>
          <a:p>
            <a:r>
              <a:rPr lang="ja-JP" altLang="en-US"/>
              <a:t>このように一般的にはマトリックス図などを使いますが、他にパレート図グラフなども使われます。</a:t>
            </a:r>
          </a:p>
          <a:p>
            <a:r>
              <a:rPr lang="ja-JP" altLang="en-US"/>
              <a:t>テーマの書き方としては、</a:t>
            </a:r>
          </a:p>
          <a:p>
            <a:r>
              <a:rPr lang="ja-JP" altLang="en-US"/>
              <a:t>丸丸における、三角三角の、バツバツと明記します</a:t>
            </a:r>
          </a:p>
          <a:p>
            <a:r>
              <a:rPr lang="ja-JP" altLang="en-US"/>
              <a:t>丸丸は「どの範囲の」で製品名や工程名、作業名をあらわします</a:t>
            </a:r>
          </a:p>
          <a:p>
            <a:r>
              <a:rPr lang="ja-JP" altLang="en-US"/>
              <a:t>三角三角は「何を」で管理特性を入れます。</a:t>
            </a:r>
          </a:p>
          <a:p>
            <a:r>
              <a:rPr lang="ja-JP" altLang="en-US"/>
              <a:t>バツバツは、「どうしたいで特性値のレベルをどうしたいかを入れます。</a:t>
            </a:r>
          </a:p>
          <a:p>
            <a:r>
              <a:rPr lang="ja-JP" altLang="en-US"/>
              <a:t>ここでは「食堂利用」における「苦情件数」の「低減」と言う具合にします。</a:t>
            </a: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520EDC8-6360-495D-B194-1CE4E7D6FD4B}" type="slidenum">
              <a:rPr lang="en-US" altLang="ja-JP"/>
              <a:pPr/>
              <a:t>40</a:t>
            </a:fld>
            <a:endParaRPr lang="en-US" altLang="ja-JP"/>
          </a:p>
        </p:txBody>
      </p:sp>
      <p:sp>
        <p:nvSpPr>
          <p:cNvPr id="291842" name="Rectangle 2"/>
          <p:cNvSpPr>
            <a:spLocks noChangeArrowheads="1" noTextEdit="1"/>
          </p:cNvSpPr>
          <p:nvPr>
            <p:ph type="sldImg"/>
          </p:nvPr>
        </p:nvSpPr>
        <p:spPr>
          <a:ln cap="flat"/>
        </p:spPr>
      </p:sp>
      <p:sp>
        <p:nvSpPr>
          <p:cNvPr id="291843" name="Rectangle 3"/>
          <p:cNvSpPr>
            <a:spLocks noGrp="1" noChangeArrowheads="1"/>
          </p:cNvSpPr>
          <p:nvPr>
            <p:ph type="body" idx="1"/>
          </p:nvPr>
        </p:nvSpPr>
        <p:spPr>
          <a:noFill/>
          <a:ln/>
        </p:spPr>
        <p:txBody>
          <a:bodyPr/>
          <a:lstStyle/>
          <a:p>
            <a:r>
              <a:rPr lang="ja-JP" altLang="en-US"/>
              <a:t>まず手順１で問題となる陶製を決めます</a:t>
            </a:r>
          </a:p>
          <a:p>
            <a:r>
              <a:rPr lang="ja-JP" altLang="en-US"/>
              <a:t>仕事をした結果、品質、原価、安全、モラル　など、職場で問題となっていることを特性とします。</a:t>
            </a:r>
          </a:p>
          <a:p>
            <a:r>
              <a:rPr lang="ja-JP" altLang="en-US"/>
              <a:t>特性としての例ですが、この表のように、品質では、寸法、精度が悪い、原価では、</a:t>
            </a:r>
          </a:p>
          <a:p>
            <a:r>
              <a:rPr lang="ja-JP" altLang="en-US"/>
              <a:t>材料費が高いなどを、問題点として挙げます。</a:t>
            </a:r>
          </a:p>
          <a:p>
            <a:r>
              <a:rPr lang="ja-JP" altLang="en-US"/>
              <a:t>品質では　寸法　重量　不良数など</a:t>
            </a:r>
          </a:p>
          <a:p>
            <a:r>
              <a:rPr lang="ja-JP" altLang="en-US"/>
              <a:t>原価では　材料費　加工費　残業時間などです</a:t>
            </a:r>
          </a:p>
          <a:p>
            <a:r>
              <a:rPr lang="ja-JP" altLang="en-US"/>
              <a:t>能率では　　工数　稼働率　</a:t>
            </a:r>
          </a:p>
          <a:p>
            <a:r>
              <a:rPr lang="ja-JP" altLang="en-US"/>
              <a:t>安全　災害発生率　ヒヤリ件数などです</a:t>
            </a:r>
          </a:p>
          <a:p>
            <a:r>
              <a:rPr lang="ja-JP" altLang="en-US"/>
              <a:t>モラールでは　出勤率　改善提案数　参加率等があります</a:t>
            </a: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99A07A3-46FA-48F8-BB3C-CFAB767BD9FD}" type="slidenum">
              <a:rPr lang="en-US" altLang="ja-JP"/>
              <a:pPr/>
              <a:t>41</a:t>
            </a:fld>
            <a:endParaRPr lang="en-US" altLang="ja-JP"/>
          </a:p>
        </p:txBody>
      </p:sp>
      <p:sp>
        <p:nvSpPr>
          <p:cNvPr id="293890" name="Rectangle 2"/>
          <p:cNvSpPr>
            <a:spLocks noChangeArrowheads="1" noTextEdit="1"/>
          </p:cNvSpPr>
          <p:nvPr>
            <p:ph type="sldImg"/>
          </p:nvPr>
        </p:nvSpPr>
        <p:spPr>
          <a:ln/>
        </p:spPr>
      </p:sp>
      <p:sp>
        <p:nvSpPr>
          <p:cNvPr id="293891" name="Rectangle 3"/>
          <p:cNvSpPr>
            <a:spLocks noGrp="1" noChangeArrowheads="1"/>
          </p:cNvSpPr>
          <p:nvPr>
            <p:ph type="body" idx="1"/>
          </p:nvPr>
        </p:nvSpPr>
        <p:spPr/>
        <p:txBody>
          <a:bodyPr/>
          <a:lstStyle/>
          <a:p>
            <a:r>
              <a:rPr lang="ja-JP" altLang="en-US"/>
              <a:t>特性が決まったら、右端に書いて四角で囲います。必ず右端に書いてください。</a:t>
            </a:r>
          </a:p>
          <a:p>
            <a:r>
              <a:rPr lang="ja-JP" altLang="en-US"/>
              <a:t>「食堂が混雑する」という問題を記入しました、次に背骨を入れてください</a:t>
            </a:r>
          </a:p>
          <a:p>
            <a:r>
              <a:rPr lang="ja-JP" altLang="en-US"/>
              <a:t>特性を書くときの注意点として、「なぜ、～のか」は不要です。</a:t>
            </a:r>
          </a:p>
          <a:p>
            <a:r>
              <a:rPr lang="ja-JP" altLang="en-US"/>
              <a:t>また特性（問題）ごとに作成してください、問題が</a:t>
            </a:r>
            <a:r>
              <a:rPr lang="en-US" altLang="ja-JP"/>
              <a:t>3</a:t>
            </a:r>
            <a:r>
              <a:rPr lang="ja-JP" altLang="en-US"/>
              <a:t>つ有る場合は、</a:t>
            </a:r>
            <a:r>
              <a:rPr lang="en-US" altLang="ja-JP"/>
              <a:t>3</a:t>
            </a:r>
            <a:r>
              <a:rPr lang="ja-JP" altLang="en-US"/>
              <a:t>つの特性要因図を作ります。</a:t>
            </a:r>
          </a:p>
          <a:p>
            <a:endParaRPr lang="ja-JP" altLang="en-US"/>
          </a:p>
          <a:p>
            <a:endParaRPr lang="en-US" altLang="ja-JP"/>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3F0046D-8D8D-403E-9379-00C7A7A17465}" type="slidenum">
              <a:rPr lang="en-US" altLang="ja-JP"/>
              <a:pPr/>
              <a:t>42</a:t>
            </a:fld>
            <a:endParaRPr lang="en-US" altLang="ja-JP"/>
          </a:p>
        </p:txBody>
      </p:sp>
      <p:sp>
        <p:nvSpPr>
          <p:cNvPr id="295938" name="Rectangle 2"/>
          <p:cNvSpPr>
            <a:spLocks noChangeArrowheads="1" noTextEdit="1"/>
          </p:cNvSpPr>
          <p:nvPr>
            <p:ph type="sldImg"/>
          </p:nvPr>
        </p:nvSpPr>
        <p:spPr>
          <a:ln/>
        </p:spPr>
      </p:sp>
      <p:sp>
        <p:nvSpPr>
          <p:cNvPr id="295939" name="Rectangle 3"/>
          <p:cNvSpPr>
            <a:spLocks noGrp="1" noChangeArrowheads="1"/>
          </p:cNvSpPr>
          <p:nvPr>
            <p:ph type="body" idx="1"/>
          </p:nvPr>
        </p:nvSpPr>
        <p:spPr/>
        <p:txBody>
          <a:bodyPr/>
          <a:lstStyle/>
          <a:p>
            <a:r>
              <a:rPr lang="ja-JP" altLang="en-US"/>
              <a:t>次に大骨と大分類となる赤字で書いてある要因を記入し四角で囲います。</a:t>
            </a:r>
          </a:p>
          <a:p>
            <a:r>
              <a:rPr lang="ja-JP" altLang="en-US"/>
              <a:t>この大分類の要因は、一般的に、４</a:t>
            </a:r>
            <a:r>
              <a:rPr lang="en-US" altLang="ja-JP"/>
              <a:t>M</a:t>
            </a:r>
            <a:r>
              <a:rPr lang="ja-JP" altLang="en-US"/>
              <a:t>が使われます、４</a:t>
            </a:r>
            <a:r>
              <a:rPr lang="en-US" altLang="ja-JP"/>
              <a:t>M</a:t>
            </a:r>
            <a:r>
              <a:rPr lang="ja-JP" altLang="en-US"/>
              <a:t>は　</a:t>
            </a:r>
            <a:r>
              <a:rPr lang="en-US" altLang="ja-JP"/>
              <a:t>Man </a:t>
            </a:r>
            <a:r>
              <a:rPr lang="ja-JP" altLang="en-US"/>
              <a:t>は人</a:t>
            </a:r>
          </a:p>
          <a:p>
            <a:r>
              <a:rPr lang="ja-JP" altLang="en-US"/>
              <a:t> </a:t>
            </a:r>
            <a:r>
              <a:rPr lang="en-US" altLang="ja-JP"/>
              <a:t>machine</a:t>
            </a:r>
            <a:r>
              <a:rPr lang="ja-JP" altLang="en-US"/>
              <a:t>は機械、</a:t>
            </a:r>
            <a:r>
              <a:rPr lang="en-US" altLang="ja-JP"/>
              <a:t>materia</a:t>
            </a:r>
            <a:r>
              <a:rPr lang="ja-JP" altLang="en-US"/>
              <a:t>は</a:t>
            </a:r>
            <a:r>
              <a:rPr lang="en-US" altLang="ja-JP"/>
              <a:t>l</a:t>
            </a:r>
            <a:r>
              <a:rPr lang="ja-JP" altLang="en-US"/>
              <a:t>材料　</a:t>
            </a:r>
            <a:r>
              <a:rPr lang="en-US" altLang="ja-JP"/>
              <a:t>method</a:t>
            </a:r>
            <a:r>
              <a:rPr lang="ja-JP" altLang="en-US"/>
              <a:t>は方法　の頭文字です、また</a:t>
            </a:r>
            <a:r>
              <a:rPr lang="en-US" altLang="ja-JP"/>
              <a:t>E</a:t>
            </a:r>
            <a:r>
              <a:rPr lang="ja-JP" altLang="en-US"/>
              <a:t>環境も</a:t>
            </a:r>
          </a:p>
          <a:p>
            <a:r>
              <a:rPr lang="ja-JP" altLang="en-US"/>
              <a:t>使われます、この４Ｍが基本ですが状況に応じてサークルで工夫し決めて</a:t>
            </a:r>
          </a:p>
          <a:p>
            <a:r>
              <a:rPr lang="ja-JP" altLang="en-US"/>
              <a:t>いただいても結構です。</a:t>
            </a:r>
          </a:p>
          <a:p>
            <a:endParaRPr lang="ja-JP" altLang="en-US"/>
          </a:p>
          <a:p>
            <a:endParaRPr lang="en-US" altLang="ja-JP"/>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49F4FA1-AE9D-4EDB-A479-31CF373A70AD}" type="slidenum">
              <a:rPr lang="en-US" altLang="ja-JP"/>
              <a:pPr/>
              <a:t>43</a:t>
            </a:fld>
            <a:endParaRPr lang="en-US" altLang="ja-JP"/>
          </a:p>
        </p:txBody>
      </p:sp>
      <p:sp>
        <p:nvSpPr>
          <p:cNvPr id="297986" name="Rectangle 2"/>
          <p:cNvSpPr>
            <a:spLocks noChangeArrowheads="1" noTextEdit="1"/>
          </p:cNvSpPr>
          <p:nvPr>
            <p:ph type="sldImg"/>
          </p:nvPr>
        </p:nvSpPr>
        <p:spPr>
          <a:ln/>
        </p:spPr>
      </p:sp>
      <p:sp>
        <p:nvSpPr>
          <p:cNvPr id="297987" name="Rectangle 3"/>
          <p:cNvSpPr>
            <a:spLocks noGrp="1" noChangeArrowheads="1"/>
          </p:cNvSpPr>
          <p:nvPr>
            <p:ph type="body" idx="1"/>
          </p:nvPr>
        </p:nvSpPr>
        <p:spPr/>
        <p:txBody>
          <a:bodyPr/>
          <a:lstStyle/>
          <a:p>
            <a:r>
              <a:rPr lang="ja-JP" altLang="en-US"/>
              <a:t>次に中骨、小骨、孫骨をを書きます。</a:t>
            </a:r>
          </a:p>
          <a:p>
            <a:r>
              <a:rPr lang="ja-JP" altLang="en-US"/>
              <a:t>大骨を掻いたら次にその要因に関する事実を書きます、大分類の運営方法に関して</a:t>
            </a:r>
          </a:p>
          <a:p>
            <a:r>
              <a:rPr lang="ja-JP" altLang="en-US"/>
              <a:t>「入り口付近が混む」、となりこれが中骨になります。</a:t>
            </a:r>
          </a:p>
          <a:p>
            <a:r>
              <a:rPr lang="ja-JP" altLang="en-US"/>
              <a:t>中骨を書いたら、次になぜそうなるのか、と要因を追求します、「並びからはみ出る」</a:t>
            </a:r>
          </a:p>
          <a:p>
            <a:r>
              <a:rPr lang="ja-JP" altLang="en-US"/>
              <a:t>これが小骨になります。「なぜ並びからはみ出るか」を追求するかとなると</a:t>
            </a:r>
          </a:p>
          <a:p>
            <a:r>
              <a:rPr lang="ja-JP" altLang="en-US"/>
              <a:t>「メニューに偏り」となります</a:t>
            </a:r>
          </a:p>
          <a:p>
            <a:r>
              <a:rPr lang="ja-JP" altLang="en-US"/>
              <a:t>このようになぜそうなるかをどんどん追求して行きます。</a:t>
            </a:r>
          </a:p>
          <a:p>
            <a:r>
              <a:rPr lang="ja-JP" altLang="en-US"/>
              <a:t>「最終的には人気を想定した通路設定がない」となります。</a:t>
            </a:r>
          </a:p>
          <a:p>
            <a:r>
              <a:rPr lang="ja-JP" altLang="en-US"/>
              <a:t>ここでの留意点は、</a:t>
            </a:r>
          </a:p>
          <a:p>
            <a:r>
              <a:rPr lang="ja-JP" altLang="en-US"/>
              <a:t>中骨には事実を入れナゼナゼと追求して行きます</a:t>
            </a:r>
          </a:p>
          <a:p>
            <a:r>
              <a:rPr lang="ja-JP" altLang="en-US"/>
              <a:t>あとの細かい部分は、想定、予想でも</a:t>
            </a:r>
            <a:r>
              <a:rPr lang="en-US" altLang="ja-JP"/>
              <a:t>OK</a:t>
            </a:r>
            <a:r>
              <a:rPr lang="ja-JP" altLang="en-US"/>
              <a:t>です。</a:t>
            </a:r>
          </a:p>
          <a:p>
            <a:r>
              <a:rPr lang="ja-JP" altLang="en-US"/>
              <a:t>次に、要因はなるべく多くの人の意見を出してもらう、要因に漏れがないかよく確認します</a:t>
            </a:r>
          </a:p>
          <a:p>
            <a:r>
              <a:rPr lang="ja-JP" altLang="en-US"/>
              <a:t>抽象的な表現になっていないか、水準の羅列になっていないか確認します。</a:t>
            </a:r>
          </a:p>
          <a:p>
            <a:r>
              <a:rPr lang="ja-JP" altLang="en-US"/>
              <a:t>良い悪いとか高い低いなど水準の羅列になっていないかです、よくこうしたものが</a:t>
            </a:r>
          </a:p>
          <a:p>
            <a:r>
              <a:rPr lang="ja-JP" altLang="en-US"/>
              <a:t>見受けられますが、これは一見要因が</a:t>
            </a:r>
          </a:p>
          <a:p>
            <a:r>
              <a:rPr lang="ja-JP" altLang="en-US"/>
              <a:t>多くあげられているような錯覚になりますので注意しましょう。</a:t>
            </a:r>
          </a:p>
          <a:p>
            <a:r>
              <a:rPr lang="ja-JP" altLang="en-US"/>
              <a:t>また孫骨から大骨へと系統的に繋がっているか確認します。</a:t>
            </a:r>
          </a:p>
          <a:p>
            <a:r>
              <a:rPr lang="ja-JP" altLang="en-US"/>
              <a:t>真因から逆におって行くと解りやすいと思います。</a:t>
            </a:r>
          </a:p>
          <a:p>
            <a:r>
              <a:rPr lang="ja-JP" altLang="en-US"/>
              <a:t>また要因は「メニューにより偏る」</a:t>
            </a:r>
          </a:p>
          <a:p>
            <a:r>
              <a:rPr lang="ja-JP" altLang="en-US"/>
              <a:t>と言うように、名詞＋動詞で書いてください、これらに留意して作成しましょう。</a:t>
            </a: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1F6480B-FF1C-4158-A87F-84EAABAC7EC9}" type="slidenum">
              <a:rPr lang="en-US" altLang="ja-JP"/>
              <a:pPr/>
              <a:t>45</a:t>
            </a:fld>
            <a:endParaRPr lang="en-US" altLang="ja-JP"/>
          </a:p>
        </p:txBody>
      </p:sp>
      <p:sp>
        <p:nvSpPr>
          <p:cNvPr id="301058" name="Rectangle 2"/>
          <p:cNvSpPr>
            <a:spLocks noChangeArrowheads="1" noTextEdit="1"/>
          </p:cNvSpPr>
          <p:nvPr>
            <p:ph type="sldImg"/>
          </p:nvPr>
        </p:nvSpPr>
        <p:spPr>
          <a:ln/>
        </p:spPr>
      </p:sp>
      <p:sp>
        <p:nvSpPr>
          <p:cNvPr id="301059" name="Rectangle 3"/>
          <p:cNvSpPr>
            <a:spLocks noGrp="1" noChangeArrowheads="1"/>
          </p:cNvSpPr>
          <p:nvPr>
            <p:ph type="body" idx="1"/>
          </p:nvPr>
        </p:nvSpPr>
        <p:spPr/>
        <p:txBody>
          <a:bodyPr/>
          <a:lstStyle/>
          <a:p>
            <a:r>
              <a:rPr lang="ja-JP" altLang="en-US"/>
              <a:t>次に要因の重み付けをします。</a:t>
            </a:r>
          </a:p>
          <a:p>
            <a:r>
              <a:rPr lang="ja-JP" altLang="en-US"/>
              <a:t>要因をすべて書き出したら、主要因を探します。これは「影響の大きさ」と「対策が打てるか」を</a:t>
            </a:r>
          </a:p>
          <a:p>
            <a:r>
              <a:rPr lang="ja-JP" altLang="en-US"/>
              <a:t>検討して決めてください、決まったら、○で囲み　一目で解るようにします。</a:t>
            </a:r>
          </a:p>
          <a:p>
            <a:r>
              <a:rPr lang="ja-JP" altLang="en-US"/>
              <a:t>ここでは、「メニュー別に長さを設定していない」を主要因として、まるで囲いました。</a:t>
            </a: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F9EA195-7302-4A20-8166-47269C5BA10C}" type="slidenum">
              <a:rPr lang="en-US" altLang="ja-JP"/>
              <a:pPr/>
              <a:t>46</a:t>
            </a:fld>
            <a:endParaRPr lang="en-US" altLang="ja-JP"/>
          </a:p>
        </p:txBody>
      </p:sp>
      <p:sp>
        <p:nvSpPr>
          <p:cNvPr id="303106" name="Rectangle 2"/>
          <p:cNvSpPr>
            <a:spLocks noChangeArrowheads="1" noTextEdit="1"/>
          </p:cNvSpPr>
          <p:nvPr>
            <p:ph type="sldImg"/>
          </p:nvPr>
        </p:nvSpPr>
        <p:spPr>
          <a:ln/>
        </p:spPr>
      </p:sp>
      <p:sp>
        <p:nvSpPr>
          <p:cNvPr id="303107" name="Rectangle 3"/>
          <p:cNvSpPr>
            <a:spLocks noGrp="1" noChangeArrowheads="1"/>
          </p:cNvSpPr>
          <p:nvPr>
            <p:ph type="body" idx="1"/>
          </p:nvPr>
        </p:nvSpPr>
        <p:spPr/>
        <p:txBody>
          <a:bodyPr/>
          <a:lstStyle/>
          <a:p>
            <a:r>
              <a:rPr lang="ja-JP" altLang="en-US"/>
              <a:t>主要因の決め方で知っておいてほしい事を説明します。</a:t>
            </a:r>
          </a:p>
          <a:p>
            <a:r>
              <a:rPr lang="ja-JP" altLang="en-US"/>
              <a:t>主要因は特性に与える影響の大きいもので、対策結果が、目や、データーで確認</a:t>
            </a:r>
          </a:p>
          <a:p>
            <a:r>
              <a:rPr lang="ja-JP" altLang="en-US"/>
              <a:t>出来るものです。</a:t>
            </a:r>
          </a:p>
          <a:p>
            <a:r>
              <a:rPr lang="ja-JP" altLang="en-US"/>
              <a:t>次に影響の大きさを確認する方法として</a:t>
            </a:r>
            <a:r>
              <a:rPr lang="en-US" altLang="ja-JP"/>
              <a:t>2</a:t>
            </a:r>
            <a:r>
              <a:rPr lang="ja-JP" altLang="en-US"/>
              <a:t>つの方法があります。</a:t>
            </a:r>
          </a:p>
          <a:p>
            <a:r>
              <a:rPr lang="ja-JP" altLang="en-US"/>
              <a:t>ひとつは全員の意見を聞き決める方法です</a:t>
            </a:r>
          </a:p>
          <a:p>
            <a:r>
              <a:rPr lang="ja-JP" altLang="en-US"/>
              <a:t>経験者の意見が重要になります、ここで絞り切れない場合は、</a:t>
            </a:r>
          </a:p>
          <a:p>
            <a:r>
              <a:rPr lang="ja-JP" altLang="en-US"/>
              <a:t>さらにもうひとつ突っ込んだ特性要因図を作成します。左下図の様に</a:t>
            </a:r>
          </a:p>
          <a:p>
            <a:r>
              <a:rPr lang="ja-JP" altLang="en-US"/>
              <a:t>「歯具図が見にくい」主要因となりましたがこれでは</a:t>
            </a:r>
          </a:p>
          <a:p>
            <a:r>
              <a:rPr lang="ja-JP" altLang="en-US"/>
              <a:t>まだ対策が見えて来ませんそこでもう一度特性要因図を作成する事により</a:t>
            </a:r>
          </a:p>
          <a:p>
            <a:r>
              <a:rPr lang="ja-JP" altLang="en-US"/>
              <a:t>対策内容が見えてきます。</a:t>
            </a:r>
          </a:p>
          <a:p>
            <a:r>
              <a:rPr lang="ja-JP" altLang="en-US"/>
              <a:t>もうひとつは、データーを取って絞り込む方法です。</a:t>
            </a:r>
          </a:p>
          <a:p>
            <a:r>
              <a:rPr lang="ja-JP" altLang="en-US"/>
              <a:t>右の図の様に、問題が発生した都度チェックし多いものを主要因とします。</a:t>
            </a:r>
          </a:p>
          <a:p>
            <a:r>
              <a:rPr lang="ja-JP" altLang="en-US"/>
              <a:t>こうすれば一目で主要因が解ってきます。</a:t>
            </a:r>
          </a:p>
          <a:p>
            <a:r>
              <a:rPr lang="ja-JP" altLang="en-US"/>
              <a:t>このように色々な方法があります、サークルで工夫するのもいいと思います。</a:t>
            </a:r>
          </a:p>
          <a:p>
            <a:endParaRPr lang="en-US" altLang="ja-JP"/>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0A2FFF1-6A75-4999-B318-C0262102ACC2}" type="slidenum">
              <a:rPr lang="en-US" altLang="ja-JP"/>
              <a:pPr/>
              <a:t>47</a:t>
            </a:fld>
            <a:endParaRPr lang="en-US" altLang="ja-JP"/>
          </a:p>
        </p:txBody>
      </p:sp>
      <p:sp>
        <p:nvSpPr>
          <p:cNvPr id="305154" name="Rectangle 2"/>
          <p:cNvSpPr>
            <a:spLocks noChangeArrowheads="1" noTextEdit="1"/>
          </p:cNvSpPr>
          <p:nvPr>
            <p:ph type="sldImg"/>
          </p:nvPr>
        </p:nvSpPr>
        <p:spPr>
          <a:ln/>
        </p:spPr>
      </p:sp>
      <p:sp>
        <p:nvSpPr>
          <p:cNvPr id="305155" name="Rectangle 3"/>
          <p:cNvSpPr>
            <a:spLocks noGrp="1" noChangeArrowheads="1"/>
          </p:cNvSpPr>
          <p:nvPr>
            <p:ph type="body" idx="1"/>
          </p:nvPr>
        </p:nvSpPr>
        <p:spPr/>
        <p:txBody>
          <a:bodyPr/>
          <a:lstStyle/>
          <a:p>
            <a:r>
              <a:rPr lang="ja-JP" altLang="en-US"/>
              <a:t>最後に関連事項を記入します。</a:t>
            </a:r>
          </a:p>
          <a:p>
            <a:r>
              <a:rPr lang="ja-JP" altLang="en-US"/>
              <a:t>余白の部分に　名称、作成月日、作成者などを記入します。</a:t>
            </a:r>
          </a:p>
          <a:p>
            <a:r>
              <a:rPr lang="ja-JP" altLang="en-US"/>
              <a:t>これで完成です。しかしこれで終わりでなく</a:t>
            </a:r>
          </a:p>
          <a:p>
            <a:r>
              <a:rPr lang="ja-JP" altLang="en-US"/>
              <a:t>活動期間中には状況の変化や新しい事実など判明してくる事があります</a:t>
            </a:r>
          </a:p>
          <a:p>
            <a:r>
              <a:rPr lang="ja-JP" altLang="en-US"/>
              <a:t>いつもメンバーが見えるようにして、必要に応じてメンテナンスしていってください。</a:t>
            </a:r>
          </a:p>
          <a:p>
            <a:endParaRPr lang="en-US" altLang="ja-JP"/>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7224A36-F7A1-455D-97B5-92720E78B08C}" type="slidenum">
              <a:rPr lang="en-US" altLang="ja-JP"/>
              <a:pPr/>
              <a:t>63</a:t>
            </a:fld>
            <a:endParaRPr lang="en-US" altLang="ja-JP"/>
          </a:p>
        </p:txBody>
      </p:sp>
      <p:sp>
        <p:nvSpPr>
          <p:cNvPr id="268290" name="Rectangle 2"/>
          <p:cNvSpPr>
            <a:spLocks noChangeArrowheads="1" noTextEdit="1"/>
          </p:cNvSpPr>
          <p:nvPr>
            <p:ph type="sldImg"/>
          </p:nvPr>
        </p:nvSpPr>
        <p:spPr>
          <a:ln/>
        </p:spPr>
      </p:sp>
      <p:sp>
        <p:nvSpPr>
          <p:cNvPr id="268291" name="Rectangle 3"/>
          <p:cNvSpPr>
            <a:spLocks noGrp="1" noChangeArrowheads="1"/>
          </p:cNvSpPr>
          <p:nvPr>
            <p:ph type="body" idx="1"/>
          </p:nvPr>
        </p:nvSpPr>
        <p:spPr/>
        <p:txBody>
          <a:bodyPr/>
          <a:lstStyle/>
          <a:p>
            <a:r>
              <a:rPr lang="ja-JP" altLang="en-US"/>
              <a:t>以上で問題解決の基本手順と、</a:t>
            </a:r>
            <a:r>
              <a:rPr lang="en-US" altLang="ja-JP"/>
              <a:t>7</a:t>
            </a:r>
            <a:r>
              <a:rPr lang="ja-JP" altLang="en-US"/>
              <a:t>つ道具の特性要因図とパレート図、ニュー７つ道具の系統図、</a:t>
            </a:r>
          </a:p>
          <a:p>
            <a:r>
              <a:rPr lang="ja-JP" altLang="en-US"/>
              <a:t>勉強をしました。他にも道具は沢山あります。これらをサークルで勉強して、</a:t>
            </a:r>
          </a:p>
          <a:p>
            <a:r>
              <a:rPr lang="ja-JP" altLang="en-US"/>
              <a:t>日常の活動に役立ててください。</a:t>
            </a:r>
          </a:p>
          <a:p>
            <a:r>
              <a:rPr lang="ja-JP" altLang="en-US"/>
              <a:t>いずれも日科技連より、解りやすい参考図書が出ております。サークルで購入などして</a:t>
            </a:r>
          </a:p>
          <a:p>
            <a:r>
              <a:rPr lang="ja-JP" altLang="en-US"/>
              <a:t>勉強して行きましょう。</a:t>
            </a:r>
          </a:p>
          <a:p>
            <a:r>
              <a:rPr lang="ja-JP" altLang="en-US"/>
              <a:t>以上で講義を終わります。</a:t>
            </a:r>
          </a:p>
          <a:p>
            <a:endParaRPr lang="en-US" altLang="ja-JP"/>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CE9FEC6-FA68-4623-BE7D-4DC252FFFFBB}" type="slidenum">
              <a:rPr lang="en-US" altLang="ja-JP"/>
              <a:pPr/>
              <a:t>64</a:t>
            </a:fld>
            <a:endParaRPr lang="en-US" altLang="ja-JP"/>
          </a:p>
        </p:txBody>
      </p:sp>
      <p:sp>
        <p:nvSpPr>
          <p:cNvPr id="324610" name="Rectangle 2"/>
          <p:cNvSpPr>
            <a:spLocks noChangeArrowheads="1" noTextEdit="1"/>
          </p:cNvSpPr>
          <p:nvPr>
            <p:ph type="sldImg"/>
          </p:nvPr>
        </p:nvSpPr>
        <p:spPr>
          <a:ln cap="flat"/>
        </p:spPr>
      </p:sp>
      <p:sp>
        <p:nvSpPr>
          <p:cNvPr id="324611" name="Rectangle 3"/>
          <p:cNvSpPr>
            <a:spLocks noGrp="1" noChangeArrowheads="1"/>
          </p:cNvSpPr>
          <p:nvPr>
            <p:ph type="body" idx="1"/>
          </p:nvPr>
        </p:nvSpPr>
        <p:spPr>
          <a:noFill/>
          <a:ln/>
        </p:spPr>
        <p:txBody>
          <a:bodyPr/>
          <a:lstStyle/>
          <a:p>
            <a:r>
              <a:rPr lang="ja-JP" altLang="en-US"/>
              <a:t>次に系統図の勉強をしましょう</a:t>
            </a:r>
          </a:p>
          <a:p>
            <a:endParaRPr lang="en-US" altLang="ja-JP"/>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EFCC94E-EF9E-467D-95B1-9F61CB187434}" type="slidenum">
              <a:rPr lang="en-US" altLang="ja-JP"/>
              <a:pPr/>
              <a:t>66</a:t>
            </a:fld>
            <a:endParaRPr lang="en-US" altLang="ja-JP"/>
          </a:p>
        </p:txBody>
      </p:sp>
      <p:sp>
        <p:nvSpPr>
          <p:cNvPr id="331778" name="Rectangle 2"/>
          <p:cNvSpPr>
            <a:spLocks noChangeArrowheads="1" noTextEdit="1"/>
          </p:cNvSpPr>
          <p:nvPr>
            <p:ph type="sldImg"/>
          </p:nvPr>
        </p:nvSpPr>
        <p:spPr>
          <a:ln/>
        </p:spPr>
      </p:sp>
      <p:sp>
        <p:nvSpPr>
          <p:cNvPr id="331779" name="Rectangle 3"/>
          <p:cNvSpPr>
            <a:spLocks noGrp="1" noChangeArrowheads="1"/>
          </p:cNvSpPr>
          <p:nvPr>
            <p:ph type="body" idx="1"/>
          </p:nvPr>
        </p:nvSpPr>
        <p:spPr/>
        <p:txBody>
          <a:bodyPr/>
          <a:lstStyle/>
          <a:p>
            <a:r>
              <a:rPr lang="ja-JP" altLang="en-US"/>
              <a:t>系統図は問題解決手順に沿ってテーマを解決するときに、対策立案でよく使います。</a:t>
            </a:r>
          </a:p>
          <a:p>
            <a:r>
              <a:rPr lang="ja-JP" altLang="en-US"/>
              <a:t>目的に対してそれを達成する為の手段を</a:t>
            </a:r>
            <a:r>
              <a:rPr lang="en-US" altLang="ja-JP"/>
              <a:t>1</a:t>
            </a:r>
            <a:r>
              <a:rPr lang="ja-JP" altLang="en-US"/>
              <a:t>次</a:t>
            </a:r>
            <a:r>
              <a:rPr lang="en-US" altLang="ja-JP"/>
              <a:t>2</a:t>
            </a:r>
            <a:r>
              <a:rPr lang="ja-JP" altLang="en-US"/>
              <a:t>次</a:t>
            </a:r>
            <a:r>
              <a:rPr lang="en-US" altLang="ja-JP"/>
              <a:t>3</a:t>
            </a:r>
            <a:r>
              <a:rPr lang="ja-JP" altLang="en-US"/>
              <a:t>次と系統的に導き出すのに</a:t>
            </a:r>
          </a:p>
          <a:p>
            <a:r>
              <a:rPr lang="ja-JP" altLang="en-US"/>
              <a:t>使います基本目的に対して、</a:t>
            </a:r>
            <a:r>
              <a:rPr lang="en-US" altLang="ja-JP"/>
              <a:t>1</a:t>
            </a:r>
            <a:r>
              <a:rPr lang="ja-JP" altLang="en-US"/>
              <a:t>次手段が</a:t>
            </a:r>
            <a:r>
              <a:rPr lang="en-US" altLang="ja-JP"/>
              <a:t>2</a:t>
            </a:r>
            <a:r>
              <a:rPr lang="ja-JP" altLang="en-US"/>
              <a:t>次手段の目的に、</a:t>
            </a:r>
          </a:p>
          <a:p>
            <a:r>
              <a:rPr lang="en-US" altLang="ja-JP"/>
              <a:t>2</a:t>
            </a:r>
            <a:r>
              <a:rPr lang="ja-JP" altLang="en-US"/>
              <a:t>次手段が</a:t>
            </a:r>
            <a:r>
              <a:rPr lang="en-US" altLang="ja-JP"/>
              <a:t>3</a:t>
            </a:r>
            <a:r>
              <a:rPr lang="ja-JP" altLang="en-US"/>
              <a:t>次手段の目的になります。こうして系統だって対策案を検討して行きます。</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7A5830C-6D73-4ECC-9B31-7CB6A282CB95}" type="slidenum">
              <a:rPr lang="en-US" altLang="ja-JP"/>
              <a:pPr/>
              <a:t>5</a:t>
            </a:fld>
            <a:endParaRPr lang="en-US" altLang="ja-JP"/>
          </a:p>
        </p:txBody>
      </p:sp>
      <p:sp>
        <p:nvSpPr>
          <p:cNvPr id="221186" name="Rectangle 2"/>
          <p:cNvSpPr>
            <a:spLocks noChangeArrowheads="1" noTextEdit="1"/>
          </p:cNvSpPr>
          <p:nvPr>
            <p:ph type="sldImg"/>
          </p:nvPr>
        </p:nvSpPr>
        <p:spPr>
          <a:ln/>
        </p:spPr>
      </p:sp>
      <p:sp>
        <p:nvSpPr>
          <p:cNvPr id="221187" name="Rectangle 3"/>
          <p:cNvSpPr>
            <a:spLocks noGrp="1" noChangeArrowheads="1"/>
          </p:cNvSpPr>
          <p:nvPr>
            <p:ph type="body" idx="1"/>
          </p:nvPr>
        </p:nvSpPr>
        <p:spPr/>
        <p:txBody>
          <a:bodyPr/>
          <a:lstStyle/>
          <a:p>
            <a:r>
              <a:rPr lang="ja-JP" altLang="en-US"/>
              <a:t>手順</a:t>
            </a:r>
            <a:r>
              <a:rPr lang="en-US" altLang="ja-JP"/>
              <a:t>2</a:t>
            </a:r>
            <a:r>
              <a:rPr lang="ja-JP" altLang="en-US"/>
              <a:t>で現状の把握と目標の設定をします。</a:t>
            </a:r>
          </a:p>
          <a:p>
            <a:r>
              <a:rPr lang="ja-JP" altLang="en-US"/>
              <a:t>テーマに関する事実をデーターで集めます。次にその事実を層別します、</a:t>
            </a:r>
          </a:p>
          <a:p>
            <a:r>
              <a:rPr lang="ja-JP" altLang="en-US"/>
              <a:t>このパレート図は、食堂の苦情に関するデーターを</a:t>
            </a:r>
            <a:r>
              <a:rPr lang="en-US" altLang="ja-JP"/>
              <a:t>7</a:t>
            </a:r>
            <a:r>
              <a:rPr lang="ja-JP" altLang="en-US"/>
              <a:t>つの項目に層別して有ります。</a:t>
            </a:r>
          </a:p>
          <a:p>
            <a:r>
              <a:rPr lang="ja-JP" altLang="en-US"/>
              <a:t>これを見ると、混雑という項目が４０件で一番多く、これを対策する必要が有ることが一目で解ります。</a:t>
            </a:r>
          </a:p>
          <a:p>
            <a:r>
              <a:rPr lang="ja-JP" altLang="en-US"/>
              <a:t>この「食堂が混雑する」が要因解析の特性となります。</a:t>
            </a:r>
          </a:p>
          <a:p>
            <a:r>
              <a:rPr lang="ja-JP" altLang="en-US"/>
              <a:t>目標は、「混雑に関する苦情を００月までに</a:t>
            </a:r>
            <a:r>
              <a:rPr lang="en-US" altLang="ja-JP"/>
              <a:t>0</a:t>
            </a:r>
            <a:r>
              <a:rPr lang="ja-JP" altLang="en-US"/>
              <a:t>件にする」言う具合に表現してください。</a:t>
            </a: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48D0FD2-4CA3-433C-AB93-3ABFC75C58F0}" type="slidenum">
              <a:rPr lang="en-US" altLang="ja-JP"/>
              <a:pPr/>
              <a:t>67</a:t>
            </a:fld>
            <a:endParaRPr lang="en-US" altLang="ja-JP"/>
          </a:p>
        </p:txBody>
      </p:sp>
      <p:sp>
        <p:nvSpPr>
          <p:cNvPr id="333826" name="Rectangle 2"/>
          <p:cNvSpPr>
            <a:spLocks noChangeArrowheads="1" noTextEdit="1"/>
          </p:cNvSpPr>
          <p:nvPr>
            <p:ph type="sldImg"/>
          </p:nvPr>
        </p:nvSpPr>
        <p:spPr>
          <a:ln cap="flat"/>
        </p:spPr>
      </p:sp>
      <p:sp>
        <p:nvSpPr>
          <p:cNvPr id="333827" name="Rectangle 3"/>
          <p:cNvSpPr>
            <a:spLocks noGrp="1" noChangeArrowheads="1"/>
          </p:cNvSpPr>
          <p:nvPr>
            <p:ph type="body" idx="1"/>
          </p:nvPr>
        </p:nvSpPr>
        <p:spPr>
          <a:noFill/>
          <a:ln/>
        </p:spPr>
        <p:txBody>
          <a:bodyPr/>
          <a:lstStyle/>
          <a:p>
            <a:r>
              <a:rPr lang="ja-JP" altLang="en-US"/>
              <a:t>なぜよく使われるかですが。</a:t>
            </a:r>
          </a:p>
          <a:p>
            <a:r>
              <a:rPr lang="ja-JP" altLang="en-US"/>
              <a:t>問題に対する対策は一つだけでなく、数多くあり、それを確認できるからです。</a:t>
            </a:r>
          </a:p>
          <a:p>
            <a:r>
              <a:rPr lang="ja-JP" altLang="en-US"/>
              <a:t>たとえば静岡から東京へ行く場合、移動手段は、新幹線やバスなど色々考えられます</a:t>
            </a:r>
          </a:p>
          <a:p>
            <a:r>
              <a:rPr lang="ja-JP" altLang="en-US"/>
              <a:t>職場の問題でも、「部品の誤組み付けをなくす」とした場合には、</a:t>
            </a:r>
          </a:p>
          <a:p>
            <a:r>
              <a:rPr lang="ja-JP" altLang="en-US"/>
              <a:t>表示方法の変更や置き場の変更など、色々対策しないと問題は解決しません。</a:t>
            </a:r>
          </a:p>
          <a:p>
            <a:r>
              <a:rPr lang="ja-JP" altLang="en-US"/>
              <a:t>またメンバーで話し合い作成することで、対策もれを無くすことが出来ます。</a:t>
            </a:r>
          </a:p>
          <a:p>
            <a:r>
              <a:rPr lang="ja-JP" altLang="en-US"/>
              <a:t>また、対策を打つときには上司の承認が必要ですが、このときの説明資料として使えば</a:t>
            </a:r>
          </a:p>
          <a:p>
            <a:r>
              <a:rPr lang="ja-JP" altLang="en-US"/>
              <a:t>理論的に実証しているので、説得しやすくなります。</a:t>
            </a:r>
          </a:p>
          <a:p>
            <a:endParaRPr lang="ja-JP" altLang="en-US"/>
          </a:p>
          <a:p>
            <a:endParaRPr lang="en-US" altLang="ja-JP"/>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E3D1C0E-AEEA-4EB3-BF9C-1EFCDB4A63F3}" type="slidenum">
              <a:rPr lang="en-US" altLang="ja-JP"/>
              <a:pPr/>
              <a:t>69</a:t>
            </a:fld>
            <a:endParaRPr lang="en-US" altLang="ja-JP"/>
          </a:p>
        </p:txBody>
      </p:sp>
      <p:sp>
        <p:nvSpPr>
          <p:cNvPr id="338946" name="Rectangle 2"/>
          <p:cNvSpPr>
            <a:spLocks noChangeArrowheads="1" noTextEdit="1"/>
          </p:cNvSpPr>
          <p:nvPr>
            <p:ph type="sldImg"/>
          </p:nvPr>
        </p:nvSpPr>
        <p:spPr>
          <a:ln/>
        </p:spPr>
      </p:sp>
      <p:sp>
        <p:nvSpPr>
          <p:cNvPr id="338947" name="Rectangle 3"/>
          <p:cNvSpPr>
            <a:spLocks noGrp="1" noChangeArrowheads="1"/>
          </p:cNvSpPr>
          <p:nvPr>
            <p:ph type="body" idx="1"/>
          </p:nvPr>
        </p:nvSpPr>
        <p:spPr/>
        <p:txBody>
          <a:bodyPr/>
          <a:lstStyle/>
          <a:p>
            <a:r>
              <a:rPr lang="ja-JP" altLang="en-US"/>
              <a:t>この図のような系統図をどう作成するか勉強して行きます。</a:t>
            </a:r>
          </a:p>
          <a:p>
            <a:r>
              <a:rPr lang="ja-JP" altLang="en-US"/>
              <a:t>「混雑しない食堂にする」を基本目的に</a:t>
            </a:r>
            <a:r>
              <a:rPr lang="en-US" altLang="ja-JP"/>
              <a:t>1</a:t>
            </a:r>
            <a:r>
              <a:rPr lang="ja-JP" altLang="en-US"/>
              <a:t>次</a:t>
            </a:r>
            <a:r>
              <a:rPr lang="en-US" altLang="ja-JP"/>
              <a:t>2</a:t>
            </a:r>
            <a:r>
              <a:rPr lang="ja-JP" altLang="en-US"/>
              <a:t>次</a:t>
            </a:r>
            <a:r>
              <a:rPr lang="en-US" altLang="ja-JP"/>
              <a:t>3</a:t>
            </a:r>
            <a:r>
              <a:rPr lang="ja-JP" altLang="en-US"/>
              <a:t>次と対策を検討していきます。</a:t>
            </a:r>
          </a:p>
          <a:p>
            <a:r>
              <a:rPr lang="en-US" altLang="ja-JP"/>
              <a:t>1</a:t>
            </a:r>
            <a:r>
              <a:rPr lang="ja-JP" altLang="en-US"/>
              <a:t>次で</a:t>
            </a:r>
            <a:r>
              <a:rPr lang="en-US" altLang="ja-JP"/>
              <a:t>4</a:t>
            </a:r>
            <a:r>
              <a:rPr lang="ja-JP" altLang="en-US"/>
              <a:t>つの手段が上がり</a:t>
            </a:r>
            <a:r>
              <a:rPr lang="en-US" altLang="ja-JP"/>
              <a:t>2</a:t>
            </a:r>
            <a:r>
              <a:rPr lang="ja-JP" altLang="en-US"/>
              <a:t>次で</a:t>
            </a:r>
            <a:r>
              <a:rPr lang="en-US" altLang="ja-JP"/>
              <a:t>10</a:t>
            </a:r>
            <a:r>
              <a:rPr lang="ja-JP" altLang="en-US"/>
              <a:t>個の手段となり、</a:t>
            </a:r>
            <a:r>
              <a:rPr lang="en-US" altLang="ja-JP"/>
              <a:t>3</a:t>
            </a:r>
            <a:r>
              <a:rPr lang="ja-JP" altLang="en-US"/>
              <a:t>次では１５種の対策案が求められています。</a:t>
            </a: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ADCBE42-2577-4793-AAAF-482B0B41DCF3}" type="slidenum">
              <a:rPr lang="en-US" altLang="ja-JP"/>
              <a:pPr/>
              <a:t>70</a:t>
            </a:fld>
            <a:endParaRPr lang="en-US" altLang="ja-JP"/>
          </a:p>
        </p:txBody>
      </p:sp>
      <p:sp>
        <p:nvSpPr>
          <p:cNvPr id="340994" name="Rectangle 2"/>
          <p:cNvSpPr>
            <a:spLocks noChangeArrowheads="1" noTextEdit="1"/>
          </p:cNvSpPr>
          <p:nvPr>
            <p:ph type="sldImg"/>
          </p:nvPr>
        </p:nvSpPr>
        <p:spPr>
          <a:ln/>
        </p:spPr>
      </p:sp>
      <p:sp>
        <p:nvSpPr>
          <p:cNvPr id="340995" name="Rectangle 3"/>
          <p:cNvSpPr>
            <a:spLocks noGrp="1" noChangeArrowheads="1"/>
          </p:cNvSpPr>
          <p:nvPr>
            <p:ph type="body" idx="1"/>
          </p:nvPr>
        </p:nvSpPr>
        <p:spPr/>
        <p:txBody>
          <a:bodyPr/>
          <a:lstStyle/>
          <a:p>
            <a:r>
              <a:rPr lang="ja-JP" altLang="en-US"/>
              <a:t>実際に作成する手順ですが、手順①ではまずメンバーが話し合い、何の目的で作成するのか理解しあってください。</a:t>
            </a:r>
          </a:p>
          <a:p>
            <a:r>
              <a:rPr lang="ja-JP" altLang="en-US"/>
              <a:t>「現実的に実行できる案」、「理想的にな対策を皆で考える」ためという意識をもってください。</a:t>
            </a:r>
          </a:p>
          <a:p>
            <a:r>
              <a:rPr lang="ja-JP" altLang="en-US"/>
              <a:t>次に基本目的を明確にします、基本目的とは、今回取り上げようとしている問題の事です。</a:t>
            </a:r>
          </a:p>
          <a:p>
            <a:r>
              <a:rPr lang="ja-JP" altLang="en-US"/>
              <a:t>系統図の要です、なるべく解りやすい明瞭簡潔な語句にしましょう。</a:t>
            </a:r>
          </a:p>
          <a:p>
            <a:r>
              <a:rPr lang="ja-JP" altLang="en-US"/>
              <a:t>あいまいな語句はさけ</a:t>
            </a:r>
          </a:p>
          <a:p>
            <a:r>
              <a:rPr lang="ja-JP" altLang="en-US" sz="1400">
                <a:ea typeface="ＭＳ Ｐゴシック" pitchFamily="50" charset="-128"/>
              </a:rPr>
              <a:t>「</a:t>
            </a:r>
            <a:r>
              <a:rPr lang="ja-JP" altLang="en-US" sz="1400">
                <a:solidFill>
                  <a:srgbClr val="FF0000"/>
                </a:solidFill>
                <a:ea typeface="ＭＳ Ｐゴシック" pitchFamily="50" charset="-128"/>
              </a:rPr>
              <a:t>○○を△△にする</a:t>
            </a:r>
            <a:r>
              <a:rPr lang="ja-JP" altLang="en-US" sz="1400">
                <a:ea typeface="ＭＳ Ｐゴシック" pitchFamily="50" charset="-128"/>
              </a:rPr>
              <a:t>」又は「</a:t>
            </a:r>
            <a:r>
              <a:rPr lang="ja-JP" altLang="en-US" sz="1400">
                <a:solidFill>
                  <a:srgbClr val="FF0000"/>
                </a:solidFill>
                <a:ea typeface="ＭＳ Ｐゴシック" pitchFamily="50" charset="-128"/>
              </a:rPr>
              <a:t>○○の</a:t>
            </a:r>
            <a:r>
              <a:rPr lang="en-US" altLang="ja-JP" sz="1400">
                <a:solidFill>
                  <a:srgbClr val="FF0000"/>
                </a:solidFill>
                <a:ea typeface="ＭＳ Ｐゴシック" pitchFamily="50" charset="-128"/>
              </a:rPr>
              <a:t>××</a:t>
            </a:r>
            <a:r>
              <a:rPr lang="ja-JP" altLang="en-US" sz="1400">
                <a:solidFill>
                  <a:srgbClr val="FF0000"/>
                </a:solidFill>
                <a:ea typeface="ＭＳ Ｐゴシック" pitchFamily="50" charset="-128"/>
              </a:rPr>
              <a:t>を△△するという風に具体的に設定してください</a:t>
            </a:r>
          </a:p>
          <a:p>
            <a:r>
              <a:rPr lang="ja-JP" altLang="en-US" sz="1400">
                <a:solidFill>
                  <a:srgbClr val="FF0000"/>
                </a:solidFill>
                <a:ea typeface="ＭＳ Ｐゴシック" pitchFamily="50" charset="-128"/>
              </a:rPr>
              <a:t>書き方は縦書きでも横でも構いません。</a:t>
            </a:r>
          </a:p>
          <a:p>
            <a:r>
              <a:rPr lang="ja-JP" altLang="en-US"/>
              <a:t>今回は「混雑しない食堂にする」という目的を設定しました。</a:t>
            </a:r>
          </a:p>
          <a:p>
            <a:endParaRPr lang="en-US" altLang="ja-JP" sz="1400">
              <a:solidFill>
                <a:srgbClr val="FF0000"/>
              </a:solidFill>
              <a:ea typeface="ＭＳ Ｐゴシック" pitchFamily="50" charset="-128"/>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9F26914-B041-43B6-A8A0-1BCCA2C6B7E7}" type="slidenum">
              <a:rPr lang="en-US" altLang="ja-JP"/>
              <a:pPr/>
              <a:t>71</a:t>
            </a:fld>
            <a:endParaRPr lang="en-US" altLang="ja-JP"/>
          </a:p>
        </p:txBody>
      </p:sp>
      <p:sp>
        <p:nvSpPr>
          <p:cNvPr id="343042" name="Rectangle 2"/>
          <p:cNvSpPr>
            <a:spLocks noChangeArrowheads="1" noTextEdit="1"/>
          </p:cNvSpPr>
          <p:nvPr>
            <p:ph type="sldImg"/>
          </p:nvPr>
        </p:nvSpPr>
        <p:spPr>
          <a:ln cap="flat"/>
        </p:spPr>
      </p:sp>
      <p:sp>
        <p:nvSpPr>
          <p:cNvPr id="343043" name="Rectangle 3"/>
          <p:cNvSpPr>
            <a:spLocks noGrp="1" noChangeArrowheads="1"/>
          </p:cNvSpPr>
          <p:nvPr>
            <p:ph type="body" idx="1"/>
          </p:nvPr>
        </p:nvSpPr>
        <p:spPr>
          <a:noFill/>
          <a:ln/>
        </p:spPr>
        <p:txBody>
          <a:bodyPr/>
          <a:lstStyle/>
          <a:p>
            <a:r>
              <a:rPr lang="ja-JP" altLang="en-US" sz="1400">
                <a:ea typeface="ＭＳ Ｐゴシック" pitchFamily="50" charset="-128"/>
              </a:rPr>
              <a:t>次に基本目的が決まったら、次に「それを達成するためにどんな事をしたらよいのか」</a:t>
            </a:r>
          </a:p>
          <a:p>
            <a:r>
              <a:rPr lang="ja-JP" altLang="en-US" sz="1400">
                <a:ea typeface="ＭＳ Ｐゴシック" pitchFamily="50" charset="-128"/>
              </a:rPr>
              <a:t>という一次手段を考えます。</a:t>
            </a:r>
          </a:p>
          <a:p>
            <a:pPr>
              <a:spcBef>
                <a:spcPct val="50000"/>
              </a:spcBef>
            </a:pPr>
            <a:r>
              <a:rPr lang="ja-JP" altLang="en-US" sz="1400">
                <a:ea typeface="ＭＳ Ｐゴシック" pitchFamily="50" charset="-128"/>
              </a:rPr>
              <a:t>皆でブレーンストーミングを行い、各人の考えたことを小さな紙に書いて皆で討議して決める方法が多い</a:t>
            </a:r>
          </a:p>
          <a:p>
            <a:pPr>
              <a:spcBef>
                <a:spcPct val="50000"/>
              </a:spcBef>
            </a:pPr>
            <a:r>
              <a:rPr lang="ja-JP" altLang="en-US" sz="1400">
                <a:ea typeface="ＭＳ Ｐゴシック" pitchFamily="50" charset="-128"/>
              </a:rPr>
              <a:t>こうした方が、幅広い対策案が出てきます。</a:t>
            </a:r>
          </a:p>
          <a:p>
            <a:pPr>
              <a:spcBef>
                <a:spcPct val="50000"/>
              </a:spcBef>
            </a:pPr>
            <a:r>
              <a:rPr lang="en-US" altLang="ja-JP" sz="1400">
                <a:ea typeface="ＭＳ Ｐゴシック" pitchFamily="50" charset="-128"/>
              </a:rPr>
              <a:t>1</a:t>
            </a:r>
            <a:r>
              <a:rPr lang="ja-JP" altLang="en-US" sz="1400">
                <a:ea typeface="ＭＳ Ｐゴシック" pitchFamily="50" charset="-128"/>
              </a:rPr>
              <a:t>次手段は、大分類項目的に、挙げてください。５</a:t>
            </a:r>
            <a:r>
              <a:rPr lang="en-US" altLang="ja-JP" sz="1400">
                <a:ea typeface="ＭＳ Ｐゴシック" pitchFamily="50" charset="-128"/>
              </a:rPr>
              <a:t>M</a:t>
            </a:r>
            <a:r>
              <a:rPr lang="ja-JP" altLang="en-US" sz="1400">
                <a:ea typeface="ＭＳ Ｐゴシック" pitchFamily="50" charset="-128"/>
              </a:rPr>
              <a:t>で考えるのもいいでしょう。</a:t>
            </a:r>
          </a:p>
          <a:p>
            <a:pPr>
              <a:spcBef>
                <a:spcPct val="50000"/>
              </a:spcBef>
            </a:pPr>
            <a:r>
              <a:rPr lang="en-US" altLang="ja-JP" sz="1400">
                <a:ea typeface="ＭＳ Ｐゴシック" pitchFamily="50" charset="-128"/>
              </a:rPr>
              <a:t>1</a:t>
            </a:r>
            <a:r>
              <a:rPr lang="ja-JP" altLang="en-US" sz="1400">
                <a:ea typeface="ＭＳ Ｐゴシック" pitchFamily="50" charset="-128"/>
              </a:rPr>
              <a:t>次手段が決まったら、目的と手段があっているかチェックしましょう。</a:t>
            </a:r>
          </a:p>
          <a:p>
            <a:pPr>
              <a:spcBef>
                <a:spcPct val="50000"/>
              </a:spcBef>
            </a:pPr>
            <a:r>
              <a:rPr lang="ja-JP" altLang="en-US" sz="1400">
                <a:ea typeface="ＭＳ Ｐゴシック" pitchFamily="50" charset="-128"/>
              </a:rPr>
              <a:t>手段から目的へと逆に流れを確認しましょう、</a:t>
            </a:r>
          </a:p>
          <a:p>
            <a:pPr>
              <a:spcBef>
                <a:spcPct val="50000"/>
              </a:spcBef>
            </a:pPr>
            <a:endParaRPr lang="ja-JP" altLang="en-US" sz="1400">
              <a:ea typeface="ＭＳ Ｐゴシック" pitchFamily="50" charset="-128"/>
            </a:endParaRPr>
          </a:p>
          <a:p>
            <a:pPr>
              <a:spcBef>
                <a:spcPct val="50000"/>
              </a:spcBef>
            </a:pPr>
            <a:endParaRPr lang="ja-JP" altLang="en-US" sz="1400">
              <a:ea typeface="ＭＳ Ｐゴシック" pitchFamily="50" charset="-128"/>
            </a:endParaRPr>
          </a:p>
          <a:p>
            <a:pPr>
              <a:spcBef>
                <a:spcPct val="50000"/>
              </a:spcBef>
            </a:pPr>
            <a:endParaRPr lang="ja-JP" altLang="en-US" sz="1400">
              <a:ea typeface="ＭＳ Ｐゴシック" pitchFamily="50" charset="-128"/>
            </a:endParaRPr>
          </a:p>
          <a:p>
            <a:endParaRPr lang="en-US" altLang="ja-JP" sz="1400">
              <a:ea typeface="ＭＳ Ｐゴシック" pitchFamily="50" charset="-128"/>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5876475-F89F-4B97-B89F-530CBDE8C775}" type="slidenum">
              <a:rPr lang="en-US" altLang="ja-JP"/>
              <a:pPr/>
              <a:t>72</a:t>
            </a:fld>
            <a:endParaRPr lang="en-US" altLang="ja-JP"/>
          </a:p>
        </p:txBody>
      </p:sp>
      <p:sp>
        <p:nvSpPr>
          <p:cNvPr id="345090" name="Rectangle 2"/>
          <p:cNvSpPr>
            <a:spLocks noChangeArrowheads="1" noTextEdit="1"/>
          </p:cNvSpPr>
          <p:nvPr>
            <p:ph type="sldImg"/>
          </p:nvPr>
        </p:nvSpPr>
        <p:spPr>
          <a:ln/>
        </p:spPr>
      </p:sp>
      <p:sp>
        <p:nvSpPr>
          <p:cNvPr id="345091" name="Rectangle 3"/>
          <p:cNvSpPr>
            <a:spLocks noGrp="1" noChangeArrowheads="1"/>
          </p:cNvSpPr>
          <p:nvPr>
            <p:ph type="body" idx="1"/>
          </p:nvPr>
        </p:nvSpPr>
        <p:spPr/>
        <p:txBody>
          <a:bodyPr/>
          <a:lstStyle/>
          <a:p>
            <a:r>
              <a:rPr lang="ja-JP" altLang="en-US"/>
              <a:t>次に</a:t>
            </a:r>
            <a:r>
              <a:rPr lang="en-US" altLang="ja-JP"/>
              <a:t>1</a:t>
            </a:r>
            <a:r>
              <a:rPr lang="ja-JP" altLang="en-US"/>
              <a:t>次手段を目的におき、</a:t>
            </a:r>
            <a:r>
              <a:rPr lang="en-US" altLang="ja-JP"/>
              <a:t>2</a:t>
            </a:r>
            <a:r>
              <a:rPr lang="ja-JP" altLang="en-US"/>
              <a:t>次手段を考えます。</a:t>
            </a:r>
          </a:p>
          <a:p>
            <a:r>
              <a:rPr lang="ja-JP" altLang="en-US"/>
              <a:t>図５の様に</a:t>
            </a:r>
            <a:r>
              <a:rPr lang="en-US" altLang="ja-JP"/>
              <a:t>1</a:t>
            </a:r>
            <a:r>
              <a:rPr lang="ja-JP" altLang="en-US"/>
              <a:t>次目的の「入り口の流れをスムースにする」を目的にし、</a:t>
            </a:r>
            <a:r>
              <a:rPr lang="en-US" altLang="ja-JP"/>
              <a:t>2</a:t>
            </a:r>
            <a:r>
              <a:rPr lang="ja-JP" altLang="en-US"/>
              <a:t>次手段を考えます。</a:t>
            </a:r>
          </a:p>
          <a:p>
            <a:r>
              <a:rPr lang="ja-JP" altLang="en-US"/>
              <a:t>「並びがはみ出さないようにする」「流れを止める要因を排除する」「一度に</a:t>
            </a:r>
          </a:p>
          <a:p>
            <a:r>
              <a:rPr lang="ja-JP" altLang="en-US"/>
              <a:t>人が来ないようにする」が</a:t>
            </a:r>
            <a:r>
              <a:rPr lang="en-US" altLang="ja-JP"/>
              <a:t>2</a:t>
            </a:r>
            <a:r>
              <a:rPr lang="ja-JP" altLang="en-US"/>
              <a:t>次手段となります。</a:t>
            </a:r>
          </a:p>
          <a:p>
            <a:r>
              <a:rPr lang="ja-JP" altLang="en-US"/>
              <a:t>図６の様に、 </a:t>
            </a:r>
            <a:r>
              <a:rPr lang="en-US" altLang="ja-JP" sz="1600">
                <a:solidFill>
                  <a:srgbClr val="FF0000"/>
                </a:solidFill>
                <a:ea typeface="ＭＳ Ｐゴシック" pitchFamily="50" charset="-128"/>
              </a:rPr>
              <a:t>A</a:t>
            </a:r>
            <a:r>
              <a:rPr lang="ja-JP" altLang="en-US" sz="1600">
                <a:ea typeface="ＭＳ Ｐゴシック" pitchFamily="50" charset="-128"/>
              </a:rPr>
              <a:t>を達成するには、</a:t>
            </a:r>
            <a:r>
              <a:rPr lang="en-US" altLang="ja-JP" sz="1600">
                <a:solidFill>
                  <a:srgbClr val="FF0000"/>
                </a:solidFill>
                <a:ea typeface="ＭＳ Ｐゴシック" pitchFamily="50" charset="-128"/>
              </a:rPr>
              <a:t>B1</a:t>
            </a:r>
            <a:r>
              <a:rPr lang="ja-JP" altLang="en-US" sz="1600">
                <a:ea typeface="ＭＳ Ｐゴシック" pitchFamily="50" charset="-128"/>
              </a:rPr>
              <a:t>　、　</a:t>
            </a:r>
            <a:r>
              <a:rPr lang="en-US" altLang="ja-JP" sz="1600">
                <a:solidFill>
                  <a:srgbClr val="FF0000"/>
                </a:solidFill>
                <a:ea typeface="ＭＳ Ｐゴシック" pitchFamily="50" charset="-128"/>
              </a:rPr>
              <a:t>B2</a:t>
            </a:r>
            <a:r>
              <a:rPr lang="ja-JP" altLang="en-US" sz="1600">
                <a:ea typeface="ＭＳ Ｐゴシック" pitchFamily="50" charset="-128"/>
              </a:rPr>
              <a:t>　を実行する。</a:t>
            </a:r>
          </a:p>
          <a:p>
            <a:r>
              <a:rPr lang="ja-JP" altLang="en-US" sz="1600">
                <a:ea typeface="ＭＳ Ｐゴシック" pitchFamily="50" charset="-128"/>
              </a:rPr>
              <a:t>次に </a:t>
            </a:r>
            <a:r>
              <a:rPr lang="en-US" altLang="ja-JP" sz="1600">
                <a:solidFill>
                  <a:srgbClr val="FF0000"/>
                </a:solidFill>
                <a:ea typeface="ＭＳ Ｐゴシック" pitchFamily="50" charset="-128"/>
              </a:rPr>
              <a:t>B1</a:t>
            </a:r>
            <a:r>
              <a:rPr lang="ja-JP" altLang="en-US" sz="1600">
                <a:ea typeface="ＭＳ Ｐゴシック" pitchFamily="50" charset="-128"/>
              </a:rPr>
              <a:t>と</a:t>
            </a:r>
            <a:r>
              <a:rPr lang="en-US" altLang="ja-JP" sz="1600">
                <a:solidFill>
                  <a:srgbClr val="FF0000"/>
                </a:solidFill>
                <a:ea typeface="ＭＳ Ｐゴシック" pitchFamily="50" charset="-128"/>
              </a:rPr>
              <a:t>B2</a:t>
            </a:r>
            <a:r>
              <a:rPr lang="ja-JP" altLang="en-US" sz="1600">
                <a:ea typeface="ＭＳ Ｐゴシック" pitchFamily="50" charset="-128"/>
              </a:rPr>
              <a:t>を実行すれば</a:t>
            </a:r>
            <a:r>
              <a:rPr lang="en-US" altLang="ja-JP" sz="1600">
                <a:ea typeface="ＭＳ Ｐゴシック" pitchFamily="50" charset="-128"/>
              </a:rPr>
              <a:t>A</a:t>
            </a:r>
            <a:r>
              <a:rPr lang="ja-JP" altLang="en-US" sz="1600">
                <a:ea typeface="ＭＳ Ｐゴシック" pitchFamily="50" charset="-128"/>
              </a:rPr>
              <a:t>は達成できる、</a:t>
            </a:r>
            <a:r>
              <a:rPr lang="en-US" altLang="ja-JP" sz="1600">
                <a:ea typeface="ＭＳ Ｐゴシック" pitchFamily="50" charset="-128"/>
              </a:rPr>
              <a:t>B1</a:t>
            </a:r>
            <a:r>
              <a:rPr lang="ja-JP" altLang="en-US" sz="1600">
                <a:ea typeface="ＭＳ Ｐゴシック" pitchFamily="50" charset="-128"/>
              </a:rPr>
              <a:t>を達成するには</a:t>
            </a:r>
            <a:r>
              <a:rPr lang="en-US" altLang="ja-JP" sz="1600">
                <a:ea typeface="ＭＳ Ｐゴシック" pitchFamily="50" charset="-128"/>
              </a:rPr>
              <a:t>C</a:t>
            </a:r>
            <a:r>
              <a:rPr lang="ja-JP" altLang="en-US" sz="1600">
                <a:ea typeface="ＭＳ Ｐゴシック" pitchFamily="50" charset="-128"/>
              </a:rPr>
              <a:t>１</a:t>
            </a:r>
            <a:r>
              <a:rPr lang="en-US" altLang="ja-JP" sz="1600">
                <a:ea typeface="ＭＳ Ｐゴシック" pitchFamily="50" charset="-128"/>
              </a:rPr>
              <a:t>C2</a:t>
            </a:r>
            <a:r>
              <a:rPr lang="ja-JP" altLang="en-US" sz="1600">
                <a:ea typeface="ＭＳ Ｐゴシック" pitchFamily="50" charset="-128"/>
              </a:rPr>
              <a:t>を実行する</a:t>
            </a:r>
          </a:p>
          <a:p>
            <a:r>
              <a:rPr lang="ja-JP" altLang="en-US" sz="1600">
                <a:solidFill>
                  <a:srgbClr val="FF0000"/>
                </a:solidFill>
                <a:ea typeface="ＭＳ Ｐゴシック" pitchFamily="50" charset="-128"/>
              </a:rPr>
              <a:t>同様に</a:t>
            </a:r>
            <a:r>
              <a:rPr lang="en-US" altLang="ja-JP" sz="1600">
                <a:solidFill>
                  <a:srgbClr val="FF0000"/>
                </a:solidFill>
                <a:ea typeface="ＭＳ Ｐゴシック" pitchFamily="50" charset="-128"/>
              </a:rPr>
              <a:t>C1C2</a:t>
            </a:r>
            <a:r>
              <a:rPr lang="ja-JP" altLang="en-US" sz="1600">
                <a:solidFill>
                  <a:srgbClr val="FF0000"/>
                </a:solidFill>
                <a:ea typeface="ＭＳ Ｐゴシック" pitchFamily="50" charset="-128"/>
              </a:rPr>
              <a:t>を実行すれば</a:t>
            </a:r>
            <a:r>
              <a:rPr lang="en-US" altLang="ja-JP" sz="1600">
                <a:solidFill>
                  <a:srgbClr val="FF0000"/>
                </a:solidFill>
                <a:ea typeface="ＭＳ Ｐゴシック" pitchFamily="50" charset="-128"/>
              </a:rPr>
              <a:t>B1</a:t>
            </a:r>
            <a:r>
              <a:rPr lang="ja-JP" altLang="en-US" sz="1600">
                <a:solidFill>
                  <a:srgbClr val="FF0000"/>
                </a:solidFill>
                <a:ea typeface="ＭＳ Ｐゴシック" pitchFamily="50" charset="-128"/>
              </a:rPr>
              <a:t>が達成すると言う具合にして確認しながら</a:t>
            </a:r>
          </a:p>
          <a:p>
            <a:r>
              <a:rPr lang="ja-JP" altLang="en-US" sz="1600">
                <a:solidFill>
                  <a:srgbClr val="FF0000"/>
                </a:solidFill>
                <a:ea typeface="ＭＳ Ｐゴシック" pitchFamily="50" charset="-128"/>
              </a:rPr>
              <a:t>作成して行きます。</a:t>
            </a:r>
            <a:endParaRPr lang="ja-JP" altLang="en-US" sz="1600">
              <a:ea typeface="ＭＳ Ｐゴシック" pitchFamily="50" charset="-128"/>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D536953-CC7D-46B6-80A9-782876CC8552}" type="slidenum">
              <a:rPr lang="en-US" altLang="ja-JP"/>
              <a:pPr/>
              <a:t>73</a:t>
            </a:fld>
            <a:endParaRPr lang="en-US" altLang="ja-JP"/>
          </a:p>
        </p:txBody>
      </p:sp>
      <p:sp>
        <p:nvSpPr>
          <p:cNvPr id="347138" name="Rectangle 2"/>
          <p:cNvSpPr>
            <a:spLocks noChangeArrowheads="1" noTextEdit="1"/>
          </p:cNvSpPr>
          <p:nvPr>
            <p:ph type="sldImg"/>
          </p:nvPr>
        </p:nvSpPr>
        <p:spPr>
          <a:ln/>
        </p:spPr>
      </p:sp>
      <p:sp>
        <p:nvSpPr>
          <p:cNvPr id="347139" name="Rectangle 3"/>
          <p:cNvSpPr>
            <a:spLocks noGrp="1" noChangeArrowheads="1"/>
          </p:cNvSpPr>
          <p:nvPr>
            <p:ph type="body" idx="1"/>
          </p:nvPr>
        </p:nvSpPr>
        <p:spPr/>
        <p:txBody>
          <a:bodyPr/>
          <a:lstStyle/>
          <a:p>
            <a:r>
              <a:rPr lang="ja-JP" altLang="en-US"/>
              <a:t>次に</a:t>
            </a:r>
            <a:r>
              <a:rPr lang="en-US" altLang="ja-JP"/>
              <a:t>3</a:t>
            </a:r>
            <a:r>
              <a:rPr lang="ja-JP" altLang="en-US"/>
              <a:t>次４次と展開して行きます。これも同じように</a:t>
            </a:r>
          </a:p>
          <a:p>
            <a:r>
              <a:rPr lang="ja-JP" altLang="en-US" sz="1600">
                <a:solidFill>
                  <a:srgbClr val="FF0000"/>
                </a:solidFill>
                <a:ea typeface="ＭＳ Ｐゴシック" pitchFamily="50" charset="-128"/>
              </a:rPr>
              <a:t>二次手段の「並びがはみ出ないようにする」を目的</a:t>
            </a:r>
            <a:r>
              <a:rPr lang="ja-JP" altLang="en-US" sz="1600">
                <a:ea typeface="ＭＳ Ｐゴシック" pitchFamily="50" charset="-128"/>
              </a:rPr>
              <a:t>として、それを達成するための</a:t>
            </a:r>
            <a:r>
              <a:rPr lang="ja-JP" altLang="en-US" sz="1600">
                <a:solidFill>
                  <a:srgbClr val="FF0000"/>
                </a:solidFill>
                <a:ea typeface="ＭＳ Ｐゴシック" pitchFamily="50" charset="-128"/>
              </a:rPr>
              <a:t>手段人気を</a:t>
            </a:r>
          </a:p>
          <a:p>
            <a:r>
              <a:rPr lang="ja-JP" altLang="en-US" sz="1600">
                <a:solidFill>
                  <a:srgbClr val="FF0000"/>
                </a:solidFill>
                <a:ea typeface="ＭＳ Ｐゴシック" pitchFamily="50" charset="-128"/>
              </a:rPr>
              <a:t>「想定した順路を設定する」を三次手段</a:t>
            </a:r>
            <a:r>
              <a:rPr lang="ja-JP" altLang="en-US" sz="1600">
                <a:ea typeface="ＭＳ Ｐゴシック" pitchFamily="50" charset="-128"/>
              </a:rPr>
              <a:t>と考えます</a:t>
            </a:r>
          </a:p>
          <a:p>
            <a:r>
              <a:rPr lang="ja-JP" altLang="en-US" sz="1600">
                <a:ea typeface="ＭＳ Ｐゴシック" pitchFamily="50" charset="-128"/>
              </a:rPr>
              <a:t>これを続け、具体的な対策が取れる案になるまで展開して行ってください。</a:t>
            </a: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6A01629-382E-4F0B-A01D-C56B004EDD60}" type="slidenum">
              <a:rPr lang="en-US" altLang="ja-JP"/>
              <a:pPr/>
              <a:t>76</a:t>
            </a:fld>
            <a:endParaRPr lang="en-US" altLang="ja-JP"/>
          </a:p>
        </p:txBody>
      </p:sp>
      <p:sp>
        <p:nvSpPr>
          <p:cNvPr id="351234" name="Rectangle 2"/>
          <p:cNvSpPr>
            <a:spLocks noChangeArrowheads="1" noTextEdit="1"/>
          </p:cNvSpPr>
          <p:nvPr>
            <p:ph type="sldImg"/>
          </p:nvPr>
        </p:nvSpPr>
        <p:spPr>
          <a:ln/>
        </p:spPr>
      </p:sp>
      <p:sp>
        <p:nvSpPr>
          <p:cNvPr id="351235" name="Rectangle 3"/>
          <p:cNvSpPr>
            <a:spLocks noGrp="1" noChangeArrowheads="1"/>
          </p:cNvSpPr>
          <p:nvPr>
            <p:ph type="body" idx="1"/>
          </p:nvPr>
        </p:nvSpPr>
        <p:spPr/>
        <p:txBody>
          <a:bodyPr/>
          <a:lstStyle/>
          <a:p>
            <a:r>
              <a:rPr lang="ja-JP" altLang="en-US"/>
              <a:t>この図は特性要因図と系統図をリンクさせ活用するやり方です、</a:t>
            </a:r>
          </a:p>
          <a:p>
            <a:r>
              <a:rPr lang="ja-JP" altLang="en-US"/>
              <a:t>特性要因図の、特性を系統図の基本目的に入れます、</a:t>
            </a:r>
          </a:p>
          <a:p>
            <a:r>
              <a:rPr lang="ja-JP" altLang="en-US"/>
              <a:t>「混雑しない食堂にする」です、そして</a:t>
            </a:r>
          </a:p>
          <a:p>
            <a:r>
              <a:rPr lang="ja-JP" altLang="en-US"/>
              <a:t>特性要因図の主要因の「メニュー別に長さを想定していない」と</a:t>
            </a:r>
          </a:p>
          <a:p>
            <a:r>
              <a:rPr lang="ja-JP" altLang="en-US"/>
              <a:t>「全体スペースが不足」を１次方策にいれます、そして</a:t>
            </a:r>
          </a:p>
          <a:p>
            <a:r>
              <a:rPr lang="ja-JP" altLang="en-US"/>
              <a:t>２次手段３次手段と対策案を検討して行きます。こうして効率の良い対策案の検討が</a:t>
            </a:r>
          </a:p>
          <a:p>
            <a:r>
              <a:rPr lang="ja-JP" altLang="en-US"/>
              <a:t>出来るようになります。</a:t>
            </a:r>
          </a:p>
          <a:p>
            <a:r>
              <a:rPr lang="ja-JP" altLang="en-US"/>
              <a:t>注意する事は、特性要因図の主要因はこの時点ではまだ容疑者です</a:t>
            </a:r>
          </a:p>
          <a:p>
            <a:r>
              <a:rPr lang="ja-JP" altLang="en-US"/>
              <a:t>しっかり調査して真因であること確認した上で</a:t>
            </a:r>
            <a:r>
              <a:rPr lang="en-US" altLang="ja-JP"/>
              <a:t>1</a:t>
            </a:r>
            <a:r>
              <a:rPr lang="ja-JP" altLang="en-US"/>
              <a:t>次手段とすることを</a:t>
            </a:r>
          </a:p>
          <a:p>
            <a:r>
              <a:rPr lang="ja-JP" altLang="en-US"/>
              <a:t>忘れないようにして下さい。</a:t>
            </a:r>
          </a:p>
          <a:p>
            <a:r>
              <a:rPr lang="ja-JP" altLang="en-US"/>
              <a:t>このような使い方も覚えておくと便利です。</a:t>
            </a:r>
          </a:p>
          <a:p>
            <a:r>
              <a:rPr lang="ja-JP" altLang="en-US"/>
              <a:t>以上で系統図の説明は終了です。</a:t>
            </a: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092BBCE-2339-4E02-964D-48BE877F81F6}" type="slidenum">
              <a:rPr lang="en-US" altLang="ja-JP"/>
              <a:pPr/>
              <a:t>77</a:t>
            </a:fld>
            <a:endParaRPr lang="en-US" altLang="ja-JP"/>
          </a:p>
        </p:txBody>
      </p:sp>
      <p:sp>
        <p:nvSpPr>
          <p:cNvPr id="353282" name="Rectangle 2"/>
          <p:cNvSpPr>
            <a:spLocks noChangeArrowheads="1" noTextEdit="1"/>
          </p:cNvSpPr>
          <p:nvPr>
            <p:ph type="sldImg"/>
          </p:nvPr>
        </p:nvSpPr>
        <p:spPr>
          <a:ln/>
        </p:spPr>
      </p:sp>
      <p:sp>
        <p:nvSpPr>
          <p:cNvPr id="353283" name="Rectangle 3"/>
          <p:cNvSpPr>
            <a:spLocks noGrp="1" noChangeArrowheads="1"/>
          </p:cNvSpPr>
          <p:nvPr>
            <p:ph type="body" idx="1"/>
          </p:nvPr>
        </p:nvSpPr>
        <p:spPr/>
        <p:txBody>
          <a:bodyPr/>
          <a:lstStyle/>
          <a:p>
            <a:r>
              <a:rPr lang="ja-JP" altLang="en-US"/>
              <a:t>こうして作成した、系統図は、マトリックス図と合わせて使うのが一般的です。</a:t>
            </a:r>
          </a:p>
          <a:p>
            <a:r>
              <a:rPr lang="ja-JP" altLang="en-US"/>
              <a:t>系統図で、多くの案を出し、その中から、一番効果的な対策を決定するやり方です。</a:t>
            </a:r>
          </a:p>
          <a:p>
            <a:r>
              <a:rPr lang="ja-JP" altLang="en-US"/>
              <a:t>この図の様に、評価項目を決め、点数で評価し、総合点でどの対策を実施するか</a:t>
            </a:r>
          </a:p>
          <a:p>
            <a:r>
              <a:rPr lang="ja-JP" altLang="en-US"/>
              <a:t>を決めています。</a:t>
            </a: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B8F7D99-66D7-475C-A013-B7BBB26AC3F1}" type="slidenum">
              <a:rPr lang="en-US" altLang="ja-JP"/>
              <a:pPr/>
              <a:t>79</a:t>
            </a:fld>
            <a:endParaRPr lang="en-US" altLang="ja-JP"/>
          </a:p>
        </p:txBody>
      </p:sp>
      <p:sp>
        <p:nvSpPr>
          <p:cNvPr id="367618" name="Rectangle 2"/>
          <p:cNvSpPr>
            <a:spLocks noChangeArrowheads="1" noTextEdit="1"/>
          </p:cNvSpPr>
          <p:nvPr>
            <p:ph type="sldImg"/>
          </p:nvPr>
        </p:nvSpPr>
        <p:spPr>
          <a:ln/>
        </p:spPr>
      </p:sp>
      <p:sp>
        <p:nvSpPr>
          <p:cNvPr id="367619" name="Rectangle 3"/>
          <p:cNvSpPr>
            <a:spLocks noGrp="1" noChangeArrowheads="1"/>
          </p:cNvSpPr>
          <p:nvPr>
            <p:ph type="body" idx="1"/>
          </p:nvPr>
        </p:nvSpPr>
        <p:spPr/>
        <p:txBody>
          <a:bodyPr/>
          <a:lstStyle/>
          <a:p>
            <a:r>
              <a:rPr lang="ja-JP" altLang="en-US"/>
              <a:t>以上で問題解決の基本手順と、</a:t>
            </a:r>
            <a:r>
              <a:rPr lang="en-US" altLang="ja-JP"/>
              <a:t>7</a:t>
            </a:r>
            <a:r>
              <a:rPr lang="ja-JP" altLang="en-US"/>
              <a:t>つ道具の特性要因図とパレート図、ニュー７つ道具の系統図、</a:t>
            </a:r>
          </a:p>
          <a:p>
            <a:r>
              <a:rPr lang="ja-JP" altLang="en-US"/>
              <a:t>勉強をしました。他にも道具は沢山あります。これらをサークルで勉強して、</a:t>
            </a:r>
          </a:p>
          <a:p>
            <a:r>
              <a:rPr lang="ja-JP" altLang="en-US"/>
              <a:t>日常の活動に役立ててください。</a:t>
            </a:r>
          </a:p>
          <a:p>
            <a:r>
              <a:rPr lang="ja-JP" altLang="en-US"/>
              <a:t>いずれも日科技連より、解りやすい参考図書が出ております。サークルで購入などして</a:t>
            </a:r>
          </a:p>
          <a:p>
            <a:r>
              <a:rPr lang="ja-JP" altLang="en-US"/>
              <a:t>勉強して行きましょう。</a:t>
            </a:r>
          </a:p>
          <a:p>
            <a:r>
              <a:rPr lang="ja-JP" altLang="en-US"/>
              <a:t>以上で講義を終わります。</a:t>
            </a:r>
          </a:p>
          <a:p>
            <a:endParaRPr lang="en-US" altLang="ja-JP"/>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E8CA7AD-BD41-43D1-AA70-BC5AB1038B9B}" type="slidenum">
              <a:rPr lang="en-US" altLang="ja-JP"/>
              <a:pPr/>
              <a:t>6</a:t>
            </a:fld>
            <a:endParaRPr lang="en-US" altLang="ja-JP"/>
          </a:p>
        </p:txBody>
      </p:sp>
      <p:sp>
        <p:nvSpPr>
          <p:cNvPr id="222210" name="Rectangle 2"/>
          <p:cNvSpPr>
            <a:spLocks noChangeArrowheads="1" noTextEdit="1"/>
          </p:cNvSpPr>
          <p:nvPr>
            <p:ph type="sldImg"/>
          </p:nvPr>
        </p:nvSpPr>
        <p:spPr>
          <a:ln/>
        </p:spPr>
      </p:sp>
      <p:sp>
        <p:nvSpPr>
          <p:cNvPr id="222211" name="Rectangle 3"/>
          <p:cNvSpPr>
            <a:spLocks noGrp="1" noChangeArrowheads="1"/>
          </p:cNvSpPr>
          <p:nvPr>
            <p:ph type="body" idx="1"/>
          </p:nvPr>
        </p:nvSpPr>
        <p:spPr/>
        <p:txBody>
          <a:bodyPr/>
          <a:lstStyle/>
          <a:p>
            <a:r>
              <a:rPr lang="ja-JP" altLang="en-US"/>
              <a:t>手順３で　活動計画を作成します。この表をガントチャートと呼びます。</a:t>
            </a:r>
          </a:p>
          <a:p>
            <a:r>
              <a:rPr lang="ja-JP" altLang="en-US"/>
              <a:t>ステップごとにリーダーを決めいつまでに完了するかを明記します。</a:t>
            </a:r>
          </a:p>
          <a:p>
            <a:r>
              <a:rPr lang="ja-JP" altLang="en-US"/>
              <a:t>全員で役割を分担するよう計画を立ててください。</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CA64940-BA64-484B-9324-6EF7F11C61B6}" type="slidenum">
              <a:rPr lang="en-US" altLang="ja-JP"/>
              <a:pPr/>
              <a:t>7</a:t>
            </a:fld>
            <a:endParaRPr lang="en-US" altLang="ja-JP"/>
          </a:p>
        </p:txBody>
      </p:sp>
      <p:sp>
        <p:nvSpPr>
          <p:cNvPr id="223234" name="Rectangle 2"/>
          <p:cNvSpPr>
            <a:spLocks noChangeArrowheads="1" noTextEdit="1"/>
          </p:cNvSpPr>
          <p:nvPr>
            <p:ph type="sldImg"/>
          </p:nvPr>
        </p:nvSpPr>
        <p:spPr>
          <a:ln/>
        </p:spPr>
      </p:sp>
      <p:sp>
        <p:nvSpPr>
          <p:cNvPr id="223235" name="Rectangle 3"/>
          <p:cNvSpPr>
            <a:spLocks noGrp="1" noChangeArrowheads="1"/>
          </p:cNvSpPr>
          <p:nvPr>
            <p:ph type="body" idx="1"/>
          </p:nvPr>
        </p:nvSpPr>
        <p:spPr/>
        <p:txBody>
          <a:bodyPr/>
          <a:lstStyle/>
          <a:p>
            <a:r>
              <a:rPr lang="ja-JP" altLang="en-US"/>
              <a:t>手順</a:t>
            </a:r>
            <a:r>
              <a:rPr lang="en-US" altLang="ja-JP"/>
              <a:t>4</a:t>
            </a:r>
            <a:r>
              <a:rPr lang="ja-JP" altLang="en-US"/>
              <a:t>で要因解析をして問題の真の原因を突き止めます。</a:t>
            </a:r>
          </a:p>
          <a:p>
            <a:r>
              <a:rPr lang="ja-JP" altLang="en-US"/>
              <a:t>この図のような特性要因図が一般的に使われます。</a:t>
            </a:r>
          </a:p>
          <a:p>
            <a:r>
              <a:rPr lang="ja-JP" altLang="en-US"/>
              <a:t>あとで作り方については詳しくく勉強しますが。</a:t>
            </a:r>
          </a:p>
          <a:p>
            <a:r>
              <a:rPr lang="ja-JP" altLang="en-US"/>
              <a:t>まず関連する事実をすべて集めます</a:t>
            </a:r>
          </a:p>
          <a:p>
            <a:r>
              <a:rPr lang="ja-JP" altLang="en-US"/>
              <a:t>このとき重要なのは</a:t>
            </a:r>
          </a:p>
          <a:p>
            <a:r>
              <a:rPr lang="ja-JP" altLang="en-US"/>
              <a:t>事実をを出すときには、ブレーンストーミングで沢山出した下さい</a:t>
            </a:r>
          </a:p>
          <a:p>
            <a:r>
              <a:rPr lang="ja-JP" altLang="en-US"/>
              <a:t>また出された特性の良し悪しの判断はしない様にして下さい</a:t>
            </a:r>
          </a:p>
          <a:p>
            <a:r>
              <a:rPr lang="ja-JP" altLang="en-US"/>
              <a:t>次に、現状把握で問題として現れた「食堂が混雑する」を特性に、</a:t>
            </a:r>
          </a:p>
          <a:p>
            <a:r>
              <a:rPr lang="ja-JP" altLang="en-US"/>
              <a:t>なぜなぜで追求し重要真因を見つけ出します。</a:t>
            </a:r>
          </a:p>
          <a:p>
            <a:r>
              <a:rPr lang="ja-JP" altLang="en-US"/>
              <a:t>特性に進む背骨から、大骨、中骨、小骨、孫骨へとナゼナゼで追求して行きます</a:t>
            </a:r>
          </a:p>
          <a:p>
            <a:r>
              <a:rPr lang="ja-JP" altLang="en-US"/>
              <a:t>重要要因が決まったら、さらに事実に基づき本当の原因かどうかを検証します。</a:t>
            </a:r>
          </a:p>
          <a:p>
            <a:r>
              <a:rPr lang="ja-JP" altLang="en-US"/>
              <a:t>色々なデーターをとり検証して真の原因かどうかを追求してください。</a:t>
            </a:r>
          </a:p>
          <a:p>
            <a:r>
              <a:rPr lang="ja-JP" altLang="en-US"/>
              <a:t>この真の原因を究明するところが</a:t>
            </a:r>
            <a:r>
              <a:rPr lang="en-US" altLang="ja-JP"/>
              <a:t>QC</a:t>
            </a:r>
            <a:r>
              <a:rPr lang="ja-JP" altLang="en-US"/>
              <a:t>サークル活動で非常に重要なところです。</a:t>
            </a:r>
          </a:p>
          <a:p>
            <a:endParaRPr lang="ja-JP" altLang="en-US"/>
          </a:p>
          <a:p>
            <a:endParaRPr lang="ja-JP" altLang="en-US"/>
          </a:p>
          <a:p>
            <a:endParaRPr lang="ja-JP" altLang="en-US"/>
          </a:p>
          <a:p>
            <a:endParaRPr lang="en-US" altLang="ja-JP"/>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7F94884-455E-4FBC-9483-AB90BE5E5EB9}" type="slidenum">
              <a:rPr lang="en-US" altLang="ja-JP"/>
              <a:pPr/>
              <a:t>8</a:t>
            </a:fld>
            <a:endParaRPr lang="en-US" altLang="ja-JP"/>
          </a:p>
        </p:txBody>
      </p:sp>
      <p:sp>
        <p:nvSpPr>
          <p:cNvPr id="224258" name="Rectangle 2"/>
          <p:cNvSpPr>
            <a:spLocks noChangeArrowheads="1" noTextEdit="1"/>
          </p:cNvSpPr>
          <p:nvPr>
            <p:ph type="sldImg"/>
          </p:nvPr>
        </p:nvSpPr>
        <p:spPr>
          <a:ln/>
        </p:spPr>
      </p:sp>
      <p:sp>
        <p:nvSpPr>
          <p:cNvPr id="224259" name="Rectangle 3"/>
          <p:cNvSpPr>
            <a:spLocks noGrp="1" noChangeArrowheads="1"/>
          </p:cNvSpPr>
          <p:nvPr>
            <p:ph type="body" idx="1"/>
          </p:nvPr>
        </p:nvSpPr>
        <p:spPr/>
        <p:txBody>
          <a:bodyPr/>
          <a:lstStyle/>
          <a:p>
            <a:r>
              <a:rPr lang="ja-JP" altLang="en-US"/>
              <a:t>真の原因が追求できたら、次は手順</a:t>
            </a:r>
            <a:r>
              <a:rPr lang="en-US" altLang="ja-JP"/>
              <a:t>5</a:t>
            </a:r>
            <a:r>
              <a:rPr lang="ja-JP" altLang="en-US"/>
              <a:t>で対策です</a:t>
            </a:r>
          </a:p>
          <a:p>
            <a:r>
              <a:rPr lang="ja-JP" altLang="en-US"/>
              <a:t>原因ごとに対策案を考えます、</a:t>
            </a:r>
          </a:p>
          <a:p>
            <a:r>
              <a:rPr lang="ja-JP" altLang="en-US"/>
              <a:t>ここで大切なことは</a:t>
            </a:r>
          </a:p>
          <a:p>
            <a:r>
              <a:rPr lang="ja-JP" altLang="en-US"/>
              <a:t>・原因別に色々なアイデアを出す事、</a:t>
            </a:r>
          </a:p>
          <a:p>
            <a:r>
              <a:rPr lang="ja-JP" altLang="en-US"/>
              <a:t>・実際にやれるか、効果が出るかなどをを評価し、対策内容を決定します。</a:t>
            </a:r>
          </a:p>
          <a:p>
            <a:r>
              <a:rPr lang="ja-JP" altLang="en-US"/>
              <a:t>・対策内容が決まったら、上司やスタッフに報告して承認を得ましょう。</a:t>
            </a:r>
          </a:p>
          <a:p>
            <a:r>
              <a:rPr lang="ja-JP" altLang="en-US"/>
              <a:t>対策案を考える手法として、この図のような、系統図が良く使われます、</a:t>
            </a:r>
          </a:p>
          <a:p>
            <a:r>
              <a:rPr lang="ja-JP" altLang="en-US"/>
              <a:t>作り方は後で細かく説明します。</a:t>
            </a:r>
          </a:p>
          <a:p>
            <a:r>
              <a:rPr lang="ja-JP" altLang="en-US"/>
              <a:t>目的を、</a:t>
            </a:r>
            <a:r>
              <a:rPr lang="en-US" altLang="ja-JP"/>
              <a:t>A</a:t>
            </a:r>
            <a:r>
              <a:rPr lang="ja-JP" altLang="en-US"/>
              <a:t>のところにあげ、それを実施する為の手段を</a:t>
            </a:r>
            <a:r>
              <a:rPr lang="en-US" altLang="ja-JP"/>
              <a:t>B</a:t>
            </a:r>
            <a:r>
              <a:rPr lang="ja-JP" altLang="en-US"/>
              <a:t>に書きます、</a:t>
            </a:r>
          </a:p>
          <a:p>
            <a:r>
              <a:rPr lang="ja-JP" altLang="en-US"/>
              <a:t>次に</a:t>
            </a:r>
            <a:r>
              <a:rPr lang="en-US" altLang="ja-JP"/>
              <a:t>B</a:t>
            </a:r>
            <a:r>
              <a:rPr lang="ja-JP" altLang="en-US"/>
              <a:t>の</a:t>
            </a:r>
            <a:r>
              <a:rPr lang="en-US" altLang="ja-JP"/>
              <a:t>1</a:t>
            </a:r>
            <a:r>
              <a:rPr lang="ja-JP" altLang="en-US"/>
              <a:t>次手段を目的にして</a:t>
            </a:r>
            <a:r>
              <a:rPr lang="en-US" altLang="ja-JP"/>
              <a:t>2</a:t>
            </a:r>
            <a:r>
              <a:rPr lang="ja-JP" altLang="en-US"/>
              <a:t>次手段を考えます、</a:t>
            </a:r>
          </a:p>
          <a:p>
            <a:r>
              <a:rPr lang="ja-JP" altLang="en-US"/>
              <a:t>こうして、実施可能なレベルになるまで、展開していきます。</a:t>
            </a:r>
          </a:p>
          <a:p>
            <a:r>
              <a:rPr lang="ja-JP" altLang="en-US"/>
              <a:t>ここではアイデア出しがが勝負です、</a:t>
            </a:r>
          </a:p>
          <a:p>
            <a:endParaRPr lang="en-US" altLang="ja-JP"/>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9348599-7BFE-42B6-9C1F-EB806A033976}" type="slidenum">
              <a:rPr lang="en-US" altLang="ja-JP"/>
              <a:pPr/>
              <a:t>9</a:t>
            </a:fld>
            <a:endParaRPr lang="en-US" altLang="ja-JP"/>
          </a:p>
        </p:txBody>
      </p:sp>
      <p:sp>
        <p:nvSpPr>
          <p:cNvPr id="225282" name="Rectangle 2"/>
          <p:cNvSpPr>
            <a:spLocks noChangeArrowheads="1" noTextEdit="1"/>
          </p:cNvSpPr>
          <p:nvPr>
            <p:ph type="sldImg"/>
          </p:nvPr>
        </p:nvSpPr>
        <p:spPr>
          <a:ln/>
        </p:spPr>
      </p:sp>
      <p:sp>
        <p:nvSpPr>
          <p:cNvPr id="225283" name="Rectangle 3"/>
          <p:cNvSpPr>
            <a:spLocks noGrp="1" noChangeArrowheads="1"/>
          </p:cNvSpPr>
          <p:nvPr>
            <p:ph type="body" idx="1"/>
          </p:nvPr>
        </p:nvSpPr>
        <p:spPr/>
        <p:txBody>
          <a:bodyPr/>
          <a:lstStyle/>
          <a:p>
            <a:r>
              <a:rPr lang="ja-JP" altLang="en-US"/>
              <a:t>対策が完了したら、効果の確認を実施します。</a:t>
            </a:r>
          </a:p>
          <a:p>
            <a:r>
              <a:rPr lang="ja-JP" altLang="en-US"/>
              <a:t>最初の目標と同じ、評価基準で評価してください。</a:t>
            </a:r>
          </a:p>
          <a:p>
            <a:r>
              <a:rPr lang="ja-JP" altLang="en-US"/>
              <a:t>このグラフの様に、苦情件数が対策前</a:t>
            </a:r>
            <a:r>
              <a:rPr lang="en-US" altLang="ja-JP"/>
              <a:t>40</a:t>
            </a:r>
            <a:r>
              <a:rPr lang="ja-JP" altLang="en-US"/>
              <a:t>件が</a:t>
            </a:r>
          </a:p>
          <a:p>
            <a:r>
              <a:rPr lang="ja-JP" altLang="en-US"/>
              <a:t>対策後</a:t>
            </a:r>
            <a:r>
              <a:rPr lang="en-US" altLang="ja-JP"/>
              <a:t>0</a:t>
            </a:r>
            <a:r>
              <a:rPr lang="ja-JP" altLang="en-US"/>
              <a:t>件になったという具合です。</a:t>
            </a:r>
          </a:p>
          <a:p>
            <a:r>
              <a:rPr lang="ja-JP" altLang="en-US"/>
              <a:t>ここで注意する事は</a:t>
            </a:r>
          </a:p>
          <a:p>
            <a:r>
              <a:rPr lang="ja-JP" altLang="en-US"/>
              <a:t>・必ず効果は目標値と比較するようにして下さい。</a:t>
            </a:r>
          </a:p>
          <a:p>
            <a:r>
              <a:rPr lang="ja-JP" altLang="en-US"/>
              <a:t>また、背反事項が無いか、確認します、他の苦情が増えていないか、</a:t>
            </a:r>
          </a:p>
          <a:p>
            <a:r>
              <a:rPr lang="ja-JP" altLang="en-US"/>
              <a:t>安全面はどうかなど後工程の影響は問題ないかなど確認してください。</a:t>
            </a:r>
          </a:p>
          <a:p>
            <a:r>
              <a:rPr lang="ja-JP" altLang="en-US"/>
              <a:t>・無形効果や波及効果も確認しましょう、</a:t>
            </a:r>
          </a:p>
          <a:p>
            <a:r>
              <a:rPr lang="ja-JP" altLang="en-US"/>
              <a:t>品質の改善で、効率や、原価面でも効果が出てきます、</a:t>
            </a:r>
          </a:p>
          <a:p>
            <a:r>
              <a:rPr lang="ja-JP" altLang="en-US"/>
              <a:t>色々な角度から見てください。</a:t>
            </a:r>
          </a:p>
          <a:p>
            <a:r>
              <a:rPr lang="ja-JP" altLang="en-US"/>
              <a:t>チームワーの向上、技能向上なども把握し</a:t>
            </a:r>
          </a:p>
          <a:p>
            <a:r>
              <a:rPr lang="ja-JP" altLang="en-US"/>
              <a:t>レーダーチャートなどで確認しておきましょう。</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smtClean="0"/>
              <a:t>マスター タイトルの書式設定</a:t>
            </a:r>
            <a:endParaRPr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smtClean="0"/>
              <a:t>マスター サブタイトルの書式設定</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F0AEDD03-289F-41D0-9EB0-2951ADB0A59D}" type="slidenum">
              <a:rPr lang="en-US" altLang="ja-JP"/>
              <a:pPr/>
              <a:t>‹#›</a:t>
            </a:fld>
            <a:endParaRPr lang="en-US" altLang="ja-JP"/>
          </a:p>
        </p:txBody>
      </p:sp>
    </p:spTree>
    <p:extLst>
      <p:ext uri="{BB962C8B-B14F-4D97-AF65-F5344CB8AC3E}">
        <p14:creationId xmlns:p14="http://schemas.microsoft.com/office/powerpoint/2010/main" val="31481719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34D57AE3-DA2D-413B-A858-9985916521CB}" type="slidenum">
              <a:rPr lang="en-US" altLang="ja-JP"/>
              <a:pPr/>
              <a:t>‹#›</a:t>
            </a:fld>
            <a:endParaRPr lang="en-US" altLang="ja-JP"/>
          </a:p>
        </p:txBody>
      </p:sp>
    </p:spTree>
    <p:extLst>
      <p:ext uri="{BB962C8B-B14F-4D97-AF65-F5344CB8AC3E}">
        <p14:creationId xmlns:p14="http://schemas.microsoft.com/office/powerpoint/2010/main" val="15846471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15100" y="609600"/>
            <a:ext cx="1943100" cy="5486400"/>
          </a:xfrm>
        </p:spPr>
        <p:txBody>
          <a:bodyPr vert="eaVert"/>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a:xfrm>
            <a:off x="685800" y="609600"/>
            <a:ext cx="5676900" cy="5486400"/>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DD1B5CD7-A2A1-424C-8CA9-7B7F39673FF5}" type="slidenum">
              <a:rPr lang="en-US" altLang="ja-JP"/>
              <a:pPr/>
              <a:t>‹#›</a:t>
            </a:fld>
            <a:endParaRPr lang="en-US" altLang="ja-JP"/>
          </a:p>
        </p:txBody>
      </p:sp>
    </p:spTree>
    <p:extLst>
      <p:ext uri="{BB962C8B-B14F-4D97-AF65-F5344CB8AC3E}">
        <p14:creationId xmlns:p14="http://schemas.microsoft.com/office/powerpoint/2010/main" val="41552662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17243EE4-284F-4810-8284-1030AD7B5490}" type="slidenum">
              <a:rPr lang="en-US" altLang="ja-JP"/>
              <a:pPr/>
              <a:t>‹#›</a:t>
            </a:fld>
            <a:endParaRPr lang="en-US" altLang="ja-JP"/>
          </a:p>
        </p:txBody>
      </p:sp>
    </p:spTree>
    <p:extLst>
      <p:ext uri="{BB962C8B-B14F-4D97-AF65-F5344CB8AC3E}">
        <p14:creationId xmlns:p14="http://schemas.microsoft.com/office/powerpoint/2010/main" val="35038124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マスター テキストの書式設定</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22151340-BC94-4AF0-AF07-8AD35D1933AF}" type="slidenum">
              <a:rPr lang="en-US" altLang="ja-JP"/>
              <a:pPr/>
              <a:t>‹#›</a:t>
            </a:fld>
            <a:endParaRPr lang="en-US" altLang="ja-JP"/>
          </a:p>
        </p:txBody>
      </p:sp>
    </p:spTree>
    <p:extLst>
      <p:ext uri="{BB962C8B-B14F-4D97-AF65-F5344CB8AC3E}">
        <p14:creationId xmlns:p14="http://schemas.microsoft.com/office/powerpoint/2010/main" val="26349736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5D50213A-B245-4A60-BC2F-3C13029C817A}" type="slidenum">
              <a:rPr lang="en-US" altLang="ja-JP"/>
              <a:pPr/>
              <a:t>‹#›</a:t>
            </a:fld>
            <a:endParaRPr lang="en-US" altLang="ja-JP"/>
          </a:p>
        </p:txBody>
      </p:sp>
    </p:spTree>
    <p:extLst>
      <p:ext uri="{BB962C8B-B14F-4D97-AF65-F5344CB8AC3E}">
        <p14:creationId xmlns:p14="http://schemas.microsoft.com/office/powerpoint/2010/main" val="18955903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ー 6"/>
          <p:cNvSpPr>
            <a:spLocks noGrp="1"/>
          </p:cNvSpPr>
          <p:nvPr>
            <p:ph type="dt" sz="half" idx="10"/>
          </p:nvPr>
        </p:nvSpPr>
        <p:spPr/>
        <p:txBody>
          <a:bodyPr/>
          <a:lstStyle>
            <a:lvl1pPr>
              <a:defRPr/>
            </a:lvl1pPr>
          </a:lstStyle>
          <a:p>
            <a:endParaRPr lang="en-US" altLang="ja-JP"/>
          </a:p>
        </p:txBody>
      </p:sp>
      <p:sp>
        <p:nvSpPr>
          <p:cNvPr id="8" name="フッター プレースホルダー 7"/>
          <p:cNvSpPr>
            <a:spLocks noGrp="1"/>
          </p:cNvSpPr>
          <p:nvPr>
            <p:ph type="ftr" sz="quarter" idx="11"/>
          </p:nvPr>
        </p:nvSpPr>
        <p:spPr/>
        <p:txBody>
          <a:bodyPr/>
          <a:lstStyle>
            <a:lvl1pPr>
              <a:defRPr/>
            </a:lvl1pPr>
          </a:lstStyle>
          <a:p>
            <a:endParaRPr lang="en-US" altLang="ja-JP"/>
          </a:p>
        </p:txBody>
      </p:sp>
      <p:sp>
        <p:nvSpPr>
          <p:cNvPr id="9" name="スライド番号プレースホルダー 8"/>
          <p:cNvSpPr>
            <a:spLocks noGrp="1"/>
          </p:cNvSpPr>
          <p:nvPr>
            <p:ph type="sldNum" sz="quarter" idx="12"/>
          </p:nvPr>
        </p:nvSpPr>
        <p:spPr/>
        <p:txBody>
          <a:bodyPr/>
          <a:lstStyle>
            <a:lvl1pPr>
              <a:defRPr/>
            </a:lvl1pPr>
          </a:lstStyle>
          <a:p>
            <a:fld id="{449C8BFD-E77B-4BE4-8B0E-BF71C5473E2B}" type="slidenum">
              <a:rPr lang="en-US" altLang="ja-JP"/>
              <a:pPr/>
              <a:t>‹#›</a:t>
            </a:fld>
            <a:endParaRPr lang="en-US" altLang="ja-JP"/>
          </a:p>
        </p:txBody>
      </p:sp>
    </p:spTree>
    <p:extLst>
      <p:ext uri="{BB962C8B-B14F-4D97-AF65-F5344CB8AC3E}">
        <p14:creationId xmlns:p14="http://schemas.microsoft.com/office/powerpoint/2010/main" val="31978105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日付プレースホルダー 2"/>
          <p:cNvSpPr>
            <a:spLocks noGrp="1"/>
          </p:cNvSpPr>
          <p:nvPr>
            <p:ph type="dt" sz="half" idx="10"/>
          </p:nvPr>
        </p:nvSpPr>
        <p:spPr/>
        <p:txBody>
          <a:bodyPr/>
          <a:lstStyle>
            <a:lvl1pPr>
              <a:defRPr/>
            </a:lvl1pPr>
          </a:lstStyle>
          <a:p>
            <a:endParaRPr lang="en-US" altLang="ja-JP"/>
          </a:p>
        </p:txBody>
      </p:sp>
      <p:sp>
        <p:nvSpPr>
          <p:cNvPr id="4" name="フッター プレースホルダー 3"/>
          <p:cNvSpPr>
            <a:spLocks noGrp="1"/>
          </p:cNvSpPr>
          <p:nvPr>
            <p:ph type="ftr" sz="quarter" idx="11"/>
          </p:nvPr>
        </p:nvSpPr>
        <p:spPr/>
        <p:txBody>
          <a:bodyPr/>
          <a:lstStyle>
            <a:lvl1pPr>
              <a:defRPr/>
            </a:lvl1pPr>
          </a:lstStyle>
          <a:p>
            <a:endParaRPr lang="en-US" altLang="ja-JP"/>
          </a:p>
        </p:txBody>
      </p:sp>
      <p:sp>
        <p:nvSpPr>
          <p:cNvPr id="5" name="スライド番号プレースホルダー 4"/>
          <p:cNvSpPr>
            <a:spLocks noGrp="1"/>
          </p:cNvSpPr>
          <p:nvPr>
            <p:ph type="sldNum" sz="quarter" idx="12"/>
          </p:nvPr>
        </p:nvSpPr>
        <p:spPr/>
        <p:txBody>
          <a:bodyPr/>
          <a:lstStyle>
            <a:lvl1pPr>
              <a:defRPr/>
            </a:lvl1pPr>
          </a:lstStyle>
          <a:p>
            <a:fld id="{219062AD-2FB1-46FF-931B-F02099195C2A}" type="slidenum">
              <a:rPr lang="en-US" altLang="ja-JP"/>
              <a:pPr/>
              <a:t>‹#›</a:t>
            </a:fld>
            <a:endParaRPr lang="en-US" altLang="ja-JP"/>
          </a:p>
        </p:txBody>
      </p:sp>
    </p:spTree>
    <p:extLst>
      <p:ext uri="{BB962C8B-B14F-4D97-AF65-F5344CB8AC3E}">
        <p14:creationId xmlns:p14="http://schemas.microsoft.com/office/powerpoint/2010/main" val="13962498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lvl1pPr>
              <a:defRPr/>
            </a:lvl1pPr>
          </a:lstStyle>
          <a:p>
            <a:endParaRPr lang="en-US" altLang="ja-JP"/>
          </a:p>
        </p:txBody>
      </p:sp>
      <p:sp>
        <p:nvSpPr>
          <p:cNvPr id="3" name="フッター プレースホルダー 2"/>
          <p:cNvSpPr>
            <a:spLocks noGrp="1"/>
          </p:cNvSpPr>
          <p:nvPr>
            <p:ph type="ftr" sz="quarter" idx="11"/>
          </p:nvPr>
        </p:nvSpPr>
        <p:spPr/>
        <p:txBody>
          <a:bodyPr/>
          <a:lstStyle>
            <a:lvl1pPr>
              <a:defRPr/>
            </a:lvl1pPr>
          </a:lstStyle>
          <a:p>
            <a:endParaRPr lang="en-US" altLang="ja-JP"/>
          </a:p>
        </p:txBody>
      </p:sp>
      <p:sp>
        <p:nvSpPr>
          <p:cNvPr id="4" name="スライド番号プレースホルダー 3"/>
          <p:cNvSpPr>
            <a:spLocks noGrp="1"/>
          </p:cNvSpPr>
          <p:nvPr>
            <p:ph type="sldNum" sz="quarter" idx="12"/>
          </p:nvPr>
        </p:nvSpPr>
        <p:spPr/>
        <p:txBody>
          <a:bodyPr/>
          <a:lstStyle>
            <a:lvl1pPr>
              <a:defRPr/>
            </a:lvl1pPr>
          </a:lstStyle>
          <a:p>
            <a:fld id="{3546107A-1BE4-4AD7-B871-5804BF356FA2}" type="slidenum">
              <a:rPr lang="en-US" altLang="ja-JP"/>
              <a:pPr/>
              <a:t>‹#›</a:t>
            </a:fld>
            <a:endParaRPr lang="en-US" altLang="ja-JP"/>
          </a:p>
        </p:txBody>
      </p:sp>
    </p:spTree>
    <p:extLst>
      <p:ext uri="{BB962C8B-B14F-4D97-AF65-F5344CB8AC3E}">
        <p14:creationId xmlns:p14="http://schemas.microsoft.com/office/powerpoint/2010/main" val="27093700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D0C74095-367B-4C1E-859B-86ECA7894EF3}" type="slidenum">
              <a:rPr lang="en-US" altLang="ja-JP"/>
              <a:pPr/>
              <a:t>‹#›</a:t>
            </a:fld>
            <a:endParaRPr lang="en-US" altLang="ja-JP"/>
          </a:p>
        </p:txBody>
      </p:sp>
    </p:spTree>
    <p:extLst>
      <p:ext uri="{BB962C8B-B14F-4D97-AF65-F5344CB8AC3E}">
        <p14:creationId xmlns:p14="http://schemas.microsoft.com/office/powerpoint/2010/main" val="35336174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マスター タイトルの書式設定</a:t>
            </a:r>
            <a:endParaRPr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E14188B4-04FA-4F85-A7BE-89E31495D6B2}" type="slidenum">
              <a:rPr lang="en-US" altLang="ja-JP"/>
              <a:pPr/>
              <a:t>‹#›</a:t>
            </a:fld>
            <a:endParaRPr lang="en-US" altLang="ja-JP"/>
          </a:p>
        </p:txBody>
      </p:sp>
    </p:spTree>
    <p:extLst>
      <p:ext uri="{BB962C8B-B14F-4D97-AF65-F5344CB8AC3E}">
        <p14:creationId xmlns:p14="http://schemas.microsoft.com/office/powerpoint/2010/main" val="28258985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ctr" anchorCtr="0" compatLnSpc="1">
            <a:prstTxWarp prst="textNoShape">
              <a:avLst/>
            </a:prstTxWarp>
          </a:bodyPr>
          <a:lstStyle/>
          <a:p>
            <a:pPr lvl="0"/>
            <a:r>
              <a:rPr lang="ja-JP" altLang="en-US" smtClean="0"/>
              <a:t>マスタータイトルの書式設定</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t" anchorCtr="0" compatLnSpc="1">
            <a:prstTxWarp prst="textNoShape">
              <a:avLst/>
            </a:prstTxWarp>
          </a:bodyPr>
          <a:lstStyle/>
          <a:p>
            <a:pPr lvl="0"/>
            <a:r>
              <a:rPr lang="ja-JP" altLang="en-US" smtClean="0"/>
              <a:t>マスターテキストの書式設定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2075" tIns="46038" rIns="92075" bIns="46038" numCol="1" anchor="ctr" anchorCtr="0" compatLnSpc="1">
            <a:prstTxWarp prst="textNoShape">
              <a:avLst/>
            </a:prstTxWarp>
          </a:bodyPr>
          <a:lstStyle>
            <a:lvl1pPr algn="l" defTabSz="762000">
              <a:defRPr/>
            </a:lvl1pPr>
          </a:lstStyle>
          <a:p>
            <a:endParaRPr lang="en-US" altLang="ja-JP"/>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2075" tIns="46038" rIns="92075" bIns="46038" numCol="1" anchor="ctr" anchorCtr="0" compatLnSpc="1">
            <a:prstTxWarp prst="textNoShape">
              <a:avLst/>
            </a:prstTxWarp>
          </a:bodyPr>
          <a:lstStyle>
            <a:lvl1pPr defTabSz="762000">
              <a:defRPr/>
            </a:lvl1pPr>
          </a:lstStyle>
          <a:p>
            <a:endParaRPr lang="en-US" altLang="ja-JP"/>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2075" tIns="46038" rIns="92075" bIns="46038" numCol="1" anchor="ctr" anchorCtr="0" compatLnSpc="1">
            <a:prstTxWarp prst="textNoShape">
              <a:avLst/>
            </a:prstTxWarp>
          </a:bodyPr>
          <a:lstStyle>
            <a:lvl1pPr algn="r" defTabSz="762000">
              <a:defRPr/>
            </a:lvl1pPr>
          </a:lstStyle>
          <a:p>
            <a:fld id="{BF259ACE-7A05-4682-9958-7C601B20B8FC}" type="slidenum">
              <a:rPr lang="en-US" altLang="ja-JP"/>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762000" rtl="0" fontAlgn="base">
        <a:spcBef>
          <a:spcPct val="0"/>
        </a:spcBef>
        <a:spcAft>
          <a:spcPct val="0"/>
        </a:spcAft>
        <a:defRPr kumimoji="1" sz="4400">
          <a:solidFill>
            <a:schemeClr val="tx2"/>
          </a:solidFill>
          <a:latin typeface="+mj-lt"/>
          <a:ea typeface="+mj-ea"/>
          <a:cs typeface="+mj-cs"/>
        </a:defRPr>
      </a:lvl1pPr>
      <a:lvl2pPr algn="ctr" defTabSz="762000" rtl="0" fontAlgn="base">
        <a:spcBef>
          <a:spcPct val="0"/>
        </a:spcBef>
        <a:spcAft>
          <a:spcPct val="0"/>
        </a:spcAft>
        <a:defRPr kumimoji="1" sz="4400">
          <a:solidFill>
            <a:schemeClr val="tx2"/>
          </a:solidFill>
          <a:latin typeface="Times New Roman" pitchFamily="18" charset="0"/>
          <a:ea typeface="ＭＳ Ｐゴシック" pitchFamily="50" charset="-128"/>
        </a:defRPr>
      </a:lvl2pPr>
      <a:lvl3pPr algn="ctr" defTabSz="762000" rtl="0" fontAlgn="base">
        <a:spcBef>
          <a:spcPct val="0"/>
        </a:spcBef>
        <a:spcAft>
          <a:spcPct val="0"/>
        </a:spcAft>
        <a:defRPr kumimoji="1" sz="4400">
          <a:solidFill>
            <a:schemeClr val="tx2"/>
          </a:solidFill>
          <a:latin typeface="Times New Roman" pitchFamily="18" charset="0"/>
          <a:ea typeface="ＭＳ Ｐゴシック" pitchFamily="50" charset="-128"/>
        </a:defRPr>
      </a:lvl3pPr>
      <a:lvl4pPr algn="ctr" defTabSz="762000" rtl="0" fontAlgn="base">
        <a:spcBef>
          <a:spcPct val="0"/>
        </a:spcBef>
        <a:spcAft>
          <a:spcPct val="0"/>
        </a:spcAft>
        <a:defRPr kumimoji="1" sz="4400">
          <a:solidFill>
            <a:schemeClr val="tx2"/>
          </a:solidFill>
          <a:latin typeface="Times New Roman" pitchFamily="18" charset="0"/>
          <a:ea typeface="ＭＳ Ｐゴシック" pitchFamily="50" charset="-128"/>
        </a:defRPr>
      </a:lvl4pPr>
      <a:lvl5pPr algn="ctr" defTabSz="762000" rtl="0" fontAlgn="base">
        <a:spcBef>
          <a:spcPct val="0"/>
        </a:spcBef>
        <a:spcAft>
          <a:spcPct val="0"/>
        </a:spcAft>
        <a:defRPr kumimoji="1" sz="4400">
          <a:solidFill>
            <a:schemeClr val="tx2"/>
          </a:solidFill>
          <a:latin typeface="Times New Roman" pitchFamily="18" charset="0"/>
          <a:ea typeface="ＭＳ Ｐゴシック" pitchFamily="50" charset="-128"/>
        </a:defRPr>
      </a:lvl5pPr>
      <a:lvl6pPr marL="457200" algn="ctr" defTabSz="762000" rtl="0" fontAlgn="base">
        <a:spcBef>
          <a:spcPct val="0"/>
        </a:spcBef>
        <a:spcAft>
          <a:spcPct val="0"/>
        </a:spcAft>
        <a:defRPr kumimoji="1" sz="4400">
          <a:solidFill>
            <a:schemeClr val="tx2"/>
          </a:solidFill>
          <a:latin typeface="Times New Roman" pitchFamily="18" charset="0"/>
          <a:ea typeface="ＭＳ Ｐゴシック" pitchFamily="50" charset="-128"/>
        </a:defRPr>
      </a:lvl6pPr>
      <a:lvl7pPr marL="914400" algn="ctr" defTabSz="762000" rtl="0" fontAlgn="base">
        <a:spcBef>
          <a:spcPct val="0"/>
        </a:spcBef>
        <a:spcAft>
          <a:spcPct val="0"/>
        </a:spcAft>
        <a:defRPr kumimoji="1" sz="4400">
          <a:solidFill>
            <a:schemeClr val="tx2"/>
          </a:solidFill>
          <a:latin typeface="Times New Roman" pitchFamily="18" charset="0"/>
          <a:ea typeface="ＭＳ Ｐゴシック" pitchFamily="50" charset="-128"/>
        </a:defRPr>
      </a:lvl7pPr>
      <a:lvl8pPr marL="1371600" algn="ctr" defTabSz="762000" rtl="0" fontAlgn="base">
        <a:spcBef>
          <a:spcPct val="0"/>
        </a:spcBef>
        <a:spcAft>
          <a:spcPct val="0"/>
        </a:spcAft>
        <a:defRPr kumimoji="1" sz="4400">
          <a:solidFill>
            <a:schemeClr val="tx2"/>
          </a:solidFill>
          <a:latin typeface="Times New Roman" pitchFamily="18" charset="0"/>
          <a:ea typeface="ＭＳ Ｐゴシック" pitchFamily="50" charset="-128"/>
        </a:defRPr>
      </a:lvl8pPr>
      <a:lvl9pPr marL="1828800" algn="ctr" defTabSz="762000" rtl="0" fontAlgn="base">
        <a:spcBef>
          <a:spcPct val="0"/>
        </a:spcBef>
        <a:spcAft>
          <a:spcPct val="0"/>
        </a:spcAft>
        <a:defRPr kumimoji="1" sz="4400">
          <a:solidFill>
            <a:schemeClr val="tx2"/>
          </a:solidFill>
          <a:latin typeface="Times New Roman" pitchFamily="18" charset="0"/>
          <a:ea typeface="ＭＳ Ｐゴシック" pitchFamily="50" charset="-128"/>
        </a:defRPr>
      </a:lvl9pPr>
    </p:titleStyle>
    <p:bodyStyle>
      <a:lvl1pPr marL="342900" indent="-342900" algn="l" defTabSz="762000" rtl="0" fontAlgn="base">
        <a:spcBef>
          <a:spcPct val="20000"/>
        </a:spcBef>
        <a:spcAft>
          <a:spcPct val="0"/>
        </a:spcAft>
        <a:buChar char="•"/>
        <a:defRPr kumimoji="1" sz="3200">
          <a:solidFill>
            <a:schemeClr val="tx1"/>
          </a:solidFill>
          <a:latin typeface="+mn-lt"/>
          <a:ea typeface="+mn-ea"/>
          <a:cs typeface="+mn-cs"/>
        </a:defRPr>
      </a:lvl1pPr>
      <a:lvl2pPr marL="742950" indent="-285750" algn="l" defTabSz="762000" rtl="0" fontAlgn="base">
        <a:spcBef>
          <a:spcPct val="20000"/>
        </a:spcBef>
        <a:spcAft>
          <a:spcPct val="0"/>
        </a:spcAft>
        <a:buChar char="–"/>
        <a:defRPr kumimoji="1" sz="2800">
          <a:solidFill>
            <a:schemeClr val="tx1"/>
          </a:solidFill>
          <a:latin typeface="+mn-lt"/>
          <a:ea typeface="+mn-ea"/>
        </a:defRPr>
      </a:lvl2pPr>
      <a:lvl3pPr marL="1143000" indent="-228600" algn="l" defTabSz="762000" rtl="0" fontAlgn="base">
        <a:spcBef>
          <a:spcPct val="20000"/>
        </a:spcBef>
        <a:spcAft>
          <a:spcPct val="0"/>
        </a:spcAft>
        <a:buChar char="•"/>
        <a:defRPr kumimoji="1" sz="2400">
          <a:solidFill>
            <a:schemeClr val="tx1"/>
          </a:solidFill>
          <a:latin typeface="+mn-lt"/>
          <a:ea typeface="+mn-ea"/>
        </a:defRPr>
      </a:lvl3pPr>
      <a:lvl4pPr marL="1600200" indent="-228600" algn="l" defTabSz="762000" rtl="0" fontAlgn="base">
        <a:spcBef>
          <a:spcPct val="20000"/>
        </a:spcBef>
        <a:spcAft>
          <a:spcPct val="0"/>
        </a:spcAft>
        <a:buChar char="–"/>
        <a:defRPr kumimoji="1" sz="2000">
          <a:solidFill>
            <a:schemeClr val="tx1"/>
          </a:solidFill>
          <a:latin typeface="+mn-lt"/>
          <a:ea typeface="+mn-ea"/>
        </a:defRPr>
      </a:lvl4pPr>
      <a:lvl5pPr marL="2057400" indent="-228600" algn="l" defTabSz="762000" rtl="0" fontAlgn="base">
        <a:spcBef>
          <a:spcPct val="20000"/>
        </a:spcBef>
        <a:spcAft>
          <a:spcPct val="0"/>
        </a:spcAft>
        <a:buChar char="•"/>
        <a:defRPr kumimoji="1" sz="2000">
          <a:solidFill>
            <a:schemeClr val="tx1"/>
          </a:solidFill>
          <a:latin typeface="+mn-lt"/>
          <a:ea typeface="+mn-ea"/>
        </a:defRPr>
      </a:lvl5pPr>
      <a:lvl6pPr marL="2514600" indent="-228600" algn="l" defTabSz="762000" rtl="0" fontAlgn="base">
        <a:spcBef>
          <a:spcPct val="20000"/>
        </a:spcBef>
        <a:spcAft>
          <a:spcPct val="0"/>
        </a:spcAft>
        <a:buChar char="•"/>
        <a:defRPr kumimoji="1" sz="2000">
          <a:solidFill>
            <a:schemeClr val="tx1"/>
          </a:solidFill>
          <a:latin typeface="+mn-lt"/>
          <a:ea typeface="+mn-ea"/>
        </a:defRPr>
      </a:lvl6pPr>
      <a:lvl7pPr marL="2971800" indent="-228600" algn="l" defTabSz="762000" rtl="0" fontAlgn="base">
        <a:spcBef>
          <a:spcPct val="20000"/>
        </a:spcBef>
        <a:spcAft>
          <a:spcPct val="0"/>
        </a:spcAft>
        <a:buChar char="•"/>
        <a:defRPr kumimoji="1" sz="2000">
          <a:solidFill>
            <a:schemeClr val="tx1"/>
          </a:solidFill>
          <a:latin typeface="+mn-lt"/>
          <a:ea typeface="+mn-ea"/>
        </a:defRPr>
      </a:lvl7pPr>
      <a:lvl8pPr marL="3429000" indent="-228600" algn="l" defTabSz="762000" rtl="0" fontAlgn="base">
        <a:spcBef>
          <a:spcPct val="20000"/>
        </a:spcBef>
        <a:spcAft>
          <a:spcPct val="0"/>
        </a:spcAft>
        <a:buChar char="•"/>
        <a:defRPr kumimoji="1" sz="2000">
          <a:solidFill>
            <a:schemeClr val="tx1"/>
          </a:solidFill>
          <a:latin typeface="+mn-lt"/>
          <a:ea typeface="+mn-ea"/>
        </a:defRPr>
      </a:lvl8pPr>
      <a:lvl9pPr marL="3886200" indent="-228600" algn="l" defTabSz="762000"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emf"/></Relationships>
</file>

<file path=ppt/slides/_rels/slide10.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7" Type="http://schemas.openxmlformats.org/officeDocument/2006/relationships/image" Target="../media/image15.emf"/><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14.emf"/><Relationship Id="rId4" Type="http://schemas.openxmlformats.org/officeDocument/2006/relationships/oleObject" Target="../embeddings/oleObject1.bin"/></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image" Target="../media/image8.wmf"/><Relationship Id="rId3" Type="http://schemas.openxmlformats.org/officeDocument/2006/relationships/image" Target="../media/image3.wmf"/><Relationship Id="rId7" Type="http://schemas.openxmlformats.org/officeDocument/2006/relationships/image" Target="../media/image7.wmf"/><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6.wmf"/><Relationship Id="rId5" Type="http://schemas.openxmlformats.org/officeDocument/2006/relationships/image" Target="../media/image5.wmf"/><Relationship Id="rId4" Type="http://schemas.openxmlformats.org/officeDocument/2006/relationships/image" Target="../media/image4.wmf"/><Relationship Id="rId9" Type="http://schemas.openxmlformats.org/officeDocument/2006/relationships/image" Target="../media/image9.wmf"/></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37.xml"/><Relationship Id="rId1" Type="http://schemas.openxmlformats.org/officeDocument/2006/relationships/slideLayout" Target="../slideLayouts/slideLayout7.xml"/><Relationship Id="rId4" Type="http://schemas.openxmlformats.org/officeDocument/2006/relationships/image" Target="../media/image23.emf"/></Relationships>
</file>

<file path=ppt/slides/_rels/slide38.x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image" Target="../media/image28.wmf"/><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image" Target="../media/image29.wmf"/><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30.emf"/></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31.wmf"/><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2" Type="http://schemas.openxmlformats.org/officeDocument/2006/relationships/image" Target="../media/image32.wmf"/><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3" Type="http://schemas.openxmlformats.org/officeDocument/2006/relationships/image" Target="../media/image33.wmf"/><Relationship Id="rId2" Type="http://schemas.openxmlformats.org/officeDocument/2006/relationships/notesSlide" Target="../notesSlides/notesSlide48.xml"/><Relationship Id="rId1" Type="http://schemas.openxmlformats.org/officeDocument/2006/relationships/slideLayout" Target="../slideLayouts/slideLayout1.xml"/><Relationship Id="rId4" Type="http://schemas.openxmlformats.org/officeDocument/2006/relationships/image" Target="../media/image34.emf"/></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35.wmf"/><Relationship Id="rId2" Type="http://schemas.openxmlformats.org/officeDocument/2006/relationships/notesSlide" Target="../notesSlides/notesSlide49.xml"/><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3" Type="http://schemas.openxmlformats.org/officeDocument/2006/relationships/image" Target="../media/image36.wmf"/><Relationship Id="rId2" Type="http://schemas.openxmlformats.org/officeDocument/2006/relationships/notesSlide" Target="../notesSlides/notesSlide50.xml"/><Relationship Id="rId1" Type="http://schemas.openxmlformats.org/officeDocument/2006/relationships/slideLayout" Target="../slideLayouts/slideLayout7.xml"/><Relationship Id="rId4" Type="http://schemas.openxmlformats.org/officeDocument/2006/relationships/image" Target="../media/image37.wmf"/></Relationships>
</file>

<file path=ppt/slides/_rels/slide68.xml.rels><?xml version="1.0" encoding="UTF-8" standalone="yes"?>
<Relationships xmlns="http://schemas.openxmlformats.org/package/2006/relationships"><Relationship Id="rId3" Type="http://schemas.openxmlformats.org/officeDocument/2006/relationships/image" Target="../media/image38.wmf"/><Relationship Id="rId2" Type="http://schemas.openxmlformats.org/officeDocument/2006/relationships/image" Target="../media/image33.wmf"/><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notesSlide" Target="../notesSlides/notesSlide52.xml"/><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58.xml"/><Relationship Id="rId1" Type="http://schemas.openxmlformats.org/officeDocument/2006/relationships/slideLayout" Target="../slideLayouts/slideLayout7.xml"/><Relationship Id="rId4" Type="http://schemas.openxmlformats.org/officeDocument/2006/relationships/image" Target="../media/image2.emf"/></Relationships>
</file>

<file path=ppt/slides/_rels/slide8.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1" name="Text Box 3"/>
          <p:cNvSpPr txBox="1">
            <a:spLocks noChangeArrowheads="1"/>
          </p:cNvSpPr>
          <p:nvPr/>
        </p:nvSpPr>
        <p:spPr bwMode="auto">
          <a:xfrm>
            <a:off x="1350963" y="263525"/>
            <a:ext cx="3124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800" b="1" i="1" u="sng">
                <a:effectLst>
                  <a:outerShdw blurRad="38100" dist="38100" dir="2700000" algn="tl">
                    <a:srgbClr val="C0C0C0"/>
                  </a:outerShdw>
                </a:effectLst>
              </a:rPr>
              <a:t>ＱＣサークル基本研修会資料</a:t>
            </a:r>
          </a:p>
        </p:txBody>
      </p:sp>
      <p:grpSp>
        <p:nvGrpSpPr>
          <p:cNvPr id="196617" name="Group 9"/>
          <p:cNvGrpSpPr>
            <a:grpSpLocks/>
          </p:cNvGrpSpPr>
          <p:nvPr/>
        </p:nvGrpSpPr>
        <p:grpSpPr bwMode="auto">
          <a:xfrm>
            <a:off x="533400" y="1066800"/>
            <a:ext cx="8401050" cy="5307013"/>
            <a:chOff x="336" y="672"/>
            <a:chExt cx="5292" cy="3343"/>
          </a:xfrm>
        </p:grpSpPr>
        <p:sp>
          <p:nvSpPr>
            <p:cNvPr id="196610" name="AutoShape 2"/>
            <p:cNvSpPr>
              <a:spLocks noChangeArrowheads="1"/>
            </p:cNvSpPr>
            <p:nvPr/>
          </p:nvSpPr>
          <p:spPr bwMode="auto">
            <a:xfrm>
              <a:off x="336" y="672"/>
              <a:ext cx="5088" cy="1344"/>
            </a:xfrm>
            <a:prstGeom prst="roundRect">
              <a:avLst>
                <a:gd name="adj" fmla="val 16667"/>
              </a:avLst>
            </a:prstGeom>
            <a:noFill/>
            <a:ln w="9525">
              <a:solidFill>
                <a:schemeClr val="tx1"/>
              </a:solidFill>
              <a:round/>
              <a:headEnd/>
              <a:tailEn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dist="107763" dir="2700000" algn="ctr" rotWithShape="0">
                      <a:schemeClr val="bg2"/>
                    </a:outerShdw>
                  </a:effectLst>
                </a14:hiddenEffects>
              </a:ext>
            </a:extLst>
          </p:spPr>
          <p:txBody>
            <a:bodyPr wrap="none" anchor="ctr"/>
            <a:lstStyle/>
            <a:p>
              <a:pPr algn="l"/>
              <a:r>
                <a:rPr lang="ja-JP" altLang="en-US" sz="5400" b="1" i="1">
                  <a:effectLst>
                    <a:outerShdw blurRad="38100" dist="38100" dir="2700000" algn="tl">
                      <a:srgbClr val="C0C0C0"/>
                    </a:outerShdw>
                  </a:effectLst>
                  <a:latin typeface="ＭＳ Ｐゴシック" pitchFamily="50" charset="-128"/>
                </a:rPr>
                <a:t>　問題解決の手順</a:t>
              </a:r>
              <a:br>
                <a:rPr lang="ja-JP" altLang="en-US" sz="5400" b="1" i="1">
                  <a:effectLst>
                    <a:outerShdw blurRad="38100" dist="38100" dir="2700000" algn="tl">
                      <a:srgbClr val="C0C0C0"/>
                    </a:outerShdw>
                  </a:effectLst>
                  <a:latin typeface="ＭＳ Ｐゴシック" pitchFamily="50" charset="-128"/>
                </a:rPr>
              </a:br>
              <a:r>
                <a:rPr lang="ja-JP" altLang="en-US" sz="5400" b="1" i="1">
                  <a:effectLst>
                    <a:outerShdw blurRad="38100" dist="38100" dir="2700000" algn="tl">
                      <a:srgbClr val="C0C0C0"/>
                    </a:outerShdw>
                  </a:effectLst>
                  <a:latin typeface="ＭＳ Ｐゴシック" pitchFamily="50" charset="-128"/>
                </a:rPr>
                <a:t>　　　　　　　　　とＱＣ手法</a:t>
              </a:r>
            </a:p>
          </p:txBody>
        </p:sp>
        <p:sp>
          <p:nvSpPr>
            <p:cNvPr id="196612" name="Text Box 4"/>
            <p:cNvSpPr txBox="1">
              <a:spLocks noChangeArrowheads="1"/>
            </p:cNvSpPr>
            <p:nvPr/>
          </p:nvSpPr>
          <p:spPr bwMode="auto">
            <a:xfrm>
              <a:off x="2699" y="3312"/>
              <a:ext cx="2813" cy="23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ja-JP" altLang="ja-JP" sz="1800" b="1">
                <a:effectLst>
                  <a:outerShdw blurRad="38100" dist="38100" dir="2700000" algn="tl">
                    <a:srgbClr val="C0C0C0"/>
                  </a:outerShdw>
                </a:effectLst>
              </a:endParaRPr>
            </a:p>
          </p:txBody>
        </p:sp>
        <p:pic>
          <p:nvPicPr>
            <p:cNvPr id="196613"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4" y="2208"/>
              <a:ext cx="1824" cy="18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6614" name="Text Box 6"/>
            <p:cNvSpPr txBox="1">
              <a:spLocks noChangeArrowheads="1"/>
            </p:cNvSpPr>
            <p:nvPr/>
          </p:nvSpPr>
          <p:spPr bwMode="auto">
            <a:xfrm>
              <a:off x="2496" y="2112"/>
              <a:ext cx="3132" cy="1142"/>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algn="l" defTabSz="76200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defTabSz="76200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defTabSz="76200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defTabSz="76200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defTabSz="76200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fontAlgn="base">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fontAlgn="base">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fontAlgn="base">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fontAlgn="base">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0" hangingPunct="0">
                <a:buFontTx/>
                <a:buNone/>
              </a:pPr>
              <a:r>
                <a:rPr kumimoji="0" lang="en-US" altLang="ja-JP" sz="2400" b="1"/>
                <a:t>1. </a:t>
              </a:r>
              <a:r>
                <a:rPr kumimoji="0" lang="ja-JP" altLang="en-US" sz="2400" b="1"/>
                <a:t>簡単な問題解決手順の説明</a:t>
              </a:r>
            </a:p>
            <a:p>
              <a:pPr eaLnBrk="0" hangingPunct="0">
                <a:buFontTx/>
                <a:buNone/>
              </a:pPr>
              <a:r>
                <a:rPr kumimoji="0" lang="en-US" altLang="ja-JP" sz="2400" b="1"/>
                <a:t>2. </a:t>
              </a:r>
              <a:r>
                <a:rPr kumimoji="0" lang="ja-JP" altLang="en-US" sz="2400" b="1"/>
                <a:t>特性要因図の演習</a:t>
              </a:r>
            </a:p>
            <a:p>
              <a:pPr eaLnBrk="0" hangingPunct="0">
                <a:buFontTx/>
                <a:buNone/>
              </a:pPr>
              <a:r>
                <a:rPr kumimoji="0" lang="en-US" altLang="ja-JP" sz="2400" b="1"/>
                <a:t>3. </a:t>
              </a:r>
              <a:r>
                <a:rPr kumimoji="0" lang="ja-JP" altLang="en-US" sz="2400" b="1"/>
                <a:t>系統図の演習</a:t>
              </a:r>
            </a:p>
            <a:p>
              <a:pPr eaLnBrk="0" hangingPunct="0">
                <a:buFontTx/>
                <a:buNone/>
              </a:pPr>
              <a:r>
                <a:rPr kumimoji="0" lang="en-US" altLang="ja-JP" sz="2400" b="1"/>
                <a:t>4. </a:t>
              </a:r>
              <a:r>
                <a:rPr kumimoji="0" lang="ja-JP" altLang="en-US" sz="2400" b="1"/>
                <a:t>パレート図の演習</a:t>
              </a:r>
            </a:p>
          </p:txBody>
        </p:sp>
      </p:grpSp>
      <p:sp>
        <p:nvSpPr>
          <p:cNvPr id="196615" name="Text Box 7"/>
          <p:cNvSpPr txBox="1">
            <a:spLocks noChangeArrowheads="1"/>
          </p:cNvSpPr>
          <p:nvPr/>
        </p:nvSpPr>
        <p:spPr bwMode="auto">
          <a:xfrm>
            <a:off x="8570913" y="100013"/>
            <a:ext cx="5730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a:t>P</a:t>
            </a:r>
            <a:r>
              <a:rPr lang="ja-JP" altLang="en-US" sz="1600"/>
              <a:t>１</a:t>
            </a:r>
          </a:p>
        </p:txBody>
      </p:sp>
      <p:sp>
        <p:nvSpPr>
          <p:cNvPr id="196618" name="Text Box 10"/>
          <p:cNvSpPr txBox="1">
            <a:spLocks noChangeArrowheads="1"/>
          </p:cNvSpPr>
          <p:nvPr/>
        </p:nvSpPr>
        <p:spPr bwMode="auto">
          <a:xfrm>
            <a:off x="4441825" y="5516563"/>
            <a:ext cx="410686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2000" b="1"/>
              <a:t>QC</a:t>
            </a:r>
            <a:r>
              <a:rPr lang="ja-JP" altLang="en-US" sz="2000" b="1"/>
              <a:t>サークル静岡地区</a:t>
            </a:r>
          </a:p>
        </p:txBody>
      </p:sp>
      <p:pic>
        <p:nvPicPr>
          <p:cNvPr id="196622" name="Picture 14" descr="21_0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90513" y="155575"/>
            <a:ext cx="812800" cy="814388"/>
          </a:xfrm>
          <a:prstGeom prst="rect">
            <a:avLst/>
          </a:prstGeom>
          <a:noFill/>
          <a:extLst>
            <a:ext uri="{909E8E84-426E-40DD-AFC4-6F175D3DCCD1}">
              <a14:hiddenFill xmlns:a14="http://schemas.microsoft.com/office/drawing/2010/main">
                <a:solidFill>
                  <a:srgbClr val="FFFFFF"/>
                </a:solidFill>
              </a14:hiddenFill>
            </a:ext>
          </a:extLst>
        </p:spPr>
      </p:pic>
      <p:grpSp>
        <p:nvGrpSpPr>
          <p:cNvPr id="196626" name="Group 18"/>
          <p:cNvGrpSpPr>
            <a:grpSpLocks/>
          </p:cNvGrpSpPr>
          <p:nvPr/>
        </p:nvGrpSpPr>
        <p:grpSpPr bwMode="auto">
          <a:xfrm>
            <a:off x="6037263" y="315913"/>
            <a:ext cx="2443162" cy="473075"/>
            <a:chOff x="3803" y="199"/>
            <a:chExt cx="1539" cy="298"/>
          </a:xfrm>
        </p:grpSpPr>
        <p:sp>
          <p:nvSpPr>
            <p:cNvPr id="196627" name="AutoShape 19"/>
            <p:cNvSpPr>
              <a:spLocks noChangeArrowheads="1"/>
            </p:cNvSpPr>
            <p:nvPr/>
          </p:nvSpPr>
          <p:spPr bwMode="auto">
            <a:xfrm>
              <a:off x="3803" y="199"/>
              <a:ext cx="1539" cy="298"/>
            </a:xfrm>
            <a:prstGeom prst="hexagon">
              <a:avLst>
                <a:gd name="adj" fmla="val 129111"/>
                <a:gd name="vf" fmla="val 115470"/>
              </a:avLst>
            </a:prstGeom>
            <a:solidFill>
              <a:schemeClr val="accent1"/>
            </a:solidFill>
            <a:ln w="57150" cmpd="thinThick">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96628" name="Text Box 20"/>
            <p:cNvSpPr txBox="1">
              <a:spLocks noChangeArrowheads="1"/>
            </p:cNvSpPr>
            <p:nvPr/>
          </p:nvSpPr>
          <p:spPr bwMode="auto">
            <a:xfrm>
              <a:off x="3973" y="232"/>
              <a:ext cx="1091"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600" b="1"/>
                <a:t>　２０１１年標準版　　　　</a:t>
              </a:r>
              <a:endParaRPr lang="ja-JP" altLang="en-US"/>
            </a:p>
          </p:txBody>
        </p:sp>
      </p:gr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6" name="Text Box 2"/>
          <p:cNvSpPr txBox="1">
            <a:spLocks noChangeArrowheads="1"/>
          </p:cNvSpPr>
          <p:nvPr/>
        </p:nvSpPr>
        <p:spPr bwMode="auto">
          <a:xfrm>
            <a:off x="85725" y="215900"/>
            <a:ext cx="5157788" cy="531813"/>
          </a:xfrm>
          <a:prstGeom prst="rect">
            <a:avLst/>
          </a:prstGeom>
          <a:solidFill>
            <a:srgbClr val="FFC1C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r>
              <a:rPr lang="ja-JP" altLang="en-US" sz="2800" b="1">
                <a:effectLst>
                  <a:outerShdw blurRad="38100" dist="38100" dir="2700000" algn="tl">
                    <a:srgbClr val="FFFFFF"/>
                  </a:outerShdw>
                </a:effectLst>
                <a:ea typeface="HG創英角ﾎﾟｯﾌﾟ体" pitchFamily="49" charset="-128"/>
              </a:rPr>
              <a:t>手順７．標準化と管理の定着</a:t>
            </a:r>
          </a:p>
        </p:txBody>
      </p:sp>
      <p:sp>
        <p:nvSpPr>
          <p:cNvPr id="205827" name="Text Box 3"/>
          <p:cNvSpPr txBox="1">
            <a:spLocks noChangeArrowheads="1"/>
          </p:cNvSpPr>
          <p:nvPr/>
        </p:nvSpPr>
        <p:spPr bwMode="auto">
          <a:xfrm>
            <a:off x="481013" y="5868988"/>
            <a:ext cx="3484562" cy="636587"/>
          </a:xfrm>
          <a:prstGeom prst="rect">
            <a:avLst/>
          </a:prstGeom>
          <a:solidFill>
            <a:srgbClr val="336600"/>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solidFill>
                  <a:schemeClr val="bg1"/>
                </a:solidFill>
              </a:rPr>
              <a:t>よく使われる手法</a:t>
            </a:r>
          </a:p>
          <a:p>
            <a:pPr>
              <a:spcBef>
                <a:spcPct val="50000"/>
              </a:spcBef>
            </a:pPr>
            <a:r>
              <a:rPr lang="ja-JP" altLang="en-US" sz="1400" b="1">
                <a:solidFill>
                  <a:schemeClr val="bg1"/>
                </a:solidFill>
              </a:rPr>
              <a:t>                                  ▼管理図</a:t>
            </a:r>
          </a:p>
        </p:txBody>
      </p:sp>
      <p:sp>
        <p:nvSpPr>
          <p:cNvPr id="205828" name="Text Box 4"/>
          <p:cNvSpPr txBox="1">
            <a:spLocks noChangeArrowheads="1"/>
          </p:cNvSpPr>
          <p:nvPr/>
        </p:nvSpPr>
        <p:spPr bwMode="auto">
          <a:xfrm>
            <a:off x="209550" y="1331913"/>
            <a:ext cx="4821238" cy="85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2000" b="1"/>
              <a:t>■ </a:t>
            </a:r>
            <a:r>
              <a:rPr lang="ja-JP" altLang="en-US" sz="2000" b="1"/>
              <a:t>標準書、マニュアル、管理方法</a:t>
            </a:r>
          </a:p>
          <a:p>
            <a:pPr>
              <a:spcBef>
                <a:spcPct val="50000"/>
              </a:spcBef>
            </a:pPr>
            <a:r>
              <a:rPr lang="ja-JP" altLang="en-US" sz="2000" b="1"/>
              <a:t>　　などを見直し改定する。</a:t>
            </a:r>
          </a:p>
        </p:txBody>
      </p:sp>
      <p:sp>
        <p:nvSpPr>
          <p:cNvPr id="205829" name="Text Box 5"/>
          <p:cNvSpPr txBox="1">
            <a:spLocks noChangeArrowheads="1"/>
          </p:cNvSpPr>
          <p:nvPr/>
        </p:nvSpPr>
        <p:spPr bwMode="auto">
          <a:xfrm>
            <a:off x="204788" y="3060700"/>
            <a:ext cx="3662362" cy="85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2000" b="1"/>
              <a:t>■ </a:t>
            </a:r>
            <a:r>
              <a:rPr lang="ja-JP" altLang="en-US" sz="2000" b="1"/>
              <a:t>定期的に維持されているか</a:t>
            </a:r>
          </a:p>
          <a:p>
            <a:pPr>
              <a:spcBef>
                <a:spcPct val="50000"/>
              </a:spcBef>
            </a:pPr>
            <a:r>
              <a:rPr lang="ja-JP" altLang="en-US" sz="2000" b="1"/>
              <a:t>　　確認する。</a:t>
            </a:r>
          </a:p>
        </p:txBody>
      </p:sp>
      <p:sp>
        <p:nvSpPr>
          <p:cNvPr id="205830" name="Text Box 6"/>
          <p:cNvSpPr txBox="1">
            <a:spLocks noChangeArrowheads="1"/>
          </p:cNvSpPr>
          <p:nvPr/>
        </p:nvSpPr>
        <p:spPr bwMode="auto">
          <a:xfrm>
            <a:off x="200025" y="2374900"/>
            <a:ext cx="45529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2000" b="1"/>
              <a:t>■ </a:t>
            </a:r>
            <a:r>
              <a:rPr lang="ja-JP" altLang="en-US" sz="2000" b="1"/>
              <a:t>関係者に周知徹底をする。</a:t>
            </a:r>
          </a:p>
        </p:txBody>
      </p:sp>
      <p:grpSp>
        <p:nvGrpSpPr>
          <p:cNvPr id="205921" name="Group 97"/>
          <p:cNvGrpSpPr>
            <a:grpSpLocks/>
          </p:cNvGrpSpPr>
          <p:nvPr/>
        </p:nvGrpSpPr>
        <p:grpSpPr bwMode="auto">
          <a:xfrm>
            <a:off x="3868738" y="4168775"/>
            <a:ext cx="5059362" cy="2689225"/>
            <a:chOff x="2437" y="2626"/>
            <a:chExt cx="3187" cy="1694"/>
          </a:xfrm>
        </p:grpSpPr>
        <p:sp>
          <p:nvSpPr>
            <p:cNvPr id="205866" name="Text Box 42"/>
            <p:cNvSpPr txBox="1">
              <a:spLocks noChangeArrowheads="1"/>
            </p:cNvSpPr>
            <p:nvPr/>
          </p:nvSpPr>
          <p:spPr bwMode="auto">
            <a:xfrm>
              <a:off x="3009" y="4108"/>
              <a:ext cx="118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b="1"/>
                <a:t>管理図</a:t>
              </a:r>
            </a:p>
          </p:txBody>
        </p:sp>
        <p:sp>
          <p:nvSpPr>
            <p:cNvPr id="205855" name="Line 31"/>
            <p:cNvSpPr>
              <a:spLocks noChangeShapeType="1"/>
            </p:cNvSpPr>
            <p:nvPr/>
          </p:nvSpPr>
          <p:spPr bwMode="auto">
            <a:xfrm>
              <a:off x="2817" y="2873"/>
              <a:ext cx="0" cy="1198"/>
            </a:xfrm>
            <a:prstGeom prst="line">
              <a:avLst/>
            </a:prstGeom>
            <a:noFill/>
            <a:ln w="1905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5856" name="Line 32"/>
            <p:cNvSpPr>
              <a:spLocks noChangeShapeType="1"/>
            </p:cNvSpPr>
            <p:nvPr/>
          </p:nvSpPr>
          <p:spPr bwMode="auto">
            <a:xfrm>
              <a:off x="2817" y="4071"/>
              <a:ext cx="1618" cy="0"/>
            </a:xfrm>
            <a:prstGeom prst="line">
              <a:avLst/>
            </a:prstGeom>
            <a:noFill/>
            <a:ln w="1905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5857" name="Line 33"/>
            <p:cNvSpPr>
              <a:spLocks noChangeShapeType="1"/>
            </p:cNvSpPr>
            <p:nvPr/>
          </p:nvSpPr>
          <p:spPr bwMode="auto">
            <a:xfrm>
              <a:off x="2817" y="3138"/>
              <a:ext cx="158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5858" name="Line 34"/>
            <p:cNvSpPr>
              <a:spLocks noChangeShapeType="1"/>
            </p:cNvSpPr>
            <p:nvPr/>
          </p:nvSpPr>
          <p:spPr bwMode="auto">
            <a:xfrm>
              <a:off x="2814" y="3864"/>
              <a:ext cx="158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5859" name="Line 35"/>
            <p:cNvSpPr>
              <a:spLocks noChangeShapeType="1"/>
            </p:cNvSpPr>
            <p:nvPr/>
          </p:nvSpPr>
          <p:spPr bwMode="auto">
            <a:xfrm>
              <a:off x="2820" y="3681"/>
              <a:ext cx="1582" cy="0"/>
            </a:xfrm>
            <a:prstGeom prst="line">
              <a:avLst/>
            </a:prstGeom>
            <a:noFill/>
            <a:ln w="127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5860" name="Line 36"/>
            <p:cNvSpPr>
              <a:spLocks noChangeShapeType="1"/>
            </p:cNvSpPr>
            <p:nvPr/>
          </p:nvSpPr>
          <p:spPr bwMode="auto">
            <a:xfrm>
              <a:off x="2817" y="2967"/>
              <a:ext cx="1582" cy="0"/>
            </a:xfrm>
            <a:prstGeom prst="line">
              <a:avLst/>
            </a:prstGeom>
            <a:noFill/>
            <a:ln w="127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5861" name="Line 37"/>
            <p:cNvSpPr>
              <a:spLocks noChangeShapeType="1"/>
            </p:cNvSpPr>
            <p:nvPr/>
          </p:nvSpPr>
          <p:spPr bwMode="auto">
            <a:xfrm>
              <a:off x="2814" y="3333"/>
              <a:ext cx="1582" cy="0"/>
            </a:xfrm>
            <a:prstGeom prst="line">
              <a:avLst/>
            </a:prstGeom>
            <a:noFill/>
            <a:ln w="127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205864" name="Group 40"/>
            <p:cNvGrpSpPr>
              <a:grpSpLocks/>
            </p:cNvGrpSpPr>
            <p:nvPr/>
          </p:nvGrpSpPr>
          <p:grpSpPr bwMode="auto">
            <a:xfrm>
              <a:off x="2437" y="2966"/>
              <a:ext cx="530" cy="273"/>
              <a:chOff x="2445" y="2900"/>
              <a:chExt cx="530" cy="273"/>
            </a:xfrm>
          </p:grpSpPr>
          <p:sp>
            <p:nvSpPr>
              <p:cNvPr id="205862" name="Text Box 38"/>
              <p:cNvSpPr txBox="1">
                <a:spLocks noChangeArrowheads="1"/>
              </p:cNvSpPr>
              <p:nvPr/>
            </p:nvSpPr>
            <p:spPr bwMode="auto">
              <a:xfrm>
                <a:off x="2568" y="2981"/>
                <a:ext cx="284"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Ｘ</a:t>
                </a:r>
              </a:p>
            </p:txBody>
          </p:sp>
          <p:sp>
            <p:nvSpPr>
              <p:cNvPr id="205863" name="Text Box 39"/>
              <p:cNvSpPr txBox="1">
                <a:spLocks noChangeArrowheads="1"/>
              </p:cNvSpPr>
              <p:nvPr/>
            </p:nvSpPr>
            <p:spPr bwMode="auto">
              <a:xfrm>
                <a:off x="2445" y="2900"/>
                <a:ext cx="530"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ー</a:t>
                </a:r>
              </a:p>
            </p:txBody>
          </p:sp>
        </p:grpSp>
        <p:sp>
          <p:nvSpPr>
            <p:cNvPr id="205865" name="Text Box 41"/>
            <p:cNvSpPr txBox="1">
              <a:spLocks noChangeArrowheads="1"/>
            </p:cNvSpPr>
            <p:nvPr/>
          </p:nvSpPr>
          <p:spPr bwMode="auto">
            <a:xfrm>
              <a:off x="2608" y="3769"/>
              <a:ext cx="247"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Ｒ</a:t>
              </a:r>
            </a:p>
          </p:txBody>
        </p:sp>
        <p:sp>
          <p:nvSpPr>
            <p:cNvPr id="205867" name="Text Box 43"/>
            <p:cNvSpPr txBox="1">
              <a:spLocks noChangeArrowheads="1"/>
            </p:cNvSpPr>
            <p:nvPr/>
          </p:nvSpPr>
          <p:spPr bwMode="auto">
            <a:xfrm>
              <a:off x="4006" y="3824"/>
              <a:ext cx="201"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b="1"/>
                <a:t>×</a:t>
              </a:r>
            </a:p>
          </p:txBody>
        </p:sp>
        <p:sp>
          <p:nvSpPr>
            <p:cNvPr id="205868" name="Text Box 44"/>
            <p:cNvSpPr txBox="1">
              <a:spLocks noChangeArrowheads="1"/>
            </p:cNvSpPr>
            <p:nvPr/>
          </p:nvSpPr>
          <p:spPr bwMode="auto">
            <a:xfrm>
              <a:off x="3781" y="3885"/>
              <a:ext cx="201"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b="1"/>
                <a:t>×</a:t>
              </a:r>
            </a:p>
          </p:txBody>
        </p:sp>
        <p:sp>
          <p:nvSpPr>
            <p:cNvPr id="205869" name="Text Box 45"/>
            <p:cNvSpPr txBox="1">
              <a:spLocks noChangeArrowheads="1"/>
            </p:cNvSpPr>
            <p:nvPr/>
          </p:nvSpPr>
          <p:spPr bwMode="auto">
            <a:xfrm>
              <a:off x="4230" y="3780"/>
              <a:ext cx="201"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b="1"/>
                <a:t>×</a:t>
              </a:r>
            </a:p>
          </p:txBody>
        </p:sp>
        <p:sp>
          <p:nvSpPr>
            <p:cNvPr id="205870" name="Text Box 46"/>
            <p:cNvSpPr txBox="1">
              <a:spLocks noChangeArrowheads="1"/>
            </p:cNvSpPr>
            <p:nvPr/>
          </p:nvSpPr>
          <p:spPr bwMode="auto">
            <a:xfrm>
              <a:off x="3566" y="3695"/>
              <a:ext cx="201"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b="1"/>
                <a:t>×</a:t>
              </a:r>
            </a:p>
          </p:txBody>
        </p:sp>
        <p:sp>
          <p:nvSpPr>
            <p:cNvPr id="205871" name="Text Box 47"/>
            <p:cNvSpPr txBox="1">
              <a:spLocks noChangeArrowheads="1"/>
            </p:cNvSpPr>
            <p:nvPr/>
          </p:nvSpPr>
          <p:spPr bwMode="auto">
            <a:xfrm>
              <a:off x="3360" y="3839"/>
              <a:ext cx="201"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b="1"/>
                <a:t>×</a:t>
              </a:r>
            </a:p>
          </p:txBody>
        </p:sp>
        <p:sp>
          <p:nvSpPr>
            <p:cNvPr id="205872" name="Text Box 48"/>
            <p:cNvSpPr txBox="1">
              <a:spLocks noChangeArrowheads="1"/>
            </p:cNvSpPr>
            <p:nvPr/>
          </p:nvSpPr>
          <p:spPr bwMode="auto">
            <a:xfrm>
              <a:off x="3154" y="3663"/>
              <a:ext cx="201"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b="1"/>
                <a:t>×</a:t>
              </a:r>
            </a:p>
          </p:txBody>
        </p:sp>
        <p:sp>
          <p:nvSpPr>
            <p:cNvPr id="205873" name="Text Box 49"/>
            <p:cNvSpPr txBox="1">
              <a:spLocks noChangeArrowheads="1"/>
            </p:cNvSpPr>
            <p:nvPr/>
          </p:nvSpPr>
          <p:spPr bwMode="auto">
            <a:xfrm>
              <a:off x="2972" y="3850"/>
              <a:ext cx="201"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b="1"/>
                <a:t>×</a:t>
              </a:r>
            </a:p>
          </p:txBody>
        </p:sp>
        <p:sp>
          <p:nvSpPr>
            <p:cNvPr id="205874" name="Text Box 50"/>
            <p:cNvSpPr txBox="1">
              <a:spLocks noChangeArrowheads="1"/>
            </p:cNvSpPr>
            <p:nvPr/>
          </p:nvSpPr>
          <p:spPr bwMode="auto">
            <a:xfrm>
              <a:off x="2784" y="3756"/>
              <a:ext cx="201"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b="1"/>
                <a:t>×</a:t>
              </a:r>
            </a:p>
          </p:txBody>
        </p:sp>
        <p:sp>
          <p:nvSpPr>
            <p:cNvPr id="205875" name="Text Box 51"/>
            <p:cNvSpPr txBox="1">
              <a:spLocks noChangeArrowheads="1"/>
            </p:cNvSpPr>
            <p:nvPr/>
          </p:nvSpPr>
          <p:spPr bwMode="auto">
            <a:xfrm>
              <a:off x="3799" y="3158"/>
              <a:ext cx="201"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800" b="1"/>
                <a:t>●</a:t>
              </a:r>
            </a:p>
          </p:txBody>
        </p:sp>
        <p:sp>
          <p:nvSpPr>
            <p:cNvPr id="205876" name="Text Box 52"/>
            <p:cNvSpPr txBox="1">
              <a:spLocks noChangeArrowheads="1"/>
            </p:cNvSpPr>
            <p:nvPr/>
          </p:nvSpPr>
          <p:spPr bwMode="auto">
            <a:xfrm>
              <a:off x="4015" y="2932"/>
              <a:ext cx="201"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800" b="1"/>
                <a:t>●</a:t>
              </a:r>
            </a:p>
          </p:txBody>
        </p:sp>
        <p:sp>
          <p:nvSpPr>
            <p:cNvPr id="205877" name="Text Box 53"/>
            <p:cNvSpPr txBox="1">
              <a:spLocks noChangeArrowheads="1"/>
            </p:cNvSpPr>
            <p:nvPr/>
          </p:nvSpPr>
          <p:spPr bwMode="auto">
            <a:xfrm>
              <a:off x="4251" y="2989"/>
              <a:ext cx="201"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800" b="1"/>
                <a:t>●</a:t>
              </a:r>
            </a:p>
          </p:txBody>
        </p:sp>
        <p:sp>
          <p:nvSpPr>
            <p:cNvPr id="205878" name="Text Box 54"/>
            <p:cNvSpPr txBox="1">
              <a:spLocks noChangeArrowheads="1"/>
            </p:cNvSpPr>
            <p:nvPr/>
          </p:nvSpPr>
          <p:spPr bwMode="auto">
            <a:xfrm>
              <a:off x="3571" y="3209"/>
              <a:ext cx="201"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800" b="1"/>
                <a:t>●</a:t>
              </a:r>
            </a:p>
          </p:txBody>
        </p:sp>
        <p:sp>
          <p:nvSpPr>
            <p:cNvPr id="205879" name="Text Box 55"/>
            <p:cNvSpPr txBox="1">
              <a:spLocks noChangeArrowheads="1"/>
            </p:cNvSpPr>
            <p:nvPr/>
          </p:nvSpPr>
          <p:spPr bwMode="auto">
            <a:xfrm>
              <a:off x="3375" y="2855"/>
              <a:ext cx="201"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800" b="1"/>
                <a:t>●</a:t>
              </a:r>
            </a:p>
          </p:txBody>
        </p:sp>
        <p:sp>
          <p:nvSpPr>
            <p:cNvPr id="205880" name="Text Box 56"/>
            <p:cNvSpPr txBox="1">
              <a:spLocks noChangeArrowheads="1"/>
            </p:cNvSpPr>
            <p:nvPr/>
          </p:nvSpPr>
          <p:spPr bwMode="auto">
            <a:xfrm>
              <a:off x="3144" y="3031"/>
              <a:ext cx="201"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800" b="1"/>
                <a:t>●</a:t>
              </a:r>
            </a:p>
          </p:txBody>
        </p:sp>
        <p:sp>
          <p:nvSpPr>
            <p:cNvPr id="205881" name="Text Box 57"/>
            <p:cNvSpPr txBox="1">
              <a:spLocks noChangeArrowheads="1"/>
            </p:cNvSpPr>
            <p:nvPr/>
          </p:nvSpPr>
          <p:spPr bwMode="auto">
            <a:xfrm>
              <a:off x="2784" y="3134"/>
              <a:ext cx="201"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800" b="1"/>
                <a:t>●</a:t>
              </a:r>
            </a:p>
          </p:txBody>
        </p:sp>
        <p:sp>
          <p:nvSpPr>
            <p:cNvPr id="205883" name="Text Box 59"/>
            <p:cNvSpPr txBox="1">
              <a:spLocks noChangeArrowheads="1"/>
            </p:cNvSpPr>
            <p:nvPr/>
          </p:nvSpPr>
          <p:spPr bwMode="auto">
            <a:xfrm>
              <a:off x="2951" y="2938"/>
              <a:ext cx="201"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800" b="1"/>
                <a:t>●</a:t>
              </a:r>
            </a:p>
          </p:txBody>
        </p:sp>
        <p:sp>
          <p:nvSpPr>
            <p:cNvPr id="205884" name="Line 60"/>
            <p:cNvSpPr>
              <a:spLocks noChangeShapeType="1"/>
            </p:cNvSpPr>
            <p:nvPr/>
          </p:nvSpPr>
          <p:spPr bwMode="auto">
            <a:xfrm flipV="1">
              <a:off x="2881" y="3018"/>
              <a:ext cx="166" cy="166"/>
            </a:xfrm>
            <a:prstGeom prst="line">
              <a:avLst/>
            </a:prstGeom>
            <a:noFill/>
            <a:ln w="1905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5885" name="Line 61"/>
            <p:cNvSpPr>
              <a:spLocks noChangeShapeType="1"/>
            </p:cNvSpPr>
            <p:nvPr/>
          </p:nvSpPr>
          <p:spPr bwMode="auto">
            <a:xfrm rot="-498845">
              <a:off x="3046" y="3010"/>
              <a:ext cx="183" cy="106"/>
            </a:xfrm>
            <a:prstGeom prst="line">
              <a:avLst/>
            </a:prstGeom>
            <a:noFill/>
            <a:ln w="1905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5886" name="Line 62"/>
            <p:cNvSpPr>
              <a:spLocks noChangeShapeType="1"/>
            </p:cNvSpPr>
            <p:nvPr/>
          </p:nvSpPr>
          <p:spPr bwMode="auto">
            <a:xfrm rot="631963" flipV="1">
              <a:off x="3247" y="2918"/>
              <a:ext cx="202" cy="202"/>
            </a:xfrm>
            <a:prstGeom prst="line">
              <a:avLst/>
            </a:prstGeom>
            <a:noFill/>
            <a:ln w="1905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5887" name="Line 63"/>
            <p:cNvSpPr>
              <a:spLocks noChangeShapeType="1"/>
            </p:cNvSpPr>
            <p:nvPr/>
          </p:nvSpPr>
          <p:spPr bwMode="auto">
            <a:xfrm>
              <a:off x="3466" y="2937"/>
              <a:ext cx="192" cy="333"/>
            </a:xfrm>
            <a:prstGeom prst="line">
              <a:avLst/>
            </a:prstGeom>
            <a:noFill/>
            <a:ln w="1905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5889" name="Line 65"/>
            <p:cNvSpPr>
              <a:spLocks noChangeShapeType="1"/>
            </p:cNvSpPr>
            <p:nvPr/>
          </p:nvSpPr>
          <p:spPr bwMode="auto">
            <a:xfrm flipV="1">
              <a:off x="3658" y="3229"/>
              <a:ext cx="205" cy="55"/>
            </a:xfrm>
            <a:prstGeom prst="line">
              <a:avLst/>
            </a:prstGeom>
            <a:noFill/>
            <a:ln w="1905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5890" name="Line 66"/>
            <p:cNvSpPr>
              <a:spLocks noChangeShapeType="1"/>
            </p:cNvSpPr>
            <p:nvPr/>
          </p:nvSpPr>
          <p:spPr bwMode="auto">
            <a:xfrm flipV="1">
              <a:off x="3896" y="3010"/>
              <a:ext cx="210" cy="210"/>
            </a:xfrm>
            <a:prstGeom prst="line">
              <a:avLst/>
            </a:prstGeom>
            <a:noFill/>
            <a:ln w="1905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5891" name="Line 67"/>
            <p:cNvSpPr>
              <a:spLocks noChangeShapeType="1"/>
            </p:cNvSpPr>
            <p:nvPr/>
          </p:nvSpPr>
          <p:spPr bwMode="auto">
            <a:xfrm>
              <a:off x="4097" y="3001"/>
              <a:ext cx="242" cy="65"/>
            </a:xfrm>
            <a:prstGeom prst="line">
              <a:avLst/>
            </a:prstGeom>
            <a:noFill/>
            <a:ln w="1905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5892" name="Line 68"/>
            <p:cNvSpPr>
              <a:spLocks noChangeShapeType="1"/>
            </p:cNvSpPr>
            <p:nvPr/>
          </p:nvSpPr>
          <p:spPr bwMode="auto">
            <a:xfrm>
              <a:off x="2890" y="3842"/>
              <a:ext cx="174" cy="100"/>
            </a:xfrm>
            <a:prstGeom prst="line">
              <a:avLst/>
            </a:prstGeom>
            <a:noFill/>
            <a:ln w="952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5893" name="Line 69"/>
            <p:cNvSpPr>
              <a:spLocks noChangeShapeType="1"/>
            </p:cNvSpPr>
            <p:nvPr/>
          </p:nvSpPr>
          <p:spPr bwMode="auto">
            <a:xfrm rot="21066747" flipV="1">
              <a:off x="3466" y="3804"/>
              <a:ext cx="192" cy="111"/>
            </a:xfrm>
            <a:prstGeom prst="line">
              <a:avLst/>
            </a:prstGeom>
            <a:noFill/>
            <a:ln w="952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5894" name="Line 70"/>
            <p:cNvSpPr>
              <a:spLocks noChangeShapeType="1"/>
            </p:cNvSpPr>
            <p:nvPr/>
          </p:nvSpPr>
          <p:spPr bwMode="auto">
            <a:xfrm rot="21539161" flipV="1">
              <a:off x="3887" y="3906"/>
              <a:ext cx="240" cy="64"/>
            </a:xfrm>
            <a:prstGeom prst="line">
              <a:avLst/>
            </a:prstGeom>
            <a:noFill/>
            <a:ln w="952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5895" name="Line 71"/>
            <p:cNvSpPr>
              <a:spLocks noChangeShapeType="1"/>
            </p:cNvSpPr>
            <p:nvPr/>
          </p:nvSpPr>
          <p:spPr bwMode="auto">
            <a:xfrm flipV="1">
              <a:off x="4106" y="3869"/>
              <a:ext cx="173" cy="46"/>
            </a:xfrm>
            <a:prstGeom prst="line">
              <a:avLst/>
            </a:prstGeom>
            <a:noFill/>
            <a:ln w="952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5896" name="Line 72"/>
            <p:cNvSpPr>
              <a:spLocks noChangeShapeType="1"/>
            </p:cNvSpPr>
            <p:nvPr/>
          </p:nvSpPr>
          <p:spPr bwMode="auto">
            <a:xfrm flipV="1">
              <a:off x="3073" y="3760"/>
              <a:ext cx="174" cy="174"/>
            </a:xfrm>
            <a:prstGeom prst="line">
              <a:avLst/>
            </a:prstGeom>
            <a:noFill/>
            <a:ln w="952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5897" name="Line 73"/>
            <p:cNvSpPr>
              <a:spLocks noChangeShapeType="1"/>
            </p:cNvSpPr>
            <p:nvPr/>
          </p:nvSpPr>
          <p:spPr bwMode="auto">
            <a:xfrm rot="-281846">
              <a:off x="3265" y="3742"/>
              <a:ext cx="173" cy="173"/>
            </a:xfrm>
            <a:prstGeom prst="line">
              <a:avLst/>
            </a:prstGeom>
            <a:noFill/>
            <a:ln w="952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5898" name="Line 74"/>
            <p:cNvSpPr>
              <a:spLocks noChangeShapeType="1"/>
            </p:cNvSpPr>
            <p:nvPr/>
          </p:nvSpPr>
          <p:spPr bwMode="auto">
            <a:xfrm rot="-405806">
              <a:off x="3685" y="3778"/>
              <a:ext cx="183" cy="183"/>
            </a:xfrm>
            <a:prstGeom prst="line">
              <a:avLst/>
            </a:prstGeom>
            <a:noFill/>
            <a:ln w="952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5900" name="Text Box 76"/>
            <p:cNvSpPr txBox="1">
              <a:spLocks noChangeArrowheads="1"/>
            </p:cNvSpPr>
            <p:nvPr/>
          </p:nvSpPr>
          <p:spPr bwMode="auto">
            <a:xfrm>
              <a:off x="4282" y="2873"/>
              <a:ext cx="485"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000"/>
                <a:t>ＵＣＬ</a:t>
              </a:r>
            </a:p>
          </p:txBody>
        </p:sp>
        <p:sp>
          <p:nvSpPr>
            <p:cNvPr id="205901" name="Text Box 77"/>
            <p:cNvSpPr txBox="1">
              <a:spLocks noChangeArrowheads="1"/>
            </p:cNvSpPr>
            <p:nvPr/>
          </p:nvSpPr>
          <p:spPr bwMode="auto">
            <a:xfrm>
              <a:off x="4288" y="3248"/>
              <a:ext cx="485"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000"/>
                <a:t>ＬＣＬ</a:t>
              </a:r>
            </a:p>
          </p:txBody>
        </p:sp>
        <p:sp>
          <p:nvSpPr>
            <p:cNvPr id="205902" name="Text Box 78"/>
            <p:cNvSpPr txBox="1">
              <a:spLocks noChangeArrowheads="1"/>
            </p:cNvSpPr>
            <p:nvPr/>
          </p:nvSpPr>
          <p:spPr bwMode="auto">
            <a:xfrm>
              <a:off x="4279" y="3599"/>
              <a:ext cx="485"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000"/>
                <a:t>ＵＣＬ</a:t>
              </a:r>
            </a:p>
          </p:txBody>
        </p:sp>
        <p:sp>
          <p:nvSpPr>
            <p:cNvPr id="205903" name="Text Box 79"/>
            <p:cNvSpPr txBox="1">
              <a:spLocks noChangeArrowheads="1"/>
            </p:cNvSpPr>
            <p:nvPr/>
          </p:nvSpPr>
          <p:spPr bwMode="auto">
            <a:xfrm>
              <a:off x="4285" y="3794"/>
              <a:ext cx="485"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000"/>
                <a:t>ＣＬ</a:t>
              </a:r>
            </a:p>
          </p:txBody>
        </p:sp>
        <p:sp>
          <p:nvSpPr>
            <p:cNvPr id="205904" name="Text Box 80"/>
            <p:cNvSpPr txBox="1">
              <a:spLocks noChangeArrowheads="1"/>
            </p:cNvSpPr>
            <p:nvPr/>
          </p:nvSpPr>
          <p:spPr bwMode="auto">
            <a:xfrm>
              <a:off x="4291" y="3053"/>
              <a:ext cx="485"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000"/>
                <a:t>ＣＬ</a:t>
              </a:r>
            </a:p>
          </p:txBody>
        </p:sp>
        <p:sp>
          <p:nvSpPr>
            <p:cNvPr id="205906" name="Text Box 82"/>
            <p:cNvSpPr txBox="1">
              <a:spLocks noChangeArrowheads="1"/>
            </p:cNvSpPr>
            <p:nvPr/>
          </p:nvSpPr>
          <p:spPr bwMode="auto">
            <a:xfrm>
              <a:off x="3293" y="2663"/>
              <a:ext cx="603"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endParaRPr lang="ja-JP" altLang="ja-JP" sz="1400"/>
            </a:p>
          </p:txBody>
        </p:sp>
        <p:sp>
          <p:nvSpPr>
            <p:cNvPr id="205907" name="Text Box 83"/>
            <p:cNvSpPr txBox="1">
              <a:spLocks noChangeArrowheads="1"/>
            </p:cNvSpPr>
            <p:nvPr/>
          </p:nvSpPr>
          <p:spPr bwMode="auto">
            <a:xfrm>
              <a:off x="3644" y="2626"/>
              <a:ext cx="713"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000"/>
                <a:t>管理のアクションをとること</a:t>
              </a:r>
            </a:p>
          </p:txBody>
        </p:sp>
        <p:sp>
          <p:nvSpPr>
            <p:cNvPr id="205908" name="Line 84"/>
            <p:cNvSpPr>
              <a:spLocks noChangeShapeType="1"/>
            </p:cNvSpPr>
            <p:nvPr/>
          </p:nvSpPr>
          <p:spPr bwMode="auto">
            <a:xfrm flipH="1">
              <a:off x="3512" y="2708"/>
              <a:ext cx="183" cy="183"/>
            </a:xfrm>
            <a:prstGeom prst="line">
              <a:avLst/>
            </a:prstGeom>
            <a:noFill/>
            <a:ln w="12700">
              <a:solidFill>
                <a:schemeClr val="tx1"/>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5909" name="Text Box 85"/>
            <p:cNvSpPr txBox="1">
              <a:spLocks noChangeArrowheads="1"/>
            </p:cNvSpPr>
            <p:nvPr/>
          </p:nvSpPr>
          <p:spPr bwMode="auto">
            <a:xfrm>
              <a:off x="4752" y="3083"/>
              <a:ext cx="872" cy="757"/>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fontAlgn="ctr">
                <a:spcBef>
                  <a:spcPct val="50000"/>
                </a:spcBef>
              </a:pPr>
              <a:endParaRPr lang="en-US" altLang="ja-JP" sz="1200"/>
            </a:p>
            <a:p>
              <a:pPr fontAlgn="ctr">
                <a:spcBef>
                  <a:spcPct val="50000"/>
                </a:spcBef>
              </a:pPr>
              <a:r>
                <a:rPr lang="ja-JP" altLang="en-US" sz="1200"/>
                <a:t>日々のデータは期待値ではなく事実を記入する</a:t>
              </a:r>
            </a:p>
            <a:p>
              <a:pPr fontAlgn="ctr">
                <a:spcBef>
                  <a:spcPct val="50000"/>
                </a:spcBef>
              </a:pPr>
              <a:endParaRPr lang="en-US" altLang="ja-JP" sz="1200"/>
            </a:p>
          </p:txBody>
        </p:sp>
      </p:grpSp>
      <p:grpSp>
        <p:nvGrpSpPr>
          <p:cNvPr id="205918" name="Group 94"/>
          <p:cNvGrpSpPr>
            <a:grpSpLocks/>
          </p:cNvGrpSpPr>
          <p:nvPr/>
        </p:nvGrpSpPr>
        <p:grpSpPr bwMode="auto">
          <a:xfrm>
            <a:off x="4056063" y="960438"/>
            <a:ext cx="4905375" cy="3048000"/>
            <a:chOff x="2555" y="605"/>
            <a:chExt cx="3090" cy="1920"/>
          </a:xfrm>
        </p:grpSpPr>
        <p:sp>
          <p:nvSpPr>
            <p:cNvPr id="205831" name="Rectangle 7"/>
            <p:cNvSpPr>
              <a:spLocks noChangeArrowheads="1"/>
            </p:cNvSpPr>
            <p:nvPr/>
          </p:nvSpPr>
          <p:spPr bwMode="auto">
            <a:xfrm>
              <a:off x="2566" y="842"/>
              <a:ext cx="3076" cy="1664"/>
            </a:xfrm>
            <a:prstGeom prst="rect">
              <a:avLst/>
            </a:prstGeom>
            <a:noFill/>
            <a:ln w="1905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832" name="Line 8"/>
            <p:cNvSpPr>
              <a:spLocks noChangeShapeType="1"/>
            </p:cNvSpPr>
            <p:nvPr/>
          </p:nvSpPr>
          <p:spPr bwMode="auto">
            <a:xfrm flipV="1">
              <a:off x="2569" y="1072"/>
              <a:ext cx="3073" cy="1"/>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5833" name="Line 9"/>
            <p:cNvSpPr>
              <a:spLocks noChangeShapeType="1"/>
            </p:cNvSpPr>
            <p:nvPr/>
          </p:nvSpPr>
          <p:spPr bwMode="auto">
            <a:xfrm flipV="1">
              <a:off x="2572" y="1816"/>
              <a:ext cx="3073" cy="1"/>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5834" name="Line 10"/>
            <p:cNvSpPr>
              <a:spLocks noChangeShapeType="1"/>
            </p:cNvSpPr>
            <p:nvPr/>
          </p:nvSpPr>
          <p:spPr bwMode="auto">
            <a:xfrm>
              <a:off x="2713" y="852"/>
              <a:ext cx="0" cy="1664"/>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5835" name="Line 11"/>
            <p:cNvSpPr>
              <a:spLocks noChangeShapeType="1"/>
            </p:cNvSpPr>
            <p:nvPr/>
          </p:nvSpPr>
          <p:spPr bwMode="auto">
            <a:xfrm>
              <a:off x="3476" y="849"/>
              <a:ext cx="0" cy="1664"/>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5836" name="Line 12"/>
            <p:cNvSpPr>
              <a:spLocks noChangeShapeType="1"/>
            </p:cNvSpPr>
            <p:nvPr/>
          </p:nvSpPr>
          <p:spPr bwMode="auto">
            <a:xfrm>
              <a:off x="3779" y="855"/>
              <a:ext cx="0" cy="1664"/>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5837" name="Line 13"/>
            <p:cNvSpPr>
              <a:spLocks noChangeShapeType="1"/>
            </p:cNvSpPr>
            <p:nvPr/>
          </p:nvSpPr>
          <p:spPr bwMode="auto">
            <a:xfrm>
              <a:off x="4075" y="852"/>
              <a:ext cx="0" cy="1664"/>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5838" name="Text Box 14"/>
            <p:cNvSpPr txBox="1">
              <a:spLocks noChangeArrowheads="1"/>
            </p:cNvSpPr>
            <p:nvPr/>
          </p:nvSpPr>
          <p:spPr bwMode="auto">
            <a:xfrm>
              <a:off x="3464" y="1376"/>
              <a:ext cx="329"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東山</a:t>
              </a:r>
            </a:p>
          </p:txBody>
        </p:sp>
        <p:sp>
          <p:nvSpPr>
            <p:cNvPr id="205840" name="Text Box 16"/>
            <p:cNvSpPr txBox="1">
              <a:spLocks noChangeArrowheads="1"/>
            </p:cNvSpPr>
            <p:nvPr/>
          </p:nvSpPr>
          <p:spPr bwMode="auto">
            <a:xfrm>
              <a:off x="3470" y="2077"/>
              <a:ext cx="329"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南野</a:t>
              </a:r>
            </a:p>
          </p:txBody>
        </p:sp>
        <p:sp>
          <p:nvSpPr>
            <p:cNvPr id="205842" name="Text Box 18"/>
            <p:cNvSpPr txBox="1">
              <a:spLocks noChangeArrowheads="1"/>
            </p:cNvSpPr>
            <p:nvPr/>
          </p:nvSpPr>
          <p:spPr bwMode="auto">
            <a:xfrm>
              <a:off x="3741" y="1373"/>
              <a:ext cx="384"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７月</a:t>
              </a:r>
            </a:p>
          </p:txBody>
        </p:sp>
        <p:sp>
          <p:nvSpPr>
            <p:cNvPr id="205843" name="Text Box 19"/>
            <p:cNvSpPr txBox="1">
              <a:spLocks noChangeArrowheads="1"/>
            </p:cNvSpPr>
            <p:nvPr/>
          </p:nvSpPr>
          <p:spPr bwMode="auto">
            <a:xfrm>
              <a:off x="3739" y="2085"/>
              <a:ext cx="384"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７月</a:t>
              </a:r>
            </a:p>
          </p:txBody>
        </p:sp>
        <p:sp>
          <p:nvSpPr>
            <p:cNvPr id="205844" name="Text Box 20"/>
            <p:cNvSpPr txBox="1">
              <a:spLocks noChangeArrowheads="1"/>
            </p:cNvSpPr>
            <p:nvPr/>
          </p:nvSpPr>
          <p:spPr bwMode="auto">
            <a:xfrm>
              <a:off x="2567" y="1328"/>
              <a:ext cx="193"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１</a:t>
              </a:r>
            </a:p>
          </p:txBody>
        </p:sp>
        <p:sp>
          <p:nvSpPr>
            <p:cNvPr id="205845" name="Text Box 21"/>
            <p:cNvSpPr txBox="1">
              <a:spLocks noChangeArrowheads="1"/>
            </p:cNvSpPr>
            <p:nvPr/>
          </p:nvSpPr>
          <p:spPr bwMode="auto">
            <a:xfrm>
              <a:off x="2555" y="2099"/>
              <a:ext cx="220"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２</a:t>
              </a:r>
            </a:p>
          </p:txBody>
        </p:sp>
        <p:sp>
          <p:nvSpPr>
            <p:cNvPr id="205846" name="Text Box 22"/>
            <p:cNvSpPr txBox="1">
              <a:spLocks noChangeArrowheads="1"/>
            </p:cNvSpPr>
            <p:nvPr/>
          </p:nvSpPr>
          <p:spPr bwMode="auto">
            <a:xfrm>
              <a:off x="3456" y="879"/>
              <a:ext cx="375"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誰が</a:t>
              </a:r>
            </a:p>
          </p:txBody>
        </p:sp>
        <p:sp>
          <p:nvSpPr>
            <p:cNvPr id="205847" name="Text Box 23"/>
            <p:cNvSpPr txBox="1">
              <a:spLocks noChangeArrowheads="1"/>
            </p:cNvSpPr>
            <p:nvPr/>
          </p:nvSpPr>
          <p:spPr bwMode="auto">
            <a:xfrm>
              <a:off x="3763" y="885"/>
              <a:ext cx="375"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いつ</a:t>
              </a:r>
            </a:p>
          </p:txBody>
        </p:sp>
        <p:sp>
          <p:nvSpPr>
            <p:cNvPr id="205848" name="Text Box 24"/>
            <p:cNvSpPr txBox="1">
              <a:spLocks noChangeArrowheads="1"/>
            </p:cNvSpPr>
            <p:nvPr/>
          </p:nvSpPr>
          <p:spPr bwMode="auto">
            <a:xfrm>
              <a:off x="4585" y="882"/>
              <a:ext cx="888"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どうする</a:t>
              </a:r>
            </a:p>
          </p:txBody>
        </p:sp>
        <p:sp>
          <p:nvSpPr>
            <p:cNvPr id="205849" name="Text Box 25"/>
            <p:cNvSpPr txBox="1">
              <a:spLocks noChangeArrowheads="1"/>
            </p:cNvSpPr>
            <p:nvPr/>
          </p:nvSpPr>
          <p:spPr bwMode="auto">
            <a:xfrm>
              <a:off x="2672" y="879"/>
              <a:ext cx="888"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何  を</a:t>
              </a:r>
            </a:p>
          </p:txBody>
        </p:sp>
        <p:sp>
          <p:nvSpPr>
            <p:cNvPr id="205850" name="Text Box 26"/>
            <p:cNvSpPr txBox="1">
              <a:spLocks noChangeArrowheads="1"/>
            </p:cNvSpPr>
            <p:nvPr/>
          </p:nvSpPr>
          <p:spPr bwMode="auto">
            <a:xfrm>
              <a:off x="2742" y="1223"/>
              <a:ext cx="811" cy="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a:t>ﾒﾆｭｰ別基本客数と列ｽﾍﾟｰｽの関係</a:t>
              </a:r>
            </a:p>
            <a:p>
              <a:pPr>
                <a:spcBef>
                  <a:spcPct val="50000"/>
                </a:spcBef>
              </a:pPr>
              <a:endParaRPr lang="en-US" altLang="ja-JP" sz="1200"/>
            </a:p>
          </p:txBody>
        </p:sp>
        <p:sp>
          <p:nvSpPr>
            <p:cNvPr id="205851" name="Text Box 27"/>
            <p:cNvSpPr txBox="1">
              <a:spLocks noChangeArrowheads="1"/>
            </p:cNvSpPr>
            <p:nvPr/>
          </p:nvSpPr>
          <p:spPr bwMode="auto">
            <a:xfrm>
              <a:off x="4563" y="1304"/>
              <a:ext cx="1042" cy="5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a:t>明確な基準値データ</a:t>
              </a:r>
            </a:p>
            <a:p>
              <a:pPr>
                <a:spcBef>
                  <a:spcPct val="50000"/>
                </a:spcBef>
              </a:pPr>
              <a:r>
                <a:rPr lang="ja-JP" altLang="en-US" sz="1200"/>
                <a:t>としてファイル化</a:t>
              </a:r>
            </a:p>
            <a:p>
              <a:pPr>
                <a:spcBef>
                  <a:spcPct val="50000"/>
                </a:spcBef>
              </a:pPr>
              <a:endParaRPr lang="en-US" altLang="ja-JP" sz="1200"/>
            </a:p>
          </p:txBody>
        </p:sp>
        <p:sp>
          <p:nvSpPr>
            <p:cNvPr id="205852" name="Text Box 28"/>
            <p:cNvSpPr txBox="1">
              <a:spLocks noChangeArrowheads="1"/>
            </p:cNvSpPr>
            <p:nvPr/>
          </p:nvSpPr>
          <p:spPr bwMode="auto">
            <a:xfrm>
              <a:off x="2738" y="2006"/>
              <a:ext cx="724" cy="5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a:t>ﾒﾆｭｰ別列長さ</a:t>
              </a:r>
            </a:p>
            <a:p>
              <a:pPr>
                <a:spcBef>
                  <a:spcPct val="50000"/>
                </a:spcBef>
              </a:pPr>
              <a:r>
                <a:rPr lang="ja-JP" altLang="en-US" sz="1200"/>
                <a:t>管理図管理</a:t>
              </a:r>
            </a:p>
            <a:p>
              <a:pPr>
                <a:spcBef>
                  <a:spcPct val="50000"/>
                </a:spcBef>
              </a:pPr>
              <a:endParaRPr lang="en-US" altLang="ja-JP" sz="1200"/>
            </a:p>
          </p:txBody>
        </p:sp>
        <p:sp>
          <p:nvSpPr>
            <p:cNvPr id="205853" name="Text Box 29"/>
            <p:cNvSpPr txBox="1">
              <a:spLocks noChangeArrowheads="1"/>
            </p:cNvSpPr>
            <p:nvPr/>
          </p:nvSpPr>
          <p:spPr bwMode="auto">
            <a:xfrm>
              <a:off x="4629" y="2093"/>
              <a:ext cx="966" cy="3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a:t>マニュアル化する</a:t>
              </a:r>
            </a:p>
            <a:p>
              <a:pPr>
                <a:spcBef>
                  <a:spcPct val="50000"/>
                </a:spcBef>
              </a:pPr>
              <a:endParaRPr lang="en-US" altLang="ja-JP" sz="1200"/>
            </a:p>
          </p:txBody>
        </p:sp>
        <p:sp>
          <p:nvSpPr>
            <p:cNvPr id="205854" name="Text Box 30"/>
            <p:cNvSpPr txBox="1">
              <a:spLocks noChangeArrowheads="1"/>
            </p:cNvSpPr>
            <p:nvPr/>
          </p:nvSpPr>
          <p:spPr bwMode="auto">
            <a:xfrm>
              <a:off x="3138" y="606"/>
              <a:ext cx="1610"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b="1"/>
                <a:t>標準化と管理の定着</a:t>
              </a:r>
            </a:p>
          </p:txBody>
        </p:sp>
        <p:sp>
          <p:nvSpPr>
            <p:cNvPr id="205911" name="Text Box 87"/>
            <p:cNvSpPr txBox="1">
              <a:spLocks noChangeArrowheads="1"/>
            </p:cNvSpPr>
            <p:nvPr/>
          </p:nvSpPr>
          <p:spPr bwMode="auto">
            <a:xfrm>
              <a:off x="2649" y="605"/>
              <a:ext cx="47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b="1"/>
                <a:t>（例）</a:t>
              </a:r>
            </a:p>
          </p:txBody>
        </p:sp>
        <p:sp>
          <p:nvSpPr>
            <p:cNvPr id="205914" name="Line 90"/>
            <p:cNvSpPr>
              <a:spLocks noChangeShapeType="1"/>
            </p:cNvSpPr>
            <p:nvPr/>
          </p:nvSpPr>
          <p:spPr bwMode="auto">
            <a:xfrm>
              <a:off x="4464" y="845"/>
              <a:ext cx="0" cy="168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5915" name="Text Box 91"/>
            <p:cNvSpPr txBox="1">
              <a:spLocks noChangeArrowheads="1"/>
            </p:cNvSpPr>
            <p:nvPr/>
          </p:nvSpPr>
          <p:spPr bwMode="auto">
            <a:xfrm>
              <a:off x="4090" y="884"/>
              <a:ext cx="365"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どこで</a:t>
              </a:r>
            </a:p>
          </p:txBody>
        </p:sp>
        <p:sp>
          <p:nvSpPr>
            <p:cNvPr id="205916" name="Text Box 92"/>
            <p:cNvSpPr txBox="1">
              <a:spLocks noChangeArrowheads="1"/>
            </p:cNvSpPr>
            <p:nvPr/>
          </p:nvSpPr>
          <p:spPr bwMode="auto">
            <a:xfrm>
              <a:off x="4089" y="1373"/>
              <a:ext cx="404"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現場</a:t>
              </a:r>
            </a:p>
          </p:txBody>
        </p:sp>
        <p:sp>
          <p:nvSpPr>
            <p:cNvPr id="205917" name="Text Box 93"/>
            <p:cNvSpPr txBox="1">
              <a:spLocks noChangeArrowheads="1"/>
            </p:cNvSpPr>
            <p:nvPr/>
          </p:nvSpPr>
          <p:spPr bwMode="auto">
            <a:xfrm>
              <a:off x="4081" y="2073"/>
              <a:ext cx="394"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現場</a:t>
              </a:r>
            </a:p>
          </p:txBody>
        </p:sp>
      </p:grpSp>
      <p:pic>
        <p:nvPicPr>
          <p:cNvPr id="205920" name="Picture 9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8213" y="4135438"/>
            <a:ext cx="2733675" cy="1592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5922" name="Text Box 98"/>
          <p:cNvSpPr txBox="1">
            <a:spLocks noChangeArrowheads="1"/>
          </p:cNvSpPr>
          <p:nvPr/>
        </p:nvSpPr>
        <p:spPr bwMode="auto">
          <a:xfrm>
            <a:off x="8405813" y="100013"/>
            <a:ext cx="7381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a:t>P</a:t>
            </a:r>
            <a:r>
              <a:rPr lang="ja-JP" altLang="en-US" sz="1600"/>
              <a:t>１０</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05828"/>
                                        </p:tgtEl>
                                        <p:attrNameLst>
                                          <p:attrName>style.visibility</p:attrName>
                                        </p:attrNameLst>
                                      </p:cBhvr>
                                      <p:to>
                                        <p:strVal val="visible"/>
                                      </p:to>
                                    </p:set>
                                    <p:anim calcmode="lin" valueType="num">
                                      <p:cBhvr additive="base">
                                        <p:cTn id="7" dur="500" fill="hold"/>
                                        <p:tgtEl>
                                          <p:spTgt spid="205828"/>
                                        </p:tgtEl>
                                        <p:attrNameLst>
                                          <p:attrName>ppt_x</p:attrName>
                                        </p:attrNameLst>
                                      </p:cBhvr>
                                      <p:tavLst>
                                        <p:tav tm="0">
                                          <p:val>
                                            <p:strVal val="0-#ppt_w/2"/>
                                          </p:val>
                                        </p:tav>
                                        <p:tav tm="100000">
                                          <p:val>
                                            <p:strVal val="#ppt_x"/>
                                          </p:val>
                                        </p:tav>
                                      </p:tavLst>
                                    </p:anim>
                                    <p:anim calcmode="lin" valueType="num">
                                      <p:cBhvr additive="base">
                                        <p:cTn id="8" dur="500" fill="hold"/>
                                        <p:tgtEl>
                                          <p:spTgt spid="205828"/>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05830"/>
                                        </p:tgtEl>
                                        <p:attrNameLst>
                                          <p:attrName>style.visibility</p:attrName>
                                        </p:attrNameLst>
                                      </p:cBhvr>
                                      <p:to>
                                        <p:strVal val="visible"/>
                                      </p:to>
                                    </p:set>
                                    <p:anim calcmode="lin" valueType="num">
                                      <p:cBhvr additive="base">
                                        <p:cTn id="13" dur="500" fill="hold"/>
                                        <p:tgtEl>
                                          <p:spTgt spid="205830"/>
                                        </p:tgtEl>
                                        <p:attrNameLst>
                                          <p:attrName>ppt_x</p:attrName>
                                        </p:attrNameLst>
                                      </p:cBhvr>
                                      <p:tavLst>
                                        <p:tav tm="0">
                                          <p:val>
                                            <p:strVal val="0-#ppt_w/2"/>
                                          </p:val>
                                        </p:tav>
                                        <p:tav tm="100000">
                                          <p:val>
                                            <p:strVal val="#ppt_x"/>
                                          </p:val>
                                        </p:tav>
                                      </p:tavLst>
                                    </p:anim>
                                    <p:anim calcmode="lin" valueType="num">
                                      <p:cBhvr additive="base">
                                        <p:cTn id="14" dur="500" fill="hold"/>
                                        <p:tgtEl>
                                          <p:spTgt spid="205830"/>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05829"/>
                                        </p:tgtEl>
                                        <p:attrNameLst>
                                          <p:attrName>style.visibility</p:attrName>
                                        </p:attrNameLst>
                                      </p:cBhvr>
                                      <p:to>
                                        <p:strVal val="visible"/>
                                      </p:to>
                                    </p:set>
                                    <p:anim calcmode="lin" valueType="num">
                                      <p:cBhvr additive="base">
                                        <p:cTn id="19" dur="500" fill="hold"/>
                                        <p:tgtEl>
                                          <p:spTgt spid="205829"/>
                                        </p:tgtEl>
                                        <p:attrNameLst>
                                          <p:attrName>ppt_x</p:attrName>
                                        </p:attrNameLst>
                                      </p:cBhvr>
                                      <p:tavLst>
                                        <p:tav tm="0">
                                          <p:val>
                                            <p:strVal val="0-#ppt_w/2"/>
                                          </p:val>
                                        </p:tav>
                                        <p:tav tm="100000">
                                          <p:val>
                                            <p:strVal val="#ppt_x"/>
                                          </p:val>
                                        </p:tav>
                                      </p:tavLst>
                                    </p:anim>
                                    <p:anim calcmode="lin" valueType="num">
                                      <p:cBhvr additive="base">
                                        <p:cTn id="20" dur="500" fill="hold"/>
                                        <p:tgtEl>
                                          <p:spTgt spid="205829"/>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nodeType="clickEffect">
                                  <p:stCondLst>
                                    <p:cond delay="0"/>
                                  </p:stCondLst>
                                  <p:childTnLst>
                                    <p:set>
                                      <p:cBhvr>
                                        <p:cTn id="24" dur="1" fill="hold">
                                          <p:stCondLst>
                                            <p:cond delay="0"/>
                                          </p:stCondLst>
                                        </p:cTn>
                                        <p:tgtEl>
                                          <p:spTgt spid="205918"/>
                                        </p:tgtEl>
                                        <p:attrNameLst>
                                          <p:attrName>style.visibility</p:attrName>
                                        </p:attrNameLst>
                                      </p:cBhvr>
                                      <p:to>
                                        <p:strVal val="visible"/>
                                      </p:to>
                                    </p:set>
                                    <p:anim calcmode="lin" valueType="num">
                                      <p:cBhvr additive="base">
                                        <p:cTn id="25" dur="500" fill="hold"/>
                                        <p:tgtEl>
                                          <p:spTgt spid="205918"/>
                                        </p:tgtEl>
                                        <p:attrNameLst>
                                          <p:attrName>ppt_x</p:attrName>
                                        </p:attrNameLst>
                                      </p:cBhvr>
                                      <p:tavLst>
                                        <p:tav tm="0">
                                          <p:val>
                                            <p:strVal val="0-#ppt_w/2"/>
                                          </p:val>
                                        </p:tav>
                                        <p:tav tm="100000">
                                          <p:val>
                                            <p:strVal val="#ppt_x"/>
                                          </p:val>
                                        </p:tav>
                                      </p:tavLst>
                                    </p:anim>
                                    <p:anim calcmode="lin" valueType="num">
                                      <p:cBhvr additive="base">
                                        <p:cTn id="26" dur="500" fill="hold"/>
                                        <p:tgtEl>
                                          <p:spTgt spid="205918"/>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nodeType="clickEffect">
                                  <p:stCondLst>
                                    <p:cond delay="0"/>
                                  </p:stCondLst>
                                  <p:childTnLst>
                                    <p:set>
                                      <p:cBhvr>
                                        <p:cTn id="30" dur="1" fill="hold">
                                          <p:stCondLst>
                                            <p:cond delay="0"/>
                                          </p:stCondLst>
                                        </p:cTn>
                                        <p:tgtEl>
                                          <p:spTgt spid="205921"/>
                                        </p:tgtEl>
                                        <p:attrNameLst>
                                          <p:attrName>style.visibility</p:attrName>
                                        </p:attrNameLst>
                                      </p:cBhvr>
                                      <p:to>
                                        <p:strVal val="visible"/>
                                      </p:to>
                                    </p:set>
                                    <p:anim calcmode="lin" valueType="num">
                                      <p:cBhvr additive="base">
                                        <p:cTn id="31" dur="500" fill="hold"/>
                                        <p:tgtEl>
                                          <p:spTgt spid="205921"/>
                                        </p:tgtEl>
                                        <p:attrNameLst>
                                          <p:attrName>ppt_x</p:attrName>
                                        </p:attrNameLst>
                                      </p:cBhvr>
                                      <p:tavLst>
                                        <p:tav tm="0">
                                          <p:val>
                                            <p:strVal val="0-#ppt_w/2"/>
                                          </p:val>
                                        </p:tav>
                                        <p:tav tm="100000">
                                          <p:val>
                                            <p:strVal val="#ppt_x"/>
                                          </p:val>
                                        </p:tav>
                                      </p:tavLst>
                                    </p:anim>
                                    <p:anim calcmode="lin" valueType="num">
                                      <p:cBhvr additive="base">
                                        <p:cTn id="32" dur="500" fill="hold"/>
                                        <p:tgtEl>
                                          <p:spTgt spid="2059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828" grpId="0" autoUpdateAnimBg="0"/>
      <p:bldP spid="205829" grpId="0" autoUpdateAnimBg="0"/>
      <p:bldP spid="205830"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34" name="Text Box 14"/>
          <p:cNvSpPr txBox="1">
            <a:spLocks noChangeArrowheads="1"/>
          </p:cNvSpPr>
          <p:nvPr/>
        </p:nvSpPr>
        <p:spPr bwMode="auto">
          <a:xfrm>
            <a:off x="2193925" y="1223963"/>
            <a:ext cx="6081713"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b="1">
                <a:ea typeface="HGP創英角ｺﾞｼｯｸUB" pitchFamily="50" charset="-128"/>
              </a:rPr>
              <a:t>手順１</a:t>
            </a:r>
            <a:r>
              <a:rPr lang="ja-JP" altLang="en-US" sz="2800" b="1">
                <a:ea typeface="HGP創英角ｺﾞｼｯｸUB" pitchFamily="50" charset="-128"/>
              </a:rPr>
              <a:t>． </a:t>
            </a:r>
            <a:r>
              <a:rPr lang="ja-JP" altLang="en-US" sz="2800" b="1">
                <a:solidFill>
                  <a:schemeClr val="accent2"/>
                </a:solidFill>
                <a:ea typeface="HGP創英角ｺﾞｼｯｸUB" pitchFamily="50" charset="-128"/>
              </a:rPr>
              <a:t>テーマの選定</a:t>
            </a:r>
          </a:p>
        </p:txBody>
      </p:sp>
      <p:sp>
        <p:nvSpPr>
          <p:cNvPr id="209935" name="Text Box 15"/>
          <p:cNvSpPr txBox="1">
            <a:spLocks noChangeArrowheads="1"/>
          </p:cNvSpPr>
          <p:nvPr/>
        </p:nvSpPr>
        <p:spPr bwMode="auto">
          <a:xfrm>
            <a:off x="2203450" y="1762125"/>
            <a:ext cx="6081713"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b="1">
                <a:ea typeface="HGP創英角ｺﾞｼｯｸUB" pitchFamily="50" charset="-128"/>
              </a:rPr>
              <a:t>手順２</a:t>
            </a:r>
            <a:r>
              <a:rPr lang="ja-JP" altLang="en-US" sz="2800" b="1">
                <a:ea typeface="HGP創英角ｺﾞｼｯｸUB" pitchFamily="50" charset="-128"/>
              </a:rPr>
              <a:t>． </a:t>
            </a:r>
            <a:r>
              <a:rPr lang="ja-JP" altLang="en-US" sz="2800" b="1">
                <a:solidFill>
                  <a:schemeClr val="accent2"/>
                </a:solidFill>
                <a:ea typeface="HGP創英角ｺﾞｼｯｸUB" pitchFamily="50" charset="-128"/>
              </a:rPr>
              <a:t>現状把握と目標設定</a:t>
            </a:r>
          </a:p>
        </p:txBody>
      </p:sp>
      <p:sp>
        <p:nvSpPr>
          <p:cNvPr id="209936" name="Text Box 16"/>
          <p:cNvSpPr txBox="1">
            <a:spLocks noChangeArrowheads="1"/>
          </p:cNvSpPr>
          <p:nvPr/>
        </p:nvSpPr>
        <p:spPr bwMode="auto">
          <a:xfrm>
            <a:off x="2203450" y="2276475"/>
            <a:ext cx="6081713"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b="1">
                <a:ea typeface="HGP創英角ｺﾞｼｯｸUB" pitchFamily="50" charset="-128"/>
              </a:rPr>
              <a:t>手順３</a:t>
            </a:r>
            <a:r>
              <a:rPr lang="ja-JP" altLang="en-US" sz="2800" b="1">
                <a:ea typeface="HGP創英角ｺﾞｼｯｸUB" pitchFamily="50" charset="-128"/>
              </a:rPr>
              <a:t>． </a:t>
            </a:r>
            <a:r>
              <a:rPr lang="ja-JP" altLang="en-US" sz="2800" b="1">
                <a:solidFill>
                  <a:schemeClr val="accent2"/>
                </a:solidFill>
                <a:ea typeface="HGP創英角ｺﾞｼｯｸUB" pitchFamily="50" charset="-128"/>
              </a:rPr>
              <a:t>活動計画の作成</a:t>
            </a:r>
          </a:p>
        </p:txBody>
      </p:sp>
      <p:sp>
        <p:nvSpPr>
          <p:cNvPr id="209937" name="Text Box 17"/>
          <p:cNvSpPr txBox="1">
            <a:spLocks noChangeArrowheads="1"/>
          </p:cNvSpPr>
          <p:nvPr/>
        </p:nvSpPr>
        <p:spPr bwMode="auto">
          <a:xfrm>
            <a:off x="2212975" y="2814638"/>
            <a:ext cx="6081713"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b="1">
                <a:ea typeface="HGP創英角ｺﾞｼｯｸUB" pitchFamily="50" charset="-128"/>
              </a:rPr>
              <a:t>手順４</a:t>
            </a:r>
            <a:r>
              <a:rPr lang="ja-JP" altLang="en-US" sz="2800" b="1">
                <a:ea typeface="HGP創英角ｺﾞｼｯｸUB" pitchFamily="50" charset="-128"/>
              </a:rPr>
              <a:t>． </a:t>
            </a:r>
            <a:r>
              <a:rPr lang="ja-JP" altLang="en-US" sz="2800" b="1">
                <a:solidFill>
                  <a:schemeClr val="accent2"/>
                </a:solidFill>
                <a:ea typeface="HGP創英角ｺﾞｼｯｸUB" pitchFamily="50" charset="-128"/>
              </a:rPr>
              <a:t>要因解析</a:t>
            </a:r>
          </a:p>
        </p:txBody>
      </p:sp>
      <p:sp>
        <p:nvSpPr>
          <p:cNvPr id="209938" name="Text Box 18"/>
          <p:cNvSpPr txBox="1">
            <a:spLocks noChangeArrowheads="1"/>
          </p:cNvSpPr>
          <p:nvPr/>
        </p:nvSpPr>
        <p:spPr bwMode="auto">
          <a:xfrm>
            <a:off x="2212975" y="3343275"/>
            <a:ext cx="6081713"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b="1">
                <a:ea typeface="HGP創英角ｺﾞｼｯｸUB" pitchFamily="50" charset="-128"/>
              </a:rPr>
              <a:t>手順５</a:t>
            </a:r>
            <a:r>
              <a:rPr lang="ja-JP" altLang="en-US" sz="2800" b="1">
                <a:ea typeface="HGP創英角ｺﾞｼｯｸUB" pitchFamily="50" charset="-128"/>
              </a:rPr>
              <a:t>． </a:t>
            </a:r>
            <a:r>
              <a:rPr lang="ja-JP" altLang="en-US" sz="2800" b="1">
                <a:solidFill>
                  <a:schemeClr val="accent2"/>
                </a:solidFill>
                <a:ea typeface="HGP創英角ｺﾞｼｯｸUB" pitchFamily="50" charset="-128"/>
              </a:rPr>
              <a:t>対策案の検討と実施</a:t>
            </a:r>
          </a:p>
        </p:txBody>
      </p:sp>
      <p:sp>
        <p:nvSpPr>
          <p:cNvPr id="209939" name="Text Box 19"/>
          <p:cNvSpPr txBox="1">
            <a:spLocks noChangeArrowheads="1"/>
          </p:cNvSpPr>
          <p:nvPr/>
        </p:nvSpPr>
        <p:spPr bwMode="auto">
          <a:xfrm>
            <a:off x="2212975" y="3857625"/>
            <a:ext cx="6081713"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b="1">
                <a:ea typeface="HGP創英角ｺﾞｼｯｸUB" pitchFamily="50" charset="-128"/>
              </a:rPr>
              <a:t>手順６</a:t>
            </a:r>
            <a:r>
              <a:rPr lang="ja-JP" altLang="en-US" sz="2800" b="1">
                <a:ea typeface="HGP創英角ｺﾞｼｯｸUB" pitchFamily="50" charset="-128"/>
              </a:rPr>
              <a:t>． </a:t>
            </a:r>
            <a:r>
              <a:rPr lang="ja-JP" altLang="en-US" sz="2800" b="1">
                <a:solidFill>
                  <a:schemeClr val="accent2"/>
                </a:solidFill>
                <a:ea typeface="HGP創英角ｺﾞｼｯｸUB" pitchFamily="50" charset="-128"/>
              </a:rPr>
              <a:t>効果の確認</a:t>
            </a:r>
          </a:p>
        </p:txBody>
      </p:sp>
      <p:sp>
        <p:nvSpPr>
          <p:cNvPr id="209940" name="Text Box 20"/>
          <p:cNvSpPr txBox="1">
            <a:spLocks noChangeArrowheads="1"/>
          </p:cNvSpPr>
          <p:nvPr/>
        </p:nvSpPr>
        <p:spPr bwMode="auto">
          <a:xfrm>
            <a:off x="2222500" y="4395788"/>
            <a:ext cx="6081713"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b="1">
                <a:ea typeface="HGP創英角ｺﾞｼｯｸUB" pitchFamily="50" charset="-128"/>
              </a:rPr>
              <a:t>手順７</a:t>
            </a:r>
            <a:r>
              <a:rPr lang="ja-JP" altLang="en-US" sz="2800" b="1">
                <a:ea typeface="HGP創英角ｺﾞｼｯｸUB" pitchFamily="50" charset="-128"/>
              </a:rPr>
              <a:t>． </a:t>
            </a:r>
            <a:r>
              <a:rPr lang="ja-JP" altLang="en-US" sz="2800" b="1">
                <a:solidFill>
                  <a:schemeClr val="accent2"/>
                </a:solidFill>
                <a:ea typeface="HGP創英角ｺﾞｼｯｸUB" pitchFamily="50" charset="-128"/>
              </a:rPr>
              <a:t>標準化と管理の定着</a:t>
            </a:r>
          </a:p>
        </p:txBody>
      </p:sp>
      <p:sp>
        <p:nvSpPr>
          <p:cNvPr id="209941" name="Text Box 21"/>
          <p:cNvSpPr txBox="1">
            <a:spLocks noChangeArrowheads="1"/>
          </p:cNvSpPr>
          <p:nvPr/>
        </p:nvSpPr>
        <p:spPr bwMode="auto">
          <a:xfrm>
            <a:off x="2189163" y="5462588"/>
            <a:ext cx="6081712"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2800" b="1">
                <a:solidFill>
                  <a:srgbClr val="000066"/>
                </a:solidFill>
                <a:ea typeface="HGP創英角ｺﾞｼｯｸUB" pitchFamily="50" charset="-128"/>
              </a:rPr>
              <a:t>最後に． 反省と今後の取り組み</a:t>
            </a:r>
          </a:p>
        </p:txBody>
      </p:sp>
      <p:sp>
        <p:nvSpPr>
          <p:cNvPr id="209942" name="Text Box 22"/>
          <p:cNvSpPr txBox="1">
            <a:spLocks noChangeArrowheads="1"/>
          </p:cNvSpPr>
          <p:nvPr/>
        </p:nvSpPr>
        <p:spPr bwMode="auto">
          <a:xfrm>
            <a:off x="8405813" y="100013"/>
            <a:ext cx="7381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a:t>P</a:t>
            </a:r>
            <a:r>
              <a:rPr lang="ja-JP" altLang="en-US" sz="1600"/>
              <a:t>１１</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09934"/>
                                        </p:tgtEl>
                                        <p:attrNameLst>
                                          <p:attrName>style.visibility</p:attrName>
                                        </p:attrNameLst>
                                      </p:cBhvr>
                                      <p:to>
                                        <p:strVal val="visible"/>
                                      </p:to>
                                    </p:set>
                                    <p:anim calcmode="lin" valueType="num">
                                      <p:cBhvr additive="base">
                                        <p:cTn id="7" dur="500" fill="hold"/>
                                        <p:tgtEl>
                                          <p:spTgt spid="209934"/>
                                        </p:tgtEl>
                                        <p:attrNameLst>
                                          <p:attrName>ppt_x</p:attrName>
                                        </p:attrNameLst>
                                      </p:cBhvr>
                                      <p:tavLst>
                                        <p:tav tm="0">
                                          <p:val>
                                            <p:strVal val="0-#ppt_w/2"/>
                                          </p:val>
                                        </p:tav>
                                        <p:tav tm="100000">
                                          <p:val>
                                            <p:strVal val="#ppt_x"/>
                                          </p:val>
                                        </p:tav>
                                      </p:tavLst>
                                    </p:anim>
                                    <p:anim calcmode="lin" valueType="num">
                                      <p:cBhvr additive="base">
                                        <p:cTn id="8" dur="500" fill="hold"/>
                                        <p:tgtEl>
                                          <p:spTgt spid="209934"/>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09935"/>
                                        </p:tgtEl>
                                        <p:attrNameLst>
                                          <p:attrName>style.visibility</p:attrName>
                                        </p:attrNameLst>
                                      </p:cBhvr>
                                      <p:to>
                                        <p:strVal val="visible"/>
                                      </p:to>
                                    </p:set>
                                    <p:anim calcmode="lin" valueType="num">
                                      <p:cBhvr additive="base">
                                        <p:cTn id="13" dur="500" fill="hold"/>
                                        <p:tgtEl>
                                          <p:spTgt spid="209935"/>
                                        </p:tgtEl>
                                        <p:attrNameLst>
                                          <p:attrName>ppt_x</p:attrName>
                                        </p:attrNameLst>
                                      </p:cBhvr>
                                      <p:tavLst>
                                        <p:tav tm="0">
                                          <p:val>
                                            <p:strVal val="0-#ppt_w/2"/>
                                          </p:val>
                                        </p:tav>
                                        <p:tav tm="100000">
                                          <p:val>
                                            <p:strVal val="#ppt_x"/>
                                          </p:val>
                                        </p:tav>
                                      </p:tavLst>
                                    </p:anim>
                                    <p:anim calcmode="lin" valueType="num">
                                      <p:cBhvr additive="base">
                                        <p:cTn id="14" dur="500" fill="hold"/>
                                        <p:tgtEl>
                                          <p:spTgt spid="209935"/>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09936"/>
                                        </p:tgtEl>
                                        <p:attrNameLst>
                                          <p:attrName>style.visibility</p:attrName>
                                        </p:attrNameLst>
                                      </p:cBhvr>
                                      <p:to>
                                        <p:strVal val="visible"/>
                                      </p:to>
                                    </p:set>
                                    <p:anim calcmode="lin" valueType="num">
                                      <p:cBhvr additive="base">
                                        <p:cTn id="19" dur="500" fill="hold"/>
                                        <p:tgtEl>
                                          <p:spTgt spid="209936"/>
                                        </p:tgtEl>
                                        <p:attrNameLst>
                                          <p:attrName>ppt_x</p:attrName>
                                        </p:attrNameLst>
                                      </p:cBhvr>
                                      <p:tavLst>
                                        <p:tav tm="0">
                                          <p:val>
                                            <p:strVal val="0-#ppt_w/2"/>
                                          </p:val>
                                        </p:tav>
                                        <p:tav tm="100000">
                                          <p:val>
                                            <p:strVal val="#ppt_x"/>
                                          </p:val>
                                        </p:tav>
                                      </p:tavLst>
                                    </p:anim>
                                    <p:anim calcmode="lin" valueType="num">
                                      <p:cBhvr additive="base">
                                        <p:cTn id="20" dur="500" fill="hold"/>
                                        <p:tgtEl>
                                          <p:spTgt spid="209936"/>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09937"/>
                                        </p:tgtEl>
                                        <p:attrNameLst>
                                          <p:attrName>style.visibility</p:attrName>
                                        </p:attrNameLst>
                                      </p:cBhvr>
                                      <p:to>
                                        <p:strVal val="visible"/>
                                      </p:to>
                                    </p:set>
                                    <p:anim calcmode="lin" valueType="num">
                                      <p:cBhvr additive="base">
                                        <p:cTn id="25" dur="500" fill="hold"/>
                                        <p:tgtEl>
                                          <p:spTgt spid="209937"/>
                                        </p:tgtEl>
                                        <p:attrNameLst>
                                          <p:attrName>ppt_x</p:attrName>
                                        </p:attrNameLst>
                                      </p:cBhvr>
                                      <p:tavLst>
                                        <p:tav tm="0">
                                          <p:val>
                                            <p:strVal val="0-#ppt_w/2"/>
                                          </p:val>
                                        </p:tav>
                                        <p:tav tm="100000">
                                          <p:val>
                                            <p:strVal val="#ppt_x"/>
                                          </p:val>
                                        </p:tav>
                                      </p:tavLst>
                                    </p:anim>
                                    <p:anim calcmode="lin" valueType="num">
                                      <p:cBhvr additive="base">
                                        <p:cTn id="26" dur="500" fill="hold"/>
                                        <p:tgtEl>
                                          <p:spTgt spid="209937"/>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209938"/>
                                        </p:tgtEl>
                                        <p:attrNameLst>
                                          <p:attrName>style.visibility</p:attrName>
                                        </p:attrNameLst>
                                      </p:cBhvr>
                                      <p:to>
                                        <p:strVal val="visible"/>
                                      </p:to>
                                    </p:set>
                                    <p:anim calcmode="lin" valueType="num">
                                      <p:cBhvr additive="base">
                                        <p:cTn id="31" dur="500" fill="hold"/>
                                        <p:tgtEl>
                                          <p:spTgt spid="209938"/>
                                        </p:tgtEl>
                                        <p:attrNameLst>
                                          <p:attrName>ppt_x</p:attrName>
                                        </p:attrNameLst>
                                      </p:cBhvr>
                                      <p:tavLst>
                                        <p:tav tm="0">
                                          <p:val>
                                            <p:strVal val="0-#ppt_w/2"/>
                                          </p:val>
                                        </p:tav>
                                        <p:tav tm="100000">
                                          <p:val>
                                            <p:strVal val="#ppt_x"/>
                                          </p:val>
                                        </p:tav>
                                      </p:tavLst>
                                    </p:anim>
                                    <p:anim calcmode="lin" valueType="num">
                                      <p:cBhvr additive="base">
                                        <p:cTn id="32" dur="500" fill="hold"/>
                                        <p:tgtEl>
                                          <p:spTgt spid="209938"/>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209939"/>
                                        </p:tgtEl>
                                        <p:attrNameLst>
                                          <p:attrName>style.visibility</p:attrName>
                                        </p:attrNameLst>
                                      </p:cBhvr>
                                      <p:to>
                                        <p:strVal val="visible"/>
                                      </p:to>
                                    </p:set>
                                    <p:anim calcmode="lin" valueType="num">
                                      <p:cBhvr additive="base">
                                        <p:cTn id="37" dur="500" fill="hold"/>
                                        <p:tgtEl>
                                          <p:spTgt spid="209939"/>
                                        </p:tgtEl>
                                        <p:attrNameLst>
                                          <p:attrName>ppt_x</p:attrName>
                                        </p:attrNameLst>
                                      </p:cBhvr>
                                      <p:tavLst>
                                        <p:tav tm="0">
                                          <p:val>
                                            <p:strVal val="0-#ppt_w/2"/>
                                          </p:val>
                                        </p:tav>
                                        <p:tav tm="100000">
                                          <p:val>
                                            <p:strVal val="#ppt_x"/>
                                          </p:val>
                                        </p:tav>
                                      </p:tavLst>
                                    </p:anim>
                                    <p:anim calcmode="lin" valueType="num">
                                      <p:cBhvr additive="base">
                                        <p:cTn id="38" dur="500" fill="hold"/>
                                        <p:tgtEl>
                                          <p:spTgt spid="209939"/>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209940"/>
                                        </p:tgtEl>
                                        <p:attrNameLst>
                                          <p:attrName>style.visibility</p:attrName>
                                        </p:attrNameLst>
                                      </p:cBhvr>
                                      <p:to>
                                        <p:strVal val="visible"/>
                                      </p:to>
                                    </p:set>
                                    <p:anim calcmode="lin" valueType="num">
                                      <p:cBhvr additive="base">
                                        <p:cTn id="43" dur="500" fill="hold"/>
                                        <p:tgtEl>
                                          <p:spTgt spid="209940"/>
                                        </p:tgtEl>
                                        <p:attrNameLst>
                                          <p:attrName>ppt_x</p:attrName>
                                        </p:attrNameLst>
                                      </p:cBhvr>
                                      <p:tavLst>
                                        <p:tav tm="0">
                                          <p:val>
                                            <p:strVal val="0-#ppt_w/2"/>
                                          </p:val>
                                        </p:tav>
                                        <p:tav tm="100000">
                                          <p:val>
                                            <p:strVal val="#ppt_x"/>
                                          </p:val>
                                        </p:tav>
                                      </p:tavLst>
                                    </p:anim>
                                    <p:anim calcmode="lin" valueType="num">
                                      <p:cBhvr additive="base">
                                        <p:cTn id="44" dur="500" fill="hold"/>
                                        <p:tgtEl>
                                          <p:spTgt spid="209940"/>
                                        </p:tgtEl>
                                        <p:attrNameLst>
                                          <p:attrName>ppt_y</p:attrName>
                                        </p:attrNameLst>
                                      </p:cBhvr>
                                      <p:tavLst>
                                        <p:tav tm="0">
                                          <p:val>
                                            <p:strVal val="#ppt_y"/>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209941"/>
                                        </p:tgtEl>
                                        <p:attrNameLst>
                                          <p:attrName>style.visibility</p:attrName>
                                        </p:attrNameLst>
                                      </p:cBhvr>
                                      <p:to>
                                        <p:strVal val="visible"/>
                                      </p:to>
                                    </p:set>
                                    <p:anim calcmode="lin" valueType="num">
                                      <p:cBhvr additive="base">
                                        <p:cTn id="49" dur="500" fill="hold"/>
                                        <p:tgtEl>
                                          <p:spTgt spid="209941"/>
                                        </p:tgtEl>
                                        <p:attrNameLst>
                                          <p:attrName>ppt_x</p:attrName>
                                        </p:attrNameLst>
                                      </p:cBhvr>
                                      <p:tavLst>
                                        <p:tav tm="0">
                                          <p:val>
                                            <p:strVal val="0-#ppt_w/2"/>
                                          </p:val>
                                        </p:tav>
                                        <p:tav tm="100000">
                                          <p:val>
                                            <p:strVal val="#ppt_x"/>
                                          </p:val>
                                        </p:tav>
                                      </p:tavLst>
                                    </p:anim>
                                    <p:anim calcmode="lin" valueType="num">
                                      <p:cBhvr additive="base">
                                        <p:cTn id="50" dur="500" fill="hold"/>
                                        <p:tgtEl>
                                          <p:spTgt spid="2099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9934" grpId="0" autoUpdateAnimBg="0"/>
      <p:bldP spid="209935" grpId="0" autoUpdateAnimBg="0"/>
      <p:bldP spid="209936" grpId="0" autoUpdateAnimBg="0"/>
      <p:bldP spid="209937" grpId="0" autoUpdateAnimBg="0"/>
      <p:bldP spid="209938" grpId="0" autoUpdateAnimBg="0"/>
      <p:bldP spid="209939" grpId="0" autoUpdateAnimBg="0"/>
      <p:bldP spid="209940" grpId="0" autoUpdateAnimBg="0"/>
      <p:bldP spid="209941"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Rectangle 2"/>
          <p:cNvSpPr>
            <a:spLocks noChangeArrowheads="1"/>
          </p:cNvSpPr>
          <p:nvPr/>
        </p:nvSpPr>
        <p:spPr bwMode="auto">
          <a:xfrm>
            <a:off x="157163" y="95250"/>
            <a:ext cx="4041775" cy="576263"/>
          </a:xfrm>
          <a:prstGeom prst="rect">
            <a:avLst/>
          </a:prstGeom>
          <a:solidFill>
            <a:srgbClr val="FF99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lvl1pPr algn="l" defTabSz="762000">
              <a:defRPr kumimoji="1" sz="2400">
                <a:solidFill>
                  <a:schemeClr val="tx1"/>
                </a:solidFill>
                <a:latin typeface="Times New Roman" pitchFamily="18" charset="0"/>
                <a:ea typeface="ＭＳ Ｐゴシック" pitchFamily="50" charset="-128"/>
              </a:defRPr>
            </a:lvl1pPr>
            <a:lvl2pPr algn="l" defTabSz="762000">
              <a:defRPr kumimoji="1" sz="2400">
                <a:solidFill>
                  <a:schemeClr val="tx1"/>
                </a:solidFill>
                <a:latin typeface="Times New Roman" pitchFamily="18" charset="0"/>
                <a:ea typeface="ＭＳ Ｐゴシック" pitchFamily="50" charset="-128"/>
              </a:defRPr>
            </a:lvl2pPr>
            <a:lvl3pPr algn="l" defTabSz="762000">
              <a:defRPr kumimoji="1" sz="2400">
                <a:solidFill>
                  <a:schemeClr val="tx1"/>
                </a:solidFill>
                <a:latin typeface="Times New Roman" pitchFamily="18" charset="0"/>
                <a:ea typeface="ＭＳ Ｐゴシック" pitchFamily="50" charset="-128"/>
              </a:defRPr>
            </a:lvl3pPr>
            <a:lvl4pPr algn="l" defTabSz="762000">
              <a:defRPr kumimoji="1" sz="2400">
                <a:solidFill>
                  <a:schemeClr val="tx1"/>
                </a:solidFill>
                <a:latin typeface="Times New Roman" pitchFamily="18" charset="0"/>
                <a:ea typeface="ＭＳ Ｐゴシック" pitchFamily="50" charset="-128"/>
              </a:defRPr>
            </a:lvl4pPr>
            <a:lvl5pPr algn="l" defTabSz="762000">
              <a:defRPr kumimoji="1" sz="2400">
                <a:solidFill>
                  <a:schemeClr val="tx1"/>
                </a:solidFill>
                <a:latin typeface="Times New Roman" pitchFamily="18" charset="0"/>
                <a:ea typeface="ＭＳ Ｐゴシック" pitchFamily="50" charset="-128"/>
              </a:defRPr>
            </a:lvl5pPr>
            <a:lvl6pPr marL="457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914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1371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1828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3200">
                <a:solidFill>
                  <a:schemeClr val="tx2"/>
                </a:solidFill>
                <a:ea typeface="HGP創英角ﾎﾟｯﾌﾟ体" pitchFamily="50" charset="-128"/>
              </a:rPr>
              <a:t>本日習う　ＱＣ手法</a:t>
            </a:r>
          </a:p>
        </p:txBody>
      </p:sp>
      <p:sp>
        <p:nvSpPr>
          <p:cNvPr id="175107" name="Rectangle 3"/>
          <p:cNvSpPr>
            <a:spLocks noChangeArrowheads="1"/>
          </p:cNvSpPr>
          <p:nvPr/>
        </p:nvSpPr>
        <p:spPr bwMode="auto">
          <a:xfrm>
            <a:off x="231775" y="727075"/>
            <a:ext cx="8709025" cy="5919788"/>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5109" name="Line 5"/>
          <p:cNvSpPr>
            <a:spLocks noChangeShapeType="1"/>
          </p:cNvSpPr>
          <p:nvPr/>
        </p:nvSpPr>
        <p:spPr bwMode="auto">
          <a:xfrm>
            <a:off x="231775" y="2938463"/>
            <a:ext cx="870902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5110" name="Line 6"/>
          <p:cNvSpPr>
            <a:spLocks noChangeShapeType="1"/>
          </p:cNvSpPr>
          <p:nvPr/>
        </p:nvSpPr>
        <p:spPr bwMode="auto">
          <a:xfrm>
            <a:off x="227013" y="4930775"/>
            <a:ext cx="870902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5112" name="Line 8"/>
          <p:cNvSpPr>
            <a:spLocks noChangeShapeType="1"/>
          </p:cNvSpPr>
          <p:nvPr/>
        </p:nvSpPr>
        <p:spPr bwMode="auto">
          <a:xfrm>
            <a:off x="652463" y="725488"/>
            <a:ext cx="0" cy="592137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5113" name="Line 9"/>
          <p:cNvSpPr>
            <a:spLocks noChangeShapeType="1"/>
          </p:cNvSpPr>
          <p:nvPr/>
        </p:nvSpPr>
        <p:spPr bwMode="auto">
          <a:xfrm>
            <a:off x="3533775" y="731838"/>
            <a:ext cx="0" cy="592137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5114" name="Line 10"/>
          <p:cNvSpPr>
            <a:spLocks noChangeShapeType="1"/>
          </p:cNvSpPr>
          <p:nvPr/>
        </p:nvSpPr>
        <p:spPr bwMode="auto">
          <a:xfrm>
            <a:off x="6367463" y="723900"/>
            <a:ext cx="0" cy="592137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5115" name="Line 11"/>
          <p:cNvSpPr>
            <a:spLocks noChangeShapeType="1"/>
          </p:cNvSpPr>
          <p:nvPr/>
        </p:nvSpPr>
        <p:spPr bwMode="auto">
          <a:xfrm>
            <a:off x="236538" y="1117600"/>
            <a:ext cx="870902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5116" name="Text Box 12"/>
          <p:cNvSpPr txBox="1">
            <a:spLocks noChangeArrowheads="1"/>
          </p:cNvSpPr>
          <p:nvPr/>
        </p:nvSpPr>
        <p:spPr bwMode="auto">
          <a:xfrm>
            <a:off x="300038" y="668338"/>
            <a:ext cx="352425" cy="522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100"/>
              <a:t>手法</a:t>
            </a:r>
          </a:p>
        </p:txBody>
      </p:sp>
      <p:sp>
        <p:nvSpPr>
          <p:cNvPr id="175117" name="Text Box 13"/>
          <p:cNvSpPr txBox="1">
            <a:spLocks noChangeArrowheads="1"/>
          </p:cNvSpPr>
          <p:nvPr/>
        </p:nvSpPr>
        <p:spPr bwMode="auto">
          <a:xfrm>
            <a:off x="1076325" y="755650"/>
            <a:ext cx="19446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基　本　型</a:t>
            </a:r>
          </a:p>
        </p:txBody>
      </p:sp>
      <p:sp>
        <p:nvSpPr>
          <p:cNvPr id="175118" name="Text Box 14"/>
          <p:cNvSpPr txBox="1">
            <a:spLocks noChangeArrowheads="1"/>
          </p:cNvSpPr>
          <p:nvPr/>
        </p:nvSpPr>
        <p:spPr bwMode="auto">
          <a:xfrm>
            <a:off x="3943350" y="750888"/>
            <a:ext cx="19446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特 徴 ・ 利 点</a:t>
            </a:r>
          </a:p>
        </p:txBody>
      </p:sp>
      <p:sp>
        <p:nvSpPr>
          <p:cNvPr id="175119" name="Text Box 15"/>
          <p:cNvSpPr txBox="1">
            <a:spLocks noChangeArrowheads="1"/>
          </p:cNvSpPr>
          <p:nvPr/>
        </p:nvSpPr>
        <p:spPr bwMode="auto">
          <a:xfrm>
            <a:off x="6767513" y="760413"/>
            <a:ext cx="19446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活用のポイント</a:t>
            </a:r>
          </a:p>
        </p:txBody>
      </p:sp>
      <p:sp>
        <p:nvSpPr>
          <p:cNvPr id="175121" name="Text Box 17"/>
          <p:cNvSpPr txBox="1">
            <a:spLocks noChangeArrowheads="1"/>
          </p:cNvSpPr>
          <p:nvPr/>
        </p:nvSpPr>
        <p:spPr bwMode="auto">
          <a:xfrm>
            <a:off x="223838" y="4776788"/>
            <a:ext cx="428625" cy="180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系統図</a:t>
            </a:r>
          </a:p>
        </p:txBody>
      </p:sp>
      <p:sp>
        <p:nvSpPr>
          <p:cNvPr id="175124" name="Text Box 20"/>
          <p:cNvSpPr txBox="1">
            <a:spLocks noChangeArrowheads="1"/>
          </p:cNvSpPr>
          <p:nvPr/>
        </p:nvSpPr>
        <p:spPr bwMode="auto">
          <a:xfrm>
            <a:off x="217488" y="1128713"/>
            <a:ext cx="428625" cy="1885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パレート図</a:t>
            </a:r>
          </a:p>
        </p:txBody>
      </p:sp>
      <p:sp>
        <p:nvSpPr>
          <p:cNvPr id="175189" name="Text Box 85"/>
          <p:cNvSpPr txBox="1">
            <a:spLocks noChangeArrowheads="1"/>
          </p:cNvSpPr>
          <p:nvPr/>
        </p:nvSpPr>
        <p:spPr bwMode="auto">
          <a:xfrm>
            <a:off x="2801938" y="1155700"/>
            <a:ext cx="4191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200"/>
              <a:t>%</a:t>
            </a:r>
          </a:p>
        </p:txBody>
      </p:sp>
      <p:grpSp>
        <p:nvGrpSpPr>
          <p:cNvPr id="175253" name="Group 149"/>
          <p:cNvGrpSpPr>
            <a:grpSpLocks/>
          </p:cNvGrpSpPr>
          <p:nvPr/>
        </p:nvGrpSpPr>
        <p:grpSpPr bwMode="auto">
          <a:xfrm>
            <a:off x="752475" y="1163638"/>
            <a:ext cx="2668588" cy="1793875"/>
            <a:chOff x="504" y="3006"/>
            <a:chExt cx="1681" cy="1130"/>
          </a:xfrm>
        </p:grpSpPr>
        <p:sp>
          <p:nvSpPr>
            <p:cNvPr id="175190" name="Text Box 86"/>
            <p:cNvSpPr txBox="1">
              <a:spLocks noChangeArrowheads="1"/>
            </p:cNvSpPr>
            <p:nvPr/>
          </p:nvSpPr>
          <p:spPr bwMode="auto">
            <a:xfrm>
              <a:off x="578" y="3006"/>
              <a:ext cx="264"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個</a:t>
              </a:r>
            </a:p>
          </p:txBody>
        </p:sp>
        <p:grpSp>
          <p:nvGrpSpPr>
            <p:cNvPr id="175241" name="Group 137"/>
            <p:cNvGrpSpPr>
              <a:grpSpLocks/>
            </p:cNvGrpSpPr>
            <p:nvPr/>
          </p:nvGrpSpPr>
          <p:grpSpPr bwMode="auto">
            <a:xfrm>
              <a:off x="504" y="3107"/>
              <a:ext cx="1681" cy="1029"/>
              <a:chOff x="496" y="3100"/>
              <a:chExt cx="1681" cy="1029"/>
            </a:xfrm>
          </p:grpSpPr>
          <p:grpSp>
            <p:nvGrpSpPr>
              <p:cNvPr id="175195" name="Group 91"/>
              <p:cNvGrpSpPr>
                <a:grpSpLocks/>
              </p:cNvGrpSpPr>
              <p:nvPr/>
            </p:nvGrpSpPr>
            <p:grpSpPr bwMode="auto">
              <a:xfrm>
                <a:off x="496" y="3100"/>
                <a:ext cx="1681" cy="959"/>
                <a:chOff x="496" y="3100"/>
                <a:chExt cx="1681" cy="959"/>
              </a:xfrm>
            </p:grpSpPr>
            <p:sp>
              <p:nvSpPr>
                <p:cNvPr id="175164" name="Line 60"/>
                <p:cNvSpPr>
                  <a:spLocks noChangeShapeType="1"/>
                </p:cNvSpPr>
                <p:nvPr/>
              </p:nvSpPr>
              <p:spPr bwMode="auto">
                <a:xfrm>
                  <a:off x="713" y="3173"/>
                  <a:ext cx="0" cy="786"/>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5165" name="Line 61"/>
                <p:cNvSpPr>
                  <a:spLocks noChangeShapeType="1"/>
                </p:cNvSpPr>
                <p:nvPr/>
              </p:nvSpPr>
              <p:spPr bwMode="auto">
                <a:xfrm>
                  <a:off x="713" y="3959"/>
                  <a:ext cx="1179"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5167" name="Line 63"/>
                <p:cNvSpPr>
                  <a:spLocks noChangeShapeType="1"/>
                </p:cNvSpPr>
                <p:nvPr/>
              </p:nvSpPr>
              <p:spPr bwMode="auto">
                <a:xfrm>
                  <a:off x="713" y="3182"/>
                  <a:ext cx="73"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5168" name="Line 64"/>
                <p:cNvSpPr>
                  <a:spLocks noChangeShapeType="1"/>
                </p:cNvSpPr>
                <p:nvPr/>
              </p:nvSpPr>
              <p:spPr bwMode="auto">
                <a:xfrm>
                  <a:off x="710" y="3575"/>
                  <a:ext cx="73"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5169" name="Line 65"/>
                <p:cNvSpPr>
                  <a:spLocks noChangeShapeType="1"/>
                </p:cNvSpPr>
                <p:nvPr/>
              </p:nvSpPr>
              <p:spPr bwMode="auto">
                <a:xfrm>
                  <a:off x="716" y="3779"/>
                  <a:ext cx="73"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5170" name="Line 66"/>
                <p:cNvSpPr>
                  <a:spLocks noChangeShapeType="1"/>
                </p:cNvSpPr>
                <p:nvPr/>
              </p:nvSpPr>
              <p:spPr bwMode="auto">
                <a:xfrm>
                  <a:off x="713" y="3371"/>
                  <a:ext cx="73"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5171" name="Text Box 67"/>
                <p:cNvSpPr txBox="1">
                  <a:spLocks noChangeArrowheads="1"/>
                </p:cNvSpPr>
                <p:nvPr/>
              </p:nvSpPr>
              <p:spPr bwMode="auto">
                <a:xfrm>
                  <a:off x="520" y="3886"/>
                  <a:ext cx="229"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０</a:t>
                  </a:r>
                </a:p>
              </p:txBody>
            </p:sp>
            <p:sp>
              <p:nvSpPr>
                <p:cNvPr id="175172" name="Text Box 68"/>
                <p:cNvSpPr txBox="1">
                  <a:spLocks noChangeArrowheads="1"/>
                </p:cNvSpPr>
                <p:nvPr/>
              </p:nvSpPr>
              <p:spPr bwMode="auto">
                <a:xfrm>
                  <a:off x="499" y="3694"/>
                  <a:ext cx="257"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２０</a:t>
                  </a:r>
                </a:p>
              </p:txBody>
            </p:sp>
            <p:sp>
              <p:nvSpPr>
                <p:cNvPr id="175173" name="Text Box 69"/>
                <p:cNvSpPr txBox="1">
                  <a:spLocks noChangeArrowheads="1"/>
                </p:cNvSpPr>
                <p:nvPr/>
              </p:nvSpPr>
              <p:spPr bwMode="auto">
                <a:xfrm>
                  <a:off x="496" y="3493"/>
                  <a:ext cx="257"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４０</a:t>
                  </a:r>
                </a:p>
              </p:txBody>
            </p:sp>
            <p:sp>
              <p:nvSpPr>
                <p:cNvPr id="175174" name="Text Box 70"/>
                <p:cNvSpPr txBox="1">
                  <a:spLocks noChangeArrowheads="1"/>
                </p:cNvSpPr>
                <p:nvPr/>
              </p:nvSpPr>
              <p:spPr bwMode="auto">
                <a:xfrm>
                  <a:off x="502" y="3292"/>
                  <a:ext cx="257"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６０</a:t>
                  </a:r>
                </a:p>
              </p:txBody>
            </p:sp>
            <p:sp>
              <p:nvSpPr>
                <p:cNvPr id="175175" name="Text Box 71"/>
                <p:cNvSpPr txBox="1">
                  <a:spLocks noChangeArrowheads="1"/>
                </p:cNvSpPr>
                <p:nvPr/>
              </p:nvSpPr>
              <p:spPr bwMode="auto">
                <a:xfrm>
                  <a:off x="499" y="3100"/>
                  <a:ext cx="257"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８０</a:t>
                  </a:r>
                </a:p>
              </p:txBody>
            </p:sp>
            <p:sp>
              <p:nvSpPr>
                <p:cNvPr id="175176" name="Rectangle 72"/>
                <p:cNvSpPr>
                  <a:spLocks noChangeArrowheads="1"/>
                </p:cNvSpPr>
                <p:nvPr/>
              </p:nvSpPr>
              <p:spPr bwMode="auto">
                <a:xfrm>
                  <a:off x="713" y="3465"/>
                  <a:ext cx="174" cy="494"/>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5177" name="Rectangle 73"/>
                <p:cNvSpPr>
                  <a:spLocks noChangeArrowheads="1"/>
                </p:cNvSpPr>
                <p:nvPr/>
              </p:nvSpPr>
              <p:spPr bwMode="auto">
                <a:xfrm>
                  <a:off x="890" y="3645"/>
                  <a:ext cx="174" cy="311"/>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5178" name="Rectangle 74"/>
                <p:cNvSpPr>
                  <a:spLocks noChangeArrowheads="1"/>
                </p:cNvSpPr>
                <p:nvPr/>
              </p:nvSpPr>
              <p:spPr bwMode="auto">
                <a:xfrm>
                  <a:off x="1058" y="3749"/>
                  <a:ext cx="156" cy="211"/>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5179" name="Rectangle 75"/>
                <p:cNvSpPr>
                  <a:spLocks noChangeArrowheads="1"/>
                </p:cNvSpPr>
                <p:nvPr/>
              </p:nvSpPr>
              <p:spPr bwMode="auto">
                <a:xfrm>
                  <a:off x="1217" y="3828"/>
                  <a:ext cx="147" cy="129"/>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5180" name="Rectangle 76"/>
                <p:cNvSpPr>
                  <a:spLocks noChangeArrowheads="1"/>
                </p:cNvSpPr>
                <p:nvPr/>
              </p:nvSpPr>
              <p:spPr bwMode="auto">
                <a:xfrm>
                  <a:off x="1358" y="3880"/>
                  <a:ext cx="165" cy="83"/>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5181" name="Rectangle 77"/>
                <p:cNvSpPr>
                  <a:spLocks noChangeArrowheads="1"/>
                </p:cNvSpPr>
                <p:nvPr/>
              </p:nvSpPr>
              <p:spPr bwMode="auto">
                <a:xfrm>
                  <a:off x="1526" y="3913"/>
                  <a:ext cx="165" cy="47"/>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5182" name="Rectangle 78"/>
                <p:cNvSpPr>
                  <a:spLocks noChangeArrowheads="1"/>
                </p:cNvSpPr>
                <p:nvPr/>
              </p:nvSpPr>
              <p:spPr bwMode="auto">
                <a:xfrm>
                  <a:off x="1694" y="3873"/>
                  <a:ext cx="147" cy="84"/>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5183" name="Line 79"/>
                <p:cNvSpPr>
                  <a:spLocks noChangeShapeType="1"/>
                </p:cNvSpPr>
                <p:nvPr/>
              </p:nvSpPr>
              <p:spPr bwMode="auto">
                <a:xfrm>
                  <a:off x="1840" y="3238"/>
                  <a:ext cx="0" cy="721"/>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5184" name="Line 80"/>
                <p:cNvSpPr>
                  <a:spLocks noChangeShapeType="1"/>
                </p:cNvSpPr>
                <p:nvPr/>
              </p:nvSpPr>
              <p:spPr bwMode="auto">
                <a:xfrm>
                  <a:off x="1838" y="3246"/>
                  <a:ext cx="73"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5185" name="Line 81"/>
                <p:cNvSpPr>
                  <a:spLocks noChangeShapeType="1"/>
                </p:cNvSpPr>
                <p:nvPr/>
              </p:nvSpPr>
              <p:spPr bwMode="auto">
                <a:xfrm>
                  <a:off x="1835" y="3585"/>
                  <a:ext cx="73"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5186" name="Text Box 82"/>
                <p:cNvSpPr txBox="1">
                  <a:spLocks noChangeArrowheads="1"/>
                </p:cNvSpPr>
                <p:nvPr/>
              </p:nvSpPr>
              <p:spPr bwMode="auto">
                <a:xfrm>
                  <a:off x="1859" y="3873"/>
                  <a:ext cx="229"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０</a:t>
                  </a:r>
                </a:p>
              </p:txBody>
            </p:sp>
            <p:sp>
              <p:nvSpPr>
                <p:cNvPr id="175187" name="Text Box 83"/>
                <p:cNvSpPr txBox="1">
                  <a:spLocks noChangeArrowheads="1"/>
                </p:cNvSpPr>
                <p:nvPr/>
              </p:nvSpPr>
              <p:spPr bwMode="auto">
                <a:xfrm>
                  <a:off x="1847" y="3501"/>
                  <a:ext cx="330"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５０</a:t>
                  </a:r>
                </a:p>
              </p:txBody>
            </p:sp>
            <p:sp>
              <p:nvSpPr>
                <p:cNvPr id="175188" name="Text Box 84"/>
                <p:cNvSpPr txBox="1">
                  <a:spLocks noChangeArrowheads="1"/>
                </p:cNvSpPr>
                <p:nvPr/>
              </p:nvSpPr>
              <p:spPr bwMode="auto">
                <a:xfrm>
                  <a:off x="1844" y="3174"/>
                  <a:ext cx="330"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１００</a:t>
                  </a:r>
                </a:p>
              </p:txBody>
            </p:sp>
            <p:sp>
              <p:nvSpPr>
                <p:cNvPr id="175193" name="Arc 89"/>
                <p:cNvSpPr>
                  <a:spLocks/>
                </p:cNvSpPr>
                <p:nvPr/>
              </p:nvSpPr>
              <p:spPr bwMode="auto">
                <a:xfrm rot="10537685" flipV="1">
                  <a:off x="872" y="3280"/>
                  <a:ext cx="962" cy="212"/>
                </a:xfrm>
                <a:custGeom>
                  <a:avLst/>
                  <a:gdLst>
                    <a:gd name="G0" fmla="+- 2553 0 0"/>
                    <a:gd name="G1" fmla="+- 21600 0 0"/>
                    <a:gd name="G2" fmla="+- 21600 0 0"/>
                    <a:gd name="T0" fmla="*/ 0 w 23428"/>
                    <a:gd name="T1" fmla="*/ 151 h 21600"/>
                    <a:gd name="T2" fmla="*/ 23428 w 23428"/>
                    <a:gd name="T3" fmla="*/ 16051 h 21600"/>
                    <a:gd name="T4" fmla="*/ 2553 w 23428"/>
                    <a:gd name="T5" fmla="*/ 21600 h 21600"/>
                  </a:gdLst>
                  <a:ahLst/>
                  <a:cxnLst>
                    <a:cxn ang="0">
                      <a:pos x="T0" y="T1"/>
                    </a:cxn>
                    <a:cxn ang="0">
                      <a:pos x="T2" y="T3"/>
                    </a:cxn>
                    <a:cxn ang="0">
                      <a:pos x="T4" y="T5"/>
                    </a:cxn>
                  </a:cxnLst>
                  <a:rect l="0" t="0" r="r" b="b"/>
                  <a:pathLst>
                    <a:path w="23428" h="21600" fill="none" extrusionOk="0">
                      <a:moveTo>
                        <a:pt x="0" y="151"/>
                      </a:moveTo>
                      <a:cubicBezTo>
                        <a:pt x="847" y="50"/>
                        <a:pt x="1699" y="-1"/>
                        <a:pt x="2553" y="0"/>
                      </a:cubicBezTo>
                      <a:cubicBezTo>
                        <a:pt x="12345" y="0"/>
                        <a:pt x="20912" y="6587"/>
                        <a:pt x="23428" y="16050"/>
                      </a:cubicBezTo>
                    </a:path>
                    <a:path w="23428" h="21600" stroke="0" extrusionOk="0">
                      <a:moveTo>
                        <a:pt x="0" y="151"/>
                      </a:moveTo>
                      <a:cubicBezTo>
                        <a:pt x="847" y="50"/>
                        <a:pt x="1699" y="-1"/>
                        <a:pt x="2553" y="0"/>
                      </a:cubicBezTo>
                      <a:cubicBezTo>
                        <a:pt x="12345" y="0"/>
                        <a:pt x="20912" y="6587"/>
                        <a:pt x="23428" y="16050"/>
                      </a:cubicBezTo>
                      <a:lnTo>
                        <a:pt x="2553" y="21600"/>
                      </a:lnTo>
                      <a:close/>
                    </a:path>
                  </a:pathLst>
                </a:custGeom>
                <a:noFill/>
                <a:ln w="12700">
                  <a:solidFill>
                    <a:schemeClr val="tx1"/>
                  </a:solidFill>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5194" name="Line 90"/>
                <p:cNvSpPr>
                  <a:spLocks noChangeShapeType="1"/>
                </p:cNvSpPr>
                <p:nvPr/>
              </p:nvSpPr>
              <p:spPr bwMode="auto">
                <a:xfrm rot="162685" flipH="1">
                  <a:off x="736" y="3465"/>
                  <a:ext cx="133" cy="494"/>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175196" name="Text Box 92"/>
              <p:cNvSpPr txBox="1">
                <a:spLocks noChangeArrowheads="1"/>
              </p:cNvSpPr>
              <p:nvPr/>
            </p:nvSpPr>
            <p:spPr bwMode="auto">
              <a:xfrm>
                <a:off x="713" y="3950"/>
                <a:ext cx="193"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200"/>
                  <a:t>A</a:t>
                </a:r>
              </a:p>
            </p:txBody>
          </p:sp>
          <p:sp>
            <p:nvSpPr>
              <p:cNvPr id="175197" name="Text Box 93"/>
              <p:cNvSpPr txBox="1">
                <a:spLocks noChangeArrowheads="1"/>
              </p:cNvSpPr>
              <p:nvPr/>
            </p:nvSpPr>
            <p:spPr bwMode="auto">
              <a:xfrm>
                <a:off x="881" y="3956"/>
                <a:ext cx="193"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200"/>
                  <a:t>B</a:t>
                </a:r>
              </a:p>
            </p:txBody>
          </p:sp>
          <p:sp>
            <p:nvSpPr>
              <p:cNvPr id="175198" name="Text Box 94"/>
              <p:cNvSpPr txBox="1">
                <a:spLocks noChangeArrowheads="1"/>
              </p:cNvSpPr>
              <p:nvPr/>
            </p:nvSpPr>
            <p:spPr bwMode="auto">
              <a:xfrm>
                <a:off x="1058" y="3953"/>
                <a:ext cx="193"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200"/>
                  <a:t>D</a:t>
                </a:r>
              </a:p>
            </p:txBody>
          </p:sp>
          <p:sp>
            <p:nvSpPr>
              <p:cNvPr id="175199" name="Text Box 95"/>
              <p:cNvSpPr txBox="1">
                <a:spLocks noChangeArrowheads="1"/>
              </p:cNvSpPr>
              <p:nvPr/>
            </p:nvSpPr>
            <p:spPr bwMode="auto">
              <a:xfrm>
                <a:off x="1205" y="3956"/>
                <a:ext cx="193"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200"/>
                  <a:t>E</a:t>
                </a:r>
              </a:p>
            </p:txBody>
          </p:sp>
          <p:sp>
            <p:nvSpPr>
              <p:cNvPr id="175200" name="Text Box 96"/>
              <p:cNvSpPr txBox="1">
                <a:spLocks noChangeArrowheads="1"/>
              </p:cNvSpPr>
              <p:nvPr/>
            </p:nvSpPr>
            <p:spPr bwMode="auto">
              <a:xfrm>
                <a:off x="1355" y="3953"/>
                <a:ext cx="193"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200"/>
                  <a:t>F</a:t>
                </a:r>
              </a:p>
            </p:txBody>
          </p:sp>
          <p:sp>
            <p:nvSpPr>
              <p:cNvPr id="175201" name="Text Box 97"/>
              <p:cNvSpPr txBox="1">
                <a:spLocks noChangeArrowheads="1"/>
              </p:cNvSpPr>
              <p:nvPr/>
            </p:nvSpPr>
            <p:spPr bwMode="auto">
              <a:xfrm>
                <a:off x="1532" y="3950"/>
                <a:ext cx="193"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200"/>
                  <a:t>G</a:t>
                </a:r>
              </a:p>
            </p:txBody>
          </p:sp>
          <p:sp>
            <p:nvSpPr>
              <p:cNvPr id="175202" name="Text Box 98"/>
              <p:cNvSpPr txBox="1">
                <a:spLocks noChangeArrowheads="1"/>
              </p:cNvSpPr>
              <p:nvPr/>
            </p:nvSpPr>
            <p:spPr bwMode="auto">
              <a:xfrm>
                <a:off x="1673" y="3956"/>
                <a:ext cx="193"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200"/>
                  <a:t>H</a:t>
                </a:r>
              </a:p>
            </p:txBody>
          </p:sp>
        </p:grpSp>
      </p:grpSp>
      <p:grpSp>
        <p:nvGrpSpPr>
          <p:cNvPr id="175251" name="Group 147"/>
          <p:cNvGrpSpPr>
            <a:grpSpLocks/>
          </p:cNvGrpSpPr>
          <p:nvPr/>
        </p:nvGrpSpPr>
        <p:grpSpPr bwMode="auto">
          <a:xfrm>
            <a:off x="722313" y="5067300"/>
            <a:ext cx="8324850" cy="1358900"/>
            <a:chOff x="453" y="1965"/>
            <a:chExt cx="5244" cy="856"/>
          </a:xfrm>
        </p:grpSpPr>
        <p:sp>
          <p:nvSpPr>
            <p:cNvPr id="175203" name="Rectangle 99"/>
            <p:cNvSpPr>
              <a:spLocks noChangeArrowheads="1"/>
            </p:cNvSpPr>
            <p:nvPr/>
          </p:nvSpPr>
          <p:spPr bwMode="auto">
            <a:xfrm>
              <a:off x="1682" y="1965"/>
              <a:ext cx="412" cy="101"/>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5204" name="Rectangle 100"/>
            <p:cNvSpPr>
              <a:spLocks noChangeArrowheads="1"/>
            </p:cNvSpPr>
            <p:nvPr/>
          </p:nvSpPr>
          <p:spPr bwMode="auto">
            <a:xfrm>
              <a:off x="1686" y="2429"/>
              <a:ext cx="412" cy="101"/>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5205" name="Rectangle 101"/>
            <p:cNvSpPr>
              <a:spLocks noChangeArrowheads="1"/>
            </p:cNvSpPr>
            <p:nvPr/>
          </p:nvSpPr>
          <p:spPr bwMode="auto">
            <a:xfrm>
              <a:off x="1682" y="2121"/>
              <a:ext cx="412" cy="101"/>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5206" name="Rectangle 102"/>
            <p:cNvSpPr>
              <a:spLocks noChangeArrowheads="1"/>
            </p:cNvSpPr>
            <p:nvPr/>
          </p:nvSpPr>
          <p:spPr bwMode="auto">
            <a:xfrm>
              <a:off x="1686" y="2274"/>
              <a:ext cx="412" cy="101"/>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5207" name="Rectangle 103"/>
            <p:cNvSpPr>
              <a:spLocks noChangeArrowheads="1"/>
            </p:cNvSpPr>
            <p:nvPr/>
          </p:nvSpPr>
          <p:spPr bwMode="auto">
            <a:xfrm>
              <a:off x="1683" y="2561"/>
              <a:ext cx="412" cy="101"/>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5208" name="Rectangle 104"/>
            <p:cNvSpPr>
              <a:spLocks noChangeArrowheads="1"/>
            </p:cNvSpPr>
            <p:nvPr/>
          </p:nvSpPr>
          <p:spPr bwMode="auto">
            <a:xfrm>
              <a:off x="1217" y="2372"/>
              <a:ext cx="284" cy="92"/>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5209" name="Rectangle 105"/>
            <p:cNvSpPr>
              <a:spLocks noChangeArrowheads="1"/>
            </p:cNvSpPr>
            <p:nvPr/>
          </p:nvSpPr>
          <p:spPr bwMode="auto">
            <a:xfrm>
              <a:off x="1204" y="2064"/>
              <a:ext cx="293" cy="101"/>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5210" name="Rectangle 106"/>
            <p:cNvSpPr>
              <a:spLocks noChangeArrowheads="1"/>
            </p:cNvSpPr>
            <p:nvPr/>
          </p:nvSpPr>
          <p:spPr bwMode="auto">
            <a:xfrm>
              <a:off x="835" y="2171"/>
              <a:ext cx="221" cy="147"/>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5211" name="Rectangle 107"/>
            <p:cNvSpPr>
              <a:spLocks noChangeArrowheads="1"/>
            </p:cNvSpPr>
            <p:nvPr/>
          </p:nvSpPr>
          <p:spPr bwMode="auto">
            <a:xfrm>
              <a:off x="832" y="2627"/>
              <a:ext cx="221" cy="147"/>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5212" name="Rectangle 108"/>
            <p:cNvSpPr>
              <a:spLocks noChangeArrowheads="1"/>
            </p:cNvSpPr>
            <p:nvPr/>
          </p:nvSpPr>
          <p:spPr bwMode="auto">
            <a:xfrm>
              <a:off x="1214" y="2657"/>
              <a:ext cx="284" cy="92"/>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5213" name="Rectangle 109"/>
            <p:cNvSpPr>
              <a:spLocks noChangeArrowheads="1"/>
            </p:cNvSpPr>
            <p:nvPr/>
          </p:nvSpPr>
          <p:spPr bwMode="auto">
            <a:xfrm>
              <a:off x="1680" y="2720"/>
              <a:ext cx="412" cy="101"/>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5214" name="Line 110"/>
            <p:cNvSpPr>
              <a:spLocks noChangeShapeType="1"/>
            </p:cNvSpPr>
            <p:nvPr/>
          </p:nvSpPr>
          <p:spPr bwMode="auto">
            <a:xfrm>
              <a:off x="1591" y="2029"/>
              <a:ext cx="0" cy="15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5215" name="Line 111"/>
            <p:cNvSpPr>
              <a:spLocks noChangeShapeType="1"/>
            </p:cNvSpPr>
            <p:nvPr/>
          </p:nvSpPr>
          <p:spPr bwMode="auto">
            <a:xfrm>
              <a:off x="1588" y="2341"/>
              <a:ext cx="0" cy="15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5216" name="Line 112"/>
            <p:cNvSpPr>
              <a:spLocks noChangeShapeType="1"/>
            </p:cNvSpPr>
            <p:nvPr/>
          </p:nvSpPr>
          <p:spPr bwMode="auto">
            <a:xfrm>
              <a:off x="1594" y="2617"/>
              <a:ext cx="0" cy="15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5217" name="Line 113"/>
            <p:cNvSpPr>
              <a:spLocks noChangeShapeType="1"/>
            </p:cNvSpPr>
            <p:nvPr/>
          </p:nvSpPr>
          <p:spPr bwMode="auto">
            <a:xfrm>
              <a:off x="1591" y="2771"/>
              <a:ext cx="91"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5218" name="Line 114"/>
            <p:cNvSpPr>
              <a:spLocks noChangeShapeType="1"/>
            </p:cNvSpPr>
            <p:nvPr/>
          </p:nvSpPr>
          <p:spPr bwMode="auto">
            <a:xfrm>
              <a:off x="1588" y="2021"/>
              <a:ext cx="91"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5219" name="Line 115"/>
            <p:cNvSpPr>
              <a:spLocks noChangeShapeType="1"/>
            </p:cNvSpPr>
            <p:nvPr/>
          </p:nvSpPr>
          <p:spPr bwMode="auto">
            <a:xfrm>
              <a:off x="1594" y="2180"/>
              <a:ext cx="91"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5220" name="Line 116"/>
            <p:cNvSpPr>
              <a:spLocks noChangeShapeType="1"/>
            </p:cNvSpPr>
            <p:nvPr/>
          </p:nvSpPr>
          <p:spPr bwMode="auto">
            <a:xfrm>
              <a:off x="1591" y="2483"/>
              <a:ext cx="91"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5221" name="Line 117"/>
            <p:cNvSpPr>
              <a:spLocks noChangeShapeType="1"/>
            </p:cNvSpPr>
            <p:nvPr/>
          </p:nvSpPr>
          <p:spPr bwMode="auto">
            <a:xfrm>
              <a:off x="1588" y="2327"/>
              <a:ext cx="91"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5222" name="Line 118"/>
            <p:cNvSpPr>
              <a:spLocks noChangeShapeType="1"/>
            </p:cNvSpPr>
            <p:nvPr/>
          </p:nvSpPr>
          <p:spPr bwMode="auto">
            <a:xfrm>
              <a:off x="1594" y="2603"/>
              <a:ext cx="91"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5223" name="Line 119"/>
            <p:cNvSpPr>
              <a:spLocks noChangeShapeType="1"/>
            </p:cNvSpPr>
            <p:nvPr/>
          </p:nvSpPr>
          <p:spPr bwMode="auto">
            <a:xfrm>
              <a:off x="1500" y="2707"/>
              <a:ext cx="91"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5224" name="Line 120"/>
            <p:cNvSpPr>
              <a:spLocks noChangeShapeType="1"/>
            </p:cNvSpPr>
            <p:nvPr/>
          </p:nvSpPr>
          <p:spPr bwMode="auto">
            <a:xfrm>
              <a:off x="1497" y="2416"/>
              <a:ext cx="91"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5225" name="Line 121"/>
            <p:cNvSpPr>
              <a:spLocks noChangeShapeType="1"/>
            </p:cNvSpPr>
            <p:nvPr/>
          </p:nvSpPr>
          <p:spPr bwMode="auto">
            <a:xfrm>
              <a:off x="1503" y="2116"/>
              <a:ext cx="91"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5226" name="Line 122"/>
            <p:cNvSpPr>
              <a:spLocks noChangeShapeType="1"/>
            </p:cNvSpPr>
            <p:nvPr/>
          </p:nvSpPr>
          <p:spPr bwMode="auto">
            <a:xfrm>
              <a:off x="759" y="2240"/>
              <a:ext cx="0" cy="43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5227" name="Rectangle 123"/>
            <p:cNvSpPr>
              <a:spLocks noChangeArrowheads="1"/>
            </p:cNvSpPr>
            <p:nvPr/>
          </p:nvSpPr>
          <p:spPr bwMode="auto">
            <a:xfrm>
              <a:off x="475" y="2210"/>
              <a:ext cx="173" cy="521"/>
            </a:xfrm>
            <a:prstGeom prst="rect">
              <a:avLst/>
            </a:prstGeom>
            <a:noFill/>
            <a:ln w="38100" cmpd="dbl">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5228" name="Line 124"/>
            <p:cNvSpPr>
              <a:spLocks noChangeShapeType="1"/>
            </p:cNvSpPr>
            <p:nvPr/>
          </p:nvSpPr>
          <p:spPr bwMode="auto">
            <a:xfrm>
              <a:off x="649" y="2469"/>
              <a:ext cx="11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5229" name="Line 125"/>
            <p:cNvSpPr>
              <a:spLocks noChangeShapeType="1"/>
            </p:cNvSpPr>
            <p:nvPr/>
          </p:nvSpPr>
          <p:spPr bwMode="auto">
            <a:xfrm>
              <a:off x="759" y="2240"/>
              <a:ext cx="73"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5232" name="Line 128"/>
            <p:cNvSpPr>
              <a:spLocks noChangeShapeType="1"/>
            </p:cNvSpPr>
            <p:nvPr/>
          </p:nvSpPr>
          <p:spPr bwMode="auto">
            <a:xfrm>
              <a:off x="759" y="2669"/>
              <a:ext cx="73"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5233" name="Line 129"/>
            <p:cNvSpPr>
              <a:spLocks noChangeShapeType="1"/>
            </p:cNvSpPr>
            <p:nvPr/>
          </p:nvSpPr>
          <p:spPr bwMode="auto">
            <a:xfrm>
              <a:off x="1134" y="2121"/>
              <a:ext cx="0" cy="283"/>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5234" name="Line 130"/>
            <p:cNvSpPr>
              <a:spLocks noChangeShapeType="1"/>
            </p:cNvSpPr>
            <p:nvPr/>
          </p:nvSpPr>
          <p:spPr bwMode="auto">
            <a:xfrm>
              <a:off x="1134" y="2121"/>
              <a:ext cx="8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5235" name="Line 131"/>
            <p:cNvSpPr>
              <a:spLocks noChangeShapeType="1"/>
            </p:cNvSpPr>
            <p:nvPr/>
          </p:nvSpPr>
          <p:spPr bwMode="auto">
            <a:xfrm>
              <a:off x="1134" y="2395"/>
              <a:ext cx="8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5236" name="Line 132"/>
            <p:cNvSpPr>
              <a:spLocks noChangeShapeType="1"/>
            </p:cNvSpPr>
            <p:nvPr/>
          </p:nvSpPr>
          <p:spPr bwMode="auto">
            <a:xfrm>
              <a:off x="1052" y="2240"/>
              <a:ext cx="8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5237" name="Line 133"/>
            <p:cNvSpPr>
              <a:spLocks noChangeShapeType="1"/>
            </p:cNvSpPr>
            <p:nvPr/>
          </p:nvSpPr>
          <p:spPr bwMode="auto">
            <a:xfrm>
              <a:off x="1061" y="2706"/>
              <a:ext cx="15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5238" name="Text Box 134"/>
            <p:cNvSpPr txBox="1">
              <a:spLocks noChangeArrowheads="1"/>
            </p:cNvSpPr>
            <p:nvPr/>
          </p:nvSpPr>
          <p:spPr bwMode="auto">
            <a:xfrm>
              <a:off x="453" y="2286"/>
              <a:ext cx="231" cy="4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目的</a:t>
              </a:r>
            </a:p>
          </p:txBody>
        </p:sp>
        <p:sp>
          <p:nvSpPr>
            <p:cNvPr id="175239" name="Text Box 135"/>
            <p:cNvSpPr txBox="1">
              <a:spLocks noChangeArrowheads="1"/>
            </p:cNvSpPr>
            <p:nvPr/>
          </p:nvSpPr>
          <p:spPr bwMode="auto">
            <a:xfrm>
              <a:off x="787" y="2158"/>
              <a:ext cx="358"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000"/>
                <a:t>手段</a:t>
              </a:r>
            </a:p>
          </p:txBody>
        </p:sp>
        <p:sp>
          <p:nvSpPr>
            <p:cNvPr id="175242" name="Text Box 138"/>
            <p:cNvSpPr txBox="1">
              <a:spLocks noChangeArrowheads="1"/>
            </p:cNvSpPr>
            <p:nvPr/>
          </p:nvSpPr>
          <p:spPr bwMode="auto">
            <a:xfrm>
              <a:off x="2249" y="2063"/>
              <a:ext cx="1746" cy="7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nSpc>
                  <a:spcPct val="120000"/>
                </a:lnSpc>
                <a:spcBef>
                  <a:spcPct val="50000"/>
                </a:spcBef>
              </a:pPr>
              <a:r>
                <a:rPr lang="ja-JP" altLang="en-US" sz="1400"/>
                <a:t>・目的を達成させるために必要な</a:t>
              </a:r>
              <a:br>
                <a:rPr lang="ja-JP" altLang="en-US" sz="1400"/>
              </a:br>
              <a:r>
                <a:rPr lang="ja-JP" altLang="en-US" sz="1400"/>
                <a:t>　手段・方策を、目的ー手段の関</a:t>
              </a:r>
              <a:br>
                <a:rPr lang="ja-JP" altLang="en-US" sz="1400"/>
              </a:br>
              <a:r>
                <a:rPr lang="ja-JP" altLang="en-US" sz="1400"/>
                <a:t>　係で、枝分けしながら系統的に</a:t>
              </a:r>
              <a:br>
                <a:rPr lang="ja-JP" altLang="en-US" sz="1400"/>
              </a:br>
              <a:r>
                <a:rPr lang="ja-JP" altLang="en-US" sz="1400"/>
                <a:t>　追求し具体化していく。</a:t>
              </a:r>
            </a:p>
          </p:txBody>
        </p:sp>
        <p:sp>
          <p:nvSpPr>
            <p:cNvPr id="175244" name="Text Box 140"/>
            <p:cNvSpPr txBox="1">
              <a:spLocks noChangeArrowheads="1"/>
            </p:cNvSpPr>
            <p:nvPr/>
          </p:nvSpPr>
          <p:spPr bwMode="auto">
            <a:xfrm>
              <a:off x="4011" y="2051"/>
              <a:ext cx="1686" cy="6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nSpc>
                  <a:spcPct val="120000"/>
                </a:lnSpc>
                <a:spcBef>
                  <a:spcPct val="50000"/>
                </a:spcBef>
              </a:pPr>
              <a:r>
                <a:rPr lang="ja-JP" altLang="en-US" sz="1400"/>
                <a:t>・多くの人から沢山のアイデア</a:t>
              </a:r>
              <a:br>
                <a:rPr lang="ja-JP" altLang="en-US" sz="1400"/>
              </a:br>
              <a:r>
                <a:rPr lang="ja-JP" altLang="en-US" sz="1400"/>
                <a:t>　を出して作成する。</a:t>
              </a:r>
            </a:p>
            <a:p>
              <a:pPr>
                <a:lnSpc>
                  <a:spcPct val="120000"/>
                </a:lnSpc>
                <a:spcBef>
                  <a:spcPct val="50000"/>
                </a:spcBef>
              </a:pPr>
              <a:r>
                <a:rPr lang="ja-JP" altLang="en-US" sz="1400"/>
                <a:t>・マトリックス図と合わせて活用。</a:t>
              </a:r>
            </a:p>
          </p:txBody>
        </p:sp>
      </p:grpSp>
      <p:grpSp>
        <p:nvGrpSpPr>
          <p:cNvPr id="175252" name="Group 148"/>
          <p:cNvGrpSpPr>
            <a:grpSpLocks/>
          </p:cNvGrpSpPr>
          <p:nvPr/>
        </p:nvGrpSpPr>
        <p:grpSpPr bwMode="auto">
          <a:xfrm>
            <a:off x="230188" y="2933700"/>
            <a:ext cx="8721725" cy="1987550"/>
            <a:chOff x="160" y="665"/>
            <a:chExt cx="5494" cy="1252"/>
          </a:xfrm>
        </p:grpSpPr>
        <p:sp>
          <p:nvSpPr>
            <p:cNvPr id="175120" name="Text Box 16"/>
            <p:cNvSpPr txBox="1">
              <a:spLocks noChangeArrowheads="1"/>
            </p:cNvSpPr>
            <p:nvPr/>
          </p:nvSpPr>
          <p:spPr bwMode="auto">
            <a:xfrm>
              <a:off x="160" y="750"/>
              <a:ext cx="270" cy="10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特性要因図</a:t>
              </a:r>
            </a:p>
          </p:txBody>
        </p:sp>
        <p:grpSp>
          <p:nvGrpSpPr>
            <p:cNvPr id="175162" name="Group 58"/>
            <p:cNvGrpSpPr>
              <a:grpSpLocks/>
            </p:cNvGrpSpPr>
            <p:nvPr/>
          </p:nvGrpSpPr>
          <p:grpSpPr bwMode="auto">
            <a:xfrm>
              <a:off x="595" y="786"/>
              <a:ext cx="1506" cy="895"/>
              <a:chOff x="595" y="786"/>
              <a:chExt cx="1506" cy="895"/>
            </a:xfrm>
          </p:grpSpPr>
          <p:sp>
            <p:nvSpPr>
              <p:cNvPr id="175157" name="Text Box 53"/>
              <p:cNvSpPr txBox="1">
                <a:spLocks noChangeArrowheads="1"/>
              </p:cNvSpPr>
              <p:nvPr/>
            </p:nvSpPr>
            <p:spPr bwMode="auto">
              <a:xfrm>
                <a:off x="1446" y="786"/>
                <a:ext cx="375" cy="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300"/>
                  <a:t>小骨</a:t>
                </a:r>
              </a:p>
            </p:txBody>
          </p:sp>
          <p:grpSp>
            <p:nvGrpSpPr>
              <p:cNvPr id="175161" name="Group 57"/>
              <p:cNvGrpSpPr>
                <a:grpSpLocks/>
              </p:cNvGrpSpPr>
              <p:nvPr/>
            </p:nvGrpSpPr>
            <p:grpSpPr bwMode="auto">
              <a:xfrm>
                <a:off x="595" y="837"/>
                <a:ext cx="1506" cy="844"/>
                <a:chOff x="667" y="747"/>
                <a:chExt cx="1506" cy="844"/>
              </a:xfrm>
            </p:grpSpPr>
            <p:sp>
              <p:nvSpPr>
                <p:cNvPr id="175129" name="Rectangle 25"/>
                <p:cNvSpPr>
                  <a:spLocks noChangeArrowheads="1"/>
                </p:cNvSpPr>
                <p:nvPr/>
              </p:nvSpPr>
              <p:spPr bwMode="auto">
                <a:xfrm>
                  <a:off x="1955" y="996"/>
                  <a:ext cx="201" cy="448"/>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5130" name="Text Box 26"/>
                <p:cNvSpPr txBox="1">
                  <a:spLocks noChangeArrowheads="1"/>
                </p:cNvSpPr>
                <p:nvPr/>
              </p:nvSpPr>
              <p:spPr bwMode="auto">
                <a:xfrm>
                  <a:off x="1953" y="1050"/>
                  <a:ext cx="220"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特性</a:t>
                  </a:r>
                </a:p>
              </p:txBody>
            </p:sp>
            <p:sp>
              <p:nvSpPr>
                <p:cNvPr id="175131" name="Line 27"/>
                <p:cNvSpPr>
                  <a:spLocks noChangeShapeType="1"/>
                </p:cNvSpPr>
                <p:nvPr/>
              </p:nvSpPr>
              <p:spPr bwMode="auto">
                <a:xfrm>
                  <a:off x="841" y="1234"/>
                  <a:ext cx="1116" cy="0"/>
                </a:xfrm>
                <a:prstGeom prst="line">
                  <a:avLst/>
                </a:prstGeom>
                <a:noFill/>
                <a:ln w="28575">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5133" name="Text Box 29"/>
                <p:cNvSpPr txBox="1">
                  <a:spLocks noChangeArrowheads="1"/>
                </p:cNvSpPr>
                <p:nvPr/>
              </p:nvSpPr>
              <p:spPr bwMode="auto">
                <a:xfrm>
                  <a:off x="1212" y="747"/>
                  <a:ext cx="320"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大骨</a:t>
                  </a:r>
                </a:p>
              </p:txBody>
            </p:sp>
            <p:sp>
              <p:nvSpPr>
                <p:cNvPr id="175134" name="Rectangle 30"/>
                <p:cNvSpPr>
                  <a:spLocks noChangeArrowheads="1"/>
                </p:cNvSpPr>
                <p:nvPr/>
              </p:nvSpPr>
              <p:spPr bwMode="auto">
                <a:xfrm>
                  <a:off x="705" y="777"/>
                  <a:ext cx="284" cy="119"/>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5135" name="Rectangle 31"/>
                <p:cNvSpPr>
                  <a:spLocks noChangeArrowheads="1"/>
                </p:cNvSpPr>
                <p:nvPr/>
              </p:nvSpPr>
              <p:spPr bwMode="auto">
                <a:xfrm>
                  <a:off x="1213" y="772"/>
                  <a:ext cx="284" cy="119"/>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5136" name="Rectangle 32"/>
                <p:cNvSpPr>
                  <a:spLocks noChangeArrowheads="1"/>
                </p:cNvSpPr>
                <p:nvPr/>
              </p:nvSpPr>
              <p:spPr bwMode="auto">
                <a:xfrm>
                  <a:off x="1362" y="1472"/>
                  <a:ext cx="284" cy="119"/>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5137" name="Rectangle 33"/>
                <p:cNvSpPr>
                  <a:spLocks noChangeArrowheads="1"/>
                </p:cNvSpPr>
                <p:nvPr/>
              </p:nvSpPr>
              <p:spPr bwMode="auto">
                <a:xfrm>
                  <a:off x="678" y="1461"/>
                  <a:ext cx="284" cy="119"/>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5138" name="Line 34"/>
                <p:cNvSpPr>
                  <a:spLocks noChangeShapeType="1"/>
                </p:cNvSpPr>
                <p:nvPr/>
              </p:nvSpPr>
              <p:spPr bwMode="auto">
                <a:xfrm>
                  <a:off x="1372" y="896"/>
                  <a:ext cx="190" cy="329"/>
                </a:xfrm>
                <a:prstGeom prst="line">
                  <a:avLst/>
                </a:prstGeom>
                <a:noFill/>
                <a:ln w="12700">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5139" name="Line 35"/>
                <p:cNvSpPr>
                  <a:spLocks noChangeShapeType="1"/>
                </p:cNvSpPr>
                <p:nvPr/>
              </p:nvSpPr>
              <p:spPr bwMode="auto">
                <a:xfrm>
                  <a:off x="832" y="896"/>
                  <a:ext cx="182" cy="316"/>
                </a:xfrm>
                <a:prstGeom prst="line">
                  <a:avLst/>
                </a:prstGeom>
                <a:noFill/>
                <a:ln w="12700">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5140" name="Line 36"/>
                <p:cNvSpPr>
                  <a:spLocks noChangeShapeType="1"/>
                </p:cNvSpPr>
                <p:nvPr/>
              </p:nvSpPr>
              <p:spPr bwMode="auto">
                <a:xfrm flipV="1">
                  <a:off x="850" y="1237"/>
                  <a:ext cx="375" cy="217"/>
                </a:xfrm>
                <a:prstGeom prst="line">
                  <a:avLst/>
                </a:prstGeom>
                <a:noFill/>
                <a:ln w="12700">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5141" name="Line 37"/>
                <p:cNvSpPr>
                  <a:spLocks noChangeShapeType="1"/>
                </p:cNvSpPr>
                <p:nvPr/>
              </p:nvSpPr>
              <p:spPr bwMode="auto">
                <a:xfrm flipV="1">
                  <a:off x="1499" y="1234"/>
                  <a:ext cx="238" cy="238"/>
                </a:xfrm>
                <a:prstGeom prst="line">
                  <a:avLst/>
                </a:prstGeom>
                <a:noFill/>
                <a:ln w="12700">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5142" name="Line 38"/>
                <p:cNvSpPr>
                  <a:spLocks noChangeShapeType="1"/>
                </p:cNvSpPr>
                <p:nvPr/>
              </p:nvSpPr>
              <p:spPr bwMode="auto">
                <a:xfrm>
                  <a:off x="667" y="1106"/>
                  <a:ext cx="284" cy="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5145" name="Line 41"/>
                <p:cNvSpPr>
                  <a:spLocks noChangeShapeType="1"/>
                </p:cNvSpPr>
                <p:nvPr/>
              </p:nvSpPr>
              <p:spPr bwMode="auto">
                <a:xfrm>
                  <a:off x="713" y="1298"/>
                  <a:ext cx="384" cy="0"/>
                </a:xfrm>
                <a:prstGeom prst="line">
                  <a:avLst/>
                </a:prstGeom>
                <a:noFill/>
                <a:ln w="12700">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5146" name="Line 42"/>
                <p:cNvSpPr>
                  <a:spLocks noChangeShapeType="1"/>
                </p:cNvSpPr>
                <p:nvPr/>
              </p:nvSpPr>
              <p:spPr bwMode="auto">
                <a:xfrm flipV="1">
                  <a:off x="786" y="1307"/>
                  <a:ext cx="83" cy="83"/>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5147" name="Line 43"/>
                <p:cNvSpPr>
                  <a:spLocks noChangeShapeType="1"/>
                </p:cNvSpPr>
                <p:nvPr/>
              </p:nvSpPr>
              <p:spPr bwMode="auto">
                <a:xfrm>
                  <a:off x="713" y="978"/>
                  <a:ext cx="73" cy="126"/>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5148" name="Line 44"/>
                <p:cNvSpPr>
                  <a:spLocks noChangeShapeType="1"/>
                </p:cNvSpPr>
                <p:nvPr/>
              </p:nvSpPr>
              <p:spPr bwMode="auto">
                <a:xfrm>
                  <a:off x="1381" y="1326"/>
                  <a:ext cx="256" cy="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5149" name="Line 45"/>
                <p:cNvSpPr>
                  <a:spLocks noChangeShapeType="1"/>
                </p:cNvSpPr>
                <p:nvPr/>
              </p:nvSpPr>
              <p:spPr bwMode="auto">
                <a:xfrm flipH="1">
                  <a:off x="1573" y="1408"/>
                  <a:ext cx="173" cy="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5150" name="Line 46"/>
                <p:cNvSpPr>
                  <a:spLocks noChangeShapeType="1"/>
                </p:cNvSpPr>
                <p:nvPr/>
              </p:nvSpPr>
              <p:spPr bwMode="auto">
                <a:xfrm flipV="1">
                  <a:off x="1381" y="1326"/>
                  <a:ext cx="91" cy="91"/>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5151" name="Line 47"/>
                <p:cNvSpPr>
                  <a:spLocks noChangeShapeType="1"/>
                </p:cNvSpPr>
                <p:nvPr/>
              </p:nvSpPr>
              <p:spPr bwMode="auto">
                <a:xfrm>
                  <a:off x="1198" y="1006"/>
                  <a:ext cx="228" cy="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5152" name="Line 48"/>
                <p:cNvSpPr>
                  <a:spLocks noChangeShapeType="1"/>
                </p:cNvSpPr>
                <p:nvPr/>
              </p:nvSpPr>
              <p:spPr bwMode="auto">
                <a:xfrm>
                  <a:off x="1326" y="1134"/>
                  <a:ext cx="192" cy="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5153" name="Line 49"/>
                <p:cNvSpPr>
                  <a:spLocks noChangeShapeType="1"/>
                </p:cNvSpPr>
                <p:nvPr/>
              </p:nvSpPr>
              <p:spPr bwMode="auto">
                <a:xfrm>
                  <a:off x="1234" y="914"/>
                  <a:ext cx="53" cy="92"/>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5154" name="Line 50"/>
                <p:cNvSpPr>
                  <a:spLocks noChangeShapeType="1"/>
                </p:cNvSpPr>
                <p:nvPr/>
              </p:nvSpPr>
              <p:spPr bwMode="auto">
                <a:xfrm flipH="1">
                  <a:off x="1508" y="1096"/>
                  <a:ext cx="210" cy="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5155" name="Text Box 51"/>
                <p:cNvSpPr txBox="1">
                  <a:spLocks noChangeArrowheads="1"/>
                </p:cNvSpPr>
                <p:nvPr/>
              </p:nvSpPr>
              <p:spPr bwMode="auto">
                <a:xfrm>
                  <a:off x="1664" y="996"/>
                  <a:ext cx="375" cy="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300"/>
                    <a:t>中骨</a:t>
                  </a:r>
                </a:p>
              </p:txBody>
            </p:sp>
            <p:sp>
              <p:nvSpPr>
                <p:cNvPr id="175156" name="Line 52"/>
                <p:cNvSpPr>
                  <a:spLocks noChangeShapeType="1"/>
                </p:cNvSpPr>
                <p:nvPr/>
              </p:nvSpPr>
              <p:spPr bwMode="auto">
                <a:xfrm flipH="1">
                  <a:off x="1609" y="850"/>
                  <a:ext cx="64" cy="237"/>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5158" name="Line 54"/>
                <p:cNvSpPr>
                  <a:spLocks noChangeShapeType="1"/>
                </p:cNvSpPr>
                <p:nvPr/>
              </p:nvSpPr>
              <p:spPr bwMode="auto">
                <a:xfrm flipH="1">
                  <a:off x="1646" y="942"/>
                  <a:ext cx="119" cy="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5159" name="Text Box 55"/>
                <p:cNvSpPr txBox="1">
                  <a:spLocks noChangeArrowheads="1"/>
                </p:cNvSpPr>
                <p:nvPr/>
              </p:nvSpPr>
              <p:spPr bwMode="auto">
                <a:xfrm>
                  <a:off x="1702" y="841"/>
                  <a:ext cx="402" cy="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300"/>
                    <a:t>孫骨</a:t>
                  </a:r>
                </a:p>
              </p:txBody>
            </p:sp>
          </p:grpSp>
        </p:grpSp>
        <p:sp>
          <p:nvSpPr>
            <p:cNvPr id="175243" name="Text Box 139"/>
            <p:cNvSpPr txBox="1">
              <a:spLocks noChangeArrowheads="1"/>
            </p:cNvSpPr>
            <p:nvPr/>
          </p:nvSpPr>
          <p:spPr bwMode="auto">
            <a:xfrm>
              <a:off x="2255" y="665"/>
              <a:ext cx="1746" cy="12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nSpc>
                  <a:spcPct val="120000"/>
                </a:lnSpc>
                <a:spcBef>
                  <a:spcPct val="50000"/>
                </a:spcBef>
              </a:pPr>
              <a:r>
                <a:rPr lang="ja-JP" altLang="en-US" sz="1400"/>
                <a:t>・問題とする</a:t>
              </a:r>
              <a:r>
                <a:rPr lang="ja-JP" altLang="en-US" sz="1400">
                  <a:solidFill>
                    <a:srgbClr val="FF0000"/>
                  </a:solidFill>
                </a:rPr>
                <a:t>特性</a:t>
              </a:r>
              <a:r>
                <a:rPr lang="ja-JP" altLang="en-US" sz="1400"/>
                <a:t>と、それに影響を</a:t>
              </a:r>
              <a:br>
                <a:rPr lang="ja-JP" altLang="en-US" sz="1400"/>
              </a:br>
              <a:r>
                <a:rPr lang="ja-JP" altLang="en-US" sz="1400"/>
                <a:t>　及ぼしていると思われる</a:t>
              </a:r>
              <a:r>
                <a:rPr lang="ja-JP" altLang="en-US" sz="1400">
                  <a:solidFill>
                    <a:srgbClr val="FF0000"/>
                  </a:solidFill>
                </a:rPr>
                <a:t>要因</a:t>
              </a:r>
              <a:r>
                <a:rPr lang="ja-JP" altLang="en-US" sz="1400"/>
                <a:t>との</a:t>
              </a:r>
              <a:br>
                <a:rPr lang="ja-JP" altLang="en-US" sz="1400"/>
              </a:br>
              <a:r>
                <a:rPr lang="ja-JP" altLang="en-US" sz="1400"/>
                <a:t>　関係を整理して、魚の骨のように</a:t>
              </a:r>
              <a:br>
                <a:rPr lang="ja-JP" altLang="en-US" sz="1400"/>
              </a:br>
              <a:r>
                <a:rPr lang="ja-JP" altLang="en-US" sz="1400"/>
                <a:t>　</a:t>
              </a:r>
              <a:r>
                <a:rPr lang="ja-JP" altLang="en-US" sz="1400">
                  <a:solidFill>
                    <a:srgbClr val="FF0000"/>
                  </a:solidFill>
                </a:rPr>
                <a:t>体系的にまとめたもの</a:t>
              </a:r>
              <a:r>
                <a:rPr lang="ja-JP" altLang="en-US" sz="1400"/>
                <a:t>　</a:t>
              </a:r>
            </a:p>
            <a:p>
              <a:pPr>
                <a:lnSpc>
                  <a:spcPct val="120000"/>
                </a:lnSpc>
                <a:spcBef>
                  <a:spcPct val="50000"/>
                </a:spcBef>
              </a:pPr>
              <a:r>
                <a:rPr lang="ja-JP" altLang="en-US" sz="1400"/>
                <a:t>・特性に対する各々の要因の影響</a:t>
              </a:r>
              <a:br>
                <a:rPr lang="ja-JP" altLang="en-US" sz="1400"/>
              </a:br>
              <a:r>
                <a:rPr lang="ja-JP" altLang="en-US" sz="1400"/>
                <a:t>　度がはっきりし、</a:t>
              </a:r>
              <a:r>
                <a:rPr lang="ja-JP" altLang="en-US" sz="1400">
                  <a:solidFill>
                    <a:srgbClr val="FF0000"/>
                  </a:solidFill>
                </a:rPr>
                <a:t>真の原因が見え</a:t>
              </a:r>
              <a:br>
                <a:rPr lang="ja-JP" altLang="en-US" sz="1400">
                  <a:solidFill>
                    <a:srgbClr val="FF0000"/>
                  </a:solidFill>
                </a:rPr>
              </a:br>
              <a:r>
                <a:rPr lang="ja-JP" altLang="en-US" sz="1400">
                  <a:solidFill>
                    <a:srgbClr val="FF0000"/>
                  </a:solidFill>
                </a:rPr>
                <a:t>　てくる</a:t>
              </a:r>
            </a:p>
          </p:txBody>
        </p:sp>
        <p:sp>
          <p:nvSpPr>
            <p:cNvPr id="175245" name="Text Box 141"/>
            <p:cNvSpPr txBox="1">
              <a:spLocks noChangeArrowheads="1"/>
            </p:cNvSpPr>
            <p:nvPr/>
          </p:nvSpPr>
          <p:spPr bwMode="auto">
            <a:xfrm>
              <a:off x="3999" y="698"/>
              <a:ext cx="1655" cy="11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nSpc>
                  <a:spcPct val="120000"/>
                </a:lnSpc>
                <a:spcBef>
                  <a:spcPct val="50000"/>
                </a:spcBef>
              </a:pPr>
              <a:r>
                <a:rPr lang="ja-JP" altLang="en-US" sz="1400"/>
                <a:t>・様々な角度から常に</a:t>
              </a:r>
              <a:r>
                <a:rPr lang="ja-JP" altLang="en-US" sz="1400">
                  <a:solidFill>
                    <a:srgbClr val="FF0000"/>
                  </a:solidFill>
                </a:rPr>
                <a:t>全員で</a:t>
              </a:r>
              <a:br>
                <a:rPr lang="ja-JP" altLang="en-US" sz="1400">
                  <a:solidFill>
                    <a:srgbClr val="FF0000"/>
                  </a:solidFill>
                </a:rPr>
              </a:br>
              <a:r>
                <a:rPr lang="ja-JP" altLang="en-US" sz="1400">
                  <a:solidFill>
                    <a:srgbClr val="FF0000"/>
                  </a:solidFill>
                </a:rPr>
                <a:t>　意見を出し合い</a:t>
              </a:r>
              <a:r>
                <a:rPr lang="ja-JP" altLang="en-US" sz="1400"/>
                <a:t>検討を加え</a:t>
              </a:r>
              <a:br>
                <a:rPr lang="ja-JP" altLang="en-US" sz="1400"/>
              </a:br>
              <a:r>
                <a:rPr lang="ja-JP" altLang="en-US" sz="1400"/>
                <a:t>　改善していく</a:t>
              </a:r>
            </a:p>
            <a:p>
              <a:pPr>
                <a:lnSpc>
                  <a:spcPct val="120000"/>
                </a:lnSpc>
                <a:spcBef>
                  <a:spcPct val="50000"/>
                </a:spcBef>
              </a:pPr>
              <a:r>
                <a:rPr lang="ja-JP" altLang="en-US" sz="1400"/>
                <a:t>・特性は出来るだけ具体的に</a:t>
              </a:r>
              <a:br>
                <a:rPr lang="ja-JP" altLang="en-US" sz="1400"/>
              </a:br>
              <a:r>
                <a:rPr lang="ja-JP" altLang="en-US" sz="1400"/>
                <a:t>　しておく</a:t>
              </a:r>
            </a:p>
            <a:p>
              <a:pPr>
                <a:lnSpc>
                  <a:spcPct val="120000"/>
                </a:lnSpc>
                <a:spcBef>
                  <a:spcPct val="50000"/>
                </a:spcBef>
              </a:pPr>
              <a:r>
                <a:rPr lang="ja-JP" altLang="en-US" sz="1400"/>
                <a:t>・</a:t>
              </a:r>
              <a:r>
                <a:rPr lang="ja-JP" altLang="en-US" sz="1400">
                  <a:solidFill>
                    <a:srgbClr val="FF0000"/>
                  </a:solidFill>
                </a:rPr>
                <a:t>骨の数は多い方がよい</a:t>
              </a:r>
            </a:p>
          </p:txBody>
        </p:sp>
      </p:grpSp>
      <p:sp>
        <p:nvSpPr>
          <p:cNvPr id="175246" name="Text Box 142"/>
          <p:cNvSpPr txBox="1">
            <a:spLocks noChangeArrowheads="1"/>
          </p:cNvSpPr>
          <p:nvPr/>
        </p:nvSpPr>
        <p:spPr bwMode="auto">
          <a:xfrm>
            <a:off x="3540125" y="1316038"/>
            <a:ext cx="2771775" cy="1476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nSpc>
                <a:spcPct val="120000"/>
              </a:lnSpc>
              <a:spcBef>
                <a:spcPct val="50000"/>
              </a:spcBef>
            </a:pPr>
            <a:r>
              <a:rPr lang="ja-JP" altLang="en-US" sz="1400"/>
              <a:t>・データを幾つかの分類項目に分</a:t>
            </a:r>
            <a:br>
              <a:rPr lang="ja-JP" altLang="en-US" sz="1400"/>
            </a:br>
            <a:r>
              <a:rPr lang="ja-JP" altLang="en-US" sz="1400"/>
              <a:t>　け、それを大きさの順に並べた　</a:t>
            </a:r>
            <a:br>
              <a:rPr lang="ja-JP" altLang="en-US" sz="1400"/>
            </a:br>
            <a:r>
              <a:rPr lang="ja-JP" altLang="en-US" sz="1400"/>
              <a:t>　棒グラフで表した図</a:t>
            </a:r>
          </a:p>
          <a:p>
            <a:pPr>
              <a:lnSpc>
                <a:spcPct val="120000"/>
              </a:lnSpc>
              <a:spcBef>
                <a:spcPct val="50000"/>
              </a:spcBef>
            </a:pPr>
            <a:r>
              <a:rPr lang="ja-JP" altLang="en-US" sz="1400"/>
              <a:t>・何が最も重要な問題かが一目で</a:t>
            </a:r>
            <a:br>
              <a:rPr lang="ja-JP" altLang="en-US" sz="1400"/>
            </a:br>
            <a:r>
              <a:rPr lang="ja-JP" altLang="en-US" sz="1400"/>
              <a:t>　分かる</a:t>
            </a:r>
          </a:p>
        </p:txBody>
      </p:sp>
      <p:sp>
        <p:nvSpPr>
          <p:cNvPr id="175247" name="Text Box 143"/>
          <p:cNvSpPr txBox="1">
            <a:spLocks noChangeArrowheads="1"/>
          </p:cNvSpPr>
          <p:nvPr/>
        </p:nvSpPr>
        <p:spPr bwMode="auto">
          <a:xfrm>
            <a:off x="6397625" y="1308100"/>
            <a:ext cx="2676525" cy="1220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nSpc>
                <a:spcPct val="120000"/>
              </a:lnSpc>
              <a:spcBef>
                <a:spcPct val="50000"/>
              </a:spcBef>
            </a:pPr>
            <a:r>
              <a:rPr lang="ja-JP" altLang="en-US" sz="1400"/>
              <a:t>・分類項目をしっかり決める</a:t>
            </a:r>
          </a:p>
          <a:p>
            <a:pPr>
              <a:lnSpc>
                <a:spcPct val="120000"/>
              </a:lnSpc>
              <a:spcBef>
                <a:spcPct val="50000"/>
              </a:spcBef>
            </a:pPr>
            <a:r>
              <a:rPr lang="ja-JP" altLang="en-US" sz="1400"/>
              <a:t>・重点項目がはっきりつかめな</a:t>
            </a:r>
            <a:br>
              <a:rPr lang="ja-JP" altLang="en-US" sz="1400"/>
            </a:br>
            <a:r>
              <a:rPr lang="ja-JP" altLang="en-US" sz="1400"/>
              <a:t>　いときは、分類項目を考え直</a:t>
            </a:r>
            <a:br>
              <a:rPr lang="ja-JP" altLang="en-US" sz="1400"/>
            </a:br>
            <a:r>
              <a:rPr lang="ja-JP" altLang="en-US" sz="1400"/>
              <a:t>　して（層別し）作り直す</a:t>
            </a:r>
          </a:p>
        </p:txBody>
      </p:sp>
      <p:sp>
        <p:nvSpPr>
          <p:cNvPr id="175254" name="Text Box 150"/>
          <p:cNvSpPr txBox="1">
            <a:spLocks noChangeArrowheads="1"/>
          </p:cNvSpPr>
          <p:nvPr/>
        </p:nvSpPr>
        <p:spPr bwMode="auto">
          <a:xfrm>
            <a:off x="8405813" y="100013"/>
            <a:ext cx="7381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a:t>P</a:t>
            </a:r>
            <a:r>
              <a:rPr lang="ja-JP" altLang="en-US" sz="1600"/>
              <a:t>１２</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5634" name="Text Box 2"/>
          <p:cNvSpPr txBox="1">
            <a:spLocks noChangeArrowheads="1"/>
          </p:cNvSpPr>
          <p:nvPr/>
        </p:nvSpPr>
        <p:spPr bwMode="auto">
          <a:xfrm>
            <a:off x="257175" y="87313"/>
            <a:ext cx="3278188" cy="476250"/>
          </a:xfrm>
          <a:prstGeom prst="rect">
            <a:avLst/>
          </a:prstGeom>
          <a:solidFill>
            <a:srgbClr val="FF99FF"/>
          </a:solidFill>
          <a:ln>
            <a:noFill/>
          </a:ln>
          <a:effectLst>
            <a:outerShdw dist="107763" dir="2700000" algn="ctr" rotWithShape="0">
              <a:schemeClr val="bg2">
                <a:alpha val="50000"/>
              </a:schemeClr>
            </a:outerShdw>
          </a:effectLst>
          <a:extLst>
            <a:ext uri="{91240B29-F687-4F45-9708-019B960494DF}">
              <a14:hiddenLine xmlns:a14="http://schemas.microsoft.com/office/drawing/2010/main" w="9525">
                <a:solidFill>
                  <a:schemeClr val="tx1"/>
                </a:solidFill>
                <a:miter lim="800000"/>
                <a:headEnd/>
                <a:tailEnd/>
              </a14:hiddenLine>
            </a:ext>
          </a:extLst>
        </p:spPr>
        <p:txBody>
          <a:bodyPr>
            <a:spAutoFit/>
          </a:bodyPr>
          <a:lstStyle/>
          <a:p>
            <a:pPr>
              <a:lnSpc>
                <a:spcPct val="105000"/>
              </a:lnSpc>
              <a:spcAft>
                <a:spcPct val="15000"/>
              </a:spcAft>
            </a:pPr>
            <a:r>
              <a:rPr lang="ja-JP" altLang="en-US" sz="2400" b="1">
                <a:latin typeface="HG創英角ﾎﾟｯﾌﾟ体" pitchFamily="49" charset="-128"/>
                <a:ea typeface="HG創英角ﾎﾟｯﾌﾟ体" pitchFamily="49" charset="-128"/>
              </a:rPr>
              <a:t>１．ＱＣ七つ道具</a:t>
            </a:r>
          </a:p>
        </p:txBody>
      </p:sp>
      <p:sp>
        <p:nvSpPr>
          <p:cNvPr id="325636" name="Rectangle 4"/>
          <p:cNvSpPr>
            <a:spLocks noChangeArrowheads="1"/>
          </p:cNvSpPr>
          <p:nvPr/>
        </p:nvSpPr>
        <p:spPr bwMode="auto">
          <a:xfrm>
            <a:off x="114300" y="698500"/>
            <a:ext cx="8788400" cy="381000"/>
          </a:xfrm>
          <a:prstGeom prst="rect">
            <a:avLst/>
          </a:prstGeom>
          <a:solidFill>
            <a:srgbClr val="CCFFFF"/>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637" name="Rectangle 5"/>
          <p:cNvSpPr>
            <a:spLocks noChangeArrowheads="1"/>
          </p:cNvSpPr>
          <p:nvPr/>
        </p:nvSpPr>
        <p:spPr bwMode="auto">
          <a:xfrm>
            <a:off x="127000" y="2678113"/>
            <a:ext cx="8737600" cy="4027487"/>
          </a:xfrm>
          <a:prstGeom prst="rect">
            <a:avLst/>
          </a:prstGeom>
          <a:solidFill>
            <a:srgbClr val="FFFF99"/>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638" name="Rectangle 6"/>
          <p:cNvSpPr>
            <a:spLocks noChangeArrowheads="1"/>
          </p:cNvSpPr>
          <p:nvPr/>
        </p:nvSpPr>
        <p:spPr bwMode="auto">
          <a:xfrm>
            <a:off x="241300" y="723900"/>
            <a:ext cx="306388" cy="357188"/>
          </a:xfrm>
          <a:prstGeom prst="rect">
            <a:avLst/>
          </a:prstGeom>
          <a:noFill/>
          <a:ln>
            <a:noFill/>
          </a:ln>
          <a:effectLst/>
          <a:extLst>
            <a:ext uri="{909E8E84-426E-40DD-AFC4-6F175D3DCCD1}">
              <a14:hiddenFill xmlns:a14="http://schemas.microsoft.com/office/drawing/2010/main">
                <a:solidFill>
                  <a:srgbClr val="CC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r>
              <a:rPr lang="en-US" altLang="ja-JP" sz="1200"/>
              <a:t>No</a:t>
            </a:r>
          </a:p>
        </p:txBody>
      </p:sp>
      <p:sp>
        <p:nvSpPr>
          <p:cNvPr id="325639" name="Rectangle 7"/>
          <p:cNvSpPr>
            <a:spLocks noChangeArrowheads="1"/>
          </p:cNvSpPr>
          <p:nvPr/>
        </p:nvSpPr>
        <p:spPr bwMode="auto">
          <a:xfrm>
            <a:off x="636588" y="723900"/>
            <a:ext cx="1865312" cy="331788"/>
          </a:xfrm>
          <a:prstGeom prst="rect">
            <a:avLst/>
          </a:prstGeom>
          <a:noFill/>
          <a:ln>
            <a:noFill/>
          </a:ln>
          <a:effectLst/>
          <a:extLst>
            <a:ext uri="{909E8E84-426E-40DD-AFC4-6F175D3DCCD1}">
              <a14:hiddenFill xmlns:a14="http://schemas.microsoft.com/office/drawing/2010/main">
                <a:solidFill>
                  <a:srgbClr val="CC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r>
              <a:rPr lang="ja-JP" altLang="en-US" sz="1200" b="1"/>
              <a:t>手法名</a:t>
            </a:r>
            <a:endParaRPr lang="ja-JP" altLang="en-US" sz="1200"/>
          </a:p>
        </p:txBody>
      </p:sp>
      <p:sp>
        <p:nvSpPr>
          <p:cNvPr id="325640" name="Rectangle 8"/>
          <p:cNvSpPr>
            <a:spLocks noChangeArrowheads="1"/>
          </p:cNvSpPr>
          <p:nvPr/>
        </p:nvSpPr>
        <p:spPr bwMode="auto">
          <a:xfrm>
            <a:off x="2616200" y="723900"/>
            <a:ext cx="2344738" cy="331788"/>
          </a:xfrm>
          <a:prstGeom prst="rect">
            <a:avLst/>
          </a:prstGeom>
          <a:noFill/>
          <a:ln>
            <a:noFill/>
          </a:ln>
          <a:effectLst/>
          <a:extLst>
            <a:ext uri="{909E8E84-426E-40DD-AFC4-6F175D3DCCD1}">
              <a14:hiddenFill xmlns:a14="http://schemas.microsoft.com/office/drawing/2010/main">
                <a:solidFill>
                  <a:srgbClr val="CC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r>
              <a:rPr lang="ja-JP" altLang="en-US" sz="1200" b="1"/>
              <a:t>イメージ</a:t>
            </a:r>
          </a:p>
        </p:txBody>
      </p:sp>
      <p:sp>
        <p:nvSpPr>
          <p:cNvPr id="325641" name="Rectangle 9"/>
          <p:cNvSpPr>
            <a:spLocks noChangeArrowheads="1"/>
          </p:cNvSpPr>
          <p:nvPr/>
        </p:nvSpPr>
        <p:spPr bwMode="auto">
          <a:xfrm>
            <a:off x="203200" y="1093788"/>
            <a:ext cx="306388" cy="785812"/>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r>
              <a:rPr lang="ja-JP" altLang="en-US" sz="1200" b="1">
                <a:latin typeface="ＭＳ Ｐゴシック" pitchFamily="50" charset="-128"/>
              </a:rPr>
              <a:t>１</a:t>
            </a:r>
          </a:p>
        </p:txBody>
      </p:sp>
      <p:sp>
        <p:nvSpPr>
          <p:cNvPr id="325642" name="Rectangle 10"/>
          <p:cNvSpPr>
            <a:spLocks noChangeArrowheads="1"/>
          </p:cNvSpPr>
          <p:nvPr/>
        </p:nvSpPr>
        <p:spPr bwMode="auto">
          <a:xfrm>
            <a:off x="623888" y="1119188"/>
            <a:ext cx="2019300" cy="747712"/>
          </a:xfrm>
          <a:prstGeom prst="rect">
            <a:avLst/>
          </a:prstGeom>
          <a:noFill/>
          <a:ln>
            <a:noFill/>
          </a:ln>
          <a:effectLst/>
          <a:extLst>
            <a:ext uri="{909E8E84-426E-40DD-AFC4-6F175D3DCCD1}">
              <a14:hiddenFill xmlns:a14="http://schemas.microsoft.com/office/drawing/2010/main">
                <a:solidFill>
                  <a:srgbClr val="FFFFD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eaLnBrk="0" hangingPunct="0"/>
            <a:r>
              <a:rPr lang="ja-JP" altLang="en-US" sz="1600" b="1"/>
              <a:t>　　パレート図</a:t>
            </a:r>
          </a:p>
        </p:txBody>
      </p:sp>
      <p:sp>
        <p:nvSpPr>
          <p:cNvPr id="325643" name="Rectangle 11"/>
          <p:cNvSpPr>
            <a:spLocks noChangeArrowheads="1"/>
          </p:cNvSpPr>
          <p:nvPr/>
        </p:nvSpPr>
        <p:spPr bwMode="auto">
          <a:xfrm>
            <a:off x="2616200" y="1081088"/>
            <a:ext cx="2216150" cy="785812"/>
          </a:xfrm>
          <a:prstGeom prst="rect">
            <a:avLst/>
          </a:prstGeom>
          <a:noFill/>
          <a:ln>
            <a:noFill/>
          </a:ln>
          <a:effectLst/>
          <a:extLst>
            <a:ext uri="{909E8E84-426E-40DD-AFC4-6F175D3DCCD1}">
              <a14:hiddenFill xmlns:a14="http://schemas.microsoft.com/office/drawing/2010/main">
                <a:solidFill>
                  <a:srgbClr val="FFFFD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644" name="Rectangle 12"/>
          <p:cNvSpPr>
            <a:spLocks noChangeArrowheads="1"/>
          </p:cNvSpPr>
          <p:nvPr/>
        </p:nvSpPr>
        <p:spPr bwMode="auto">
          <a:xfrm>
            <a:off x="3084513" y="1135063"/>
            <a:ext cx="1363662" cy="684212"/>
          </a:xfrm>
          <a:prstGeom prst="rect">
            <a:avLst/>
          </a:prstGeom>
          <a:solidFill>
            <a:srgbClr val="CCFFFF"/>
          </a:solidFill>
          <a:ln w="9525">
            <a:solidFill>
              <a:schemeClr val="tx1"/>
            </a:solidFill>
            <a:miter lim="800000"/>
            <a:headEnd/>
            <a:tailEnd/>
          </a:ln>
        </p:spPr>
        <p:txBody>
          <a:bodyPr wrap="none" anchor="ctr"/>
          <a:lstStyle/>
          <a:p>
            <a:endParaRPr lang="ja-JP" altLang="en-US"/>
          </a:p>
        </p:txBody>
      </p:sp>
      <p:sp>
        <p:nvSpPr>
          <p:cNvPr id="325645" name="Rectangle 13"/>
          <p:cNvSpPr>
            <a:spLocks noChangeArrowheads="1"/>
          </p:cNvSpPr>
          <p:nvPr/>
        </p:nvSpPr>
        <p:spPr bwMode="auto">
          <a:xfrm>
            <a:off x="3084513" y="1536700"/>
            <a:ext cx="169862" cy="282575"/>
          </a:xfrm>
          <a:prstGeom prst="rect">
            <a:avLst/>
          </a:prstGeom>
          <a:solidFill>
            <a:srgbClr val="B2B2B2"/>
          </a:solidFill>
          <a:ln w="9525">
            <a:solidFill>
              <a:schemeClr val="tx1"/>
            </a:solidFill>
            <a:miter lim="800000"/>
            <a:headEnd/>
            <a:tailEnd/>
          </a:ln>
        </p:spPr>
        <p:txBody>
          <a:bodyPr wrap="none" anchor="ctr"/>
          <a:lstStyle/>
          <a:p>
            <a:endParaRPr lang="ja-JP" altLang="en-US"/>
          </a:p>
        </p:txBody>
      </p:sp>
      <p:sp>
        <p:nvSpPr>
          <p:cNvPr id="325646" name="Rectangle 14"/>
          <p:cNvSpPr>
            <a:spLocks noChangeArrowheads="1"/>
          </p:cNvSpPr>
          <p:nvPr/>
        </p:nvSpPr>
        <p:spPr bwMode="auto">
          <a:xfrm>
            <a:off x="3254375" y="1654175"/>
            <a:ext cx="171450" cy="165100"/>
          </a:xfrm>
          <a:prstGeom prst="rect">
            <a:avLst/>
          </a:prstGeom>
          <a:solidFill>
            <a:srgbClr val="B2B2B2"/>
          </a:solidFill>
          <a:ln w="9525">
            <a:solidFill>
              <a:schemeClr val="tx1"/>
            </a:solidFill>
            <a:miter lim="800000"/>
            <a:headEnd/>
            <a:tailEnd/>
          </a:ln>
        </p:spPr>
        <p:txBody>
          <a:bodyPr wrap="none" anchor="ctr"/>
          <a:lstStyle/>
          <a:p>
            <a:endParaRPr lang="ja-JP" altLang="en-US"/>
          </a:p>
        </p:txBody>
      </p:sp>
      <p:sp>
        <p:nvSpPr>
          <p:cNvPr id="325647" name="Rectangle 15"/>
          <p:cNvSpPr>
            <a:spLocks noChangeArrowheads="1"/>
          </p:cNvSpPr>
          <p:nvPr/>
        </p:nvSpPr>
        <p:spPr bwMode="auto">
          <a:xfrm>
            <a:off x="3425825" y="1747838"/>
            <a:ext cx="169863" cy="71437"/>
          </a:xfrm>
          <a:prstGeom prst="rect">
            <a:avLst/>
          </a:prstGeom>
          <a:solidFill>
            <a:srgbClr val="B2B2B2"/>
          </a:solidFill>
          <a:ln w="9525">
            <a:solidFill>
              <a:schemeClr val="tx1"/>
            </a:solidFill>
            <a:miter lim="800000"/>
            <a:headEnd/>
            <a:tailEnd/>
          </a:ln>
        </p:spPr>
        <p:txBody>
          <a:bodyPr wrap="none" anchor="ctr"/>
          <a:lstStyle/>
          <a:p>
            <a:endParaRPr lang="ja-JP" altLang="en-US"/>
          </a:p>
        </p:txBody>
      </p:sp>
      <p:sp>
        <p:nvSpPr>
          <p:cNvPr id="325648" name="Rectangle 16"/>
          <p:cNvSpPr>
            <a:spLocks noChangeArrowheads="1"/>
          </p:cNvSpPr>
          <p:nvPr/>
        </p:nvSpPr>
        <p:spPr bwMode="auto">
          <a:xfrm>
            <a:off x="3595688" y="1771650"/>
            <a:ext cx="171450" cy="47625"/>
          </a:xfrm>
          <a:prstGeom prst="rect">
            <a:avLst/>
          </a:prstGeom>
          <a:solidFill>
            <a:srgbClr val="B2B2B2"/>
          </a:solidFill>
          <a:ln w="9525">
            <a:solidFill>
              <a:schemeClr val="tx1"/>
            </a:solidFill>
            <a:miter lim="800000"/>
            <a:headEnd/>
            <a:tailEnd/>
          </a:ln>
        </p:spPr>
        <p:txBody>
          <a:bodyPr wrap="none" anchor="ctr"/>
          <a:lstStyle/>
          <a:p>
            <a:endParaRPr lang="ja-JP" altLang="en-US"/>
          </a:p>
        </p:txBody>
      </p:sp>
      <p:sp>
        <p:nvSpPr>
          <p:cNvPr id="325649" name="Rectangle 17"/>
          <p:cNvSpPr>
            <a:spLocks noChangeArrowheads="1"/>
          </p:cNvSpPr>
          <p:nvPr/>
        </p:nvSpPr>
        <p:spPr bwMode="auto">
          <a:xfrm>
            <a:off x="3767138" y="1782763"/>
            <a:ext cx="169862" cy="36512"/>
          </a:xfrm>
          <a:prstGeom prst="rect">
            <a:avLst/>
          </a:prstGeom>
          <a:solidFill>
            <a:srgbClr val="B2B2B2"/>
          </a:solidFill>
          <a:ln w="9525">
            <a:solidFill>
              <a:schemeClr val="tx1"/>
            </a:solidFill>
            <a:miter lim="800000"/>
            <a:headEnd/>
            <a:tailEnd/>
          </a:ln>
        </p:spPr>
        <p:txBody>
          <a:bodyPr wrap="none" anchor="ctr"/>
          <a:lstStyle/>
          <a:p>
            <a:endParaRPr lang="ja-JP" altLang="en-US"/>
          </a:p>
        </p:txBody>
      </p:sp>
      <p:sp>
        <p:nvSpPr>
          <p:cNvPr id="325650" name="Rectangle 18"/>
          <p:cNvSpPr>
            <a:spLocks noChangeArrowheads="1"/>
          </p:cNvSpPr>
          <p:nvPr/>
        </p:nvSpPr>
        <p:spPr bwMode="auto">
          <a:xfrm>
            <a:off x="3937000" y="1784350"/>
            <a:ext cx="169863" cy="34925"/>
          </a:xfrm>
          <a:prstGeom prst="rect">
            <a:avLst/>
          </a:prstGeom>
          <a:solidFill>
            <a:srgbClr val="B2B2B2"/>
          </a:solidFill>
          <a:ln w="9525">
            <a:solidFill>
              <a:schemeClr val="tx1"/>
            </a:solidFill>
            <a:miter lim="800000"/>
            <a:headEnd/>
            <a:tailEnd/>
          </a:ln>
        </p:spPr>
        <p:txBody>
          <a:bodyPr wrap="none" anchor="ctr"/>
          <a:lstStyle/>
          <a:p>
            <a:endParaRPr lang="ja-JP" altLang="en-US"/>
          </a:p>
        </p:txBody>
      </p:sp>
      <p:sp>
        <p:nvSpPr>
          <p:cNvPr id="325651" name="Rectangle 19"/>
          <p:cNvSpPr>
            <a:spLocks noChangeArrowheads="1"/>
          </p:cNvSpPr>
          <p:nvPr/>
        </p:nvSpPr>
        <p:spPr bwMode="auto">
          <a:xfrm>
            <a:off x="4106863" y="1795463"/>
            <a:ext cx="171450" cy="23812"/>
          </a:xfrm>
          <a:prstGeom prst="rect">
            <a:avLst/>
          </a:prstGeom>
          <a:solidFill>
            <a:srgbClr val="B2B2B2"/>
          </a:solidFill>
          <a:ln w="9525">
            <a:solidFill>
              <a:schemeClr val="tx1"/>
            </a:solidFill>
            <a:miter lim="800000"/>
            <a:headEnd/>
            <a:tailEnd/>
          </a:ln>
        </p:spPr>
        <p:txBody>
          <a:bodyPr wrap="none" anchor="ctr"/>
          <a:lstStyle/>
          <a:p>
            <a:endParaRPr lang="ja-JP" altLang="en-US"/>
          </a:p>
        </p:txBody>
      </p:sp>
      <p:sp>
        <p:nvSpPr>
          <p:cNvPr id="325652" name="Rectangle 20"/>
          <p:cNvSpPr>
            <a:spLocks noChangeArrowheads="1"/>
          </p:cNvSpPr>
          <p:nvPr/>
        </p:nvSpPr>
        <p:spPr bwMode="auto">
          <a:xfrm>
            <a:off x="4278313" y="1795463"/>
            <a:ext cx="169862" cy="23812"/>
          </a:xfrm>
          <a:prstGeom prst="rect">
            <a:avLst/>
          </a:prstGeom>
          <a:solidFill>
            <a:srgbClr val="B2B2B2"/>
          </a:solidFill>
          <a:ln w="9525">
            <a:solidFill>
              <a:schemeClr val="tx1"/>
            </a:solidFill>
            <a:miter lim="800000"/>
            <a:headEnd/>
            <a:tailEnd/>
          </a:ln>
        </p:spPr>
        <p:txBody>
          <a:bodyPr wrap="none" anchor="ctr"/>
          <a:lstStyle/>
          <a:p>
            <a:endParaRPr lang="ja-JP" altLang="en-US"/>
          </a:p>
        </p:txBody>
      </p:sp>
      <p:sp>
        <p:nvSpPr>
          <p:cNvPr id="325653" name="Freeform 21"/>
          <p:cNvSpPr>
            <a:spLocks/>
          </p:cNvSpPr>
          <p:nvPr/>
        </p:nvSpPr>
        <p:spPr bwMode="auto">
          <a:xfrm>
            <a:off x="3084513" y="1135063"/>
            <a:ext cx="1363662" cy="684212"/>
          </a:xfrm>
          <a:custGeom>
            <a:avLst/>
            <a:gdLst>
              <a:gd name="T0" fmla="*/ 0 w 1920"/>
              <a:gd name="T1" fmla="*/ 1392 h 1392"/>
              <a:gd name="T2" fmla="*/ 240 w 1920"/>
              <a:gd name="T3" fmla="*/ 816 h 1392"/>
              <a:gd name="T4" fmla="*/ 480 w 1920"/>
              <a:gd name="T5" fmla="*/ 480 h 1392"/>
              <a:gd name="T6" fmla="*/ 720 w 1920"/>
              <a:gd name="T7" fmla="*/ 336 h 1392"/>
              <a:gd name="T8" fmla="*/ 960 w 1920"/>
              <a:gd name="T9" fmla="*/ 240 h 1392"/>
              <a:gd name="T10" fmla="*/ 1200 w 1920"/>
              <a:gd name="T11" fmla="*/ 160 h 1392"/>
              <a:gd name="T12" fmla="*/ 1440 w 1920"/>
              <a:gd name="T13" fmla="*/ 96 h 1392"/>
              <a:gd name="T14" fmla="*/ 1680 w 1920"/>
              <a:gd name="T15" fmla="*/ 48 h 1392"/>
              <a:gd name="T16" fmla="*/ 1920 w 1920"/>
              <a:gd name="T17" fmla="*/ 0 h 1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20" h="1392">
                <a:moveTo>
                  <a:pt x="0" y="1392"/>
                </a:moveTo>
                <a:lnTo>
                  <a:pt x="240" y="816"/>
                </a:lnTo>
                <a:lnTo>
                  <a:pt x="480" y="480"/>
                </a:lnTo>
                <a:lnTo>
                  <a:pt x="720" y="336"/>
                </a:lnTo>
                <a:lnTo>
                  <a:pt x="960" y="240"/>
                </a:lnTo>
                <a:lnTo>
                  <a:pt x="1200" y="160"/>
                </a:lnTo>
                <a:lnTo>
                  <a:pt x="1440" y="96"/>
                </a:lnTo>
                <a:lnTo>
                  <a:pt x="1680" y="48"/>
                </a:lnTo>
                <a:lnTo>
                  <a:pt x="1920" y="0"/>
                </a:lnTo>
              </a:path>
            </a:pathLst>
          </a:custGeom>
          <a:noFill/>
          <a:ln w="19050" cmpd="sng">
            <a:solidFill>
              <a:schemeClr val="tx1"/>
            </a:solidFill>
            <a:round/>
            <a:headEnd/>
            <a:tailEnd/>
          </a:ln>
          <a:extLst>
            <a:ext uri="{909E8E84-426E-40DD-AFC4-6F175D3DCCD1}">
              <a14:hiddenFill xmlns:a14="http://schemas.microsoft.com/office/drawing/2010/main">
                <a:solidFill>
                  <a:schemeClr val="accent1"/>
                </a:solidFill>
              </a14:hiddenFill>
            </a:ext>
          </a:extLst>
        </p:spPr>
        <p:txBody>
          <a:bodyPr wrap="none" anchor="ctr"/>
          <a:lstStyle/>
          <a:p>
            <a:endParaRPr lang="ja-JP" altLang="en-US"/>
          </a:p>
        </p:txBody>
      </p:sp>
      <p:sp>
        <p:nvSpPr>
          <p:cNvPr id="325654" name="Line 22"/>
          <p:cNvSpPr>
            <a:spLocks noChangeShapeType="1"/>
          </p:cNvSpPr>
          <p:nvPr/>
        </p:nvSpPr>
        <p:spPr bwMode="auto">
          <a:xfrm flipV="1">
            <a:off x="3595688" y="1300163"/>
            <a:ext cx="0" cy="51911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325655" name="Line 23"/>
          <p:cNvSpPr>
            <a:spLocks noChangeShapeType="1"/>
          </p:cNvSpPr>
          <p:nvPr/>
        </p:nvSpPr>
        <p:spPr bwMode="auto">
          <a:xfrm flipH="1">
            <a:off x="3084513" y="1300163"/>
            <a:ext cx="51117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325656" name="Rectangle 24"/>
          <p:cNvSpPr>
            <a:spLocks noChangeArrowheads="1"/>
          </p:cNvSpPr>
          <p:nvPr/>
        </p:nvSpPr>
        <p:spPr bwMode="auto">
          <a:xfrm>
            <a:off x="215900" y="1928813"/>
            <a:ext cx="306388" cy="788987"/>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r>
              <a:rPr lang="ja-JP" altLang="en-US" sz="1200" b="1">
                <a:latin typeface="ＭＳ Ｐゴシック" pitchFamily="50" charset="-128"/>
              </a:rPr>
              <a:t>２</a:t>
            </a:r>
          </a:p>
        </p:txBody>
      </p:sp>
      <p:sp>
        <p:nvSpPr>
          <p:cNvPr id="325657" name="Rectangle 25"/>
          <p:cNvSpPr>
            <a:spLocks noChangeArrowheads="1"/>
          </p:cNvSpPr>
          <p:nvPr/>
        </p:nvSpPr>
        <p:spPr bwMode="auto">
          <a:xfrm>
            <a:off x="611188" y="1905000"/>
            <a:ext cx="1957387" cy="749300"/>
          </a:xfrm>
          <a:prstGeom prst="rect">
            <a:avLst/>
          </a:prstGeom>
          <a:noFill/>
          <a:ln>
            <a:noFill/>
          </a:ln>
          <a:effectLst/>
          <a:extLst>
            <a:ext uri="{909E8E84-426E-40DD-AFC4-6F175D3DCCD1}">
              <a14:hiddenFill xmlns:a14="http://schemas.microsoft.com/office/drawing/2010/main">
                <a:solidFill>
                  <a:srgbClr val="FFFFD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eaLnBrk="0" hangingPunct="0"/>
            <a:r>
              <a:rPr lang="ja-JP" altLang="en-US" sz="1600" b="1"/>
              <a:t>　　特性要因図</a:t>
            </a:r>
            <a:endParaRPr lang="ja-JP" altLang="en-US" sz="1600"/>
          </a:p>
        </p:txBody>
      </p:sp>
      <p:sp>
        <p:nvSpPr>
          <p:cNvPr id="325658" name="Rectangle 26"/>
          <p:cNvSpPr>
            <a:spLocks noChangeArrowheads="1"/>
          </p:cNvSpPr>
          <p:nvPr/>
        </p:nvSpPr>
        <p:spPr bwMode="auto">
          <a:xfrm>
            <a:off x="2616200" y="1866900"/>
            <a:ext cx="2216150" cy="787400"/>
          </a:xfrm>
          <a:prstGeom prst="rect">
            <a:avLst/>
          </a:prstGeom>
          <a:noFill/>
          <a:ln>
            <a:noFill/>
          </a:ln>
          <a:effectLst/>
          <a:extLst>
            <a:ext uri="{909E8E84-426E-40DD-AFC4-6F175D3DCCD1}">
              <a14:hiddenFill xmlns:a14="http://schemas.microsoft.com/office/drawing/2010/main">
                <a:solidFill>
                  <a:srgbClr val="FFFFD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659" name="Line 27"/>
          <p:cNvSpPr>
            <a:spLocks noChangeShapeType="1"/>
          </p:cNvSpPr>
          <p:nvPr/>
        </p:nvSpPr>
        <p:spPr bwMode="auto">
          <a:xfrm>
            <a:off x="3252788" y="2266950"/>
            <a:ext cx="852487"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325660" name="Oval 28"/>
          <p:cNvSpPr>
            <a:spLocks noChangeArrowheads="1"/>
          </p:cNvSpPr>
          <p:nvPr/>
        </p:nvSpPr>
        <p:spPr bwMode="auto">
          <a:xfrm>
            <a:off x="4105275" y="2181225"/>
            <a:ext cx="341313" cy="171450"/>
          </a:xfrm>
          <a:prstGeom prst="ellipse">
            <a:avLst/>
          </a:prstGeom>
          <a:solidFill>
            <a:srgbClr val="00FF00"/>
          </a:solidFill>
          <a:ln w="9525">
            <a:solidFill>
              <a:schemeClr val="tx1"/>
            </a:solidFill>
            <a:round/>
            <a:headEnd/>
            <a:tailEnd/>
          </a:ln>
        </p:spPr>
        <p:txBody>
          <a:bodyPr wrap="none" anchor="ctr"/>
          <a:lstStyle/>
          <a:p>
            <a:endParaRPr lang="ja-JP" altLang="en-US"/>
          </a:p>
        </p:txBody>
      </p:sp>
      <p:sp>
        <p:nvSpPr>
          <p:cNvPr id="325661" name="Line 29"/>
          <p:cNvSpPr>
            <a:spLocks noChangeShapeType="1"/>
          </p:cNvSpPr>
          <p:nvPr/>
        </p:nvSpPr>
        <p:spPr bwMode="auto">
          <a:xfrm flipH="1" flipV="1">
            <a:off x="3763963" y="1924050"/>
            <a:ext cx="136525" cy="342900"/>
          </a:xfrm>
          <a:prstGeom prst="line">
            <a:avLst/>
          </a:prstGeom>
          <a:noFill/>
          <a:ln w="9525">
            <a:solidFill>
              <a:schemeClr val="tx1"/>
            </a:solidFill>
            <a:round/>
            <a:headEnd type="stealth" w="med" len="me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325662" name="Line 30"/>
          <p:cNvSpPr>
            <a:spLocks noChangeShapeType="1"/>
          </p:cNvSpPr>
          <p:nvPr/>
        </p:nvSpPr>
        <p:spPr bwMode="auto">
          <a:xfrm flipH="1" flipV="1">
            <a:off x="3525838" y="1924050"/>
            <a:ext cx="136525" cy="342900"/>
          </a:xfrm>
          <a:prstGeom prst="line">
            <a:avLst/>
          </a:prstGeom>
          <a:noFill/>
          <a:ln w="9525">
            <a:solidFill>
              <a:schemeClr val="tx1"/>
            </a:solidFill>
            <a:round/>
            <a:headEnd type="stealth" w="med" len="me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325663" name="Line 31"/>
          <p:cNvSpPr>
            <a:spLocks noChangeShapeType="1"/>
          </p:cNvSpPr>
          <p:nvPr/>
        </p:nvSpPr>
        <p:spPr bwMode="auto">
          <a:xfrm flipH="1" flipV="1">
            <a:off x="3286125" y="1924050"/>
            <a:ext cx="136525" cy="342900"/>
          </a:xfrm>
          <a:prstGeom prst="line">
            <a:avLst/>
          </a:prstGeom>
          <a:noFill/>
          <a:ln w="9525">
            <a:solidFill>
              <a:schemeClr val="tx1"/>
            </a:solidFill>
            <a:round/>
            <a:headEnd type="stealth" w="med" len="me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325664" name="Line 32"/>
          <p:cNvSpPr>
            <a:spLocks noChangeShapeType="1"/>
          </p:cNvSpPr>
          <p:nvPr/>
        </p:nvSpPr>
        <p:spPr bwMode="auto">
          <a:xfrm flipH="1">
            <a:off x="3389313" y="2266950"/>
            <a:ext cx="136525" cy="342900"/>
          </a:xfrm>
          <a:prstGeom prst="line">
            <a:avLst/>
          </a:prstGeom>
          <a:noFill/>
          <a:ln w="9525">
            <a:solidFill>
              <a:schemeClr val="tx1"/>
            </a:solidFill>
            <a:round/>
            <a:headEnd type="stealth" w="med" len="me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325665" name="Line 33"/>
          <p:cNvSpPr>
            <a:spLocks noChangeShapeType="1"/>
          </p:cNvSpPr>
          <p:nvPr/>
        </p:nvSpPr>
        <p:spPr bwMode="auto">
          <a:xfrm flipH="1">
            <a:off x="3627438" y="2266950"/>
            <a:ext cx="136525" cy="342900"/>
          </a:xfrm>
          <a:prstGeom prst="line">
            <a:avLst/>
          </a:prstGeom>
          <a:noFill/>
          <a:ln w="9525">
            <a:solidFill>
              <a:schemeClr val="tx1"/>
            </a:solidFill>
            <a:round/>
            <a:headEnd type="stealth" w="med" len="me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325666" name="Line 34"/>
          <p:cNvSpPr>
            <a:spLocks noChangeShapeType="1"/>
          </p:cNvSpPr>
          <p:nvPr/>
        </p:nvSpPr>
        <p:spPr bwMode="auto">
          <a:xfrm flipH="1">
            <a:off x="3867150" y="2266950"/>
            <a:ext cx="136525" cy="342900"/>
          </a:xfrm>
          <a:prstGeom prst="line">
            <a:avLst/>
          </a:prstGeom>
          <a:noFill/>
          <a:ln w="9525">
            <a:solidFill>
              <a:schemeClr val="tx1"/>
            </a:solidFill>
            <a:round/>
            <a:headEnd type="stealth" w="med" len="me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325667" name="Line 35"/>
          <p:cNvSpPr>
            <a:spLocks noChangeShapeType="1"/>
          </p:cNvSpPr>
          <p:nvPr/>
        </p:nvSpPr>
        <p:spPr bwMode="auto">
          <a:xfrm>
            <a:off x="3252788" y="2524125"/>
            <a:ext cx="16986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325668" name="Line 36"/>
          <p:cNvSpPr>
            <a:spLocks noChangeShapeType="1"/>
          </p:cNvSpPr>
          <p:nvPr/>
        </p:nvSpPr>
        <p:spPr bwMode="auto">
          <a:xfrm>
            <a:off x="3422650" y="2095500"/>
            <a:ext cx="17145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325669" name="Line 37"/>
          <p:cNvSpPr>
            <a:spLocks noChangeShapeType="1"/>
          </p:cNvSpPr>
          <p:nvPr/>
        </p:nvSpPr>
        <p:spPr bwMode="auto">
          <a:xfrm>
            <a:off x="3627438" y="2009775"/>
            <a:ext cx="17145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325670" name="Line 38"/>
          <p:cNvSpPr>
            <a:spLocks noChangeShapeType="1"/>
          </p:cNvSpPr>
          <p:nvPr/>
        </p:nvSpPr>
        <p:spPr bwMode="auto">
          <a:xfrm>
            <a:off x="3798888" y="2352675"/>
            <a:ext cx="16986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325671" name="Line 39"/>
          <p:cNvSpPr>
            <a:spLocks noChangeShapeType="1"/>
          </p:cNvSpPr>
          <p:nvPr/>
        </p:nvSpPr>
        <p:spPr bwMode="auto">
          <a:xfrm>
            <a:off x="3730625" y="2524125"/>
            <a:ext cx="16986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325672" name="Line 40"/>
          <p:cNvSpPr>
            <a:spLocks noChangeShapeType="1"/>
          </p:cNvSpPr>
          <p:nvPr/>
        </p:nvSpPr>
        <p:spPr bwMode="auto">
          <a:xfrm>
            <a:off x="3217863" y="2181225"/>
            <a:ext cx="17145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325673" name="Line 41"/>
          <p:cNvSpPr>
            <a:spLocks noChangeShapeType="1"/>
          </p:cNvSpPr>
          <p:nvPr/>
        </p:nvSpPr>
        <p:spPr bwMode="auto">
          <a:xfrm>
            <a:off x="3149600" y="2009775"/>
            <a:ext cx="17145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325674" name="Line 42"/>
          <p:cNvSpPr>
            <a:spLocks noChangeShapeType="1"/>
          </p:cNvSpPr>
          <p:nvPr/>
        </p:nvSpPr>
        <p:spPr bwMode="auto">
          <a:xfrm>
            <a:off x="3389313" y="2009775"/>
            <a:ext cx="16986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325675" name="Line 43"/>
          <p:cNvSpPr>
            <a:spLocks noChangeShapeType="1"/>
          </p:cNvSpPr>
          <p:nvPr/>
        </p:nvSpPr>
        <p:spPr bwMode="auto">
          <a:xfrm>
            <a:off x="3695700" y="2181225"/>
            <a:ext cx="17145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325676" name="Line 44"/>
          <p:cNvSpPr>
            <a:spLocks noChangeShapeType="1"/>
          </p:cNvSpPr>
          <p:nvPr/>
        </p:nvSpPr>
        <p:spPr bwMode="auto">
          <a:xfrm>
            <a:off x="3457575" y="2181225"/>
            <a:ext cx="16986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325677" name="Line 45"/>
          <p:cNvSpPr>
            <a:spLocks noChangeShapeType="1"/>
          </p:cNvSpPr>
          <p:nvPr/>
        </p:nvSpPr>
        <p:spPr bwMode="auto">
          <a:xfrm>
            <a:off x="3286125" y="2438400"/>
            <a:ext cx="17145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325678" name="Line 46"/>
          <p:cNvSpPr>
            <a:spLocks noChangeShapeType="1"/>
          </p:cNvSpPr>
          <p:nvPr/>
        </p:nvSpPr>
        <p:spPr bwMode="auto">
          <a:xfrm>
            <a:off x="3490913" y="2524125"/>
            <a:ext cx="17145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325679" name="Line 47"/>
          <p:cNvSpPr>
            <a:spLocks noChangeShapeType="1"/>
          </p:cNvSpPr>
          <p:nvPr/>
        </p:nvSpPr>
        <p:spPr bwMode="auto">
          <a:xfrm>
            <a:off x="3763963" y="2438400"/>
            <a:ext cx="17145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325680" name="Line 48"/>
          <p:cNvSpPr>
            <a:spLocks noChangeShapeType="1"/>
          </p:cNvSpPr>
          <p:nvPr/>
        </p:nvSpPr>
        <p:spPr bwMode="auto">
          <a:xfrm>
            <a:off x="3559175" y="2352675"/>
            <a:ext cx="17145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325681" name="Rectangle 49"/>
          <p:cNvSpPr>
            <a:spLocks noChangeArrowheads="1"/>
          </p:cNvSpPr>
          <p:nvPr/>
        </p:nvSpPr>
        <p:spPr bwMode="auto">
          <a:xfrm>
            <a:off x="623888" y="2773363"/>
            <a:ext cx="1890712" cy="636587"/>
          </a:xfrm>
          <a:prstGeom prst="rect">
            <a:avLst/>
          </a:prstGeom>
          <a:noFill/>
          <a:ln>
            <a:noFill/>
          </a:ln>
          <a:effectLst/>
          <a:extLst>
            <a:ext uri="{909E8E84-426E-40DD-AFC4-6F175D3DCCD1}">
              <a14:hiddenFill xmlns:a14="http://schemas.microsoft.com/office/drawing/2010/main">
                <a:solidFill>
                  <a:srgbClr val="FFFFD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eaLnBrk="0" hangingPunct="0"/>
            <a:r>
              <a:rPr lang="ja-JP" altLang="en-US" sz="1600" b="1"/>
              <a:t>　　チェックシート　</a:t>
            </a:r>
          </a:p>
        </p:txBody>
      </p:sp>
      <p:sp>
        <p:nvSpPr>
          <p:cNvPr id="325682" name="Rectangle 50"/>
          <p:cNvSpPr>
            <a:spLocks noChangeArrowheads="1"/>
          </p:cNvSpPr>
          <p:nvPr/>
        </p:nvSpPr>
        <p:spPr bwMode="auto">
          <a:xfrm>
            <a:off x="2616200" y="2620963"/>
            <a:ext cx="2216150" cy="788987"/>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683" name="Rectangle 51"/>
          <p:cNvSpPr>
            <a:spLocks noChangeArrowheads="1"/>
          </p:cNvSpPr>
          <p:nvPr/>
        </p:nvSpPr>
        <p:spPr bwMode="auto">
          <a:xfrm>
            <a:off x="611188" y="3530600"/>
            <a:ext cx="1941512" cy="661988"/>
          </a:xfrm>
          <a:prstGeom prst="rect">
            <a:avLst/>
          </a:prstGeom>
          <a:noFill/>
          <a:ln>
            <a:noFill/>
          </a:ln>
          <a:effectLst/>
          <a:extLst>
            <a:ext uri="{909E8E84-426E-40DD-AFC4-6F175D3DCCD1}">
              <a14:hiddenFill xmlns:a14="http://schemas.microsoft.com/office/drawing/2010/main">
                <a:solidFill>
                  <a:srgbClr val="FFFFD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eaLnBrk="0" hangingPunct="0"/>
            <a:r>
              <a:rPr lang="ja-JP" altLang="en-US" sz="1600" b="1"/>
              <a:t>　　グラフ</a:t>
            </a:r>
          </a:p>
          <a:p>
            <a:pPr algn="l" eaLnBrk="0" hangingPunct="0"/>
            <a:r>
              <a:rPr lang="ja-JP" altLang="en-US" sz="1600" b="1"/>
              <a:t>　　（棒・円・折線）</a:t>
            </a:r>
          </a:p>
        </p:txBody>
      </p:sp>
      <p:sp>
        <p:nvSpPr>
          <p:cNvPr id="325684" name="Rectangle 52"/>
          <p:cNvSpPr>
            <a:spLocks noChangeArrowheads="1"/>
          </p:cNvSpPr>
          <p:nvPr/>
        </p:nvSpPr>
        <p:spPr bwMode="auto">
          <a:xfrm>
            <a:off x="2616200" y="3403600"/>
            <a:ext cx="2216150" cy="788988"/>
          </a:xfrm>
          <a:prstGeom prst="rect">
            <a:avLst/>
          </a:prstGeom>
          <a:noFill/>
          <a:ln>
            <a:noFill/>
          </a:ln>
          <a:effectLst/>
          <a:extLst>
            <a:ext uri="{909E8E84-426E-40DD-AFC4-6F175D3DCCD1}">
              <a14:hiddenFill xmlns:a14="http://schemas.microsoft.com/office/drawing/2010/main">
                <a:solidFill>
                  <a:srgbClr val="FFFFD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685" name="Rectangle 53"/>
          <p:cNvSpPr>
            <a:spLocks noChangeArrowheads="1"/>
          </p:cNvSpPr>
          <p:nvPr/>
        </p:nvSpPr>
        <p:spPr bwMode="auto">
          <a:xfrm>
            <a:off x="585788" y="4383088"/>
            <a:ext cx="1949450" cy="696912"/>
          </a:xfrm>
          <a:prstGeom prst="rect">
            <a:avLst/>
          </a:prstGeom>
          <a:noFill/>
          <a:ln>
            <a:noFill/>
          </a:ln>
          <a:effectLst/>
          <a:extLst>
            <a:ext uri="{909E8E84-426E-40DD-AFC4-6F175D3DCCD1}">
              <a14:hiddenFill xmlns:a14="http://schemas.microsoft.com/office/drawing/2010/main">
                <a:solidFill>
                  <a:srgbClr val="FFFFD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eaLnBrk="0" hangingPunct="0"/>
            <a:r>
              <a:rPr lang="ja-JP" altLang="en-US" sz="1600" b="1"/>
              <a:t>　　　管　理　図</a:t>
            </a:r>
          </a:p>
        </p:txBody>
      </p:sp>
      <p:sp>
        <p:nvSpPr>
          <p:cNvPr id="325686" name="Rectangle 54"/>
          <p:cNvSpPr>
            <a:spLocks noChangeArrowheads="1"/>
          </p:cNvSpPr>
          <p:nvPr/>
        </p:nvSpPr>
        <p:spPr bwMode="auto">
          <a:xfrm>
            <a:off x="2616200" y="4167188"/>
            <a:ext cx="2216150" cy="884237"/>
          </a:xfrm>
          <a:prstGeom prst="rect">
            <a:avLst/>
          </a:prstGeom>
          <a:noFill/>
          <a:ln>
            <a:noFill/>
          </a:ln>
          <a:effectLst/>
          <a:extLst>
            <a:ext uri="{909E8E84-426E-40DD-AFC4-6F175D3DCCD1}">
              <a14:hiddenFill xmlns:a14="http://schemas.microsoft.com/office/drawing/2010/main">
                <a:solidFill>
                  <a:srgbClr val="FFFFD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ja-JP" sz="800"/>
          </a:p>
        </p:txBody>
      </p:sp>
      <p:sp>
        <p:nvSpPr>
          <p:cNvPr id="325687" name="Rectangle 55"/>
          <p:cNvSpPr>
            <a:spLocks noChangeArrowheads="1"/>
          </p:cNvSpPr>
          <p:nvPr/>
        </p:nvSpPr>
        <p:spPr bwMode="auto">
          <a:xfrm>
            <a:off x="215900" y="5153025"/>
            <a:ext cx="306388" cy="687388"/>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r>
              <a:rPr lang="en-US" altLang="ja-JP" sz="1200" b="1">
                <a:latin typeface="ＭＳ Ｐゴシック" pitchFamily="50" charset="-128"/>
              </a:rPr>
              <a:t>6</a:t>
            </a:r>
          </a:p>
        </p:txBody>
      </p:sp>
      <p:sp>
        <p:nvSpPr>
          <p:cNvPr id="325688" name="Rectangle 56"/>
          <p:cNvSpPr>
            <a:spLocks noChangeArrowheads="1"/>
          </p:cNvSpPr>
          <p:nvPr/>
        </p:nvSpPr>
        <p:spPr bwMode="auto">
          <a:xfrm>
            <a:off x="623888" y="5937250"/>
            <a:ext cx="1916112" cy="687388"/>
          </a:xfrm>
          <a:prstGeom prst="rect">
            <a:avLst/>
          </a:prstGeom>
          <a:noFill/>
          <a:ln>
            <a:noFill/>
          </a:ln>
          <a:effectLst/>
          <a:extLst>
            <a:ext uri="{909E8E84-426E-40DD-AFC4-6F175D3DCCD1}">
              <a14:hiddenFill xmlns:a14="http://schemas.microsoft.com/office/drawing/2010/main">
                <a:solidFill>
                  <a:srgbClr val="FFFFD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eaLnBrk="0" hangingPunct="0"/>
            <a:r>
              <a:rPr lang="ja-JP" altLang="en-US" sz="1600" b="1"/>
              <a:t>　　　散布図　</a:t>
            </a:r>
          </a:p>
        </p:txBody>
      </p:sp>
      <p:sp>
        <p:nvSpPr>
          <p:cNvPr id="325689" name="Rectangle 57"/>
          <p:cNvSpPr>
            <a:spLocks noChangeArrowheads="1"/>
          </p:cNvSpPr>
          <p:nvPr/>
        </p:nvSpPr>
        <p:spPr bwMode="auto">
          <a:xfrm>
            <a:off x="2616200" y="5051425"/>
            <a:ext cx="2216150" cy="788988"/>
          </a:xfrm>
          <a:prstGeom prst="rect">
            <a:avLst/>
          </a:prstGeom>
          <a:noFill/>
          <a:ln>
            <a:noFill/>
          </a:ln>
          <a:effectLst/>
          <a:extLst>
            <a:ext uri="{909E8E84-426E-40DD-AFC4-6F175D3DCCD1}">
              <a14:hiddenFill xmlns:a14="http://schemas.microsoft.com/office/drawing/2010/main">
                <a:solidFill>
                  <a:srgbClr val="FFFFD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690" name="Rectangle 58"/>
          <p:cNvSpPr>
            <a:spLocks noChangeArrowheads="1"/>
          </p:cNvSpPr>
          <p:nvPr/>
        </p:nvSpPr>
        <p:spPr bwMode="auto">
          <a:xfrm>
            <a:off x="215900" y="5989638"/>
            <a:ext cx="306388" cy="638175"/>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r>
              <a:rPr lang="en-US" altLang="ja-JP" sz="1200" b="1">
                <a:latin typeface="ＭＳ Ｐゴシック" pitchFamily="50" charset="-128"/>
              </a:rPr>
              <a:t>7</a:t>
            </a:r>
          </a:p>
        </p:txBody>
      </p:sp>
      <p:sp>
        <p:nvSpPr>
          <p:cNvPr id="325691" name="Rectangle 59"/>
          <p:cNvSpPr>
            <a:spLocks noChangeArrowheads="1"/>
          </p:cNvSpPr>
          <p:nvPr/>
        </p:nvSpPr>
        <p:spPr bwMode="auto">
          <a:xfrm>
            <a:off x="636588" y="5133975"/>
            <a:ext cx="1922462" cy="701675"/>
          </a:xfrm>
          <a:prstGeom prst="rect">
            <a:avLst/>
          </a:prstGeom>
          <a:noFill/>
          <a:ln>
            <a:noFill/>
          </a:ln>
          <a:effectLst/>
          <a:extLst>
            <a:ext uri="{909E8E84-426E-40DD-AFC4-6F175D3DCCD1}">
              <a14:hiddenFill xmlns:a14="http://schemas.microsoft.com/office/drawing/2010/main">
                <a:solidFill>
                  <a:srgbClr val="FFFFD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eaLnBrk="0" hangingPunct="0"/>
            <a:r>
              <a:rPr lang="ja-JP" altLang="en-US" sz="1600" b="1"/>
              <a:t>　　　ヒストグラム</a:t>
            </a:r>
          </a:p>
        </p:txBody>
      </p:sp>
      <p:sp>
        <p:nvSpPr>
          <p:cNvPr id="325692" name="Rectangle 60"/>
          <p:cNvSpPr>
            <a:spLocks noChangeArrowheads="1"/>
          </p:cNvSpPr>
          <p:nvPr/>
        </p:nvSpPr>
        <p:spPr bwMode="auto">
          <a:xfrm>
            <a:off x="2946400" y="2743200"/>
            <a:ext cx="1612900" cy="685800"/>
          </a:xfrm>
          <a:prstGeom prst="rect">
            <a:avLst/>
          </a:prstGeom>
          <a:solidFill>
            <a:schemeClr val="bg1"/>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325693" name="Group 61"/>
          <p:cNvGrpSpPr>
            <a:grpSpLocks/>
          </p:cNvGrpSpPr>
          <p:nvPr/>
        </p:nvGrpSpPr>
        <p:grpSpPr bwMode="auto">
          <a:xfrm>
            <a:off x="2970213" y="2749550"/>
            <a:ext cx="1585912" cy="685800"/>
            <a:chOff x="1879" y="1692"/>
            <a:chExt cx="999" cy="432"/>
          </a:xfrm>
        </p:grpSpPr>
        <p:sp>
          <p:nvSpPr>
            <p:cNvPr id="325694" name="Rectangle 62"/>
            <p:cNvSpPr>
              <a:spLocks noChangeArrowheads="1"/>
            </p:cNvSpPr>
            <p:nvPr/>
          </p:nvSpPr>
          <p:spPr bwMode="auto">
            <a:xfrm>
              <a:off x="2694" y="1692"/>
              <a:ext cx="184" cy="31"/>
            </a:xfrm>
            <a:prstGeom prst="rect">
              <a:avLst/>
            </a:prstGeom>
            <a:noFill/>
            <a:ln w="6350">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r>
                <a:rPr lang="ja-JP" altLang="en-US" sz="300">
                  <a:latin typeface="ＭＳ Ｐゴシック" pitchFamily="50" charset="-128"/>
                </a:rPr>
                <a:t>不良合計</a:t>
              </a:r>
            </a:p>
          </p:txBody>
        </p:sp>
        <p:sp>
          <p:nvSpPr>
            <p:cNvPr id="325695" name="Rectangle 63"/>
            <p:cNvSpPr>
              <a:spLocks noChangeArrowheads="1"/>
            </p:cNvSpPr>
            <p:nvPr/>
          </p:nvSpPr>
          <p:spPr bwMode="auto">
            <a:xfrm>
              <a:off x="2138" y="1692"/>
              <a:ext cx="184" cy="31"/>
            </a:xfrm>
            <a:prstGeom prst="rect">
              <a:avLst/>
            </a:prstGeom>
            <a:noFill/>
            <a:ln w="6350">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r>
                <a:rPr lang="ja-JP" altLang="en-US" sz="400"/>
                <a:t>月</a:t>
              </a:r>
            </a:p>
          </p:txBody>
        </p:sp>
        <p:sp>
          <p:nvSpPr>
            <p:cNvPr id="325696" name="Rectangle 64"/>
            <p:cNvSpPr>
              <a:spLocks noChangeArrowheads="1"/>
            </p:cNvSpPr>
            <p:nvPr/>
          </p:nvSpPr>
          <p:spPr bwMode="auto">
            <a:xfrm>
              <a:off x="2138" y="1723"/>
              <a:ext cx="93" cy="31"/>
            </a:xfrm>
            <a:prstGeom prst="rect">
              <a:avLst/>
            </a:prstGeom>
            <a:noFill/>
            <a:ln w="6350">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r>
                <a:rPr lang="ja-JP" altLang="en-US" sz="400"/>
                <a:t>ＡＭ</a:t>
              </a:r>
            </a:p>
          </p:txBody>
        </p:sp>
        <p:sp>
          <p:nvSpPr>
            <p:cNvPr id="325697" name="Rectangle 65"/>
            <p:cNvSpPr>
              <a:spLocks noChangeArrowheads="1"/>
            </p:cNvSpPr>
            <p:nvPr/>
          </p:nvSpPr>
          <p:spPr bwMode="auto">
            <a:xfrm>
              <a:off x="2322" y="1723"/>
              <a:ext cx="94" cy="31"/>
            </a:xfrm>
            <a:prstGeom prst="rect">
              <a:avLst/>
            </a:prstGeom>
            <a:noFill/>
            <a:ln w="6350">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r>
                <a:rPr lang="ja-JP" altLang="en-US" sz="400"/>
                <a:t>ＡＭ</a:t>
              </a:r>
            </a:p>
          </p:txBody>
        </p:sp>
        <p:sp>
          <p:nvSpPr>
            <p:cNvPr id="325698" name="Rectangle 66"/>
            <p:cNvSpPr>
              <a:spLocks noChangeArrowheads="1"/>
            </p:cNvSpPr>
            <p:nvPr/>
          </p:nvSpPr>
          <p:spPr bwMode="auto">
            <a:xfrm>
              <a:off x="2416" y="1723"/>
              <a:ext cx="92" cy="31"/>
            </a:xfrm>
            <a:prstGeom prst="rect">
              <a:avLst/>
            </a:prstGeom>
            <a:noFill/>
            <a:ln w="6350">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r>
                <a:rPr lang="ja-JP" altLang="en-US" sz="400"/>
                <a:t>ＰＭ</a:t>
              </a:r>
            </a:p>
          </p:txBody>
        </p:sp>
        <p:sp>
          <p:nvSpPr>
            <p:cNvPr id="325699" name="Rectangle 67"/>
            <p:cNvSpPr>
              <a:spLocks noChangeArrowheads="1"/>
            </p:cNvSpPr>
            <p:nvPr/>
          </p:nvSpPr>
          <p:spPr bwMode="auto">
            <a:xfrm>
              <a:off x="2508" y="1723"/>
              <a:ext cx="93" cy="31"/>
            </a:xfrm>
            <a:prstGeom prst="rect">
              <a:avLst/>
            </a:prstGeom>
            <a:noFill/>
            <a:ln w="6350">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r>
                <a:rPr lang="ja-JP" altLang="en-US" sz="400"/>
                <a:t>ＡＭ</a:t>
              </a:r>
            </a:p>
          </p:txBody>
        </p:sp>
        <p:sp>
          <p:nvSpPr>
            <p:cNvPr id="325700" name="Rectangle 68"/>
            <p:cNvSpPr>
              <a:spLocks noChangeArrowheads="1"/>
            </p:cNvSpPr>
            <p:nvPr/>
          </p:nvSpPr>
          <p:spPr bwMode="auto">
            <a:xfrm>
              <a:off x="2601" y="1723"/>
              <a:ext cx="93" cy="31"/>
            </a:xfrm>
            <a:prstGeom prst="rect">
              <a:avLst/>
            </a:prstGeom>
            <a:noFill/>
            <a:ln w="6350">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r>
                <a:rPr lang="ja-JP" altLang="en-US" sz="400"/>
                <a:t>ＰＭ</a:t>
              </a:r>
            </a:p>
          </p:txBody>
        </p:sp>
        <p:sp>
          <p:nvSpPr>
            <p:cNvPr id="325701" name="Rectangle 69"/>
            <p:cNvSpPr>
              <a:spLocks noChangeArrowheads="1"/>
            </p:cNvSpPr>
            <p:nvPr/>
          </p:nvSpPr>
          <p:spPr bwMode="auto">
            <a:xfrm>
              <a:off x="1879" y="1754"/>
              <a:ext cx="93" cy="138"/>
            </a:xfrm>
            <a:prstGeom prst="rect">
              <a:avLst/>
            </a:prstGeom>
            <a:noFill/>
            <a:ln w="6350">
              <a:solidFill>
                <a:schemeClr val="tx1"/>
              </a:solidFill>
              <a:miter lim="800000"/>
              <a:headEnd/>
              <a:tailEn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r>
                <a:rPr lang="en-US" altLang="ja-JP" sz="400"/>
                <a:t>No</a:t>
              </a:r>
              <a:r>
                <a:rPr lang="ja-JP" altLang="en-US" sz="400"/>
                <a:t>１</a:t>
              </a:r>
            </a:p>
          </p:txBody>
        </p:sp>
        <p:sp>
          <p:nvSpPr>
            <p:cNvPr id="325702" name="Rectangle 70"/>
            <p:cNvSpPr>
              <a:spLocks noChangeArrowheads="1"/>
            </p:cNvSpPr>
            <p:nvPr/>
          </p:nvSpPr>
          <p:spPr bwMode="auto">
            <a:xfrm>
              <a:off x="1879" y="1892"/>
              <a:ext cx="93" cy="139"/>
            </a:xfrm>
            <a:prstGeom prst="rect">
              <a:avLst/>
            </a:prstGeom>
            <a:noFill/>
            <a:ln w="6350">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r>
                <a:rPr lang="en-US" altLang="ja-JP" sz="400"/>
                <a:t>No</a:t>
              </a:r>
              <a:r>
                <a:rPr lang="ja-JP" altLang="en-US" sz="400"/>
                <a:t>２</a:t>
              </a:r>
            </a:p>
          </p:txBody>
        </p:sp>
        <p:sp>
          <p:nvSpPr>
            <p:cNvPr id="325703" name="Rectangle 71"/>
            <p:cNvSpPr>
              <a:spLocks noChangeArrowheads="1"/>
            </p:cNvSpPr>
            <p:nvPr/>
          </p:nvSpPr>
          <p:spPr bwMode="auto">
            <a:xfrm>
              <a:off x="1879" y="2031"/>
              <a:ext cx="93" cy="93"/>
            </a:xfrm>
            <a:prstGeom prst="rect">
              <a:avLst/>
            </a:prstGeom>
            <a:noFill/>
            <a:ln w="6350">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r>
                <a:rPr lang="ja-JP" altLang="en-US" sz="300"/>
                <a:t>不良</a:t>
              </a:r>
            </a:p>
            <a:p>
              <a:pPr eaLnBrk="0" hangingPunct="0"/>
              <a:r>
                <a:rPr lang="ja-JP" altLang="en-US" sz="300"/>
                <a:t>総計</a:t>
              </a:r>
            </a:p>
          </p:txBody>
        </p:sp>
        <p:sp>
          <p:nvSpPr>
            <p:cNvPr id="325704" name="Rectangle 72"/>
            <p:cNvSpPr>
              <a:spLocks noChangeArrowheads="1"/>
            </p:cNvSpPr>
            <p:nvPr/>
          </p:nvSpPr>
          <p:spPr bwMode="auto">
            <a:xfrm>
              <a:off x="2785" y="1754"/>
              <a:ext cx="93" cy="138"/>
            </a:xfrm>
            <a:prstGeom prst="rect">
              <a:avLst/>
            </a:prstGeom>
            <a:noFill/>
            <a:ln w="6350">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r>
                <a:rPr lang="en-US" altLang="ja-JP" sz="500">
                  <a:latin typeface="ＭＳ Ｐゴシック" pitchFamily="50" charset="-128"/>
                </a:rPr>
                <a:t>70</a:t>
              </a:r>
            </a:p>
          </p:txBody>
        </p:sp>
        <p:sp>
          <p:nvSpPr>
            <p:cNvPr id="325705" name="Rectangle 73"/>
            <p:cNvSpPr>
              <a:spLocks noChangeArrowheads="1"/>
            </p:cNvSpPr>
            <p:nvPr/>
          </p:nvSpPr>
          <p:spPr bwMode="auto">
            <a:xfrm>
              <a:off x="2767" y="1892"/>
              <a:ext cx="111" cy="139"/>
            </a:xfrm>
            <a:prstGeom prst="rect">
              <a:avLst/>
            </a:prstGeom>
            <a:noFill/>
            <a:ln w="6350">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r>
                <a:rPr lang="en-US" altLang="ja-JP" sz="500">
                  <a:latin typeface="ＭＳ Ｐゴシック" pitchFamily="50" charset="-128"/>
                </a:rPr>
                <a:t>119</a:t>
              </a:r>
            </a:p>
          </p:txBody>
        </p:sp>
        <p:sp>
          <p:nvSpPr>
            <p:cNvPr id="325706" name="Rectangle 74"/>
            <p:cNvSpPr>
              <a:spLocks noChangeArrowheads="1"/>
            </p:cNvSpPr>
            <p:nvPr/>
          </p:nvSpPr>
          <p:spPr bwMode="auto">
            <a:xfrm>
              <a:off x="2785" y="2031"/>
              <a:ext cx="93" cy="93"/>
            </a:xfrm>
            <a:prstGeom prst="rect">
              <a:avLst/>
            </a:prstGeom>
            <a:noFill/>
            <a:ln w="6350">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r>
                <a:rPr lang="en-US" altLang="ja-JP" sz="500">
                  <a:latin typeface="ＭＳ Ｐゴシック" pitchFamily="50" charset="-128"/>
                </a:rPr>
                <a:t>189</a:t>
              </a:r>
            </a:p>
          </p:txBody>
        </p:sp>
        <p:sp>
          <p:nvSpPr>
            <p:cNvPr id="325707" name="Rectangle 75"/>
            <p:cNvSpPr>
              <a:spLocks noChangeArrowheads="1"/>
            </p:cNvSpPr>
            <p:nvPr/>
          </p:nvSpPr>
          <p:spPr bwMode="auto">
            <a:xfrm>
              <a:off x="2694" y="1723"/>
              <a:ext cx="91" cy="31"/>
            </a:xfrm>
            <a:prstGeom prst="rect">
              <a:avLst/>
            </a:prstGeom>
            <a:noFill/>
            <a:ln w="6350">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r>
                <a:rPr lang="ja-JP" altLang="en-US" sz="400">
                  <a:latin typeface="ＭＳ Ｐゴシック" pitchFamily="50" charset="-128"/>
                </a:rPr>
                <a:t>小計</a:t>
              </a:r>
            </a:p>
          </p:txBody>
        </p:sp>
        <p:sp>
          <p:nvSpPr>
            <p:cNvPr id="325708" name="Rectangle 76"/>
            <p:cNvSpPr>
              <a:spLocks noChangeArrowheads="1"/>
            </p:cNvSpPr>
            <p:nvPr/>
          </p:nvSpPr>
          <p:spPr bwMode="auto">
            <a:xfrm>
              <a:off x="2694" y="2078"/>
              <a:ext cx="91" cy="46"/>
            </a:xfrm>
            <a:prstGeom prst="rect">
              <a:avLst/>
            </a:prstGeom>
            <a:noFill/>
            <a:ln w="6350">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r>
                <a:rPr lang="en-US" altLang="ja-JP" sz="400">
                  <a:latin typeface="ＭＳ Ｐゴシック" pitchFamily="50" charset="-128"/>
                </a:rPr>
                <a:t>189</a:t>
              </a:r>
            </a:p>
          </p:txBody>
        </p:sp>
        <p:sp>
          <p:nvSpPr>
            <p:cNvPr id="325709" name="Rectangle 77"/>
            <p:cNvSpPr>
              <a:spLocks noChangeArrowheads="1"/>
            </p:cNvSpPr>
            <p:nvPr/>
          </p:nvSpPr>
          <p:spPr bwMode="auto">
            <a:xfrm>
              <a:off x="2694" y="2031"/>
              <a:ext cx="91" cy="47"/>
            </a:xfrm>
            <a:prstGeom prst="rect">
              <a:avLst/>
            </a:prstGeom>
            <a:noFill/>
            <a:ln w="6350">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r>
                <a:rPr lang="en-US" altLang="ja-JP" sz="400">
                  <a:latin typeface="ＭＳ Ｐゴシック" pitchFamily="50" charset="-128"/>
                </a:rPr>
                <a:t>189</a:t>
              </a:r>
            </a:p>
          </p:txBody>
        </p:sp>
        <p:sp>
          <p:nvSpPr>
            <p:cNvPr id="325710" name="Rectangle 78"/>
            <p:cNvSpPr>
              <a:spLocks noChangeArrowheads="1"/>
            </p:cNvSpPr>
            <p:nvPr/>
          </p:nvSpPr>
          <p:spPr bwMode="auto">
            <a:xfrm>
              <a:off x="2694" y="1754"/>
              <a:ext cx="91" cy="46"/>
            </a:xfrm>
            <a:prstGeom prst="rect">
              <a:avLst/>
            </a:prstGeom>
            <a:noFill/>
            <a:ln w="6350">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r>
                <a:rPr lang="en-US" altLang="ja-JP" sz="400">
                  <a:latin typeface="ＭＳ Ｐゴシック" pitchFamily="50" charset="-128"/>
                </a:rPr>
                <a:t>26</a:t>
              </a:r>
            </a:p>
          </p:txBody>
        </p:sp>
        <p:sp>
          <p:nvSpPr>
            <p:cNvPr id="325711" name="Rectangle 79"/>
            <p:cNvSpPr>
              <a:spLocks noChangeArrowheads="1"/>
            </p:cNvSpPr>
            <p:nvPr/>
          </p:nvSpPr>
          <p:spPr bwMode="auto">
            <a:xfrm>
              <a:off x="2694" y="1800"/>
              <a:ext cx="91" cy="46"/>
            </a:xfrm>
            <a:prstGeom prst="rect">
              <a:avLst/>
            </a:prstGeom>
            <a:noFill/>
            <a:ln w="6350">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r>
                <a:rPr lang="en-US" altLang="ja-JP" sz="400">
                  <a:latin typeface="ＭＳ Ｐゴシック" pitchFamily="50" charset="-128"/>
                </a:rPr>
                <a:t>34</a:t>
              </a:r>
            </a:p>
          </p:txBody>
        </p:sp>
        <p:sp>
          <p:nvSpPr>
            <p:cNvPr id="325712" name="Rectangle 80"/>
            <p:cNvSpPr>
              <a:spLocks noChangeArrowheads="1"/>
            </p:cNvSpPr>
            <p:nvPr/>
          </p:nvSpPr>
          <p:spPr bwMode="auto">
            <a:xfrm>
              <a:off x="2694" y="1846"/>
              <a:ext cx="91" cy="47"/>
            </a:xfrm>
            <a:prstGeom prst="rect">
              <a:avLst/>
            </a:prstGeom>
            <a:noFill/>
            <a:ln w="6350">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r>
                <a:rPr lang="en-US" altLang="ja-JP" sz="400">
                  <a:latin typeface="ＭＳ Ｐゴシック" pitchFamily="50" charset="-128"/>
                </a:rPr>
                <a:t>10</a:t>
              </a:r>
            </a:p>
          </p:txBody>
        </p:sp>
        <p:sp>
          <p:nvSpPr>
            <p:cNvPr id="325713" name="Rectangle 81"/>
            <p:cNvSpPr>
              <a:spLocks noChangeArrowheads="1"/>
            </p:cNvSpPr>
            <p:nvPr/>
          </p:nvSpPr>
          <p:spPr bwMode="auto">
            <a:xfrm>
              <a:off x="2694" y="1893"/>
              <a:ext cx="91" cy="46"/>
            </a:xfrm>
            <a:prstGeom prst="rect">
              <a:avLst/>
            </a:prstGeom>
            <a:noFill/>
            <a:ln w="6350">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r>
                <a:rPr lang="en-US" altLang="ja-JP" sz="400">
                  <a:latin typeface="ＭＳ Ｐゴシック" pitchFamily="50" charset="-128"/>
                </a:rPr>
                <a:t>27</a:t>
              </a:r>
            </a:p>
          </p:txBody>
        </p:sp>
        <p:sp>
          <p:nvSpPr>
            <p:cNvPr id="325714" name="Rectangle 82"/>
            <p:cNvSpPr>
              <a:spLocks noChangeArrowheads="1"/>
            </p:cNvSpPr>
            <p:nvPr/>
          </p:nvSpPr>
          <p:spPr bwMode="auto">
            <a:xfrm>
              <a:off x="2694" y="1939"/>
              <a:ext cx="91" cy="46"/>
            </a:xfrm>
            <a:prstGeom prst="rect">
              <a:avLst/>
            </a:prstGeom>
            <a:noFill/>
            <a:ln w="6350">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r>
                <a:rPr lang="en-US" altLang="ja-JP" sz="400">
                  <a:latin typeface="ＭＳ Ｐゴシック" pitchFamily="50" charset="-128"/>
                </a:rPr>
                <a:t>54</a:t>
              </a:r>
            </a:p>
          </p:txBody>
        </p:sp>
        <p:sp>
          <p:nvSpPr>
            <p:cNvPr id="325715" name="Rectangle 83"/>
            <p:cNvSpPr>
              <a:spLocks noChangeArrowheads="1"/>
            </p:cNvSpPr>
            <p:nvPr/>
          </p:nvSpPr>
          <p:spPr bwMode="auto">
            <a:xfrm>
              <a:off x="2694" y="1985"/>
              <a:ext cx="91" cy="46"/>
            </a:xfrm>
            <a:prstGeom prst="rect">
              <a:avLst/>
            </a:prstGeom>
            <a:noFill/>
            <a:ln w="6350">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r>
                <a:rPr lang="en-US" altLang="ja-JP" sz="400">
                  <a:latin typeface="ＭＳ Ｐゴシック" pitchFamily="50" charset="-128"/>
                </a:rPr>
                <a:t>28</a:t>
              </a:r>
            </a:p>
          </p:txBody>
        </p:sp>
        <p:sp>
          <p:nvSpPr>
            <p:cNvPr id="325716" name="Rectangle 84"/>
            <p:cNvSpPr>
              <a:spLocks noChangeArrowheads="1"/>
            </p:cNvSpPr>
            <p:nvPr/>
          </p:nvSpPr>
          <p:spPr bwMode="auto">
            <a:xfrm>
              <a:off x="2601" y="2031"/>
              <a:ext cx="93" cy="46"/>
            </a:xfrm>
            <a:prstGeom prst="rect">
              <a:avLst/>
            </a:prstGeom>
            <a:noFill/>
            <a:ln w="6350">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r>
                <a:rPr lang="en-US" altLang="ja-JP" sz="500">
                  <a:latin typeface="ＭＳ Ｐゴシック" pitchFamily="50" charset="-128"/>
                </a:rPr>
                <a:t>11</a:t>
              </a:r>
            </a:p>
          </p:txBody>
        </p:sp>
        <p:sp>
          <p:nvSpPr>
            <p:cNvPr id="325717" name="Rectangle 85"/>
            <p:cNvSpPr>
              <a:spLocks noChangeArrowheads="1"/>
            </p:cNvSpPr>
            <p:nvPr/>
          </p:nvSpPr>
          <p:spPr bwMode="auto">
            <a:xfrm>
              <a:off x="2508" y="2031"/>
              <a:ext cx="93" cy="46"/>
            </a:xfrm>
            <a:prstGeom prst="rect">
              <a:avLst/>
            </a:prstGeom>
            <a:noFill/>
            <a:ln w="6350">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r>
                <a:rPr lang="en-US" altLang="ja-JP" sz="500">
                  <a:latin typeface="ＭＳ Ｐゴシック" pitchFamily="50" charset="-128"/>
                </a:rPr>
                <a:t>17</a:t>
              </a:r>
            </a:p>
          </p:txBody>
        </p:sp>
        <p:sp>
          <p:nvSpPr>
            <p:cNvPr id="325718" name="Rectangle 86"/>
            <p:cNvSpPr>
              <a:spLocks noChangeArrowheads="1"/>
            </p:cNvSpPr>
            <p:nvPr/>
          </p:nvSpPr>
          <p:spPr bwMode="auto">
            <a:xfrm>
              <a:off x="2322" y="2077"/>
              <a:ext cx="186" cy="47"/>
            </a:xfrm>
            <a:prstGeom prst="rect">
              <a:avLst/>
            </a:prstGeom>
            <a:noFill/>
            <a:ln w="6350">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r>
                <a:rPr lang="en-US" altLang="ja-JP" sz="500">
                  <a:latin typeface="ＭＳ Ｐゴシック" pitchFamily="50" charset="-128"/>
                </a:rPr>
                <a:t>26</a:t>
              </a:r>
            </a:p>
          </p:txBody>
        </p:sp>
        <p:sp>
          <p:nvSpPr>
            <p:cNvPr id="325719" name="Rectangle 87"/>
            <p:cNvSpPr>
              <a:spLocks noChangeArrowheads="1"/>
            </p:cNvSpPr>
            <p:nvPr/>
          </p:nvSpPr>
          <p:spPr bwMode="auto">
            <a:xfrm>
              <a:off x="2322" y="2031"/>
              <a:ext cx="94" cy="46"/>
            </a:xfrm>
            <a:prstGeom prst="rect">
              <a:avLst/>
            </a:prstGeom>
            <a:noFill/>
            <a:ln w="6350">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r>
                <a:rPr lang="en-US" altLang="ja-JP" sz="500">
                  <a:latin typeface="ＭＳ Ｐゴシック" pitchFamily="50" charset="-128"/>
                </a:rPr>
                <a:t>17</a:t>
              </a:r>
            </a:p>
          </p:txBody>
        </p:sp>
        <p:sp>
          <p:nvSpPr>
            <p:cNvPr id="325720" name="Rectangle 88"/>
            <p:cNvSpPr>
              <a:spLocks noChangeArrowheads="1"/>
            </p:cNvSpPr>
            <p:nvPr/>
          </p:nvSpPr>
          <p:spPr bwMode="auto">
            <a:xfrm>
              <a:off x="2416" y="2031"/>
              <a:ext cx="92" cy="46"/>
            </a:xfrm>
            <a:prstGeom prst="rect">
              <a:avLst/>
            </a:prstGeom>
            <a:noFill/>
            <a:ln w="6350">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r>
                <a:rPr lang="en-US" altLang="ja-JP" sz="500">
                  <a:latin typeface="ＭＳ Ｐゴシック" pitchFamily="50" charset="-128"/>
                </a:rPr>
                <a:t>9</a:t>
              </a:r>
            </a:p>
          </p:txBody>
        </p:sp>
        <p:sp>
          <p:nvSpPr>
            <p:cNvPr id="325721" name="Rectangle 89"/>
            <p:cNvSpPr>
              <a:spLocks noChangeArrowheads="1"/>
            </p:cNvSpPr>
            <p:nvPr/>
          </p:nvSpPr>
          <p:spPr bwMode="auto">
            <a:xfrm>
              <a:off x="2138" y="2077"/>
              <a:ext cx="184" cy="47"/>
            </a:xfrm>
            <a:prstGeom prst="rect">
              <a:avLst/>
            </a:prstGeom>
            <a:noFill/>
            <a:ln w="6350">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r>
                <a:rPr lang="en-US" altLang="ja-JP" sz="500">
                  <a:latin typeface="ＭＳ Ｐゴシック" pitchFamily="50" charset="-128"/>
                </a:rPr>
                <a:t>32</a:t>
              </a:r>
            </a:p>
          </p:txBody>
        </p:sp>
        <p:sp>
          <p:nvSpPr>
            <p:cNvPr id="325722" name="Rectangle 90"/>
            <p:cNvSpPr>
              <a:spLocks noChangeArrowheads="1"/>
            </p:cNvSpPr>
            <p:nvPr/>
          </p:nvSpPr>
          <p:spPr bwMode="auto">
            <a:xfrm>
              <a:off x="2138" y="2031"/>
              <a:ext cx="93" cy="46"/>
            </a:xfrm>
            <a:prstGeom prst="rect">
              <a:avLst/>
            </a:prstGeom>
            <a:noFill/>
            <a:ln w="6350">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r>
                <a:rPr lang="en-US" altLang="ja-JP" sz="500">
                  <a:latin typeface="ＭＳ Ｐゴシック" pitchFamily="50" charset="-128"/>
                </a:rPr>
                <a:t>19</a:t>
              </a:r>
            </a:p>
          </p:txBody>
        </p:sp>
        <p:sp>
          <p:nvSpPr>
            <p:cNvPr id="325723" name="Rectangle 91"/>
            <p:cNvSpPr>
              <a:spLocks noChangeArrowheads="1"/>
            </p:cNvSpPr>
            <p:nvPr/>
          </p:nvSpPr>
          <p:spPr bwMode="auto">
            <a:xfrm>
              <a:off x="2508" y="1692"/>
              <a:ext cx="186" cy="31"/>
            </a:xfrm>
            <a:prstGeom prst="rect">
              <a:avLst/>
            </a:prstGeom>
            <a:noFill/>
            <a:ln w="6350">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r>
                <a:rPr lang="ja-JP" altLang="en-US" sz="400"/>
                <a:t>土</a:t>
              </a:r>
            </a:p>
          </p:txBody>
        </p:sp>
        <p:sp>
          <p:nvSpPr>
            <p:cNvPr id="325724" name="Rectangle 92"/>
            <p:cNvSpPr>
              <a:spLocks noChangeArrowheads="1"/>
            </p:cNvSpPr>
            <p:nvPr/>
          </p:nvSpPr>
          <p:spPr bwMode="auto">
            <a:xfrm>
              <a:off x="2601" y="1846"/>
              <a:ext cx="93" cy="46"/>
            </a:xfrm>
            <a:prstGeom prst="rect">
              <a:avLst/>
            </a:prstGeom>
            <a:noFill/>
            <a:ln w="6350">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endParaRPr lang="ja-JP" altLang="ja-JP" sz="500">
                <a:latin typeface="ＭＳ Ｐゴシック" pitchFamily="50" charset="-128"/>
              </a:endParaRPr>
            </a:p>
          </p:txBody>
        </p:sp>
        <p:sp>
          <p:nvSpPr>
            <p:cNvPr id="325725" name="Rectangle 93"/>
            <p:cNvSpPr>
              <a:spLocks noChangeArrowheads="1"/>
            </p:cNvSpPr>
            <p:nvPr/>
          </p:nvSpPr>
          <p:spPr bwMode="auto">
            <a:xfrm>
              <a:off x="2601" y="1939"/>
              <a:ext cx="93" cy="47"/>
            </a:xfrm>
            <a:prstGeom prst="rect">
              <a:avLst/>
            </a:prstGeom>
            <a:noFill/>
            <a:ln w="6350">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endParaRPr lang="ja-JP" altLang="ja-JP" sz="500">
                <a:latin typeface="ＭＳ Ｐゴシック" pitchFamily="50" charset="-128"/>
              </a:endParaRPr>
            </a:p>
          </p:txBody>
        </p:sp>
        <p:grpSp>
          <p:nvGrpSpPr>
            <p:cNvPr id="325726" name="Group 94"/>
            <p:cNvGrpSpPr>
              <a:grpSpLocks/>
            </p:cNvGrpSpPr>
            <p:nvPr/>
          </p:nvGrpSpPr>
          <p:grpSpPr bwMode="auto">
            <a:xfrm>
              <a:off x="2601" y="1754"/>
              <a:ext cx="93" cy="47"/>
              <a:chOff x="288" y="2160"/>
              <a:chExt cx="240" cy="144"/>
            </a:xfrm>
          </p:grpSpPr>
          <p:sp>
            <p:nvSpPr>
              <p:cNvPr id="325727" name="Rectangle 95"/>
              <p:cNvSpPr>
                <a:spLocks noChangeArrowheads="1"/>
              </p:cNvSpPr>
              <p:nvPr/>
            </p:nvSpPr>
            <p:spPr bwMode="auto">
              <a:xfrm>
                <a:off x="288" y="2160"/>
                <a:ext cx="240" cy="144"/>
              </a:xfrm>
              <a:prstGeom prst="rect">
                <a:avLst/>
              </a:prstGeom>
              <a:noFill/>
              <a:ln w="6350">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endParaRPr lang="ja-JP" altLang="ja-JP" sz="400">
                  <a:latin typeface="ＭＳ Ｐゴシック" pitchFamily="50" charset="-128"/>
                </a:endParaRPr>
              </a:p>
            </p:txBody>
          </p:sp>
          <p:grpSp>
            <p:nvGrpSpPr>
              <p:cNvPr id="325728" name="Group 96"/>
              <p:cNvGrpSpPr>
                <a:grpSpLocks/>
              </p:cNvGrpSpPr>
              <p:nvPr/>
            </p:nvGrpSpPr>
            <p:grpSpPr bwMode="auto">
              <a:xfrm>
                <a:off x="336" y="2208"/>
                <a:ext cx="101" cy="80"/>
                <a:chOff x="1104" y="1776"/>
                <a:chExt cx="101" cy="80"/>
              </a:xfrm>
            </p:grpSpPr>
            <p:sp>
              <p:nvSpPr>
                <p:cNvPr id="325729" name="Line 97"/>
                <p:cNvSpPr>
                  <a:spLocks noChangeShapeType="1"/>
                </p:cNvSpPr>
                <p:nvPr/>
              </p:nvSpPr>
              <p:spPr bwMode="auto">
                <a:xfrm flipH="1">
                  <a:off x="1104" y="1776"/>
                  <a:ext cx="34" cy="8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730" name="Line 98"/>
                <p:cNvSpPr>
                  <a:spLocks noChangeShapeType="1"/>
                </p:cNvSpPr>
                <p:nvPr/>
              </p:nvSpPr>
              <p:spPr bwMode="auto">
                <a:xfrm flipH="1">
                  <a:off x="1138" y="1776"/>
                  <a:ext cx="33" cy="8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731" name="Line 99"/>
                <p:cNvSpPr>
                  <a:spLocks noChangeShapeType="1"/>
                </p:cNvSpPr>
                <p:nvPr/>
              </p:nvSpPr>
              <p:spPr bwMode="auto">
                <a:xfrm flipH="1">
                  <a:off x="1171" y="1776"/>
                  <a:ext cx="34" cy="8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325732" name="Group 100"/>
            <p:cNvGrpSpPr>
              <a:grpSpLocks/>
            </p:cNvGrpSpPr>
            <p:nvPr/>
          </p:nvGrpSpPr>
          <p:grpSpPr bwMode="auto">
            <a:xfrm>
              <a:off x="2601" y="1802"/>
              <a:ext cx="93" cy="47"/>
              <a:chOff x="288" y="2352"/>
              <a:chExt cx="240" cy="144"/>
            </a:xfrm>
          </p:grpSpPr>
          <p:sp>
            <p:nvSpPr>
              <p:cNvPr id="325733" name="Rectangle 101"/>
              <p:cNvSpPr>
                <a:spLocks noChangeArrowheads="1"/>
              </p:cNvSpPr>
              <p:nvPr/>
            </p:nvSpPr>
            <p:spPr bwMode="auto">
              <a:xfrm>
                <a:off x="288" y="2352"/>
                <a:ext cx="240" cy="144"/>
              </a:xfrm>
              <a:prstGeom prst="rect">
                <a:avLst/>
              </a:prstGeom>
              <a:noFill/>
              <a:ln w="6350">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endParaRPr lang="ja-JP" altLang="ja-JP" sz="400">
                  <a:latin typeface="ＭＳ Ｐゴシック" pitchFamily="50" charset="-128"/>
                </a:endParaRPr>
              </a:p>
            </p:txBody>
          </p:sp>
          <p:grpSp>
            <p:nvGrpSpPr>
              <p:cNvPr id="325734" name="Group 102"/>
              <p:cNvGrpSpPr>
                <a:grpSpLocks/>
              </p:cNvGrpSpPr>
              <p:nvPr/>
            </p:nvGrpSpPr>
            <p:grpSpPr bwMode="auto">
              <a:xfrm>
                <a:off x="336" y="2400"/>
                <a:ext cx="67" cy="80"/>
                <a:chOff x="1104" y="1776"/>
                <a:chExt cx="67" cy="80"/>
              </a:xfrm>
            </p:grpSpPr>
            <p:sp>
              <p:nvSpPr>
                <p:cNvPr id="325735" name="Line 103"/>
                <p:cNvSpPr>
                  <a:spLocks noChangeShapeType="1"/>
                </p:cNvSpPr>
                <p:nvPr/>
              </p:nvSpPr>
              <p:spPr bwMode="auto">
                <a:xfrm flipH="1">
                  <a:off x="1104" y="1776"/>
                  <a:ext cx="34" cy="8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736" name="Line 104"/>
                <p:cNvSpPr>
                  <a:spLocks noChangeShapeType="1"/>
                </p:cNvSpPr>
                <p:nvPr/>
              </p:nvSpPr>
              <p:spPr bwMode="auto">
                <a:xfrm flipH="1">
                  <a:off x="1138" y="1776"/>
                  <a:ext cx="33" cy="8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325737" name="Group 105"/>
            <p:cNvGrpSpPr>
              <a:grpSpLocks/>
            </p:cNvGrpSpPr>
            <p:nvPr/>
          </p:nvGrpSpPr>
          <p:grpSpPr bwMode="auto">
            <a:xfrm>
              <a:off x="2601" y="1986"/>
              <a:ext cx="93" cy="45"/>
              <a:chOff x="288" y="2352"/>
              <a:chExt cx="240" cy="144"/>
            </a:xfrm>
          </p:grpSpPr>
          <p:sp>
            <p:nvSpPr>
              <p:cNvPr id="325738" name="Rectangle 106"/>
              <p:cNvSpPr>
                <a:spLocks noChangeArrowheads="1"/>
              </p:cNvSpPr>
              <p:nvPr/>
            </p:nvSpPr>
            <p:spPr bwMode="auto">
              <a:xfrm>
                <a:off x="288" y="2352"/>
                <a:ext cx="240" cy="144"/>
              </a:xfrm>
              <a:prstGeom prst="rect">
                <a:avLst/>
              </a:prstGeom>
              <a:noFill/>
              <a:ln w="6350">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endParaRPr lang="ja-JP" altLang="ja-JP" sz="400">
                  <a:latin typeface="ＭＳ Ｐゴシック" pitchFamily="50" charset="-128"/>
                </a:endParaRPr>
              </a:p>
            </p:txBody>
          </p:sp>
          <p:grpSp>
            <p:nvGrpSpPr>
              <p:cNvPr id="325739" name="Group 107"/>
              <p:cNvGrpSpPr>
                <a:grpSpLocks/>
              </p:cNvGrpSpPr>
              <p:nvPr/>
            </p:nvGrpSpPr>
            <p:grpSpPr bwMode="auto">
              <a:xfrm>
                <a:off x="336" y="2400"/>
                <a:ext cx="67" cy="80"/>
                <a:chOff x="1104" y="1776"/>
                <a:chExt cx="67" cy="80"/>
              </a:xfrm>
            </p:grpSpPr>
            <p:sp>
              <p:nvSpPr>
                <p:cNvPr id="325740" name="Line 108"/>
                <p:cNvSpPr>
                  <a:spLocks noChangeShapeType="1"/>
                </p:cNvSpPr>
                <p:nvPr/>
              </p:nvSpPr>
              <p:spPr bwMode="auto">
                <a:xfrm flipH="1">
                  <a:off x="1104" y="1776"/>
                  <a:ext cx="34" cy="8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741" name="Line 109"/>
                <p:cNvSpPr>
                  <a:spLocks noChangeShapeType="1"/>
                </p:cNvSpPr>
                <p:nvPr/>
              </p:nvSpPr>
              <p:spPr bwMode="auto">
                <a:xfrm flipH="1">
                  <a:off x="1138" y="1776"/>
                  <a:ext cx="33" cy="8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325742" name="Group 110"/>
            <p:cNvGrpSpPr>
              <a:grpSpLocks/>
            </p:cNvGrpSpPr>
            <p:nvPr/>
          </p:nvGrpSpPr>
          <p:grpSpPr bwMode="auto">
            <a:xfrm>
              <a:off x="2508" y="1754"/>
              <a:ext cx="93" cy="47"/>
              <a:chOff x="288" y="2352"/>
              <a:chExt cx="240" cy="144"/>
            </a:xfrm>
          </p:grpSpPr>
          <p:sp>
            <p:nvSpPr>
              <p:cNvPr id="325743" name="Rectangle 111"/>
              <p:cNvSpPr>
                <a:spLocks noChangeArrowheads="1"/>
              </p:cNvSpPr>
              <p:nvPr/>
            </p:nvSpPr>
            <p:spPr bwMode="auto">
              <a:xfrm>
                <a:off x="288" y="2352"/>
                <a:ext cx="240" cy="144"/>
              </a:xfrm>
              <a:prstGeom prst="rect">
                <a:avLst/>
              </a:prstGeom>
              <a:noFill/>
              <a:ln w="6350">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endParaRPr lang="ja-JP" altLang="ja-JP" sz="400">
                  <a:latin typeface="ＭＳ Ｐゴシック" pitchFamily="50" charset="-128"/>
                </a:endParaRPr>
              </a:p>
            </p:txBody>
          </p:sp>
          <p:grpSp>
            <p:nvGrpSpPr>
              <p:cNvPr id="325744" name="Group 112"/>
              <p:cNvGrpSpPr>
                <a:grpSpLocks/>
              </p:cNvGrpSpPr>
              <p:nvPr/>
            </p:nvGrpSpPr>
            <p:grpSpPr bwMode="auto">
              <a:xfrm>
                <a:off x="336" y="2400"/>
                <a:ext cx="67" cy="80"/>
                <a:chOff x="1104" y="1776"/>
                <a:chExt cx="67" cy="80"/>
              </a:xfrm>
            </p:grpSpPr>
            <p:sp>
              <p:nvSpPr>
                <p:cNvPr id="325745" name="Line 113"/>
                <p:cNvSpPr>
                  <a:spLocks noChangeShapeType="1"/>
                </p:cNvSpPr>
                <p:nvPr/>
              </p:nvSpPr>
              <p:spPr bwMode="auto">
                <a:xfrm flipH="1">
                  <a:off x="1104" y="1776"/>
                  <a:ext cx="34" cy="8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746" name="Line 114"/>
                <p:cNvSpPr>
                  <a:spLocks noChangeShapeType="1"/>
                </p:cNvSpPr>
                <p:nvPr/>
              </p:nvSpPr>
              <p:spPr bwMode="auto">
                <a:xfrm flipH="1">
                  <a:off x="1138" y="1776"/>
                  <a:ext cx="33" cy="8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325747" name="Group 115"/>
            <p:cNvGrpSpPr>
              <a:grpSpLocks/>
            </p:cNvGrpSpPr>
            <p:nvPr/>
          </p:nvGrpSpPr>
          <p:grpSpPr bwMode="auto">
            <a:xfrm>
              <a:off x="2508" y="1801"/>
              <a:ext cx="93" cy="45"/>
              <a:chOff x="288" y="2160"/>
              <a:chExt cx="240" cy="144"/>
            </a:xfrm>
          </p:grpSpPr>
          <p:sp>
            <p:nvSpPr>
              <p:cNvPr id="325748" name="Rectangle 116"/>
              <p:cNvSpPr>
                <a:spLocks noChangeArrowheads="1"/>
              </p:cNvSpPr>
              <p:nvPr/>
            </p:nvSpPr>
            <p:spPr bwMode="auto">
              <a:xfrm>
                <a:off x="288" y="2160"/>
                <a:ext cx="240" cy="144"/>
              </a:xfrm>
              <a:prstGeom prst="rect">
                <a:avLst/>
              </a:prstGeom>
              <a:noFill/>
              <a:ln w="6350">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endParaRPr lang="ja-JP" altLang="ja-JP" sz="400">
                  <a:latin typeface="ＭＳ Ｐゴシック" pitchFamily="50" charset="-128"/>
                </a:endParaRPr>
              </a:p>
            </p:txBody>
          </p:sp>
          <p:grpSp>
            <p:nvGrpSpPr>
              <p:cNvPr id="325749" name="Group 117"/>
              <p:cNvGrpSpPr>
                <a:grpSpLocks/>
              </p:cNvGrpSpPr>
              <p:nvPr/>
            </p:nvGrpSpPr>
            <p:grpSpPr bwMode="auto">
              <a:xfrm>
                <a:off x="336" y="2208"/>
                <a:ext cx="101" cy="80"/>
                <a:chOff x="1104" y="1776"/>
                <a:chExt cx="101" cy="80"/>
              </a:xfrm>
            </p:grpSpPr>
            <p:sp>
              <p:nvSpPr>
                <p:cNvPr id="325750" name="Line 118"/>
                <p:cNvSpPr>
                  <a:spLocks noChangeShapeType="1"/>
                </p:cNvSpPr>
                <p:nvPr/>
              </p:nvSpPr>
              <p:spPr bwMode="auto">
                <a:xfrm flipH="1">
                  <a:off x="1104" y="1776"/>
                  <a:ext cx="34" cy="8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751" name="Line 119"/>
                <p:cNvSpPr>
                  <a:spLocks noChangeShapeType="1"/>
                </p:cNvSpPr>
                <p:nvPr/>
              </p:nvSpPr>
              <p:spPr bwMode="auto">
                <a:xfrm flipH="1">
                  <a:off x="1138" y="1776"/>
                  <a:ext cx="33" cy="8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752" name="Line 120"/>
                <p:cNvSpPr>
                  <a:spLocks noChangeShapeType="1"/>
                </p:cNvSpPr>
                <p:nvPr/>
              </p:nvSpPr>
              <p:spPr bwMode="auto">
                <a:xfrm flipH="1">
                  <a:off x="1171" y="1776"/>
                  <a:ext cx="34" cy="8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325753" name="Group 121"/>
            <p:cNvGrpSpPr>
              <a:grpSpLocks/>
            </p:cNvGrpSpPr>
            <p:nvPr/>
          </p:nvGrpSpPr>
          <p:grpSpPr bwMode="auto">
            <a:xfrm>
              <a:off x="2508" y="1846"/>
              <a:ext cx="93" cy="46"/>
              <a:chOff x="288" y="2352"/>
              <a:chExt cx="240" cy="144"/>
            </a:xfrm>
          </p:grpSpPr>
          <p:sp>
            <p:nvSpPr>
              <p:cNvPr id="325754" name="Rectangle 122"/>
              <p:cNvSpPr>
                <a:spLocks noChangeArrowheads="1"/>
              </p:cNvSpPr>
              <p:nvPr/>
            </p:nvSpPr>
            <p:spPr bwMode="auto">
              <a:xfrm>
                <a:off x="288" y="2352"/>
                <a:ext cx="240" cy="144"/>
              </a:xfrm>
              <a:prstGeom prst="rect">
                <a:avLst/>
              </a:prstGeom>
              <a:noFill/>
              <a:ln w="6350">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endParaRPr lang="ja-JP" altLang="ja-JP" sz="500">
                  <a:latin typeface="ＭＳ Ｐゴシック" pitchFamily="50" charset="-128"/>
                </a:endParaRPr>
              </a:p>
            </p:txBody>
          </p:sp>
          <p:grpSp>
            <p:nvGrpSpPr>
              <p:cNvPr id="325755" name="Group 123"/>
              <p:cNvGrpSpPr>
                <a:grpSpLocks/>
              </p:cNvGrpSpPr>
              <p:nvPr/>
            </p:nvGrpSpPr>
            <p:grpSpPr bwMode="auto">
              <a:xfrm>
                <a:off x="336" y="2400"/>
                <a:ext cx="67" cy="80"/>
                <a:chOff x="1104" y="1776"/>
                <a:chExt cx="67" cy="80"/>
              </a:xfrm>
            </p:grpSpPr>
            <p:sp>
              <p:nvSpPr>
                <p:cNvPr id="325756" name="Line 124"/>
                <p:cNvSpPr>
                  <a:spLocks noChangeShapeType="1"/>
                </p:cNvSpPr>
                <p:nvPr/>
              </p:nvSpPr>
              <p:spPr bwMode="auto">
                <a:xfrm flipH="1">
                  <a:off x="1104" y="1776"/>
                  <a:ext cx="34" cy="8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757" name="Line 125"/>
                <p:cNvSpPr>
                  <a:spLocks noChangeShapeType="1"/>
                </p:cNvSpPr>
                <p:nvPr/>
              </p:nvSpPr>
              <p:spPr bwMode="auto">
                <a:xfrm flipH="1">
                  <a:off x="1138" y="1776"/>
                  <a:ext cx="33" cy="8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325758" name="Group 126"/>
            <p:cNvGrpSpPr>
              <a:grpSpLocks/>
            </p:cNvGrpSpPr>
            <p:nvPr/>
          </p:nvGrpSpPr>
          <p:grpSpPr bwMode="auto">
            <a:xfrm>
              <a:off x="2508" y="1892"/>
              <a:ext cx="93" cy="47"/>
              <a:chOff x="288" y="1968"/>
              <a:chExt cx="240" cy="144"/>
            </a:xfrm>
          </p:grpSpPr>
          <p:sp>
            <p:nvSpPr>
              <p:cNvPr id="325759" name="Rectangle 127"/>
              <p:cNvSpPr>
                <a:spLocks noChangeArrowheads="1"/>
              </p:cNvSpPr>
              <p:nvPr/>
            </p:nvSpPr>
            <p:spPr bwMode="auto">
              <a:xfrm>
                <a:off x="288" y="1968"/>
                <a:ext cx="240" cy="144"/>
              </a:xfrm>
              <a:prstGeom prst="rect">
                <a:avLst/>
              </a:prstGeom>
              <a:noFill/>
              <a:ln w="6350">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endParaRPr lang="ja-JP" altLang="ja-JP" sz="500">
                  <a:latin typeface="ＭＳ Ｐゴシック" pitchFamily="50" charset="-128"/>
                </a:endParaRPr>
              </a:p>
            </p:txBody>
          </p:sp>
          <p:grpSp>
            <p:nvGrpSpPr>
              <p:cNvPr id="325760" name="Group 128"/>
              <p:cNvGrpSpPr>
                <a:grpSpLocks/>
              </p:cNvGrpSpPr>
              <p:nvPr/>
            </p:nvGrpSpPr>
            <p:grpSpPr bwMode="auto">
              <a:xfrm>
                <a:off x="336" y="2016"/>
                <a:ext cx="134" cy="80"/>
                <a:chOff x="1104" y="1776"/>
                <a:chExt cx="134" cy="80"/>
              </a:xfrm>
            </p:grpSpPr>
            <p:sp>
              <p:nvSpPr>
                <p:cNvPr id="325761" name="Line 129"/>
                <p:cNvSpPr>
                  <a:spLocks noChangeShapeType="1"/>
                </p:cNvSpPr>
                <p:nvPr/>
              </p:nvSpPr>
              <p:spPr bwMode="auto">
                <a:xfrm flipH="1">
                  <a:off x="1104" y="1776"/>
                  <a:ext cx="34" cy="8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762" name="Line 130"/>
                <p:cNvSpPr>
                  <a:spLocks noChangeShapeType="1"/>
                </p:cNvSpPr>
                <p:nvPr/>
              </p:nvSpPr>
              <p:spPr bwMode="auto">
                <a:xfrm flipH="1">
                  <a:off x="1138" y="1776"/>
                  <a:ext cx="33" cy="8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763" name="Line 131"/>
                <p:cNvSpPr>
                  <a:spLocks noChangeShapeType="1"/>
                </p:cNvSpPr>
                <p:nvPr/>
              </p:nvSpPr>
              <p:spPr bwMode="auto">
                <a:xfrm flipH="1">
                  <a:off x="1171" y="1776"/>
                  <a:ext cx="34" cy="8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764" name="Line 132"/>
                <p:cNvSpPr>
                  <a:spLocks noChangeShapeType="1"/>
                </p:cNvSpPr>
                <p:nvPr/>
              </p:nvSpPr>
              <p:spPr bwMode="auto">
                <a:xfrm flipH="1">
                  <a:off x="1205" y="1776"/>
                  <a:ext cx="33" cy="8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sp>
          <p:nvSpPr>
            <p:cNvPr id="325765" name="Rectangle 133"/>
            <p:cNvSpPr>
              <a:spLocks noChangeArrowheads="1"/>
            </p:cNvSpPr>
            <p:nvPr/>
          </p:nvSpPr>
          <p:spPr bwMode="auto">
            <a:xfrm>
              <a:off x="2508" y="1939"/>
              <a:ext cx="93" cy="47"/>
            </a:xfrm>
            <a:prstGeom prst="rect">
              <a:avLst/>
            </a:prstGeom>
            <a:noFill/>
            <a:ln w="6350">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endParaRPr lang="ja-JP" altLang="ja-JP" sz="500">
                <a:latin typeface="ＭＳ Ｐゴシック" pitchFamily="50" charset="-128"/>
              </a:endParaRPr>
            </a:p>
          </p:txBody>
        </p:sp>
        <p:sp>
          <p:nvSpPr>
            <p:cNvPr id="325766" name="Line 134"/>
            <p:cNvSpPr>
              <a:spLocks noChangeShapeType="1"/>
            </p:cNvSpPr>
            <p:nvPr/>
          </p:nvSpPr>
          <p:spPr bwMode="auto">
            <a:xfrm flipH="1">
              <a:off x="2527" y="1955"/>
              <a:ext cx="13" cy="26"/>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325767" name="Group 135"/>
            <p:cNvGrpSpPr>
              <a:grpSpLocks/>
            </p:cNvGrpSpPr>
            <p:nvPr/>
          </p:nvGrpSpPr>
          <p:grpSpPr bwMode="auto">
            <a:xfrm>
              <a:off x="2508" y="1986"/>
              <a:ext cx="93" cy="45"/>
              <a:chOff x="288" y="1776"/>
              <a:chExt cx="240" cy="144"/>
            </a:xfrm>
          </p:grpSpPr>
          <p:sp>
            <p:nvSpPr>
              <p:cNvPr id="325768" name="Rectangle 136"/>
              <p:cNvSpPr>
                <a:spLocks noChangeArrowheads="1"/>
              </p:cNvSpPr>
              <p:nvPr/>
            </p:nvSpPr>
            <p:spPr bwMode="auto">
              <a:xfrm>
                <a:off x="288" y="1776"/>
                <a:ext cx="240" cy="144"/>
              </a:xfrm>
              <a:prstGeom prst="rect">
                <a:avLst/>
              </a:prstGeom>
              <a:noFill/>
              <a:ln w="6350">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endParaRPr lang="ja-JP" altLang="ja-JP" sz="400">
                  <a:latin typeface="ＭＳ Ｐゴシック" pitchFamily="50" charset="-128"/>
                </a:endParaRPr>
              </a:p>
            </p:txBody>
          </p:sp>
          <p:grpSp>
            <p:nvGrpSpPr>
              <p:cNvPr id="325769" name="Group 137"/>
              <p:cNvGrpSpPr>
                <a:grpSpLocks/>
              </p:cNvGrpSpPr>
              <p:nvPr/>
            </p:nvGrpSpPr>
            <p:grpSpPr bwMode="auto">
              <a:xfrm>
                <a:off x="336" y="1824"/>
                <a:ext cx="134" cy="80"/>
                <a:chOff x="768" y="2496"/>
                <a:chExt cx="192" cy="144"/>
              </a:xfrm>
            </p:grpSpPr>
            <p:sp>
              <p:nvSpPr>
                <p:cNvPr id="325770" name="Line 138"/>
                <p:cNvSpPr>
                  <a:spLocks noChangeShapeType="1"/>
                </p:cNvSpPr>
                <p:nvPr/>
              </p:nvSpPr>
              <p:spPr bwMode="auto">
                <a:xfrm flipH="1">
                  <a:off x="768" y="2496"/>
                  <a:ext cx="48" cy="144"/>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771" name="Line 139"/>
                <p:cNvSpPr>
                  <a:spLocks noChangeShapeType="1"/>
                </p:cNvSpPr>
                <p:nvPr/>
              </p:nvSpPr>
              <p:spPr bwMode="auto">
                <a:xfrm flipH="1">
                  <a:off x="816" y="2496"/>
                  <a:ext cx="48" cy="144"/>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772" name="Line 140"/>
                <p:cNvSpPr>
                  <a:spLocks noChangeShapeType="1"/>
                </p:cNvSpPr>
                <p:nvPr/>
              </p:nvSpPr>
              <p:spPr bwMode="auto">
                <a:xfrm flipH="1">
                  <a:off x="864" y="2496"/>
                  <a:ext cx="48" cy="144"/>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773" name="Line 141"/>
                <p:cNvSpPr>
                  <a:spLocks noChangeShapeType="1"/>
                </p:cNvSpPr>
                <p:nvPr/>
              </p:nvSpPr>
              <p:spPr bwMode="auto">
                <a:xfrm flipH="1">
                  <a:off x="912" y="2496"/>
                  <a:ext cx="48" cy="144"/>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774" name="Line 142"/>
                <p:cNvSpPr>
                  <a:spLocks noChangeShapeType="1"/>
                </p:cNvSpPr>
                <p:nvPr/>
              </p:nvSpPr>
              <p:spPr bwMode="auto">
                <a:xfrm>
                  <a:off x="768" y="2496"/>
                  <a:ext cx="192" cy="144"/>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325775" name="Group 143"/>
            <p:cNvGrpSpPr>
              <a:grpSpLocks/>
            </p:cNvGrpSpPr>
            <p:nvPr/>
          </p:nvGrpSpPr>
          <p:grpSpPr bwMode="auto">
            <a:xfrm>
              <a:off x="2416" y="1892"/>
              <a:ext cx="92" cy="47"/>
              <a:chOff x="288" y="2160"/>
              <a:chExt cx="240" cy="144"/>
            </a:xfrm>
          </p:grpSpPr>
          <p:sp>
            <p:nvSpPr>
              <p:cNvPr id="325776" name="Rectangle 144"/>
              <p:cNvSpPr>
                <a:spLocks noChangeArrowheads="1"/>
              </p:cNvSpPr>
              <p:nvPr/>
            </p:nvSpPr>
            <p:spPr bwMode="auto">
              <a:xfrm>
                <a:off x="288" y="2160"/>
                <a:ext cx="240" cy="144"/>
              </a:xfrm>
              <a:prstGeom prst="rect">
                <a:avLst/>
              </a:prstGeom>
              <a:noFill/>
              <a:ln w="6350">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endParaRPr lang="ja-JP" altLang="ja-JP" sz="400">
                  <a:latin typeface="ＭＳ Ｐゴシック" pitchFamily="50" charset="-128"/>
                </a:endParaRPr>
              </a:p>
            </p:txBody>
          </p:sp>
          <p:grpSp>
            <p:nvGrpSpPr>
              <p:cNvPr id="325777" name="Group 145"/>
              <p:cNvGrpSpPr>
                <a:grpSpLocks/>
              </p:cNvGrpSpPr>
              <p:nvPr/>
            </p:nvGrpSpPr>
            <p:grpSpPr bwMode="auto">
              <a:xfrm>
                <a:off x="336" y="2208"/>
                <a:ext cx="101" cy="80"/>
                <a:chOff x="1104" y="1776"/>
                <a:chExt cx="101" cy="80"/>
              </a:xfrm>
            </p:grpSpPr>
            <p:sp>
              <p:nvSpPr>
                <p:cNvPr id="325778" name="Line 146"/>
                <p:cNvSpPr>
                  <a:spLocks noChangeShapeType="1"/>
                </p:cNvSpPr>
                <p:nvPr/>
              </p:nvSpPr>
              <p:spPr bwMode="auto">
                <a:xfrm flipH="1">
                  <a:off x="1104" y="1776"/>
                  <a:ext cx="34" cy="8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779" name="Line 147"/>
                <p:cNvSpPr>
                  <a:spLocks noChangeShapeType="1"/>
                </p:cNvSpPr>
                <p:nvPr/>
              </p:nvSpPr>
              <p:spPr bwMode="auto">
                <a:xfrm flipH="1">
                  <a:off x="1138" y="1776"/>
                  <a:ext cx="33" cy="8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780" name="Line 148"/>
                <p:cNvSpPr>
                  <a:spLocks noChangeShapeType="1"/>
                </p:cNvSpPr>
                <p:nvPr/>
              </p:nvSpPr>
              <p:spPr bwMode="auto">
                <a:xfrm flipH="1">
                  <a:off x="1171" y="1776"/>
                  <a:ext cx="34" cy="8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325781" name="Group 149"/>
            <p:cNvGrpSpPr>
              <a:grpSpLocks/>
            </p:cNvGrpSpPr>
            <p:nvPr/>
          </p:nvGrpSpPr>
          <p:grpSpPr bwMode="auto">
            <a:xfrm>
              <a:off x="2416" y="1939"/>
              <a:ext cx="92" cy="47"/>
              <a:chOff x="576" y="1968"/>
              <a:chExt cx="240" cy="144"/>
            </a:xfrm>
          </p:grpSpPr>
          <p:sp>
            <p:nvSpPr>
              <p:cNvPr id="325782" name="Rectangle 150"/>
              <p:cNvSpPr>
                <a:spLocks noChangeArrowheads="1"/>
              </p:cNvSpPr>
              <p:nvPr/>
            </p:nvSpPr>
            <p:spPr bwMode="auto">
              <a:xfrm>
                <a:off x="576" y="1968"/>
                <a:ext cx="240" cy="144"/>
              </a:xfrm>
              <a:prstGeom prst="rect">
                <a:avLst/>
              </a:prstGeom>
              <a:noFill/>
              <a:ln w="6350">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endParaRPr lang="ja-JP" altLang="ja-JP" sz="400">
                  <a:latin typeface="ＭＳ Ｐゴシック" pitchFamily="50" charset="-128"/>
                </a:endParaRPr>
              </a:p>
            </p:txBody>
          </p:sp>
          <p:sp>
            <p:nvSpPr>
              <p:cNvPr id="325783" name="Line 151"/>
              <p:cNvSpPr>
                <a:spLocks noChangeShapeType="1"/>
              </p:cNvSpPr>
              <p:nvPr/>
            </p:nvSpPr>
            <p:spPr bwMode="auto">
              <a:xfrm flipH="1">
                <a:off x="624" y="2016"/>
                <a:ext cx="34" cy="8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325784" name="Rectangle 152"/>
            <p:cNvSpPr>
              <a:spLocks noChangeArrowheads="1"/>
            </p:cNvSpPr>
            <p:nvPr/>
          </p:nvSpPr>
          <p:spPr bwMode="auto">
            <a:xfrm>
              <a:off x="2416" y="1986"/>
              <a:ext cx="92" cy="45"/>
            </a:xfrm>
            <a:prstGeom prst="rect">
              <a:avLst/>
            </a:prstGeom>
            <a:noFill/>
            <a:ln w="6350">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endParaRPr lang="ja-JP" altLang="ja-JP" sz="400">
                <a:latin typeface="ＭＳ Ｐゴシック" pitchFamily="50" charset="-128"/>
              </a:endParaRPr>
            </a:p>
          </p:txBody>
        </p:sp>
        <p:grpSp>
          <p:nvGrpSpPr>
            <p:cNvPr id="325785" name="Group 153"/>
            <p:cNvGrpSpPr>
              <a:grpSpLocks/>
            </p:cNvGrpSpPr>
            <p:nvPr/>
          </p:nvGrpSpPr>
          <p:grpSpPr bwMode="auto">
            <a:xfrm>
              <a:off x="2434" y="2001"/>
              <a:ext cx="26" cy="25"/>
              <a:chOff x="1104" y="1776"/>
              <a:chExt cx="67" cy="80"/>
            </a:xfrm>
          </p:grpSpPr>
          <p:sp>
            <p:nvSpPr>
              <p:cNvPr id="325786" name="Line 154"/>
              <p:cNvSpPr>
                <a:spLocks noChangeShapeType="1"/>
              </p:cNvSpPr>
              <p:nvPr/>
            </p:nvSpPr>
            <p:spPr bwMode="auto">
              <a:xfrm flipH="1">
                <a:off x="1104" y="1776"/>
                <a:ext cx="34" cy="8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787" name="Line 155"/>
              <p:cNvSpPr>
                <a:spLocks noChangeShapeType="1"/>
              </p:cNvSpPr>
              <p:nvPr/>
            </p:nvSpPr>
            <p:spPr bwMode="auto">
              <a:xfrm flipH="1">
                <a:off x="1138" y="1776"/>
                <a:ext cx="33" cy="8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325788" name="Rectangle 156"/>
            <p:cNvSpPr>
              <a:spLocks noChangeArrowheads="1"/>
            </p:cNvSpPr>
            <p:nvPr/>
          </p:nvSpPr>
          <p:spPr bwMode="auto">
            <a:xfrm>
              <a:off x="2231" y="1754"/>
              <a:ext cx="91" cy="47"/>
            </a:xfrm>
            <a:prstGeom prst="rect">
              <a:avLst/>
            </a:prstGeom>
            <a:noFill/>
            <a:ln w="6350">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endParaRPr lang="ja-JP" altLang="ja-JP" sz="400">
                <a:latin typeface="ＭＳ Ｐゴシック" pitchFamily="50" charset="-128"/>
              </a:endParaRPr>
            </a:p>
          </p:txBody>
        </p:sp>
        <p:sp>
          <p:nvSpPr>
            <p:cNvPr id="325789" name="Line 157"/>
            <p:cNvSpPr>
              <a:spLocks noChangeShapeType="1"/>
            </p:cNvSpPr>
            <p:nvPr/>
          </p:nvSpPr>
          <p:spPr bwMode="auto">
            <a:xfrm flipH="1">
              <a:off x="2249" y="1770"/>
              <a:ext cx="13" cy="26"/>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790" name="Rectangle 158"/>
            <p:cNvSpPr>
              <a:spLocks noChangeArrowheads="1"/>
            </p:cNvSpPr>
            <p:nvPr/>
          </p:nvSpPr>
          <p:spPr bwMode="auto">
            <a:xfrm>
              <a:off x="2138" y="1754"/>
              <a:ext cx="93" cy="47"/>
            </a:xfrm>
            <a:prstGeom prst="rect">
              <a:avLst/>
            </a:prstGeom>
            <a:noFill/>
            <a:ln w="6350">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endParaRPr lang="ja-JP" altLang="ja-JP" sz="400">
                <a:latin typeface="ＭＳ Ｐゴシック" pitchFamily="50" charset="-128"/>
              </a:endParaRPr>
            </a:p>
          </p:txBody>
        </p:sp>
        <p:grpSp>
          <p:nvGrpSpPr>
            <p:cNvPr id="325791" name="Group 159"/>
            <p:cNvGrpSpPr>
              <a:grpSpLocks/>
            </p:cNvGrpSpPr>
            <p:nvPr/>
          </p:nvGrpSpPr>
          <p:grpSpPr bwMode="auto">
            <a:xfrm>
              <a:off x="2157" y="1770"/>
              <a:ext cx="26" cy="26"/>
              <a:chOff x="1104" y="1776"/>
              <a:chExt cx="67" cy="80"/>
            </a:xfrm>
          </p:grpSpPr>
          <p:sp>
            <p:nvSpPr>
              <p:cNvPr id="325792" name="Line 160"/>
              <p:cNvSpPr>
                <a:spLocks noChangeShapeType="1"/>
              </p:cNvSpPr>
              <p:nvPr/>
            </p:nvSpPr>
            <p:spPr bwMode="auto">
              <a:xfrm flipH="1">
                <a:off x="1104" y="1776"/>
                <a:ext cx="34" cy="8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793" name="Line 161"/>
              <p:cNvSpPr>
                <a:spLocks noChangeShapeType="1"/>
              </p:cNvSpPr>
              <p:nvPr/>
            </p:nvSpPr>
            <p:spPr bwMode="auto">
              <a:xfrm flipH="1">
                <a:off x="1138" y="1776"/>
                <a:ext cx="33" cy="8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325794" name="Group 162"/>
            <p:cNvGrpSpPr>
              <a:grpSpLocks/>
            </p:cNvGrpSpPr>
            <p:nvPr/>
          </p:nvGrpSpPr>
          <p:grpSpPr bwMode="auto">
            <a:xfrm>
              <a:off x="2138" y="1801"/>
              <a:ext cx="93" cy="45"/>
              <a:chOff x="288" y="2160"/>
              <a:chExt cx="240" cy="144"/>
            </a:xfrm>
          </p:grpSpPr>
          <p:sp>
            <p:nvSpPr>
              <p:cNvPr id="325795" name="Rectangle 163"/>
              <p:cNvSpPr>
                <a:spLocks noChangeArrowheads="1"/>
              </p:cNvSpPr>
              <p:nvPr/>
            </p:nvSpPr>
            <p:spPr bwMode="auto">
              <a:xfrm>
                <a:off x="288" y="2160"/>
                <a:ext cx="240" cy="144"/>
              </a:xfrm>
              <a:prstGeom prst="rect">
                <a:avLst/>
              </a:prstGeom>
              <a:noFill/>
              <a:ln w="6350">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endParaRPr lang="ja-JP" altLang="ja-JP" sz="400">
                  <a:latin typeface="ＭＳ Ｐゴシック" pitchFamily="50" charset="-128"/>
                </a:endParaRPr>
              </a:p>
            </p:txBody>
          </p:sp>
          <p:grpSp>
            <p:nvGrpSpPr>
              <p:cNvPr id="325796" name="Group 164"/>
              <p:cNvGrpSpPr>
                <a:grpSpLocks/>
              </p:cNvGrpSpPr>
              <p:nvPr/>
            </p:nvGrpSpPr>
            <p:grpSpPr bwMode="auto">
              <a:xfrm>
                <a:off x="336" y="2208"/>
                <a:ext cx="101" cy="80"/>
                <a:chOff x="1104" y="1776"/>
                <a:chExt cx="101" cy="80"/>
              </a:xfrm>
            </p:grpSpPr>
            <p:sp>
              <p:nvSpPr>
                <p:cNvPr id="325797" name="Line 165"/>
                <p:cNvSpPr>
                  <a:spLocks noChangeShapeType="1"/>
                </p:cNvSpPr>
                <p:nvPr/>
              </p:nvSpPr>
              <p:spPr bwMode="auto">
                <a:xfrm flipH="1">
                  <a:off x="1104" y="1776"/>
                  <a:ext cx="34" cy="8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798" name="Line 166"/>
                <p:cNvSpPr>
                  <a:spLocks noChangeShapeType="1"/>
                </p:cNvSpPr>
                <p:nvPr/>
              </p:nvSpPr>
              <p:spPr bwMode="auto">
                <a:xfrm flipH="1">
                  <a:off x="1138" y="1776"/>
                  <a:ext cx="33" cy="8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799" name="Line 167"/>
                <p:cNvSpPr>
                  <a:spLocks noChangeShapeType="1"/>
                </p:cNvSpPr>
                <p:nvPr/>
              </p:nvSpPr>
              <p:spPr bwMode="auto">
                <a:xfrm flipH="1">
                  <a:off x="1171" y="1776"/>
                  <a:ext cx="34" cy="8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325800" name="Group 168"/>
            <p:cNvGrpSpPr>
              <a:grpSpLocks/>
            </p:cNvGrpSpPr>
            <p:nvPr/>
          </p:nvGrpSpPr>
          <p:grpSpPr bwMode="auto">
            <a:xfrm>
              <a:off x="2231" y="1801"/>
              <a:ext cx="91" cy="45"/>
              <a:chOff x="288" y="1776"/>
              <a:chExt cx="240" cy="144"/>
            </a:xfrm>
          </p:grpSpPr>
          <p:sp>
            <p:nvSpPr>
              <p:cNvPr id="325801" name="Rectangle 169"/>
              <p:cNvSpPr>
                <a:spLocks noChangeArrowheads="1"/>
              </p:cNvSpPr>
              <p:nvPr/>
            </p:nvSpPr>
            <p:spPr bwMode="auto">
              <a:xfrm>
                <a:off x="288" y="1776"/>
                <a:ext cx="240" cy="144"/>
              </a:xfrm>
              <a:prstGeom prst="rect">
                <a:avLst/>
              </a:prstGeom>
              <a:noFill/>
              <a:ln w="6350">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endParaRPr lang="ja-JP" altLang="ja-JP" sz="400">
                  <a:latin typeface="ＭＳ Ｐゴシック" pitchFamily="50" charset="-128"/>
                </a:endParaRPr>
              </a:p>
            </p:txBody>
          </p:sp>
          <p:grpSp>
            <p:nvGrpSpPr>
              <p:cNvPr id="325802" name="Group 170"/>
              <p:cNvGrpSpPr>
                <a:grpSpLocks/>
              </p:cNvGrpSpPr>
              <p:nvPr/>
            </p:nvGrpSpPr>
            <p:grpSpPr bwMode="auto">
              <a:xfrm>
                <a:off x="336" y="1824"/>
                <a:ext cx="134" cy="80"/>
                <a:chOff x="768" y="2496"/>
                <a:chExt cx="192" cy="144"/>
              </a:xfrm>
            </p:grpSpPr>
            <p:sp>
              <p:nvSpPr>
                <p:cNvPr id="325803" name="Line 171"/>
                <p:cNvSpPr>
                  <a:spLocks noChangeShapeType="1"/>
                </p:cNvSpPr>
                <p:nvPr/>
              </p:nvSpPr>
              <p:spPr bwMode="auto">
                <a:xfrm flipH="1">
                  <a:off x="768" y="2496"/>
                  <a:ext cx="48" cy="144"/>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804" name="Line 172"/>
                <p:cNvSpPr>
                  <a:spLocks noChangeShapeType="1"/>
                </p:cNvSpPr>
                <p:nvPr/>
              </p:nvSpPr>
              <p:spPr bwMode="auto">
                <a:xfrm flipH="1">
                  <a:off x="816" y="2496"/>
                  <a:ext cx="48" cy="144"/>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805" name="Line 173"/>
                <p:cNvSpPr>
                  <a:spLocks noChangeShapeType="1"/>
                </p:cNvSpPr>
                <p:nvPr/>
              </p:nvSpPr>
              <p:spPr bwMode="auto">
                <a:xfrm flipH="1">
                  <a:off x="864" y="2496"/>
                  <a:ext cx="48" cy="144"/>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806" name="Line 174"/>
                <p:cNvSpPr>
                  <a:spLocks noChangeShapeType="1"/>
                </p:cNvSpPr>
                <p:nvPr/>
              </p:nvSpPr>
              <p:spPr bwMode="auto">
                <a:xfrm flipH="1">
                  <a:off x="912" y="2496"/>
                  <a:ext cx="48" cy="144"/>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807" name="Line 175"/>
                <p:cNvSpPr>
                  <a:spLocks noChangeShapeType="1"/>
                </p:cNvSpPr>
                <p:nvPr/>
              </p:nvSpPr>
              <p:spPr bwMode="auto">
                <a:xfrm>
                  <a:off x="768" y="2496"/>
                  <a:ext cx="192" cy="144"/>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325808" name="Group 176"/>
            <p:cNvGrpSpPr>
              <a:grpSpLocks/>
            </p:cNvGrpSpPr>
            <p:nvPr/>
          </p:nvGrpSpPr>
          <p:grpSpPr bwMode="auto">
            <a:xfrm>
              <a:off x="2138" y="1939"/>
              <a:ext cx="93" cy="47"/>
              <a:chOff x="288" y="2352"/>
              <a:chExt cx="240" cy="144"/>
            </a:xfrm>
          </p:grpSpPr>
          <p:sp>
            <p:nvSpPr>
              <p:cNvPr id="325809" name="Rectangle 177"/>
              <p:cNvSpPr>
                <a:spLocks noChangeArrowheads="1"/>
              </p:cNvSpPr>
              <p:nvPr/>
            </p:nvSpPr>
            <p:spPr bwMode="auto">
              <a:xfrm>
                <a:off x="288" y="2352"/>
                <a:ext cx="240" cy="144"/>
              </a:xfrm>
              <a:prstGeom prst="rect">
                <a:avLst/>
              </a:prstGeom>
              <a:noFill/>
              <a:ln w="6350">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endParaRPr lang="ja-JP" altLang="ja-JP" sz="400">
                  <a:latin typeface="ＭＳ Ｐゴシック" pitchFamily="50" charset="-128"/>
                </a:endParaRPr>
              </a:p>
            </p:txBody>
          </p:sp>
          <p:grpSp>
            <p:nvGrpSpPr>
              <p:cNvPr id="325810" name="Group 178"/>
              <p:cNvGrpSpPr>
                <a:grpSpLocks/>
              </p:cNvGrpSpPr>
              <p:nvPr/>
            </p:nvGrpSpPr>
            <p:grpSpPr bwMode="auto">
              <a:xfrm>
                <a:off x="336" y="2400"/>
                <a:ext cx="67" cy="80"/>
                <a:chOff x="1104" y="1776"/>
                <a:chExt cx="67" cy="80"/>
              </a:xfrm>
            </p:grpSpPr>
            <p:sp>
              <p:nvSpPr>
                <p:cNvPr id="325811" name="Line 179"/>
                <p:cNvSpPr>
                  <a:spLocks noChangeShapeType="1"/>
                </p:cNvSpPr>
                <p:nvPr/>
              </p:nvSpPr>
              <p:spPr bwMode="auto">
                <a:xfrm flipH="1">
                  <a:off x="1104" y="1776"/>
                  <a:ext cx="34" cy="8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812" name="Line 180"/>
                <p:cNvSpPr>
                  <a:spLocks noChangeShapeType="1"/>
                </p:cNvSpPr>
                <p:nvPr/>
              </p:nvSpPr>
              <p:spPr bwMode="auto">
                <a:xfrm flipH="1">
                  <a:off x="1138" y="1776"/>
                  <a:ext cx="33" cy="8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325813" name="Group 181"/>
            <p:cNvGrpSpPr>
              <a:grpSpLocks/>
            </p:cNvGrpSpPr>
            <p:nvPr/>
          </p:nvGrpSpPr>
          <p:grpSpPr bwMode="auto">
            <a:xfrm>
              <a:off x="2138" y="1846"/>
              <a:ext cx="93" cy="46"/>
              <a:chOff x="288" y="2160"/>
              <a:chExt cx="240" cy="144"/>
            </a:xfrm>
          </p:grpSpPr>
          <p:sp>
            <p:nvSpPr>
              <p:cNvPr id="325814" name="Rectangle 182"/>
              <p:cNvSpPr>
                <a:spLocks noChangeArrowheads="1"/>
              </p:cNvSpPr>
              <p:nvPr/>
            </p:nvSpPr>
            <p:spPr bwMode="auto">
              <a:xfrm>
                <a:off x="288" y="2160"/>
                <a:ext cx="240" cy="144"/>
              </a:xfrm>
              <a:prstGeom prst="rect">
                <a:avLst/>
              </a:prstGeom>
              <a:noFill/>
              <a:ln w="6350">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endParaRPr lang="ja-JP" altLang="ja-JP" sz="400">
                  <a:latin typeface="ＭＳ Ｐゴシック" pitchFamily="50" charset="-128"/>
                </a:endParaRPr>
              </a:p>
            </p:txBody>
          </p:sp>
          <p:grpSp>
            <p:nvGrpSpPr>
              <p:cNvPr id="325815" name="Group 183"/>
              <p:cNvGrpSpPr>
                <a:grpSpLocks/>
              </p:cNvGrpSpPr>
              <p:nvPr/>
            </p:nvGrpSpPr>
            <p:grpSpPr bwMode="auto">
              <a:xfrm>
                <a:off x="336" y="2208"/>
                <a:ext cx="101" cy="80"/>
                <a:chOff x="1104" y="1776"/>
                <a:chExt cx="101" cy="80"/>
              </a:xfrm>
            </p:grpSpPr>
            <p:sp>
              <p:nvSpPr>
                <p:cNvPr id="325816" name="Line 184"/>
                <p:cNvSpPr>
                  <a:spLocks noChangeShapeType="1"/>
                </p:cNvSpPr>
                <p:nvPr/>
              </p:nvSpPr>
              <p:spPr bwMode="auto">
                <a:xfrm flipH="1">
                  <a:off x="1104" y="1776"/>
                  <a:ext cx="34" cy="8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817" name="Line 185"/>
                <p:cNvSpPr>
                  <a:spLocks noChangeShapeType="1"/>
                </p:cNvSpPr>
                <p:nvPr/>
              </p:nvSpPr>
              <p:spPr bwMode="auto">
                <a:xfrm flipH="1">
                  <a:off x="1138" y="1776"/>
                  <a:ext cx="33" cy="8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818" name="Line 186"/>
                <p:cNvSpPr>
                  <a:spLocks noChangeShapeType="1"/>
                </p:cNvSpPr>
                <p:nvPr/>
              </p:nvSpPr>
              <p:spPr bwMode="auto">
                <a:xfrm flipH="1">
                  <a:off x="1171" y="1776"/>
                  <a:ext cx="34" cy="8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325819" name="Group 187"/>
            <p:cNvGrpSpPr>
              <a:grpSpLocks/>
            </p:cNvGrpSpPr>
            <p:nvPr/>
          </p:nvGrpSpPr>
          <p:grpSpPr bwMode="auto">
            <a:xfrm>
              <a:off x="2138" y="1892"/>
              <a:ext cx="93" cy="47"/>
              <a:chOff x="288" y="1776"/>
              <a:chExt cx="240" cy="144"/>
            </a:xfrm>
          </p:grpSpPr>
          <p:sp>
            <p:nvSpPr>
              <p:cNvPr id="325820" name="Rectangle 188"/>
              <p:cNvSpPr>
                <a:spLocks noChangeArrowheads="1"/>
              </p:cNvSpPr>
              <p:nvPr/>
            </p:nvSpPr>
            <p:spPr bwMode="auto">
              <a:xfrm>
                <a:off x="288" y="1776"/>
                <a:ext cx="240" cy="144"/>
              </a:xfrm>
              <a:prstGeom prst="rect">
                <a:avLst/>
              </a:prstGeom>
              <a:noFill/>
              <a:ln w="6350">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endParaRPr lang="ja-JP" altLang="ja-JP" sz="400">
                  <a:latin typeface="ＭＳ Ｐゴシック" pitchFamily="50" charset="-128"/>
                </a:endParaRPr>
              </a:p>
            </p:txBody>
          </p:sp>
          <p:grpSp>
            <p:nvGrpSpPr>
              <p:cNvPr id="325821" name="Group 189"/>
              <p:cNvGrpSpPr>
                <a:grpSpLocks/>
              </p:cNvGrpSpPr>
              <p:nvPr/>
            </p:nvGrpSpPr>
            <p:grpSpPr bwMode="auto">
              <a:xfrm>
                <a:off x="336" y="1824"/>
                <a:ext cx="134" cy="80"/>
                <a:chOff x="768" y="2496"/>
                <a:chExt cx="192" cy="144"/>
              </a:xfrm>
            </p:grpSpPr>
            <p:sp>
              <p:nvSpPr>
                <p:cNvPr id="325822" name="Line 190"/>
                <p:cNvSpPr>
                  <a:spLocks noChangeShapeType="1"/>
                </p:cNvSpPr>
                <p:nvPr/>
              </p:nvSpPr>
              <p:spPr bwMode="auto">
                <a:xfrm flipH="1">
                  <a:off x="768" y="2496"/>
                  <a:ext cx="48" cy="144"/>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823" name="Line 191"/>
                <p:cNvSpPr>
                  <a:spLocks noChangeShapeType="1"/>
                </p:cNvSpPr>
                <p:nvPr/>
              </p:nvSpPr>
              <p:spPr bwMode="auto">
                <a:xfrm flipH="1">
                  <a:off x="816" y="2496"/>
                  <a:ext cx="48" cy="144"/>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824" name="Line 192"/>
                <p:cNvSpPr>
                  <a:spLocks noChangeShapeType="1"/>
                </p:cNvSpPr>
                <p:nvPr/>
              </p:nvSpPr>
              <p:spPr bwMode="auto">
                <a:xfrm flipH="1">
                  <a:off x="864" y="2496"/>
                  <a:ext cx="48" cy="144"/>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825" name="Line 193"/>
                <p:cNvSpPr>
                  <a:spLocks noChangeShapeType="1"/>
                </p:cNvSpPr>
                <p:nvPr/>
              </p:nvSpPr>
              <p:spPr bwMode="auto">
                <a:xfrm flipH="1">
                  <a:off x="912" y="2496"/>
                  <a:ext cx="48" cy="144"/>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826" name="Line 194"/>
                <p:cNvSpPr>
                  <a:spLocks noChangeShapeType="1"/>
                </p:cNvSpPr>
                <p:nvPr/>
              </p:nvSpPr>
              <p:spPr bwMode="auto">
                <a:xfrm>
                  <a:off x="768" y="2496"/>
                  <a:ext cx="192" cy="144"/>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sp>
          <p:nvSpPr>
            <p:cNvPr id="325827" name="Rectangle 195"/>
            <p:cNvSpPr>
              <a:spLocks noChangeArrowheads="1"/>
            </p:cNvSpPr>
            <p:nvPr/>
          </p:nvSpPr>
          <p:spPr bwMode="auto">
            <a:xfrm>
              <a:off x="2231" y="1723"/>
              <a:ext cx="91" cy="31"/>
            </a:xfrm>
            <a:prstGeom prst="rect">
              <a:avLst/>
            </a:prstGeom>
            <a:noFill/>
            <a:ln w="6350">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r>
                <a:rPr lang="ja-JP" altLang="en-US" sz="400"/>
                <a:t>ＰＭ</a:t>
              </a:r>
            </a:p>
          </p:txBody>
        </p:sp>
        <p:grpSp>
          <p:nvGrpSpPr>
            <p:cNvPr id="325828" name="Group 196"/>
            <p:cNvGrpSpPr>
              <a:grpSpLocks/>
            </p:cNvGrpSpPr>
            <p:nvPr/>
          </p:nvGrpSpPr>
          <p:grpSpPr bwMode="auto">
            <a:xfrm>
              <a:off x="2138" y="1986"/>
              <a:ext cx="93" cy="45"/>
              <a:chOff x="288" y="2160"/>
              <a:chExt cx="240" cy="144"/>
            </a:xfrm>
          </p:grpSpPr>
          <p:sp>
            <p:nvSpPr>
              <p:cNvPr id="325829" name="Rectangle 197"/>
              <p:cNvSpPr>
                <a:spLocks noChangeArrowheads="1"/>
              </p:cNvSpPr>
              <p:nvPr/>
            </p:nvSpPr>
            <p:spPr bwMode="auto">
              <a:xfrm>
                <a:off x="288" y="2160"/>
                <a:ext cx="240" cy="144"/>
              </a:xfrm>
              <a:prstGeom prst="rect">
                <a:avLst/>
              </a:prstGeom>
              <a:noFill/>
              <a:ln w="6350">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endParaRPr lang="ja-JP" altLang="ja-JP" sz="400">
                  <a:latin typeface="ＭＳ Ｐゴシック" pitchFamily="50" charset="-128"/>
                </a:endParaRPr>
              </a:p>
            </p:txBody>
          </p:sp>
          <p:grpSp>
            <p:nvGrpSpPr>
              <p:cNvPr id="325830" name="Group 198"/>
              <p:cNvGrpSpPr>
                <a:grpSpLocks/>
              </p:cNvGrpSpPr>
              <p:nvPr/>
            </p:nvGrpSpPr>
            <p:grpSpPr bwMode="auto">
              <a:xfrm>
                <a:off x="336" y="2208"/>
                <a:ext cx="101" cy="80"/>
                <a:chOff x="1104" y="1776"/>
                <a:chExt cx="101" cy="80"/>
              </a:xfrm>
            </p:grpSpPr>
            <p:sp>
              <p:nvSpPr>
                <p:cNvPr id="325831" name="Line 199"/>
                <p:cNvSpPr>
                  <a:spLocks noChangeShapeType="1"/>
                </p:cNvSpPr>
                <p:nvPr/>
              </p:nvSpPr>
              <p:spPr bwMode="auto">
                <a:xfrm flipH="1">
                  <a:off x="1104" y="1776"/>
                  <a:ext cx="34" cy="8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832" name="Line 200"/>
                <p:cNvSpPr>
                  <a:spLocks noChangeShapeType="1"/>
                </p:cNvSpPr>
                <p:nvPr/>
              </p:nvSpPr>
              <p:spPr bwMode="auto">
                <a:xfrm flipH="1">
                  <a:off x="1138" y="1776"/>
                  <a:ext cx="33" cy="8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833" name="Line 201"/>
                <p:cNvSpPr>
                  <a:spLocks noChangeShapeType="1"/>
                </p:cNvSpPr>
                <p:nvPr/>
              </p:nvSpPr>
              <p:spPr bwMode="auto">
                <a:xfrm flipH="1">
                  <a:off x="1171" y="1776"/>
                  <a:ext cx="34" cy="8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sp>
          <p:nvSpPr>
            <p:cNvPr id="325834" name="Rectangle 202"/>
            <p:cNvSpPr>
              <a:spLocks noChangeArrowheads="1"/>
            </p:cNvSpPr>
            <p:nvPr/>
          </p:nvSpPr>
          <p:spPr bwMode="auto">
            <a:xfrm>
              <a:off x="2231" y="1846"/>
              <a:ext cx="91" cy="46"/>
            </a:xfrm>
            <a:prstGeom prst="rect">
              <a:avLst/>
            </a:prstGeom>
            <a:noFill/>
            <a:ln w="6350">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endParaRPr lang="ja-JP" altLang="ja-JP" sz="500">
                <a:latin typeface="ＭＳ Ｐゴシック" pitchFamily="50" charset="-128"/>
              </a:endParaRPr>
            </a:p>
          </p:txBody>
        </p:sp>
        <p:sp>
          <p:nvSpPr>
            <p:cNvPr id="325835" name="Freeform 203"/>
            <p:cNvSpPr>
              <a:spLocks/>
            </p:cNvSpPr>
            <p:nvPr/>
          </p:nvSpPr>
          <p:spPr bwMode="auto">
            <a:xfrm>
              <a:off x="2303" y="1692"/>
              <a:ext cx="95" cy="432"/>
            </a:xfrm>
            <a:custGeom>
              <a:avLst/>
              <a:gdLst>
                <a:gd name="T0" fmla="*/ 235 w 235"/>
                <a:gd name="T1" fmla="*/ 0 h 612"/>
                <a:gd name="T2" fmla="*/ 205 w 235"/>
                <a:gd name="T3" fmla="*/ 210 h 612"/>
                <a:gd name="T4" fmla="*/ 7 w 235"/>
                <a:gd name="T5" fmla="*/ 486 h 612"/>
                <a:gd name="T6" fmla="*/ 1 w 235"/>
                <a:gd name="T7" fmla="*/ 612 h 612"/>
              </a:gdLst>
              <a:ahLst/>
              <a:cxnLst>
                <a:cxn ang="0">
                  <a:pos x="T0" y="T1"/>
                </a:cxn>
                <a:cxn ang="0">
                  <a:pos x="T2" y="T3"/>
                </a:cxn>
                <a:cxn ang="0">
                  <a:pos x="T4" y="T5"/>
                </a:cxn>
                <a:cxn ang="0">
                  <a:pos x="T6" y="T7"/>
                </a:cxn>
              </a:cxnLst>
              <a:rect l="0" t="0" r="r" b="b"/>
              <a:pathLst>
                <a:path w="235" h="612">
                  <a:moveTo>
                    <a:pt x="235" y="0"/>
                  </a:moveTo>
                  <a:cubicBezTo>
                    <a:pt x="232" y="52"/>
                    <a:pt x="235" y="157"/>
                    <a:pt x="205" y="210"/>
                  </a:cubicBezTo>
                  <a:cubicBezTo>
                    <a:pt x="150" y="309"/>
                    <a:pt x="44" y="375"/>
                    <a:pt x="7" y="486"/>
                  </a:cubicBezTo>
                  <a:cubicBezTo>
                    <a:pt x="0" y="584"/>
                    <a:pt x="1" y="542"/>
                    <a:pt x="1" y="612"/>
                  </a:cubicBezTo>
                </a:path>
              </a:pathLst>
            </a:custGeom>
            <a:noFill/>
            <a:ln w="6350" cap="flat" cmpd="sng">
              <a:solidFill>
                <a:schemeClr val="tx1"/>
              </a:solidFill>
              <a:prstDash val="solid"/>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836" name="Freeform 204"/>
            <p:cNvSpPr>
              <a:spLocks/>
            </p:cNvSpPr>
            <p:nvPr/>
          </p:nvSpPr>
          <p:spPr bwMode="auto">
            <a:xfrm>
              <a:off x="2341" y="1692"/>
              <a:ext cx="94" cy="432"/>
            </a:xfrm>
            <a:custGeom>
              <a:avLst/>
              <a:gdLst>
                <a:gd name="T0" fmla="*/ 235 w 235"/>
                <a:gd name="T1" fmla="*/ 0 h 612"/>
                <a:gd name="T2" fmla="*/ 205 w 235"/>
                <a:gd name="T3" fmla="*/ 210 h 612"/>
                <a:gd name="T4" fmla="*/ 7 w 235"/>
                <a:gd name="T5" fmla="*/ 486 h 612"/>
                <a:gd name="T6" fmla="*/ 1 w 235"/>
                <a:gd name="T7" fmla="*/ 612 h 612"/>
              </a:gdLst>
              <a:ahLst/>
              <a:cxnLst>
                <a:cxn ang="0">
                  <a:pos x="T0" y="T1"/>
                </a:cxn>
                <a:cxn ang="0">
                  <a:pos x="T2" y="T3"/>
                </a:cxn>
                <a:cxn ang="0">
                  <a:pos x="T4" y="T5"/>
                </a:cxn>
                <a:cxn ang="0">
                  <a:pos x="T6" y="T7"/>
                </a:cxn>
              </a:cxnLst>
              <a:rect l="0" t="0" r="r" b="b"/>
              <a:pathLst>
                <a:path w="235" h="612">
                  <a:moveTo>
                    <a:pt x="235" y="0"/>
                  </a:moveTo>
                  <a:cubicBezTo>
                    <a:pt x="232" y="52"/>
                    <a:pt x="235" y="157"/>
                    <a:pt x="205" y="210"/>
                  </a:cubicBezTo>
                  <a:cubicBezTo>
                    <a:pt x="150" y="309"/>
                    <a:pt x="44" y="375"/>
                    <a:pt x="7" y="486"/>
                  </a:cubicBezTo>
                  <a:cubicBezTo>
                    <a:pt x="0" y="584"/>
                    <a:pt x="1" y="542"/>
                    <a:pt x="1" y="612"/>
                  </a:cubicBezTo>
                </a:path>
              </a:pathLst>
            </a:custGeom>
            <a:noFill/>
            <a:ln w="6350" cap="flat" cmpd="sng">
              <a:solidFill>
                <a:schemeClr val="tx1"/>
              </a:solidFill>
              <a:prstDash val="solid"/>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325837" name="Group 205"/>
            <p:cNvGrpSpPr>
              <a:grpSpLocks/>
            </p:cNvGrpSpPr>
            <p:nvPr/>
          </p:nvGrpSpPr>
          <p:grpSpPr bwMode="auto">
            <a:xfrm>
              <a:off x="2231" y="1892"/>
              <a:ext cx="91" cy="47"/>
              <a:chOff x="288" y="2352"/>
              <a:chExt cx="240" cy="144"/>
            </a:xfrm>
          </p:grpSpPr>
          <p:sp>
            <p:nvSpPr>
              <p:cNvPr id="325838" name="Rectangle 206"/>
              <p:cNvSpPr>
                <a:spLocks noChangeArrowheads="1"/>
              </p:cNvSpPr>
              <p:nvPr/>
            </p:nvSpPr>
            <p:spPr bwMode="auto">
              <a:xfrm>
                <a:off x="288" y="2352"/>
                <a:ext cx="240" cy="144"/>
              </a:xfrm>
              <a:prstGeom prst="rect">
                <a:avLst/>
              </a:prstGeom>
              <a:noFill/>
              <a:ln w="6350">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endParaRPr lang="ja-JP" altLang="ja-JP" sz="400">
                  <a:latin typeface="ＭＳ Ｐゴシック" pitchFamily="50" charset="-128"/>
                </a:endParaRPr>
              </a:p>
            </p:txBody>
          </p:sp>
          <p:grpSp>
            <p:nvGrpSpPr>
              <p:cNvPr id="325839" name="Group 207"/>
              <p:cNvGrpSpPr>
                <a:grpSpLocks/>
              </p:cNvGrpSpPr>
              <p:nvPr/>
            </p:nvGrpSpPr>
            <p:grpSpPr bwMode="auto">
              <a:xfrm>
                <a:off x="336" y="2400"/>
                <a:ext cx="67" cy="80"/>
                <a:chOff x="1104" y="1776"/>
                <a:chExt cx="67" cy="80"/>
              </a:xfrm>
            </p:grpSpPr>
            <p:sp>
              <p:nvSpPr>
                <p:cNvPr id="325840" name="Line 208"/>
                <p:cNvSpPr>
                  <a:spLocks noChangeShapeType="1"/>
                </p:cNvSpPr>
                <p:nvPr/>
              </p:nvSpPr>
              <p:spPr bwMode="auto">
                <a:xfrm flipH="1">
                  <a:off x="1104" y="1776"/>
                  <a:ext cx="34" cy="8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841" name="Line 209"/>
                <p:cNvSpPr>
                  <a:spLocks noChangeShapeType="1"/>
                </p:cNvSpPr>
                <p:nvPr/>
              </p:nvSpPr>
              <p:spPr bwMode="auto">
                <a:xfrm flipH="1">
                  <a:off x="1138" y="1776"/>
                  <a:ext cx="33" cy="8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sp>
          <p:nvSpPr>
            <p:cNvPr id="325842" name="Rectangle 210"/>
            <p:cNvSpPr>
              <a:spLocks noChangeArrowheads="1"/>
            </p:cNvSpPr>
            <p:nvPr/>
          </p:nvSpPr>
          <p:spPr bwMode="auto">
            <a:xfrm>
              <a:off x="2231" y="1939"/>
              <a:ext cx="91" cy="47"/>
            </a:xfrm>
            <a:prstGeom prst="rect">
              <a:avLst/>
            </a:prstGeom>
            <a:noFill/>
            <a:ln w="6350">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endParaRPr lang="ja-JP" altLang="ja-JP" sz="400">
                <a:latin typeface="ＭＳ Ｐゴシック" pitchFamily="50" charset="-128"/>
              </a:endParaRPr>
            </a:p>
          </p:txBody>
        </p:sp>
        <p:grpSp>
          <p:nvGrpSpPr>
            <p:cNvPr id="325843" name="Group 211"/>
            <p:cNvGrpSpPr>
              <a:grpSpLocks/>
            </p:cNvGrpSpPr>
            <p:nvPr/>
          </p:nvGrpSpPr>
          <p:grpSpPr bwMode="auto">
            <a:xfrm>
              <a:off x="2249" y="1955"/>
              <a:ext cx="38" cy="26"/>
              <a:chOff x="1104" y="1776"/>
              <a:chExt cx="101" cy="80"/>
            </a:xfrm>
          </p:grpSpPr>
          <p:sp>
            <p:nvSpPr>
              <p:cNvPr id="325844" name="Line 212"/>
              <p:cNvSpPr>
                <a:spLocks noChangeShapeType="1"/>
              </p:cNvSpPr>
              <p:nvPr/>
            </p:nvSpPr>
            <p:spPr bwMode="auto">
              <a:xfrm flipH="1">
                <a:off x="1104" y="1776"/>
                <a:ext cx="34" cy="8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845" name="Line 213"/>
              <p:cNvSpPr>
                <a:spLocks noChangeShapeType="1"/>
              </p:cNvSpPr>
              <p:nvPr/>
            </p:nvSpPr>
            <p:spPr bwMode="auto">
              <a:xfrm flipH="1">
                <a:off x="1138" y="1776"/>
                <a:ext cx="33" cy="8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846" name="Line 214"/>
              <p:cNvSpPr>
                <a:spLocks noChangeShapeType="1"/>
              </p:cNvSpPr>
              <p:nvPr/>
            </p:nvSpPr>
            <p:spPr bwMode="auto">
              <a:xfrm flipH="1">
                <a:off x="1171" y="1776"/>
                <a:ext cx="34" cy="8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325847" name="Group 215"/>
            <p:cNvGrpSpPr>
              <a:grpSpLocks/>
            </p:cNvGrpSpPr>
            <p:nvPr/>
          </p:nvGrpSpPr>
          <p:grpSpPr bwMode="auto">
            <a:xfrm>
              <a:off x="2249" y="2001"/>
              <a:ext cx="26" cy="25"/>
              <a:chOff x="1104" y="1776"/>
              <a:chExt cx="67" cy="80"/>
            </a:xfrm>
          </p:grpSpPr>
          <p:sp>
            <p:nvSpPr>
              <p:cNvPr id="325848" name="Line 216"/>
              <p:cNvSpPr>
                <a:spLocks noChangeShapeType="1"/>
              </p:cNvSpPr>
              <p:nvPr/>
            </p:nvSpPr>
            <p:spPr bwMode="auto">
              <a:xfrm flipH="1">
                <a:off x="1104" y="1776"/>
                <a:ext cx="34" cy="8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849" name="Line 217"/>
              <p:cNvSpPr>
                <a:spLocks noChangeShapeType="1"/>
              </p:cNvSpPr>
              <p:nvPr/>
            </p:nvSpPr>
            <p:spPr bwMode="auto">
              <a:xfrm flipH="1">
                <a:off x="1138" y="1776"/>
                <a:ext cx="33" cy="8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325850" name="Line 218"/>
            <p:cNvSpPr>
              <a:spLocks noChangeShapeType="1"/>
            </p:cNvSpPr>
            <p:nvPr/>
          </p:nvSpPr>
          <p:spPr bwMode="auto">
            <a:xfrm>
              <a:off x="2231" y="2031"/>
              <a:ext cx="72"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851" name="Line 219"/>
            <p:cNvSpPr>
              <a:spLocks noChangeShapeType="1"/>
            </p:cNvSpPr>
            <p:nvPr/>
          </p:nvSpPr>
          <p:spPr bwMode="auto">
            <a:xfrm>
              <a:off x="2231" y="2077"/>
              <a:ext cx="72"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852" name="Rectangle 220"/>
            <p:cNvSpPr>
              <a:spLocks noChangeArrowheads="1"/>
            </p:cNvSpPr>
            <p:nvPr/>
          </p:nvSpPr>
          <p:spPr bwMode="auto">
            <a:xfrm>
              <a:off x="1972" y="1692"/>
              <a:ext cx="166" cy="62"/>
            </a:xfrm>
            <a:prstGeom prst="rect">
              <a:avLst/>
            </a:prstGeom>
            <a:noFill/>
            <a:ln w="6350">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r>
                <a:rPr lang="ja-JP" altLang="en-US" sz="300"/>
                <a:t>不良個所</a:t>
              </a:r>
            </a:p>
          </p:txBody>
        </p:sp>
        <p:sp>
          <p:nvSpPr>
            <p:cNvPr id="325853" name="Rectangle 221"/>
            <p:cNvSpPr>
              <a:spLocks noChangeArrowheads="1"/>
            </p:cNvSpPr>
            <p:nvPr/>
          </p:nvSpPr>
          <p:spPr bwMode="auto">
            <a:xfrm>
              <a:off x="1972" y="1754"/>
              <a:ext cx="166" cy="47"/>
            </a:xfrm>
            <a:prstGeom prst="rect">
              <a:avLst/>
            </a:prstGeom>
            <a:noFill/>
            <a:ln w="6350">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r>
                <a:rPr lang="ja-JP" altLang="en-US" sz="400"/>
                <a:t>型くずれ</a:t>
              </a:r>
            </a:p>
          </p:txBody>
        </p:sp>
        <p:sp>
          <p:nvSpPr>
            <p:cNvPr id="325854" name="Rectangle 222"/>
            <p:cNvSpPr>
              <a:spLocks noChangeArrowheads="1"/>
            </p:cNvSpPr>
            <p:nvPr/>
          </p:nvSpPr>
          <p:spPr bwMode="auto">
            <a:xfrm>
              <a:off x="1972" y="1801"/>
              <a:ext cx="166" cy="45"/>
            </a:xfrm>
            <a:prstGeom prst="rect">
              <a:avLst/>
            </a:prstGeom>
            <a:noFill/>
            <a:ln w="6350">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r>
                <a:rPr lang="ja-JP" altLang="en-US" sz="400"/>
                <a:t>肉   厚</a:t>
              </a:r>
            </a:p>
          </p:txBody>
        </p:sp>
        <p:sp>
          <p:nvSpPr>
            <p:cNvPr id="325855" name="Rectangle 223"/>
            <p:cNvSpPr>
              <a:spLocks noChangeArrowheads="1"/>
            </p:cNvSpPr>
            <p:nvPr/>
          </p:nvSpPr>
          <p:spPr bwMode="auto">
            <a:xfrm>
              <a:off x="1972" y="1846"/>
              <a:ext cx="166" cy="46"/>
            </a:xfrm>
            <a:prstGeom prst="rect">
              <a:avLst/>
            </a:prstGeom>
            <a:noFill/>
            <a:ln w="6350">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r>
                <a:rPr lang="ja-JP" altLang="en-US" sz="400"/>
                <a:t>肉   薄</a:t>
              </a:r>
            </a:p>
          </p:txBody>
        </p:sp>
        <p:sp>
          <p:nvSpPr>
            <p:cNvPr id="325856" name="Rectangle 224"/>
            <p:cNvSpPr>
              <a:spLocks noChangeArrowheads="1"/>
            </p:cNvSpPr>
            <p:nvPr/>
          </p:nvSpPr>
          <p:spPr bwMode="auto">
            <a:xfrm>
              <a:off x="1972" y="1892"/>
              <a:ext cx="166" cy="47"/>
            </a:xfrm>
            <a:prstGeom prst="rect">
              <a:avLst/>
            </a:prstGeom>
            <a:noFill/>
            <a:ln w="6350">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r>
                <a:rPr lang="ja-JP" altLang="en-US" sz="400"/>
                <a:t>型くずれ</a:t>
              </a:r>
            </a:p>
          </p:txBody>
        </p:sp>
        <p:sp>
          <p:nvSpPr>
            <p:cNvPr id="325857" name="Rectangle 225"/>
            <p:cNvSpPr>
              <a:spLocks noChangeArrowheads="1"/>
            </p:cNvSpPr>
            <p:nvPr/>
          </p:nvSpPr>
          <p:spPr bwMode="auto">
            <a:xfrm>
              <a:off x="1972" y="1986"/>
              <a:ext cx="166" cy="45"/>
            </a:xfrm>
            <a:prstGeom prst="rect">
              <a:avLst/>
            </a:prstGeom>
            <a:noFill/>
            <a:ln w="6350">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r>
                <a:rPr lang="ja-JP" altLang="en-US" sz="400"/>
                <a:t>肉   薄</a:t>
              </a:r>
            </a:p>
          </p:txBody>
        </p:sp>
        <p:sp>
          <p:nvSpPr>
            <p:cNvPr id="325858" name="Rectangle 226"/>
            <p:cNvSpPr>
              <a:spLocks noChangeArrowheads="1"/>
            </p:cNvSpPr>
            <p:nvPr/>
          </p:nvSpPr>
          <p:spPr bwMode="auto">
            <a:xfrm>
              <a:off x="1972" y="2031"/>
              <a:ext cx="166" cy="46"/>
            </a:xfrm>
            <a:prstGeom prst="rect">
              <a:avLst/>
            </a:prstGeom>
            <a:noFill/>
            <a:ln w="6350">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r>
                <a:rPr lang="ja-JP" altLang="en-US" sz="400"/>
                <a:t>小    計</a:t>
              </a:r>
            </a:p>
          </p:txBody>
        </p:sp>
        <p:grpSp>
          <p:nvGrpSpPr>
            <p:cNvPr id="325859" name="Group 227"/>
            <p:cNvGrpSpPr>
              <a:grpSpLocks/>
            </p:cNvGrpSpPr>
            <p:nvPr/>
          </p:nvGrpSpPr>
          <p:grpSpPr bwMode="auto">
            <a:xfrm>
              <a:off x="1972" y="1939"/>
              <a:ext cx="166" cy="185"/>
              <a:chOff x="1972" y="1939"/>
              <a:chExt cx="166" cy="185"/>
            </a:xfrm>
          </p:grpSpPr>
          <p:sp>
            <p:nvSpPr>
              <p:cNvPr id="325860" name="Rectangle 228"/>
              <p:cNvSpPr>
                <a:spLocks noChangeArrowheads="1"/>
              </p:cNvSpPr>
              <p:nvPr/>
            </p:nvSpPr>
            <p:spPr bwMode="auto">
              <a:xfrm>
                <a:off x="1972" y="1939"/>
                <a:ext cx="166" cy="47"/>
              </a:xfrm>
              <a:prstGeom prst="rect">
                <a:avLst/>
              </a:prstGeom>
              <a:noFill/>
              <a:ln w="6350">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r>
                  <a:rPr lang="ja-JP" altLang="en-US" sz="400"/>
                  <a:t>肉    厚</a:t>
                </a:r>
              </a:p>
            </p:txBody>
          </p:sp>
          <p:sp>
            <p:nvSpPr>
              <p:cNvPr id="325861" name="Rectangle 229"/>
              <p:cNvSpPr>
                <a:spLocks noChangeArrowheads="1"/>
              </p:cNvSpPr>
              <p:nvPr/>
            </p:nvSpPr>
            <p:spPr bwMode="auto">
              <a:xfrm>
                <a:off x="1972" y="2077"/>
                <a:ext cx="166" cy="47"/>
              </a:xfrm>
              <a:prstGeom prst="rect">
                <a:avLst/>
              </a:prstGeom>
              <a:noFill/>
              <a:ln w="6350">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r>
                  <a:rPr lang="ja-JP" altLang="en-US" sz="400"/>
                  <a:t>合    計</a:t>
                </a:r>
              </a:p>
            </p:txBody>
          </p:sp>
        </p:grpSp>
        <p:sp>
          <p:nvSpPr>
            <p:cNvPr id="325862" name="Line 230"/>
            <p:cNvSpPr>
              <a:spLocks noChangeShapeType="1"/>
            </p:cNvSpPr>
            <p:nvPr/>
          </p:nvSpPr>
          <p:spPr bwMode="auto">
            <a:xfrm>
              <a:off x="2138" y="2124"/>
              <a:ext cx="165"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863" name="Line 231"/>
            <p:cNvSpPr>
              <a:spLocks noChangeShapeType="1"/>
            </p:cNvSpPr>
            <p:nvPr/>
          </p:nvSpPr>
          <p:spPr bwMode="auto">
            <a:xfrm>
              <a:off x="2322" y="1801"/>
              <a:ext cx="76"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864" name="Line 232"/>
            <p:cNvSpPr>
              <a:spLocks noChangeShapeType="1"/>
            </p:cNvSpPr>
            <p:nvPr/>
          </p:nvSpPr>
          <p:spPr bwMode="auto">
            <a:xfrm>
              <a:off x="2322" y="1846"/>
              <a:ext cx="57"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865" name="Line 233"/>
            <p:cNvSpPr>
              <a:spLocks noChangeShapeType="1"/>
            </p:cNvSpPr>
            <p:nvPr/>
          </p:nvSpPr>
          <p:spPr bwMode="auto">
            <a:xfrm>
              <a:off x="2322" y="1892"/>
              <a:ext cx="37"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866" name="Line 234"/>
            <p:cNvSpPr>
              <a:spLocks noChangeShapeType="1"/>
            </p:cNvSpPr>
            <p:nvPr/>
          </p:nvSpPr>
          <p:spPr bwMode="auto">
            <a:xfrm>
              <a:off x="2322" y="1939"/>
              <a:ext cx="19"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867" name="Line 235"/>
            <p:cNvSpPr>
              <a:spLocks noChangeShapeType="1"/>
            </p:cNvSpPr>
            <p:nvPr/>
          </p:nvSpPr>
          <p:spPr bwMode="auto">
            <a:xfrm>
              <a:off x="2341" y="2124"/>
              <a:ext cx="167"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868" name="Line 236"/>
            <p:cNvSpPr>
              <a:spLocks noChangeShapeType="1"/>
            </p:cNvSpPr>
            <p:nvPr/>
          </p:nvSpPr>
          <p:spPr bwMode="auto">
            <a:xfrm>
              <a:off x="2341" y="2077"/>
              <a:ext cx="75"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869" name="Line 237"/>
            <p:cNvSpPr>
              <a:spLocks noChangeShapeType="1"/>
            </p:cNvSpPr>
            <p:nvPr/>
          </p:nvSpPr>
          <p:spPr bwMode="auto">
            <a:xfrm>
              <a:off x="2341" y="2031"/>
              <a:ext cx="75"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870" name="Line 238"/>
            <p:cNvSpPr>
              <a:spLocks noChangeShapeType="1"/>
            </p:cNvSpPr>
            <p:nvPr/>
          </p:nvSpPr>
          <p:spPr bwMode="auto">
            <a:xfrm>
              <a:off x="2359" y="1986"/>
              <a:ext cx="57"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871" name="Line 239"/>
            <p:cNvSpPr>
              <a:spLocks noChangeShapeType="1"/>
            </p:cNvSpPr>
            <p:nvPr/>
          </p:nvSpPr>
          <p:spPr bwMode="auto">
            <a:xfrm>
              <a:off x="2379" y="1939"/>
              <a:ext cx="37"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872" name="Line 240"/>
            <p:cNvSpPr>
              <a:spLocks noChangeShapeType="1"/>
            </p:cNvSpPr>
            <p:nvPr/>
          </p:nvSpPr>
          <p:spPr bwMode="auto">
            <a:xfrm>
              <a:off x="2398" y="1892"/>
              <a:ext cx="18"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873" name="Line 241"/>
            <p:cNvSpPr>
              <a:spLocks noChangeShapeType="1"/>
            </p:cNvSpPr>
            <p:nvPr/>
          </p:nvSpPr>
          <p:spPr bwMode="auto">
            <a:xfrm>
              <a:off x="2416" y="1861"/>
              <a:ext cx="0" cy="31"/>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874" name="Line 242"/>
            <p:cNvSpPr>
              <a:spLocks noChangeShapeType="1"/>
            </p:cNvSpPr>
            <p:nvPr/>
          </p:nvSpPr>
          <p:spPr bwMode="auto">
            <a:xfrm>
              <a:off x="2416" y="1846"/>
              <a:ext cx="92"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875" name="Line 243"/>
            <p:cNvSpPr>
              <a:spLocks noChangeShapeType="1"/>
            </p:cNvSpPr>
            <p:nvPr/>
          </p:nvSpPr>
          <p:spPr bwMode="auto">
            <a:xfrm>
              <a:off x="2435" y="1801"/>
              <a:ext cx="92"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876" name="Line 244"/>
            <p:cNvSpPr>
              <a:spLocks noChangeShapeType="1"/>
            </p:cNvSpPr>
            <p:nvPr/>
          </p:nvSpPr>
          <p:spPr bwMode="auto">
            <a:xfrm>
              <a:off x="2435" y="1754"/>
              <a:ext cx="92"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877" name="Line 245"/>
            <p:cNvSpPr>
              <a:spLocks noChangeShapeType="1"/>
            </p:cNvSpPr>
            <p:nvPr/>
          </p:nvSpPr>
          <p:spPr bwMode="auto">
            <a:xfrm>
              <a:off x="2435" y="1723"/>
              <a:ext cx="92"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878" name="Line 246"/>
            <p:cNvSpPr>
              <a:spLocks noChangeShapeType="1"/>
            </p:cNvSpPr>
            <p:nvPr/>
          </p:nvSpPr>
          <p:spPr bwMode="auto">
            <a:xfrm flipH="1">
              <a:off x="2435" y="1815"/>
              <a:ext cx="13" cy="26"/>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879" name="Line 247"/>
            <p:cNvSpPr>
              <a:spLocks noChangeShapeType="1"/>
            </p:cNvSpPr>
            <p:nvPr/>
          </p:nvSpPr>
          <p:spPr bwMode="auto">
            <a:xfrm flipH="1">
              <a:off x="2359" y="1954"/>
              <a:ext cx="15" cy="26"/>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880" name="Line 248"/>
            <p:cNvSpPr>
              <a:spLocks noChangeShapeType="1"/>
            </p:cNvSpPr>
            <p:nvPr/>
          </p:nvSpPr>
          <p:spPr bwMode="auto">
            <a:xfrm flipH="1">
              <a:off x="2374" y="1954"/>
              <a:ext cx="11" cy="26"/>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881" name="Line 249"/>
            <p:cNvSpPr>
              <a:spLocks noChangeShapeType="1"/>
            </p:cNvSpPr>
            <p:nvPr/>
          </p:nvSpPr>
          <p:spPr bwMode="auto">
            <a:xfrm flipH="1">
              <a:off x="2385" y="1954"/>
              <a:ext cx="14" cy="26"/>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882" name="Line 250"/>
            <p:cNvSpPr>
              <a:spLocks noChangeShapeType="1"/>
            </p:cNvSpPr>
            <p:nvPr/>
          </p:nvSpPr>
          <p:spPr bwMode="auto">
            <a:xfrm flipH="1">
              <a:off x="2399" y="1954"/>
              <a:ext cx="13" cy="26"/>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883" name="Line 251"/>
            <p:cNvSpPr>
              <a:spLocks noChangeShapeType="1"/>
            </p:cNvSpPr>
            <p:nvPr/>
          </p:nvSpPr>
          <p:spPr bwMode="auto">
            <a:xfrm>
              <a:off x="2379" y="1954"/>
              <a:ext cx="33" cy="26"/>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325884" name="Group 252"/>
            <p:cNvGrpSpPr>
              <a:grpSpLocks/>
            </p:cNvGrpSpPr>
            <p:nvPr/>
          </p:nvGrpSpPr>
          <p:grpSpPr bwMode="auto">
            <a:xfrm>
              <a:off x="2354" y="2001"/>
              <a:ext cx="25" cy="25"/>
              <a:chOff x="1104" y="1776"/>
              <a:chExt cx="67" cy="80"/>
            </a:xfrm>
          </p:grpSpPr>
          <p:sp>
            <p:nvSpPr>
              <p:cNvPr id="325885" name="Line 253"/>
              <p:cNvSpPr>
                <a:spLocks noChangeShapeType="1"/>
              </p:cNvSpPr>
              <p:nvPr/>
            </p:nvSpPr>
            <p:spPr bwMode="auto">
              <a:xfrm flipH="1">
                <a:off x="1104" y="1776"/>
                <a:ext cx="34" cy="8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886" name="Line 254"/>
              <p:cNvSpPr>
                <a:spLocks noChangeShapeType="1"/>
              </p:cNvSpPr>
              <p:nvPr/>
            </p:nvSpPr>
            <p:spPr bwMode="auto">
              <a:xfrm flipH="1">
                <a:off x="1138" y="1776"/>
                <a:ext cx="33" cy="8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325887" name="Line 255"/>
            <p:cNvSpPr>
              <a:spLocks noChangeShapeType="1"/>
            </p:cNvSpPr>
            <p:nvPr/>
          </p:nvSpPr>
          <p:spPr bwMode="auto">
            <a:xfrm>
              <a:off x="2322" y="1723"/>
              <a:ext cx="0" cy="31"/>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888" name="Line 256"/>
            <p:cNvSpPr>
              <a:spLocks noChangeShapeType="1"/>
            </p:cNvSpPr>
            <p:nvPr/>
          </p:nvSpPr>
          <p:spPr bwMode="auto">
            <a:xfrm>
              <a:off x="2322" y="1754"/>
              <a:ext cx="76"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889" name="Line 257"/>
            <p:cNvSpPr>
              <a:spLocks noChangeShapeType="1"/>
            </p:cNvSpPr>
            <p:nvPr/>
          </p:nvSpPr>
          <p:spPr bwMode="auto">
            <a:xfrm>
              <a:off x="2322" y="1723"/>
              <a:ext cx="76"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325890" name="Group 258"/>
            <p:cNvGrpSpPr>
              <a:grpSpLocks/>
            </p:cNvGrpSpPr>
            <p:nvPr/>
          </p:nvGrpSpPr>
          <p:grpSpPr bwMode="auto">
            <a:xfrm>
              <a:off x="2341" y="1769"/>
              <a:ext cx="40" cy="26"/>
              <a:chOff x="1104" y="1776"/>
              <a:chExt cx="101" cy="80"/>
            </a:xfrm>
          </p:grpSpPr>
          <p:sp>
            <p:nvSpPr>
              <p:cNvPr id="325891" name="Line 259"/>
              <p:cNvSpPr>
                <a:spLocks noChangeShapeType="1"/>
              </p:cNvSpPr>
              <p:nvPr/>
            </p:nvSpPr>
            <p:spPr bwMode="auto">
              <a:xfrm flipH="1">
                <a:off x="1104" y="1776"/>
                <a:ext cx="34" cy="8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892" name="Line 260"/>
              <p:cNvSpPr>
                <a:spLocks noChangeShapeType="1"/>
              </p:cNvSpPr>
              <p:nvPr/>
            </p:nvSpPr>
            <p:spPr bwMode="auto">
              <a:xfrm flipH="1">
                <a:off x="1138" y="1776"/>
                <a:ext cx="33" cy="8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893" name="Line 261"/>
              <p:cNvSpPr>
                <a:spLocks noChangeShapeType="1"/>
              </p:cNvSpPr>
              <p:nvPr/>
            </p:nvSpPr>
            <p:spPr bwMode="auto">
              <a:xfrm flipH="1">
                <a:off x="1171" y="1776"/>
                <a:ext cx="34" cy="8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325894" name="Group 262"/>
            <p:cNvGrpSpPr>
              <a:grpSpLocks/>
            </p:cNvGrpSpPr>
            <p:nvPr/>
          </p:nvGrpSpPr>
          <p:grpSpPr bwMode="auto">
            <a:xfrm>
              <a:off x="2341" y="1815"/>
              <a:ext cx="27" cy="26"/>
              <a:chOff x="1104" y="1776"/>
              <a:chExt cx="67" cy="80"/>
            </a:xfrm>
          </p:grpSpPr>
          <p:sp>
            <p:nvSpPr>
              <p:cNvPr id="325895" name="Line 263"/>
              <p:cNvSpPr>
                <a:spLocks noChangeShapeType="1"/>
              </p:cNvSpPr>
              <p:nvPr/>
            </p:nvSpPr>
            <p:spPr bwMode="auto">
              <a:xfrm flipH="1">
                <a:off x="1104" y="1776"/>
                <a:ext cx="34" cy="8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896" name="Line 264"/>
              <p:cNvSpPr>
                <a:spLocks noChangeShapeType="1"/>
              </p:cNvSpPr>
              <p:nvPr/>
            </p:nvSpPr>
            <p:spPr bwMode="auto">
              <a:xfrm flipH="1">
                <a:off x="1138" y="1776"/>
                <a:ext cx="33" cy="8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325897" name="Rectangle 265"/>
            <p:cNvSpPr>
              <a:spLocks noChangeArrowheads="1"/>
            </p:cNvSpPr>
            <p:nvPr/>
          </p:nvSpPr>
          <p:spPr bwMode="auto">
            <a:xfrm>
              <a:off x="2508" y="2077"/>
              <a:ext cx="186" cy="47"/>
            </a:xfrm>
            <a:prstGeom prst="rect">
              <a:avLst/>
            </a:prstGeom>
            <a:noFill/>
            <a:ln w="6350">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r>
                <a:rPr lang="en-US" altLang="ja-JP" sz="500">
                  <a:latin typeface="ＭＳ Ｐゴシック" pitchFamily="50" charset="-128"/>
                </a:rPr>
                <a:t>28</a:t>
              </a:r>
            </a:p>
          </p:txBody>
        </p:sp>
        <p:sp>
          <p:nvSpPr>
            <p:cNvPr id="325898" name="Line 266"/>
            <p:cNvSpPr>
              <a:spLocks noChangeShapeType="1"/>
            </p:cNvSpPr>
            <p:nvPr/>
          </p:nvSpPr>
          <p:spPr bwMode="auto">
            <a:xfrm>
              <a:off x="2878" y="1692"/>
              <a:ext cx="0" cy="432"/>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899" name="Line 267"/>
            <p:cNvSpPr>
              <a:spLocks noChangeShapeType="1"/>
            </p:cNvSpPr>
            <p:nvPr/>
          </p:nvSpPr>
          <p:spPr bwMode="auto">
            <a:xfrm>
              <a:off x="1879" y="2124"/>
              <a:ext cx="424"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900" name="Line 268"/>
            <p:cNvSpPr>
              <a:spLocks noChangeShapeType="1"/>
            </p:cNvSpPr>
            <p:nvPr/>
          </p:nvSpPr>
          <p:spPr bwMode="auto">
            <a:xfrm>
              <a:off x="2341" y="2124"/>
              <a:ext cx="537"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901" name="Line 269"/>
            <p:cNvSpPr>
              <a:spLocks noChangeShapeType="1"/>
            </p:cNvSpPr>
            <p:nvPr/>
          </p:nvSpPr>
          <p:spPr bwMode="auto">
            <a:xfrm>
              <a:off x="1879" y="1692"/>
              <a:ext cx="519"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902" name="Line 270"/>
            <p:cNvSpPr>
              <a:spLocks noChangeShapeType="1"/>
            </p:cNvSpPr>
            <p:nvPr/>
          </p:nvSpPr>
          <p:spPr bwMode="auto">
            <a:xfrm>
              <a:off x="2435" y="1692"/>
              <a:ext cx="443"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325903" name="Rectangle 271"/>
          <p:cNvSpPr>
            <a:spLocks noChangeArrowheads="1"/>
          </p:cNvSpPr>
          <p:nvPr/>
        </p:nvSpPr>
        <p:spPr bwMode="auto">
          <a:xfrm>
            <a:off x="3276600" y="5732463"/>
            <a:ext cx="125413" cy="96837"/>
          </a:xfrm>
          <a:prstGeom prst="rect">
            <a:avLst/>
          </a:prstGeom>
          <a:solidFill>
            <a:srgbClr val="CCFFFF"/>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904" name="Rectangle 272"/>
          <p:cNvSpPr>
            <a:spLocks noChangeArrowheads="1"/>
          </p:cNvSpPr>
          <p:nvPr/>
        </p:nvSpPr>
        <p:spPr bwMode="auto">
          <a:xfrm>
            <a:off x="3163888" y="5783263"/>
            <a:ext cx="112712" cy="46037"/>
          </a:xfrm>
          <a:prstGeom prst="rect">
            <a:avLst/>
          </a:prstGeom>
          <a:solidFill>
            <a:srgbClr val="CCFFFF"/>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905" name="Line 273"/>
          <p:cNvSpPr>
            <a:spLocks noChangeShapeType="1"/>
          </p:cNvSpPr>
          <p:nvPr/>
        </p:nvSpPr>
        <p:spPr bwMode="auto">
          <a:xfrm flipV="1">
            <a:off x="2976563" y="5170488"/>
            <a:ext cx="0" cy="65881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906" name="Rectangle 274"/>
          <p:cNvSpPr>
            <a:spLocks noChangeArrowheads="1"/>
          </p:cNvSpPr>
          <p:nvPr/>
        </p:nvSpPr>
        <p:spPr bwMode="auto">
          <a:xfrm>
            <a:off x="3500438" y="5464175"/>
            <a:ext cx="111125" cy="365125"/>
          </a:xfrm>
          <a:prstGeom prst="rect">
            <a:avLst/>
          </a:prstGeom>
          <a:solidFill>
            <a:srgbClr val="CCFFFF"/>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907" name="Rectangle 275"/>
          <p:cNvSpPr>
            <a:spLocks noChangeArrowheads="1"/>
          </p:cNvSpPr>
          <p:nvPr/>
        </p:nvSpPr>
        <p:spPr bwMode="auto">
          <a:xfrm>
            <a:off x="3387725" y="5561013"/>
            <a:ext cx="112713" cy="268287"/>
          </a:xfrm>
          <a:prstGeom prst="rect">
            <a:avLst/>
          </a:prstGeom>
          <a:solidFill>
            <a:srgbClr val="CCFFFF"/>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908" name="Rectangle 276"/>
          <p:cNvSpPr>
            <a:spLocks noChangeArrowheads="1"/>
          </p:cNvSpPr>
          <p:nvPr/>
        </p:nvSpPr>
        <p:spPr bwMode="auto">
          <a:xfrm>
            <a:off x="3611563" y="5316538"/>
            <a:ext cx="112712" cy="512762"/>
          </a:xfrm>
          <a:prstGeom prst="rect">
            <a:avLst/>
          </a:prstGeom>
          <a:solidFill>
            <a:srgbClr val="CCFFFF"/>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909" name="Rectangle 277"/>
          <p:cNvSpPr>
            <a:spLocks noChangeArrowheads="1"/>
          </p:cNvSpPr>
          <p:nvPr/>
        </p:nvSpPr>
        <p:spPr bwMode="auto">
          <a:xfrm>
            <a:off x="3724275" y="5365750"/>
            <a:ext cx="112713" cy="463550"/>
          </a:xfrm>
          <a:prstGeom prst="rect">
            <a:avLst/>
          </a:prstGeom>
          <a:solidFill>
            <a:srgbClr val="CCFFFF"/>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910" name="Rectangle 278"/>
          <p:cNvSpPr>
            <a:spLocks noChangeArrowheads="1"/>
          </p:cNvSpPr>
          <p:nvPr/>
        </p:nvSpPr>
        <p:spPr bwMode="auto">
          <a:xfrm>
            <a:off x="3949700" y="5683250"/>
            <a:ext cx="111125" cy="146050"/>
          </a:xfrm>
          <a:prstGeom prst="rect">
            <a:avLst/>
          </a:prstGeom>
          <a:solidFill>
            <a:srgbClr val="CCFFFF"/>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911" name="Rectangle 279"/>
          <p:cNvSpPr>
            <a:spLocks noChangeArrowheads="1"/>
          </p:cNvSpPr>
          <p:nvPr/>
        </p:nvSpPr>
        <p:spPr bwMode="auto">
          <a:xfrm>
            <a:off x="3836988" y="5487988"/>
            <a:ext cx="112712" cy="341312"/>
          </a:xfrm>
          <a:prstGeom prst="rect">
            <a:avLst/>
          </a:prstGeom>
          <a:solidFill>
            <a:srgbClr val="CCFFFF"/>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912" name="Rectangle 280"/>
          <p:cNvSpPr>
            <a:spLocks noChangeArrowheads="1"/>
          </p:cNvSpPr>
          <p:nvPr/>
        </p:nvSpPr>
        <p:spPr bwMode="auto">
          <a:xfrm>
            <a:off x="4060825" y="5732463"/>
            <a:ext cx="112713" cy="96837"/>
          </a:xfrm>
          <a:prstGeom prst="rect">
            <a:avLst/>
          </a:prstGeom>
          <a:solidFill>
            <a:srgbClr val="CCFFFF"/>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913" name="Rectangle 281"/>
          <p:cNvSpPr>
            <a:spLocks noChangeArrowheads="1"/>
          </p:cNvSpPr>
          <p:nvPr/>
        </p:nvSpPr>
        <p:spPr bwMode="auto">
          <a:xfrm>
            <a:off x="4173538" y="5783263"/>
            <a:ext cx="111125" cy="46037"/>
          </a:xfrm>
          <a:prstGeom prst="rect">
            <a:avLst/>
          </a:prstGeom>
          <a:solidFill>
            <a:srgbClr val="CCFFFF"/>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914" name="Line 282"/>
          <p:cNvSpPr>
            <a:spLocks noChangeShapeType="1"/>
          </p:cNvSpPr>
          <p:nvPr/>
        </p:nvSpPr>
        <p:spPr bwMode="auto">
          <a:xfrm flipH="1" flipV="1">
            <a:off x="3687763" y="5181600"/>
            <a:ext cx="0" cy="646113"/>
          </a:xfrm>
          <a:prstGeom prst="line">
            <a:avLst/>
          </a:prstGeom>
          <a:noFill/>
          <a:ln w="19050">
            <a:solidFill>
              <a:schemeClr val="tx1"/>
            </a:solidFill>
            <a:prstDash val="lgDash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915" name="Line 283"/>
          <p:cNvSpPr>
            <a:spLocks noChangeShapeType="1"/>
          </p:cNvSpPr>
          <p:nvPr/>
        </p:nvSpPr>
        <p:spPr bwMode="auto">
          <a:xfrm>
            <a:off x="2968625" y="5829300"/>
            <a:ext cx="1493838"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916" name="Rectangle 284"/>
          <p:cNvSpPr>
            <a:spLocks noChangeArrowheads="1"/>
          </p:cNvSpPr>
          <p:nvPr/>
        </p:nvSpPr>
        <p:spPr bwMode="auto">
          <a:xfrm>
            <a:off x="2692400" y="6032500"/>
            <a:ext cx="2000250" cy="660400"/>
          </a:xfrm>
          <a:prstGeom prst="rect">
            <a:avLst/>
          </a:prstGeom>
          <a:noFill/>
          <a:ln>
            <a:noFill/>
          </a:ln>
          <a:effectLst/>
          <a:extLst>
            <a:ext uri="{909E8E84-426E-40DD-AFC4-6F175D3DCCD1}">
              <a14:hiddenFill xmlns:a14="http://schemas.microsoft.com/office/drawing/2010/main">
                <a:solidFill>
                  <a:srgbClr val="FFFFD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917" name="Line 285"/>
          <p:cNvSpPr>
            <a:spLocks noChangeShapeType="1"/>
          </p:cNvSpPr>
          <p:nvPr/>
        </p:nvSpPr>
        <p:spPr bwMode="auto">
          <a:xfrm>
            <a:off x="2984500" y="6383338"/>
            <a:ext cx="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918" name="Line 286"/>
          <p:cNvSpPr>
            <a:spLocks noChangeShapeType="1"/>
          </p:cNvSpPr>
          <p:nvPr/>
        </p:nvSpPr>
        <p:spPr bwMode="auto">
          <a:xfrm>
            <a:off x="2984500" y="6383338"/>
            <a:ext cx="6350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919" name="Line 287"/>
          <p:cNvSpPr>
            <a:spLocks noChangeShapeType="1"/>
          </p:cNvSpPr>
          <p:nvPr/>
        </p:nvSpPr>
        <p:spPr bwMode="auto">
          <a:xfrm flipH="1">
            <a:off x="2984500" y="6061075"/>
            <a:ext cx="6350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920" name="Line 288"/>
          <p:cNvSpPr>
            <a:spLocks noChangeShapeType="1"/>
          </p:cNvSpPr>
          <p:nvPr/>
        </p:nvSpPr>
        <p:spPr bwMode="auto">
          <a:xfrm flipH="1">
            <a:off x="2984500" y="6124575"/>
            <a:ext cx="3333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921" name="Line 289"/>
          <p:cNvSpPr>
            <a:spLocks noChangeShapeType="1"/>
          </p:cNvSpPr>
          <p:nvPr/>
        </p:nvSpPr>
        <p:spPr bwMode="auto">
          <a:xfrm flipH="1">
            <a:off x="2984500" y="6189663"/>
            <a:ext cx="3333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922" name="Line 290"/>
          <p:cNvSpPr>
            <a:spLocks noChangeShapeType="1"/>
          </p:cNvSpPr>
          <p:nvPr/>
        </p:nvSpPr>
        <p:spPr bwMode="auto">
          <a:xfrm flipH="1">
            <a:off x="2984500" y="6253163"/>
            <a:ext cx="3333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923" name="Line 291"/>
          <p:cNvSpPr>
            <a:spLocks noChangeShapeType="1"/>
          </p:cNvSpPr>
          <p:nvPr/>
        </p:nvSpPr>
        <p:spPr bwMode="auto">
          <a:xfrm flipH="1">
            <a:off x="2984500" y="6316663"/>
            <a:ext cx="3333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924" name="Line 292"/>
          <p:cNvSpPr>
            <a:spLocks noChangeShapeType="1"/>
          </p:cNvSpPr>
          <p:nvPr/>
        </p:nvSpPr>
        <p:spPr bwMode="auto">
          <a:xfrm flipH="1">
            <a:off x="2984500" y="6446838"/>
            <a:ext cx="3333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925" name="Line 293"/>
          <p:cNvSpPr>
            <a:spLocks noChangeShapeType="1"/>
          </p:cNvSpPr>
          <p:nvPr/>
        </p:nvSpPr>
        <p:spPr bwMode="auto">
          <a:xfrm flipH="1">
            <a:off x="2984500" y="6510338"/>
            <a:ext cx="3333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926" name="Line 294"/>
          <p:cNvSpPr>
            <a:spLocks noChangeShapeType="1"/>
          </p:cNvSpPr>
          <p:nvPr/>
        </p:nvSpPr>
        <p:spPr bwMode="auto">
          <a:xfrm flipH="1" flipV="1">
            <a:off x="3170238" y="6623050"/>
            <a:ext cx="0" cy="1587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927" name="Line 295"/>
          <p:cNvSpPr>
            <a:spLocks noChangeShapeType="1"/>
          </p:cNvSpPr>
          <p:nvPr/>
        </p:nvSpPr>
        <p:spPr bwMode="auto">
          <a:xfrm flipH="1">
            <a:off x="2984500" y="6638925"/>
            <a:ext cx="3333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928" name="Line 296"/>
          <p:cNvSpPr>
            <a:spLocks noChangeShapeType="1"/>
          </p:cNvSpPr>
          <p:nvPr/>
        </p:nvSpPr>
        <p:spPr bwMode="auto">
          <a:xfrm flipH="1">
            <a:off x="2984500" y="6605588"/>
            <a:ext cx="3333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929" name="Line 297"/>
          <p:cNvSpPr>
            <a:spLocks noChangeShapeType="1"/>
          </p:cNvSpPr>
          <p:nvPr/>
        </p:nvSpPr>
        <p:spPr bwMode="auto">
          <a:xfrm flipH="1">
            <a:off x="2984500" y="6542088"/>
            <a:ext cx="6350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930" name="Line 298"/>
          <p:cNvSpPr>
            <a:spLocks noChangeShapeType="1"/>
          </p:cNvSpPr>
          <p:nvPr/>
        </p:nvSpPr>
        <p:spPr bwMode="auto">
          <a:xfrm flipH="1">
            <a:off x="2984500" y="6478588"/>
            <a:ext cx="3333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931" name="Line 299"/>
          <p:cNvSpPr>
            <a:spLocks noChangeShapeType="1"/>
          </p:cNvSpPr>
          <p:nvPr/>
        </p:nvSpPr>
        <p:spPr bwMode="auto">
          <a:xfrm flipH="1">
            <a:off x="2984500" y="6415088"/>
            <a:ext cx="3333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932" name="Line 300"/>
          <p:cNvSpPr>
            <a:spLocks noChangeShapeType="1"/>
          </p:cNvSpPr>
          <p:nvPr/>
        </p:nvSpPr>
        <p:spPr bwMode="auto">
          <a:xfrm flipH="1">
            <a:off x="2984500" y="6350000"/>
            <a:ext cx="3333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933" name="Line 301"/>
          <p:cNvSpPr>
            <a:spLocks noChangeShapeType="1"/>
          </p:cNvSpPr>
          <p:nvPr/>
        </p:nvSpPr>
        <p:spPr bwMode="auto">
          <a:xfrm flipH="1">
            <a:off x="2984500" y="6284913"/>
            <a:ext cx="3333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934" name="Line 302"/>
          <p:cNvSpPr>
            <a:spLocks noChangeShapeType="1"/>
          </p:cNvSpPr>
          <p:nvPr/>
        </p:nvSpPr>
        <p:spPr bwMode="auto">
          <a:xfrm flipH="1">
            <a:off x="2984500" y="6221413"/>
            <a:ext cx="6350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935" name="Line 303"/>
          <p:cNvSpPr>
            <a:spLocks noChangeShapeType="1"/>
          </p:cNvSpPr>
          <p:nvPr/>
        </p:nvSpPr>
        <p:spPr bwMode="auto">
          <a:xfrm flipH="1">
            <a:off x="2984500" y="6156325"/>
            <a:ext cx="3333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936" name="Line 304"/>
          <p:cNvSpPr>
            <a:spLocks noChangeShapeType="1"/>
          </p:cNvSpPr>
          <p:nvPr/>
        </p:nvSpPr>
        <p:spPr bwMode="auto">
          <a:xfrm flipH="1">
            <a:off x="2984500" y="6092825"/>
            <a:ext cx="3333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937" name="Line 305"/>
          <p:cNvSpPr>
            <a:spLocks noChangeShapeType="1"/>
          </p:cNvSpPr>
          <p:nvPr/>
        </p:nvSpPr>
        <p:spPr bwMode="auto">
          <a:xfrm flipH="1" flipV="1">
            <a:off x="2984500" y="6032500"/>
            <a:ext cx="0" cy="60642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938" name="Line 306"/>
          <p:cNvSpPr>
            <a:spLocks noChangeShapeType="1"/>
          </p:cNvSpPr>
          <p:nvPr/>
        </p:nvSpPr>
        <p:spPr bwMode="auto">
          <a:xfrm flipV="1">
            <a:off x="2984500" y="6638925"/>
            <a:ext cx="1274763"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939" name="Line 307"/>
          <p:cNvSpPr>
            <a:spLocks noChangeShapeType="1"/>
          </p:cNvSpPr>
          <p:nvPr/>
        </p:nvSpPr>
        <p:spPr bwMode="auto">
          <a:xfrm flipH="1" flipV="1">
            <a:off x="3357563" y="6623050"/>
            <a:ext cx="0" cy="1587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940" name="Line 308"/>
          <p:cNvSpPr>
            <a:spLocks noChangeShapeType="1"/>
          </p:cNvSpPr>
          <p:nvPr/>
        </p:nvSpPr>
        <p:spPr bwMode="auto">
          <a:xfrm flipH="1" flipV="1">
            <a:off x="3265488" y="6623050"/>
            <a:ext cx="0" cy="1587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941" name="Line 309"/>
          <p:cNvSpPr>
            <a:spLocks noChangeShapeType="1"/>
          </p:cNvSpPr>
          <p:nvPr/>
        </p:nvSpPr>
        <p:spPr bwMode="auto">
          <a:xfrm flipH="1" flipV="1">
            <a:off x="3451225" y="6605588"/>
            <a:ext cx="0" cy="33337"/>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942" name="Line 310"/>
          <p:cNvSpPr>
            <a:spLocks noChangeShapeType="1"/>
          </p:cNvSpPr>
          <p:nvPr/>
        </p:nvSpPr>
        <p:spPr bwMode="auto">
          <a:xfrm flipH="1" flipV="1">
            <a:off x="3638550" y="6623050"/>
            <a:ext cx="0" cy="1587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943" name="Line 311"/>
          <p:cNvSpPr>
            <a:spLocks noChangeShapeType="1"/>
          </p:cNvSpPr>
          <p:nvPr/>
        </p:nvSpPr>
        <p:spPr bwMode="auto">
          <a:xfrm flipH="1" flipV="1">
            <a:off x="3546475" y="6623050"/>
            <a:ext cx="0" cy="1587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944" name="Line 312"/>
          <p:cNvSpPr>
            <a:spLocks noChangeShapeType="1"/>
          </p:cNvSpPr>
          <p:nvPr/>
        </p:nvSpPr>
        <p:spPr bwMode="auto">
          <a:xfrm flipH="1" flipV="1">
            <a:off x="3729038" y="6623050"/>
            <a:ext cx="0" cy="1587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945" name="Line 313"/>
          <p:cNvSpPr>
            <a:spLocks noChangeShapeType="1"/>
          </p:cNvSpPr>
          <p:nvPr/>
        </p:nvSpPr>
        <p:spPr bwMode="auto">
          <a:xfrm flipH="1" flipV="1">
            <a:off x="3824288" y="6623050"/>
            <a:ext cx="0" cy="1587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946" name="Line 314"/>
          <p:cNvSpPr>
            <a:spLocks noChangeShapeType="1"/>
          </p:cNvSpPr>
          <p:nvPr/>
        </p:nvSpPr>
        <p:spPr bwMode="auto">
          <a:xfrm flipH="1" flipV="1">
            <a:off x="3917950" y="6605588"/>
            <a:ext cx="0" cy="33337"/>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947" name="Line 315"/>
          <p:cNvSpPr>
            <a:spLocks noChangeShapeType="1"/>
          </p:cNvSpPr>
          <p:nvPr/>
        </p:nvSpPr>
        <p:spPr bwMode="auto">
          <a:xfrm flipH="1" flipV="1">
            <a:off x="4010025" y="6623050"/>
            <a:ext cx="0" cy="1587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948" name="Line 316"/>
          <p:cNvSpPr>
            <a:spLocks noChangeShapeType="1"/>
          </p:cNvSpPr>
          <p:nvPr/>
        </p:nvSpPr>
        <p:spPr bwMode="auto">
          <a:xfrm flipH="1" flipV="1">
            <a:off x="4103688" y="6623050"/>
            <a:ext cx="0" cy="1587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949" name="Line 317"/>
          <p:cNvSpPr>
            <a:spLocks noChangeShapeType="1"/>
          </p:cNvSpPr>
          <p:nvPr/>
        </p:nvSpPr>
        <p:spPr bwMode="auto">
          <a:xfrm flipH="1" flipV="1">
            <a:off x="4197350" y="6623050"/>
            <a:ext cx="0" cy="1587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950" name="Line 318"/>
          <p:cNvSpPr>
            <a:spLocks noChangeShapeType="1"/>
          </p:cNvSpPr>
          <p:nvPr/>
        </p:nvSpPr>
        <p:spPr bwMode="auto">
          <a:xfrm flipH="1" flipV="1">
            <a:off x="3079750" y="6623050"/>
            <a:ext cx="0" cy="1587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951" name="Line 319"/>
          <p:cNvSpPr>
            <a:spLocks noChangeShapeType="1"/>
          </p:cNvSpPr>
          <p:nvPr/>
        </p:nvSpPr>
        <p:spPr bwMode="auto">
          <a:xfrm flipH="1">
            <a:off x="2984500" y="6573838"/>
            <a:ext cx="3333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952" name="Oval 320"/>
          <p:cNvSpPr>
            <a:spLocks noChangeArrowheads="1"/>
          </p:cNvSpPr>
          <p:nvPr/>
        </p:nvSpPr>
        <p:spPr bwMode="auto">
          <a:xfrm>
            <a:off x="3062288" y="6470650"/>
            <a:ext cx="31750" cy="17463"/>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tx2"/>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953" name="Oval 321"/>
          <p:cNvSpPr>
            <a:spLocks noChangeArrowheads="1"/>
          </p:cNvSpPr>
          <p:nvPr/>
        </p:nvSpPr>
        <p:spPr bwMode="auto">
          <a:xfrm>
            <a:off x="3160713" y="6565900"/>
            <a:ext cx="30162" cy="15875"/>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tx2"/>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954" name="Oval 322"/>
          <p:cNvSpPr>
            <a:spLocks noChangeArrowheads="1"/>
          </p:cNvSpPr>
          <p:nvPr/>
        </p:nvSpPr>
        <p:spPr bwMode="auto">
          <a:xfrm>
            <a:off x="3246438" y="6600825"/>
            <a:ext cx="30162" cy="14288"/>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tx2"/>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955" name="Oval 323"/>
          <p:cNvSpPr>
            <a:spLocks noChangeArrowheads="1"/>
          </p:cNvSpPr>
          <p:nvPr/>
        </p:nvSpPr>
        <p:spPr bwMode="auto">
          <a:xfrm>
            <a:off x="3248025" y="6370638"/>
            <a:ext cx="31750" cy="17462"/>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tx2"/>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956" name="Oval 324"/>
          <p:cNvSpPr>
            <a:spLocks noChangeArrowheads="1"/>
          </p:cNvSpPr>
          <p:nvPr/>
        </p:nvSpPr>
        <p:spPr bwMode="auto">
          <a:xfrm>
            <a:off x="3435350" y="6435725"/>
            <a:ext cx="30163" cy="15875"/>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tx2"/>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957" name="Oval 325"/>
          <p:cNvSpPr>
            <a:spLocks noChangeArrowheads="1"/>
          </p:cNvSpPr>
          <p:nvPr/>
        </p:nvSpPr>
        <p:spPr bwMode="auto">
          <a:xfrm>
            <a:off x="3529013" y="6505575"/>
            <a:ext cx="31750" cy="14288"/>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tx2"/>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958" name="Oval 326"/>
          <p:cNvSpPr>
            <a:spLocks noChangeArrowheads="1"/>
          </p:cNvSpPr>
          <p:nvPr/>
        </p:nvSpPr>
        <p:spPr bwMode="auto">
          <a:xfrm>
            <a:off x="3343275" y="6307138"/>
            <a:ext cx="31750" cy="17462"/>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tx2"/>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959" name="Oval 327"/>
          <p:cNvSpPr>
            <a:spLocks noChangeArrowheads="1"/>
          </p:cNvSpPr>
          <p:nvPr/>
        </p:nvSpPr>
        <p:spPr bwMode="auto">
          <a:xfrm>
            <a:off x="3903663" y="6276975"/>
            <a:ext cx="30162" cy="17463"/>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tx2"/>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960" name="Oval 328"/>
          <p:cNvSpPr>
            <a:spLocks noChangeArrowheads="1"/>
          </p:cNvSpPr>
          <p:nvPr/>
        </p:nvSpPr>
        <p:spPr bwMode="auto">
          <a:xfrm>
            <a:off x="3346450" y="6438900"/>
            <a:ext cx="31750" cy="17463"/>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tx2"/>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961" name="Oval 329"/>
          <p:cNvSpPr>
            <a:spLocks noChangeArrowheads="1"/>
          </p:cNvSpPr>
          <p:nvPr/>
        </p:nvSpPr>
        <p:spPr bwMode="auto">
          <a:xfrm>
            <a:off x="3622675" y="6181725"/>
            <a:ext cx="33338" cy="14288"/>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tx2"/>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962" name="Oval 330"/>
          <p:cNvSpPr>
            <a:spLocks noChangeArrowheads="1"/>
          </p:cNvSpPr>
          <p:nvPr/>
        </p:nvSpPr>
        <p:spPr bwMode="auto">
          <a:xfrm>
            <a:off x="3438525" y="6342063"/>
            <a:ext cx="31750" cy="15875"/>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tx2"/>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963" name="Oval 331"/>
          <p:cNvSpPr>
            <a:spLocks noChangeArrowheads="1"/>
          </p:cNvSpPr>
          <p:nvPr/>
        </p:nvSpPr>
        <p:spPr bwMode="auto">
          <a:xfrm>
            <a:off x="3248025" y="6469063"/>
            <a:ext cx="31750" cy="17462"/>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tx2"/>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964" name="Oval 332"/>
          <p:cNvSpPr>
            <a:spLocks noChangeArrowheads="1"/>
          </p:cNvSpPr>
          <p:nvPr/>
        </p:nvSpPr>
        <p:spPr bwMode="auto">
          <a:xfrm>
            <a:off x="3435350" y="6500813"/>
            <a:ext cx="30163" cy="17462"/>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tx2"/>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325965" name="Group 333"/>
          <p:cNvGrpSpPr>
            <a:grpSpLocks/>
          </p:cNvGrpSpPr>
          <p:nvPr/>
        </p:nvGrpSpPr>
        <p:grpSpPr bwMode="auto">
          <a:xfrm>
            <a:off x="3424238" y="6303963"/>
            <a:ext cx="65087" cy="31750"/>
            <a:chOff x="3816" y="1848"/>
            <a:chExt cx="96" cy="96"/>
          </a:xfrm>
        </p:grpSpPr>
        <p:sp>
          <p:nvSpPr>
            <p:cNvPr id="325966" name="Oval 334"/>
            <p:cNvSpPr>
              <a:spLocks noChangeArrowheads="1"/>
            </p:cNvSpPr>
            <p:nvPr/>
          </p:nvSpPr>
          <p:spPr bwMode="auto">
            <a:xfrm>
              <a:off x="3840" y="1872"/>
              <a:ext cx="48" cy="48"/>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tx2"/>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967" name="Oval 335"/>
            <p:cNvSpPr>
              <a:spLocks noChangeArrowheads="1"/>
            </p:cNvSpPr>
            <p:nvPr/>
          </p:nvSpPr>
          <p:spPr bwMode="auto">
            <a:xfrm>
              <a:off x="3816" y="1848"/>
              <a:ext cx="96" cy="96"/>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325968" name="Oval 336"/>
          <p:cNvSpPr>
            <a:spLocks noChangeArrowheads="1"/>
          </p:cNvSpPr>
          <p:nvPr/>
        </p:nvSpPr>
        <p:spPr bwMode="auto">
          <a:xfrm>
            <a:off x="3529013" y="6408738"/>
            <a:ext cx="31750" cy="15875"/>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tx2"/>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969" name="Oval 337"/>
          <p:cNvSpPr>
            <a:spLocks noChangeArrowheads="1"/>
          </p:cNvSpPr>
          <p:nvPr/>
        </p:nvSpPr>
        <p:spPr bwMode="auto">
          <a:xfrm>
            <a:off x="3533775" y="6373813"/>
            <a:ext cx="31750" cy="17462"/>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tx2"/>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325970" name="Group 338"/>
          <p:cNvGrpSpPr>
            <a:grpSpLocks/>
          </p:cNvGrpSpPr>
          <p:nvPr/>
        </p:nvGrpSpPr>
        <p:grpSpPr bwMode="auto">
          <a:xfrm>
            <a:off x="3519488" y="6334125"/>
            <a:ext cx="61912" cy="31750"/>
            <a:chOff x="3816" y="1848"/>
            <a:chExt cx="96" cy="96"/>
          </a:xfrm>
        </p:grpSpPr>
        <p:sp>
          <p:nvSpPr>
            <p:cNvPr id="325971" name="Oval 339"/>
            <p:cNvSpPr>
              <a:spLocks noChangeArrowheads="1"/>
            </p:cNvSpPr>
            <p:nvPr/>
          </p:nvSpPr>
          <p:spPr bwMode="auto">
            <a:xfrm>
              <a:off x="3840" y="1872"/>
              <a:ext cx="48" cy="48"/>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tx2"/>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972" name="Oval 340"/>
            <p:cNvSpPr>
              <a:spLocks noChangeArrowheads="1"/>
            </p:cNvSpPr>
            <p:nvPr/>
          </p:nvSpPr>
          <p:spPr bwMode="auto">
            <a:xfrm>
              <a:off x="3816" y="1848"/>
              <a:ext cx="96" cy="96"/>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325973" name="Oval 341"/>
          <p:cNvSpPr>
            <a:spLocks noChangeArrowheads="1"/>
          </p:cNvSpPr>
          <p:nvPr/>
        </p:nvSpPr>
        <p:spPr bwMode="auto">
          <a:xfrm>
            <a:off x="3627438" y="6405563"/>
            <a:ext cx="30162" cy="17462"/>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tx2"/>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974" name="Oval 342"/>
          <p:cNvSpPr>
            <a:spLocks noChangeArrowheads="1"/>
          </p:cNvSpPr>
          <p:nvPr/>
        </p:nvSpPr>
        <p:spPr bwMode="auto">
          <a:xfrm>
            <a:off x="3617913" y="6276975"/>
            <a:ext cx="30162" cy="17463"/>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tx2"/>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975" name="Oval 343"/>
          <p:cNvSpPr>
            <a:spLocks noChangeArrowheads="1"/>
          </p:cNvSpPr>
          <p:nvPr/>
        </p:nvSpPr>
        <p:spPr bwMode="auto">
          <a:xfrm>
            <a:off x="3622675" y="6246813"/>
            <a:ext cx="33338" cy="17462"/>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tx2"/>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976" name="Oval 344"/>
          <p:cNvSpPr>
            <a:spLocks noChangeArrowheads="1"/>
          </p:cNvSpPr>
          <p:nvPr/>
        </p:nvSpPr>
        <p:spPr bwMode="auto">
          <a:xfrm>
            <a:off x="3622675" y="6210300"/>
            <a:ext cx="33338" cy="15875"/>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tx2"/>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977" name="Oval 345"/>
          <p:cNvSpPr>
            <a:spLocks noChangeArrowheads="1"/>
          </p:cNvSpPr>
          <p:nvPr/>
        </p:nvSpPr>
        <p:spPr bwMode="auto">
          <a:xfrm>
            <a:off x="3808413" y="6308725"/>
            <a:ext cx="33337" cy="17463"/>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tx2"/>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325978" name="Group 346"/>
          <p:cNvGrpSpPr>
            <a:grpSpLocks/>
          </p:cNvGrpSpPr>
          <p:nvPr/>
        </p:nvGrpSpPr>
        <p:grpSpPr bwMode="auto">
          <a:xfrm>
            <a:off x="3794125" y="6218238"/>
            <a:ext cx="61913" cy="33337"/>
            <a:chOff x="3816" y="1848"/>
            <a:chExt cx="96" cy="96"/>
          </a:xfrm>
        </p:grpSpPr>
        <p:sp>
          <p:nvSpPr>
            <p:cNvPr id="325979" name="Oval 347"/>
            <p:cNvSpPr>
              <a:spLocks noChangeArrowheads="1"/>
            </p:cNvSpPr>
            <p:nvPr/>
          </p:nvSpPr>
          <p:spPr bwMode="auto">
            <a:xfrm>
              <a:off x="3840" y="1872"/>
              <a:ext cx="48" cy="48"/>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tx2"/>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980" name="Oval 348"/>
            <p:cNvSpPr>
              <a:spLocks noChangeArrowheads="1"/>
            </p:cNvSpPr>
            <p:nvPr/>
          </p:nvSpPr>
          <p:spPr bwMode="auto">
            <a:xfrm>
              <a:off x="3816" y="1848"/>
              <a:ext cx="96" cy="96"/>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325981" name="Oval 349"/>
          <p:cNvSpPr>
            <a:spLocks noChangeArrowheads="1"/>
          </p:cNvSpPr>
          <p:nvPr/>
        </p:nvSpPr>
        <p:spPr bwMode="auto">
          <a:xfrm>
            <a:off x="3808413" y="6181725"/>
            <a:ext cx="33337" cy="14288"/>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tx2"/>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325982" name="Group 350"/>
          <p:cNvGrpSpPr>
            <a:grpSpLocks/>
          </p:cNvGrpSpPr>
          <p:nvPr/>
        </p:nvGrpSpPr>
        <p:grpSpPr bwMode="auto">
          <a:xfrm>
            <a:off x="3794125" y="6111875"/>
            <a:ext cx="61913" cy="31750"/>
            <a:chOff x="3816" y="1848"/>
            <a:chExt cx="96" cy="96"/>
          </a:xfrm>
        </p:grpSpPr>
        <p:sp>
          <p:nvSpPr>
            <p:cNvPr id="325983" name="Oval 351"/>
            <p:cNvSpPr>
              <a:spLocks noChangeArrowheads="1"/>
            </p:cNvSpPr>
            <p:nvPr/>
          </p:nvSpPr>
          <p:spPr bwMode="auto">
            <a:xfrm>
              <a:off x="3840" y="1872"/>
              <a:ext cx="48" cy="48"/>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tx2"/>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984" name="Oval 352"/>
            <p:cNvSpPr>
              <a:spLocks noChangeArrowheads="1"/>
            </p:cNvSpPr>
            <p:nvPr/>
          </p:nvSpPr>
          <p:spPr bwMode="auto">
            <a:xfrm>
              <a:off x="3816" y="1848"/>
              <a:ext cx="96" cy="96"/>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325985" name="Oval 353"/>
          <p:cNvSpPr>
            <a:spLocks noChangeArrowheads="1"/>
          </p:cNvSpPr>
          <p:nvPr/>
        </p:nvSpPr>
        <p:spPr bwMode="auto">
          <a:xfrm>
            <a:off x="3714750" y="6437313"/>
            <a:ext cx="31750" cy="17462"/>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tx2"/>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986" name="Oval 354"/>
          <p:cNvSpPr>
            <a:spLocks noChangeArrowheads="1"/>
          </p:cNvSpPr>
          <p:nvPr/>
        </p:nvSpPr>
        <p:spPr bwMode="auto">
          <a:xfrm>
            <a:off x="3714750" y="6370638"/>
            <a:ext cx="31750" cy="15875"/>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tx2"/>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987" name="Oval 355"/>
          <p:cNvSpPr>
            <a:spLocks noChangeArrowheads="1"/>
          </p:cNvSpPr>
          <p:nvPr/>
        </p:nvSpPr>
        <p:spPr bwMode="auto">
          <a:xfrm>
            <a:off x="3714750" y="6310313"/>
            <a:ext cx="31750" cy="17462"/>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tx2"/>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988" name="Oval 356"/>
          <p:cNvSpPr>
            <a:spLocks noChangeArrowheads="1"/>
          </p:cNvSpPr>
          <p:nvPr/>
        </p:nvSpPr>
        <p:spPr bwMode="auto">
          <a:xfrm>
            <a:off x="3714750" y="6213475"/>
            <a:ext cx="31750" cy="17463"/>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tx2"/>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989" name="Oval 357"/>
          <p:cNvSpPr>
            <a:spLocks noChangeArrowheads="1"/>
          </p:cNvSpPr>
          <p:nvPr/>
        </p:nvSpPr>
        <p:spPr bwMode="auto">
          <a:xfrm>
            <a:off x="3903663" y="6181725"/>
            <a:ext cx="30162" cy="14288"/>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tx2"/>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990" name="Oval 358"/>
          <p:cNvSpPr>
            <a:spLocks noChangeArrowheads="1"/>
          </p:cNvSpPr>
          <p:nvPr/>
        </p:nvSpPr>
        <p:spPr bwMode="auto">
          <a:xfrm>
            <a:off x="3895725" y="6149975"/>
            <a:ext cx="31750" cy="14288"/>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tx2"/>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991" name="Oval 359"/>
          <p:cNvSpPr>
            <a:spLocks noChangeArrowheads="1"/>
          </p:cNvSpPr>
          <p:nvPr/>
        </p:nvSpPr>
        <p:spPr bwMode="auto">
          <a:xfrm>
            <a:off x="3895725" y="6086475"/>
            <a:ext cx="31750" cy="17463"/>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tx2"/>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992" name="Oval 360"/>
          <p:cNvSpPr>
            <a:spLocks noChangeArrowheads="1"/>
          </p:cNvSpPr>
          <p:nvPr/>
        </p:nvSpPr>
        <p:spPr bwMode="auto">
          <a:xfrm>
            <a:off x="3994150" y="6081713"/>
            <a:ext cx="30163" cy="17462"/>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tx2"/>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993" name="Oval 361"/>
          <p:cNvSpPr>
            <a:spLocks noChangeArrowheads="1"/>
          </p:cNvSpPr>
          <p:nvPr/>
        </p:nvSpPr>
        <p:spPr bwMode="auto">
          <a:xfrm>
            <a:off x="4092575" y="6213475"/>
            <a:ext cx="31750" cy="17463"/>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tx2"/>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994" name="Oval 362"/>
          <p:cNvSpPr>
            <a:spLocks noChangeArrowheads="1"/>
          </p:cNvSpPr>
          <p:nvPr/>
        </p:nvSpPr>
        <p:spPr bwMode="auto">
          <a:xfrm>
            <a:off x="4083050" y="6086475"/>
            <a:ext cx="30163" cy="17463"/>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tx2"/>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995" name="Rectangle 363"/>
          <p:cNvSpPr>
            <a:spLocks noChangeArrowheads="1"/>
          </p:cNvSpPr>
          <p:nvPr/>
        </p:nvSpPr>
        <p:spPr bwMode="auto">
          <a:xfrm>
            <a:off x="190500" y="2747963"/>
            <a:ext cx="306388" cy="673100"/>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r>
              <a:rPr lang="en-US" altLang="ja-JP" sz="1200" b="1">
                <a:latin typeface="ＭＳ Ｐゴシック" pitchFamily="50" charset="-128"/>
              </a:rPr>
              <a:t>3</a:t>
            </a:r>
          </a:p>
        </p:txBody>
      </p:sp>
      <p:sp>
        <p:nvSpPr>
          <p:cNvPr id="325996" name="Rectangle 364"/>
          <p:cNvSpPr>
            <a:spLocks noChangeArrowheads="1"/>
          </p:cNvSpPr>
          <p:nvPr/>
        </p:nvSpPr>
        <p:spPr bwMode="auto">
          <a:xfrm>
            <a:off x="203200" y="3556000"/>
            <a:ext cx="306388" cy="674688"/>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r>
              <a:rPr lang="en-US" altLang="ja-JP" sz="1200" b="1">
                <a:latin typeface="ＭＳ Ｐゴシック" pitchFamily="50" charset="-128"/>
              </a:rPr>
              <a:t>4</a:t>
            </a:r>
          </a:p>
        </p:txBody>
      </p:sp>
      <p:sp>
        <p:nvSpPr>
          <p:cNvPr id="325997" name="Rectangle 365"/>
          <p:cNvSpPr>
            <a:spLocks noChangeArrowheads="1"/>
          </p:cNvSpPr>
          <p:nvPr/>
        </p:nvSpPr>
        <p:spPr bwMode="auto">
          <a:xfrm>
            <a:off x="203200" y="4370388"/>
            <a:ext cx="306388" cy="681037"/>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r>
              <a:rPr lang="en-US" altLang="ja-JP" sz="1200" b="1">
                <a:latin typeface="ＭＳ Ｐゴシック" pitchFamily="50" charset="-128"/>
              </a:rPr>
              <a:t>5</a:t>
            </a:r>
          </a:p>
        </p:txBody>
      </p:sp>
      <p:sp>
        <p:nvSpPr>
          <p:cNvPr id="325998" name="Rectangle 366"/>
          <p:cNvSpPr>
            <a:spLocks noChangeArrowheads="1"/>
          </p:cNvSpPr>
          <p:nvPr/>
        </p:nvSpPr>
        <p:spPr bwMode="auto">
          <a:xfrm>
            <a:off x="4879975" y="2722563"/>
            <a:ext cx="3940175" cy="682625"/>
          </a:xfrm>
          <a:prstGeom prst="rect">
            <a:avLst/>
          </a:prstGeom>
          <a:noFill/>
          <a:ln>
            <a:noFill/>
          </a:ln>
          <a:effectLst/>
          <a:extLst>
            <a:ext uri="{909E8E84-426E-40DD-AFC4-6F175D3DCCD1}">
              <a14:hiddenFill xmlns:a14="http://schemas.microsoft.com/office/drawing/2010/main">
                <a:solidFill>
                  <a:srgbClr val="FFFFD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a:r>
              <a:rPr lang="ja-JP" altLang="en-US" sz="1200" b="1">
                <a:ea typeface="ＭＳ ゴシック" pitchFamily="49" charset="-128"/>
              </a:rPr>
              <a:t>問題や現象の発生などをチェックし記号で表示</a:t>
            </a:r>
          </a:p>
          <a:p>
            <a:pPr algn="l"/>
            <a:r>
              <a:rPr lang="ja-JP" altLang="en-US" sz="1200" b="1">
                <a:ea typeface="ＭＳ ゴシック" pitchFamily="49" charset="-128"/>
              </a:rPr>
              <a:t>することで、データを数えたり、点検確認のた</a:t>
            </a:r>
          </a:p>
          <a:p>
            <a:pPr algn="l"/>
            <a:r>
              <a:rPr lang="ja-JP" altLang="en-US" sz="1200" b="1">
                <a:ea typeface="ＭＳ ゴシック" pitchFamily="49" charset="-128"/>
              </a:rPr>
              <a:t>めに使われる手法。</a:t>
            </a:r>
          </a:p>
        </p:txBody>
      </p:sp>
      <p:sp>
        <p:nvSpPr>
          <p:cNvPr id="325999" name="Rectangle 367"/>
          <p:cNvSpPr>
            <a:spLocks noChangeArrowheads="1"/>
          </p:cNvSpPr>
          <p:nvPr/>
        </p:nvSpPr>
        <p:spPr bwMode="auto">
          <a:xfrm>
            <a:off x="4892675" y="1081088"/>
            <a:ext cx="3952875" cy="793750"/>
          </a:xfrm>
          <a:prstGeom prst="rect">
            <a:avLst/>
          </a:prstGeom>
          <a:noFill/>
          <a:ln>
            <a:noFill/>
          </a:ln>
          <a:effectLst/>
          <a:extLst>
            <a:ext uri="{909E8E84-426E-40DD-AFC4-6F175D3DCCD1}">
              <a14:hiddenFill xmlns:a14="http://schemas.microsoft.com/office/drawing/2010/main">
                <a:solidFill>
                  <a:srgbClr val="FFFFD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a:r>
              <a:rPr lang="ja-JP" altLang="en-US" sz="1200" b="1">
                <a:ea typeface="ＭＳ ゴシック" pitchFamily="49" charset="-128"/>
              </a:rPr>
              <a:t>多くの問題の中でどの問題が重要か、どこから</a:t>
            </a:r>
          </a:p>
          <a:p>
            <a:pPr algn="l"/>
            <a:r>
              <a:rPr lang="ja-JP" altLang="en-US" sz="1200" b="1">
                <a:ea typeface="ＭＳ ゴシック" pitchFamily="49" charset="-128"/>
              </a:rPr>
              <a:t>手をつけたらよいか、また、どのくらい効果が</a:t>
            </a:r>
          </a:p>
          <a:p>
            <a:pPr algn="l"/>
            <a:r>
              <a:rPr lang="ja-JP" altLang="en-US" sz="1200" b="1">
                <a:ea typeface="ＭＳ ゴシック" pitchFamily="49" charset="-128"/>
              </a:rPr>
              <a:t>期待できるかを把握するための手法。</a:t>
            </a:r>
          </a:p>
        </p:txBody>
      </p:sp>
      <p:sp>
        <p:nvSpPr>
          <p:cNvPr id="326000" name="Rectangle 368"/>
          <p:cNvSpPr>
            <a:spLocks noChangeArrowheads="1"/>
          </p:cNvSpPr>
          <p:nvPr/>
        </p:nvSpPr>
        <p:spPr bwMode="auto">
          <a:xfrm>
            <a:off x="4918075" y="1981200"/>
            <a:ext cx="3952875" cy="641350"/>
          </a:xfrm>
          <a:prstGeom prst="rect">
            <a:avLst/>
          </a:prstGeom>
          <a:noFill/>
          <a:ln>
            <a:noFill/>
          </a:ln>
          <a:effectLst/>
          <a:extLst>
            <a:ext uri="{909E8E84-426E-40DD-AFC4-6F175D3DCCD1}">
              <a14:hiddenFill xmlns:a14="http://schemas.microsoft.com/office/drawing/2010/main">
                <a:solidFill>
                  <a:srgbClr val="FFFFD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l"/>
            <a:r>
              <a:rPr lang="ja-JP" altLang="en-US" sz="1200" b="1">
                <a:ea typeface="ＭＳ ゴシック" pitchFamily="49" charset="-128"/>
              </a:rPr>
              <a:t>問題としている特性</a:t>
            </a:r>
            <a:r>
              <a:rPr lang="en-US" altLang="ja-JP" sz="1200" b="1">
                <a:ea typeface="ＭＳ ゴシック" pitchFamily="49" charset="-128"/>
              </a:rPr>
              <a:t>(</a:t>
            </a:r>
            <a:r>
              <a:rPr lang="ja-JP" altLang="en-US" sz="1200" b="1">
                <a:ea typeface="ＭＳ ゴシック" pitchFamily="49" charset="-128"/>
              </a:rPr>
              <a:t>結果</a:t>
            </a:r>
            <a:r>
              <a:rPr lang="en-US" altLang="ja-JP" sz="1200" b="1">
                <a:ea typeface="ＭＳ ゴシック" pitchFamily="49" charset="-128"/>
              </a:rPr>
              <a:t>)</a:t>
            </a:r>
            <a:r>
              <a:rPr lang="ja-JP" altLang="en-US" sz="1200" b="1">
                <a:ea typeface="ＭＳ ゴシック" pitchFamily="49" charset="-128"/>
              </a:rPr>
              <a:t>と、それに影響を及ぼすと考えられる要因との関連を系統的に整理して問題の原因を把握するための手法。</a:t>
            </a:r>
            <a:r>
              <a:rPr lang="ja-JP" altLang="en-US" sz="1200" b="1"/>
              <a:t>石川　馨先生が考案されたもので、その形から「魚の骨」とも呼ばれています。</a:t>
            </a:r>
          </a:p>
        </p:txBody>
      </p:sp>
      <p:sp>
        <p:nvSpPr>
          <p:cNvPr id="326001" name="Rectangle 369"/>
          <p:cNvSpPr>
            <a:spLocks noChangeArrowheads="1"/>
          </p:cNvSpPr>
          <p:nvPr/>
        </p:nvSpPr>
        <p:spPr bwMode="auto">
          <a:xfrm>
            <a:off x="4879975" y="5114925"/>
            <a:ext cx="3978275" cy="722313"/>
          </a:xfrm>
          <a:prstGeom prst="rect">
            <a:avLst/>
          </a:prstGeom>
          <a:noFill/>
          <a:ln>
            <a:noFill/>
          </a:ln>
          <a:effectLst/>
          <a:extLst>
            <a:ext uri="{909E8E84-426E-40DD-AFC4-6F175D3DCCD1}">
              <a14:hiddenFill xmlns:a14="http://schemas.microsoft.com/office/drawing/2010/main">
                <a:solidFill>
                  <a:srgbClr val="FFFFD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a:r>
              <a:rPr lang="ja-JP" altLang="en-US" sz="1200" b="1">
                <a:ea typeface="ＭＳ ゴシック" pitchFamily="49" charset="-128"/>
              </a:rPr>
              <a:t>多数のデータをまとめて発生度数でグラフ化し、</a:t>
            </a:r>
          </a:p>
          <a:p>
            <a:pPr algn="l"/>
            <a:r>
              <a:rPr lang="ja-JP" altLang="en-US" sz="1200" b="1">
                <a:ea typeface="ＭＳ ゴシック" pitchFamily="49" charset="-128"/>
              </a:rPr>
              <a:t>バラツキの大きさ、分布の形、基準や目標値</a:t>
            </a:r>
          </a:p>
          <a:p>
            <a:pPr algn="l"/>
            <a:r>
              <a:rPr lang="ja-JP" altLang="en-US" sz="1200" b="1">
                <a:ea typeface="ＭＳ ゴシック" pitchFamily="49" charset="-128"/>
              </a:rPr>
              <a:t>との関係を調べる手法。</a:t>
            </a:r>
          </a:p>
        </p:txBody>
      </p:sp>
      <p:sp>
        <p:nvSpPr>
          <p:cNvPr id="326002" name="Rectangle 370"/>
          <p:cNvSpPr>
            <a:spLocks noChangeArrowheads="1"/>
          </p:cNvSpPr>
          <p:nvPr/>
        </p:nvSpPr>
        <p:spPr bwMode="auto">
          <a:xfrm>
            <a:off x="4892675" y="3517900"/>
            <a:ext cx="3965575" cy="738188"/>
          </a:xfrm>
          <a:prstGeom prst="rect">
            <a:avLst/>
          </a:prstGeom>
          <a:noFill/>
          <a:ln>
            <a:noFill/>
          </a:ln>
          <a:effectLst/>
          <a:extLst>
            <a:ext uri="{909E8E84-426E-40DD-AFC4-6F175D3DCCD1}">
              <a14:hiddenFill xmlns:a14="http://schemas.microsoft.com/office/drawing/2010/main">
                <a:solidFill>
                  <a:srgbClr val="FFFFD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l"/>
            <a:r>
              <a:rPr lang="ja-JP" altLang="en-US" sz="1200" b="1">
                <a:ea typeface="ＭＳ ゴシック" pitchFamily="49" charset="-128"/>
              </a:rPr>
              <a:t>データの大きさ、変化、割合などをグラフに表わすことでデータの構造、様子を一目で把握するための手法。</a:t>
            </a:r>
          </a:p>
        </p:txBody>
      </p:sp>
      <p:sp>
        <p:nvSpPr>
          <p:cNvPr id="326003" name="Rectangle 371"/>
          <p:cNvSpPr>
            <a:spLocks noChangeArrowheads="1"/>
          </p:cNvSpPr>
          <p:nvPr/>
        </p:nvSpPr>
        <p:spPr bwMode="auto">
          <a:xfrm>
            <a:off x="4867275" y="5970588"/>
            <a:ext cx="3952875" cy="695325"/>
          </a:xfrm>
          <a:prstGeom prst="rect">
            <a:avLst/>
          </a:prstGeom>
          <a:noFill/>
          <a:ln>
            <a:noFill/>
          </a:ln>
          <a:effectLst/>
          <a:extLst>
            <a:ext uri="{909E8E84-426E-40DD-AFC4-6F175D3DCCD1}">
              <a14:hiddenFill xmlns:a14="http://schemas.microsoft.com/office/drawing/2010/main">
                <a:solidFill>
                  <a:srgbClr val="FFFFD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a:r>
              <a:rPr lang="ja-JP" altLang="en-US" sz="1200" b="1">
                <a:ea typeface="ＭＳ ゴシック" pitchFamily="49" charset="-128"/>
              </a:rPr>
              <a:t>相互に関係を持ったデータを点で表し、２つの</a:t>
            </a:r>
          </a:p>
          <a:p>
            <a:pPr algn="l"/>
            <a:r>
              <a:rPr lang="ja-JP" altLang="en-US" sz="1200" b="1">
                <a:ea typeface="ＭＳ ゴシック" pitchFamily="49" charset="-128"/>
              </a:rPr>
              <a:t>データの相関関係を調べる手法。</a:t>
            </a:r>
          </a:p>
        </p:txBody>
      </p:sp>
      <p:sp>
        <p:nvSpPr>
          <p:cNvPr id="326004" name="Rectangle 372"/>
          <p:cNvSpPr>
            <a:spLocks noChangeArrowheads="1"/>
          </p:cNvSpPr>
          <p:nvPr/>
        </p:nvSpPr>
        <p:spPr bwMode="auto">
          <a:xfrm>
            <a:off x="4879975" y="4332288"/>
            <a:ext cx="3952875" cy="754062"/>
          </a:xfrm>
          <a:prstGeom prst="rect">
            <a:avLst/>
          </a:prstGeom>
          <a:noFill/>
          <a:ln>
            <a:noFill/>
          </a:ln>
          <a:effectLst/>
          <a:extLst>
            <a:ext uri="{909E8E84-426E-40DD-AFC4-6F175D3DCCD1}">
              <a14:hiddenFill xmlns:a14="http://schemas.microsoft.com/office/drawing/2010/main">
                <a:solidFill>
                  <a:srgbClr val="FFFFD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l"/>
            <a:r>
              <a:rPr lang="ja-JP" altLang="en-US" sz="1200" b="1">
                <a:ea typeface="ＭＳ ゴシック" pitchFamily="49" charset="-128"/>
              </a:rPr>
              <a:t>工程に異常が発生していないかどうかを特性値の変動から判断するために使われる手法。</a:t>
            </a:r>
          </a:p>
        </p:txBody>
      </p:sp>
      <p:sp>
        <p:nvSpPr>
          <p:cNvPr id="326005" name="Rectangle 373"/>
          <p:cNvSpPr>
            <a:spLocks noChangeArrowheads="1"/>
          </p:cNvSpPr>
          <p:nvPr/>
        </p:nvSpPr>
        <p:spPr bwMode="auto">
          <a:xfrm>
            <a:off x="4897438" y="698500"/>
            <a:ext cx="3941762" cy="357188"/>
          </a:xfrm>
          <a:prstGeom prst="rect">
            <a:avLst/>
          </a:prstGeom>
          <a:noFill/>
          <a:ln>
            <a:noFill/>
          </a:ln>
          <a:effectLst/>
          <a:extLst>
            <a:ext uri="{909E8E84-426E-40DD-AFC4-6F175D3DCCD1}">
              <a14:hiddenFill xmlns:a14="http://schemas.microsoft.com/office/drawing/2010/main">
                <a:solidFill>
                  <a:srgbClr val="CC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1200" b="1"/>
              <a:t>用途・目的</a:t>
            </a:r>
          </a:p>
        </p:txBody>
      </p:sp>
      <p:grpSp>
        <p:nvGrpSpPr>
          <p:cNvPr id="326006" name="Group 374"/>
          <p:cNvGrpSpPr>
            <a:grpSpLocks/>
          </p:cNvGrpSpPr>
          <p:nvPr/>
        </p:nvGrpSpPr>
        <p:grpSpPr bwMode="auto">
          <a:xfrm>
            <a:off x="2681288" y="3638550"/>
            <a:ext cx="646112" cy="520700"/>
            <a:chOff x="1968" y="1919"/>
            <a:chExt cx="1824" cy="1582"/>
          </a:xfrm>
        </p:grpSpPr>
        <p:sp>
          <p:nvSpPr>
            <p:cNvPr id="326007" name="Line 375"/>
            <p:cNvSpPr>
              <a:spLocks noChangeShapeType="1"/>
            </p:cNvSpPr>
            <p:nvPr/>
          </p:nvSpPr>
          <p:spPr bwMode="auto">
            <a:xfrm>
              <a:off x="1968" y="1919"/>
              <a:ext cx="0" cy="1582"/>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6008" name="Line 376"/>
            <p:cNvSpPr>
              <a:spLocks noChangeShapeType="1"/>
            </p:cNvSpPr>
            <p:nvPr/>
          </p:nvSpPr>
          <p:spPr bwMode="auto">
            <a:xfrm>
              <a:off x="1968" y="3501"/>
              <a:ext cx="1824"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6009" name="Rectangle 377"/>
            <p:cNvSpPr>
              <a:spLocks noChangeArrowheads="1"/>
            </p:cNvSpPr>
            <p:nvPr/>
          </p:nvSpPr>
          <p:spPr bwMode="auto">
            <a:xfrm>
              <a:off x="2112" y="2111"/>
              <a:ext cx="288" cy="1390"/>
            </a:xfrm>
            <a:prstGeom prst="rect">
              <a:avLst/>
            </a:prstGeom>
            <a:solidFill>
              <a:srgbClr val="CCFFFF"/>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6010" name="Rectangle 378"/>
            <p:cNvSpPr>
              <a:spLocks noChangeArrowheads="1"/>
            </p:cNvSpPr>
            <p:nvPr/>
          </p:nvSpPr>
          <p:spPr bwMode="auto">
            <a:xfrm>
              <a:off x="2544" y="2303"/>
              <a:ext cx="288" cy="1198"/>
            </a:xfrm>
            <a:prstGeom prst="rect">
              <a:avLst/>
            </a:prstGeom>
            <a:solidFill>
              <a:srgbClr val="CCFFFF"/>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6011" name="Rectangle 379"/>
            <p:cNvSpPr>
              <a:spLocks noChangeArrowheads="1"/>
            </p:cNvSpPr>
            <p:nvPr/>
          </p:nvSpPr>
          <p:spPr bwMode="auto">
            <a:xfrm>
              <a:off x="2976" y="2782"/>
              <a:ext cx="288" cy="719"/>
            </a:xfrm>
            <a:prstGeom prst="rect">
              <a:avLst/>
            </a:prstGeom>
            <a:solidFill>
              <a:srgbClr val="CCFFFF"/>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6012" name="Rectangle 380"/>
            <p:cNvSpPr>
              <a:spLocks noChangeArrowheads="1"/>
            </p:cNvSpPr>
            <p:nvPr/>
          </p:nvSpPr>
          <p:spPr bwMode="auto">
            <a:xfrm>
              <a:off x="3408" y="2590"/>
              <a:ext cx="288" cy="911"/>
            </a:xfrm>
            <a:prstGeom prst="rect">
              <a:avLst/>
            </a:prstGeom>
            <a:solidFill>
              <a:srgbClr val="CCFFFF"/>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326013" name="Line 381"/>
          <p:cNvSpPr>
            <a:spLocks noChangeShapeType="1"/>
          </p:cNvSpPr>
          <p:nvPr/>
        </p:nvSpPr>
        <p:spPr bwMode="auto">
          <a:xfrm>
            <a:off x="3116263" y="4529138"/>
            <a:ext cx="98107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6014" name="Line 382"/>
          <p:cNvSpPr>
            <a:spLocks noChangeShapeType="1"/>
          </p:cNvSpPr>
          <p:nvPr/>
        </p:nvSpPr>
        <p:spPr bwMode="auto">
          <a:xfrm>
            <a:off x="3157538" y="4932363"/>
            <a:ext cx="98107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6015" name="Line 383"/>
          <p:cNvSpPr>
            <a:spLocks noChangeShapeType="1"/>
          </p:cNvSpPr>
          <p:nvPr/>
        </p:nvSpPr>
        <p:spPr bwMode="auto">
          <a:xfrm>
            <a:off x="3116263" y="4730750"/>
            <a:ext cx="981075" cy="0"/>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6016" name="Line 384"/>
          <p:cNvSpPr>
            <a:spLocks noChangeShapeType="1"/>
          </p:cNvSpPr>
          <p:nvPr/>
        </p:nvSpPr>
        <p:spPr bwMode="auto">
          <a:xfrm>
            <a:off x="3130550" y="4622800"/>
            <a:ext cx="107950" cy="203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6017" name="Freeform 385"/>
          <p:cNvSpPr>
            <a:spLocks/>
          </p:cNvSpPr>
          <p:nvPr/>
        </p:nvSpPr>
        <p:spPr bwMode="auto">
          <a:xfrm>
            <a:off x="3225800" y="4529138"/>
            <a:ext cx="939800" cy="403225"/>
          </a:xfrm>
          <a:custGeom>
            <a:avLst/>
            <a:gdLst>
              <a:gd name="T0" fmla="*/ 0 w 414"/>
              <a:gd name="T1" fmla="*/ 120 h 180"/>
              <a:gd name="T2" fmla="*/ 54 w 414"/>
              <a:gd name="T3" fmla="*/ 24 h 180"/>
              <a:gd name="T4" fmla="*/ 102 w 414"/>
              <a:gd name="T5" fmla="*/ 180 h 180"/>
              <a:gd name="T6" fmla="*/ 168 w 414"/>
              <a:gd name="T7" fmla="*/ 0 h 180"/>
              <a:gd name="T8" fmla="*/ 198 w 414"/>
              <a:gd name="T9" fmla="*/ 144 h 180"/>
              <a:gd name="T10" fmla="*/ 252 w 414"/>
              <a:gd name="T11" fmla="*/ 36 h 180"/>
              <a:gd name="T12" fmla="*/ 288 w 414"/>
              <a:gd name="T13" fmla="*/ 132 h 180"/>
              <a:gd name="T14" fmla="*/ 330 w 414"/>
              <a:gd name="T15" fmla="*/ 6 h 180"/>
              <a:gd name="T16" fmla="*/ 354 w 414"/>
              <a:gd name="T17" fmla="*/ 78 h 180"/>
              <a:gd name="T18" fmla="*/ 372 w 414"/>
              <a:gd name="T19" fmla="*/ 42 h 180"/>
              <a:gd name="T20" fmla="*/ 414 w 414"/>
              <a:gd name="T21" fmla="*/ 162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4" h="180">
                <a:moveTo>
                  <a:pt x="0" y="120"/>
                </a:moveTo>
                <a:cubicBezTo>
                  <a:pt x="7" y="100"/>
                  <a:pt x="37" y="41"/>
                  <a:pt x="54" y="24"/>
                </a:cubicBezTo>
                <a:lnTo>
                  <a:pt x="102" y="180"/>
                </a:lnTo>
                <a:lnTo>
                  <a:pt x="168" y="0"/>
                </a:lnTo>
                <a:lnTo>
                  <a:pt x="198" y="144"/>
                </a:lnTo>
                <a:lnTo>
                  <a:pt x="252" y="36"/>
                </a:lnTo>
                <a:lnTo>
                  <a:pt x="288" y="132"/>
                </a:lnTo>
                <a:lnTo>
                  <a:pt x="330" y="6"/>
                </a:lnTo>
                <a:lnTo>
                  <a:pt x="354" y="78"/>
                </a:lnTo>
                <a:lnTo>
                  <a:pt x="372" y="42"/>
                </a:lnTo>
                <a:lnTo>
                  <a:pt x="414" y="162"/>
                </a:ln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6018" name="Text Box 386"/>
          <p:cNvSpPr txBox="1">
            <a:spLocks noChangeArrowheads="1"/>
          </p:cNvSpPr>
          <p:nvPr/>
        </p:nvSpPr>
        <p:spPr bwMode="auto">
          <a:xfrm>
            <a:off x="4102100" y="4375150"/>
            <a:ext cx="5715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1000">
                <a:ea typeface="HG正楷書体-PRO" pitchFamily="66" charset="-128"/>
              </a:rPr>
              <a:t>ＵＣＬ</a:t>
            </a:r>
          </a:p>
        </p:txBody>
      </p:sp>
      <p:sp>
        <p:nvSpPr>
          <p:cNvPr id="326019" name="Text Box 387"/>
          <p:cNvSpPr txBox="1">
            <a:spLocks noChangeArrowheads="1"/>
          </p:cNvSpPr>
          <p:nvPr/>
        </p:nvSpPr>
        <p:spPr bwMode="auto">
          <a:xfrm>
            <a:off x="4105275" y="4822825"/>
            <a:ext cx="5715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1000">
                <a:ea typeface="HG正楷書体-PRO" pitchFamily="66" charset="-128"/>
              </a:rPr>
              <a:t>ＬＣＬ</a:t>
            </a:r>
          </a:p>
        </p:txBody>
      </p:sp>
      <p:sp>
        <p:nvSpPr>
          <p:cNvPr id="326020" name="Text Box 388"/>
          <p:cNvSpPr txBox="1">
            <a:spLocks noChangeArrowheads="1"/>
          </p:cNvSpPr>
          <p:nvPr/>
        </p:nvSpPr>
        <p:spPr bwMode="auto">
          <a:xfrm>
            <a:off x="4100513" y="4600575"/>
            <a:ext cx="5715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1000">
                <a:ea typeface="HG正楷書体-PRO" pitchFamily="66" charset="-128"/>
              </a:rPr>
              <a:t>平均</a:t>
            </a:r>
          </a:p>
        </p:txBody>
      </p:sp>
      <p:sp>
        <p:nvSpPr>
          <p:cNvPr id="326021" name="Line 389"/>
          <p:cNvSpPr>
            <a:spLocks noChangeShapeType="1"/>
          </p:cNvSpPr>
          <p:nvPr/>
        </p:nvSpPr>
        <p:spPr bwMode="auto">
          <a:xfrm>
            <a:off x="139700" y="6731000"/>
            <a:ext cx="87630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6022" name="Line 390"/>
          <p:cNvSpPr>
            <a:spLocks noChangeShapeType="1"/>
          </p:cNvSpPr>
          <p:nvPr/>
        </p:nvSpPr>
        <p:spPr bwMode="auto">
          <a:xfrm>
            <a:off x="127000" y="692150"/>
            <a:ext cx="0" cy="6027738"/>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6023" name="Line 391"/>
          <p:cNvSpPr>
            <a:spLocks noChangeShapeType="1"/>
          </p:cNvSpPr>
          <p:nvPr/>
        </p:nvSpPr>
        <p:spPr bwMode="auto">
          <a:xfrm>
            <a:off x="127000" y="685800"/>
            <a:ext cx="87503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6024" name="Line 392"/>
          <p:cNvSpPr>
            <a:spLocks noChangeShapeType="1"/>
          </p:cNvSpPr>
          <p:nvPr/>
        </p:nvSpPr>
        <p:spPr bwMode="auto">
          <a:xfrm>
            <a:off x="139700" y="1885950"/>
            <a:ext cx="87249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6025" name="Line 393"/>
          <p:cNvSpPr>
            <a:spLocks noChangeShapeType="1"/>
          </p:cNvSpPr>
          <p:nvPr/>
        </p:nvSpPr>
        <p:spPr bwMode="auto">
          <a:xfrm>
            <a:off x="127000" y="2693988"/>
            <a:ext cx="87249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6026" name="Line 394"/>
          <p:cNvSpPr>
            <a:spLocks noChangeShapeType="1"/>
          </p:cNvSpPr>
          <p:nvPr/>
        </p:nvSpPr>
        <p:spPr bwMode="auto">
          <a:xfrm>
            <a:off x="114300" y="3500438"/>
            <a:ext cx="87503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6027" name="Line 395"/>
          <p:cNvSpPr>
            <a:spLocks noChangeShapeType="1"/>
          </p:cNvSpPr>
          <p:nvPr/>
        </p:nvSpPr>
        <p:spPr bwMode="auto">
          <a:xfrm>
            <a:off x="139700" y="4308475"/>
            <a:ext cx="87249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6028" name="Line 396"/>
          <p:cNvSpPr>
            <a:spLocks noChangeShapeType="1"/>
          </p:cNvSpPr>
          <p:nvPr/>
        </p:nvSpPr>
        <p:spPr bwMode="auto">
          <a:xfrm>
            <a:off x="114300" y="5114925"/>
            <a:ext cx="87503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6029" name="Line 397"/>
          <p:cNvSpPr>
            <a:spLocks noChangeShapeType="1"/>
          </p:cNvSpPr>
          <p:nvPr/>
        </p:nvSpPr>
        <p:spPr bwMode="auto">
          <a:xfrm>
            <a:off x="127000" y="5922963"/>
            <a:ext cx="87376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6030" name="Line 398"/>
          <p:cNvSpPr>
            <a:spLocks noChangeShapeType="1"/>
          </p:cNvSpPr>
          <p:nvPr/>
        </p:nvSpPr>
        <p:spPr bwMode="auto">
          <a:xfrm>
            <a:off x="584200" y="703263"/>
            <a:ext cx="0" cy="6027737"/>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6031" name="Line 399"/>
          <p:cNvSpPr>
            <a:spLocks noChangeShapeType="1"/>
          </p:cNvSpPr>
          <p:nvPr/>
        </p:nvSpPr>
        <p:spPr bwMode="auto">
          <a:xfrm>
            <a:off x="2578100" y="679450"/>
            <a:ext cx="0" cy="6027738"/>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6032" name="Line 400"/>
          <p:cNvSpPr>
            <a:spLocks noChangeShapeType="1"/>
          </p:cNvSpPr>
          <p:nvPr/>
        </p:nvSpPr>
        <p:spPr bwMode="auto">
          <a:xfrm>
            <a:off x="4838700" y="692150"/>
            <a:ext cx="0" cy="6027738"/>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6033" name="Line 401"/>
          <p:cNvSpPr>
            <a:spLocks noChangeShapeType="1"/>
          </p:cNvSpPr>
          <p:nvPr/>
        </p:nvSpPr>
        <p:spPr bwMode="auto">
          <a:xfrm>
            <a:off x="8890000" y="679450"/>
            <a:ext cx="0" cy="6027738"/>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6034" name="Line 402"/>
          <p:cNvSpPr>
            <a:spLocks noChangeShapeType="1"/>
          </p:cNvSpPr>
          <p:nvPr/>
        </p:nvSpPr>
        <p:spPr bwMode="auto">
          <a:xfrm>
            <a:off x="127000" y="1066800"/>
            <a:ext cx="87630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aphicFrame>
        <p:nvGraphicFramePr>
          <p:cNvPr id="326035" name="Object 403"/>
          <p:cNvGraphicFramePr>
            <a:graphicFrameLocks noChangeAspect="1"/>
          </p:cNvGraphicFramePr>
          <p:nvPr/>
        </p:nvGraphicFramePr>
        <p:xfrm>
          <a:off x="3305175" y="3683000"/>
          <a:ext cx="669925" cy="501650"/>
        </p:xfrm>
        <a:graphic>
          <a:graphicData uri="http://schemas.openxmlformats.org/presentationml/2006/ole">
            <mc:AlternateContent xmlns:mc="http://schemas.openxmlformats.org/markup-compatibility/2006">
              <mc:Choice xmlns:v="urn:schemas-microsoft-com:vml" Requires="v">
                <p:oleObj spid="_x0000_s326038" name="グラフ" r:id="rId4" imgW="3476549" imgH="2467051" progId="Excel.Chart.8">
                  <p:embed/>
                </p:oleObj>
              </mc:Choice>
              <mc:Fallback>
                <p:oleObj name="グラフ" r:id="rId4" imgW="3476549" imgH="2467051" progId="Excel.Chart.8">
                  <p:embed/>
                  <p:pic>
                    <p:nvPicPr>
                      <p:cNvPr id="0" name="Object 40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05175" y="3683000"/>
                        <a:ext cx="669925" cy="501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26036" name="Object 404"/>
          <p:cNvGraphicFramePr>
            <a:graphicFrameLocks noChangeAspect="1"/>
          </p:cNvGraphicFramePr>
          <p:nvPr/>
        </p:nvGraphicFramePr>
        <p:xfrm>
          <a:off x="3722688" y="3344863"/>
          <a:ext cx="1133475" cy="1100137"/>
        </p:xfrm>
        <a:graphic>
          <a:graphicData uri="http://schemas.openxmlformats.org/presentationml/2006/ole">
            <mc:AlternateContent xmlns:mc="http://schemas.openxmlformats.org/markup-compatibility/2006">
              <mc:Choice xmlns:v="urn:schemas-microsoft-com:vml" Requires="v">
                <p:oleObj spid="_x0000_s326039" name="グラフ" r:id="rId6" imgW="952500" imgH="657149" progId="Excel.Chart.8">
                  <p:embed/>
                </p:oleObj>
              </mc:Choice>
              <mc:Fallback>
                <p:oleObj name="グラフ" r:id="rId6" imgW="952500" imgH="657149" progId="Excel.Chart.8">
                  <p:embed/>
                  <p:pic>
                    <p:nvPicPr>
                      <p:cNvPr id="0" name="Object 404"/>
                      <p:cNvPicPr>
                        <a:picLocks noRot="1"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22688" y="3344863"/>
                        <a:ext cx="1133475" cy="1100137"/>
                      </a:xfrm>
                      <a:prstGeom prst="rect">
                        <a:avLst/>
                      </a:prstGeom>
                      <a:noFill/>
                      <a:ln>
                        <a:noFill/>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1">
                            <a:solidFill>
                              <a:srgbClr val="FFFFF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26037" name="Text Box 405"/>
          <p:cNvSpPr txBox="1">
            <a:spLocks noChangeArrowheads="1"/>
          </p:cNvSpPr>
          <p:nvPr/>
        </p:nvSpPr>
        <p:spPr bwMode="auto">
          <a:xfrm>
            <a:off x="8405813" y="100013"/>
            <a:ext cx="7381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a:t>P</a:t>
            </a:r>
            <a:r>
              <a:rPr lang="ja-JP" altLang="en-US" sz="1600"/>
              <a:t>１３</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8127" name="Rectangle 447"/>
          <p:cNvSpPr>
            <a:spLocks noChangeArrowheads="1"/>
          </p:cNvSpPr>
          <p:nvPr/>
        </p:nvSpPr>
        <p:spPr bwMode="auto">
          <a:xfrm>
            <a:off x="215900" y="1071563"/>
            <a:ext cx="8639175" cy="1587500"/>
          </a:xfrm>
          <a:prstGeom prst="rect">
            <a:avLst/>
          </a:prstGeom>
          <a:solidFill>
            <a:srgbClr val="FFFF99"/>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7682" name="Text Box 2"/>
          <p:cNvSpPr txBox="1">
            <a:spLocks noChangeArrowheads="1"/>
          </p:cNvSpPr>
          <p:nvPr/>
        </p:nvSpPr>
        <p:spPr bwMode="auto">
          <a:xfrm>
            <a:off x="257175" y="188913"/>
            <a:ext cx="3806825" cy="476250"/>
          </a:xfrm>
          <a:prstGeom prst="rect">
            <a:avLst/>
          </a:prstGeom>
          <a:solidFill>
            <a:srgbClr val="FF99FF"/>
          </a:solidFill>
          <a:ln>
            <a:noFill/>
          </a:ln>
          <a:effectLst>
            <a:outerShdw dist="107763" dir="2700000" algn="ctr" rotWithShape="0">
              <a:schemeClr val="bg2">
                <a:alpha val="50000"/>
              </a:schemeClr>
            </a:outerShdw>
          </a:effectLst>
          <a:extLst>
            <a:ext uri="{91240B29-F687-4F45-9708-019B960494DF}">
              <a14:hiddenLine xmlns:a14="http://schemas.microsoft.com/office/drawing/2010/main" w="9525">
                <a:solidFill>
                  <a:schemeClr val="tx1"/>
                </a:solidFill>
                <a:miter lim="800000"/>
                <a:headEnd/>
                <a:tailEnd/>
              </a14:hiddenLine>
            </a:ext>
          </a:extLst>
        </p:spPr>
        <p:txBody>
          <a:bodyPr>
            <a:spAutoFit/>
          </a:bodyPr>
          <a:lstStyle/>
          <a:p>
            <a:pPr>
              <a:lnSpc>
                <a:spcPct val="105000"/>
              </a:lnSpc>
              <a:spcAft>
                <a:spcPct val="15000"/>
              </a:spcAft>
            </a:pPr>
            <a:r>
              <a:rPr lang="ja-JP" altLang="en-US" sz="2400" b="1">
                <a:latin typeface="HG創英角ﾎﾟｯﾌﾟ体" pitchFamily="49" charset="-128"/>
                <a:ea typeface="HG創英角ﾎﾟｯﾌﾟ体" pitchFamily="49" charset="-128"/>
              </a:rPr>
              <a:t>２．新ＱＣ七つ道具</a:t>
            </a:r>
          </a:p>
        </p:txBody>
      </p:sp>
      <p:sp>
        <p:nvSpPr>
          <p:cNvPr id="327685" name="Rectangle 5"/>
          <p:cNvSpPr>
            <a:spLocks noChangeArrowheads="1"/>
          </p:cNvSpPr>
          <p:nvPr/>
        </p:nvSpPr>
        <p:spPr bwMode="auto">
          <a:xfrm>
            <a:off x="203200" y="3517900"/>
            <a:ext cx="8672513" cy="3159125"/>
          </a:xfrm>
          <a:prstGeom prst="rect">
            <a:avLst/>
          </a:prstGeom>
          <a:solidFill>
            <a:srgbClr val="FFFF99"/>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7686" name="Rectangle 6"/>
          <p:cNvSpPr>
            <a:spLocks noChangeArrowheads="1"/>
          </p:cNvSpPr>
          <p:nvPr/>
        </p:nvSpPr>
        <p:spPr bwMode="auto">
          <a:xfrm>
            <a:off x="2705100" y="5929313"/>
            <a:ext cx="1625600" cy="738187"/>
          </a:xfrm>
          <a:prstGeom prst="rect">
            <a:avLst/>
          </a:prstGeom>
          <a:solidFill>
            <a:schemeClr val="bg1"/>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7687" name="Rectangle 7"/>
          <p:cNvSpPr>
            <a:spLocks noChangeArrowheads="1"/>
          </p:cNvSpPr>
          <p:nvPr/>
        </p:nvSpPr>
        <p:spPr bwMode="auto">
          <a:xfrm>
            <a:off x="228600" y="736600"/>
            <a:ext cx="8674100" cy="368300"/>
          </a:xfrm>
          <a:prstGeom prst="rect">
            <a:avLst/>
          </a:prstGeom>
          <a:solidFill>
            <a:srgbClr val="CCFFFF"/>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7688" name="Rectangle 8"/>
          <p:cNvSpPr>
            <a:spLocks noChangeArrowheads="1"/>
          </p:cNvSpPr>
          <p:nvPr/>
        </p:nvSpPr>
        <p:spPr bwMode="auto">
          <a:xfrm>
            <a:off x="2743200" y="1131888"/>
            <a:ext cx="1435100" cy="685800"/>
          </a:xfrm>
          <a:prstGeom prst="rect">
            <a:avLst/>
          </a:prstGeom>
          <a:solidFill>
            <a:srgbClr val="99FFCC"/>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7689" name="Rectangle 9"/>
          <p:cNvSpPr>
            <a:spLocks noChangeArrowheads="1"/>
          </p:cNvSpPr>
          <p:nvPr/>
        </p:nvSpPr>
        <p:spPr bwMode="auto">
          <a:xfrm>
            <a:off x="3644900" y="6384925"/>
            <a:ext cx="333375" cy="47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endParaRPr lang="ja-JP" altLang="en-US"/>
          </a:p>
        </p:txBody>
      </p:sp>
      <p:sp>
        <p:nvSpPr>
          <p:cNvPr id="327690" name="Rectangle 10"/>
          <p:cNvSpPr>
            <a:spLocks noChangeArrowheads="1"/>
          </p:cNvSpPr>
          <p:nvPr/>
        </p:nvSpPr>
        <p:spPr bwMode="auto">
          <a:xfrm>
            <a:off x="4402138" y="869950"/>
            <a:ext cx="4489450" cy="373063"/>
          </a:xfrm>
          <a:prstGeom prst="rect">
            <a:avLst/>
          </a:prstGeom>
          <a:noFill/>
          <a:ln>
            <a:noFill/>
          </a:ln>
          <a:extLst>
            <a:ext uri="{909E8E84-426E-40DD-AFC4-6F175D3DCCD1}">
              <a14:hiddenFill xmlns:a14="http://schemas.microsoft.com/office/drawing/2010/main">
                <a:solidFill>
                  <a:srgbClr val="CCFFFF"/>
                </a:solidFill>
              </a14:hiddenFill>
            </a:ext>
            <a:ext uri="{91240B29-F687-4F45-9708-019B960494DF}">
              <a14:hiddenLine xmlns:a14="http://schemas.microsoft.com/office/drawing/2010/main" w="11176">
                <a:solidFill>
                  <a:srgbClr val="000000"/>
                </a:solidFill>
                <a:miter lim="800000"/>
                <a:headEnd/>
                <a:tailEnd/>
              </a14:hiddenLine>
            </a:ext>
          </a:extLst>
        </p:spPr>
        <p:txBody>
          <a:bodyPr/>
          <a:lstStyle/>
          <a:p>
            <a:endParaRPr lang="ja-JP" altLang="en-US"/>
          </a:p>
        </p:txBody>
      </p:sp>
      <p:sp>
        <p:nvSpPr>
          <p:cNvPr id="327691" name="Rectangle 11"/>
          <p:cNvSpPr>
            <a:spLocks noChangeArrowheads="1"/>
          </p:cNvSpPr>
          <p:nvPr/>
        </p:nvSpPr>
        <p:spPr bwMode="auto">
          <a:xfrm>
            <a:off x="539750" y="869950"/>
            <a:ext cx="2020888" cy="363538"/>
          </a:xfrm>
          <a:prstGeom prst="rect">
            <a:avLst/>
          </a:prstGeom>
          <a:noFill/>
          <a:ln>
            <a:noFill/>
          </a:ln>
          <a:extLst>
            <a:ext uri="{909E8E84-426E-40DD-AFC4-6F175D3DCCD1}">
              <a14:hiddenFill xmlns:a14="http://schemas.microsoft.com/office/drawing/2010/main">
                <a:solidFill>
                  <a:srgbClr val="CCFFFF"/>
                </a:solidFill>
              </a14:hiddenFill>
            </a:ext>
            <a:ext uri="{91240B29-F687-4F45-9708-019B960494DF}">
              <a14:hiddenLine xmlns:a14="http://schemas.microsoft.com/office/drawing/2010/main" w="11113">
                <a:solidFill>
                  <a:srgbClr val="000000"/>
                </a:solidFill>
                <a:miter lim="800000"/>
                <a:headEnd/>
                <a:tailEnd/>
              </a14:hiddenLine>
            </a:ext>
          </a:extLst>
        </p:spPr>
        <p:txBody>
          <a:bodyPr/>
          <a:lstStyle/>
          <a:p>
            <a:endParaRPr lang="ja-JP" altLang="en-US"/>
          </a:p>
        </p:txBody>
      </p:sp>
      <p:sp>
        <p:nvSpPr>
          <p:cNvPr id="327692" name="Rectangle 12"/>
          <p:cNvSpPr>
            <a:spLocks noChangeArrowheads="1"/>
          </p:cNvSpPr>
          <p:nvPr/>
        </p:nvSpPr>
        <p:spPr bwMode="auto">
          <a:xfrm>
            <a:off x="249238" y="869950"/>
            <a:ext cx="311150" cy="350838"/>
          </a:xfrm>
          <a:prstGeom prst="rect">
            <a:avLst/>
          </a:prstGeom>
          <a:noFill/>
          <a:ln>
            <a:noFill/>
          </a:ln>
          <a:extLst>
            <a:ext uri="{909E8E84-426E-40DD-AFC4-6F175D3DCCD1}">
              <a14:hiddenFill xmlns:a14="http://schemas.microsoft.com/office/drawing/2010/main">
                <a:solidFill>
                  <a:srgbClr val="CCFFFF"/>
                </a:solidFill>
              </a14:hiddenFill>
            </a:ext>
            <a:ext uri="{91240B29-F687-4F45-9708-019B960494DF}">
              <a14:hiddenLine xmlns:a14="http://schemas.microsoft.com/office/drawing/2010/main" w="11113">
                <a:solidFill>
                  <a:srgbClr val="000000"/>
                </a:solidFill>
                <a:miter lim="800000"/>
                <a:headEnd/>
                <a:tailEnd/>
              </a14:hiddenLine>
            </a:ext>
          </a:extLst>
        </p:spPr>
        <p:txBody>
          <a:bodyPr/>
          <a:lstStyle/>
          <a:p>
            <a:endParaRPr lang="ja-JP" altLang="en-US"/>
          </a:p>
        </p:txBody>
      </p:sp>
      <p:sp>
        <p:nvSpPr>
          <p:cNvPr id="327693" name="Rectangle 13"/>
          <p:cNvSpPr>
            <a:spLocks noChangeArrowheads="1"/>
          </p:cNvSpPr>
          <p:nvPr/>
        </p:nvSpPr>
        <p:spPr bwMode="auto">
          <a:xfrm>
            <a:off x="249238" y="2681288"/>
            <a:ext cx="322262" cy="698500"/>
          </a:xfrm>
          <a:prstGeom prst="rect">
            <a:avLst/>
          </a:prstGeom>
          <a:noFill/>
          <a:ln>
            <a:noFill/>
          </a:ln>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6350">
                <a:solidFill>
                  <a:srgbClr val="000000"/>
                </a:solidFill>
                <a:miter lim="800000"/>
                <a:headEnd/>
                <a:tailEnd/>
              </a14:hiddenLine>
            </a:ext>
          </a:extLst>
        </p:spPr>
        <p:txBody>
          <a:bodyPr anchor="ctr" anchorCtr="1"/>
          <a:lstStyle/>
          <a:p>
            <a:pPr algn="l"/>
            <a:endParaRPr lang="ja-JP" altLang="ja-JP" sz="1100"/>
          </a:p>
        </p:txBody>
      </p:sp>
      <p:sp>
        <p:nvSpPr>
          <p:cNvPr id="327694" name="Rectangle 14"/>
          <p:cNvSpPr>
            <a:spLocks noChangeArrowheads="1"/>
          </p:cNvSpPr>
          <p:nvPr/>
        </p:nvSpPr>
        <p:spPr bwMode="auto">
          <a:xfrm>
            <a:off x="546100" y="1222375"/>
            <a:ext cx="1836738" cy="619125"/>
          </a:xfrm>
          <a:prstGeom prst="rect">
            <a:avLst/>
          </a:prstGeom>
          <a:noFill/>
          <a:ln>
            <a:noFill/>
          </a:ln>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6350">
                <a:solidFill>
                  <a:srgbClr val="000000"/>
                </a:solidFill>
                <a:miter lim="800000"/>
                <a:headEnd/>
                <a:tailEnd/>
              </a14:hiddenLine>
            </a:ext>
          </a:extLst>
        </p:spPr>
        <p:txBody>
          <a:bodyPr anchor="ctr" anchorCtr="1"/>
          <a:lstStyle/>
          <a:p>
            <a:r>
              <a:rPr lang="ja-JP" altLang="en-US" sz="1600" b="1">
                <a:latin typeface="ＭＳ ゴシック" pitchFamily="49" charset="-128"/>
                <a:ea typeface="ＭＳ ゴシック" pitchFamily="49" charset="-128"/>
              </a:rPr>
              <a:t>連関図法</a:t>
            </a:r>
          </a:p>
        </p:txBody>
      </p:sp>
      <p:sp>
        <p:nvSpPr>
          <p:cNvPr id="327695" name="Rectangle 15"/>
          <p:cNvSpPr>
            <a:spLocks noChangeArrowheads="1"/>
          </p:cNvSpPr>
          <p:nvPr/>
        </p:nvSpPr>
        <p:spPr bwMode="auto">
          <a:xfrm>
            <a:off x="2566988" y="1219200"/>
            <a:ext cx="1849437" cy="738188"/>
          </a:xfrm>
          <a:prstGeom prst="rect">
            <a:avLst/>
          </a:prstGeom>
          <a:noFill/>
          <a:ln>
            <a:noFill/>
          </a:ln>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6350">
                <a:solidFill>
                  <a:srgbClr val="000000"/>
                </a:solidFill>
                <a:miter lim="800000"/>
                <a:headEnd/>
                <a:tailEnd/>
              </a14:hiddenLine>
            </a:ext>
          </a:extLst>
        </p:spPr>
        <p:txBody>
          <a:bodyPr/>
          <a:lstStyle/>
          <a:p>
            <a:endParaRPr lang="ja-JP" altLang="en-US"/>
          </a:p>
        </p:txBody>
      </p:sp>
      <p:sp>
        <p:nvSpPr>
          <p:cNvPr id="327696" name="Rectangle 16"/>
          <p:cNvSpPr>
            <a:spLocks noChangeArrowheads="1"/>
          </p:cNvSpPr>
          <p:nvPr/>
        </p:nvSpPr>
        <p:spPr bwMode="auto">
          <a:xfrm>
            <a:off x="2768600" y="1160463"/>
            <a:ext cx="1417638" cy="658812"/>
          </a:xfrm>
          <a:prstGeom prst="rect">
            <a:avLst/>
          </a:prstGeom>
          <a:noFill/>
          <a:ln>
            <a:noFill/>
          </a:ln>
          <a:extLst>
            <a:ext uri="{909E8E84-426E-40DD-AFC4-6F175D3DCCD1}">
              <a14:hiddenFill xmlns:a14="http://schemas.microsoft.com/office/drawing/2010/main">
                <a:solidFill>
                  <a:srgbClr val="CCFFFF"/>
                </a:solidFill>
              </a14:hiddenFill>
            </a:ext>
            <a:ext uri="{91240B29-F687-4F45-9708-019B960494DF}">
              <a14:hiddenLine xmlns:a14="http://schemas.microsoft.com/office/drawing/2010/main" w="1651">
                <a:solidFill>
                  <a:srgbClr val="000000"/>
                </a:solidFill>
                <a:miter lim="800000"/>
                <a:headEnd/>
                <a:tailEnd/>
              </a14:hiddenLine>
            </a:ext>
          </a:extLst>
        </p:spPr>
        <p:txBody>
          <a:bodyPr/>
          <a:lstStyle/>
          <a:p>
            <a:endParaRPr lang="ja-JP" altLang="en-US"/>
          </a:p>
        </p:txBody>
      </p:sp>
      <p:sp>
        <p:nvSpPr>
          <p:cNvPr id="327697" name="Rectangle 17"/>
          <p:cNvSpPr>
            <a:spLocks noChangeArrowheads="1"/>
          </p:cNvSpPr>
          <p:nvPr/>
        </p:nvSpPr>
        <p:spPr bwMode="auto">
          <a:xfrm>
            <a:off x="584200" y="1944688"/>
            <a:ext cx="1836738" cy="747712"/>
          </a:xfrm>
          <a:prstGeom prst="rect">
            <a:avLst/>
          </a:prstGeom>
          <a:noFill/>
          <a:ln>
            <a:noFill/>
          </a:ln>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6350">
                <a:solidFill>
                  <a:srgbClr val="000000"/>
                </a:solidFill>
                <a:miter lim="800000"/>
                <a:headEnd/>
                <a:tailEnd/>
              </a14:hiddenLine>
            </a:ext>
          </a:extLst>
        </p:spPr>
        <p:txBody>
          <a:bodyPr anchor="ctr" anchorCtr="1"/>
          <a:lstStyle/>
          <a:p>
            <a:pPr algn="l"/>
            <a:r>
              <a:rPr lang="ja-JP" altLang="en-US" sz="1600" b="1">
                <a:latin typeface="ＭＳ ゴシック" pitchFamily="49" charset="-128"/>
                <a:ea typeface="ＭＳ ゴシック" pitchFamily="49" charset="-128"/>
              </a:rPr>
              <a:t>親和図法</a:t>
            </a:r>
          </a:p>
        </p:txBody>
      </p:sp>
      <p:sp>
        <p:nvSpPr>
          <p:cNvPr id="327698" name="Rectangle 18"/>
          <p:cNvSpPr>
            <a:spLocks noChangeArrowheads="1"/>
          </p:cNvSpPr>
          <p:nvPr/>
        </p:nvSpPr>
        <p:spPr bwMode="auto">
          <a:xfrm>
            <a:off x="2566988" y="1951038"/>
            <a:ext cx="1849437" cy="736600"/>
          </a:xfrm>
          <a:prstGeom prst="rect">
            <a:avLst/>
          </a:prstGeom>
          <a:noFill/>
          <a:ln>
            <a:noFill/>
          </a:ln>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6350">
                <a:solidFill>
                  <a:srgbClr val="000000"/>
                </a:solidFill>
                <a:miter lim="800000"/>
                <a:headEnd/>
                <a:tailEnd/>
              </a14:hiddenLine>
            </a:ext>
          </a:extLst>
        </p:spPr>
        <p:txBody>
          <a:bodyPr/>
          <a:lstStyle/>
          <a:p>
            <a:endParaRPr lang="ja-JP" altLang="en-US"/>
          </a:p>
        </p:txBody>
      </p:sp>
      <p:grpSp>
        <p:nvGrpSpPr>
          <p:cNvPr id="327699" name="Group 19"/>
          <p:cNvGrpSpPr>
            <a:grpSpLocks/>
          </p:cNvGrpSpPr>
          <p:nvPr/>
        </p:nvGrpSpPr>
        <p:grpSpPr bwMode="auto">
          <a:xfrm>
            <a:off x="2768600" y="1976438"/>
            <a:ext cx="1417638" cy="635000"/>
            <a:chOff x="1599" y="1108"/>
            <a:chExt cx="610" cy="272"/>
          </a:xfrm>
        </p:grpSpPr>
        <p:sp>
          <p:nvSpPr>
            <p:cNvPr id="327700" name="Rectangle 20"/>
            <p:cNvSpPr>
              <a:spLocks noChangeArrowheads="1"/>
            </p:cNvSpPr>
            <p:nvPr/>
          </p:nvSpPr>
          <p:spPr bwMode="auto">
            <a:xfrm>
              <a:off x="1599" y="1108"/>
              <a:ext cx="610" cy="272"/>
            </a:xfrm>
            <a:prstGeom prst="rect">
              <a:avLst/>
            </a:prstGeom>
            <a:solidFill>
              <a:srgbClr val="CCFFFF"/>
            </a:solidFill>
            <a:ln w="6350">
              <a:solidFill>
                <a:srgbClr val="000000"/>
              </a:solidFill>
              <a:miter lim="800000"/>
              <a:headEnd/>
              <a:tailEnd/>
            </a:ln>
          </p:spPr>
          <p:txBody>
            <a:bodyPr/>
            <a:lstStyle/>
            <a:p>
              <a:endParaRPr lang="ja-JP" altLang="en-US"/>
            </a:p>
          </p:txBody>
        </p:sp>
        <p:grpSp>
          <p:nvGrpSpPr>
            <p:cNvPr id="327701" name="Group 21"/>
            <p:cNvGrpSpPr>
              <a:grpSpLocks/>
            </p:cNvGrpSpPr>
            <p:nvPr/>
          </p:nvGrpSpPr>
          <p:grpSpPr bwMode="auto">
            <a:xfrm>
              <a:off x="1935" y="1253"/>
              <a:ext cx="226" cy="98"/>
              <a:chOff x="1935" y="1253"/>
              <a:chExt cx="226" cy="98"/>
            </a:xfrm>
          </p:grpSpPr>
          <p:sp>
            <p:nvSpPr>
              <p:cNvPr id="327702" name="Rectangle 22"/>
              <p:cNvSpPr>
                <a:spLocks noChangeArrowheads="1"/>
              </p:cNvSpPr>
              <p:nvPr/>
            </p:nvSpPr>
            <p:spPr bwMode="auto">
              <a:xfrm>
                <a:off x="1935" y="1265"/>
                <a:ext cx="226" cy="86"/>
              </a:xfrm>
              <a:prstGeom prst="rect">
                <a:avLst/>
              </a:prstGeom>
              <a:solidFill>
                <a:srgbClr val="FFFFFF"/>
              </a:solidFill>
              <a:ln w="6350">
                <a:solidFill>
                  <a:srgbClr val="000000"/>
                </a:solidFill>
                <a:miter lim="800000"/>
                <a:headEnd/>
                <a:tailEnd/>
              </a:ln>
            </p:spPr>
            <p:txBody>
              <a:bodyPr/>
              <a:lstStyle/>
              <a:p>
                <a:endParaRPr lang="ja-JP" altLang="en-US"/>
              </a:p>
            </p:txBody>
          </p:sp>
          <p:sp>
            <p:nvSpPr>
              <p:cNvPr id="327703" name="Rectangle 23"/>
              <p:cNvSpPr>
                <a:spLocks noChangeArrowheads="1"/>
              </p:cNvSpPr>
              <p:nvPr/>
            </p:nvSpPr>
            <p:spPr bwMode="auto">
              <a:xfrm>
                <a:off x="1961" y="1253"/>
                <a:ext cx="147"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27704" name="Rectangle 24"/>
              <p:cNvSpPr>
                <a:spLocks noChangeArrowheads="1"/>
              </p:cNvSpPr>
              <p:nvPr/>
            </p:nvSpPr>
            <p:spPr bwMode="auto">
              <a:xfrm>
                <a:off x="1997" y="1270"/>
                <a:ext cx="44" cy="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100">
                    <a:latin typeface="ＭＳ Ｐゴシック" pitchFamily="50" charset="-128"/>
                  </a:rPr>
                  <a:t>●</a:t>
                </a:r>
                <a:r>
                  <a:rPr lang="ja-JP" altLang="en-US" sz="100">
                    <a:latin typeface="ＭＳ Ｐゴシック" pitchFamily="50" charset="-128"/>
                  </a:rPr>
                  <a:t>ーーーーーーー</a:t>
                </a:r>
                <a:endParaRPr lang="ja-JP" altLang="en-US" sz="1100"/>
              </a:p>
            </p:txBody>
          </p:sp>
          <p:sp>
            <p:nvSpPr>
              <p:cNvPr id="327705" name="Rectangle 25"/>
              <p:cNvSpPr>
                <a:spLocks noChangeArrowheads="1"/>
              </p:cNvSpPr>
              <p:nvPr/>
            </p:nvSpPr>
            <p:spPr bwMode="auto">
              <a:xfrm>
                <a:off x="1961" y="1269"/>
                <a:ext cx="147"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27706" name="Rectangle 26"/>
              <p:cNvSpPr>
                <a:spLocks noChangeArrowheads="1"/>
              </p:cNvSpPr>
              <p:nvPr/>
            </p:nvSpPr>
            <p:spPr bwMode="auto">
              <a:xfrm>
                <a:off x="1997" y="1286"/>
                <a:ext cx="44" cy="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100">
                    <a:latin typeface="ＭＳ Ｐゴシック" pitchFamily="50" charset="-128"/>
                  </a:rPr>
                  <a:t>●</a:t>
                </a:r>
                <a:r>
                  <a:rPr lang="ja-JP" altLang="en-US" sz="100">
                    <a:latin typeface="ＭＳ Ｐゴシック" pitchFamily="50" charset="-128"/>
                  </a:rPr>
                  <a:t>ーーーーーーー</a:t>
                </a:r>
                <a:endParaRPr lang="ja-JP" altLang="en-US" sz="1100"/>
              </a:p>
            </p:txBody>
          </p:sp>
          <p:sp>
            <p:nvSpPr>
              <p:cNvPr id="327707" name="Rectangle 27"/>
              <p:cNvSpPr>
                <a:spLocks noChangeArrowheads="1"/>
              </p:cNvSpPr>
              <p:nvPr/>
            </p:nvSpPr>
            <p:spPr bwMode="auto">
              <a:xfrm>
                <a:off x="1961" y="1285"/>
                <a:ext cx="147"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27708" name="Rectangle 28"/>
              <p:cNvSpPr>
                <a:spLocks noChangeArrowheads="1"/>
              </p:cNvSpPr>
              <p:nvPr/>
            </p:nvSpPr>
            <p:spPr bwMode="auto">
              <a:xfrm>
                <a:off x="1997" y="1302"/>
                <a:ext cx="44" cy="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100">
                    <a:latin typeface="ＭＳ Ｐゴシック" pitchFamily="50" charset="-128"/>
                  </a:rPr>
                  <a:t>●</a:t>
                </a:r>
                <a:r>
                  <a:rPr lang="ja-JP" altLang="en-US" sz="100">
                    <a:latin typeface="ＭＳ Ｐゴシック" pitchFamily="50" charset="-128"/>
                  </a:rPr>
                  <a:t>ーーーーーーー</a:t>
                </a:r>
                <a:endParaRPr lang="ja-JP" altLang="en-US" sz="1100"/>
              </a:p>
            </p:txBody>
          </p:sp>
          <p:sp>
            <p:nvSpPr>
              <p:cNvPr id="327709" name="Rectangle 29"/>
              <p:cNvSpPr>
                <a:spLocks noChangeArrowheads="1"/>
              </p:cNvSpPr>
              <p:nvPr/>
            </p:nvSpPr>
            <p:spPr bwMode="auto">
              <a:xfrm>
                <a:off x="1961" y="1301"/>
                <a:ext cx="147"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27710" name="Rectangle 30"/>
              <p:cNvSpPr>
                <a:spLocks noChangeArrowheads="1"/>
              </p:cNvSpPr>
              <p:nvPr/>
            </p:nvSpPr>
            <p:spPr bwMode="auto">
              <a:xfrm>
                <a:off x="1997" y="1317"/>
                <a:ext cx="44" cy="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100">
                    <a:latin typeface="ＭＳ Ｐゴシック" pitchFamily="50" charset="-128"/>
                  </a:rPr>
                  <a:t>●</a:t>
                </a:r>
                <a:r>
                  <a:rPr lang="ja-JP" altLang="en-US" sz="100">
                    <a:latin typeface="ＭＳ Ｐゴシック" pitchFamily="50" charset="-128"/>
                  </a:rPr>
                  <a:t>ーーーーーーー</a:t>
                </a:r>
                <a:endParaRPr lang="ja-JP" altLang="en-US" sz="1100"/>
              </a:p>
            </p:txBody>
          </p:sp>
          <p:sp>
            <p:nvSpPr>
              <p:cNvPr id="327711" name="Rectangle 31"/>
              <p:cNvSpPr>
                <a:spLocks noChangeArrowheads="1"/>
              </p:cNvSpPr>
              <p:nvPr/>
            </p:nvSpPr>
            <p:spPr bwMode="auto">
              <a:xfrm>
                <a:off x="1988" y="1258"/>
                <a:ext cx="120" cy="24"/>
              </a:xfrm>
              <a:prstGeom prst="rect">
                <a:avLst/>
              </a:prstGeom>
              <a:solidFill>
                <a:srgbClr val="FFFFFF"/>
              </a:solidFill>
              <a:ln w="6350">
                <a:solidFill>
                  <a:srgbClr val="000000"/>
                </a:solidFill>
                <a:miter lim="800000"/>
                <a:headEnd/>
                <a:tailEnd/>
              </a:ln>
            </p:spPr>
            <p:txBody>
              <a:bodyPr/>
              <a:lstStyle/>
              <a:p>
                <a:endParaRPr lang="ja-JP" altLang="en-US"/>
              </a:p>
            </p:txBody>
          </p:sp>
        </p:grpSp>
        <p:grpSp>
          <p:nvGrpSpPr>
            <p:cNvPr id="327712" name="Group 32"/>
            <p:cNvGrpSpPr>
              <a:grpSpLocks/>
            </p:cNvGrpSpPr>
            <p:nvPr/>
          </p:nvGrpSpPr>
          <p:grpSpPr bwMode="auto">
            <a:xfrm>
              <a:off x="1935" y="1142"/>
              <a:ext cx="226" cy="98"/>
              <a:chOff x="1935" y="1142"/>
              <a:chExt cx="226" cy="98"/>
            </a:xfrm>
          </p:grpSpPr>
          <p:sp>
            <p:nvSpPr>
              <p:cNvPr id="327713" name="Rectangle 33"/>
              <p:cNvSpPr>
                <a:spLocks noChangeArrowheads="1"/>
              </p:cNvSpPr>
              <p:nvPr/>
            </p:nvSpPr>
            <p:spPr bwMode="auto">
              <a:xfrm>
                <a:off x="1935" y="1154"/>
                <a:ext cx="226" cy="86"/>
              </a:xfrm>
              <a:prstGeom prst="rect">
                <a:avLst/>
              </a:prstGeom>
              <a:solidFill>
                <a:srgbClr val="FFFFFF"/>
              </a:solidFill>
              <a:ln w="6350">
                <a:solidFill>
                  <a:srgbClr val="000000"/>
                </a:solidFill>
                <a:miter lim="800000"/>
                <a:headEnd/>
                <a:tailEnd/>
              </a:ln>
            </p:spPr>
            <p:txBody>
              <a:bodyPr/>
              <a:lstStyle/>
              <a:p>
                <a:endParaRPr lang="ja-JP" altLang="en-US"/>
              </a:p>
            </p:txBody>
          </p:sp>
          <p:sp>
            <p:nvSpPr>
              <p:cNvPr id="327714" name="Rectangle 34"/>
              <p:cNvSpPr>
                <a:spLocks noChangeArrowheads="1"/>
              </p:cNvSpPr>
              <p:nvPr/>
            </p:nvSpPr>
            <p:spPr bwMode="auto">
              <a:xfrm>
                <a:off x="1961" y="1142"/>
                <a:ext cx="147"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27715" name="Rectangle 35"/>
              <p:cNvSpPr>
                <a:spLocks noChangeArrowheads="1"/>
              </p:cNvSpPr>
              <p:nvPr/>
            </p:nvSpPr>
            <p:spPr bwMode="auto">
              <a:xfrm>
                <a:off x="1997" y="1160"/>
                <a:ext cx="44" cy="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100">
                    <a:latin typeface="ＭＳ Ｐゴシック" pitchFamily="50" charset="-128"/>
                  </a:rPr>
                  <a:t>●</a:t>
                </a:r>
                <a:r>
                  <a:rPr lang="ja-JP" altLang="en-US" sz="100">
                    <a:latin typeface="ＭＳ Ｐゴシック" pitchFamily="50" charset="-128"/>
                  </a:rPr>
                  <a:t>ーーーーーーー</a:t>
                </a:r>
                <a:endParaRPr lang="ja-JP" altLang="en-US" sz="1100"/>
              </a:p>
            </p:txBody>
          </p:sp>
          <p:sp>
            <p:nvSpPr>
              <p:cNvPr id="327716" name="Rectangle 36"/>
              <p:cNvSpPr>
                <a:spLocks noChangeArrowheads="1"/>
              </p:cNvSpPr>
              <p:nvPr/>
            </p:nvSpPr>
            <p:spPr bwMode="auto">
              <a:xfrm>
                <a:off x="1961" y="1158"/>
                <a:ext cx="147"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27717" name="Rectangle 37"/>
              <p:cNvSpPr>
                <a:spLocks noChangeArrowheads="1"/>
              </p:cNvSpPr>
              <p:nvPr/>
            </p:nvSpPr>
            <p:spPr bwMode="auto">
              <a:xfrm>
                <a:off x="1997" y="1177"/>
                <a:ext cx="44" cy="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100">
                    <a:latin typeface="ＭＳ Ｐゴシック" pitchFamily="50" charset="-128"/>
                  </a:rPr>
                  <a:t>●</a:t>
                </a:r>
                <a:r>
                  <a:rPr lang="ja-JP" altLang="en-US" sz="100">
                    <a:latin typeface="ＭＳ Ｐゴシック" pitchFamily="50" charset="-128"/>
                  </a:rPr>
                  <a:t>ーーーーーーー</a:t>
                </a:r>
                <a:endParaRPr lang="ja-JP" altLang="en-US" sz="1100"/>
              </a:p>
            </p:txBody>
          </p:sp>
          <p:sp>
            <p:nvSpPr>
              <p:cNvPr id="327718" name="Rectangle 38"/>
              <p:cNvSpPr>
                <a:spLocks noChangeArrowheads="1"/>
              </p:cNvSpPr>
              <p:nvPr/>
            </p:nvSpPr>
            <p:spPr bwMode="auto">
              <a:xfrm>
                <a:off x="1961" y="1172"/>
                <a:ext cx="147" cy="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27719" name="Rectangle 39"/>
              <p:cNvSpPr>
                <a:spLocks noChangeArrowheads="1"/>
              </p:cNvSpPr>
              <p:nvPr/>
            </p:nvSpPr>
            <p:spPr bwMode="auto">
              <a:xfrm>
                <a:off x="1997" y="1191"/>
                <a:ext cx="44" cy="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100">
                    <a:latin typeface="ＭＳ Ｐゴシック" pitchFamily="50" charset="-128"/>
                  </a:rPr>
                  <a:t>●</a:t>
                </a:r>
                <a:r>
                  <a:rPr lang="ja-JP" altLang="en-US" sz="100">
                    <a:latin typeface="ＭＳ Ｐゴシック" pitchFamily="50" charset="-128"/>
                  </a:rPr>
                  <a:t>ーーーーーーー</a:t>
                </a:r>
                <a:endParaRPr lang="ja-JP" altLang="en-US" sz="1100"/>
              </a:p>
            </p:txBody>
          </p:sp>
          <p:sp>
            <p:nvSpPr>
              <p:cNvPr id="327720" name="Rectangle 40"/>
              <p:cNvSpPr>
                <a:spLocks noChangeArrowheads="1"/>
              </p:cNvSpPr>
              <p:nvPr/>
            </p:nvSpPr>
            <p:spPr bwMode="auto">
              <a:xfrm>
                <a:off x="1961" y="1187"/>
                <a:ext cx="147" cy="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27721" name="Rectangle 41"/>
              <p:cNvSpPr>
                <a:spLocks noChangeArrowheads="1"/>
              </p:cNvSpPr>
              <p:nvPr/>
            </p:nvSpPr>
            <p:spPr bwMode="auto">
              <a:xfrm>
                <a:off x="1997" y="1204"/>
                <a:ext cx="44" cy="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100">
                    <a:latin typeface="ＭＳ Ｐゴシック" pitchFamily="50" charset="-128"/>
                  </a:rPr>
                  <a:t>●</a:t>
                </a:r>
                <a:r>
                  <a:rPr lang="ja-JP" altLang="en-US" sz="100">
                    <a:latin typeface="ＭＳ Ｐゴシック" pitchFamily="50" charset="-128"/>
                  </a:rPr>
                  <a:t>ーーーーーーー</a:t>
                </a:r>
                <a:endParaRPr lang="ja-JP" altLang="en-US" sz="1100"/>
              </a:p>
            </p:txBody>
          </p:sp>
          <p:sp>
            <p:nvSpPr>
              <p:cNvPr id="327722" name="Rectangle 42"/>
              <p:cNvSpPr>
                <a:spLocks noChangeArrowheads="1"/>
              </p:cNvSpPr>
              <p:nvPr/>
            </p:nvSpPr>
            <p:spPr bwMode="auto">
              <a:xfrm>
                <a:off x="1988" y="1145"/>
                <a:ext cx="120" cy="24"/>
              </a:xfrm>
              <a:prstGeom prst="rect">
                <a:avLst/>
              </a:prstGeom>
              <a:solidFill>
                <a:srgbClr val="FFFFFF"/>
              </a:solidFill>
              <a:ln w="6350">
                <a:solidFill>
                  <a:srgbClr val="000000"/>
                </a:solidFill>
                <a:miter lim="800000"/>
                <a:headEnd/>
                <a:tailEnd/>
              </a:ln>
            </p:spPr>
            <p:txBody>
              <a:bodyPr/>
              <a:lstStyle/>
              <a:p>
                <a:endParaRPr lang="ja-JP" altLang="en-US"/>
              </a:p>
            </p:txBody>
          </p:sp>
        </p:grpSp>
        <p:grpSp>
          <p:nvGrpSpPr>
            <p:cNvPr id="327723" name="Group 43"/>
            <p:cNvGrpSpPr>
              <a:grpSpLocks/>
            </p:cNvGrpSpPr>
            <p:nvPr/>
          </p:nvGrpSpPr>
          <p:grpSpPr bwMode="auto">
            <a:xfrm>
              <a:off x="1647" y="1139"/>
              <a:ext cx="226" cy="99"/>
              <a:chOff x="1647" y="1139"/>
              <a:chExt cx="226" cy="99"/>
            </a:xfrm>
          </p:grpSpPr>
          <p:sp>
            <p:nvSpPr>
              <p:cNvPr id="327724" name="Rectangle 44"/>
              <p:cNvSpPr>
                <a:spLocks noChangeArrowheads="1"/>
              </p:cNvSpPr>
              <p:nvPr/>
            </p:nvSpPr>
            <p:spPr bwMode="auto">
              <a:xfrm>
                <a:off x="1647" y="1151"/>
                <a:ext cx="226" cy="87"/>
              </a:xfrm>
              <a:prstGeom prst="rect">
                <a:avLst/>
              </a:prstGeom>
              <a:solidFill>
                <a:srgbClr val="FFFFFF"/>
              </a:solidFill>
              <a:ln w="6350">
                <a:solidFill>
                  <a:srgbClr val="000000"/>
                </a:solidFill>
                <a:miter lim="800000"/>
                <a:headEnd/>
                <a:tailEnd/>
              </a:ln>
            </p:spPr>
            <p:txBody>
              <a:bodyPr/>
              <a:lstStyle/>
              <a:p>
                <a:endParaRPr lang="ja-JP" altLang="en-US"/>
              </a:p>
            </p:txBody>
          </p:sp>
          <p:sp>
            <p:nvSpPr>
              <p:cNvPr id="327725" name="Rectangle 45"/>
              <p:cNvSpPr>
                <a:spLocks noChangeArrowheads="1"/>
              </p:cNvSpPr>
              <p:nvPr/>
            </p:nvSpPr>
            <p:spPr bwMode="auto">
              <a:xfrm>
                <a:off x="1673" y="1139"/>
                <a:ext cx="148"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27726" name="Rectangle 46"/>
              <p:cNvSpPr>
                <a:spLocks noChangeArrowheads="1"/>
              </p:cNvSpPr>
              <p:nvPr/>
            </p:nvSpPr>
            <p:spPr bwMode="auto">
              <a:xfrm>
                <a:off x="1709" y="1156"/>
                <a:ext cx="44" cy="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100">
                    <a:latin typeface="ＭＳ Ｐゴシック" pitchFamily="50" charset="-128"/>
                  </a:rPr>
                  <a:t>●</a:t>
                </a:r>
                <a:r>
                  <a:rPr lang="ja-JP" altLang="en-US" sz="100">
                    <a:latin typeface="ＭＳ Ｐゴシック" pitchFamily="50" charset="-128"/>
                  </a:rPr>
                  <a:t>ーーーーーーー</a:t>
                </a:r>
                <a:endParaRPr lang="ja-JP" altLang="en-US" sz="1100"/>
              </a:p>
            </p:txBody>
          </p:sp>
          <p:sp>
            <p:nvSpPr>
              <p:cNvPr id="327727" name="Rectangle 47"/>
              <p:cNvSpPr>
                <a:spLocks noChangeArrowheads="1"/>
              </p:cNvSpPr>
              <p:nvPr/>
            </p:nvSpPr>
            <p:spPr bwMode="auto">
              <a:xfrm>
                <a:off x="1673" y="1154"/>
                <a:ext cx="148"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27728" name="Rectangle 48"/>
              <p:cNvSpPr>
                <a:spLocks noChangeArrowheads="1"/>
              </p:cNvSpPr>
              <p:nvPr/>
            </p:nvSpPr>
            <p:spPr bwMode="auto">
              <a:xfrm>
                <a:off x="1709" y="1171"/>
                <a:ext cx="44" cy="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100">
                    <a:latin typeface="ＭＳ Ｐゴシック" pitchFamily="50" charset="-128"/>
                  </a:rPr>
                  <a:t>●</a:t>
                </a:r>
                <a:r>
                  <a:rPr lang="ja-JP" altLang="en-US" sz="100">
                    <a:latin typeface="ＭＳ Ｐゴシック" pitchFamily="50" charset="-128"/>
                  </a:rPr>
                  <a:t>ーーーーーーー</a:t>
                </a:r>
                <a:endParaRPr lang="ja-JP" altLang="en-US" sz="1100"/>
              </a:p>
            </p:txBody>
          </p:sp>
          <p:sp>
            <p:nvSpPr>
              <p:cNvPr id="327729" name="Rectangle 49"/>
              <p:cNvSpPr>
                <a:spLocks noChangeArrowheads="1"/>
              </p:cNvSpPr>
              <p:nvPr/>
            </p:nvSpPr>
            <p:spPr bwMode="auto">
              <a:xfrm>
                <a:off x="1673" y="1170"/>
                <a:ext cx="148"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27730" name="Rectangle 50"/>
              <p:cNvSpPr>
                <a:spLocks noChangeArrowheads="1"/>
              </p:cNvSpPr>
              <p:nvPr/>
            </p:nvSpPr>
            <p:spPr bwMode="auto">
              <a:xfrm>
                <a:off x="1709" y="1188"/>
                <a:ext cx="44" cy="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100">
                    <a:latin typeface="ＭＳ Ｐゴシック" pitchFamily="50" charset="-128"/>
                  </a:rPr>
                  <a:t>●</a:t>
                </a:r>
                <a:r>
                  <a:rPr lang="ja-JP" altLang="en-US" sz="100">
                    <a:latin typeface="ＭＳ Ｐゴシック" pitchFamily="50" charset="-128"/>
                  </a:rPr>
                  <a:t>ーーーーーーー</a:t>
                </a:r>
                <a:endParaRPr lang="ja-JP" altLang="en-US" sz="1100"/>
              </a:p>
            </p:txBody>
          </p:sp>
          <p:sp>
            <p:nvSpPr>
              <p:cNvPr id="327731" name="Rectangle 51"/>
              <p:cNvSpPr>
                <a:spLocks noChangeArrowheads="1"/>
              </p:cNvSpPr>
              <p:nvPr/>
            </p:nvSpPr>
            <p:spPr bwMode="auto">
              <a:xfrm>
                <a:off x="1673" y="1186"/>
                <a:ext cx="148" cy="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27732" name="Rectangle 52"/>
              <p:cNvSpPr>
                <a:spLocks noChangeArrowheads="1"/>
              </p:cNvSpPr>
              <p:nvPr/>
            </p:nvSpPr>
            <p:spPr bwMode="auto">
              <a:xfrm>
                <a:off x="1709" y="1203"/>
                <a:ext cx="44" cy="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100">
                    <a:latin typeface="ＭＳ Ｐゴシック" pitchFamily="50" charset="-128"/>
                  </a:rPr>
                  <a:t>●</a:t>
                </a:r>
                <a:r>
                  <a:rPr lang="ja-JP" altLang="en-US" sz="100">
                    <a:latin typeface="ＭＳ Ｐゴシック" pitchFamily="50" charset="-128"/>
                  </a:rPr>
                  <a:t>ーーーーーーー</a:t>
                </a:r>
                <a:endParaRPr lang="ja-JP" altLang="en-US" sz="1100"/>
              </a:p>
            </p:txBody>
          </p:sp>
          <p:sp>
            <p:nvSpPr>
              <p:cNvPr id="327733" name="Rectangle 53"/>
              <p:cNvSpPr>
                <a:spLocks noChangeArrowheads="1"/>
              </p:cNvSpPr>
              <p:nvPr/>
            </p:nvSpPr>
            <p:spPr bwMode="auto">
              <a:xfrm>
                <a:off x="1701" y="1143"/>
                <a:ext cx="119" cy="24"/>
              </a:xfrm>
              <a:prstGeom prst="rect">
                <a:avLst/>
              </a:prstGeom>
              <a:solidFill>
                <a:srgbClr val="FFFFFF"/>
              </a:solidFill>
              <a:ln w="6350">
                <a:solidFill>
                  <a:srgbClr val="000000"/>
                </a:solidFill>
                <a:miter lim="800000"/>
                <a:headEnd/>
                <a:tailEnd/>
              </a:ln>
            </p:spPr>
            <p:txBody>
              <a:bodyPr/>
              <a:lstStyle/>
              <a:p>
                <a:endParaRPr lang="ja-JP" altLang="en-US"/>
              </a:p>
            </p:txBody>
          </p:sp>
        </p:grpSp>
        <p:grpSp>
          <p:nvGrpSpPr>
            <p:cNvPr id="327734" name="Group 54"/>
            <p:cNvGrpSpPr>
              <a:grpSpLocks/>
            </p:cNvGrpSpPr>
            <p:nvPr/>
          </p:nvGrpSpPr>
          <p:grpSpPr bwMode="auto">
            <a:xfrm>
              <a:off x="1647" y="1253"/>
              <a:ext cx="226" cy="98"/>
              <a:chOff x="1647" y="1253"/>
              <a:chExt cx="226" cy="98"/>
            </a:xfrm>
          </p:grpSpPr>
          <p:sp>
            <p:nvSpPr>
              <p:cNvPr id="327735" name="Rectangle 55"/>
              <p:cNvSpPr>
                <a:spLocks noChangeArrowheads="1"/>
              </p:cNvSpPr>
              <p:nvPr/>
            </p:nvSpPr>
            <p:spPr bwMode="auto">
              <a:xfrm>
                <a:off x="1647" y="1265"/>
                <a:ext cx="226" cy="86"/>
              </a:xfrm>
              <a:prstGeom prst="rect">
                <a:avLst/>
              </a:prstGeom>
              <a:solidFill>
                <a:srgbClr val="FFFFFF"/>
              </a:solidFill>
              <a:ln w="6350">
                <a:solidFill>
                  <a:srgbClr val="000000"/>
                </a:solidFill>
                <a:miter lim="800000"/>
                <a:headEnd/>
                <a:tailEnd/>
              </a:ln>
            </p:spPr>
            <p:txBody>
              <a:bodyPr/>
              <a:lstStyle/>
              <a:p>
                <a:endParaRPr lang="ja-JP" altLang="en-US"/>
              </a:p>
            </p:txBody>
          </p:sp>
          <p:sp>
            <p:nvSpPr>
              <p:cNvPr id="327736" name="Rectangle 56"/>
              <p:cNvSpPr>
                <a:spLocks noChangeArrowheads="1"/>
              </p:cNvSpPr>
              <p:nvPr/>
            </p:nvSpPr>
            <p:spPr bwMode="auto">
              <a:xfrm>
                <a:off x="1673" y="1253"/>
                <a:ext cx="148"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27737" name="Rectangle 57"/>
              <p:cNvSpPr>
                <a:spLocks noChangeArrowheads="1"/>
              </p:cNvSpPr>
              <p:nvPr/>
            </p:nvSpPr>
            <p:spPr bwMode="auto">
              <a:xfrm>
                <a:off x="1709" y="1270"/>
                <a:ext cx="44" cy="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100">
                    <a:latin typeface="ＭＳ Ｐゴシック" pitchFamily="50" charset="-128"/>
                  </a:rPr>
                  <a:t>●</a:t>
                </a:r>
                <a:r>
                  <a:rPr lang="ja-JP" altLang="en-US" sz="100">
                    <a:latin typeface="ＭＳ Ｐゴシック" pitchFamily="50" charset="-128"/>
                  </a:rPr>
                  <a:t>ーーーーーーー</a:t>
                </a:r>
                <a:endParaRPr lang="ja-JP" altLang="en-US" sz="1100"/>
              </a:p>
            </p:txBody>
          </p:sp>
          <p:sp>
            <p:nvSpPr>
              <p:cNvPr id="327738" name="Rectangle 58"/>
              <p:cNvSpPr>
                <a:spLocks noChangeArrowheads="1"/>
              </p:cNvSpPr>
              <p:nvPr/>
            </p:nvSpPr>
            <p:spPr bwMode="auto">
              <a:xfrm>
                <a:off x="1673" y="1269"/>
                <a:ext cx="148"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27739" name="Rectangle 59"/>
              <p:cNvSpPr>
                <a:spLocks noChangeArrowheads="1"/>
              </p:cNvSpPr>
              <p:nvPr/>
            </p:nvSpPr>
            <p:spPr bwMode="auto">
              <a:xfrm>
                <a:off x="1709" y="1286"/>
                <a:ext cx="44" cy="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100">
                    <a:latin typeface="ＭＳ Ｐゴシック" pitchFamily="50" charset="-128"/>
                  </a:rPr>
                  <a:t>●</a:t>
                </a:r>
                <a:r>
                  <a:rPr lang="ja-JP" altLang="en-US" sz="100">
                    <a:latin typeface="ＭＳ Ｐゴシック" pitchFamily="50" charset="-128"/>
                  </a:rPr>
                  <a:t>ーーーーーーー</a:t>
                </a:r>
                <a:endParaRPr lang="ja-JP" altLang="en-US" sz="1100"/>
              </a:p>
            </p:txBody>
          </p:sp>
          <p:sp>
            <p:nvSpPr>
              <p:cNvPr id="327740" name="Rectangle 60"/>
              <p:cNvSpPr>
                <a:spLocks noChangeArrowheads="1"/>
              </p:cNvSpPr>
              <p:nvPr/>
            </p:nvSpPr>
            <p:spPr bwMode="auto">
              <a:xfrm>
                <a:off x="1673" y="1285"/>
                <a:ext cx="148"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27741" name="Rectangle 61"/>
              <p:cNvSpPr>
                <a:spLocks noChangeArrowheads="1"/>
              </p:cNvSpPr>
              <p:nvPr/>
            </p:nvSpPr>
            <p:spPr bwMode="auto">
              <a:xfrm>
                <a:off x="1709" y="1302"/>
                <a:ext cx="44" cy="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100">
                    <a:latin typeface="ＭＳ Ｐゴシック" pitchFamily="50" charset="-128"/>
                  </a:rPr>
                  <a:t>●</a:t>
                </a:r>
                <a:r>
                  <a:rPr lang="ja-JP" altLang="en-US" sz="100">
                    <a:latin typeface="ＭＳ Ｐゴシック" pitchFamily="50" charset="-128"/>
                  </a:rPr>
                  <a:t>ーーーーーーー</a:t>
                </a:r>
                <a:endParaRPr lang="ja-JP" altLang="en-US" sz="1100"/>
              </a:p>
            </p:txBody>
          </p:sp>
          <p:sp>
            <p:nvSpPr>
              <p:cNvPr id="327742" name="Rectangle 62"/>
              <p:cNvSpPr>
                <a:spLocks noChangeArrowheads="1"/>
              </p:cNvSpPr>
              <p:nvPr/>
            </p:nvSpPr>
            <p:spPr bwMode="auto">
              <a:xfrm>
                <a:off x="1673" y="1301"/>
                <a:ext cx="148"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27743" name="Rectangle 63"/>
              <p:cNvSpPr>
                <a:spLocks noChangeArrowheads="1"/>
              </p:cNvSpPr>
              <p:nvPr/>
            </p:nvSpPr>
            <p:spPr bwMode="auto">
              <a:xfrm>
                <a:off x="1709" y="1317"/>
                <a:ext cx="44" cy="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100">
                    <a:latin typeface="ＭＳ Ｐゴシック" pitchFamily="50" charset="-128"/>
                  </a:rPr>
                  <a:t>●</a:t>
                </a:r>
                <a:r>
                  <a:rPr lang="ja-JP" altLang="en-US" sz="100">
                    <a:latin typeface="ＭＳ Ｐゴシック" pitchFamily="50" charset="-128"/>
                  </a:rPr>
                  <a:t>ーーーーーーー</a:t>
                </a:r>
                <a:endParaRPr lang="ja-JP" altLang="en-US" sz="1100"/>
              </a:p>
            </p:txBody>
          </p:sp>
          <p:sp>
            <p:nvSpPr>
              <p:cNvPr id="327744" name="Rectangle 64"/>
              <p:cNvSpPr>
                <a:spLocks noChangeArrowheads="1"/>
              </p:cNvSpPr>
              <p:nvPr/>
            </p:nvSpPr>
            <p:spPr bwMode="auto">
              <a:xfrm>
                <a:off x="1701" y="1258"/>
                <a:ext cx="119" cy="24"/>
              </a:xfrm>
              <a:prstGeom prst="rect">
                <a:avLst/>
              </a:prstGeom>
              <a:solidFill>
                <a:srgbClr val="FFFFFF"/>
              </a:solidFill>
              <a:ln w="6350">
                <a:solidFill>
                  <a:srgbClr val="000000"/>
                </a:solidFill>
                <a:miter lim="800000"/>
                <a:headEnd/>
                <a:tailEnd/>
              </a:ln>
            </p:spPr>
            <p:txBody>
              <a:bodyPr/>
              <a:lstStyle/>
              <a:p>
                <a:endParaRPr lang="ja-JP" altLang="en-US"/>
              </a:p>
            </p:txBody>
          </p:sp>
        </p:grpSp>
      </p:grpSp>
      <p:sp>
        <p:nvSpPr>
          <p:cNvPr id="327745" name="Rectangle 65"/>
          <p:cNvSpPr>
            <a:spLocks noChangeArrowheads="1"/>
          </p:cNvSpPr>
          <p:nvPr/>
        </p:nvSpPr>
        <p:spPr bwMode="auto">
          <a:xfrm>
            <a:off x="560388" y="2770188"/>
            <a:ext cx="1860550" cy="609600"/>
          </a:xfrm>
          <a:prstGeom prst="rect">
            <a:avLst/>
          </a:prstGeom>
          <a:noFill/>
          <a:ln>
            <a:noFill/>
          </a:ln>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6350">
                <a:solidFill>
                  <a:srgbClr val="000000"/>
                </a:solidFill>
                <a:miter lim="800000"/>
                <a:headEnd/>
                <a:tailEnd/>
              </a14:hiddenLine>
            </a:ext>
          </a:extLst>
        </p:spPr>
        <p:txBody>
          <a:bodyPr anchor="ctr" anchorCtr="1"/>
          <a:lstStyle/>
          <a:p>
            <a:pPr algn="l"/>
            <a:r>
              <a:rPr lang="ja-JP" altLang="en-US" sz="1600" b="1">
                <a:latin typeface="ＭＳ ゴシック" pitchFamily="49" charset="-128"/>
                <a:ea typeface="ＭＳ ゴシック" pitchFamily="49" charset="-128"/>
              </a:rPr>
              <a:t>系統図法</a:t>
            </a:r>
          </a:p>
        </p:txBody>
      </p:sp>
      <p:sp>
        <p:nvSpPr>
          <p:cNvPr id="327746" name="Rectangle 66"/>
          <p:cNvSpPr>
            <a:spLocks noChangeArrowheads="1"/>
          </p:cNvSpPr>
          <p:nvPr/>
        </p:nvSpPr>
        <p:spPr bwMode="auto">
          <a:xfrm>
            <a:off x="2566988" y="2681288"/>
            <a:ext cx="1849437" cy="674687"/>
          </a:xfrm>
          <a:prstGeom prst="rect">
            <a:avLst/>
          </a:prstGeom>
          <a:noFill/>
          <a:ln>
            <a:noFill/>
          </a:ln>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6350">
                <a:solidFill>
                  <a:srgbClr val="000000"/>
                </a:solidFill>
                <a:miter lim="800000"/>
                <a:headEnd/>
                <a:tailEnd/>
              </a14:hiddenLine>
            </a:ext>
          </a:extLst>
        </p:spPr>
        <p:txBody>
          <a:bodyPr/>
          <a:lstStyle/>
          <a:p>
            <a:endParaRPr lang="ja-JP" altLang="en-US"/>
          </a:p>
        </p:txBody>
      </p:sp>
      <p:grpSp>
        <p:nvGrpSpPr>
          <p:cNvPr id="327747" name="Group 67"/>
          <p:cNvGrpSpPr>
            <a:grpSpLocks/>
          </p:cNvGrpSpPr>
          <p:nvPr/>
        </p:nvGrpSpPr>
        <p:grpSpPr bwMode="auto">
          <a:xfrm>
            <a:off x="2782888" y="2759075"/>
            <a:ext cx="1403350" cy="661988"/>
            <a:chOff x="1599" y="1405"/>
            <a:chExt cx="610" cy="273"/>
          </a:xfrm>
        </p:grpSpPr>
        <p:sp>
          <p:nvSpPr>
            <p:cNvPr id="327748" name="Rectangle 68"/>
            <p:cNvSpPr>
              <a:spLocks noChangeArrowheads="1"/>
            </p:cNvSpPr>
            <p:nvPr/>
          </p:nvSpPr>
          <p:spPr bwMode="auto">
            <a:xfrm>
              <a:off x="1599" y="1405"/>
              <a:ext cx="610" cy="273"/>
            </a:xfrm>
            <a:prstGeom prst="rect">
              <a:avLst/>
            </a:prstGeom>
            <a:solidFill>
              <a:srgbClr val="CCFFFF"/>
            </a:solidFill>
            <a:ln w="6350">
              <a:solidFill>
                <a:srgbClr val="000000"/>
              </a:solidFill>
              <a:miter lim="800000"/>
              <a:headEnd/>
              <a:tailEnd/>
            </a:ln>
          </p:spPr>
          <p:txBody>
            <a:bodyPr/>
            <a:lstStyle/>
            <a:p>
              <a:endParaRPr lang="ja-JP" altLang="en-US"/>
            </a:p>
          </p:txBody>
        </p:sp>
        <p:sp>
          <p:nvSpPr>
            <p:cNvPr id="327749" name="Rectangle 69"/>
            <p:cNvSpPr>
              <a:spLocks noChangeArrowheads="1"/>
            </p:cNvSpPr>
            <p:nvPr/>
          </p:nvSpPr>
          <p:spPr bwMode="auto">
            <a:xfrm>
              <a:off x="1625" y="1531"/>
              <a:ext cx="77" cy="38"/>
            </a:xfrm>
            <a:prstGeom prst="rect">
              <a:avLst/>
            </a:prstGeom>
            <a:solidFill>
              <a:srgbClr val="00CC99"/>
            </a:solidFill>
            <a:ln w="6350">
              <a:solidFill>
                <a:srgbClr val="000000"/>
              </a:solidFill>
              <a:miter lim="800000"/>
              <a:headEnd/>
              <a:tailEnd/>
            </a:ln>
          </p:spPr>
          <p:txBody>
            <a:bodyPr/>
            <a:lstStyle/>
            <a:p>
              <a:endParaRPr lang="ja-JP" altLang="en-US"/>
            </a:p>
          </p:txBody>
        </p:sp>
        <p:sp>
          <p:nvSpPr>
            <p:cNvPr id="327750" name="Rectangle 70"/>
            <p:cNvSpPr>
              <a:spLocks noChangeArrowheads="1"/>
            </p:cNvSpPr>
            <p:nvPr/>
          </p:nvSpPr>
          <p:spPr bwMode="auto">
            <a:xfrm>
              <a:off x="1751" y="1568"/>
              <a:ext cx="78" cy="37"/>
            </a:xfrm>
            <a:prstGeom prst="rect">
              <a:avLst/>
            </a:prstGeom>
            <a:solidFill>
              <a:srgbClr val="00CC99"/>
            </a:solidFill>
            <a:ln w="6350">
              <a:solidFill>
                <a:srgbClr val="000000"/>
              </a:solidFill>
              <a:miter lim="800000"/>
              <a:headEnd/>
              <a:tailEnd/>
            </a:ln>
          </p:spPr>
          <p:txBody>
            <a:bodyPr/>
            <a:lstStyle/>
            <a:p>
              <a:endParaRPr lang="ja-JP" altLang="en-US"/>
            </a:p>
          </p:txBody>
        </p:sp>
        <p:sp>
          <p:nvSpPr>
            <p:cNvPr id="327751" name="Rectangle 71"/>
            <p:cNvSpPr>
              <a:spLocks noChangeArrowheads="1"/>
            </p:cNvSpPr>
            <p:nvPr/>
          </p:nvSpPr>
          <p:spPr bwMode="auto">
            <a:xfrm>
              <a:off x="1751" y="1478"/>
              <a:ext cx="78" cy="36"/>
            </a:xfrm>
            <a:prstGeom prst="rect">
              <a:avLst/>
            </a:prstGeom>
            <a:solidFill>
              <a:srgbClr val="00CC99"/>
            </a:solidFill>
            <a:ln w="6350">
              <a:solidFill>
                <a:srgbClr val="000000"/>
              </a:solidFill>
              <a:miter lim="800000"/>
              <a:headEnd/>
              <a:tailEnd/>
            </a:ln>
          </p:spPr>
          <p:txBody>
            <a:bodyPr/>
            <a:lstStyle/>
            <a:p>
              <a:endParaRPr lang="ja-JP" altLang="en-US"/>
            </a:p>
          </p:txBody>
        </p:sp>
        <p:sp>
          <p:nvSpPr>
            <p:cNvPr id="327752" name="Rectangle 72"/>
            <p:cNvSpPr>
              <a:spLocks noChangeArrowheads="1"/>
            </p:cNvSpPr>
            <p:nvPr/>
          </p:nvSpPr>
          <p:spPr bwMode="auto">
            <a:xfrm>
              <a:off x="1878" y="1496"/>
              <a:ext cx="78" cy="36"/>
            </a:xfrm>
            <a:prstGeom prst="rect">
              <a:avLst/>
            </a:prstGeom>
            <a:solidFill>
              <a:srgbClr val="00CC99"/>
            </a:solidFill>
            <a:ln w="6350">
              <a:solidFill>
                <a:srgbClr val="000000"/>
              </a:solidFill>
              <a:miter lim="800000"/>
              <a:headEnd/>
              <a:tailEnd/>
            </a:ln>
          </p:spPr>
          <p:txBody>
            <a:bodyPr/>
            <a:lstStyle/>
            <a:p>
              <a:endParaRPr lang="ja-JP" altLang="en-US"/>
            </a:p>
          </p:txBody>
        </p:sp>
        <p:sp>
          <p:nvSpPr>
            <p:cNvPr id="327753" name="Rectangle 73"/>
            <p:cNvSpPr>
              <a:spLocks noChangeArrowheads="1"/>
            </p:cNvSpPr>
            <p:nvPr/>
          </p:nvSpPr>
          <p:spPr bwMode="auto">
            <a:xfrm>
              <a:off x="1878" y="1441"/>
              <a:ext cx="78" cy="38"/>
            </a:xfrm>
            <a:prstGeom prst="rect">
              <a:avLst/>
            </a:prstGeom>
            <a:solidFill>
              <a:srgbClr val="00CC99"/>
            </a:solidFill>
            <a:ln w="6350">
              <a:solidFill>
                <a:srgbClr val="000000"/>
              </a:solidFill>
              <a:miter lim="800000"/>
              <a:headEnd/>
              <a:tailEnd/>
            </a:ln>
          </p:spPr>
          <p:txBody>
            <a:bodyPr/>
            <a:lstStyle/>
            <a:p>
              <a:endParaRPr lang="ja-JP" altLang="en-US"/>
            </a:p>
          </p:txBody>
        </p:sp>
        <p:sp>
          <p:nvSpPr>
            <p:cNvPr id="327754" name="Rectangle 74"/>
            <p:cNvSpPr>
              <a:spLocks noChangeArrowheads="1"/>
            </p:cNvSpPr>
            <p:nvPr/>
          </p:nvSpPr>
          <p:spPr bwMode="auto">
            <a:xfrm>
              <a:off x="1979" y="1496"/>
              <a:ext cx="78" cy="36"/>
            </a:xfrm>
            <a:prstGeom prst="rect">
              <a:avLst/>
            </a:prstGeom>
            <a:solidFill>
              <a:srgbClr val="00CC99"/>
            </a:solidFill>
            <a:ln w="6350">
              <a:solidFill>
                <a:srgbClr val="000000"/>
              </a:solidFill>
              <a:miter lim="800000"/>
              <a:headEnd/>
              <a:tailEnd/>
            </a:ln>
          </p:spPr>
          <p:txBody>
            <a:bodyPr/>
            <a:lstStyle/>
            <a:p>
              <a:endParaRPr lang="ja-JP" altLang="en-US"/>
            </a:p>
          </p:txBody>
        </p:sp>
        <p:sp>
          <p:nvSpPr>
            <p:cNvPr id="327755" name="Rectangle 75"/>
            <p:cNvSpPr>
              <a:spLocks noChangeArrowheads="1"/>
            </p:cNvSpPr>
            <p:nvPr/>
          </p:nvSpPr>
          <p:spPr bwMode="auto">
            <a:xfrm>
              <a:off x="1979" y="1441"/>
              <a:ext cx="78" cy="38"/>
            </a:xfrm>
            <a:prstGeom prst="rect">
              <a:avLst/>
            </a:prstGeom>
            <a:solidFill>
              <a:srgbClr val="00CC99"/>
            </a:solidFill>
            <a:ln w="6350">
              <a:solidFill>
                <a:srgbClr val="000000"/>
              </a:solidFill>
              <a:miter lim="800000"/>
              <a:headEnd/>
              <a:tailEnd/>
            </a:ln>
          </p:spPr>
          <p:txBody>
            <a:bodyPr/>
            <a:lstStyle/>
            <a:p>
              <a:endParaRPr lang="ja-JP" altLang="en-US"/>
            </a:p>
          </p:txBody>
        </p:sp>
        <p:sp>
          <p:nvSpPr>
            <p:cNvPr id="327756" name="Rectangle 76"/>
            <p:cNvSpPr>
              <a:spLocks noChangeArrowheads="1"/>
            </p:cNvSpPr>
            <p:nvPr/>
          </p:nvSpPr>
          <p:spPr bwMode="auto">
            <a:xfrm>
              <a:off x="2080" y="1496"/>
              <a:ext cx="78" cy="36"/>
            </a:xfrm>
            <a:prstGeom prst="rect">
              <a:avLst/>
            </a:prstGeom>
            <a:solidFill>
              <a:srgbClr val="00CC99"/>
            </a:solidFill>
            <a:ln w="6350">
              <a:solidFill>
                <a:srgbClr val="000000"/>
              </a:solidFill>
              <a:miter lim="800000"/>
              <a:headEnd/>
              <a:tailEnd/>
            </a:ln>
          </p:spPr>
          <p:txBody>
            <a:bodyPr/>
            <a:lstStyle/>
            <a:p>
              <a:endParaRPr lang="ja-JP" altLang="en-US"/>
            </a:p>
          </p:txBody>
        </p:sp>
        <p:sp>
          <p:nvSpPr>
            <p:cNvPr id="327757" name="Rectangle 77"/>
            <p:cNvSpPr>
              <a:spLocks noChangeArrowheads="1"/>
            </p:cNvSpPr>
            <p:nvPr/>
          </p:nvSpPr>
          <p:spPr bwMode="auto">
            <a:xfrm>
              <a:off x="2080" y="1441"/>
              <a:ext cx="78" cy="38"/>
            </a:xfrm>
            <a:prstGeom prst="rect">
              <a:avLst/>
            </a:prstGeom>
            <a:solidFill>
              <a:srgbClr val="00CC99"/>
            </a:solidFill>
            <a:ln w="6350">
              <a:solidFill>
                <a:srgbClr val="000000"/>
              </a:solidFill>
              <a:miter lim="800000"/>
              <a:headEnd/>
              <a:tailEnd/>
            </a:ln>
          </p:spPr>
          <p:txBody>
            <a:bodyPr/>
            <a:lstStyle/>
            <a:p>
              <a:endParaRPr lang="ja-JP" altLang="en-US"/>
            </a:p>
          </p:txBody>
        </p:sp>
        <p:sp>
          <p:nvSpPr>
            <p:cNvPr id="327758" name="Rectangle 78"/>
            <p:cNvSpPr>
              <a:spLocks noChangeArrowheads="1"/>
            </p:cNvSpPr>
            <p:nvPr/>
          </p:nvSpPr>
          <p:spPr bwMode="auto">
            <a:xfrm>
              <a:off x="1878" y="1604"/>
              <a:ext cx="78" cy="37"/>
            </a:xfrm>
            <a:prstGeom prst="rect">
              <a:avLst/>
            </a:prstGeom>
            <a:solidFill>
              <a:srgbClr val="00CC99"/>
            </a:solidFill>
            <a:ln w="6350">
              <a:solidFill>
                <a:srgbClr val="000000"/>
              </a:solidFill>
              <a:miter lim="800000"/>
              <a:headEnd/>
              <a:tailEnd/>
            </a:ln>
          </p:spPr>
          <p:txBody>
            <a:bodyPr/>
            <a:lstStyle/>
            <a:p>
              <a:endParaRPr lang="ja-JP" altLang="en-US"/>
            </a:p>
          </p:txBody>
        </p:sp>
        <p:sp>
          <p:nvSpPr>
            <p:cNvPr id="327759" name="Rectangle 79"/>
            <p:cNvSpPr>
              <a:spLocks noChangeArrowheads="1"/>
            </p:cNvSpPr>
            <p:nvPr/>
          </p:nvSpPr>
          <p:spPr bwMode="auto">
            <a:xfrm>
              <a:off x="1878" y="1549"/>
              <a:ext cx="78" cy="38"/>
            </a:xfrm>
            <a:prstGeom prst="rect">
              <a:avLst/>
            </a:prstGeom>
            <a:solidFill>
              <a:srgbClr val="00CC99"/>
            </a:solidFill>
            <a:ln w="6350">
              <a:solidFill>
                <a:srgbClr val="000000"/>
              </a:solidFill>
              <a:miter lim="800000"/>
              <a:headEnd/>
              <a:tailEnd/>
            </a:ln>
          </p:spPr>
          <p:txBody>
            <a:bodyPr/>
            <a:lstStyle/>
            <a:p>
              <a:endParaRPr lang="ja-JP" altLang="en-US"/>
            </a:p>
          </p:txBody>
        </p:sp>
        <p:sp>
          <p:nvSpPr>
            <p:cNvPr id="327760" name="Rectangle 80"/>
            <p:cNvSpPr>
              <a:spLocks noChangeArrowheads="1"/>
            </p:cNvSpPr>
            <p:nvPr/>
          </p:nvSpPr>
          <p:spPr bwMode="auto">
            <a:xfrm>
              <a:off x="1979" y="1604"/>
              <a:ext cx="78" cy="37"/>
            </a:xfrm>
            <a:prstGeom prst="rect">
              <a:avLst/>
            </a:prstGeom>
            <a:solidFill>
              <a:srgbClr val="00CC99"/>
            </a:solidFill>
            <a:ln w="6350">
              <a:solidFill>
                <a:srgbClr val="000000"/>
              </a:solidFill>
              <a:miter lim="800000"/>
              <a:headEnd/>
              <a:tailEnd/>
            </a:ln>
          </p:spPr>
          <p:txBody>
            <a:bodyPr/>
            <a:lstStyle/>
            <a:p>
              <a:endParaRPr lang="ja-JP" altLang="en-US"/>
            </a:p>
          </p:txBody>
        </p:sp>
        <p:sp>
          <p:nvSpPr>
            <p:cNvPr id="327761" name="Rectangle 81"/>
            <p:cNvSpPr>
              <a:spLocks noChangeArrowheads="1"/>
            </p:cNvSpPr>
            <p:nvPr/>
          </p:nvSpPr>
          <p:spPr bwMode="auto">
            <a:xfrm>
              <a:off x="1979" y="1549"/>
              <a:ext cx="78" cy="38"/>
            </a:xfrm>
            <a:prstGeom prst="rect">
              <a:avLst/>
            </a:prstGeom>
            <a:solidFill>
              <a:srgbClr val="00CC99"/>
            </a:solidFill>
            <a:ln w="6350">
              <a:solidFill>
                <a:srgbClr val="000000"/>
              </a:solidFill>
              <a:miter lim="800000"/>
              <a:headEnd/>
              <a:tailEnd/>
            </a:ln>
          </p:spPr>
          <p:txBody>
            <a:bodyPr/>
            <a:lstStyle/>
            <a:p>
              <a:endParaRPr lang="ja-JP" altLang="en-US"/>
            </a:p>
          </p:txBody>
        </p:sp>
        <p:sp>
          <p:nvSpPr>
            <p:cNvPr id="327762" name="Rectangle 82"/>
            <p:cNvSpPr>
              <a:spLocks noChangeArrowheads="1"/>
            </p:cNvSpPr>
            <p:nvPr/>
          </p:nvSpPr>
          <p:spPr bwMode="auto">
            <a:xfrm>
              <a:off x="2080" y="1604"/>
              <a:ext cx="78" cy="37"/>
            </a:xfrm>
            <a:prstGeom prst="rect">
              <a:avLst/>
            </a:prstGeom>
            <a:solidFill>
              <a:srgbClr val="00CC99"/>
            </a:solidFill>
            <a:ln w="6350">
              <a:solidFill>
                <a:srgbClr val="000000"/>
              </a:solidFill>
              <a:miter lim="800000"/>
              <a:headEnd/>
              <a:tailEnd/>
            </a:ln>
          </p:spPr>
          <p:txBody>
            <a:bodyPr/>
            <a:lstStyle/>
            <a:p>
              <a:endParaRPr lang="ja-JP" altLang="en-US"/>
            </a:p>
          </p:txBody>
        </p:sp>
        <p:sp>
          <p:nvSpPr>
            <p:cNvPr id="327763" name="Rectangle 83"/>
            <p:cNvSpPr>
              <a:spLocks noChangeArrowheads="1"/>
            </p:cNvSpPr>
            <p:nvPr/>
          </p:nvSpPr>
          <p:spPr bwMode="auto">
            <a:xfrm>
              <a:off x="2080" y="1549"/>
              <a:ext cx="78" cy="38"/>
            </a:xfrm>
            <a:prstGeom prst="rect">
              <a:avLst/>
            </a:prstGeom>
            <a:solidFill>
              <a:srgbClr val="00CC99"/>
            </a:solidFill>
            <a:ln w="6350">
              <a:solidFill>
                <a:srgbClr val="000000"/>
              </a:solidFill>
              <a:miter lim="800000"/>
              <a:headEnd/>
              <a:tailEnd/>
            </a:ln>
          </p:spPr>
          <p:txBody>
            <a:bodyPr/>
            <a:lstStyle/>
            <a:p>
              <a:endParaRPr lang="ja-JP" altLang="en-US"/>
            </a:p>
          </p:txBody>
        </p:sp>
        <p:sp>
          <p:nvSpPr>
            <p:cNvPr id="327764" name="Freeform 84"/>
            <p:cNvSpPr>
              <a:spLocks/>
            </p:cNvSpPr>
            <p:nvPr/>
          </p:nvSpPr>
          <p:spPr bwMode="auto">
            <a:xfrm>
              <a:off x="1701" y="1494"/>
              <a:ext cx="50" cy="55"/>
            </a:xfrm>
            <a:custGeom>
              <a:avLst/>
              <a:gdLst>
                <a:gd name="T0" fmla="*/ 0 w 50"/>
                <a:gd name="T1" fmla="*/ 55 h 55"/>
                <a:gd name="T2" fmla="*/ 24 w 50"/>
                <a:gd name="T3" fmla="*/ 55 h 55"/>
                <a:gd name="T4" fmla="*/ 24 w 50"/>
                <a:gd name="T5" fmla="*/ 0 h 55"/>
                <a:gd name="T6" fmla="*/ 50 w 50"/>
                <a:gd name="T7" fmla="*/ 0 h 55"/>
              </a:gdLst>
              <a:ahLst/>
              <a:cxnLst>
                <a:cxn ang="0">
                  <a:pos x="T0" y="T1"/>
                </a:cxn>
                <a:cxn ang="0">
                  <a:pos x="T2" y="T3"/>
                </a:cxn>
                <a:cxn ang="0">
                  <a:pos x="T4" y="T5"/>
                </a:cxn>
                <a:cxn ang="0">
                  <a:pos x="T6" y="T7"/>
                </a:cxn>
              </a:cxnLst>
              <a:rect l="0" t="0" r="r" b="b"/>
              <a:pathLst>
                <a:path w="50" h="55">
                  <a:moveTo>
                    <a:pt x="0" y="55"/>
                  </a:moveTo>
                  <a:lnTo>
                    <a:pt x="24" y="55"/>
                  </a:lnTo>
                  <a:lnTo>
                    <a:pt x="24" y="0"/>
                  </a:lnTo>
                  <a:lnTo>
                    <a:pt x="5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327765" name="Freeform 85"/>
            <p:cNvSpPr>
              <a:spLocks/>
            </p:cNvSpPr>
            <p:nvPr/>
          </p:nvSpPr>
          <p:spPr bwMode="auto">
            <a:xfrm>
              <a:off x="1701" y="1549"/>
              <a:ext cx="50" cy="36"/>
            </a:xfrm>
            <a:custGeom>
              <a:avLst/>
              <a:gdLst>
                <a:gd name="T0" fmla="*/ 0 w 50"/>
                <a:gd name="T1" fmla="*/ 0 h 36"/>
                <a:gd name="T2" fmla="*/ 24 w 50"/>
                <a:gd name="T3" fmla="*/ 0 h 36"/>
                <a:gd name="T4" fmla="*/ 24 w 50"/>
                <a:gd name="T5" fmla="*/ 36 h 36"/>
                <a:gd name="T6" fmla="*/ 50 w 50"/>
                <a:gd name="T7" fmla="*/ 36 h 36"/>
              </a:gdLst>
              <a:ahLst/>
              <a:cxnLst>
                <a:cxn ang="0">
                  <a:pos x="T0" y="T1"/>
                </a:cxn>
                <a:cxn ang="0">
                  <a:pos x="T2" y="T3"/>
                </a:cxn>
                <a:cxn ang="0">
                  <a:pos x="T4" y="T5"/>
                </a:cxn>
                <a:cxn ang="0">
                  <a:pos x="T6" y="T7"/>
                </a:cxn>
              </a:cxnLst>
              <a:rect l="0" t="0" r="r" b="b"/>
              <a:pathLst>
                <a:path w="50" h="36">
                  <a:moveTo>
                    <a:pt x="0" y="0"/>
                  </a:moveTo>
                  <a:lnTo>
                    <a:pt x="24" y="0"/>
                  </a:lnTo>
                  <a:lnTo>
                    <a:pt x="24" y="36"/>
                  </a:lnTo>
                  <a:lnTo>
                    <a:pt x="50" y="36"/>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327766" name="Freeform 86"/>
            <p:cNvSpPr>
              <a:spLocks/>
            </p:cNvSpPr>
            <p:nvPr/>
          </p:nvSpPr>
          <p:spPr bwMode="auto">
            <a:xfrm>
              <a:off x="1828" y="1459"/>
              <a:ext cx="49" cy="35"/>
            </a:xfrm>
            <a:custGeom>
              <a:avLst/>
              <a:gdLst>
                <a:gd name="T0" fmla="*/ 0 w 49"/>
                <a:gd name="T1" fmla="*/ 35 h 35"/>
                <a:gd name="T2" fmla="*/ 24 w 49"/>
                <a:gd name="T3" fmla="*/ 35 h 35"/>
                <a:gd name="T4" fmla="*/ 24 w 49"/>
                <a:gd name="T5" fmla="*/ 0 h 35"/>
                <a:gd name="T6" fmla="*/ 49 w 49"/>
                <a:gd name="T7" fmla="*/ 0 h 35"/>
              </a:gdLst>
              <a:ahLst/>
              <a:cxnLst>
                <a:cxn ang="0">
                  <a:pos x="T0" y="T1"/>
                </a:cxn>
                <a:cxn ang="0">
                  <a:pos x="T2" y="T3"/>
                </a:cxn>
                <a:cxn ang="0">
                  <a:pos x="T4" y="T5"/>
                </a:cxn>
                <a:cxn ang="0">
                  <a:pos x="T6" y="T7"/>
                </a:cxn>
              </a:cxnLst>
              <a:rect l="0" t="0" r="r" b="b"/>
              <a:pathLst>
                <a:path w="49" h="35">
                  <a:moveTo>
                    <a:pt x="0" y="35"/>
                  </a:moveTo>
                  <a:lnTo>
                    <a:pt x="24" y="35"/>
                  </a:lnTo>
                  <a:lnTo>
                    <a:pt x="24" y="0"/>
                  </a:lnTo>
                  <a:lnTo>
                    <a:pt x="49"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327767" name="Freeform 87"/>
            <p:cNvSpPr>
              <a:spLocks/>
            </p:cNvSpPr>
            <p:nvPr/>
          </p:nvSpPr>
          <p:spPr bwMode="auto">
            <a:xfrm>
              <a:off x="1828" y="1496"/>
              <a:ext cx="49" cy="16"/>
            </a:xfrm>
            <a:custGeom>
              <a:avLst/>
              <a:gdLst>
                <a:gd name="T0" fmla="*/ 0 w 49"/>
                <a:gd name="T1" fmla="*/ 0 h 16"/>
                <a:gd name="T2" fmla="*/ 24 w 49"/>
                <a:gd name="T3" fmla="*/ 0 h 16"/>
                <a:gd name="T4" fmla="*/ 24 w 49"/>
                <a:gd name="T5" fmla="*/ 16 h 16"/>
                <a:gd name="T6" fmla="*/ 49 w 49"/>
                <a:gd name="T7" fmla="*/ 16 h 16"/>
              </a:gdLst>
              <a:ahLst/>
              <a:cxnLst>
                <a:cxn ang="0">
                  <a:pos x="T0" y="T1"/>
                </a:cxn>
                <a:cxn ang="0">
                  <a:pos x="T2" y="T3"/>
                </a:cxn>
                <a:cxn ang="0">
                  <a:pos x="T4" y="T5"/>
                </a:cxn>
                <a:cxn ang="0">
                  <a:pos x="T6" y="T7"/>
                </a:cxn>
              </a:cxnLst>
              <a:rect l="0" t="0" r="r" b="b"/>
              <a:pathLst>
                <a:path w="49" h="16">
                  <a:moveTo>
                    <a:pt x="0" y="0"/>
                  </a:moveTo>
                  <a:lnTo>
                    <a:pt x="24" y="0"/>
                  </a:lnTo>
                  <a:lnTo>
                    <a:pt x="24" y="16"/>
                  </a:lnTo>
                  <a:lnTo>
                    <a:pt x="49" y="16"/>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327768" name="Freeform 88"/>
            <p:cNvSpPr>
              <a:spLocks/>
            </p:cNvSpPr>
            <p:nvPr/>
          </p:nvSpPr>
          <p:spPr bwMode="auto">
            <a:xfrm>
              <a:off x="1828" y="1567"/>
              <a:ext cx="49" cy="18"/>
            </a:xfrm>
            <a:custGeom>
              <a:avLst/>
              <a:gdLst>
                <a:gd name="T0" fmla="*/ 0 w 49"/>
                <a:gd name="T1" fmla="*/ 18 h 18"/>
                <a:gd name="T2" fmla="*/ 24 w 49"/>
                <a:gd name="T3" fmla="*/ 18 h 18"/>
                <a:gd name="T4" fmla="*/ 24 w 49"/>
                <a:gd name="T5" fmla="*/ 0 h 18"/>
                <a:gd name="T6" fmla="*/ 49 w 49"/>
                <a:gd name="T7" fmla="*/ 0 h 18"/>
              </a:gdLst>
              <a:ahLst/>
              <a:cxnLst>
                <a:cxn ang="0">
                  <a:pos x="T0" y="T1"/>
                </a:cxn>
                <a:cxn ang="0">
                  <a:pos x="T2" y="T3"/>
                </a:cxn>
                <a:cxn ang="0">
                  <a:pos x="T4" y="T5"/>
                </a:cxn>
                <a:cxn ang="0">
                  <a:pos x="T6" y="T7"/>
                </a:cxn>
              </a:cxnLst>
              <a:rect l="0" t="0" r="r" b="b"/>
              <a:pathLst>
                <a:path w="49" h="18">
                  <a:moveTo>
                    <a:pt x="0" y="18"/>
                  </a:moveTo>
                  <a:lnTo>
                    <a:pt x="24" y="18"/>
                  </a:lnTo>
                  <a:lnTo>
                    <a:pt x="24" y="0"/>
                  </a:lnTo>
                  <a:lnTo>
                    <a:pt x="49"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327769" name="Freeform 89"/>
            <p:cNvSpPr>
              <a:spLocks/>
            </p:cNvSpPr>
            <p:nvPr/>
          </p:nvSpPr>
          <p:spPr bwMode="auto">
            <a:xfrm>
              <a:off x="1828" y="1586"/>
              <a:ext cx="49" cy="36"/>
            </a:xfrm>
            <a:custGeom>
              <a:avLst/>
              <a:gdLst>
                <a:gd name="T0" fmla="*/ 0 w 49"/>
                <a:gd name="T1" fmla="*/ 0 h 36"/>
                <a:gd name="T2" fmla="*/ 24 w 49"/>
                <a:gd name="T3" fmla="*/ 0 h 36"/>
                <a:gd name="T4" fmla="*/ 24 w 49"/>
                <a:gd name="T5" fmla="*/ 36 h 36"/>
                <a:gd name="T6" fmla="*/ 49 w 49"/>
                <a:gd name="T7" fmla="*/ 36 h 36"/>
              </a:gdLst>
              <a:ahLst/>
              <a:cxnLst>
                <a:cxn ang="0">
                  <a:pos x="T0" y="T1"/>
                </a:cxn>
                <a:cxn ang="0">
                  <a:pos x="T2" y="T3"/>
                </a:cxn>
                <a:cxn ang="0">
                  <a:pos x="T4" y="T5"/>
                </a:cxn>
                <a:cxn ang="0">
                  <a:pos x="T6" y="T7"/>
                </a:cxn>
              </a:cxnLst>
              <a:rect l="0" t="0" r="r" b="b"/>
              <a:pathLst>
                <a:path w="49" h="36">
                  <a:moveTo>
                    <a:pt x="0" y="0"/>
                  </a:moveTo>
                  <a:lnTo>
                    <a:pt x="24" y="0"/>
                  </a:lnTo>
                  <a:lnTo>
                    <a:pt x="24" y="36"/>
                  </a:lnTo>
                  <a:lnTo>
                    <a:pt x="49" y="36"/>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327770" name="Line 90"/>
            <p:cNvSpPr>
              <a:spLocks noChangeShapeType="1"/>
            </p:cNvSpPr>
            <p:nvPr/>
          </p:nvSpPr>
          <p:spPr bwMode="auto">
            <a:xfrm>
              <a:off x="1955" y="1459"/>
              <a:ext cx="24"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27771" name="Line 91"/>
            <p:cNvSpPr>
              <a:spLocks noChangeShapeType="1"/>
            </p:cNvSpPr>
            <p:nvPr/>
          </p:nvSpPr>
          <p:spPr bwMode="auto">
            <a:xfrm>
              <a:off x="1955" y="1513"/>
              <a:ext cx="24"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27772" name="Line 92"/>
            <p:cNvSpPr>
              <a:spLocks noChangeShapeType="1"/>
            </p:cNvSpPr>
            <p:nvPr/>
          </p:nvSpPr>
          <p:spPr bwMode="auto">
            <a:xfrm>
              <a:off x="1955" y="1568"/>
              <a:ext cx="24"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27773" name="Line 93"/>
            <p:cNvSpPr>
              <a:spLocks noChangeShapeType="1"/>
            </p:cNvSpPr>
            <p:nvPr/>
          </p:nvSpPr>
          <p:spPr bwMode="auto">
            <a:xfrm>
              <a:off x="1955" y="1622"/>
              <a:ext cx="24"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27774" name="Line 94"/>
            <p:cNvSpPr>
              <a:spLocks noChangeShapeType="1"/>
            </p:cNvSpPr>
            <p:nvPr/>
          </p:nvSpPr>
          <p:spPr bwMode="auto">
            <a:xfrm>
              <a:off x="2056" y="1622"/>
              <a:ext cx="24"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27775" name="Line 95"/>
            <p:cNvSpPr>
              <a:spLocks noChangeShapeType="1"/>
            </p:cNvSpPr>
            <p:nvPr/>
          </p:nvSpPr>
          <p:spPr bwMode="auto">
            <a:xfrm>
              <a:off x="2056" y="1568"/>
              <a:ext cx="24"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27776" name="Line 96"/>
            <p:cNvSpPr>
              <a:spLocks noChangeShapeType="1"/>
            </p:cNvSpPr>
            <p:nvPr/>
          </p:nvSpPr>
          <p:spPr bwMode="auto">
            <a:xfrm>
              <a:off x="2056" y="1513"/>
              <a:ext cx="24"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27777" name="Line 97"/>
            <p:cNvSpPr>
              <a:spLocks noChangeShapeType="1"/>
            </p:cNvSpPr>
            <p:nvPr/>
          </p:nvSpPr>
          <p:spPr bwMode="auto">
            <a:xfrm>
              <a:off x="2056" y="1459"/>
              <a:ext cx="24"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sp>
        <p:nvSpPr>
          <p:cNvPr id="327778" name="Rectangle 98"/>
          <p:cNvSpPr>
            <a:spLocks noChangeArrowheads="1"/>
          </p:cNvSpPr>
          <p:nvPr/>
        </p:nvSpPr>
        <p:spPr bwMode="auto">
          <a:xfrm>
            <a:off x="558800" y="3367088"/>
            <a:ext cx="2038350" cy="801687"/>
          </a:xfrm>
          <a:prstGeom prst="rect">
            <a:avLst/>
          </a:prstGeom>
          <a:noFill/>
          <a:ln>
            <a:noFill/>
          </a:ln>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6350">
                <a:solidFill>
                  <a:srgbClr val="000000"/>
                </a:solidFill>
                <a:miter lim="800000"/>
                <a:headEnd/>
                <a:tailEnd/>
              </a14:hiddenLine>
            </a:ext>
          </a:extLst>
        </p:spPr>
        <p:txBody>
          <a:bodyPr/>
          <a:lstStyle/>
          <a:p>
            <a:endParaRPr lang="ja-JP" altLang="en-US"/>
          </a:p>
        </p:txBody>
      </p:sp>
      <p:sp>
        <p:nvSpPr>
          <p:cNvPr id="327779" name="Rectangle 99"/>
          <p:cNvSpPr>
            <a:spLocks noChangeArrowheads="1"/>
          </p:cNvSpPr>
          <p:nvPr/>
        </p:nvSpPr>
        <p:spPr bwMode="auto">
          <a:xfrm>
            <a:off x="612775" y="3803650"/>
            <a:ext cx="1719263"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l"/>
            <a:r>
              <a:rPr lang="ja-JP" altLang="en-US" sz="1600" b="1">
                <a:latin typeface="ＭＳ ゴシック" pitchFamily="49" charset="-128"/>
                <a:ea typeface="ＭＳ ゴシック" pitchFamily="49" charset="-128"/>
              </a:rPr>
              <a:t>マトリックス図法</a:t>
            </a:r>
            <a:endParaRPr lang="ja-JP" altLang="en-US" sz="1600"/>
          </a:p>
        </p:txBody>
      </p:sp>
      <p:grpSp>
        <p:nvGrpSpPr>
          <p:cNvPr id="327780" name="Group 100"/>
          <p:cNvGrpSpPr>
            <a:grpSpLocks/>
          </p:cNvGrpSpPr>
          <p:nvPr/>
        </p:nvGrpSpPr>
        <p:grpSpPr bwMode="auto">
          <a:xfrm>
            <a:off x="2560638" y="3497263"/>
            <a:ext cx="1862137" cy="774700"/>
            <a:chOff x="1613" y="2119"/>
            <a:chExt cx="1173" cy="511"/>
          </a:xfrm>
        </p:grpSpPr>
        <p:sp>
          <p:nvSpPr>
            <p:cNvPr id="327781" name="Rectangle 101"/>
            <p:cNvSpPr>
              <a:spLocks noChangeArrowheads="1"/>
            </p:cNvSpPr>
            <p:nvPr/>
          </p:nvSpPr>
          <p:spPr bwMode="auto">
            <a:xfrm>
              <a:off x="1613" y="2119"/>
              <a:ext cx="1173" cy="511"/>
            </a:xfrm>
            <a:prstGeom prst="rect">
              <a:avLst/>
            </a:prstGeom>
            <a:noFill/>
            <a:ln>
              <a:noFill/>
            </a:ln>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6350">
                  <a:solidFill>
                    <a:srgbClr val="000000"/>
                  </a:solidFill>
                  <a:miter lim="800000"/>
                  <a:headEnd/>
                  <a:tailEnd/>
                </a14:hiddenLine>
              </a:ext>
            </a:extLst>
          </p:spPr>
          <p:txBody>
            <a:bodyPr/>
            <a:lstStyle/>
            <a:p>
              <a:endParaRPr lang="ja-JP" altLang="en-US"/>
            </a:p>
          </p:txBody>
        </p:sp>
        <p:grpSp>
          <p:nvGrpSpPr>
            <p:cNvPr id="327782" name="Group 102"/>
            <p:cNvGrpSpPr>
              <a:grpSpLocks/>
            </p:cNvGrpSpPr>
            <p:nvPr/>
          </p:nvGrpSpPr>
          <p:grpSpPr bwMode="auto">
            <a:xfrm>
              <a:off x="1688" y="2497"/>
              <a:ext cx="396" cy="55"/>
              <a:chOff x="1601" y="1906"/>
              <a:chExt cx="246" cy="33"/>
            </a:xfrm>
          </p:grpSpPr>
          <p:sp>
            <p:nvSpPr>
              <p:cNvPr id="327783" name="Line 103"/>
              <p:cNvSpPr>
                <a:spLocks noChangeShapeType="1"/>
              </p:cNvSpPr>
              <p:nvPr/>
            </p:nvSpPr>
            <p:spPr bwMode="auto">
              <a:xfrm flipV="1">
                <a:off x="1601" y="1919"/>
                <a:ext cx="245" cy="18"/>
              </a:xfrm>
              <a:prstGeom prst="line">
                <a:avLst/>
              </a:prstGeom>
              <a:noFill/>
              <a:ln w="3175">
                <a:solidFill>
                  <a:srgbClr val="FF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27784" name="Freeform 104"/>
              <p:cNvSpPr>
                <a:spLocks/>
              </p:cNvSpPr>
              <p:nvPr/>
            </p:nvSpPr>
            <p:spPr bwMode="auto">
              <a:xfrm>
                <a:off x="1807" y="1906"/>
                <a:ext cx="40" cy="33"/>
              </a:xfrm>
              <a:custGeom>
                <a:avLst/>
                <a:gdLst>
                  <a:gd name="T0" fmla="*/ 3 w 40"/>
                  <a:gd name="T1" fmla="*/ 33 h 33"/>
                  <a:gd name="T2" fmla="*/ 40 w 40"/>
                  <a:gd name="T3" fmla="*/ 13 h 33"/>
                  <a:gd name="T4" fmla="*/ 0 w 40"/>
                  <a:gd name="T5" fmla="*/ 0 h 33"/>
                </a:gdLst>
                <a:ahLst/>
                <a:cxnLst>
                  <a:cxn ang="0">
                    <a:pos x="T0" y="T1"/>
                  </a:cxn>
                  <a:cxn ang="0">
                    <a:pos x="T2" y="T3"/>
                  </a:cxn>
                  <a:cxn ang="0">
                    <a:pos x="T4" y="T5"/>
                  </a:cxn>
                </a:cxnLst>
                <a:rect l="0" t="0" r="r" b="b"/>
                <a:pathLst>
                  <a:path w="40" h="33">
                    <a:moveTo>
                      <a:pt x="3" y="33"/>
                    </a:moveTo>
                    <a:lnTo>
                      <a:pt x="40" y="13"/>
                    </a:lnTo>
                    <a:lnTo>
                      <a:pt x="0" y="0"/>
                    </a:lnTo>
                  </a:path>
                </a:pathLst>
              </a:custGeom>
              <a:noFill/>
              <a:ln w="3175">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sp>
          <p:nvSpPr>
            <p:cNvPr id="327785" name="Rectangle 105"/>
            <p:cNvSpPr>
              <a:spLocks noChangeArrowheads="1"/>
            </p:cNvSpPr>
            <p:nvPr/>
          </p:nvSpPr>
          <p:spPr bwMode="auto">
            <a:xfrm>
              <a:off x="1688" y="2155"/>
              <a:ext cx="481" cy="44"/>
            </a:xfrm>
            <a:prstGeom prst="rect">
              <a:avLst/>
            </a:prstGeom>
            <a:solidFill>
              <a:srgbClr val="FFFFFF"/>
            </a:solidFill>
            <a:ln w="3175">
              <a:solidFill>
                <a:srgbClr val="000000"/>
              </a:solidFill>
              <a:miter lim="800000"/>
              <a:headEnd/>
              <a:tailEnd/>
            </a:ln>
          </p:spPr>
          <p:txBody>
            <a:bodyPr/>
            <a:lstStyle/>
            <a:p>
              <a:endParaRPr lang="ja-JP" altLang="en-US"/>
            </a:p>
          </p:txBody>
        </p:sp>
        <p:sp>
          <p:nvSpPr>
            <p:cNvPr id="327786" name="Rectangle 106"/>
            <p:cNvSpPr>
              <a:spLocks noChangeArrowheads="1"/>
            </p:cNvSpPr>
            <p:nvPr/>
          </p:nvSpPr>
          <p:spPr bwMode="auto">
            <a:xfrm>
              <a:off x="1791" y="2161"/>
              <a:ext cx="166" cy="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ja-JP" altLang="en-US" sz="300">
                  <a:latin typeface="ＭＳ Ｐゴシック" pitchFamily="50" charset="-128"/>
                </a:rPr>
                <a:t>項目の重みづけ</a:t>
              </a:r>
              <a:endParaRPr lang="ja-JP" altLang="en-US" sz="1700"/>
            </a:p>
          </p:txBody>
        </p:sp>
        <p:sp>
          <p:nvSpPr>
            <p:cNvPr id="327787" name="Rectangle 107"/>
            <p:cNvSpPr>
              <a:spLocks noChangeArrowheads="1"/>
            </p:cNvSpPr>
            <p:nvPr/>
          </p:nvSpPr>
          <p:spPr bwMode="auto">
            <a:xfrm>
              <a:off x="2168" y="2155"/>
              <a:ext cx="209" cy="44"/>
            </a:xfrm>
            <a:prstGeom prst="rect">
              <a:avLst/>
            </a:prstGeom>
            <a:solidFill>
              <a:srgbClr val="FFFFFF"/>
            </a:solidFill>
            <a:ln w="3175">
              <a:solidFill>
                <a:srgbClr val="000000"/>
              </a:solidFill>
              <a:miter lim="800000"/>
              <a:headEnd/>
              <a:tailEnd/>
            </a:ln>
          </p:spPr>
          <p:txBody>
            <a:bodyPr/>
            <a:lstStyle/>
            <a:p>
              <a:endParaRPr lang="ja-JP" altLang="en-US"/>
            </a:p>
          </p:txBody>
        </p:sp>
        <p:sp>
          <p:nvSpPr>
            <p:cNvPr id="327788" name="Rectangle 108"/>
            <p:cNvSpPr>
              <a:spLocks noChangeArrowheads="1"/>
            </p:cNvSpPr>
            <p:nvPr/>
          </p:nvSpPr>
          <p:spPr bwMode="auto">
            <a:xfrm>
              <a:off x="2177" y="2161"/>
              <a:ext cx="112" cy="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ja-JP" altLang="en-US" sz="300">
                  <a:latin typeface="ＭＳ Ｐゴシック" pitchFamily="50" charset="-128"/>
                </a:rPr>
                <a:t>評価点</a:t>
              </a:r>
              <a:r>
                <a:rPr lang="en-US" altLang="ja-JP" sz="300">
                  <a:latin typeface="ＭＳ Ｐゴシック" pitchFamily="50" charset="-128"/>
                </a:rPr>
                <a:t>×</a:t>
              </a:r>
              <a:r>
                <a:rPr lang="ja-JP" altLang="en-US" sz="300">
                  <a:latin typeface="ＭＳ Ｐゴシック" pitchFamily="50" charset="-128"/>
                </a:rPr>
                <a:t>１</a:t>
              </a:r>
              <a:endParaRPr lang="ja-JP" altLang="en-US" sz="1700"/>
            </a:p>
          </p:txBody>
        </p:sp>
        <p:sp>
          <p:nvSpPr>
            <p:cNvPr id="327789" name="Rectangle 109"/>
            <p:cNvSpPr>
              <a:spLocks noChangeArrowheads="1"/>
            </p:cNvSpPr>
            <p:nvPr/>
          </p:nvSpPr>
          <p:spPr bwMode="auto">
            <a:xfrm>
              <a:off x="2374" y="2155"/>
              <a:ext cx="276" cy="44"/>
            </a:xfrm>
            <a:prstGeom prst="rect">
              <a:avLst/>
            </a:prstGeom>
            <a:solidFill>
              <a:srgbClr val="FFFFFF"/>
            </a:solidFill>
            <a:ln w="3175">
              <a:solidFill>
                <a:srgbClr val="000000"/>
              </a:solidFill>
              <a:miter lim="800000"/>
              <a:headEnd/>
              <a:tailEnd/>
            </a:ln>
          </p:spPr>
          <p:txBody>
            <a:bodyPr/>
            <a:lstStyle/>
            <a:p>
              <a:endParaRPr lang="ja-JP" altLang="en-US"/>
            </a:p>
          </p:txBody>
        </p:sp>
        <p:sp>
          <p:nvSpPr>
            <p:cNvPr id="327790" name="Rectangle 110"/>
            <p:cNvSpPr>
              <a:spLocks noChangeArrowheads="1"/>
            </p:cNvSpPr>
            <p:nvPr/>
          </p:nvSpPr>
          <p:spPr bwMode="auto">
            <a:xfrm>
              <a:off x="2416" y="2161"/>
              <a:ext cx="112" cy="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ja-JP" altLang="en-US" sz="300">
                  <a:latin typeface="ＭＳ Ｐゴシック" pitchFamily="50" charset="-128"/>
                </a:rPr>
                <a:t>評価点</a:t>
              </a:r>
              <a:r>
                <a:rPr lang="en-US" altLang="ja-JP" sz="300">
                  <a:latin typeface="ＭＳ Ｐゴシック" pitchFamily="50" charset="-128"/>
                </a:rPr>
                <a:t>×</a:t>
              </a:r>
              <a:r>
                <a:rPr lang="ja-JP" altLang="en-US" sz="300">
                  <a:latin typeface="ＭＳ Ｐゴシック" pitchFamily="50" charset="-128"/>
                </a:rPr>
                <a:t>２</a:t>
              </a:r>
              <a:endParaRPr lang="ja-JP" altLang="en-US" sz="1700"/>
            </a:p>
          </p:txBody>
        </p:sp>
        <p:sp>
          <p:nvSpPr>
            <p:cNvPr id="327791" name="Rectangle 111"/>
            <p:cNvSpPr>
              <a:spLocks noChangeArrowheads="1"/>
            </p:cNvSpPr>
            <p:nvPr/>
          </p:nvSpPr>
          <p:spPr bwMode="auto">
            <a:xfrm>
              <a:off x="2168" y="2197"/>
              <a:ext cx="70" cy="202"/>
            </a:xfrm>
            <a:prstGeom prst="rect">
              <a:avLst/>
            </a:prstGeom>
            <a:solidFill>
              <a:srgbClr val="FFFFFF"/>
            </a:solidFill>
            <a:ln w="3175">
              <a:solidFill>
                <a:srgbClr val="000000"/>
              </a:solidFill>
              <a:miter lim="800000"/>
              <a:headEnd/>
              <a:tailEnd/>
            </a:ln>
          </p:spPr>
          <p:txBody>
            <a:bodyPr/>
            <a:lstStyle/>
            <a:p>
              <a:endParaRPr lang="ja-JP" altLang="en-US"/>
            </a:p>
          </p:txBody>
        </p:sp>
        <p:sp>
          <p:nvSpPr>
            <p:cNvPr id="327792" name="Rectangle 112"/>
            <p:cNvSpPr>
              <a:spLocks noChangeArrowheads="1"/>
            </p:cNvSpPr>
            <p:nvPr/>
          </p:nvSpPr>
          <p:spPr bwMode="auto">
            <a:xfrm rot="5400000">
              <a:off x="2128" y="2262"/>
              <a:ext cx="143" cy="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ja-JP" altLang="en-US" sz="300">
                  <a:latin typeface="ＭＳ Ｐゴシック" pitchFamily="50" charset="-128"/>
                </a:rPr>
                <a:t>共通のテーマ</a:t>
              </a:r>
              <a:endParaRPr lang="ja-JP" altLang="en-US" sz="1700"/>
            </a:p>
          </p:txBody>
        </p:sp>
        <p:sp>
          <p:nvSpPr>
            <p:cNvPr id="327793" name="Rectangle 113"/>
            <p:cNvSpPr>
              <a:spLocks noChangeArrowheads="1"/>
            </p:cNvSpPr>
            <p:nvPr/>
          </p:nvSpPr>
          <p:spPr bwMode="auto">
            <a:xfrm>
              <a:off x="2237" y="2197"/>
              <a:ext cx="69" cy="202"/>
            </a:xfrm>
            <a:prstGeom prst="rect">
              <a:avLst/>
            </a:prstGeom>
            <a:solidFill>
              <a:srgbClr val="FFFFFF"/>
            </a:solidFill>
            <a:ln w="3175">
              <a:solidFill>
                <a:srgbClr val="000000"/>
              </a:solidFill>
              <a:miter lim="800000"/>
              <a:headEnd/>
              <a:tailEnd/>
            </a:ln>
          </p:spPr>
          <p:txBody>
            <a:bodyPr/>
            <a:lstStyle/>
            <a:p>
              <a:endParaRPr lang="ja-JP" altLang="en-US"/>
            </a:p>
          </p:txBody>
        </p:sp>
        <p:sp>
          <p:nvSpPr>
            <p:cNvPr id="327794" name="Rectangle 114"/>
            <p:cNvSpPr>
              <a:spLocks noChangeArrowheads="1"/>
            </p:cNvSpPr>
            <p:nvPr/>
          </p:nvSpPr>
          <p:spPr bwMode="auto">
            <a:xfrm rot="5400000">
              <a:off x="2199" y="2262"/>
              <a:ext cx="147" cy="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ja-JP" altLang="en-US" sz="300">
                  <a:latin typeface="ＭＳ Ｐゴシック" pitchFamily="50" charset="-128"/>
                </a:rPr>
                <a:t>取組みやすさ</a:t>
              </a:r>
              <a:endParaRPr lang="ja-JP" altLang="en-US" sz="1700"/>
            </a:p>
          </p:txBody>
        </p:sp>
        <p:sp>
          <p:nvSpPr>
            <p:cNvPr id="327795" name="Rectangle 115"/>
            <p:cNvSpPr>
              <a:spLocks noChangeArrowheads="1"/>
            </p:cNvSpPr>
            <p:nvPr/>
          </p:nvSpPr>
          <p:spPr bwMode="auto">
            <a:xfrm>
              <a:off x="2305" y="2197"/>
              <a:ext cx="72" cy="202"/>
            </a:xfrm>
            <a:prstGeom prst="rect">
              <a:avLst/>
            </a:prstGeom>
            <a:solidFill>
              <a:srgbClr val="FFFFFF"/>
            </a:solidFill>
            <a:ln w="3175">
              <a:solidFill>
                <a:srgbClr val="000000"/>
              </a:solidFill>
              <a:miter lim="800000"/>
              <a:headEnd/>
              <a:tailEnd/>
            </a:ln>
          </p:spPr>
          <p:txBody>
            <a:bodyPr/>
            <a:lstStyle/>
            <a:p>
              <a:endParaRPr lang="ja-JP" altLang="en-US"/>
            </a:p>
          </p:txBody>
        </p:sp>
        <p:sp>
          <p:nvSpPr>
            <p:cNvPr id="327796" name="Rectangle 116"/>
            <p:cNvSpPr>
              <a:spLocks noChangeArrowheads="1"/>
            </p:cNvSpPr>
            <p:nvPr/>
          </p:nvSpPr>
          <p:spPr bwMode="auto">
            <a:xfrm rot="5400000">
              <a:off x="2226" y="2297"/>
              <a:ext cx="221" cy="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ja-JP" altLang="en-US" sz="300">
                  <a:latin typeface="ＭＳ Ｐゴシック" pitchFamily="50" charset="-128"/>
                </a:rPr>
                <a:t>データーとりやすさ</a:t>
              </a:r>
              <a:endParaRPr lang="ja-JP" altLang="en-US" sz="1700"/>
            </a:p>
          </p:txBody>
        </p:sp>
        <p:sp>
          <p:nvSpPr>
            <p:cNvPr id="327797" name="Rectangle 117"/>
            <p:cNvSpPr>
              <a:spLocks noChangeArrowheads="1"/>
            </p:cNvSpPr>
            <p:nvPr/>
          </p:nvSpPr>
          <p:spPr bwMode="auto">
            <a:xfrm>
              <a:off x="2374" y="2197"/>
              <a:ext cx="71" cy="202"/>
            </a:xfrm>
            <a:prstGeom prst="rect">
              <a:avLst/>
            </a:prstGeom>
            <a:solidFill>
              <a:srgbClr val="FFFFFF"/>
            </a:solidFill>
            <a:ln w="3175">
              <a:solidFill>
                <a:srgbClr val="000000"/>
              </a:solidFill>
              <a:miter lim="800000"/>
              <a:headEnd/>
              <a:tailEnd/>
            </a:ln>
          </p:spPr>
          <p:txBody>
            <a:bodyPr/>
            <a:lstStyle/>
            <a:p>
              <a:endParaRPr lang="ja-JP" altLang="en-US"/>
            </a:p>
          </p:txBody>
        </p:sp>
        <p:sp>
          <p:nvSpPr>
            <p:cNvPr id="327798" name="Rectangle 118"/>
            <p:cNvSpPr>
              <a:spLocks noChangeArrowheads="1"/>
            </p:cNvSpPr>
            <p:nvPr/>
          </p:nvSpPr>
          <p:spPr bwMode="auto">
            <a:xfrm rot="5400000">
              <a:off x="2398" y="2220"/>
              <a:ext cx="26" cy="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ja-JP" altLang="en-US" sz="300">
                  <a:latin typeface="ＭＳ Ｐゴシック" pitchFamily="50" charset="-128"/>
                </a:rPr>
                <a:t>緊</a:t>
              </a:r>
              <a:endParaRPr lang="ja-JP" altLang="en-US" sz="1700"/>
            </a:p>
          </p:txBody>
        </p:sp>
        <p:sp>
          <p:nvSpPr>
            <p:cNvPr id="327799" name="Rectangle 119"/>
            <p:cNvSpPr>
              <a:spLocks noChangeArrowheads="1"/>
            </p:cNvSpPr>
            <p:nvPr/>
          </p:nvSpPr>
          <p:spPr bwMode="auto">
            <a:xfrm rot="5400000">
              <a:off x="2396" y="2270"/>
              <a:ext cx="25" cy="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ja-JP" altLang="en-US" sz="300">
                  <a:latin typeface="ＭＳ Ｐゴシック" pitchFamily="50" charset="-128"/>
                </a:rPr>
                <a:t>急</a:t>
              </a:r>
              <a:endParaRPr lang="ja-JP" altLang="en-US" sz="1700"/>
            </a:p>
          </p:txBody>
        </p:sp>
        <p:sp>
          <p:nvSpPr>
            <p:cNvPr id="327800" name="Rectangle 120"/>
            <p:cNvSpPr>
              <a:spLocks noChangeArrowheads="1"/>
            </p:cNvSpPr>
            <p:nvPr/>
          </p:nvSpPr>
          <p:spPr bwMode="auto">
            <a:xfrm rot="5400000">
              <a:off x="2396" y="2334"/>
              <a:ext cx="25" cy="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ja-JP" altLang="en-US" sz="300">
                  <a:latin typeface="ＭＳ Ｐゴシック" pitchFamily="50" charset="-128"/>
                </a:rPr>
                <a:t>度</a:t>
              </a:r>
              <a:endParaRPr lang="ja-JP" altLang="en-US" sz="1700"/>
            </a:p>
          </p:txBody>
        </p:sp>
        <p:sp>
          <p:nvSpPr>
            <p:cNvPr id="327801" name="Rectangle 121"/>
            <p:cNvSpPr>
              <a:spLocks noChangeArrowheads="1"/>
            </p:cNvSpPr>
            <p:nvPr/>
          </p:nvSpPr>
          <p:spPr bwMode="auto">
            <a:xfrm>
              <a:off x="2441" y="2197"/>
              <a:ext cx="72" cy="202"/>
            </a:xfrm>
            <a:prstGeom prst="rect">
              <a:avLst/>
            </a:prstGeom>
            <a:solidFill>
              <a:srgbClr val="FFFFFF"/>
            </a:solidFill>
            <a:ln w="3175">
              <a:solidFill>
                <a:srgbClr val="000000"/>
              </a:solidFill>
              <a:miter lim="800000"/>
              <a:headEnd/>
              <a:tailEnd/>
            </a:ln>
          </p:spPr>
          <p:txBody>
            <a:bodyPr/>
            <a:lstStyle/>
            <a:p>
              <a:endParaRPr lang="ja-JP" altLang="en-US"/>
            </a:p>
          </p:txBody>
        </p:sp>
        <p:sp>
          <p:nvSpPr>
            <p:cNvPr id="327802" name="Rectangle 122"/>
            <p:cNvSpPr>
              <a:spLocks noChangeArrowheads="1"/>
            </p:cNvSpPr>
            <p:nvPr/>
          </p:nvSpPr>
          <p:spPr bwMode="auto">
            <a:xfrm rot="5400000">
              <a:off x="2462" y="2220"/>
              <a:ext cx="26" cy="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ja-JP" altLang="en-US" sz="300">
                  <a:latin typeface="ＭＳ Ｐゴシック" pitchFamily="50" charset="-128"/>
                </a:rPr>
                <a:t>重</a:t>
              </a:r>
              <a:endParaRPr lang="ja-JP" altLang="en-US" sz="1700"/>
            </a:p>
          </p:txBody>
        </p:sp>
        <p:sp>
          <p:nvSpPr>
            <p:cNvPr id="327803" name="Rectangle 123"/>
            <p:cNvSpPr>
              <a:spLocks noChangeArrowheads="1"/>
            </p:cNvSpPr>
            <p:nvPr/>
          </p:nvSpPr>
          <p:spPr bwMode="auto">
            <a:xfrm rot="5400000">
              <a:off x="2464" y="2270"/>
              <a:ext cx="25" cy="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ja-JP" altLang="en-US" sz="300">
                  <a:latin typeface="ＭＳ Ｐゴシック" pitchFamily="50" charset="-128"/>
                </a:rPr>
                <a:t>要</a:t>
              </a:r>
              <a:endParaRPr lang="ja-JP" altLang="en-US" sz="1700"/>
            </a:p>
          </p:txBody>
        </p:sp>
        <p:sp>
          <p:nvSpPr>
            <p:cNvPr id="327804" name="Rectangle 124"/>
            <p:cNvSpPr>
              <a:spLocks noChangeArrowheads="1"/>
            </p:cNvSpPr>
            <p:nvPr/>
          </p:nvSpPr>
          <p:spPr bwMode="auto">
            <a:xfrm rot="5400000">
              <a:off x="2465" y="2323"/>
              <a:ext cx="25" cy="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ja-JP" altLang="en-US" sz="300">
                  <a:latin typeface="ＭＳ Ｐゴシック" pitchFamily="50" charset="-128"/>
                </a:rPr>
                <a:t>度</a:t>
              </a:r>
              <a:endParaRPr lang="ja-JP" altLang="en-US" sz="1700"/>
            </a:p>
          </p:txBody>
        </p:sp>
        <p:sp>
          <p:nvSpPr>
            <p:cNvPr id="327805" name="Rectangle 125"/>
            <p:cNvSpPr>
              <a:spLocks noChangeArrowheads="1"/>
            </p:cNvSpPr>
            <p:nvPr/>
          </p:nvSpPr>
          <p:spPr bwMode="auto">
            <a:xfrm>
              <a:off x="2510" y="2197"/>
              <a:ext cx="72" cy="202"/>
            </a:xfrm>
            <a:prstGeom prst="rect">
              <a:avLst/>
            </a:prstGeom>
            <a:solidFill>
              <a:srgbClr val="FFFFFF"/>
            </a:solidFill>
            <a:ln w="3175">
              <a:solidFill>
                <a:srgbClr val="000000"/>
              </a:solidFill>
              <a:miter lim="800000"/>
              <a:headEnd/>
              <a:tailEnd/>
            </a:ln>
          </p:spPr>
          <p:txBody>
            <a:bodyPr/>
            <a:lstStyle/>
            <a:p>
              <a:endParaRPr lang="ja-JP" altLang="en-US"/>
            </a:p>
          </p:txBody>
        </p:sp>
        <p:sp>
          <p:nvSpPr>
            <p:cNvPr id="327806" name="Rectangle 126"/>
            <p:cNvSpPr>
              <a:spLocks noChangeArrowheads="1"/>
            </p:cNvSpPr>
            <p:nvPr/>
          </p:nvSpPr>
          <p:spPr bwMode="auto">
            <a:xfrm rot="5400000">
              <a:off x="2479" y="2252"/>
              <a:ext cx="124" cy="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ja-JP" altLang="en-US" sz="300">
                  <a:latin typeface="ＭＳ Ｐゴシック" pitchFamily="50" charset="-128"/>
                </a:rPr>
                <a:t>部門の方針</a:t>
              </a:r>
              <a:endParaRPr lang="ja-JP" altLang="en-US" sz="1700"/>
            </a:p>
          </p:txBody>
        </p:sp>
        <p:sp>
          <p:nvSpPr>
            <p:cNvPr id="327807" name="Rectangle 127"/>
            <p:cNvSpPr>
              <a:spLocks noChangeArrowheads="1"/>
            </p:cNvSpPr>
            <p:nvPr/>
          </p:nvSpPr>
          <p:spPr bwMode="auto">
            <a:xfrm>
              <a:off x="2581" y="2197"/>
              <a:ext cx="69" cy="202"/>
            </a:xfrm>
            <a:prstGeom prst="rect">
              <a:avLst/>
            </a:prstGeom>
            <a:solidFill>
              <a:srgbClr val="FFFFFF"/>
            </a:solidFill>
            <a:ln w="3175">
              <a:solidFill>
                <a:srgbClr val="000000"/>
              </a:solidFill>
              <a:miter lim="800000"/>
              <a:headEnd/>
              <a:tailEnd/>
            </a:ln>
          </p:spPr>
          <p:txBody>
            <a:bodyPr/>
            <a:lstStyle/>
            <a:p>
              <a:endParaRPr lang="ja-JP" altLang="en-US"/>
            </a:p>
          </p:txBody>
        </p:sp>
        <p:sp>
          <p:nvSpPr>
            <p:cNvPr id="327808" name="Rectangle 128"/>
            <p:cNvSpPr>
              <a:spLocks noChangeArrowheads="1"/>
            </p:cNvSpPr>
            <p:nvPr/>
          </p:nvSpPr>
          <p:spPr bwMode="auto">
            <a:xfrm rot="5400000">
              <a:off x="2567" y="2258"/>
              <a:ext cx="101" cy="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ja-JP" altLang="en-US" sz="300">
                  <a:latin typeface="ＭＳ Ｐゴシック" pitchFamily="50" charset="-128"/>
                </a:rPr>
                <a:t>期待効果</a:t>
              </a:r>
              <a:endParaRPr lang="ja-JP" altLang="en-US" sz="1700"/>
            </a:p>
          </p:txBody>
        </p:sp>
        <p:sp>
          <p:nvSpPr>
            <p:cNvPr id="327809" name="Rectangle 129"/>
            <p:cNvSpPr>
              <a:spLocks noChangeArrowheads="1"/>
            </p:cNvSpPr>
            <p:nvPr/>
          </p:nvSpPr>
          <p:spPr bwMode="auto">
            <a:xfrm>
              <a:off x="2649" y="2197"/>
              <a:ext cx="71" cy="202"/>
            </a:xfrm>
            <a:prstGeom prst="rect">
              <a:avLst/>
            </a:prstGeom>
            <a:solidFill>
              <a:srgbClr val="FFFFFF"/>
            </a:solidFill>
            <a:ln w="3175">
              <a:solidFill>
                <a:srgbClr val="000000"/>
              </a:solidFill>
              <a:miter lim="800000"/>
              <a:headEnd/>
              <a:tailEnd/>
            </a:ln>
          </p:spPr>
          <p:txBody>
            <a:bodyPr/>
            <a:lstStyle/>
            <a:p>
              <a:endParaRPr lang="ja-JP" altLang="en-US"/>
            </a:p>
          </p:txBody>
        </p:sp>
        <p:sp>
          <p:nvSpPr>
            <p:cNvPr id="327810" name="Rectangle 130"/>
            <p:cNvSpPr>
              <a:spLocks noChangeArrowheads="1"/>
            </p:cNvSpPr>
            <p:nvPr/>
          </p:nvSpPr>
          <p:spPr bwMode="auto">
            <a:xfrm rot="5400000">
              <a:off x="2673" y="2227"/>
              <a:ext cx="25" cy="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ja-JP" altLang="en-US" sz="300">
                  <a:latin typeface="ＭＳ Ｐゴシック" pitchFamily="50" charset="-128"/>
                </a:rPr>
                <a:t>総</a:t>
              </a:r>
              <a:endParaRPr lang="ja-JP" altLang="en-US" sz="1700"/>
            </a:p>
          </p:txBody>
        </p:sp>
        <p:sp>
          <p:nvSpPr>
            <p:cNvPr id="327811" name="Rectangle 131"/>
            <p:cNvSpPr>
              <a:spLocks noChangeArrowheads="1"/>
            </p:cNvSpPr>
            <p:nvPr/>
          </p:nvSpPr>
          <p:spPr bwMode="auto">
            <a:xfrm rot="5400000">
              <a:off x="2676" y="2270"/>
              <a:ext cx="25" cy="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ja-JP" altLang="en-US" sz="300">
                  <a:latin typeface="ＭＳ Ｐゴシック" pitchFamily="50" charset="-128"/>
                </a:rPr>
                <a:t>合</a:t>
              </a:r>
              <a:endParaRPr lang="ja-JP" altLang="en-US" sz="1700"/>
            </a:p>
          </p:txBody>
        </p:sp>
        <p:sp>
          <p:nvSpPr>
            <p:cNvPr id="327812" name="Rectangle 132"/>
            <p:cNvSpPr>
              <a:spLocks noChangeArrowheads="1"/>
            </p:cNvSpPr>
            <p:nvPr/>
          </p:nvSpPr>
          <p:spPr bwMode="auto">
            <a:xfrm rot="5400000">
              <a:off x="2674" y="2314"/>
              <a:ext cx="25" cy="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ja-JP" altLang="en-US" sz="300">
                  <a:latin typeface="ＭＳ Ｐゴシック" pitchFamily="50" charset="-128"/>
                </a:rPr>
                <a:t>点</a:t>
              </a:r>
              <a:endParaRPr lang="ja-JP" altLang="en-US" sz="1700"/>
            </a:p>
          </p:txBody>
        </p:sp>
        <p:sp>
          <p:nvSpPr>
            <p:cNvPr id="327813" name="Freeform 133"/>
            <p:cNvSpPr>
              <a:spLocks/>
            </p:cNvSpPr>
            <p:nvPr/>
          </p:nvSpPr>
          <p:spPr bwMode="auto">
            <a:xfrm>
              <a:off x="1688" y="2197"/>
              <a:ext cx="478" cy="200"/>
            </a:xfrm>
            <a:custGeom>
              <a:avLst/>
              <a:gdLst>
                <a:gd name="T0" fmla="*/ 0 w 297"/>
                <a:gd name="T1" fmla="*/ 0 h 120"/>
                <a:gd name="T2" fmla="*/ 0 w 297"/>
                <a:gd name="T3" fmla="*/ 120 h 120"/>
                <a:gd name="T4" fmla="*/ 297 w 297"/>
                <a:gd name="T5" fmla="*/ 120 h 120"/>
                <a:gd name="T6" fmla="*/ 0 w 297"/>
                <a:gd name="T7" fmla="*/ 0 h 120"/>
              </a:gdLst>
              <a:ahLst/>
              <a:cxnLst>
                <a:cxn ang="0">
                  <a:pos x="T0" y="T1"/>
                </a:cxn>
                <a:cxn ang="0">
                  <a:pos x="T2" y="T3"/>
                </a:cxn>
                <a:cxn ang="0">
                  <a:pos x="T4" y="T5"/>
                </a:cxn>
                <a:cxn ang="0">
                  <a:pos x="T6" y="T7"/>
                </a:cxn>
              </a:cxnLst>
              <a:rect l="0" t="0" r="r" b="b"/>
              <a:pathLst>
                <a:path w="297" h="120">
                  <a:moveTo>
                    <a:pt x="0" y="0"/>
                  </a:moveTo>
                  <a:lnTo>
                    <a:pt x="0" y="120"/>
                  </a:lnTo>
                  <a:lnTo>
                    <a:pt x="297" y="120"/>
                  </a:lnTo>
                  <a:lnTo>
                    <a:pt x="0" y="0"/>
                  </a:lnTo>
                  <a:close/>
                </a:path>
              </a:pathLst>
            </a:custGeom>
            <a:solidFill>
              <a:srgbClr val="FFFFFF"/>
            </a:solidFill>
            <a:ln w="3175">
              <a:solidFill>
                <a:srgbClr val="000000"/>
              </a:solidFill>
              <a:prstDash val="solid"/>
              <a:round/>
              <a:headEnd/>
              <a:tailEnd/>
            </a:ln>
          </p:spPr>
          <p:txBody>
            <a:bodyPr/>
            <a:lstStyle/>
            <a:p>
              <a:endParaRPr lang="ja-JP" altLang="en-US"/>
            </a:p>
          </p:txBody>
        </p:sp>
        <p:sp>
          <p:nvSpPr>
            <p:cNvPr id="327814" name="Rectangle 134"/>
            <p:cNvSpPr>
              <a:spLocks noChangeArrowheads="1"/>
            </p:cNvSpPr>
            <p:nvPr/>
          </p:nvSpPr>
          <p:spPr bwMode="auto">
            <a:xfrm>
              <a:off x="1749" y="2320"/>
              <a:ext cx="72" cy="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ja-JP" altLang="en-US" sz="300">
                  <a:latin typeface="ＭＳ Ｐゴシック" pitchFamily="50" charset="-128"/>
                </a:rPr>
                <a:t>問題点</a:t>
              </a:r>
              <a:endParaRPr lang="ja-JP" altLang="en-US" sz="1700"/>
            </a:p>
          </p:txBody>
        </p:sp>
        <p:sp>
          <p:nvSpPr>
            <p:cNvPr id="327815" name="Rectangle 135"/>
            <p:cNvSpPr>
              <a:spLocks noChangeArrowheads="1"/>
            </p:cNvSpPr>
            <p:nvPr/>
          </p:nvSpPr>
          <p:spPr bwMode="auto">
            <a:xfrm>
              <a:off x="1998" y="2246"/>
              <a:ext cx="48" cy="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ja-JP" altLang="en-US" sz="300">
                  <a:latin typeface="ＭＳ Ｐゴシック" pitchFamily="50" charset="-128"/>
                </a:rPr>
                <a:t>項目</a:t>
              </a:r>
              <a:endParaRPr lang="ja-JP" altLang="en-US" sz="1700"/>
            </a:p>
          </p:txBody>
        </p:sp>
        <p:sp>
          <p:nvSpPr>
            <p:cNvPr id="327816" name="Rectangle 136"/>
            <p:cNvSpPr>
              <a:spLocks noChangeArrowheads="1"/>
            </p:cNvSpPr>
            <p:nvPr/>
          </p:nvSpPr>
          <p:spPr bwMode="auto">
            <a:xfrm>
              <a:off x="2168" y="2397"/>
              <a:ext cx="70" cy="44"/>
            </a:xfrm>
            <a:prstGeom prst="rect">
              <a:avLst/>
            </a:prstGeom>
            <a:solidFill>
              <a:srgbClr val="FFFFFF"/>
            </a:solidFill>
            <a:ln w="3175">
              <a:solidFill>
                <a:srgbClr val="000000"/>
              </a:solidFill>
              <a:miter lim="800000"/>
              <a:headEnd/>
              <a:tailEnd/>
            </a:ln>
          </p:spPr>
          <p:txBody>
            <a:bodyPr/>
            <a:lstStyle/>
            <a:p>
              <a:endParaRPr lang="ja-JP" altLang="en-US"/>
            </a:p>
          </p:txBody>
        </p:sp>
        <p:sp>
          <p:nvSpPr>
            <p:cNvPr id="327817" name="Rectangle 137"/>
            <p:cNvSpPr>
              <a:spLocks noChangeArrowheads="1"/>
            </p:cNvSpPr>
            <p:nvPr/>
          </p:nvSpPr>
          <p:spPr bwMode="auto">
            <a:xfrm>
              <a:off x="2182" y="2403"/>
              <a:ext cx="24" cy="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300">
                  <a:latin typeface="ＭＳ Ｐゴシック" pitchFamily="50" charset="-128"/>
                </a:rPr>
                <a:t>○</a:t>
              </a:r>
              <a:endParaRPr lang="en-US" altLang="ja-JP" sz="1700"/>
            </a:p>
          </p:txBody>
        </p:sp>
        <p:sp>
          <p:nvSpPr>
            <p:cNvPr id="327818" name="Rectangle 138"/>
            <p:cNvSpPr>
              <a:spLocks noChangeArrowheads="1"/>
            </p:cNvSpPr>
            <p:nvPr/>
          </p:nvSpPr>
          <p:spPr bwMode="auto">
            <a:xfrm>
              <a:off x="2168" y="2439"/>
              <a:ext cx="70" cy="45"/>
            </a:xfrm>
            <a:prstGeom prst="rect">
              <a:avLst/>
            </a:prstGeom>
            <a:solidFill>
              <a:srgbClr val="FFFFFF"/>
            </a:solidFill>
            <a:ln w="3175">
              <a:solidFill>
                <a:srgbClr val="000000"/>
              </a:solidFill>
              <a:miter lim="800000"/>
              <a:headEnd/>
              <a:tailEnd/>
            </a:ln>
          </p:spPr>
          <p:txBody>
            <a:bodyPr/>
            <a:lstStyle/>
            <a:p>
              <a:endParaRPr lang="ja-JP" altLang="en-US"/>
            </a:p>
          </p:txBody>
        </p:sp>
        <p:sp>
          <p:nvSpPr>
            <p:cNvPr id="327819" name="Rectangle 139"/>
            <p:cNvSpPr>
              <a:spLocks noChangeArrowheads="1"/>
            </p:cNvSpPr>
            <p:nvPr/>
          </p:nvSpPr>
          <p:spPr bwMode="auto">
            <a:xfrm>
              <a:off x="2182" y="2445"/>
              <a:ext cx="24" cy="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300">
                  <a:latin typeface="ＭＳ Ｐゴシック" pitchFamily="50" charset="-128"/>
                </a:rPr>
                <a:t>△</a:t>
              </a:r>
              <a:endParaRPr lang="en-US" altLang="ja-JP" sz="1700"/>
            </a:p>
          </p:txBody>
        </p:sp>
        <p:sp>
          <p:nvSpPr>
            <p:cNvPr id="327820" name="Rectangle 140"/>
            <p:cNvSpPr>
              <a:spLocks noChangeArrowheads="1"/>
            </p:cNvSpPr>
            <p:nvPr/>
          </p:nvSpPr>
          <p:spPr bwMode="auto">
            <a:xfrm>
              <a:off x="2168" y="2480"/>
              <a:ext cx="70" cy="46"/>
            </a:xfrm>
            <a:prstGeom prst="rect">
              <a:avLst/>
            </a:prstGeom>
            <a:solidFill>
              <a:srgbClr val="FFFFFF"/>
            </a:solidFill>
            <a:ln w="3175">
              <a:solidFill>
                <a:srgbClr val="000000"/>
              </a:solidFill>
              <a:miter lim="800000"/>
              <a:headEnd/>
              <a:tailEnd/>
            </a:ln>
          </p:spPr>
          <p:txBody>
            <a:bodyPr/>
            <a:lstStyle/>
            <a:p>
              <a:endParaRPr lang="ja-JP" altLang="en-US"/>
            </a:p>
          </p:txBody>
        </p:sp>
        <p:sp>
          <p:nvSpPr>
            <p:cNvPr id="327821" name="Rectangle 141"/>
            <p:cNvSpPr>
              <a:spLocks noChangeArrowheads="1"/>
            </p:cNvSpPr>
            <p:nvPr/>
          </p:nvSpPr>
          <p:spPr bwMode="auto">
            <a:xfrm>
              <a:off x="2182" y="2488"/>
              <a:ext cx="24" cy="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300">
                  <a:latin typeface="ＭＳ Ｐゴシック" pitchFamily="50" charset="-128"/>
                </a:rPr>
                <a:t>○</a:t>
              </a:r>
              <a:endParaRPr lang="en-US" altLang="ja-JP" sz="1700"/>
            </a:p>
          </p:txBody>
        </p:sp>
        <p:sp>
          <p:nvSpPr>
            <p:cNvPr id="327822" name="Rectangle 142"/>
            <p:cNvSpPr>
              <a:spLocks noChangeArrowheads="1"/>
            </p:cNvSpPr>
            <p:nvPr/>
          </p:nvSpPr>
          <p:spPr bwMode="auto">
            <a:xfrm>
              <a:off x="2168" y="2524"/>
              <a:ext cx="70" cy="43"/>
            </a:xfrm>
            <a:prstGeom prst="rect">
              <a:avLst/>
            </a:prstGeom>
            <a:solidFill>
              <a:srgbClr val="FFFFFF"/>
            </a:solidFill>
            <a:ln w="3175">
              <a:solidFill>
                <a:srgbClr val="000000"/>
              </a:solidFill>
              <a:miter lim="800000"/>
              <a:headEnd/>
              <a:tailEnd/>
            </a:ln>
          </p:spPr>
          <p:txBody>
            <a:bodyPr/>
            <a:lstStyle/>
            <a:p>
              <a:endParaRPr lang="ja-JP" altLang="en-US"/>
            </a:p>
          </p:txBody>
        </p:sp>
        <p:sp>
          <p:nvSpPr>
            <p:cNvPr id="327823" name="Rectangle 143"/>
            <p:cNvSpPr>
              <a:spLocks noChangeArrowheads="1"/>
            </p:cNvSpPr>
            <p:nvPr/>
          </p:nvSpPr>
          <p:spPr bwMode="auto">
            <a:xfrm>
              <a:off x="2182" y="2530"/>
              <a:ext cx="24" cy="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300">
                  <a:latin typeface="ＭＳ Ｐゴシック" pitchFamily="50" charset="-128"/>
                </a:rPr>
                <a:t>○</a:t>
              </a:r>
              <a:endParaRPr lang="en-US" altLang="ja-JP" sz="1700"/>
            </a:p>
          </p:txBody>
        </p:sp>
        <p:sp>
          <p:nvSpPr>
            <p:cNvPr id="327824" name="Rectangle 144"/>
            <p:cNvSpPr>
              <a:spLocks noChangeArrowheads="1"/>
            </p:cNvSpPr>
            <p:nvPr/>
          </p:nvSpPr>
          <p:spPr bwMode="auto">
            <a:xfrm>
              <a:off x="2168" y="2566"/>
              <a:ext cx="70" cy="43"/>
            </a:xfrm>
            <a:prstGeom prst="rect">
              <a:avLst/>
            </a:prstGeom>
            <a:solidFill>
              <a:srgbClr val="FFFFFF"/>
            </a:solidFill>
            <a:ln w="3175">
              <a:solidFill>
                <a:srgbClr val="000000"/>
              </a:solidFill>
              <a:miter lim="800000"/>
              <a:headEnd/>
              <a:tailEnd/>
            </a:ln>
          </p:spPr>
          <p:txBody>
            <a:bodyPr/>
            <a:lstStyle/>
            <a:p>
              <a:endParaRPr lang="ja-JP" altLang="en-US"/>
            </a:p>
          </p:txBody>
        </p:sp>
        <p:sp>
          <p:nvSpPr>
            <p:cNvPr id="327825" name="Rectangle 145"/>
            <p:cNvSpPr>
              <a:spLocks noChangeArrowheads="1"/>
            </p:cNvSpPr>
            <p:nvPr/>
          </p:nvSpPr>
          <p:spPr bwMode="auto">
            <a:xfrm>
              <a:off x="2182" y="2572"/>
              <a:ext cx="24" cy="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300">
                  <a:latin typeface="ＭＳ Ｐゴシック" pitchFamily="50" charset="-128"/>
                </a:rPr>
                <a:t>△</a:t>
              </a:r>
              <a:endParaRPr lang="en-US" altLang="ja-JP" sz="1700"/>
            </a:p>
          </p:txBody>
        </p:sp>
        <p:sp>
          <p:nvSpPr>
            <p:cNvPr id="327826" name="Rectangle 146"/>
            <p:cNvSpPr>
              <a:spLocks noChangeArrowheads="1"/>
            </p:cNvSpPr>
            <p:nvPr/>
          </p:nvSpPr>
          <p:spPr bwMode="auto">
            <a:xfrm>
              <a:off x="2237" y="2397"/>
              <a:ext cx="69" cy="44"/>
            </a:xfrm>
            <a:prstGeom prst="rect">
              <a:avLst/>
            </a:prstGeom>
            <a:solidFill>
              <a:srgbClr val="FFFFFF"/>
            </a:solidFill>
            <a:ln w="3175">
              <a:solidFill>
                <a:srgbClr val="000000"/>
              </a:solidFill>
              <a:miter lim="800000"/>
              <a:headEnd/>
              <a:tailEnd/>
            </a:ln>
          </p:spPr>
          <p:txBody>
            <a:bodyPr/>
            <a:lstStyle/>
            <a:p>
              <a:endParaRPr lang="ja-JP" altLang="en-US"/>
            </a:p>
          </p:txBody>
        </p:sp>
        <p:sp>
          <p:nvSpPr>
            <p:cNvPr id="327827" name="Rectangle 147"/>
            <p:cNvSpPr>
              <a:spLocks noChangeArrowheads="1"/>
            </p:cNvSpPr>
            <p:nvPr/>
          </p:nvSpPr>
          <p:spPr bwMode="auto">
            <a:xfrm>
              <a:off x="2251" y="2403"/>
              <a:ext cx="24" cy="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300">
                  <a:latin typeface="ＭＳ Ｐゴシック" pitchFamily="50" charset="-128"/>
                </a:rPr>
                <a:t>△</a:t>
              </a:r>
              <a:endParaRPr lang="en-US" altLang="ja-JP" sz="1700"/>
            </a:p>
          </p:txBody>
        </p:sp>
        <p:sp>
          <p:nvSpPr>
            <p:cNvPr id="327828" name="Rectangle 148"/>
            <p:cNvSpPr>
              <a:spLocks noChangeArrowheads="1"/>
            </p:cNvSpPr>
            <p:nvPr/>
          </p:nvSpPr>
          <p:spPr bwMode="auto">
            <a:xfrm>
              <a:off x="2441" y="2397"/>
              <a:ext cx="72" cy="44"/>
            </a:xfrm>
            <a:prstGeom prst="rect">
              <a:avLst/>
            </a:prstGeom>
            <a:solidFill>
              <a:srgbClr val="FFFFFF"/>
            </a:solidFill>
            <a:ln w="3175">
              <a:solidFill>
                <a:srgbClr val="000000"/>
              </a:solidFill>
              <a:miter lim="800000"/>
              <a:headEnd/>
              <a:tailEnd/>
            </a:ln>
          </p:spPr>
          <p:txBody>
            <a:bodyPr/>
            <a:lstStyle/>
            <a:p>
              <a:endParaRPr lang="ja-JP" altLang="en-US"/>
            </a:p>
          </p:txBody>
        </p:sp>
        <p:sp>
          <p:nvSpPr>
            <p:cNvPr id="327829" name="Rectangle 149"/>
            <p:cNvSpPr>
              <a:spLocks noChangeArrowheads="1"/>
            </p:cNvSpPr>
            <p:nvPr/>
          </p:nvSpPr>
          <p:spPr bwMode="auto">
            <a:xfrm>
              <a:off x="2457" y="2403"/>
              <a:ext cx="24" cy="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300">
                  <a:latin typeface="ＭＳ Ｐゴシック" pitchFamily="50" charset="-128"/>
                </a:rPr>
                <a:t>△</a:t>
              </a:r>
              <a:endParaRPr lang="en-US" altLang="ja-JP" sz="1700"/>
            </a:p>
          </p:txBody>
        </p:sp>
        <p:sp>
          <p:nvSpPr>
            <p:cNvPr id="327830" name="Rectangle 150"/>
            <p:cNvSpPr>
              <a:spLocks noChangeArrowheads="1"/>
            </p:cNvSpPr>
            <p:nvPr/>
          </p:nvSpPr>
          <p:spPr bwMode="auto">
            <a:xfrm>
              <a:off x="2374" y="2439"/>
              <a:ext cx="71" cy="45"/>
            </a:xfrm>
            <a:prstGeom prst="rect">
              <a:avLst/>
            </a:prstGeom>
            <a:solidFill>
              <a:srgbClr val="FFFFFF"/>
            </a:solidFill>
            <a:ln w="3175">
              <a:solidFill>
                <a:srgbClr val="000000"/>
              </a:solidFill>
              <a:miter lim="800000"/>
              <a:headEnd/>
              <a:tailEnd/>
            </a:ln>
          </p:spPr>
          <p:txBody>
            <a:bodyPr/>
            <a:lstStyle/>
            <a:p>
              <a:endParaRPr lang="ja-JP" altLang="en-US"/>
            </a:p>
          </p:txBody>
        </p:sp>
        <p:sp>
          <p:nvSpPr>
            <p:cNvPr id="327831" name="Rectangle 151"/>
            <p:cNvSpPr>
              <a:spLocks noChangeArrowheads="1"/>
            </p:cNvSpPr>
            <p:nvPr/>
          </p:nvSpPr>
          <p:spPr bwMode="auto">
            <a:xfrm>
              <a:off x="2389" y="2445"/>
              <a:ext cx="24" cy="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300">
                  <a:latin typeface="ＭＳ Ｐゴシック" pitchFamily="50" charset="-128"/>
                </a:rPr>
                <a:t>△</a:t>
              </a:r>
              <a:endParaRPr lang="en-US" altLang="ja-JP" sz="1700"/>
            </a:p>
          </p:txBody>
        </p:sp>
        <p:sp>
          <p:nvSpPr>
            <p:cNvPr id="327832" name="Rectangle 152"/>
            <p:cNvSpPr>
              <a:spLocks noChangeArrowheads="1"/>
            </p:cNvSpPr>
            <p:nvPr/>
          </p:nvSpPr>
          <p:spPr bwMode="auto">
            <a:xfrm>
              <a:off x="2237" y="2480"/>
              <a:ext cx="69" cy="46"/>
            </a:xfrm>
            <a:prstGeom prst="rect">
              <a:avLst/>
            </a:prstGeom>
            <a:solidFill>
              <a:srgbClr val="FFFFFF"/>
            </a:solidFill>
            <a:ln w="3175">
              <a:solidFill>
                <a:srgbClr val="000000"/>
              </a:solidFill>
              <a:miter lim="800000"/>
              <a:headEnd/>
              <a:tailEnd/>
            </a:ln>
          </p:spPr>
          <p:txBody>
            <a:bodyPr/>
            <a:lstStyle/>
            <a:p>
              <a:endParaRPr lang="ja-JP" altLang="en-US"/>
            </a:p>
          </p:txBody>
        </p:sp>
        <p:sp>
          <p:nvSpPr>
            <p:cNvPr id="327833" name="Rectangle 153"/>
            <p:cNvSpPr>
              <a:spLocks noChangeArrowheads="1"/>
            </p:cNvSpPr>
            <p:nvPr/>
          </p:nvSpPr>
          <p:spPr bwMode="auto">
            <a:xfrm>
              <a:off x="2251" y="2488"/>
              <a:ext cx="24" cy="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300">
                  <a:latin typeface="ＭＳ Ｐゴシック" pitchFamily="50" charset="-128"/>
                </a:rPr>
                <a:t>△</a:t>
              </a:r>
              <a:endParaRPr lang="en-US" altLang="ja-JP" sz="1700"/>
            </a:p>
          </p:txBody>
        </p:sp>
        <p:sp>
          <p:nvSpPr>
            <p:cNvPr id="327834" name="Rectangle 154"/>
            <p:cNvSpPr>
              <a:spLocks noChangeArrowheads="1"/>
            </p:cNvSpPr>
            <p:nvPr/>
          </p:nvSpPr>
          <p:spPr bwMode="auto">
            <a:xfrm>
              <a:off x="2305" y="2439"/>
              <a:ext cx="72" cy="45"/>
            </a:xfrm>
            <a:prstGeom prst="rect">
              <a:avLst/>
            </a:prstGeom>
            <a:solidFill>
              <a:srgbClr val="FFFFFF"/>
            </a:solidFill>
            <a:ln w="3175">
              <a:solidFill>
                <a:srgbClr val="000000"/>
              </a:solidFill>
              <a:miter lim="800000"/>
              <a:headEnd/>
              <a:tailEnd/>
            </a:ln>
          </p:spPr>
          <p:txBody>
            <a:bodyPr/>
            <a:lstStyle/>
            <a:p>
              <a:endParaRPr lang="ja-JP" altLang="en-US"/>
            </a:p>
          </p:txBody>
        </p:sp>
        <p:sp>
          <p:nvSpPr>
            <p:cNvPr id="327835" name="Rectangle 155"/>
            <p:cNvSpPr>
              <a:spLocks noChangeArrowheads="1"/>
            </p:cNvSpPr>
            <p:nvPr/>
          </p:nvSpPr>
          <p:spPr bwMode="auto">
            <a:xfrm>
              <a:off x="2319" y="2445"/>
              <a:ext cx="24" cy="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300">
                  <a:latin typeface="ＭＳ Ｐゴシック" pitchFamily="50" charset="-128"/>
                </a:rPr>
                <a:t>○</a:t>
              </a:r>
              <a:endParaRPr lang="en-US" altLang="ja-JP" sz="1700"/>
            </a:p>
          </p:txBody>
        </p:sp>
        <p:sp>
          <p:nvSpPr>
            <p:cNvPr id="327836" name="Rectangle 156"/>
            <p:cNvSpPr>
              <a:spLocks noChangeArrowheads="1"/>
            </p:cNvSpPr>
            <p:nvPr/>
          </p:nvSpPr>
          <p:spPr bwMode="auto">
            <a:xfrm>
              <a:off x="2374" y="2397"/>
              <a:ext cx="71" cy="44"/>
            </a:xfrm>
            <a:prstGeom prst="rect">
              <a:avLst/>
            </a:prstGeom>
            <a:solidFill>
              <a:srgbClr val="FFFFFF"/>
            </a:solidFill>
            <a:ln w="3175">
              <a:solidFill>
                <a:srgbClr val="000000"/>
              </a:solidFill>
              <a:miter lim="800000"/>
              <a:headEnd/>
              <a:tailEnd/>
            </a:ln>
          </p:spPr>
          <p:txBody>
            <a:bodyPr/>
            <a:lstStyle/>
            <a:p>
              <a:endParaRPr lang="ja-JP" altLang="en-US"/>
            </a:p>
          </p:txBody>
        </p:sp>
        <p:sp>
          <p:nvSpPr>
            <p:cNvPr id="327837" name="Rectangle 157"/>
            <p:cNvSpPr>
              <a:spLocks noChangeArrowheads="1"/>
            </p:cNvSpPr>
            <p:nvPr/>
          </p:nvSpPr>
          <p:spPr bwMode="auto">
            <a:xfrm>
              <a:off x="2389" y="2403"/>
              <a:ext cx="24" cy="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300">
                  <a:latin typeface="ＭＳ Ｐゴシック" pitchFamily="50" charset="-128"/>
                </a:rPr>
                <a:t>○</a:t>
              </a:r>
              <a:endParaRPr lang="en-US" altLang="ja-JP" sz="1700"/>
            </a:p>
          </p:txBody>
        </p:sp>
        <p:sp>
          <p:nvSpPr>
            <p:cNvPr id="327838" name="Rectangle 158"/>
            <p:cNvSpPr>
              <a:spLocks noChangeArrowheads="1"/>
            </p:cNvSpPr>
            <p:nvPr/>
          </p:nvSpPr>
          <p:spPr bwMode="auto">
            <a:xfrm>
              <a:off x="2305" y="2480"/>
              <a:ext cx="72" cy="46"/>
            </a:xfrm>
            <a:prstGeom prst="rect">
              <a:avLst/>
            </a:prstGeom>
            <a:solidFill>
              <a:srgbClr val="FFFFFF"/>
            </a:solidFill>
            <a:ln w="3175">
              <a:solidFill>
                <a:srgbClr val="000000"/>
              </a:solidFill>
              <a:miter lim="800000"/>
              <a:headEnd/>
              <a:tailEnd/>
            </a:ln>
          </p:spPr>
          <p:txBody>
            <a:bodyPr/>
            <a:lstStyle/>
            <a:p>
              <a:endParaRPr lang="ja-JP" altLang="en-US"/>
            </a:p>
          </p:txBody>
        </p:sp>
        <p:sp>
          <p:nvSpPr>
            <p:cNvPr id="327839" name="Rectangle 159"/>
            <p:cNvSpPr>
              <a:spLocks noChangeArrowheads="1"/>
            </p:cNvSpPr>
            <p:nvPr/>
          </p:nvSpPr>
          <p:spPr bwMode="auto">
            <a:xfrm>
              <a:off x="2319" y="2488"/>
              <a:ext cx="24" cy="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300">
                  <a:latin typeface="ＭＳ Ｐゴシック" pitchFamily="50" charset="-128"/>
                </a:rPr>
                <a:t>○</a:t>
              </a:r>
              <a:endParaRPr lang="en-US" altLang="ja-JP" sz="1700"/>
            </a:p>
          </p:txBody>
        </p:sp>
        <p:sp>
          <p:nvSpPr>
            <p:cNvPr id="327840" name="Rectangle 160"/>
            <p:cNvSpPr>
              <a:spLocks noChangeArrowheads="1"/>
            </p:cNvSpPr>
            <p:nvPr/>
          </p:nvSpPr>
          <p:spPr bwMode="auto">
            <a:xfrm>
              <a:off x="2374" y="2480"/>
              <a:ext cx="71" cy="46"/>
            </a:xfrm>
            <a:prstGeom prst="rect">
              <a:avLst/>
            </a:prstGeom>
            <a:solidFill>
              <a:srgbClr val="FFFFFF"/>
            </a:solidFill>
            <a:ln w="3175">
              <a:solidFill>
                <a:srgbClr val="000000"/>
              </a:solidFill>
              <a:miter lim="800000"/>
              <a:headEnd/>
              <a:tailEnd/>
            </a:ln>
          </p:spPr>
          <p:txBody>
            <a:bodyPr/>
            <a:lstStyle/>
            <a:p>
              <a:endParaRPr lang="ja-JP" altLang="en-US"/>
            </a:p>
          </p:txBody>
        </p:sp>
        <p:sp>
          <p:nvSpPr>
            <p:cNvPr id="327841" name="Rectangle 161"/>
            <p:cNvSpPr>
              <a:spLocks noChangeArrowheads="1"/>
            </p:cNvSpPr>
            <p:nvPr/>
          </p:nvSpPr>
          <p:spPr bwMode="auto">
            <a:xfrm>
              <a:off x="2389" y="2488"/>
              <a:ext cx="24" cy="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300">
                  <a:latin typeface="ＭＳ Ｐゴシック" pitchFamily="50" charset="-128"/>
                </a:rPr>
                <a:t>○</a:t>
              </a:r>
              <a:endParaRPr lang="en-US" altLang="ja-JP" sz="1700"/>
            </a:p>
          </p:txBody>
        </p:sp>
        <p:sp>
          <p:nvSpPr>
            <p:cNvPr id="327842" name="Rectangle 162"/>
            <p:cNvSpPr>
              <a:spLocks noChangeArrowheads="1"/>
            </p:cNvSpPr>
            <p:nvPr/>
          </p:nvSpPr>
          <p:spPr bwMode="auto">
            <a:xfrm>
              <a:off x="2441" y="2480"/>
              <a:ext cx="72" cy="46"/>
            </a:xfrm>
            <a:prstGeom prst="rect">
              <a:avLst/>
            </a:prstGeom>
            <a:solidFill>
              <a:srgbClr val="FFFFFF"/>
            </a:solidFill>
            <a:ln w="3175">
              <a:solidFill>
                <a:srgbClr val="000000"/>
              </a:solidFill>
              <a:miter lim="800000"/>
              <a:headEnd/>
              <a:tailEnd/>
            </a:ln>
          </p:spPr>
          <p:txBody>
            <a:bodyPr/>
            <a:lstStyle/>
            <a:p>
              <a:endParaRPr lang="ja-JP" altLang="en-US"/>
            </a:p>
          </p:txBody>
        </p:sp>
        <p:sp>
          <p:nvSpPr>
            <p:cNvPr id="327843" name="Rectangle 163"/>
            <p:cNvSpPr>
              <a:spLocks noChangeArrowheads="1"/>
            </p:cNvSpPr>
            <p:nvPr/>
          </p:nvSpPr>
          <p:spPr bwMode="auto">
            <a:xfrm>
              <a:off x="2457" y="2488"/>
              <a:ext cx="24" cy="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300">
                  <a:latin typeface="ＭＳ Ｐゴシック" pitchFamily="50" charset="-128"/>
                </a:rPr>
                <a:t>○</a:t>
              </a:r>
              <a:endParaRPr lang="en-US" altLang="ja-JP" sz="1700"/>
            </a:p>
          </p:txBody>
        </p:sp>
        <p:sp>
          <p:nvSpPr>
            <p:cNvPr id="327844" name="Rectangle 164"/>
            <p:cNvSpPr>
              <a:spLocks noChangeArrowheads="1"/>
            </p:cNvSpPr>
            <p:nvPr/>
          </p:nvSpPr>
          <p:spPr bwMode="auto">
            <a:xfrm>
              <a:off x="2510" y="2480"/>
              <a:ext cx="72" cy="46"/>
            </a:xfrm>
            <a:prstGeom prst="rect">
              <a:avLst/>
            </a:prstGeom>
            <a:solidFill>
              <a:srgbClr val="FFFFFF"/>
            </a:solidFill>
            <a:ln w="3175">
              <a:solidFill>
                <a:srgbClr val="000000"/>
              </a:solidFill>
              <a:miter lim="800000"/>
              <a:headEnd/>
              <a:tailEnd/>
            </a:ln>
          </p:spPr>
          <p:txBody>
            <a:bodyPr/>
            <a:lstStyle/>
            <a:p>
              <a:endParaRPr lang="ja-JP" altLang="en-US"/>
            </a:p>
          </p:txBody>
        </p:sp>
        <p:sp>
          <p:nvSpPr>
            <p:cNvPr id="327845" name="Rectangle 165"/>
            <p:cNvSpPr>
              <a:spLocks noChangeArrowheads="1"/>
            </p:cNvSpPr>
            <p:nvPr/>
          </p:nvSpPr>
          <p:spPr bwMode="auto">
            <a:xfrm>
              <a:off x="2525" y="2488"/>
              <a:ext cx="23" cy="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300">
                  <a:latin typeface="ＭＳ Ｐゴシック" pitchFamily="50" charset="-128"/>
                </a:rPr>
                <a:t>○</a:t>
              </a:r>
              <a:endParaRPr lang="en-US" altLang="ja-JP" sz="1700"/>
            </a:p>
          </p:txBody>
        </p:sp>
        <p:sp>
          <p:nvSpPr>
            <p:cNvPr id="327846" name="Rectangle 166"/>
            <p:cNvSpPr>
              <a:spLocks noChangeArrowheads="1"/>
            </p:cNvSpPr>
            <p:nvPr/>
          </p:nvSpPr>
          <p:spPr bwMode="auto">
            <a:xfrm>
              <a:off x="2581" y="2480"/>
              <a:ext cx="69" cy="46"/>
            </a:xfrm>
            <a:prstGeom prst="rect">
              <a:avLst/>
            </a:prstGeom>
            <a:solidFill>
              <a:srgbClr val="FFFFFF"/>
            </a:solidFill>
            <a:ln w="3175">
              <a:solidFill>
                <a:srgbClr val="000000"/>
              </a:solidFill>
              <a:miter lim="800000"/>
              <a:headEnd/>
              <a:tailEnd/>
            </a:ln>
          </p:spPr>
          <p:txBody>
            <a:bodyPr/>
            <a:lstStyle/>
            <a:p>
              <a:endParaRPr lang="ja-JP" altLang="en-US"/>
            </a:p>
          </p:txBody>
        </p:sp>
        <p:sp>
          <p:nvSpPr>
            <p:cNvPr id="327847" name="Rectangle 167"/>
            <p:cNvSpPr>
              <a:spLocks noChangeArrowheads="1"/>
            </p:cNvSpPr>
            <p:nvPr/>
          </p:nvSpPr>
          <p:spPr bwMode="auto">
            <a:xfrm>
              <a:off x="2594" y="2488"/>
              <a:ext cx="23" cy="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300">
                  <a:latin typeface="ＭＳ Ｐゴシック" pitchFamily="50" charset="-128"/>
                </a:rPr>
                <a:t>○</a:t>
              </a:r>
              <a:endParaRPr lang="en-US" altLang="ja-JP" sz="1700"/>
            </a:p>
          </p:txBody>
        </p:sp>
        <p:sp>
          <p:nvSpPr>
            <p:cNvPr id="327848" name="Rectangle 168"/>
            <p:cNvSpPr>
              <a:spLocks noChangeArrowheads="1"/>
            </p:cNvSpPr>
            <p:nvPr/>
          </p:nvSpPr>
          <p:spPr bwMode="auto">
            <a:xfrm>
              <a:off x="2649" y="2397"/>
              <a:ext cx="71" cy="44"/>
            </a:xfrm>
            <a:prstGeom prst="rect">
              <a:avLst/>
            </a:prstGeom>
            <a:solidFill>
              <a:srgbClr val="FFFFFF"/>
            </a:solidFill>
            <a:ln w="3175">
              <a:solidFill>
                <a:srgbClr val="000000"/>
              </a:solidFill>
              <a:miter lim="800000"/>
              <a:headEnd/>
              <a:tailEnd/>
            </a:ln>
          </p:spPr>
          <p:txBody>
            <a:bodyPr/>
            <a:lstStyle/>
            <a:p>
              <a:endParaRPr lang="ja-JP" altLang="en-US"/>
            </a:p>
          </p:txBody>
        </p:sp>
        <p:sp>
          <p:nvSpPr>
            <p:cNvPr id="327849" name="Rectangle 169"/>
            <p:cNvSpPr>
              <a:spLocks noChangeArrowheads="1"/>
            </p:cNvSpPr>
            <p:nvPr/>
          </p:nvSpPr>
          <p:spPr bwMode="auto">
            <a:xfrm>
              <a:off x="2662" y="2403"/>
              <a:ext cx="24" cy="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300">
                  <a:latin typeface="ＭＳ Ｐゴシック" pitchFamily="50" charset="-128"/>
                </a:rPr>
                <a:t>37</a:t>
              </a:r>
              <a:endParaRPr lang="en-US" altLang="ja-JP" sz="1700"/>
            </a:p>
          </p:txBody>
        </p:sp>
        <p:sp>
          <p:nvSpPr>
            <p:cNvPr id="327850" name="Rectangle 170"/>
            <p:cNvSpPr>
              <a:spLocks noChangeArrowheads="1"/>
            </p:cNvSpPr>
            <p:nvPr/>
          </p:nvSpPr>
          <p:spPr bwMode="auto">
            <a:xfrm>
              <a:off x="2649" y="2439"/>
              <a:ext cx="71" cy="45"/>
            </a:xfrm>
            <a:prstGeom prst="rect">
              <a:avLst/>
            </a:prstGeom>
            <a:solidFill>
              <a:srgbClr val="FFFFFF"/>
            </a:solidFill>
            <a:ln w="3175">
              <a:solidFill>
                <a:srgbClr val="000000"/>
              </a:solidFill>
              <a:miter lim="800000"/>
              <a:headEnd/>
              <a:tailEnd/>
            </a:ln>
          </p:spPr>
          <p:txBody>
            <a:bodyPr/>
            <a:lstStyle/>
            <a:p>
              <a:endParaRPr lang="ja-JP" altLang="en-US"/>
            </a:p>
          </p:txBody>
        </p:sp>
        <p:sp>
          <p:nvSpPr>
            <p:cNvPr id="327851" name="Rectangle 171"/>
            <p:cNvSpPr>
              <a:spLocks noChangeArrowheads="1"/>
            </p:cNvSpPr>
            <p:nvPr/>
          </p:nvSpPr>
          <p:spPr bwMode="auto">
            <a:xfrm>
              <a:off x="2662" y="2445"/>
              <a:ext cx="23" cy="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300">
                  <a:latin typeface="ＭＳ Ｐゴシック" pitchFamily="50" charset="-128"/>
                </a:rPr>
                <a:t>33</a:t>
              </a:r>
              <a:endParaRPr lang="en-US" altLang="ja-JP" sz="1700"/>
            </a:p>
          </p:txBody>
        </p:sp>
        <p:sp>
          <p:nvSpPr>
            <p:cNvPr id="327852" name="Rectangle 172"/>
            <p:cNvSpPr>
              <a:spLocks noChangeArrowheads="1"/>
            </p:cNvSpPr>
            <p:nvPr/>
          </p:nvSpPr>
          <p:spPr bwMode="auto">
            <a:xfrm>
              <a:off x="2649" y="2480"/>
              <a:ext cx="71" cy="46"/>
            </a:xfrm>
            <a:prstGeom prst="rect">
              <a:avLst/>
            </a:prstGeom>
            <a:solidFill>
              <a:srgbClr val="FFFFFF"/>
            </a:solidFill>
            <a:ln w="3175">
              <a:solidFill>
                <a:srgbClr val="000000"/>
              </a:solidFill>
              <a:miter lim="800000"/>
              <a:headEnd/>
              <a:tailEnd/>
            </a:ln>
          </p:spPr>
          <p:txBody>
            <a:bodyPr/>
            <a:lstStyle/>
            <a:p>
              <a:endParaRPr lang="ja-JP" altLang="en-US"/>
            </a:p>
          </p:txBody>
        </p:sp>
        <p:sp>
          <p:nvSpPr>
            <p:cNvPr id="327853" name="Rectangle 173"/>
            <p:cNvSpPr>
              <a:spLocks noChangeArrowheads="1"/>
            </p:cNvSpPr>
            <p:nvPr/>
          </p:nvSpPr>
          <p:spPr bwMode="auto">
            <a:xfrm>
              <a:off x="2662" y="2488"/>
              <a:ext cx="23" cy="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300">
                  <a:latin typeface="ＭＳ Ｐゴシック" pitchFamily="50" charset="-128"/>
                </a:rPr>
                <a:t>53</a:t>
              </a:r>
              <a:endParaRPr lang="en-US" altLang="ja-JP" sz="1700"/>
            </a:p>
          </p:txBody>
        </p:sp>
        <p:sp>
          <p:nvSpPr>
            <p:cNvPr id="327854" name="Rectangle 174"/>
            <p:cNvSpPr>
              <a:spLocks noChangeArrowheads="1"/>
            </p:cNvSpPr>
            <p:nvPr/>
          </p:nvSpPr>
          <p:spPr bwMode="auto">
            <a:xfrm>
              <a:off x="2649" y="2524"/>
              <a:ext cx="71" cy="43"/>
            </a:xfrm>
            <a:prstGeom prst="rect">
              <a:avLst/>
            </a:prstGeom>
            <a:solidFill>
              <a:srgbClr val="FFFFFF"/>
            </a:solidFill>
            <a:ln w="3175">
              <a:solidFill>
                <a:srgbClr val="000000"/>
              </a:solidFill>
              <a:miter lim="800000"/>
              <a:headEnd/>
              <a:tailEnd/>
            </a:ln>
          </p:spPr>
          <p:txBody>
            <a:bodyPr/>
            <a:lstStyle/>
            <a:p>
              <a:endParaRPr lang="ja-JP" altLang="en-US"/>
            </a:p>
          </p:txBody>
        </p:sp>
        <p:sp>
          <p:nvSpPr>
            <p:cNvPr id="327855" name="Rectangle 175"/>
            <p:cNvSpPr>
              <a:spLocks noChangeArrowheads="1"/>
            </p:cNvSpPr>
            <p:nvPr/>
          </p:nvSpPr>
          <p:spPr bwMode="auto">
            <a:xfrm>
              <a:off x="2662" y="2530"/>
              <a:ext cx="24" cy="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300">
                  <a:latin typeface="ＭＳ Ｐゴシック" pitchFamily="50" charset="-128"/>
                </a:rPr>
                <a:t>23</a:t>
              </a:r>
              <a:endParaRPr lang="en-US" altLang="ja-JP" sz="1700"/>
            </a:p>
          </p:txBody>
        </p:sp>
        <p:sp>
          <p:nvSpPr>
            <p:cNvPr id="327856" name="Rectangle 176"/>
            <p:cNvSpPr>
              <a:spLocks noChangeArrowheads="1"/>
            </p:cNvSpPr>
            <p:nvPr/>
          </p:nvSpPr>
          <p:spPr bwMode="auto">
            <a:xfrm>
              <a:off x="2649" y="2566"/>
              <a:ext cx="71" cy="43"/>
            </a:xfrm>
            <a:prstGeom prst="rect">
              <a:avLst/>
            </a:prstGeom>
            <a:solidFill>
              <a:srgbClr val="FFFFFF"/>
            </a:solidFill>
            <a:ln w="3175">
              <a:solidFill>
                <a:srgbClr val="000000"/>
              </a:solidFill>
              <a:miter lim="800000"/>
              <a:headEnd/>
              <a:tailEnd/>
            </a:ln>
          </p:spPr>
          <p:txBody>
            <a:bodyPr/>
            <a:lstStyle/>
            <a:p>
              <a:endParaRPr lang="ja-JP" altLang="en-US"/>
            </a:p>
          </p:txBody>
        </p:sp>
        <p:sp>
          <p:nvSpPr>
            <p:cNvPr id="327857" name="Rectangle 177"/>
            <p:cNvSpPr>
              <a:spLocks noChangeArrowheads="1"/>
            </p:cNvSpPr>
            <p:nvPr/>
          </p:nvSpPr>
          <p:spPr bwMode="auto">
            <a:xfrm>
              <a:off x="2662" y="2572"/>
              <a:ext cx="24" cy="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300">
                  <a:latin typeface="ＭＳ Ｐゴシック" pitchFamily="50" charset="-128"/>
                </a:rPr>
                <a:t>43</a:t>
              </a:r>
              <a:endParaRPr lang="en-US" altLang="ja-JP" sz="1700"/>
            </a:p>
          </p:txBody>
        </p:sp>
        <p:sp>
          <p:nvSpPr>
            <p:cNvPr id="327858" name="Rectangle 178"/>
            <p:cNvSpPr>
              <a:spLocks noChangeArrowheads="1"/>
            </p:cNvSpPr>
            <p:nvPr/>
          </p:nvSpPr>
          <p:spPr bwMode="auto">
            <a:xfrm>
              <a:off x="2581" y="2397"/>
              <a:ext cx="69" cy="44"/>
            </a:xfrm>
            <a:prstGeom prst="rect">
              <a:avLst/>
            </a:prstGeom>
            <a:solidFill>
              <a:srgbClr val="FFFFFF"/>
            </a:solidFill>
            <a:ln w="3175">
              <a:solidFill>
                <a:srgbClr val="000000"/>
              </a:solidFill>
              <a:miter lim="800000"/>
              <a:headEnd/>
              <a:tailEnd/>
            </a:ln>
          </p:spPr>
          <p:txBody>
            <a:bodyPr/>
            <a:lstStyle/>
            <a:p>
              <a:endParaRPr lang="ja-JP" altLang="en-US"/>
            </a:p>
          </p:txBody>
        </p:sp>
        <p:sp>
          <p:nvSpPr>
            <p:cNvPr id="327859" name="Rectangle 179"/>
            <p:cNvSpPr>
              <a:spLocks noChangeArrowheads="1"/>
            </p:cNvSpPr>
            <p:nvPr/>
          </p:nvSpPr>
          <p:spPr bwMode="auto">
            <a:xfrm>
              <a:off x="2594" y="2403"/>
              <a:ext cx="24" cy="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300">
                  <a:latin typeface="ＭＳ Ｐゴシック" pitchFamily="50" charset="-128"/>
                </a:rPr>
                <a:t>○</a:t>
              </a:r>
              <a:endParaRPr lang="en-US" altLang="ja-JP" sz="1700"/>
            </a:p>
          </p:txBody>
        </p:sp>
        <p:sp>
          <p:nvSpPr>
            <p:cNvPr id="327860" name="Rectangle 180"/>
            <p:cNvSpPr>
              <a:spLocks noChangeArrowheads="1"/>
            </p:cNvSpPr>
            <p:nvPr/>
          </p:nvSpPr>
          <p:spPr bwMode="auto">
            <a:xfrm>
              <a:off x="2581" y="2524"/>
              <a:ext cx="69" cy="43"/>
            </a:xfrm>
            <a:prstGeom prst="rect">
              <a:avLst/>
            </a:prstGeom>
            <a:solidFill>
              <a:srgbClr val="FFFFFF"/>
            </a:solidFill>
            <a:ln w="3175">
              <a:solidFill>
                <a:srgbClr val="000000"/>
              </a:solidFill>
              <a:miter lim="800000"/>
              <a:headEnd/>
              <a:tailEnd/>
            </a:ln>
          </p:spPr>
          <p:txBody>
            <a:bodyPr/>
            <a:lstStyle/>
            <a:p>
              <a:endParaRPr lang="ja-JP" altLang="en-US"/>
            </a:p>
          </p:txBody>
        </p:sp>
        <p:sp>
          <p:nvSpPr>
            <p:cNvPr id="327861" name="Rectangle 181"/>
            <p:cNvSpPr>
              <a:spLocks noChangeArrowheads="1"/>
            </p:cNvSpPr>
            <p:nvPr/>
          </p:nvSpPr>
          <p:spPr bwMode="auto">
            <a:xfrm>
              <a:off x="2594" y="2530"/>
              <a:ext cx="24" cy="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300">
                  <a:latin typeface="ＭＳ Ｐゴシック" pitchFamily="50" charset="-128"/>
                </a:rPr>
                <a:t>○</a:t>
              </a:r>
              <a:endParaRPr lang="en-US" altLang="ja-JP" sz="1700"/>
            </a:p>
          </p:txBody>
        </p:sp>
        <p:sp>
          <p:nvSpPr>
            <p:cNvPr id="327862" name="Rectangle 182"/>
            <p:cNvSpPr>
              <a:spLocks noChangeArrowheads="1"/>
            </p:cNvSpPr>
            <p:nvPr/>
          </p:nvSpPr>
          <p:spPr bwMode="auto">
            <a:xfrm>
              <a:off x="2581" y="2566"/>
              <a:ext cx="69" cy="43"/>
            </a:xfrm>
            <a:prstGeom prst="rect">
              <a:avLst/>
            </a:prstGeom>
            <a:solidFill>
              <a:srgbClr val="FFFFFF"/>
            </a:solidFill>
            <a:ln w="3175">
              <a:solidFill>
                <a:srgbClr val="000000"/>
              </a:solidFill>
              <a:miter lim="800000"/>
              <a:headEnd/>
              <a:tailEnd/>
            </a:ln>
          </p:spPr>
          <p:txBody>
            <a:bodyPr/>
            <a:lstStyle/>
            <a:p>
              <a:endParaRPr lang="ja-JP" altLang="en-US"/>
            </a:p>
          </p:txBody>
        </p:sp>
        <p:sp>
          <p:nvSpPr>
            <p:cNvPr id="327863" name="Rectangle 183"/>
            <p:cNvSpPr>
              <a:spLocks noChangeArrowheads="1"/>
            </p:cNvSpPr>
            <p:nvPr/>
          </p:nvSpPr>
          <p:spPr bwMode="auto">
            <a:xfrm>
              <a:off x="2594" y="2572"/>
              <a:ext cx="24" cy="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300">
                  <a:latin typeface="ＭＳ Ｐゴシック" pitchFamily="50" charset="-128"/>
                </a:rPr>
                <a:t>△</a:t>
              </a:r>
              <a:endParaRPr lang="en-US" altLang="ja-JP" sz="1700"/>
            </a:p>
          </p:txBody>
        </p:sp>
        <p:sp>
          <p:nvSpPr>
            <p:cNvPr id="327864" name="Rectangle 184"/>
            <p:cNvSpPr>
              <a:spLocks noChangeArrowheads="1"/>
            </p:cNvSpPr>
            <p:nvPr/>
          </p:nvSpPr>
          <p:spPr bwMode="auto">
            <a:xfrm>
              <a:off x="2581" y="2439"/>
              <a:ext cx="69" cy="45"/>
            </a:xfrm>
            <a:prstGeom prst="rect">
              <a:avLst/>
            </a:prstGeom>
            <a:solidFill>
              <a:srgbClr val="FFFFFF"/>
            </a:solidFill>
            <a:ln w="3175">
              <a:solidFill>
                <a:srgbClr val="000000"/>
              </a:solidFill>
              <a:miter lim="800000"/>
              <a:headEnd/>
              <a:tailEnd/>
            </a:ln>
          </p:spPr>
          <p:txBody>
            <a:bodyPr/>
            <a:lstStyle/>
            <a:p>
              <a:endParaRPr lang="ja-JP" altLang="en-US"/>
            </a:p>
          </p:txBody>
        </p:sp>
        <p:sp>
          <p:nvSpPr>
            <p:cNvPr id="327865" name="Rectangle 185"/>
            <p:cNvSpPr>
              <a:spLocks noChangeArrowheads="1"/>
            </p:cNvSpPr>
            <p:nvPr/>
          </p:nvSpPr>
          <p:spPr bwMode="auto">
            <a:xfrm>
              <a:off x="2594" y="2445"/>
              <a:ext cx="23" cy="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300">
                  <a:latin typeface="ＭＳ Ｐゴシック" pitchFamily="50" charset="-128"/>
                </a:rPr>
                <a:t>△</a:t>
              </a:r>
              <a:endParaRPr lang="en-US" altLang="ja-JP" sz="1700"/>
            </a:p>
          </p:txBody>
        </p:sp>
        <p:sp>
          <p:nvSpPr>
            <p:cNvPr id="327866" name="Rectangle 186"/>
            <p:cNvSpPr>
              <a:spLocks noChangeArrowheads="1"/>
            </p:cNvSpPr>
            <p:nvPr/>
          </p:nvSpPr>
          <p:spPr bwMode="auto">
            <a:xfrm>
              <a:off x="2305" y="2397"/>
              <a:ext cx="72" cy="44"/>
            </a:xfrm>
            <a:prstGeom prst="rect">
              <a:avLst/>
            </a:prstGeom>
            <a:solidFill>
              <a:srgbClr val="FFFFFF"/>
            </a:solidFill>
            <a:ln w="3175">
              <a:solidFill>
                <a:srgbClr val="000000"/>
              </a:solidFill>
              <a:miter lim="800000"/>
              <a:headEnd/>
              <a:tailEnd/>
            </a:ln>
          </p:spPr>
          <p:txBody>
            <a:bodyPr/>
            <a:lstStyle/>
            <a:p>
              <a:endParaRPr lang="ja-JP" altLang="en-US"/>
            </a:p>
          </p:txBody>
        </p:sp>
        <p:sp>
          <p:nvSpPr>
            <p:cNvPr id="327867" name="Rectangle 187"/>
            <p:cNvSpPr>
              <a:spLocks noChangeArrowheads="1"/>
            </p:cNvSpPr>
            <p:nvPr/>
          </p:nvSpPr>
          <p:spPr bwMode="auto">
            <a:xfrm>
              <a:off x="2319" y="2403"/>
              <a:ext cx="24" cy="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300">
                  <a:latin typeface="ＭＳ Ｐゴシック" pitchFamily="50" charset="-128"/>
                </a:rPr>
                <a:t>×</a:t>
              </a:r>
              <a:endParaRPr lang="en-US" altLang="ja-JP" sz="1700"/>
            </a:p>
          </p:txBody>
        </p:sp>
        <p:sp>
          <p:nvSpPr>
            <p:cNvPr id="327868" name="Rectangle 188"/>
            <p:cNvSpPr>
              <a:spLocks noChangeArrowheads="1"/>
            </p:cNvSpPr>
            <p:nvPr/>
          </p:nvSpPr>
          <p:spPr bwMode="auto">
            <a:xfrm>
              <a:off x="2237" y="2439"/>
              <a:ext cx="69" cy="45"/>
            </a:xfrm>
            <a:prstGeom prst="rect">
              <a:avLst/>
            </a:prstGeom>
            <a:solidFill>
              <a:srgbClr val="FFFFFF"/>
            </a:solidFill>
            <a:ln w="3175">
              <a:solidFill>
                <a:srgbClr val="000000"/>
              </a:solidFill>
              <a:miter lim="800000"/>
              <a:headEnd/>
              <a:tailEnd/>
            </a:ln>
          </p:spPr>
          <p:txBody>
            <a:bodyPr/>
            <a:lstStyle/>
            <a:p>
              <a:endParaRPr lang="ja-JP" altLang="en-US"/>
            </a:p>
          </p:txBody>
        </p:sp>
        <p:sp>
          <p:nvSpPr>
            <p:cNvPr id="327869" name="Rectangle 189"/>
            <p:cNvSpPr>
              <a:spLocks noChangeArrowheads="1"/>
            </p:cNvSpPr>
            <p:nvPr/>
          </p:nvSpPr>
          <p:spPr bwMode="auto">
            <a:xfrm>
              <a:off x="2251" y="2445"/>
              <a:ext cx="24" cy="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300">
                  <a:latin typeface="ＭＳ Ｐゴシック" pitchFamily="50" charset="-128"/>
                </a:rPr>
                <a:t>×</a:t>
              </a:r>
              <a:endParaRPr lang="en-US" altLang="ja-JP" sz="1700"/>
            </a:p>
          </p:txBody>
        </p:sp>
        <p:sp>
          <p:nvSpPr>
            <p:cNvPr id="327870" name="Rectangle 190"/>
            <p:cNvSpPr>
              <a:spLocks noChangeArrowheads="1"/>
            </p:cNvSpPr>
            <p:nvPr/>
          </p:nvSpPr>
          <p:spPr bwMode="auto">
            <a:xfrm>
              <a:off x="2237" y="2524"/>
              <a:ext cx="69" cy="43"/>
            </a:xfrm>
            <a:prstGeom prst="rect">
              <a:avLst/>
            </a:prstGeom>
            <a:solidFill>
              <a:srgbClr val="FFFFFF"/>
            </a:solidFill>
            <a:ln w="3175">
              <a:solidFill>
                <a:srgbClr val="000000"/>
              </a:solidFill>
              <a:miter lim="800000"/>
              <a:headEnd/>
              <a:tailEnd/>
            </a:ln>
          </p:spPr>
          <p:txBody>
            <a:bodyPr/>
            <a:lstStyle/>
            <a:p>
              <a:endParaRPr lang="ja-JP" altLang="en-US"/>
            </a:p>
          </p:txBody>
        </p:sp>
        <p:sp>
          <p:nvSpPr>
            <p:cNvPr id="327871" name="Rectangle 191"/>
            <p:cNvSpPr>
              <a:spLocks noChangeArrowheads="1"/>
            </p:cNvSpPr>
            <p:nvPr/>
          </p:nvSpPr>
          <p:spPr bwMode="auto">
            <a:xfrm>
              <a:off x="2251" y="2530"/>
              <a:ext cx="24" cy="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300">
                  <a:latin typeface="ＭＳ Ｐゴシック" pitchFamily="50" charset="-128"/>
                </a:rPr>
                <a:t>×</a:t>
              </a:r>
              <a:endParaRPr lang="en-US" altLang="ja-JP" sz="1700"/>
            </a:p>
          </p:txBody>
        </p:sp>
        <p:sp>
          <p:nvSpPr>
            <p:cNvPr id="327872" name="Rectangle 192"/>
            <p:cNvSpPr>
              <a:spLocks noChangeArrowheads="1"/>
            </p:cNvSpPr>
            <p:nvPr/>
          </p:nvSpPr>
          <p:spPr bwMode="auto">
            <a:xfrm>
              <a:off x="2237" y="2566"/>
              <a:ext cx="69" cy="43"/>
            </a:xfrm>
            <a:prstGeom prst="rect">
              <a:avLst/>
            </a:prstGeom>
            <a:solidFill>
              <a:srgbClr val="FFFFFF"/>
            </a:solidFill>
            <a:ln w="3175">
              <a:solidFill>
                <a:srgbClr val="000000"/>
              </a:solidFill>
              <a:miter lim="800000"/>
              <a:headEnd/>
              <a:tailEnd/>
            </a:ln>
          </p:spPr>
          <p:txBody>
            <a:bodyPr/>
            <a:lstStyle/>
            <a:p>
              <a:endParaRPr lang="ja-JP" altLang="en-US"/>
            </a:p>
          </p:txBody>
        </p:sp>
        <p:sp>
          <p:nvSpPr>
            <p:cNvPr id="327873" name="Rectangle 193"/>
            <p:cNvSpPr>
              <a:spLocks noChangeArrowheads="1"/>
            </p:cNvSpPr>
            <p:nvPr/>
          </p:nvSpPr>
          <p:spPr bwMode="auto">
            <a:xfrm>
              <a:off x="2251" y="2572"/>
              <a:ext cx="24" cy="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300">
                  <a:latin typeface="ＭＳ Ｐゴシック" pitchFamily="50" charset="-128"/>
                </a:rPr>
                <a:t>×</a:t>
              </a:r>
              <a:endParaRPr lang="en-US" altLang="ja-JP" sz="1700"/>
            </a:p>
          </p:txBody>
        </p:sp>
        <p:sp>
          <p:nvSpPr>
            <p:cNvPr id="327874" name="Rectangle 194"/>
            <p:cNvSpPr>
              <a:spLocks noChangeArrowheads="1"/>
            </p:cNvSpPr>
            <p:nvPr/>
          </p:nvSpPr>
          <p:spPr bwMode="auto">
            <a:xfrm>
              <a:off x="2305" y="2524"/>
              <a:ext cx="72" cy="43"/>
            </a:xfrm>
            <a:prstGeom prst="rect">
              <a:avLst/>
            </a:prstGeom>
            <a:solidFill>
              <a:srgbClr val="FFFFFF"/>
            </a:solidFill>
            <a:ln w="3175">
              <a:solidFill>
                <a:srgbClr val="000000"/>
              </a:solidFill>
              <a:miter lim="800000"/>
              <a:headEnd/>
              <a:tailEnd/>
            </a:ln>
          </p:spPr>
          <p:txBody>
            <a:bodyPr/>
            <a:lstStyle/>
            <a:p>
              <a:endParaRPr lang="ja-JP" altLang="en-US"/>
            </a:p>
          </p:txBody>
        </p:sp>
        <p:sp>
          <p:nvSpPr>
            <p:cNvPr id="327875" name="Rectangle 195"/>
            <p:cNvSpPr>
              <a:spLocks noChangeArrowheads="1"/>
            </p:cNvSpPr>
            <p:nvPr/>
          </p:nvSpPr>
          <p:spPr bwMode="auto">
            <a:xfrm>
              <a:off x="2319" y="2530"/>
              <a:ext cx="24" cy="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300">
                  <a:latin typeface="ＭＳ Ｐゴシック" pitchFamily="50" charset="-128"/>
                </a:rPr>
                <a:t>×</a:t>
              </a:r>
              <a:endParaRPr lang="en-US" altLang="ja-JP" sz="1700"/>
            </a:p>
          </p:txBody>
        </p:sp>
        <p:sp>
          <p:nvSpPr>
            <p:cNvPr id="327876" name="Rectangle 196"/>
            <p:cNvSpPr>
              <a:spLocks noChangeArrowheads="1"/>
            </p:cNvSpPr>
            <p:nvPr/>
          </p:nvSpPr>
          <p:spPr bwMode="auto">
            <a:xfrm>
              <a:off x="2305" y="2566"/>
              <a:ext cx="72" cy="43"/>
            </a:xfrm>
            <a:prstGeom prst="rect">
              <a:avLst/>
            </a:prstGeom>
            <a:solidFill>
              <a:srgbClr val="FFFFFF"/>
            </a:solidFill>
            <a:ln w="3175">
              <a:solidFill>
                <a:srgbClr val="000000"/>
              </a:solidFill>
              <a:miter lim="800000"/>
              <a:headEnd/>
              <a:tailEnd/>
            </a:ln>
          </p:spPr>
          <p:txBody>
            <a:bodyPr/>
            <a:lstStyle/>
            <a:p>
              <a:endParaRPr lang="ja-JP" altLang="en-US"/>
            </a:p>
          </p:txBody>
        </p:sp>
        <p:sp>
          <p:nvSpPr>
            <p:cNvPr id="327877" name="Rectangle 197"/>
            <p:cNvSpPr>
              <a:spLocks noChangeArrowheads="1"/>
            </p:cNvSpPr>
            <p:nvPr/>
          </p:nvSpPr>
          <p:spPr bwMode="auto">
            <a:xfrm>
              <a:off x="2319" y="2572"/>
              <a:ext cx="24" cy="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300">
                  <a:latin typeface="ＭＳ Ｐゴシック" pitchFamily="50" charset="-128"/>
                </a:rPr>
                <a:t>△</a:t>
              </a:r>
              <a:endParaRPr lang="en-US" altLang="ja-JP" sz="1700"/>
            </a:p>
          </p:txBody>
        </p:sp>
        <p:sp>
          <p:nvSpPr>
            <p:cNvPr id="327878" name="Rectangle 198"/>
            <p:cNvSpPr>
              <a:spLocks noChangeArrowheads="1"/>
            </p:cNvSpPr>
            <p:nvPr/>
          </p:nvSpPr>
          <p:spPr bwMode="auto">
            <a:xfrm>
              <a:off x="2374" y="2524"/>
              <a:ext cx="71" cy="43"/>
            </a:xfrm>
            <a:prstGeom prst="rect">
              <a:avLst/>
            </a:prstGeom>
            <a:solidFill>
              <a:srgbClr val="FFFFFF"/>
            </a:solidFill>
            <a:ln w="3175">
              <a:solidFill>
                <a:srgbClr val="000000"/>
              </a:solidFill>
              <a:miter lim="800000"/>
              <a:headEnd/>
              <a:tailEnd/>
            </a:ln>
          </p:spPr>
          <p:txBody>
            <a:bodyPr/>
            <a:lstStyle/>
            <a:p>
              <a:endParaRPr lang="ja-JP" altLang="en-US"/>
            </a:p>
          </p:txBody>
        </p:sp>
        <p:sp>
          <p:nvSpPr>
            <p:cNvPr id="327879" name="Rectangle 199"/>
            <p:cNvSpPr>
              <a:spLocks noChangeArrowheads="1"/>
            </p:cNvSpPr>
            <p:nvPr/>
          </p:nvSpPr>
          <p:spPr bwMode="auto">
            <a:xfrm>
              <a:off x="2389" y="2530"/>
              <a:ext cx="24" cy="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300">
                  <a:latin typeface="ＭＳ Ｐゴシック" pitchFamily="50" charset="-128"/>
                </a:rPr>
                <a:t>△</a:t>
              </a:r>
              <a:endParaRPr lang="en-US" altLang="ja-JP" sz="1700"/>
            </a:p>
          </p:txBody>
        </p:sp>
        <p:sp>
          <p:nvSpPr>
            <p:cNvPr id="327880" name="Rectangle 200"/>
            <p:cNvSpPr>
              <a:spLocks noChangeArrowheads="1"/>
            </p:cNvSpPr>
            <p:nvPr/>
          </p:nvSpPr>
          <p:spPr bwMode="auto">
            <a:xfrm>
              <a:off x="2510" y="2524"/>
              <a:ext cx="72" cy="43"/>
            </a:xfrm>
            <a:prstGeom prst="rect">
              <a:avLst/>
            </a:prstGeom>
            <a:solidFill>
              <a:srgbClr val="FFFFFF"/>
            </a:solidFill>
            <a:ln w="3175">
              <a:solidFill>
                <a:srgbClr val="000000"/>
              </a:solidFill>
              <a:miter lim="800000"/>
              <a:headEnd/>
              <a:tailEnd/>
            </a:ln>
          </p:spPr>
          <p:txBody>
            <a:bodyPr/>
            <a:lstStyle/>
            <a:p>
              <a:endParaRPr lang="ja-JP" altLang="en-US"/>
            </a:p>
          </p:txBody>
        </p:sp>
        <p:sp>
          <p:nvSpPr>
            <p:cNvPr id="327881" name="Rectangle 201"/>
            <p:cNvSpPr>
              <a:spLocks noChangeArrowheads="1"/>
            </p:cNvSpPr>
            <p:nvPr/>
          </p:nvSpPr>
          <p:spPr bwMode="auto">
            <a:xfrm>
              <a:off x="2525" y="2530"/>
              <a:ext cx="24" cy="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300">
                  <a:latin typeface="ＭＳ Ｐゴシック" pitchFamily="50" charset="-128"/>
                </a:rPr>
                <a:t>×</a:t>
              </a:r>
              <a:endParaRPr lang="en-US" altLang="ja-JP" sz="1700"/>
            </a:p>
          </p:txBody>
        </p:sp>
        <p:sp>
          <p:nvSpPr>
            <p:cNvPr id="327882" name="Rectangle 202"/>
            <p:cNvSpPr>
              <a:spLocks noChangeArrowheads="1"/>
            </p:cNvSpPr>
            <p:nvPr/>
          </p:nvSpPr>
          <p:spPr bwMode="auto">
            <a:xfrm>
              <a:off x="2374" y="2566"/>
              <a:ext cx="71" cy="43"/>
            </a:xfrm>
            <a:prstGeom prst="rect">
              <a:avLst/>
            </a:prstGeom>
            <a:solidFill>
              <a:srgbClr val="FFFFFF"/>
            </a:solidFill>
            <a:ln w="3175">
              <a:solidFill>
                <a:srgbClr val="000000"/>
              </a:solidFill>
              <a:miter lim="800000"/>
              <a:headEnd/>
              <a:tailEnd/>
            </a:ln>
          </p:spPr>
          <p:txBody>
            <a:bodyPr/>
            <a:lstStyle/>
            <a:p>
              <a:endParaRPr lang="ja-JP" altLang="en-US"/>
            </a:p>
          </p:txBody>
        </p:sp>
        <p:sp>
          <p:nvSpPr>
            <p:cNvPr id="327883" name="Rectangle 203"/>
            <p:cNvSpPr>
              <a:spLocks noChangeArrowheads="1"/>
            </p:cNvSpPr>
            <p:nvPr/>
          </p:nvSpPr>
          <p:spPr bwMode="auto">
            <a:xfrm>
              <a:off x="2389" y="2572"/>
              <a:ext cx="24" cy="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300">
                  <a:latin typeface="ＭＳ Ｐゴシック" pitchFamily="50" charset="-128"/>
                </a:rPr>
                <a:t>○</a:t>
              </a:r>
              <a:endParaRPr lang="en-US" altLang="ja-JP" sz="1700"/>
            </a:p>
          </p:txBody>
        </p:sp>
        <p:sp>
          <p:nvSpPr>
            <p:cNvPr id="327884" name="Rectangle 204"/>
            <p:cNvSpPr>
              <a:spLocks noChangeArrowheads="1"/>
            </p:cNvSpPr>
            <p:nvPr/>
          </p:nvSpPr>
          <p:spPr bwMode="auto">
            <a:xfrm>
              <a:off x="2441" y="2439"/>
              <a:ext cx="72" cy="45"/>
            </a:xfrm>
            <a:prstGeom prst="rect">
              <a:avLst/>
            </a:prstGeom>
            <a:solidFill>
              <a:srgbClr val="FFFFFF"/>
            </a:solidFill>
            <a:ln w="3175">
              <a:solidFill>
                <a:srgbClr val="000000"/>
              </a:solidFill>
              <a:miter lim="800000"/>
              <a:headEnd/>
              <a:tailEnd/>
            </a:ln>
          </p:spPr>
          <p:txBody>
            <a:bodyPr/>
            <a:lstStyle/>
            <a:p>
              <a:endParaRPr lang="ja-JP" altLang="en-US"/>
            </a:p>
          </p:txBody>
        </p:sp>
        <p:sp>
          <p:nvSpPr>
            <p:cNvPr id="327885" name="Rectangle 205"/>
            <p:cNvSpPr>
              <a:spLocks noChangeArrowheads="1"/>
            </p:cNvSpPr>
            <p:nvPr/>
          </p:nvSpPr>
          <p:spPr bwMode="auto">
            <a:xfrm>
              <a:off x="2457" y="2445"/>
              <a:ext cx="24" cy="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300">
                  <a:latin typeface="ＭＳ Ｐゴシック" pitchFamily="50" charset="-128"/>
                </a:rPr>
                <a:t>○</a:t>
              </a:r>
              <a:endParaRPr lang="en-US" altLang="ja-JP" sz="1700"/>
            </a:p>
          </p:txBody>
        </p:sp>
        <p:sp>
          <p:nvSpPr>
            <p:cNvPr id="327886" name="Rectangle 206"/>
            <p:cNvSpPr>
              <a:spLocks noChangeArrowheads="1"/>
            </p:cNvSpPr>
            <p:nvPr/>
          </p:nvSpPr>
          <p:spPr bwMode="auto">
            <a:xfrm>
              <a:off x="2441" y="2524"/>
              <a:ext cx="72" cy="43"/>
            </a:xfrm>
            <a:prstGeom prst="rect">
              <a:avLst/>
            </a:prstGeom>
            <a:solidFill>
              <a:srgbClr val="FFFFFF"/>
            </a:solidFill>
            <a:ln w="3175">
              <a:solidFill>
                <a:srgbClr val="000000"/>
              </a:solidFill>
              <a:miter lim="800000"/>
              <a:headEnd/>
              <a:tailEnd/>
            </a:ln>
          </p:spPr>
          <p:txBody>
            <a:bodyPr/>
            <a:lstStyle/>
            <a:p>
              <a:endParaRPr lang="ja-JP" altLang="en-US"/>
            </a:p>
          </p:txBody>
        </p:sp>
        <p:sp>
          <p:nvSpPr>
            <p:cNvPr id="327887" name="Rectangle 207"/>
            <p:cNvSpPr>
              <a:spLocks noChangeArrowheads="1"/>
            </p:cNvSpPr>
            <p:nvPr/>
          </p:nvSpPr>
          <p:spPr bwMode="auto">
            <a:xfrm>
              <a:off x="2457" y="2530"/>
              <a:ext cx="24" cy="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300">
                  <a:latin typeface="ＭＳ Ｐゴシック" pitchFamily="50" charset="-128"/>
                </a:rPr>
                <a:t>△</a:t>
              </a:r>
              <a:endParaRPr lang="en-US" altLang="ja-JP" sz="1700"/>
            </a:p>
          </p:txBody>
        </p:sp>
        <p:sp>
          <p:nvSpPr>
            <p:cNvPr id="327888" name="Rectangle 208"/>
            <p:cNvSpPr>
              <a:spLocks noChangeArrowheads="1"/>
            </p:cNvSpPr>
            <p:nvPr/>
          </p:nvSpPr>
          <p:spPr bwMode="auto">
            <a:xfrm>
              <a:off x="2441" y="2566"/>
              <a:ext cx="72" cy="43"/>
            </a:xfrm>
            <a:prstGeom prst="rect">
              <a:avLst/>
            </a:prstGeom>
            <a:solidFill>
              <a:srgbClr val="FFFFFF"/>
            </a:solidFill>
            <a:ln w="3175">
              <a:solidFill>
                <a:srgbClr val="000000"/>
              </a:solidFill>
              <a:miter lim="800000"/>
              <a:headEnd/>
              <a:tailEnd/>
            </a:ln>
          </p:spPr>
          <p:txBody>
            <a:bodyPr/>
            <a:lstStyle/>
            <a:p>
              <a:endParaRPr lang="ja-JP" altLang="en-US"/>
            </a:p>
          </p:txBody>
        </p:sp>
        <p:sp>
          <p:nvSpPr>
            <p:cNvPr id="327889" name="Rectangle 209"/>
            <p:cNvSpPr>
              <a:spLocks noChangeArrowheads="1"/>
            </p:cNvSpPr>
            <p:nvPr/>
          </p:nvSpPr>
          <p:spPr bwMode="auto">
            <a:xfrm>
              <a:off x="2457" y="2572"/>
              <a:ext cx="24" cy="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300">
                  <a:latin typeface="ＭＳ Ｐゴシック" pitchFamily="50" charset="-128"/>
                </a:rPr>
                <a:t>○</a:t>
              </a:r>
              <a:endParaRPr lang="en-US" altLang="ja-JP" sz="1700"/>
            </a:p>
          </p:txBody>
        </p:sp>
        <p:sp>
          <p:nvSpPr>
            <p:cNvPr id="327890" name="Rectangle 210"/>
            <p:cNvSpPr>
              <a:spLocks noChangeArrowheads="1"/>
            </p:cNvSpPr>
            <p:nvPr/>
          </p:nvSpPr>
          <p:spPr bwMode="auto">
            <a:xfrm>
              <a:off x="2510" y="2566"/>
              <a:ext cx="72" cy="43"/>
            </a:xfrm>
            <a:prstGeom prst="rect">
              <a:avLst/>
            </a:prstGeom>
            <a:solidFill>
              <a:srgbClr val="FFFFFF"/>
            </a:solidFill>
            <a:ln w="3175">
              <a:solidFill>
                <a:srgbClr val="000000"/>
              </a:solidFill>
              <a:miter lim="800000"/>
              <a:headEnd/>
              <a:tailEnd/>
            </a:ln>
          </p:spPr>
          <p:txBody>
            <a:bodyPr/>
            <a:lstStyle/>
            <a:p>
              <a:endParaRPr lang="ja-JP" altLang="en-US"/>
            </a:p>
          </p:txBody>
        </p:sp>
        <p:sp>
          <p:nvSpPr>
            <p:cNvPr id="327891" name="Rectangle 211"/>
            <p:cNvSpPr>
              <a:spLocks noChangeArrowheads="1"/>
            </p:cNvSpPr>
            <p:nvPr/>
          </p:nvSpPr>
          <p:spPr bwMode="auto">
            <a:xfrm>
              <a:off x="2525" y="2572"/>
              <a:ext cx="24" cy="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300">
                  <a:latin typeface="ＭＳ Ｐゴシック" pitchFamily="50" charset="-128"/>
                </a:rPr>
                <a:t>○</a:t>
              </a:r>
              <a:endParaRPr lang="en-US" altLang="ja-JP" sz="1700"/>
            </a:p>
          </p:txBody>
        </p:sp>
        <p:sp>
          <p:nvSpPr>
            <p:cNvPr id="327892" name="Rectangle 212"/>
            <p:cNvSpPr>
              <a:spLocks noChangeArrowheads="1"/>
            </p:cNvSpPr>
            <p:nvPr/>
          </p:nvSpPr>
          <p:spPr bwMode="auto">
            <a:xfrm>
              <a:off x="2510" y="2397"/>
              <a:ext cx="72" cy="44"/>
            </a:xfrm>
            <a:prstGeom prst="rect">
              <a:avLst/>
            </a:prstGeom>
            <a:solidFill>
              <a:srgbClr val="FFFFFF"/>
            </a:solidFill>
            <a:ln w="3175">
              <a:solidFill>
                <a:srgbClr val="000000"/>
              </a:solidFill>
              <a:miter lim="800000"/>
              <a:headEnd/>
              <a:tailEnd/>
            </a:ln>
          </p:spPr>
          <p:txBody>
            <a:bodyPr/>
            <a:lstStyle/>
            <a:p>
              <a:endParaRPr lang="ja-JP" altLang="en-US"/>
            </a:p>
          </p:txBody>
        </p:sp>
        <p:sp>
          <p:nvSpPr>
            <p:cNvPr id="327893" name="Rectangle 213"/>
            <p:cNvSpPr>
              <a:spLocks noChangeArrowheads="1"/>
            </p:cNvSpPr>
            <p:nvPr/>
          </p:nvSpPr>
          <p:spPr bwMode="auto">
            <a:xfrm>
              <a:off x="2525" y="2403"/>
              <a:ext cx="24" cy="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300">
                  <a:latin typeface="ＭＳ Ｐゴシック" pitchFamily="50" charset="-128"/>
                </a:rPr>
                <a:t>×</a:t>
              </a:r>
              <a:endParaRPr lang="en-US" altLang="ja-JP" sz="1700"/>
            </a:p>
          </p:txBody>
        </p:sp>
        <p:sp>
          <p:nvSpPr>
            <p:cNvPr id="327894" name="Rectangle 214"/>
            <p:cNvSpPr>
              <a:spLocks noChangeArrowheads="1"/>
            </p:cNvSpPr>
            <p:nvPr/>
          </p:nvSpPr>
          <p:spPr bwMode="auto">
            <a:xfrm>
              <a:off x="2510" y="2439"/>
              <a:ext cx="72" cy="45"/>
            </a:xfrm>
            <a:prstGeom prst="rect">
              <a:avLst/>
            </a:prstGeom>
            <a:solidFill>
              <a:srgbClr val="FFFFFF"/>
            </a:solidFill>
            <a:ln w="3175">
              <a:solidFill>
                <a:srgbClr val="000000"/>
              </a:solidFill>
              <a:miter lim="800000"/>
              <a:headEnd/>
              <a:tailEnd/>
            </a:ln>
          </p:spPr>
          <p:txBody>
            <a:bodyPr/>
            <a:lstStyle/>
            <a:p>
              <a:endParaRPr lang="ja-JP" altLang="en-US"/>
            </a:p>
          </p:txBody>
        </p:sp>
        <p:sp>
          <p:nvSpPr>
            <p:cNvPr id="327895" name="Rectangle 215"/>
            <p:cNvSpPr>
              <a:spLocks noChangeArrowheads="1"/>
            </p:cNvSpPr>
            <p:nvPr/>
          </p:nvSpPr>
          <p:spPr bwMode="auto">
            <a:xfrm>
              <a:off x="2525" y="2445"/>
              <a:ext cx="23" cy="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300">
                  <a:latin typeface="ＭＳ Ｐゴシック" pitchFamily="50" charset="-128"/>
                </a:rPr>
                <a:t>×</a:t>
              </a:r>
              <a:endParaRPr lang="en-US" altLang="ja-JP" sz="1700"/>
            </a:p>
          </p:txBody>
        </p:sp>
        <p:sp>
          <p:nvSpPr>
            <p:cNvPr id="327896" name="Rectangle 216"/>
            <p:cNvSpPr>
              <a:spLocks noChangeArrowheads="1"/>
            </p:cNvSpPr>
            <p:nvPr/>
          </p:nvSpPr>
          <p:spPr bwMode="auto">
            <a:xfrm>
              <a:off x="1688" y="2401"/>
              <a:ext cx="481" cy="44"/>
            </a:xfrm>
            <a:prstGeom prst="rect">
              <a:avLst/>
            </a:prstGeom>
            <a:solidFill>
              <a:srgbClr val="FFFFFF"/>
            </a:solidFill>
            <a:ln w="3175">
              <a:solidFill>
                <a:srgbClr val="000000"/>
              </a:solidFill>
              <a:miter lim="800000"/>
              <a:headEnd/>
              <a:tailEnd/>
            </a:ln>
          </p:spPr>
          <p:txBody>
            <a:bodyPr/>
            <a:lstStyle/>
            <a:p>
              <a:endParaRPr lang="ja-JP" altLang="en-US"/>
            </a:p>
          </p:txBody>
        </p:sp>
        <p:sp>
          <p:nvSpPr>
            <p:cNvPr id="327897" name="Rectangle 217"/>
            <p:cNvSpPr>
              <a:spLocks noChangeArrowheads="1"/>
            </p:cNvSpPr>
            <p:nvPr/>
          </p:nvSpPr>
          <p:spPr bwMode="auto">
            <a:xfrm>
              <a:off x="1747" y="2403"/>
              <a:ext cx="269" cy="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ja-JP" altLang="en-US" sz="300">
                  <a:latin typeface="ＭＳ Ｐゴシック" pitchFamily="50" charset="-128"/>
                </a:rPr>
                <a:t>１．○○の△△が出来ない</a:t>
              </a:r>
              <a:endParaRPr lang="ja-JP" altLang="en-US" sz="1700"/>
            </a:p>
          </p:txBody>
        </p:sp>
        <p:sp>
          <p:nvSpPr>
            <p:cNvPr id="327898" name="Rectangle 218"/>
            <p:cNvSpPr>
              <a:spLocks noChangeArrowheads="1"/>
            </p:cNvSpPr>
            <p:nvPr/>
          </p:nvSpPr>
          <p:spPr bwMode="auto">
            <a:xfrm>
              <a:off x="1689" y="2445"/>
              <a:ext cx="479" cy="41"/>
            </a:xfrm>
            <a:prstGeom prst="rect">
              <a:avLst/>
            </a:prstGeom>
            <a:solidFill>
              <a:srgbClr val="FFFFFF"/>
            </a:solidFill>
            <a:ln w="3175">
              <a:solidFill>
                <a:srgbClr val="000000"/>
              </a:solidFill>
              <a:miter lim="800000"/>
              <a:headEnd/>
              <a:tailEnd/>
            </a:ln>
          </p:spPr>
          <p:txBody>
            <a:bodyPr/>
            <a:lstStyle/>
            <a:p>
              <a:endParaRPr lang="ja-JP" altLang="en-US"/>
            </a:p>
          </p:txBody>
        </p:sp>
        <p:sp>
          <p:nvSpPr>
            <p:cNvPr id="327899" name="Rectangle 219"/>
            <p:cNvSpPr>
              <a:spLocks noChangeArrowheads="1"/>
            </p:cNvSpPr>
            <p:nvPr/>
          </p:nvSpPr>
          <p:spPr bwMode="auto">
            <a:xfrm>
              <a:off x="1747" y="2445"/>
              <a:ext cx="223" cy="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ja-JP" altLang="en-US" sz="300">
                  <a:latin typeface="ＭＳ Ｐゴシック" pitchFamily="50" charset="-128"/>
                </a:rPr>
                <a:t>２．○○の不良が多い</a:t>
              </a:r>
              <a:endParaRPr lang="ja-JP" altLang="en-US" sz="1700"/>
            </a:p>
          </p:txBody>
        </p:sp>
        <p:sp>
          <p:nvSpPr>
            <p:cNvPr id="327900" name="Rectangle 220"/>
            <p:cNvSpPr>
              <a:spLocks noChangeArrowheads="1"/>
            </p:cNvSpPr>
            <p:nvPr/>
          </p:nvSpPr>
          <p:spPr bwMode="auto">
            <a:xfrm>
              <a:off x="1689" y="2486"/>
              <a:ext cx="479" cy="42"/>
            </a:xfrm>
            <a:prstGeom prst="rect">
              <a:avLst/>
            </a:prstGeom>
            <a:solidFill>
              <a:srgbClr val="FFFFFF"/>
            </a:solidFill>
            <a:ln w="3175">
              <a:solidFill>
                <a:srgbClr val="000000"/>
              </a:solidFill>
              <a:miter lim="800000"/>
              <a:headEnd/>
              <a:tailEnd/>
            </a:ln>
          </p:spPr>
          <p:txBody>
            <a:bodyPr/>
            <a:lstStyle/>
            <a:p>
              <a:endParaRPr lang="ja-JP" altLang="en-US"/>
            </a:p>
          </p:txBody>
        </p:sp>
        <p:sp>
          <p:nvSpPr>
            <p:cNvPr id="327901" name="Rectangle 221"/>
            <p:cNvSpPr>
              <a:spLocks noChangeArrowheads="1"/>
            </p:cNvSpPr>
            <p:nvPr/>
          </p:nvSpPr>
          <p:spPr bwMode="auto">
            <a:xfrm>
              <a:off x="1747" y="2488"/>
              <a:ext cx="271" cy="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ja-JP" altLang="en-US" sz="300">
                  <a:latin typeface="ＭＳ Ｐゴシック" pitchFamily="50" charset="-128"/>
                </a:rPr>
                <a:t>３．</a:t>
              </a:r>
              <a:r>
                <a:rPr lang="en-US" altLang="ja-JP" sz="300">
                  <a:latin typeface="ＭＳ Ｐゴシック" pitchFamily="50" charset="-128"/>
                </a:rPr>
                <a:t>××</a:t>
              </a:r>
              <a:r>
                <a:rPr lang="ja-JP" altLang="en-US" sz="300">
                  <a:latin typeface="ＭＳ Ｐゴシック" pitchFamily="50" charset="-128"/>
                </a:rPr>
                <a:t>の処理時間が長い</a:t>
              </a:r>
              <a:endParaRPr lang="ja-JP" altLang="en-US" sz="1700"/>
            </a:p>
          </p:txBody>
        </p:sp>
        <p:sp>
          <p:nvSpPr>
            <p:cNvPr id="327902" name="Rectangle 222"/>
            <p:cNvSpPr>
              <a:spLocks noChangeArrowheads="1"/>
            </p:cNvSpPr>
            <p:nvPr/>
          </p:nvSpPr>
          <p:spPr bwMode="auto">
            <a:xfrm>
              <a:off x="1689" y="2526"/>
              <a:ext cx="479" cy="40"/>
            </a:xfrm>
            <a:prstGeom prst="rect">
              <a:avLst/>
            </a:prstGeom>
            <a:solidFill>
              <a:srgbClr val="FFFFFF"/>
            </a:solidFill>
            <a:ln w="3175">
              <a:solidFill>
                <a:srgbClr val="000000"/>
              </a:solidFill>
              <a:miter lim="800000"/>
              <a:headEnd/>
              <a:tailEnd/>
            </a:ln>
          </p:spPr>
          <p:txBody>
            <a:bodyPr/>
            <a:lstStyle/>
            <a:p>
              <a:endParaRPr lang="ja-JP" altLang="en-US"/>
            </a:p>
          </p:txBody>
        </p:sp>
        <p:sp>
          <p:nvSpPr>
            <p:cNvPr id="327903" name="Rectangle 223"/>
            <p:cNvSpPr>
              <a:spLocks noChangeArrowheads="1"/>
            </p:cNvSpPr>
            <p:nvPr/>
          </p:nvSpPr>
          <p:spPr bwMode="auto">
            <a:xfrm>
              <a:off x="1747" y="2530"/>
              <a:ext cx="245" cy="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ja-JP" altLang="en-US" sz="300">
                  <a:latin typeface="ＭＳ Ｐゴシック" pitchFamily="50" charset="-128"/>
                </a:rPr>
                <a:t>４．</a:t>
              </a:r>
              <a:r>
                <a:rPr lang="en-US" altLang="ja-JP" sz="300">
                  <a:latin typeface="ＭＳ Ｐゴシック" pitchFamily="50" charset="-128"/>
                </a:rPr>
                <a:t>××</a:t>
              </a:r>
              <a:r>
                <a:rPr lang="ja-JP" altLang="en-US" sz="300">
                  <a:latin typeface="ＭＳ Ｐゴシック" pitchFamily="50" charset="-128"/>
                </a:rPr>
                <a:t>の生産が遅れる</a:t>
              </a:r>
              <a:endParaRPr lang="ja-JP" altLang="en-US" sz="1700"/>
            </a:p>
          </p:txBody>
        </p:sp>
        <p:sp>
          <p:nvSpPr>
            <p:cNvPr id="327904" name="Rectangle 224"/>
            <p:cNvSpPr>
              <a:spLocks noChangeArrowheads="1"/>
            </p:cNvSpPr>
            <p:nvPr/>
          </p:nvSpPr>
          <p:spPr bwMode="auto">
            <a:xfrm>
              <a:off x="1689" y="2567"/>
              <a:ext cx="479" cy="42"/>
            </a:xfrm>
            <a:prstGeom prst="rect">
              <a:avLst/>
            </a:prstGeom>
            <a:solidFill>
              <a:srgbClr val="FFFFFF"/>
            </a:solidFill>
            <a:ln w="3175">
              <a:solidFill>
                <a:srgbClr val="000000"/>
              </a:solidFill>
              <a:miter lim="800000"/>
              <a:headEnd/>
              <a:tailEnd/>
            </a:ln>
          </p:spPr>
          <p:txBody>
            <a:bodyPr/>
            <a:lstStyle/>
            <a:p>
              <a:endParaRPr lang="ja-JP" altLang="en-US"/>
            </a:p>
          </p:txBody>
        </p:sp>
        <p:sp>
          <p:nvSpPr>
            <p:cNvPr id="327905" name="Rectangle 225"/>
            <p:cNvSpPr>
              <a:spLocks noChangeArrowheads="1"/>
            </p:cNvSpPr>
            <p:nvPr/>
          </p:nvSpPr>
          <p:spPr bwMode="auto">
            <a:xfrm>
              <a:off x="1747" y="2572"/>
              <a:ext cx="223" cy="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ja-JP" altLang="en-US" sz="300">
                  <a:latin typeface="ＭＳ Ｐゴシック" pitchFamily="50" charset="-128"/>
                </a:rPr>
                <a:t>５．△△の苦情が多い</a:t>
              </a:r>
              <a:endParaRPr lang="ja-JP" altLang="en-US" sz="1700"/>
            </a:p>
          </p:txBody>
        </p:sp>
        <p:sp>
          <p:nvSpPr>
            <p:cNvPr id="327906" name="Line 226"/>
            <p:cNvSpPr>
              <a:spLocks noChangeShapeType="1"/>
            </p:cNvSpPr>
            <p:nvPr/>
          </p:nvSpPr>
          <p:spPr bwMode="auto">
            <a:xfrm>
              <a:off x="2718" y="2388"/>
              <a:ext cx="2" cy="9"/>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27907" name="Rectangle 227"/>
            <p:cNvSpPr>
              <a:spLocks noChangeArrowheads="1"/>
            </p:cNvSpPr>
            <p:nvPr/>
          </p:nvSpPr>
          <p:spPr bwMode="auto">
            <a:xfrm>
              <a:off x="2650" y="2199"/>
              <a:ext cx="68" cy="410"/>
            </a:xfrm>
            <a:prstGeom prst="rect">
              <a:avLst/>
            </a:prstGeom>
            <a:noFill/>
            <a:ln w="317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327908" name="Rectangle 228"/>
            <p:cNvSpPr>
              <a:spLocks noChangeArrowheads="1"/>
            </p:cNvSpPr>
            <p:nvPr/>
          </p:nvSpPr>
          <p:spPr bwMode="auto">
            <a:xfrm>
              <a:off x="1689" y="2399"/>
              <a:ext cx="479" cy="210"/>
            </a:xfrm>
            <a:prstGeom prst="rect">
              <a:avLst/>
            </a:prstGeom>
            <a:noFill/>
            <a:ln w="317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sp>
        <p:nvSpPr>
          <p:cNvPr id="327909" name="Rectangle 229"/>
          <p:cNvSpPr>
            <a:spLocks noChangeArrowheads="1"/>
          </p:cNvSpPr>
          <p:nvPr/>
        </p:nvSpPr>
        <p:spPr bwMode="auto">
          <a:xfrm>
            <a:off x="1073150" y="822325"/>
            <a:ext cx="493713" cy="19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ja-JP" altLang="en-US" sz="1300" b="1">
                <a:latin typeface="ＭＳ Ｐゴシック" pitchFamily="50" charset="-128"/>
              </a:rPr>
              <a:t>手法名</a:t>
            </a:r>
            <a:endParaRPr lang="ja-JP" altLang="en-US" sz="1100"/>
          </a:p>
        </p:txBody>
      </p:sp>
      <p:sp>
        <p:nvSpPr>
          <p:cNvPr id="327910" name="Rectangle 230"/>
          <p:cNvSpPr>
            <a:spLocks noChangeArrowheads="1"/>
          </p:cNvSpPr>
          <p:nvPr/>
        </p:nvSpPr>
        <p:spPr bwMode="auto">
          <a:xfrm>
            <a:off x="3182938" y="825500"/>
            <a:ext cx="563562"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ja-JP" altLang="en-US" sz="1300" b="1">
                <a:latin typeface="ＭＳ Ｐゴシック" pitchFamily="50" charset="-128"/>
              </a:rPr>
              <a:t>イメージ</a:t>
            </a:r>
            <a:endParaRPr lang="ja-JP" altLang="en-US" sz="1100" b="1"/>
          </a:p>
        </p:txBody>
      </p:sp>
      <p:sp>
        <p:nvSpPr>
          <p:cNvPr id="327911" name="Rectangle 231"/>
          <p:cNvSpPr>
            <a:spLocks noChangeArrowheads="1"/>
          </p:cNvSpPr>
          <p:nvPr/>
        </p:nvSpPr>
        <p:spPr bwMode="auto">
          <a:xfrm>
            <a:off x="546100" y="5910263"/>
            <a:ext cx="2039938" cy="822325"/>
          </a:xfrm>
          <a:prstGeom prst="rect">
            <a:avLst/>
          </a:prstGeom>
          <a:noFill/>
          <a:ln>
            <a:noFill/>
          </a:ln>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6350">
                <a:solidFill>
                  <a:srgbClr val="000000"/>
                </a:solidFill>
                <a:miter lim="800000"/>
                <a:headEnd/>
                <a:tailEnd/>
              </a14:hiddenLine>
            </a:ext>
          </a:extLst>
        </p:spPr>
        <p:txBody>
          <a:bodyPr/>
          <a:lstStyle/>
          <a:p>
            <a:endParaRPr lang="ja-JP" altLang="en-US"/>
          </a:p>
        </p:txBody>
      </p:sp>
      <p:sp>
        <p:nvSpPr>
          <p:cNvPr id="327913" name="Rectangle 233"/>
          <p:cNvSpPr>
            <a:spLocks noChangeArrowheads="1"/>
          </p:cNvSpPr>
          <p:nvPr/>
        </p:nvSpPr>
        <p:spPr bwMode="auto">
          <a:xfrm>
            <a:off x="2566988" y="5908675"/>
            <a:ext cx="1849437" cy="825500"/>
          </a:xfrm>
          <a:prstGeom prst="rect">
            <a:avLst/>
          </a:prstGeom>
          <a:noFill/>
          <a:ln>
            <a:noFill/>
          </a:ln>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6350">
                <a:solidFill>
                  <a:srgbClr val="000000"/>
                </a:solidFill>
                <a:miter lim="800000"/>
                <a:headEnd/>
                <a:tailEnd/>
              </a14:hiddenLine>
            </a:ext>
          </a:extLst>
        </p:spPr>
        <p:txBody>
          <a:bodyPr/>
          <a:lstStyle/>
          <a:p>
            <a:endParaRPr lang="ja-JP" altLang="en-US"/>
          </a:p>
        </p:txBody>
      </p:sp>
      <p:grpSp>
        <p:nvGrpSpPr>
          <p:cNvPr id="327914" name="Group 234"/>
          <p:cNvGrpSpPr>
            <a:grpSpLocks/>
          </p:cNvGrpSpPr>
          <p:nvPr/>
        </p:nvGrpSpPr>
        <p:grpSpPr bwMode="auto">
          <a:xfrm>
            <a:off x="2652713" y="5895975"/>
            <a:ext cx="2082800" cy="962025"/>
            <a:chOff x="1523" y="2567"/>
            <a:chExt cx="897" cy="324"/>
          </a:xfrm>
        </p:grpSpPr>
        <p:sp>
          <p:nvSpPr>
            <p:cNvPr id="327915" name="Rectangle 235"/>
            <p:cNvSpPr>
              <a:spLocks noChangeArrowheads="1"/>
            </p:cNvSpPr>
            <p:nvPr/>
          </p:nvSpPr>
          <p:spPr bwMode="auto">
            <a:xfrm>
              <a:off x="1523" y="2652"/>
              <a:ext cx="897" cy="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27916" name="Rectangle 236"/>
            <p:cNvSpPr>
              <a:spLocks noChangeArrowheads="1"/>
            </p:cNvSpPr>
            <p:nvPr/>
          </p:nvSpPr>
          <p:spPr bwMode="auto">
            <a:xfrm>
              <a:off x="1559" y="2679"/>
              <a:ext cx="328" cy="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500" b="1">
                  <a:solidFill>
                    <a:schemeClr val="bg2"/>
                  </a:solidFill>
                  <a:latin typeface="ＭＳ Ｐゴシック" pitchFamily="50" charset="-128"/>
                </a:rPr>
                <a:t>①→②→⑤→⑧→⑪→⑭→</a:t>
              </a:r>
              <a:endParaRPr lang="en-US" altLang="ja-JP" sz="1100">
                <a:solidFill>
                  <a:schemeClr val="bg2"/>
                </a:solidFill>
              </a:endParaRPr>
            </a:p>
          </p:txBody>
        </p:sp>
        <p:sp>
          <p:nvSpPr>
            <p:cNvPr id="327917" name="Rectangle 237"/>
            <p:cNvSpPr>
              <a:spLocks noChangeArrowheads="1"/>
            </p:cNvSpPr>
            <p:nvPr/>
          </p:nvSpPr>
          <p:spPr bwMode="auto">
            <a:xfrm>
              <a:off x="2170" y="2679"/>
              <a:ext cx="27" cy="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500" b="1">
                  <a:solidFill>
                    <a:schemeClr val="bg2"/>
                  </a:solidFill>
                  <a:latin typeface="ＭＳ Ｐゴシック" pitchFamily="50" charset="-128"/>
                </a:rPr>
                <a:t>⑮</a:t>
              </a:r>
              <a:endParaRPr lang="en-US" altLang="ja-JP" sz="1100">
                <a:solidFill>
                  <a:schemeClr val="bg2"/>
                </a:solidFill>
              </a:endParaRPr>
            </a:p>
          </p:txBody>
        </p:sp>
        <p:sp>
          <p:nvSpPr>
            <p:cNvPr id="327918" name="Rectangle 238"/>
            <p:cNvSpPr>
              <a:spLocks noChangeArrowheads="1"/>
            </p:cNvSpPr>
            <p:nvPr/>
          </p:nvSpPr>
          <p:spPr bwMode="auto">
            <a:xfrm>
              <a:off x="1840" y="2716"/>
              <a:ext cx="144" cy="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27919" name="Rectangle 239"/>
            <p:cNvSpPr>
              <a:spLocks noChangeArrowheads="1"/>
            </p:cNvSpPr>
            <p:nvPr/>
          </p:nvSpPr>
          <p:spPr bwMode="auto">
            <a:xfrm rot="5400000">
              <a:off x="1867" y="2744"/>
              <a:ext cx="63" cy="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500" b="1">
                  <a:solidFill>
                    <a:schemeClr val="bg2"/>
                  </a:solidFill>
                  <a:latin typeface="ＭＳ Ｐゴシック" pitchFamily="50" charset="-128"/>
                </a:rPr>
                <a:t>⑦←⑥</a:t>
              </a:r>
              <a:endParaRPr lang="en-US" altLang="ja-JP" sz="1100">
                <a:solidFill>
                  <a:schemeClr val="bg2"/>
                </a:solidFill>
              </a:endParaRPr>
            </a:p>
          </p:txBody>
        </p:sp>
        <p:sp>
          <p:nvSpPr>
            <p:cNvPr id="327920" name="Rectangle 240"/>
            <p:cNvSpPr>
              <a:spLocks noChangeArrowheads="1"/>
            </p:cNvSpPr>
            <p:nvPr/>
          </p:nvSpPr>
          <p:spPr bwMode="auto">
            <a:xfrm>
              <a:off x="1950" y="2732"/>
              <a:ext cx="144" cy="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27921" name="Rectangle 241"/>
            <p:cNvSpPr>
              <a:spLocks noChangeArrowheads="1"/>
            </p:cNvSpPr>
            <p:nvPr/>
          </p:nvSpPr>
          <p:spPr bwMode="auto">
            <a:xfrm rot="5400000">
              <a:off x="1974" y="2758"/>
              <a:ext cx="63" cy="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500" b="1">
                  <a:solidFill>
                    <a:schemeClr val="bg2"/>
                  </a:solidFill>
                  <a:latin typeface="ＭＳ Ｐゴシック" pitchFamily="50" charset="-128"/>
                </a:rPr>
                <a:t>⑩←⑨</a:t>
              </a:r>
              <a:endParaRPr lang="en-US" altLang="ja-JP" sz="1100">
                <a:solidFill>
                  <a:schemeClr val="bg2"/>
                </a:solidFill>
              </a:endParaRPr>
            </a:p>
          </p:txBody>
        </p:sp>
        <p:sp>
          <p:nvSpPr>
            <p:cNvPr id="327922" name="Rectangle 242"/>
            <p:cNvSpPr>
              <a:spLocks noChangeArrowheads="1"/>
            </p:cNvSpPr>
            <p:nvPr/>
          </p:nvSpPr>
          <p:spPr bwMode="auto">
            <a:xfrm>
              <a:off x="1971" y="2567"/>
              <a:ext cx="223" cy="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27923" name="Rectangle 243"/>
            <p:cNvSpPr>
              <a:spLocks noChangeArrowheads="1"/>
            </p:cNvSpPr>
            <p:nvPr/>
          </p:nvSpPr>
          <p:spPr bwMode="auto">
            <a:xfrm>
              <a:off x="2006" y="2598"/>
              <a:ext cx="82" cy="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500" b="1">
                  <a:solidFill>
                    <a:schemeClr val="bg2"/>
                  </a:solidFill>
                  <a:latin typeface="ＭＳ Ｐゴシック" pitchFamily="50" charset="-128"/>
                </a:rPr>
                <a:t>⑫→⑬</a:t>
              </a:r>
              <a:endParaRPr lang="en-US" altLang="ja-JP" sz="1100">
                <a:solidFill>
                  <a:schemeClr val="bg2"/>
                </a:solidFill>
              </a:endParaRPr>
            </a:p>
          </p:txBody>
        </p:sp>
        <p:sp>
          <p:nvSpPr>
            <p:cNvPr id="327924" name="Rectangle 244"/>
            <p:cNvSpPr>
              <a:spLocks noChangeArrowheads="1"/>
            </p:cNvSpPr>
            <p:nvPr/>
          </p:nvSpPr>
          <p:spPr bwMode="auto">
            <a:xfrm>
              <a:off x="1644" y="2567"/>
              <a:ext cx="223" cy="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327925" name="Rectangle 245"/>
            <p:cNvSpPr>
              <a:spLocks noChangeArrowheads="1"/>
            </p:cNvSpPr>
            <p:nvPr/>
          </p:nvSpPr>
          <p:spPr bwMode="auto">
            <a:xfrm>
              <a:off x="1680" y="2598"/>
              <a:ext cx="82" cy="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500" b="1">
                  <a:solidFill>
                    <a:schemeClr val="bg2"/>
                  </a:solidFill>
                  <a:latin typeface="ＭＳ Ｐゴシック" pitchFamily="50" charset="-128"/>
                </a:rPr>
                <a:t>③→④</a:t>
              </a:r>
              <a:endParaRPr lang="en-US" altLang="ja-JP" sz="1100">
                <a:solidFill>
                  <a:schemeClr val="bg2"/>
                </a:solidFill>
              </a:endParaRPr>
            </a:p>
          </p:txBody>
        </p:sp>
        <p:grpSp>
          <p:nvGrpSpPr>
            <p:cNvPr id="327926" name="Group 246"/>
            <p:cNvGrpSpPr>
              <a:grpSpLocks/>
            </p:cNvGrpSpPr>
            <p:nvPr/>
          </p:nvGrpSpPr>
          <p:grpSpPr bwMode="auto">
            <a:xfrm>
              <a:off x="2103" y="2639"/>
              <a:ext cx="39" cy="35"/>
              <a:chOff x="2103" y="2639"/>
              <a:chExt cx="39" cy="35"/>
            </a:xfrm>
          </p:grpSpPr>
          <p:sp>
            <p:nvSpPr>
              <p:cNvPr id="327927" name="Line 247"/>
              <p:cNvSpPr>
                <a:spLocks noChangeShapeType="1"/>
              </p:cNvSpPr>
              <p:nvPr/>
            </p:nvSpPr>
            <p:spPr bwMode="auto">
              <a:xfrm>
                <a:off x="2121" y="2641"/>
                <a:ext cx="1" cy="12"/>
              </a:xfrm>
              <a:prstGeom prst="line">
                <a:avLst/>
              </a:prstGeom>
              <a:noFill/>
              <a:ln w="6350">
                <a:solidFill>
                  <a:srgbClr val="6600CC"/>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27928" name="Freeform 248"/>
              <p:cNvSpPr>
                <a:spLocks/>
              </p:cNvSpPr>
              <p:nvPr/>
            </p:nvSpPr>
            <p:spPr bwMode="auto">
              <a:xfrm>
                <a:off x="2103" y="2639"/>
                <a:ext cx="39" cy="35"/>
              </a:xfrm>
              <a:custGeom>
                <a:avLst/>
                <a:gdLst>
                  <a:gd name="T0" fmla="*/ 0 w 39"/>
                  <a:gd name="T1" fmla="*/ 0 h 35"/>
                  <a:gd name="T2" fmla="*/ 18 w 39"/>
                  <a:gd name="T3" fmla="*/ 35 h 35"/>
                  <a:gd name="T4" fmla="*/ 39 w 39"/>
                  <a:gd name="T5" fmla="*/ 2 h 35"/>
                  <a:gd name="T6" fmla="*/ 19 w 39"/>
                  <a:gd name="T7" fmla="*/ 12 h 35"/>
                  <a:gd name="T8" fmla="*/ 0 w 39"/>
                  <a:gd name="T9" fmla="*/ 0 h 35"/>
                </a:gdLst>
                <a:ahLst/>
                <a:cxnLst>
                  <a:cxn ang="0">
                    <a:pos x="T0" y="T1"/>
                  </a:cxn>
                  <a:cxn ang="0">
                    <a:pos x="T2" y="T3"/>
                  </a:cxn>
                  <a:cxn ang="0">
                    <a:pos x="T4" y="T5"/>
                  </a:cxn>
                  <a:cxn ang="0">
                    <a:pos x="T6" y="T7"/>
                  </a:cxn>
                  <a:cxn ang="0">
                    <a:pos x="T8" y="T9"/>
                  </a:cxn>
                </a:cxnLst>
                <a:rect l="0" t="0" r="r" b="b"/>
                <a:pathLst>
                  <a:path w="39" h="35">
                    <a:moveTo>
                      <a:pt x="0" y="0"/>
                    </a:moveTo>
                    <a:lnTo>
                      <a:pt x="18" y="35"/>
                    </a:lnTo>
                    <a:lnTo>
                      <a:pt x="39" y="2"/>
                    </a:lnTo>
                    <a:lnTo>
                      <a:pt x="19" y="12"/>
                    </a:lnTo>
                    <a:lnTo>
                      <a:pt x="0" y="0"/>
                    </a:lnTo>
                    <a:close/>
                  </a:path>
                </a:pathLst>
              </a:custGeom>
              <a:solidFill>
                <a:srgbClr val="6600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327929" name="Group 249"/>
            <p:cNvGrpSpPr>
              <a:grpSpLocks/>
            </p:cNvGrpSpPr>
            <p:nvPr/>
          </p:nvGrpSpPr>
          <p:grpSpPr bwMode="auto">
            <a:xfrm>
              <a:off x="1657" y="2645"/>
              <a:ext cx="39" cy="32"/>
              <a:chOff x="1657" y="2645"/>
              <a:chExt cx="39" cy="32"/>
            </a:xfrm>
          </p:grpSpPr>
          <p:sp>
            <p:nvSpPr>
              <p:cNvPr id="327930" name="Line 250"/>
              <p:cNvSpPr>
                <a:spLocks noChangeShapeType="1"/>
              </p:cNvSpPr>
              <p:nvPr/>
            </p:nvSpPr>
            <p:spPr bwMode="auto">
              <a:xfrm flipV="1">
                <a:off x="1676" y="2664"/>
                <a:ext cx="1" cy="12"/>
              </a:xfrm>
              <a:prstGeom prst="line">
                <a:avLst/>
              </a:prstGeom>
              <a:noFill/>
              <a:ln w="6350">
                <a:solidFill>
                  <a:srgbClr val="6600CC"/>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27931" name="Freeform 251"/>
              <p:cNvSpPr>
                <a:spLocks/>
              </p:cNvSpPr>
              <p:nvPr/>
            </p:nvSpPr>
            <p:spPr bwMode="auto">
              <a:xfrm>
                <a:off x="1657" y="2645"/>
                <a:ext cx="39" cy="32"/>
              </a:xfrm>
              <a:custGeom>
                <a:avLst/>
                <a:gdLst>
                  <a:gd name="T0" fmla="*/ 39 w 39"/>
                  <a:gd name="T1" fmla="*/ 32 h 32"/>
                  <a:gd name="T2" fmla="*/ 20 w 39"/>
                  <a:gd name="T3" fmla="*/ 0 h 32"/>
                  <a:gd name="T4" fmla="*/ 0 w 39"/>
                  <a:gd name="T5" fmla="*/ 32 h 32"/>
                  <a:gd name="T6" fmla="*/ 20 w 39"/>
                  <a:gd name="T7" fmla="*/ 22 h 32"/>
                  <a:gd name="T8" fmla="*/ 39 w 39"/>
                  <a:gd name="T9" fmla="*/ 32 h 32"/>
                </a:gdLst>
                <a:ahLst/>
                <a:cxnLst>
                  <a:cxn ang="0">
                    <a:pos x="T0" y="T1"/>
                  </a:cxn>
                  <a:cxn ang="0">
                    <a:pos x="T2" y="T3"/>
                  </a:cxn>
                  <a:cxn ang="0">
                    <a:pos x="T4" y="T5"/>
                  </a:cxn>
                  <a:cxn ang="0">
                    <a:pos x="T6" y="T7"/>
                  </a:cxn>
                  <a:cxn ang="0">
                    <a:pos x="T8" y="T9"/>
                  </a:cxn>
                </a:cxnLst>
                <a:rect l="0" t="0" r="r" b="b"/>
                <a:pathLst>
                  <a:path w="39" h="32">
                    <a:moveTo>
                      <a:pt x="39" y="32"/>
                    </a:moveTo>
                    <a:lnTo>
                      <a:pt x="20" y="0"/>
                    </a:lnTo>
                    <a:lnTo>
                      <a:pt x="0" y="32"/>
                    </a:lnTo>
                    <a:lnTo>
                      <a:pt x="20" y="22"/>
                    </a:lnTo>
                    <a:lnTo>
                      <a:pt x="39" y="32"/>
                    </a:lnTo>
                    <a:close/>
                  </a:path>
                </a:pathLst>
              </a:custGeom>
              <a:solidFill>
                <a:srgbClr val="6600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327932" name="Group 252"/>
            <p:cNvGrpSpPr>
              <a:grpSpLocks/>
            </p:cNvGrpSpPr>
            <p:nvPr/>
          </p:nvGrpSpPr>
          <p:grpSpPr bwMode="auto">
            <a:xfrm>
              <a:off x="1988" y="2638"/>
              <a:ext cx="38" cy="34"/>
              <a:chOff x="1988" y="2638"/>
              <a:chExt cx="38" cy="34"/>
            </a:xfrm>
          </p:grpSpPr>
          <p:sp>
            <p:nvSpPr>
              <p:cNvPr id="327933" name="Line 253"/>
              <p:cNvSpPr>
                <a:spLocks noChangeShapeType="1"/>
              </p:cNvSpPr>
              <p:nvPr/>
            </p:nvSpPr>
            <p:spPr bwMode="auto">
              <a:xfrm flipV="1">
                <a:off x="2006" y="2658"/>
                <a:ext cx="1" cy="13"/>
              </a:xfrm>
              <a:prstGeom prst="line">
                <a:avLst/>
              </a:prstGeom>
              <a:noFill/>
              <a:ln w="6350">
                <a:solidFill>
                  <a:srgbClr val="6600CC"/>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27934" name="Freeform 254"/>
              <p:cNvSpPr>
                <a:spLocks/>
              </p:cNvSpPr>
              <p:nvPr/>
            </p:nvSpPr>
            <p:spPr bwMode="auto">
              <a:xfrm>
                <a:off x="1988" y="2638"/>
                <a:ext cx="38" cy="34"/>
              </a:xfrm>
              <a:custGeom>
                <a:avLst/>
                <a:gdLst>
                  <a:gd name="T0" fmla="*/ 38 w 38"/>
                  <a:gd name="T1" fmla="*/ 34 h 34"/>
                  <a:gd name="T2" fmla="*/ 20 w 38"/>
                  <a:gd name="T3" fmla="*/ 0 h 34"/>
                  <a:gd name="T4" fmla="*/ 0 w 38"/>
                  <a:gd name="T5" fmla="*/ 34 h 34"/>
                  <a:gd name="T6" fmla="*/ 20 w 38"/>
                  <a:gd name="T7" fmla="*/ 23 h 34"/>
                  <a:gd name="T8" fmla="*/ 38 w 38"/>
                  <a:gd name="T9" fmla="*/ 34 h 34"/>
                </a:gdLst>
                <a:ahLst/>
                <a:cxnLst>
                  <a:cxn ang="0">
                    <a:pos x="T0" y="T1"/>
                  </a:cxn>
                  <a:cxn ang="0">
                    <a:pos x="T2" y="T3"/>
                  </a:cxn>
                  <a:cxn ang="0">
                    <a:pos x="T4" y="T5"/>
                  </a:cxn>
                  <a:cxn ang="0">
                    <a:pos x="T6" y="T7"/>
                  </a:cxn>
                  <a:cxn ang="0">
                    <a:pos x="T8" y="T9"/>
                  </a:cxn>
                </a:cxnLst>
                <a:rect l="0" t="0" r="r" b="b"/>
                <a:pathLst>
                  <a:path w="38" h="34">
                    <a:moveTo>
                      <a:pt x="38" y="34"/>
                    </a:moveTo>
                    <a:lnTo>
                      <a:pt x="20" y="0"/>
                    </a:lnTo>
                    <a:lnTo>
                      <a:pt x="0" y="34"/>
                    </a:lnTo>
                    <a:lnTo>
                      <a:pt x="20" y="23"/>
                    </a:lnTo>
                    <a:lnTo>
                      <a:pt x="38" y="34"/>
                    </a:lnTo>
                    <a:close/>
                  </a:path>
                </a:pathLst>
              </a:custGeom>
              <a:solidFill>
                <a:srgbClr val="6600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327935" name="Group 255"/>
            <p:cNvGrpSpPr>
              <a:grpSpLocks/>
            </p:cNvGrpSpPr>
            <p:nvPr/>
          </p:nvGrpSpPr>
          <p:grpSpPr bwMode="auto">
            <a:xfrm>
              <a:off x="1877" y="2720"/>
              <a:ext cx="38" cy="33"/>
              <a:chOff x="1877" y="2720"/>
              <a:chExt cx="38" cy="33"/>
            </a:xfrm>
          </p:grpSpPr>
          <p:sp>
            <p:nvSpPr>
              <p:cNvPr id="327936" name="Line 256"/>
              <p:cNvSpPr>
                <a:spLocks noChangeShapeType="1"/>
              </p:cNvSpPr>
              <p:nvPr/>
            </p:nvSpPr>
            <p:spPr bwMode="auto">
              <a:xfrm flipV="1">
                <a:off x="1895" y="2739"/>
                <a:ext cx="1" cy="13"/>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27937" name="Freeform 257"/>
              <p:cNvSpPr>
                <a:spLocks/>
              </p:cNvSpPr>
              <p:nvPr/>
            </p:nvSpPr>
            <p:spPr bwMode="auto">
              <a:xfrm>
                <a:off x="1877" y="2720"/>
                <a:ext cx="38" cy="33"/>
              </a:xfrm>
              <a:custGeom>
                <a:avLst/>
                <a:gdLst>
                  <a:gd name="T0" fmla="*/ 38 w 38"/>
                  <a:gd name="T1" fmla="*/ 33 h 33"/>
                  <a:gd name="T2" fmla="*/ 20 w 38"/>
                  <a:gd name="T3" fmla="*/ 0 h 33"/>
                  <a:gd name="T4" fmla="*/ 0 w 38"/>
                  <a:gd name="T5" fmla="*/ 33 h 33"/>
                  <a:gd name="T6" fmla="*/ 20 w 38"/>
                  <a:gd name="T7" fmla="*/ 23 h 33"/>
                  <a:gd name="T8" fmla="*/ 38 w 38"/>
                  <a:gd name="T9" fmla="*/ 33 h 33"/>
                </a:gdLst>
                <a:ahLst/>
                <a:cxnLst>
                  <a:cxn ang="0">
                    <a:pos x="T0" y="T1"/>
                  </a:cxn>
                  <a:cxn ang="0">
                    <a:pos x="T2" y="T3"/>
                  </a:cxn>
                  <a:cxn ang="0">
                    <a:pos x="T4" y="T5"/>
                  </a:cxn>
                  <a:cxn ang="0">
                    <a:pos x="T6" y="T7"/>
                  </a:cxn>
                  <a:cxn ang="0">
                    <a:pos x="T8" y="T9"/>
                  </a:cxn>
                </a:cxnLst>
                <a:rect l="0" t="0" r="r" b="b"/>
                <a:pathLst>
                  <a:path w="38" h="33">
                    <a:moveTo>
                      <a:pt x="38" y="33"/>
                    </a:moveTo>
                    <a:lnTo>
                      <a:pt x="20" y="0"/>
                    </a:lnTo>
                    <a:lnTo>
                      <a:pt x="0" y="33"/>
                    </a:lnTo>
                    <a:lnTo>
                      <a:pt x="20" y="23"/>
                    </a:lnTo>
                    <a:lnTo>
                      <a:pt x="38" y="3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327938" name="Group 258"/>
            <p:cNvGrpSpPr>
              <a:grpSpLocks/>
            </p:cNvGrpSpPr>
            <p:nvPr/>
          </p:nvGrpSpPr>
          <p:grpSpPr bwMode="auto">
            <a:xfrm>
              <a:off x="1988" y="2720"/>
              <a:ext cx="38" cy="34"/>
              <a:chOff x="1988" y="2720"/>
              <a:chExt cx="38" cy="34"/>
            </a:xfrm>
          </p:grpSpPr>
          <p:sp>
            <p:nvSpPr>
              <p:cNvPr id="327939" name="Line 259"/>
              <p:cNvSpPr>
                <a:spLocks noChangeShapeType="1"/>
              </p:cNvSpPr>
              <p:nvPr/>
            </p:nvSpPr>
            <p:spPr bwMode="auto">
              <a:xfrm flipV="1">
                <a:off x="2006" y="2740"/>
                <a:ext cx="1" cy="13"/>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27940" name="Freeform 260"/>
              <p:cNvSpPr>
                <a:spLocks/>
              </p:cNvSpPr>
              <p:nvPr/>
            </p:nvSpPr>
            <p:spPr bwMode="auto">
              <a:xfrm>
                <a:off x="1988" y="2720"/>
                <a:ext cx="38" cy="34"/>
              </a:xfrm>
              <a:custGeom>
                <a:avLst/>
                <a:gdLst>
                  <a:gd name="T0" fmla="*/ 38 w 38"/>
                  <a:gd name="T1" fmla="*/ 34 h 34"/>
                  <a:gd name="T2" fmla="*/ 20 w 38"/>
                  <a:gd name="T3" fmla="*/ 0 h 34"/>
                  <a:gd name="T4" fmla="*/ 0 w 38"/>
                  <a:gd name="T5" fmla="*/ 34 h 34"/>
                  <a:gd name="T6" fmla="*/ 20 w 38"/>
                  <a:gd name="T7" fmla="*/ 24 h 34"/>
                  <a:gd name="T8" fmla="*/ 38 w 38"/>
                  <a:gd name="T9" fmla="*/ 34 h 34"/>
                </a:gdLst>
                <a:ahLst/>
                <a:cxnLst>
                  <a:cxn ang="0">
                    <a:pos x="T0" y="T1"/>
                  </a:cxn>
                  <a:cxn ang="0">
                    <a:pos x="T2" y="T3"/>
                  </a:cxn>
                  <a:cxn ang="0">
                    <a:pos x="T4" y="T5"/>
                  </a:cxn>
                  <a:cxn ang="0">
                    <a:pos x="T6" y="T7"/>
                  </a:cxn>
                  <a:cxn ang="0">
                    <a:pos x="T8" y="T9"/>
                  </a:cxn>
                </a:cxnLst>
                <a:rect l="0" t="0" r="r" b="b"/>
                <a:pathLst>
                  <a:path w="38" h="34">
                    <a:moveTo>
                      <a:pt x="38" y="34"/>
                    </a:moveTo>
                    <a:lnTo>
                      <a:pt x="20" y="0"/>
                    </a:lnTo>
                    <a:lnTo>
                      <a:pt x="0" y="34"/>
                    </a:lnTo>
                    <a:lnTo>
                      <a:pt x="20" y="24"/>
                    </a:lnTo>
                    <a:lnTo>
                      <a:pt x="38"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327941" name="Group 261"/>
            <p:cNvGrpSpPr>
              <a:grpSpLocks/>
            </p:cNvGrpSpPr>
            <p:nvPr/>
          </p:nvGrpSpPr>
          <p:grpSpPr bwMode="auto">
            <a:xfrm>
              <a:off x="1768" y="2645"/>
              <a:ext cx="39" cy="33"/>
              <a:chOff x="1768" y="2645"/>
              <a:chExt cx="39" cy="33"/>
            </a:xfrm>
          </p:grpSpPr>
          <p:sp>
            <p:nvSpPr>
              <p:cNvPr id="327942" name="Line 262"/>
              <p:cNvSpPr>
                <a:spLocks noChangeShapeType="1"/>
              </p:cNvSpPr>
              <p:nvPr/>
            </p:nvSpPr>
            <p:spPr bwMode="auto">
              <a:xfrm>
                <a:off x="1787" y="2645"/>
                <a:ext cx="1" cy="12"/>
              </a:xfrm>
              <a:prstGeom prst="line">
                <a:avLst/>
              </a:prstGeom>
              <a:noFill/>
              <a:ln w="6350">
                <a:solidFill>
                  <a:srgbClr val="6600CC"/>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27943" name="Freeform 263"/>
              <p:cNvSpPr>
                <a:spLocks/>
              </p:cNvSpPr>
              <p:nvPr/>
            </p:nvSpPr>
            <p:spPr bwMode="auto">
              <a:xfrm>
                <a:off x="1768" y="2645"/>
                <a:ext cx="39" cy="33"/>
              </a:xfrm>
              <a:custGeom>
                <a:avLst/>
                <a:gdLst>
                  <a:gd name="T0" fmla="*/ 0 w 39"/>
                  <a:gd name="T1" fmla="*/ 0 h 33"/>
                  <a:gd name="T2" fmla="*/ 20 w 39"/>
                  <a:gd name="T3" fmla="*/ 33 h 33"/>
                  <a:gd name="T4" fmla="*/ 39 w 39"/>
                  <a:gd name="T5" fmla="*/ 0 h 33"/>
                  <a:gd name="T6" fmla="*/ 20 w 39"/>
                  <a:gd name="T7" fmla="*/ 10 h 33"/>
                  <a:gd name="T8" fmla="*/ 0 w 39"/>
                  <a:gd name="T9" fmla="*/ 0 h 33"/>
                </a:gdLst>
                <a:ahLst/>
                <a:cxnLst>
                  <a:cxn ang="0">
                    <a:pos x="T0" y="T1"/>
                  </a:cxn>
                  <a:cxn ang="0">
                    <a:pos x="T2" y="T3"/>
                  </a:cxn>
                  <a:cxn ang="0">
                    <a:pos x="T4" y="T5"/>
                  </a:cxn>
                  <a:cxn ang="0">
                    <a:pos x="T6" y="T7"/>
                  </a:cxn>
                  <a:cxn ang="0">
                    <a:pos x="T8" y="T9"/>
                  </a:cxn>
                </a:cxnLst>
                <a:rect l="0" t="0" r="r" b="b"/>
                <a:pathLst>
                  <a:path w="39" h="33">
                    <a:moveTo>
                      <a:pt x="0" y="0"/>
                    </a:moveTo>
                    <a:lnTo>
                      <a:pt x="20" y="33"/>
                    </a:lnTo>
                    <a:lnTo>
                      <a:pt x="39" y="0"/>
                    </a:lnTo>
                    <a:lnTo>
                      <a:pt x="20" y="10"/>
                    </a:lnTo>
                    <a:lnTo>
                      <a:pt x="0" y="0"/>
                    </a:lnTo>
                    <a:close/>
                  </a:path>
                </a:pathLst>
              </a:custGeom>
              <a:solidFill>
                <a:srgbClr val="6600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327944" name="Group 264"/>
            <p:cNvGrpSpPr>
              <a:grpSpLocks/>
            </p:cNvGrpSpPr>
            <p:nvPr/>
          </p:nvGrpSpPr>
          <p:grpSpPr bwMode="auto">
            <a:xfrm>
              <a:off x="1799" y="2721"/>
              <a:ext cx="63" cy="107"/>
              <a:chOff x="1799" y="2721"/>
              <a:chExt cx="63" cy="107"/>
            </a:xfrm>
          </p:grpSpPr>
          <p:sp>
            <p:nvSpPr>
              <p:cNvPr id="327945" name="Freeform 265"/>
              <p:cNvSpPr>
                <a:spLocks/>
              </p:cNvSpPr>
              <p:nvPr/>
            </p:nvSpPr>
            <p:spPr bwMode="auto">
              <a:xfrm>
                <a:off x="1799" y="2721"/>
                <a:ext cx="43" cy="95"/>
              </a:xfrm>
              <a:custGeom>
                <a:avLst/>
                <a:gdLst>
                  <a:gd name="T0" fmla="*/ 0 w 43"/>
                  <a:gd name="T1" fmla="*/ 0 h 95"/>
                  <a:gd name="T2" fmla="*/ 43 w 43"/>
                  <a:gd name="T3" fmla="*/ 95 h 95"/>
                  <a:gd name="T4" fmla="*/ 43 w 43"/>
                  <a:gd name="T5" fmla="*/ 95 h 95"/>
                  <a:gd name="T6" fmla="*/ 43 w 43"/>
                  <a:gd name="T7" fmla="*/ 95 h 95"/>
                </a:gdLst>
                <a:ahLst/>
                <a:cxnLst>
                  <a:cxn ang="0">
                    <a:pos x="T0" y="T1"/>
                  </a:cxn>
                  <a:cxn ang="0">
                    <a:pos x="T2" y="T3"/>
                  </a:cxn>
                  <a:cxn ang="0">
                    <a:pos x="T4" y="T5"/>
                  </a:cxn>
                  <a:cxn ang="0">
                    <a:pos x="T6" y="T7"/>
                  </a:cxn>
                </a:cxnLst>
                <a:rect l="0" t="0" r="r" b="b"/>
                <a:pathLst>
                  <a:path w="43" h="95">
                    <a:moveTo>
                      <a:pt x="0" y="0"/>
                    </a:moveTo>
                    <a:lnTo>
                      <a:pt x="43" y="95"/>
                    </a:lnTo>
                    <a:lnTo>
                      <a:pt x="43" y="95"/>
                    </a:lnTo>
                    <a:lnTo>
                      <a:pt x="43" y="95"/>
                    </a:lnTo>
                  </a:path>
                </a:pathLst>
              </a:custGeom>
              <a:noFill/>
              <a:ln w="6350">
                <a:solidFill>
                  <a:srgbClr val="6600CC"/>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327946" name="Freeform 266"/>
              <p:cNvSpPr>
                <a:spLocks/>
              </p:cNvSpPr>
              <p:nvPr/>
            </p:nvSpPr>
            <p:spPr bwMode="auto">
              <a:xfrm>
                <a:off x="1819" y="2794"/>
                <a:ext cx="43" cy="34"/>
              </a:xfrm>
              <a:custGeom>
                <a:avLst/>
                <a:gdLst>
                  <a:gd name="T0" fmla="*/ 0 w 43"/>
                  <a:gd name="T1" fmla="*/ 27 h 34"/>
                  <a:gd name="T2" fmla="*/ 43 w 43"/>
                  <a:gd name="T3" fmla="*/ 34 h 34"/>
                  <a:gd name="T4" fmla="*/ 22 w 43"/>
                  <a:gd name="T5" fmla="*/ 0 h 34"/>
                  <a:gd name="T6" fmla="*/ 21 w 43"/>
                  <a:gd name="T7" fmla="*/ 20 h 34"/>
                  <a:gd name="T8" fmla="*/ 0 w 43"/>
                  <a:gd name="T9" fmla="*/ 27 h 34"/>
                </a:gdLst>
                <a:ahLst/>
                <a:cxnLst>
                  <a:cxn ang="0">
                    <a:pos x="T0" y="T1"/>
                  </a:cxn>
                  <a:cxn ang="0">
                    <a:pos x="T2" y="T3"/>
                  </a:cxn>
                  <a:cxn ang="0">
                    <a:pos x="T4" y="T5"/>
                  </a:cxn>
                  <a:cxn ang="0">
                    <a:pos x="T6" y="T7"/>
                  </a:cxn>
                  <a:cxn ang="0">
                    <a:pos x="T8" y="T9"/>
                  </a:cxn>
                </a:cxnLst>
                <a:rect l="0" t="0" r="r" b="b"/>
                <a:pathLst>
                  <a:path w="43" h="34">
                    <a:moveTo>
                      <a:pt x="0" y="27"/>
                    </a:moveTo>
                    <a:lnTo>
                      <a:pt x="43" y="34"/>
                    </a:lnTo>
                    <a:lnTo>
                      <a:pt x="22" y="0"/>
                    </a:lnTo>
                    <a:lnTo>
                      <a:pt x="21" y="20"/>
                    </a:lnTo>
                    <a:lnTo>
                      <a:pt x="0" y="27"/>
                    </a:lnTo>
                    <a:close/>
                  </a:path>
                </a:pathLst>
              </a:custGeom>
              <a:solidFill>
                <a:srgbClr val="6600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327947" name="Group 267"/>
            <p:cNvGrpSpPr>
              <a:grpSpLocks/>
            </p:cNvGrpSpPr>
            <p:nvPr/>
          </p:nvGrpSpPr>
          <p:grpSpPr bwMode="auto">
            <a:xfrm>
              <a:off x="1920" y="2720"/>
              <a:ext cx="58" cy="108"/>
              <a:chOff x="1920" y="2720"/>
              <a:chExt cx="58" cy="108"/>
            </a:xfrm>
          </p:grpSpPr>
          <p:sp>
            <p:nvSpPr>
              <p:cNvPr id="327948" name="Freeform 268"/>
              <p:cNvSpPr>
                <a:spLocks/>
              </p:cNvSpPr>
              <p:nvPr/>
            </p:nvSpPr>
            <p:spPr bwMode="auto">
              <a:xfrm>
                <a:off x="1920" y="2720"/>
                <a:ext cx="40" cy="95"/>
              </a:xfrm>
              <a:custGeom>
                <a:avLst/>
                <a:gdLst>
                  <a:gd name="T0" fmla="*/ 0 w 40"/>
                  <a:gd name="T1" fmla="*/ 0 h 95"/>
                  <a:gd name="T2" fmla="*/ 40 w 40"/>
                  <a:gd name="T3" fmla="*/ 95 h 95"/>
                  <a:gd name="T4" fmla="*/ 40 w 40"/>
                  <a:gd name="T5" fmla="*/ 95 h 95"/>
                  <a:gd name="T6" fmla="*/ 40 w 40"/>
                  <a:gd name="T7" fmla="*/ 95 h 95"/>
                </a:gdLst>
                <a:ahLst/>
                <a:cxnLst>
                  <a:cxn ang="0">
                    <a:pos x="T0" y="T1"/>
                  </a:cxn>
                  <a:cxn ang="0">
                    <a:pos x="T2" y="T3"/>
                  </a:cxn>
                  <a:cxn ang="0">
                    <a:pos x="T4" y="T5"/>
                  </a:cxn>
                  <a:cxn ang="0">
                    <a:pos x="T6" y="T7"/>
                  </a:cxn>
                </a:cxnLst>
                <a:rect l="0" t="0" r="r" b="b"/>
                <a:pathLst>
                  <a:path w="40" h="95">
                    <a:moveTo>
                      <a:pt x="0" y="0"/>
                    </a:moveTo>
                    <a:lnTo>
                      <a:pt x="40" y="95"/>
                    </a:lnTo>
                    <a:lnTo>
                      <a:pt x="40" y="95"/>
                    </a:lnTo>
                    <a:lnTo>
                      <a:pt x="40" y="95"/>
                    </a:lnTo>
                  </a:path>
                </a:pathLst>
              </a:custGeom>
              <a:noFill/>
              <a:ln w="6350">
                <a:solidFill>
                  <a:srgbClr val="6600CC"/>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327949" name="Freeform 269"/>
              <p:cNvSpPr>
                <a:spLocks/>
              </p:cNvSpPr>
              <p:nvPr/>
            </p:nvSpPr>
            <p:spPr bwMode="auto">
              <a:xfrm>
                <a:off x="1935" y="2793"/>
                <a:ext cx="43" cy="35"/>
              </a:xfrm>
              <a:custGeom>
                <a:avLst/>
                <a:gdLst>
                  <a:gd name="T0" fmla="*/ 0 w 43"/>
                  <a:gd name="T1" fmla="*/ 26 h 35"/>
                  <a:gd name="T2" fmla="*/ 43 w 43"/>
                  <a:gd name="T3" fmla="*/ 35 h 35"/>
                  <a:gd name="T4" fmla="*/ 25 w 43"/>
                  <a:gd name="T5" fmla="*/ 0 h 35"/>
                  <a:gd name="T6" fmla="*/ 22 w 43"/>
                  <a:gd name="T7" fmla="*/ 20 h 35"/>
                  <a:gd name="T8" fmla="*/ 0 w 43"/>
                  <a:gd name="T9" fmla="*/ 26 h 35"/>
                </a:gdLst>
                <a:ahLst/>
                <a:cxnLst>
                  <a:cxn ang="0">
                    <a:pos x="T0" y="T1"/>
                  </a:cxn>
                  <a:cxn ang="0">
                    <a:pos x="T2" y="T3"/>
                  </a:cxn>
                  <a:cxn ang="0">
                    <a:pos x="T4" y="T5"/>
                  </a:cxn>
                  <a:cxn ang="0">
                    <a:pos x="T6" y="T7"/>
                  </a:cxn>
                  <a:cxn ang="0">
                    <a:pos x="T8" y="T9"/>
                  </a:cxn>
                </a:cxnLst>
                <a:rect l="0" t="0" r="r" b="b"/>
                <a:pathLst>
                  <a:path w="43" h="35">
                    <a:moveTo>
                      <a:pt x="0" y="26"/>
                    </a:moveTo>
                    <a:lnTo>
                      <a:pt x="43" y="35"/>
                    </a:lnTo>
                    <a:lnTo>
                      <a:pt x="25" y="0"/>
                    </a:lnTo>
                    <a:lnTo>
                      <a:pt x="22" y="20"/>
                    </a:lnTo>
                    <a:lnTo>
                      <a:pt x="0" y="26"/>
                    </a:lnTo>
                    <a:close/>
                  </a:path>
                </a:pathLst>
              </a:custGeom>
              <a:solidFill>
                <a:srgbClr val="6600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sp>
        <p:nvSpPr>
          <p:cNvPr id="327950" name="Rectangle 270"/>
          <p:cNvSpPr>
            <a:spLocks noChangeArrowheads="1"/>
          </p:cNvSpPr>
          <p:nvPr/>
        </p:nvSpPr>
        <p:spPr bwMode="auto">
          <a:xfrm>
            <a:off x="531813" y="4171950"/>
            <a:ext cx="2039937" cy="833438"/>
          </a:xfrm>
          <a:prstGeom prst="rect">
            <a:avLst/>
          </a:prstGeom>
          <a:noFill/>
          <a:ln>
            <a:noFill/>
          </a:ln>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6350">
                <a:solidFill>
                  <a:srgbClr val="000000"/>
                </a:solidFill>
                <a:miter lim="800000"/>
                <a:headEnd/>
                <a:tailEnd/>
              </a14:hiddenLine>
            </a:ext>
          </a:extLst>
        </p:spPr>
        <p:txBody>
          <a:bodyPr/>
          <a:lstStyle/>
          <a:p>
            <a:endParaRPr lang="ja-JP" altLang="en-US"/>
          </a:p>
        </p:txBody>
      </p:sp>
      <p:sp>
        <p:nvSpPr>
          <p:cNvPr id="327951" name="Rectangle 271"/>
          <p:cNvSpPr>
            <a:spLocks noChangeArrowheads="1"/>
          </p:cNvSpPr>
          <p:nvPr/>
        </p:nvSpPr>
        <p:spPr bwMode="auto">
          <a:xfrm>
            <a:off x="914400" y="4514850"/>
            <a:ext cx="1019175"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l"/>
            <a:r>
              <a:rPr lang="en-US" altLang="ja-JP" sz="1600" b="1">
                <a:latin typeface="Arial" charset="0"/>
              </a:rPr>
              <a:t>PDPC</a:t>
            </a:r>
            <a:r>
              <a:rPr lang="ja-JP" altLang="en-US" sz="1600" b="1">
                <a:latin typeface="Arial" charset="0"/>
              </a:rPr>
              <a:t>法</a:t>
            </a:r>
            <a:endParaRPr lang="ja-JP" altLang="en-US" sz="1600" b="1"/>
          </a:p>
        </p:txBody>
      </p:sp>
      <p:sp>
        <p:nvSpPr>
          <p:cNvPr id="327952" name="Rectangle 272"/>
          <p:cNvSpPr>
            <a:spLocks noChangeArrowheads="1"/>
          </p:cNvSpPr>
          <p:nvPr/>
        </p:nvSpPr>
        <p:spPr bwMode="auto">
          <a:xfrm>
            <a:off x="2566988" y="4168775"/>
            <a:ext cx="1849437" cy="822325"/>
          </a:xfrm>
          <a:prstGeom prst="rect">
            <a:avLst/>
          </a:prstGeom>
          <a:noFill/>
          <a:ln>
            <a:noFill/>
          </a:ln>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6350">
                <a:solidFill>
                  <a:srgbClr val="000000"/>
                </a:solidFill>
                <a:miter lim="800000"/>
                <a:headEnd/>
                <a:tailEnd/>
              </a14:hiddenLine>
            </a:ext>
          </a:extLst>
        </p:spPr>
        <p:txBody>
          <a:bodyPr/>
          <a:lstStyle/>
          <a:p>
            <a:endParaRPr lang="ja-JP" altLang="en-US"/>
          </a:p>
        </p:txBody>
      </p:sp>
      <p:sp>
        <p:nvSpPr>
          <p:cNvPr id="327953" name="Rectangle 273"/>
          <p:cNvSpPr>
            <a:spLocks noChangeArrowheads="1"/>
          </p:cNvSpPr>
          <p:nvPr/>
        </p:nvSpPr>
        <p:spPr bwMode="auto">
          <a:xfrm>
            <a:off x="249238" y="1222375"/>
            <a:ext cx="317500" cy="722313"/>
          </a:xfrm>
          <a:prstGeom prst="rect">
            <a:avLst/>
          </a:prstGeom>
          <a:noFill/>
          <a:ln>
            <a:noFill/>
          </a:ln>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6350">
                <a:solidFill>
                  <a:srgbClr val="000000"/>
                </a:solidFill>
                <a:miter lim="800000"/>
                <a:headEnd/>
                <a:tailEnd/>
              </a14:hiddenLine>
            </a:ext>
          </a:extLst>
        </p:spPr>
        <p:txBody>
          <a:bodyPr anchor="ctr" anchorCtr="1"/>
          <a:lstStyle/>
          <a:p>
            <a:endParaRPr lang="ja-JP" altLang="en-US"/>
          </a:p>
        </p:txBody>
      </p:sp>
      <p:sp>
        <p:nvSpPr>
          <p:cNvPr id="327954" name="Rectangle 274"/>
          <p:cNvSpPr>
            <a:spLocks noChangeArrowheads="1"/>
          </p:cNvSpPr>
          <p:nvPr/>
        </p:nvSpPr>
        <p:spPr bwMode="auto">
          <a:xfrm flipH="1">
            <a:off x="344488" y="1423988"/>
            <a:ext cx="169862"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l"/>
            <a:r>
              <a:rPr lang="ja-JP" altLang="en-US" sz="1200" b="1">
                <a:latin typeface="ＭＳ Ｐゴシック" pitchFamily="50" charset="-128"/>
              </a:rPr>
              <a:t>１</a:t>
            </a:r>
            <a:endParaRPr lang="ja-JP" altLang="en-US" sz="1200"/>
          </a:p>
        </p:txBody>
      </p:sp>
      <p:sp>
        <p:nvSpPr>
          <p:cNvPr id="327955" name="Rectangle 275"/>
          <p:cNvSpPr>
            <a:spLocks noChangeArrowheads="1"/>
          </p:cNvSpPr>
          <p:nvPr/>
        </p:nvSpPr>
        <p:spPr bwMode="auto">
          <a:xfrm>
            <a:off x="249238" y="1944688"/>
            <a:ext cx="317500" cy="736600"/>
          </a:xfrm>
          <a:prstGeom prst="rect">
            <a:avLst/>
          </a:prstGeom>
          <a:noFill/>
          <a:ln>
            <a:noFill/>
          </a:ln>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6350">
                <a:solidFill>
                  <a:srgbClr val="000000"/>
                </a:solidFill>
                <a:miter lim="800000"/>
                <a:headEnd/>
                <a:tailEnd/>
              </a14:hiddenLine>
            </a:ext>
          </a:extLst>
        </p:spPr>
        <p:txBody>
          <a:bodyPr anchor="ctr" anchorCtr="1"/>
          <a:lstStyle/>
          <a:p>
            <a:endParaRPr lang="ja-JP" altLang="en-US"/>
          </a:p>
        </p:txBody>
      </p:sp>
      <p:sp>
        <p:nvSpPr>
          <p:cNvPr id="327956" name="Rectangle 276"/>
          <p:cNvSpPr>
            <a:spLocks noChangeArrowheads="1"/>
          </p:cNvSpPr>
          <p:nvPr/>
        </p:nvSpPr>
        <p:spPr bwMode="auto">
          <a:xfrm>
            <a:off x="344488" y="2185988"/>
            <a:ext cx="163512"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l"/>
            <a:r>
              <a:rPr lang="en-US" altLang="ja-JP" sz="1200" b="1">
                <a:latin typeface="ＭＳ Ｐゴシック" pitchFamily="50" charset="-128"/>
              </a:rPr>
              <a:t>2</a:t>
            </a:r>
          </a:p>
        </p:txBody>
      </p:sp>
      <p:sp>
        <p:nvSpPr>
          <p:cNvPr id="327957" name="Rectangle 277"/>
          <p:cNvSpPr>
            <a:spLocks noChangeArrowheads="1"/>
          </p:cNvSpPr>
          <p:nvPr/>
        </p:nvSpPr>
        <p:spPr bwMode="auto">
          <a:xfrm>
            <a:off x="344488" y="2989263"/>
            <a:ext cx="163512"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l"/>
            <a:r>
              <a:rPr lang="en-US" altLang="ja-JP" sz="1200" b="1">
                <a:latin typeface="ＭＳ Ｐゴシック" pitchFamily="50" charset="-128"/>
              </a:rPr>
              <a:t>3</a:t>
            </a:r>
            <a:endParaRPr lang="en-US" altLang="ja-JP" sz="1200"/>
          </a:p>
        </p:txBody>
      </p:sp>
      <p:sp>
        <p:nvSpPr>
          <p:cNvPr id="327958" name="Rectangle 278"/>
          <p:cNvSpPr>
            <a:spLocks noChangeArrowheads="1"/>
          </p:cNvSpPr>
          <p:nvPr/>
        </p:nvSpPr>
        <p:spPr bwMode="auto">
          <a:xfrm>
            <a:off x="249238" y="3362325"/>
            <a:ext cx="317500" cy="806450"/>
          </a:xfrm>
          <a:prstGeom prst="rect">
            <a:avLst/>
          </a:prstGeom>
          <a:noFill/>
          <a:ln>
            <a:noFill/>
          </a:ln>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6350">
                <a:solidFill>
                  <a:srgbClr val="000000"/>
                </a:solidFill>
                <a:miter lim="800000"/>
                <a:headEnd/>
                <a:tailEnd/>
              </a14:hiddenLine>
            </a:ext>
          </a:extLst>
        </p:spPr>
        <p:txBody>
          <a:bodyPr anchor="ctr" anchorCtr="1"/>
          <a:lstStyle/>
          <a:p>
            <a:endParaRPr lang="ja-JP" altLang="en-US"/>
          </a:p>
        </p:txBody>
      </p:sp>
      <p:sp>
        <p:nvSpPr>
          <p:cNvPr id="327959" name="Rectangle 279"/>
          <p:cNvSpPr>
            <a:spLocks noChangeArrowheads="1"/>
          </p:cNvSpPr>
          <p:nvPr/>
        </p:nvSpPr>
        <p:spPr bwMode="auto">
          <a:xfrm>
            <a:off x="344488" y="3797300"/>
            <a:ext cx="163512"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l"/>
            <a:r>
              <a:rPr lang="en-US" altLang="ja-JP" sz="1200" b="1">
                <a:latin typeface="ＭＳ Ｐゴシック" pitchFamily="50" charset="-128"/>
              </a:rPr>
              <a:t>4</a:t>
            </a:r>
            <a:endParaRPr lang="en-US" altLang="ja-JP" sz="1200"/>
          </a:p>
        </p:txBody>
      </p:sp>
      <p:sp>
        <p:nvSpPr>
          <p:cNvPr id="327960" name="Rectangle 280"/>
          <p:cNvSpPr>
            <a:spLocks noChangeArrowheads="1"/>
          </p:cNvSpPr>
          <p:nvPr/>
        </p:nvSpPr>
        <p:spPr bwMode="auto">
          <a:xfrm>
            <a:off x="249238" y="4171950"/>
            <a:ext cx="317500" cy="812800"/>
          </a:xfrm>
          <a:prstGeom prst="rect">
            <a:avLst/>
          </a:prstGeom>
          <a:noFill/>
          <a:ln>
            <a:noFill/>
          </a:ln>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6350">
                <a:solidFill>
                  <a:srgbClr val="000000"/>
                </a:solidFill>
                <a:miter lim="800000"/>
                <a:headEnd/>
                <a:tailEnd/>
              </a14:hiddenLine>
            </a:ext>
          </a:extLst>
        </p:spPr>
        <p:txBody>
          <a:bodyPr anchor="ctr" anchorCtr="1"/>
          <a:lstStyle/>
          <a:p>
            <a:endParaRPr lang="ja-JP" altLang="en-US"/>
          </a:p>
        </p:txBody>
      </p:sp>
      <p:sp>
        <p:nvSpPr>
          <p:cNvPr id="327961" name="Rectangle 281"/>
          <p:cNvSpPr>
            <a:spLocks noChangeArrowheads="1"/>
          </p:cNvSpPr>
          <p:nvPr/>
        </p:nvSpPr>
        <p:spPr bwMode="auto">
          <a:xfrm>
            <a:off x="344488" y="4621213"/>
            <a:ext cx="201612"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l"/>
            <a:r>
              <a:rPr lang="en-US" altLang="ja-JP" sz="1200" b="1">
                <a:latin typeface="ＭＳ Ｐゴシック" pitchFamily="50" charset="-128"/>
              </a:rPr>
              <a:t>5</a:t>
            </a:r>
            <a:endParaRPr lang="en-US" altLang="ja-JP" sz="1200"/>
          </a:p>
        </p:txBody>
      </p:sp>
      <p:sp>
        <p:nvSpPr>
          <p:cNvPr id="327962" name="Rectangle 282"/>
          <p:cNvSpPr>
            <a:spLocks noChangeArrowheads="1"/>
          </p:cNvSpPr>
          <p:nvPr/>
        </p:nvSpPr>
        <p:spPr bwMode="auto">
          <a:xfrm>
            <a:off x="293688" y="822325"/>
            <a:ext cx="171450" cy="16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nchorCtr="1">
            <a:spAutoFit/>
          </a:bodyPr>
          <a:lstStyle/>
          <a:p>
            <a:pPr algn="l"/>
            <a:r>
              <a:rPr lang="en-US" altLang="ja-JP" sz="1100"/>
              <a:t>No</a:t>
            </a:r>
          </a:p>
        </p:txBody>
      </p:sp>
      <p:sp>
        <p:nvSpPr>
          <p:cNvPr id="327963" name="Rectangle 283"/>
          <p:cNvSpPr>
            <a:spLocks noChangeArrowheads="1"/>
          </p:cNvSpPr>
          <p:nvPr/>
        </p:nvSpPr>
        <p:spPr bwMode="auto">
          <a:xfrm>
            <a:off x="249238" y="5913438"/>
            <a:ext cx="317500" cy="820737"/>
          </a:xfrm>
          <a:prstGeom prst="rect">
            <a:avLst/>
          </a:prstGeom>
          <a:noFill/>
          <a:ln>
            <a:noFill/>
          </a:ln>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6350">
                <a:solidFill>
                  <a:srgbClr val="000000"/>
                </a:solidFill>
                <a:miter lim="800000"/>
                <a:headEnd/>
                <a:tailEnd/>
              </a14:hiddenLine>
            </a:ext>
          </a:extLst>
        </p:spPr>
        <p:txBody>
          <a:bodyPr anchor="ctr" anchorCtr="1"/>
          <a:lstStyle/>
          <a:p>
            <a:endParaRPr lang="ja-JP" altLang="en-US"/>
          </a:p>
        </p:txBody>
      </p:sp>
      <p:sp>
        <p:nvSpPr>
          <p:cNvPr id="327964" name="Rectangle 284"/>
          <p:cNvSpPr>
            <a:spLocks noChangeArrowheads="1"/>
          </p:cNvSpPr>
          <p:nvPr/>
        </p:nvSpPr>
        <p:spPr bwMode="auto">
          <a:xfrm>
            <a:off x="344488" y="6202363"/>
            <a:ext cx="201612"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l"/>
            <a:r>
              <a:rPr lang="en-US" altLang="ja-JP" sz="1200" b="1">
                <a:latin typeface="ＭＳ Ｐゴシック" pitchFamily="50" charset="-128"/>
              </a:rPr>
              <a:t>7</a:t>
            </a:r>
            <a:endParaRPr lang="en-US" altLang="ja-JP" sz="1200"/>
          </a:p>
        </p:txBody>
      </p:sp>
      <p:sp>
        <p:nvSpPr>
          <p:cNvPr id="327965" name="Rectangle 285"/>
          <p:cNvSpPr>
            <a:spLocks noChangeArrowheads="1"/>
          </p:cNvSpPr>
          <p:nvPr/>
        </p:nvSpPr>
        <p:spPr bwMode="auto">
          <a:xfrm>
            <a:off x="249238" y="4978400"/>
            <a:ext cx="317500" cy="947738"/>
          </a:xfrm>
          <a:prstGeom prst="rect">
            <a:avLst/>
          </a:prstGeom>
          <a:noFill/>
          <a:ln>
            <a:noFill/>
          </a:ln>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6350">
                <a:solidFill>
                  <a:srgbClr val="000000"/>
                </a:solidFill>
                <a:miter lim="800000"/>
                <a:headEnd/>
                <a:tailEnd/>
              </a14:hiddenLine>
            </a:ext>
          </a:extLst>
        </p:spPr>
        <p:txBody>
          <a:bodyPr anchor="ctr" anchorCtr="1"/>
          <a:lstStyle/>
          <a:p>
            <a:endParaRPr lang="ja-JP" altLang="en-US"/>
          </a:p>
        </p:txBody>
      </p:sp>
      <p:sp>
        <p:nvSpPr>
          <p:cNvPr id="327966" name="Rectangle 286"/>
          <p:cNvSpPr>
            <a:spLocks noChangeArrowheads="1"/>
          </p:cNvSpPr>
          <p:nvPr/>
        </p:nvSpPr>
        <p:spPr bwMode="auto">
          <a:xfrm>
            <a:off x="344488" y="5387975"/>
            <a:ext cx="214312"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l"/>
            <a:r>
              <a:rPr lang="en-US" altLang="ja-JP" sz="1200" b="1">
                <a:latin typeface="ＭＳ Ｐゴシック" pitchFamily="50" charset="-128"/>
              </a:rPr>
              <a:t>6</a:t>
            </a:r>
            <a:endParaRPr lang="en-US" altLang="ja-JP" sz="1200"/>
          </a:p>
        </p:txBody>
      </p:sp>
      <p:grpSp>
        <p:nvGrpSpPr>
          <p:cNvPr id="327967" name="Group 287"/>
          <p:cNvGrpSpPr>
            <a:grpSpLocks/>
          </p:cNvGrpSpPr>
          <p:nvPr/>
        </p:nvGrpSpPr>
        <p:grpSpPr bwMode="auto">
          <a:xfrm>
            <a:off x="2767013" y="4375150"/>
            <a:ext cx="1457325" cy="647700"/>
            <a:chOff x="1622" y="2003"/>
            <a:chExt cx="627" cy="267"/>
          </a:xfrm>
        </p:grpSpPr>
        <p:sp>
          <p:nvSpPr>
            <p:cNvPr id="327968" name="Rectangle 288"/>
            <p:cNvSpPr>
              <a:spLocks noChangeArrowheads="1"/>
            </p:cNvSpPr>
            <p:nvPr/>
          </p:nvSpPr>
          <p:spPr bwMode="auto">
            <a:xfrm>
              <a:off x="1865" y="2148"/>
              <a:ext cx="115" cy="13"/>
            </a:xfrm>
            <a:prstGeom prst="rect">
              <a:avLst/>
            </a:prstGeom>
            <a:solidFill>
              <a:srgbClr val="FFFFFF"/>
            </a:solidFill>
            <a:ln w="6350">
              <a:solidFill>
                <a:srgbClr val="000000"/>
              </a:solidFill>
              <a:miter lim="800000"/>
              <a:headEnd/>
              <a:tailEnd/>
            </a:ln>
          </p:spPr>
          <p:txBody>
            <a:bodyPr/>
            <a:lstStyle/>
            <a:p>
              <a:endParaRPr lang="ja-JP" altLang="en-US"/>
            </a:p>
          </p:txBody>
        </p:sp>
        <p:sp>
          <p:nvSpPr>
            <p:cNvPr id="327969" name="Rectangle 289"/>
            <p:cNvSpPr>
              <a:spLocks noChangeArrowheads="1"/>
            </p:cNvSpPr>
            <p:nvPr/>
          </p:nvSpPr>
          <p:spPr bwMode="auto">
            <a:xfrm>
              <a:off x="1893" y="2149"/>
              <a:ext cx="44" cy="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ja-JP" altLang="en-US" sz="200">
                  <a:latin typeface="ＭＳ Ｐゴシック" pitchFamily="50" charset="-128"/>
                </a:rPr>
                <a:t>家へ連絡</a:t>
              </a:r>
              <a:endParaRPr lang="ja-JP" altLang="en-US" sz="1100"/>
            </a:p>
          </p:txBody>
        </p:sp>
        <p:sp>
          <p:nvSpPr>
            <p:cNvPr id="327970" name="Rectangle 290"/>
            <p:cNvSpPr>
              <a:spLocks noChangeArrowheads="1"/>
            </p:cNvSpPr>
            <p:nvPr/>
          </p:nvSpPr>
          <p:spPr bwMode="auto">
            <a:xfrm>
              <a:off x="1832" y="2223"/>
              <a:ext cx="181" cy="12"/>
            </a:xfrm>
            <a:prstGeom prst="rect">
              <a:avLst/>
            </a:prstGeom>
            <a:solidFill>
              <a:srgbClr val="FFFFFF"/>
            </a:solidFill>
            <a:ln w="6350">
              <a:solidFill>
                <a:srgbClr val="000000"/>
              </a:solidFill>
              <a:miter lim="800000"/>
              <a:headEnd/>
              <a:tailEnd/>
            </a:ln>
          </p:spPr>
          <p:txBody>
            <a:bodyPr/>
            <a:lstStyle/>
            <a:p>
              <a:endParaRPr lang="ja-JP" altLang="en-US"/>
            </a:p>
          </p:txBody>
        </p:sp>
        <p:sp>
          <p:nvSpPr>
            <p:cNvPr id="327971" name="Rectangle 291"/>
            <p:cNvSpPr>
              <a:spLocks noChangeArrowheads="1"/>
            </p:cNvSpPr>
            <p:nvPr/>
          </p:nvSpPr>
          <p:spPr bwMode="auto">
            <a:xfrm>
              <a:off x="1863" y="2220"/>
              <a:ext cx="88" cy="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ja-JP" altLang="en-US" sz="200">
                  <a:latin typeface="ＭＳ Ｐゴシック" pitchFamily="50" charset="-128"/>
                </a:rPr>
                <a:t>家人が定期券持参</a:t>
              </a:r>
              <a:endParaRPr lang="ja-JP" altLang="en-US" sz="1100"/>
            </a:p>
          </p:txBody>
        </p:sp>
        <p:grpSp>
          <p:nvGrpSpPr>
            <p:cNvPr id="327972" name="Group 292"/>
            <p:cNvGrpSpPr>
              <a:grpSpLocks/>
            </p:cNvGrpSpPr>
            <p:nvPr/>
          </p:nvGrpSpPr>
          <p:grpSpPr bwMode="auto">
            <a:xfrm>
              <a:off x="1892" y="2126"/>
              <a:ext cx="26" cy="22"/>
              <a:chOff x="1892" y="2126"/>
              <a:chExt cx="26" cy="22"/>
            </a:xfrm>
          </p:grpSpPr>
          <p:sp>
            <p:nvSpPr>
              <p:cNvPr id="327973" name="Line 293"/>
              <p:cNvSpPr>
                <a:spLocks noChangeShapeType="1"/>
              </p:cNvSpPr>
              <p:nvPr/>
            </p:nvSpPr>
            <p:spPr bwMode="auto">
              <a:xfrm>
                <a:off x="1904" y="2147"/>
                <a:ext cx="1"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27974" name="Freeform 294"/>
              <p:cNvSpPr>
                <a:spLocks/>
              </p:cNvSpPr>
              <p:nvPr/>
            </p:nvSpPr>
            <p:spPr bwMode="auto">
              <a:xfrm>
                <a:off x="1892" y="2126"/>
                <a:ext cx="26" cy="22"/>
              </a:xfrm>
              <a:custGeom>
                <a:avLst/>
                <a:gdLst>
                  <a:gd name="T0" fmla="*/ 0 w 26"/>
                  <a:gd name="T1" fmla="*/ 0 h 22"/>
                  <a:gd name="T2" fmla="*/ 12 w 26"/>
                  <a:gd name="T3" fmla="*/ 22 h 22"/>
                  <a:gd name="T4" fmla="*/ 26 w 26"/>
                  <a:gd name="T5" fmla="*/ 0 h 22"/>
                </a:gdLst>
                <a:ahLst/>
                <a:cxnLst>
                  <a:cxn ang="0">
                    <a:pos x="T0" y="T1"/>
                  </a:cxn>
                  <a:cxn ang="0">
                    <a:pos x="T2" y="T3"/>
                  </a:cxn>
                  <a:cxn ang="0">
                    <a:pos x="T4" y="T5"/>
                  </a:cxn>
                </a:cxnLst>
                <a:rect l="0" t="0" r="r" b="b"/>
                <a:pathLst>
                  <a:path w="26" h="22">
                    <a:moveTo>
                      <a:pt x="0" y="0"/>
                    </a:moveTo>
                    <a:lnTo>
                      <a:pt x="12" y="22"/>
                    </a:lnTo>
                    <a:lnTo>
                      <a:pt x="26"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grpSp>
          <p:nvGrpSpPr>
            <p:cNvPr id="327975" name="Group 295"/>
            <p:cNvGrpSpPr>
              <a:grpSpLocks/>
            </p:cNvGrpSpPr>
            <p:nvPr/>
          </p:nvGrpSpPr>
          <p:grpSpPr bwMode="auto">
            <a:xfrm>
              <a:off x="1910" y="2148"/>
              <a:ext cx="26" cy="22"/>
              <a:chOff x="1910" y="2148"/>
              <a:chExt cx="26" cy="22"/>
            </a:xfrm>
          </p:grpSpPr>
          <p:sp>
            <p:nvSpPr>
              <p:cNvPr id="327976" name="Line 296"/>
              <p:cNvSpPr>
                <a:spLocks noChangeShapeType="1"/>
              </p:cNvSpPr>
              <p:nvPr/>
            </p:nvSpPr>
            <p:spPr bwMode="auto">
              <a:xfrm>
                <a:off x="1923" y="2169"/>
                <a:ext cx="1"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27977" name="Freeform 297"/>
              <p:cNvSpPr>
                <a:spLocks/>
              </p:cNvSpPr>
              <p:nvPr/>
            </p:nvSpPr>
            <p:spPr bwMode="auto">
              <a:xfrm>
                <a:off x="1910" y="2148"/>
                <a:ext cx="26" cy="21"/>
              </a:xfrm>
              <a:custGeom>
                <a:avLst/>
                <a:gdLst>
                  <a:gd name="T0" fmla="*/ 0 w 26"/>
                  <a:gd name="T1" fmla="*/ 0 h 21"/>
                  <a:gd name="T2" fmla="*/ 14 w 26"/>
                  <a:gd name="T3" fmla="*/ 21 h 21"/>
                  <a:gd name="T4" fmla="*/ 26 w 26"/>
                  <a:gd name="T5" fmla="*/ 0 h 21"/>
                </a:gdLst>
                <a:ahLst/>
                <a:cxnLst>
                  <a:cxn ang="0">
                    <a:pos x="T0" y="T1"/>
                  </a:cxn>
                  <a:cxn ang="0">
                    <a:pos x="T2" y="T3"/>
                  </a:cxn>
                  <a:cxn ang="0">
                    <a:pos x="T4" y="T5"/>
                  </a:cxn>
                </a:cxnLst>
                <a:rect l="0" t="0" r="r" b="b"/>
                <a:pathLst>
                  <a:path w="26" h="21">
                    <a:moveTo>
                      <a:pt x="0" y="0"/>
                    </a:moveTo>
                    <a:lnTo>
                      <a:pt x="14" y="21"/>
                    </a:lnTo>
                    <a:lnTo>
                      <a:pt x="26"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grpSp>
          <p:nvGrpSpPr>
            <p:cNvPr id="327978" name="Group 298"/>
            <p:cNvGrpSpPr>
              <a:grpSpLocks/>
            </p:cNvGrpSpPr>
            <p:nvPr/>
          </p:nvGrpSpPr>
          <p:grpSpPr bwMode="auto">
            <a:xfrm>
              <a:off x="1910" y="2200"/>
              <a:ext cx="26" cy="22"/>
              <a:chOff x="1910" y="2200"/>
              <a:chExt cx="26" cy="22"/>
            </a:xfrm>
          </p:grpSpPr>
          <p:sp>
            <p:nvSpPr>
              <p:cNvPr id="327979" name="Line 299"/>
              <p:cNvSpPr>
                <a:spLocks noChangeShapeType="1"/>
              </p:cNvSpPr>
              <p:nvPr/>
            </p:nvSpPr>
            <p:spPr bwMode="auto">
              <a:xfrm>
                <a:off x="1923" y="2221"/>
                <a:ext cx="1"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27980" name="Freeform 300"/>
              <p:cNvSpPr>
                <a:spLocks/>
              </p:cNvSpPr>
              <p:nvPr/>
            </p:nvSpPr>
            <p:spPr bwMode="auto">
              <a:xfrm>
                <a:off x="1910" y="2200"/>
                <a:ext cx="26" cy="22"/>
              </a:xfrm>
              <a:custGeom>
                <a:avLst/>
                <a:gdLst>
                  <a:gd name="T0" fmla="*/ 0 w 26"/>
                  <a:gd name="T1" fmla="*/ 0 h 22"/>
                  <a:gd name="T2" fmla="*/ 14 w 26"/>
                  <a:gd name="T3" fmla="*/ 22 h 22"/>
                  <a:gd name="T4" fmla="*/ 26 w 26"/>
                  <a:gd name="T5" fmla="*/ 0 h 22"/>
                </a:gdLst>
                <a:ahLst/>
                <a:cxnLst>
                  <a:cxn ang="0">
                    <a:pos x="T0" y="T1"/>
                  </a:cxn>
                  <a:cxn ang="0">
                    <a:pos x="T2" y="T3"/>
                  </a:cxn>
                  <a:cxn ang="0">
                    <a:pos x="T4" y="T5"/>
                  </a:cxn>
                </a:cxnLst>
                <a:rect l="0" t="0" r="r" b="b"/>
                <a:pathLst>
                  <a:path w="26" h="22">
                    <a:moveTo>
                      <a:pt x="0" y="0"/>
                    </a:moveTo>
                    <a:lnTo>
                      <a:pt x="14" y="22"/>
                    </a:lnTo>
                    <a:lnTo>
                      <a:pt x="26"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sp>
          <p:nvSpPr>
            <p:cNvPr id="327981" name="Line 301"/>
            <p:cNvSpPr>
              <a:spLocks noChangeShapeType="1"/>
            </p:cNvSpPr>
            <p:nvPr/>
          </p:nvSpPr>
          <p:spPr bwMode="auto">
            <a:xfrm>
              <a:off x="1923" y="2236"/>
              <a:ext cx="1" cy="5"/>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27982" name="Line 302"/>
            <p:cNvSpPr>
              <a:spLocks noChangeShapeType="1"/>
            </p:cNvSpPr>
            <p:nvPr/>
          </p:nvSpPr>
          <p:spPr bwMode="auto">
            <a:xfrm>
              <a:off x="1746" y="2241"/>
              <a:ext cx="175"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nvGrpSpPr>
            <p:cNvPr id="327983" name="Group 303"/>
            <p:cNvGrpSpPr>
              <a:grpSpLocks/>
            </p:cNvGrpSpPr>
            <p:nvPr/>
          </p:nvGrpSpPr>
          <p:grpSpPr bwMode="auto">
            <a:xfrm>
              <a:off x="1734" y="2227"/>
              <a:ext cx="26" cy="22"/>
              <a:chOff x="1734" y="2227"/>
              <a:chExt cx="26" cy="22"/>
            </a:xfrm>
          </p:grpSpPr>
          <p:sp>
            <p:nvSpPr>
              <p:cNvPr id="327984" name="Line 304"/>
              <p:cNvSpPr>
                <a:spLocks noChangeShapeType="1"/>
              </p:cNvSpPr>
              <p:nvPr/>
            </p:nvSpPr>
            <p:spPr bwMode="auto">
              <a:xfrm>
                <a:off x="1746" y="2248"/>
                <a:ext cx="1"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27985" name="Freeform 305"/>
              <p:cNvSpPr>
                <a:spLocks/>
              </p:cNvSpPr>
              <p:nvPr/>
            </p:nvSpPr>
            <p:spPr bwMode="auto">
              <a:xfrm>
                <a:off x="1734" y="2227"/>
                <a:ext cx="26" cy="22"/>
              </a:xfrm>
              <a:custGeom>
                <a:avLst/>
                <a:gdLst>
                  <a:gd name="T0" fmla="*/ 0 w 26"/>
                  <a:gd name="T1" fmla="*/ 0 h 22"/>
                  <a:gd name="T2" fmla="*/ 12 w 26"/>
                  <a:gd name="T3" fmla="*/ 22 h 22"/>
                  <a:gd name="T4" fmla="*/ 26 w 26"/>
                  <a:gd name="T5" fmla="*/ 0 h 22"/>
                </a:gdLst>
                <a:ahLst/>
                <a:cxnLst>
                  <a:cxn ang="0">
                    <a:pos x="T0" y="T1"/>
                  </a:cxn>
                  <a:cxn ang="0">
                    <a:pos x="T2" y="T3"/>
                  </a:cxn>
                  <a:cxn ang="0">
                    <a:pos x="T4" y="T5"/>
                  </a:cxn>
                </a:cxnLst>
                <a:rect l="0" t="0" r="r" b="b"/>
                <a:pathLst>
                  <a:path w="26" h="22">
                    <a:moveTo>
                      <a:pt x="0" y="0"/>
                    </a:moveTo>
                    <a:lnTo>
                      <a:pt x="12" y="22"/>
                    </a:lnTo>
                    <a:lnTo>
                      <a:pt x="26"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sp>
          <p:nvSpPr>
            <p:cNvPr id="327986" name="Rectangle 306"/>
            <p:cNvSpPr>
              <a:spLocks noChangeArrowheads="1"/>
            </p:cNvSpPr>
            <p:nvPr/>
          </p:nvSpPr>
          <p:spPr bwMode="auto">
            <a:xfrm>
              <a:off x="2084" y="2128"/>
              <a:ext cx="165" cy="20"/>
            </a:xfrm>
            <a:prstGeom prst="rect">
              <a:avLst/>
            </a:prstGeom>
            <a:solidFill>
              <a:srgbClr val="FFFFFF"/>
            </a:solidFill>
            <a:ln w="6350">
              <a:solidFill>
                <a:srgbClr val="000000"/>
              </a:solidFill>
              <a:miter lim="800000"/>
              <a:headEnd/>
              <a:tailEnd/>
            </a:ln>
          </p:spPr>
          <p:txBody>
            <a:bodyPr/>
            <a:lstStyle/>
            <a:p>
              <a:endParaRPr lang="ja-JP" altLang="en-US"/>
            </a:p>
          </p:txBody>
        </p:sp>
        <p:sp>
          <p:nvSpPr>
            <p:cNvPr id="327987" name="Rectangle 307"/>
            <p:cNvSpPr>
              <a:spLocks noChangeArrowheads="1"/>
            </p:cNvSpPr>
            <p:nvPr/>
          </p:nvSpPr>
          <p:spPr bwMode="auto">
            <a:xfrm>
              <a:off x="2122" y="2126"/>
              <a:ext cx="63" cy="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ja-JP" altLang="en-US" sz="200">
                  <a:latin typeface="ＭＳ Ｐゴシック" pitchFamily="50" charset="-128"/>
                </a:rPr>
                <a:t>会社へ電話し</a:t>
              </a:r>
              <a:endParaRPr lang="ja-JP" altLang="en-US" sz="1100"/>
            </a:p>
          </p:txBody>
        </p:sp>
        <p:sp>
          <p:nvSpPr>
            <p:cNvPr id="327988" name="Rectangle 308"/>
            <p:cNvSpPr>
              <a:spLocks noChangeArrowheads="1"/>
            </p:cNvSpPr>
            <p:nvPr/>
          </p:nvSpPr>
          <p:spPr bwMode="auto">
            <a:xfrm>
              <a:off x="2115" y="2138"/>
              <a:ext cx="74" cy="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ja-JP" altLang="en-US" sz="200">
                  <a:latin typeface="ＭＳ Ｐゴシック" pitchFamily="50" charset="-128"/>
                </a:rPr>
                <a:t>遅刻を連絡する</a:t>
              </a:r>
              <a:endParaRPr lang="ja-JP" altLang="en-US" sz="1100"/>
            </a:p>
          </p:txBody>
        </p:sp>
        <p:sp>
          <p:nvSpPr>
            <p:cNvPr id="327989" name="Rectangle 309"/>
            <p:cNvSpPr>
              <a:spLocks noChangeArrowheads="1"/>
            </p:cNvSpPr>
            <p:nvPr/>
          </p:nvSpPr>
          <p:spPr bwMode="auto">
            <a:xfrm>
              <a:off x="2108" y="2171"/>
              <a:ext cx="116" cy="13"/>
            </a:xfrm>
            <a:prstGeom prst="rect">
              <a:avLst/>
            </a:prstGeom>
            <a:solidFill>
              <a:srgbClr val="FFFFFF"/>
            </a:solidFill>
            <a:ln w="6350">
              <a:solidFill>
                <a:srgbClr val="000000"/>
              </a:solidFill>
              <a:miter lim="800000"/>
              <a:headEnd/>
              <a:tailEnd/>
            </a:ln>
          </p:spPr>
          <p:txBody>
            <a:bodyPr/>
            <a:lstStyle/>
            <a:p>
              <a:endParaRPr lang="ja-JP" altLang="en-US"/>
            </a:p>
          </p:txBody>
        </p:sp>
        <p:sp>
          <p:nvSpPr>
            <p:cNvPr id="327990" name="Rectangle 310"/>
            <p:cNvSpPr>
              <a:spLocks noChangeArrowheads="1"/>
            </p:cNvSpPr>
            <p:nvPr/>
          </p:nvSpPr>
          <p:spPr bwMode="auto">
            <a:xfrm>
              <a:off x="2131" y="2172"/>
              <a:ext cx="50" cy="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ja-JP" altLang="en-US" sz="200">
                  <a:latin typeface="ＭＳ Ｐゴシック" pitchFamily="50" charset="-128"/>
                </a:rPr>
                <a:t>取りに帰る</a:t>
              </a:r>
              <a:endParaRPr lang="ja-JP" altLang="en-US" sz="1100"/>
            </a:p>
          </p:txBody>
        </p:sp>
        <p:sp>
          <p:nvSpPr>
            <p:cNvPr id="327991" name="Line 311"/>
            <p:cNvSpPr>
              <a:spLocks noChangeShapeType="1"/>
            </p:cNvSpPr>
            <p:nvPr/>
          </p:nvSpPr>
          <p:spPr bwMode="auto">
            <a:xfrm>
              <a:off x="1950" y="2114"/>
              <a:ext cx="183"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nvGrpSpPr>
            <p:cNvPr id="327992" name="Group 312"/>
            <p:cNvGrpSpPr>
              <a:grpSpLocks/>
            </p:cNvGrpSpPr>
            <p:nvPr/>
          </p:nvGrpSpPr>
          <p:grpSpPr bwMode="auto">
            <a:xfrm>
              <a:off x="2116" y="2108"/>
              <a:ext cx="26" cy="22"/>
              <a:chOff x="2116" y="2108"/>
              <a:chExt cx="26" cy="22"/>
            </a:xfrm>
          </p:grpSpPr>
          <p:sp>
            <p:nvSpPr>
              <p:cNvPr id="327993" name="Line 313"/>
              <p:cNvSpPr>
                <a:spLocks noChangeShapeType="1"/>
              </p:cNvSpPr>
              <p:nvPr/>
            </p:nvSpPr>
            <p:spPr bwMode="auto">
              <a:xfrm>
                <a:off x="2128" y="2129"/>
                <a:ext cx="1"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27994" name="Freeform 314"/>
              <p:cNvSpPr>
                <a:spLocks/>
              </p:cNvSpPr>
              <p:nvPr/>
            </p:nvSpPr>
            <p:spPr bwMode="auto">
              <a:xfrm>
                <a:off x="2116" y="2108"/>
                <a:ext cx="26" cy="21"/>
              </a:xfrm>
              <a:custGeom>
                <a:avLst/>
                <a:gdLst>
                  <a:gd name="T0" fmla="*/ 0 w 26"/>
                  <a:gd name="T1" fmla="*/ 0 h 21"/>
                  <a:gd name="T2" fmla="*/ 12 w 26"/>
                  <a:gd name="T3" fmla="*/ 21 h 21"/>
                  <a:gd name="T4" fmla="*/ 26 w 26"/>
                  <a:gd name="T5" fmla="*/ 0 h 21"/>
                </a:gdLst>
                <a:ahLst/>
                <a:cxnLst>
                  <a:cxn ang="0">
                    <a:pos x="T0" y="T1"/>
                  </a:cxn>
                  <a:cxn ang="0">
                    <a:pos x="T2" y="T3"/>
                  </a:cxn>
                  <a:cxn ang="0">
                    <a:pos x="T4" y="T5"/>
                  </a:cxn>
                </a:cxnLst>
                <a:rect l="0" t="0" r="r" b="b"/>
                <a:pathLst>
                  <a:path w="26" h="21">
                    <a:moveTo>
                      <a:pt x="0" y="0"/>
                    </a:moveTo>
                    <a:lnTo>
                      <a:pt x="12" y="21"/>
                    </a:lnTo>
                    <a:lnTo>
                      <a:pt x="26"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grpSp>
          <p:nvGrpSpPr>
            <p:cNvPr id="327995" name="Group 315"/>
            <p:cNvGrpSpPr>
              <a:grpSpLocks/>
            </p:cNvGrpSpPr>
            <p:nvPr/>
          </p:nvGrpSpPr>
          <p:grpSpPr bwMode="auto">
            <a:xfrm>
              <a:off x="2153" y="2148"/>
              <a:ext cx="26" cy="22"/>
              <a:chOff x="2153" y="2148"/>
              <a:chExt cx="26" cy="22"/>
            </a:xfrm>
          </p:grpSpPr>
          <p:sp>
            <p:nvSpPr>
              <p:cNvPr id="327996" name="Line 316"/>
              <p:cNvSpPr>
                <a:spLocks noChangeShapeType="1"/>
              </p:cNvSpPr>
              <p:nvPr/>
            </p:nvSpPr>
            <p:spPr bwMode="auto">
              <a:xfrm>
                <a:off x="2165" y="2169"/>
                <a:ext cx="1"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27997" name="Freeform 317"/>
              <p:cNvSpPr>
                <a:spLocks/>
              </p:cNvSpPr>
              <p:nvPr/>
            </p:nvSpPr>
            <p:spPr bwMode="auto">
              <a:xfrm>
                <a:off x="2153" y="2148"/>
                <a:ext cx="26" cy="21"/>
              </a:xfrm>
              <a:custGeom>
                <a:avLst/>
                <a:gdLst>
                  <a:gd name="T0" fmla="*/ 0 w 26"/>
                  <a:gd name="T1" fmla="*/ 0 h 21"/>
                  <a:gd name="T2" fmla="*/ 12 w 26"/>
                  <a:gd name="T3" fmla="*/ 21 h 21"/>
                  <a:gd name="T4" fmla="*/ 26 w 26"/>
                  <a:gd name="T5" fmla="*/ 0 h 21"/>
                </a:gdLst>
                <a:ahLst/>
                <a:cxnLst>
                  <a:cxn ang="0">
                    <a:pos x="T0" y="T1"/>
                  </a:cxn>
                  <a:cxn ang="0">
                    <a:pos x="T2" y="T3"/>
                  </a:cxn>
                  <a:cxn ang="0">
                    <a:pos x="T4" y="T5"/>
                  </a:cxn>
                </a:cxnLst>
                <a:rect l="0" t="0" r="r" b="b"/>
                <a:pathLst>
                  <a:path w="26" h="21">
                    <a:moveTo>
                      <a:pt x="0" y="0"/>
                    </a:moveTo>
                    <a:lnTo>
                      <a:pt x="12" y="21"/>
                    </a:lnTo>
                    <a:lnTo>
                      <a:pt x="26"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grpSp>
          <p:nvGrpSpPr>
            <p:cNvPr id="327998" name="Group 318"/>
            <p:cNvGrpSpPr>
              <a:grpSpLocks/>
            </p:cNvGrpSpPr>
            <p:nvPr/>
          </p:nvGrpSpPr>
          <p:grpSpPr bwMode="auto">
            <a:xfrm>
              <a:off x="2153" y="2185"/>
              <a:ext cx="26" cy="64"/>
              <a:chOff x="2153" y="2185"/>
              <a:chExt cx="26" cy="64"/>
            </a:xfrm>
          </p:grpSpPr>
          <p:sp>
            <p:nvSpPr>
              <p:cNvPr id="327999" name="Line 319"/>
              <p:cNvSpPr>
                <a:spLocks noChangeShapeType="1"/>
              </p:cNvSpPr>
              <p:nvPr/>
            </p:nvSpPr>
            <p:spPr bwMode="auto">
              <a:xfrm>
                <a:off x="2165" y="2185"/>
                <a:ext cx="1" cy="63"/>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28000" name="Freeform 320"/>
              <p:cNvSpPr>
                <a:spLocks/>
              </p:cNvSpPr>
              <p:nvPr/>
            </p:nvSpPr>
            <p:spPr bwMode="auto">
              <a:xfrm>
                <a:off x="2153" y="2227"/>
                <a:ext cx="26" cy="22"/>
              </a:xfrm>
              <a:custGeom>
                <a:avLst/>
                <a:gdLst>
                  <a:gd name="T0" fmla="*/ 0 w 26"/>
                  <a:gd name="T1" fmla="*/ 0 h 22"/>
                  <a:gd name="T2" fmla="*/ 12 w 26"/>
                  <a:gd name="T3" fmla="*/ 22 h 22"/>
                  <a:gd name="T4" fmla="*/ 26 w 26"/>
                  <a:gd name="T5" fmla="*/ 0 h 22"/>
                </a:gdLst>
                <a:ahLst/>
                <a:cxnLst>
                  <a:cxn ang="0">
                    <a:pos x="T0" y="T1"/>
                  </a:cxn>
                  <a:cxn ang="0">
                    <a:pos x="T2" y="T3"/>
                  </a:cxn>
                  <a:cxn ang="0">
                    <a:pos x="T4" y="T5"/>
                  </a:cxn>
                </a:cxnLst>
                <a:rect l="0" t="0" r="r" b="b"/>
                <a:pathLst>
                  <a:path w="26" h="22">
                    <a:moveTo>
                      <a:pt x="0" y="0"/>
                    </a:moveTo>
                    <a:lnTo>
                      <a:pt x="12" y="22"/>
                    </a:lnTo>
                    <a:lnTo>
                      <a:pt x="26"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sp>
          <p:nvSpPr>
            <p:cNvPr id="328001" name="Line 321"/>
            <p:cNvSpPr>
              <a:spLocks noChangeShapeType="1"/>
            </p:cNvSpPr>
            <p:nvPr/>
          </p:nvSpPr>
          <p:spPr bwMode="auto">
            <a:xfrm>
              <a:off x="1964" y="2189"/>
              <a:ext cx="58"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28002" name="Line 322"/>
            <p:cNvSpPr>
              <a:spLocks noChangeShapeType="1"/>
            </p:cNvSpPr>
            <p:nvPr/>
          </p:nvSpPr>
          <p:spPr bwMode="auto">
            <a:xfrm flipV="1">
              <a:off x="2022" y="2136"/>
              <a:ext cx="1" cy="53"/>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nvGrpSpPr>
            <p:cNvPr id="328003" name="Group 323"/>
            <p:cNvGrpSpPr>
              <a:grpSpLocks/>
            </p:cNvGrpSpPr>
            <p:nvPr/>
          </p:nvGrpSpPr>
          <p:grpSpPr bwMode="auto">
            <a:xfrm>
              <a:off x="2022" y="2127"/>
              <a:ext cx="60" cy="22"/>
              <a:chOff x="2022" y="2127"/>
              <a:chExt cx="60" cy="22"/>
            </a:xfrm>
          </p:grpSpPr>
          <p:sp>
            <p:nvSpPr>
              <p:cNvPr id="328004" name="Line 324"/>
              <p:cNvSpPr>
                <a:spLocks noChangeShapeType="1"/>
              </p:cNvSpPr>
              <p:nvPr/>
            </p:nvSpPr>
            <p:spPr bwMode="auto">
              <a:xfrm>
                <a:off x="2022" y="2137"/>
                <a:ext cx="58"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28005" name="Freeform 325"/>
              <p:cNvSpPr>
                <a:spLocks/>
              </p:cNvSpPr>
              <p:nvPr/>
            </p:nvSpPr>
            <p:spPr bwMode="auto">
              <a:xfrm>
                <a:off x="2056" y="2127"/>
                <a:ext cx="26" cy="22"/>
              </a:xfrm>
              <a:custGeom>
                <a:avLst/>
                <a:gdLst>
                  <a:gd name="T0" fmla="*/ 0 w 26"/>
                  <a:gd name="T1" fmla="*/ 22 h 22"/>
                  <a:gd name="T2" fmla="*/ 26 w 26"/>
                  <a:gd name="T3" fmla="*/ 10 h 22"/>
                  <a:gd name="T4" fmla="*/ 0 w 26"/>
                  <a:gd name="T5" fmla="*/ 0 h 22"/>
                </a:gdLst>
                <a:ahLst/>
                <a:cxnLst>
                  <a:cxn ang="0">
                    <a:pos x="T0" y="T1"/>
                  </a:cxn>
                  <a:cxn ang="0">
                    <a:pos x="T2" y="T3"/>
                  </a:cxn>
                  <a:cxn ang="0">
                    <a:pos x="T4" y="T5"/>
                  </a:cxn>
                </a:cxnLst>
                <a:rect l="0" t="0" r="r" b="b"/>
                <a:pathLst>
                  <a:path w="26" h="22">
                    <a:moveTo>
                      <a:pt x="0" y="22"/>
                    </a:moveTo>
                    <a:lnTo>
                      <a:pt x="26" y="10"/>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grpSp>
          <p:nvGrpSpPr>
            <p:cNvPr id="328006" name="Group 326"/>
            <p:cNvGrpSpPr>
              <a:grpSpLocks/>
            </p:cNvGrpSpPr>
            <p:nvPr/>
          </p:nvGrpSpPr>
          <p:grpSpPr bwMode="auto">
            <a:xfrm>
              <a:off x="1895" y="2068"/>
              <a:ext cx="26" cy="22"/>
              <a:chOff x="1895" y="2068"/>
              <a:chExt cx="26" cy="22"/>
            </a:xfrm>
          </p:grpSpPr>
          <p:sp>
            <p:nvSpPr>
              <p:cNvPr id="328007" name="Line 327"/>
              <p:cNvSpPr>
                <a:spLocks noChangeShapeType="1"/>
              </p:cNvSpPr>
              <p:nvPr/>
            </p:nvSpPr>
            <p:spPr bwMode="auto">
              <a:xfrm>
                <a:off x="1908" y="2089"/>
                <a:ext cx="1"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28008" name="Freeform 328"/>
              <p:cNvSpPr>
                <a:spLocks/>
              </p:cNvSpPr>
              <p:nvPr/>
            </p:nvSpPr>
            <p:spPr bwMode="auto">
              <a:xfrm>
                <a:off x="1895" y="2068"/>
                <a:ext cx="26" cy="21"/>
              </a:xfrm>
              <a:custGeom>
                <a:avLst/>
                <a:gdLst>
                  <a:gd name="T0" fmla="*/ 0 w 26"/>
                  <a:gd name="T1" fmla="*/ 0 h 21"/>
                  <a:gd name="T2" fmla="*/ 14 w 26"/>
                  <a:gd name="T3" fmla="*/ 21 h 21"/>
                  <a:gd name="T4" fmla="*/ 26 w 26"/>
                  <a:gd name="T5" fmla="*/ 0 h 21"/>
                </a:gdLst>
                <a:ahLst/>
                <a:cxnLst>
                  <a:cxn ang="0">
                    <a:pos x="T0" y="T1"/>
                  </a:cxn>
                  <a:cxn ang="0">
                    <a:pos x="T2" y="T3"/>
                  </a:cxn>
                  <a:cxn ang="0">
                    <a:pos x="T4" y="T5"/>
                  </a:cxn>
                </a:cxnLst>
                <a:rect l="0" t="0" r="r" b="b"/>
                <a:pathLst>
                  <a:path w="26" h="21">
                    <a:moveTo>
                      <a:pt x="0" y="0"/>
                    </a:moveTo>
                    <a:lnTo>
                      <a:pt x="14" y="21"/>
                    </a:lnTo>
                    <a:lnTo>
                      <a:pt x="26"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sp>
          <p:nvSpPr>
            <p:cNvPr id="328009" name="Line 329"/>
            <p:cNvSpPr>
              <a:spLocks noChangeShapeType="1"/>
            </p:cNvSpPr>
            <p:nvPr/>
          </p:nvSpPr>
          <p:spPr bwMode="auto">
            <a:xfrm>
              <a:off x="1746" y="2075"/>
              <a:ext cx="159"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nvGrpSpPr>
            <p:cNvPr id="328010" name="Group 330"/>
            <p:cNvGrpSpPr>
              <a:grpSpLocks/>
            </p:cNvGrpSpPr>
            <p:nvPr/>
          </p:nvGrpSpPr>
          <p:grpSpPr bwMode="auto">
            <a:xfrm>
              <a:off x="1692" y="2133"/>
              <a:ext cx="26" cy="116"/>
              <a:chOff x="1692" y="2133"/>
              <a:chExt cx="26" cy="116"/>
            </a:xfrm>
          </p:grpSpPr>
          <p:sp>
            <p:nvSpPr>
              <p:cNvPr id="328011" name="Line 331"/>
              <p:cNvSpPr>
                <a:spLocks noChangeShapeType="1"/>
              </p:cNvSpPr>
              <p:nvPr/>
            </p:nvSpPr>
            <p:spPr bwMode="auto">
              <a:xfrm>
                <a:off x="1704" y="2133"/>
                <a:ext cx="1" cy="115"/>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28012" name="Freeform 332"/>
              <p:cNvSpPr>
                <a:spLocks/>
              </p:cNvSpPr>
              <p:nvPr/>
            </p:nvSpPr>
            <p:spPr bwMode="auto">
              <a:xfrm>
                <a:off x="1692" y="2227"/>
                <a:ext cx="26" cy="22"/>
              </a:xfrm>
              <a:custGeom>
                <a:avLst/>
                <a:gdLst>
                  <a:gd name="T0" fmla="*/ 0 w 26"/>
                  <a:gd name="T1" fmla="*/ 0 h 22"/>
                  <a:gd name="T2" fmla="*/ 12 w 26"/>
                  <a:gd name="T3" fmla="*/ 22 h 22"/>
                  <a:gd name="T4" fmla="*/ 26 w 26"/>
                  <a:gd name="T5" fmla="*/ 0 h 22"/>
                </a:gdLst>
                <a:ahLst/>
                <a:cxnLst>
                  <a:cxn ang="0">
                    <a:pos x="T0" y="T1"/>
                  </a:cxn>
                  <a:cxn ang="0">
                    <a:pos x="T2" y="T3"/>
                  </a:cxn>
                  <a:cxn ang="0">
                    <a:pos x="T4" y="T5"/>
                  </a:cxn>
                </a:cxnLst>
                <a:rect l="0" t="0" r="r" b="b"/>
                <a:pathLst>
                  <a:path w="26" h="22">
                    <a:moveTo>
                      <a:pt x="0" y="0"/>
                    </a:moveTo>
                    <a:lnTo>
                      <a:pt x="12" y="22"/>
                    </a:lnTo>
                    <a:lnTo>
                      <a:pt x="26"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sp>
          <p:nvSpPr>
            <p:cNvPr id="328013" name="Rectangle 333"/>
            <p:cNvSpPr>
              <a:spLocks noChangeArrowheads="1"/>
            </p:cNvSpPr>
            <p:nvPr/>
          </p:nvSpPr>
          <p:spPr bwMode="auto">
            <a:xfrm>
              <a:off x="1647" y="2119"/>
              <a:ext cx="114" cy="13"/>
            </a:xfrm>
            <a:prstGeom prst="rect">
              <a:avLst/>
            </a:prstGeom>
            <a:solidFill>
              <a:srgbClr val="FFFFFF"/>
            </a:solidFill>
            <a:ln w="6350">
              <a:solidFill>
                <a:srgbClr val="000000"/>
              </a:solidFill>
              <a:miter lim="800000"/>
              <a:headEnd/>
              <a:tailEnd/>
            </a:ln>
          </p:spPr>
          <p:txBody>
            <a:bodyPr/>
            <a:lstStyle/>
            <a:p>
              <a:endParaRPr lang="ja-JP" altLang="en-US"/>
            </a:p>
          </p:txBody>
        </p:sp>
        <p:sp>
          <p:nvSpPr>
            <p:cNvPr id="328014" name="Rectangle 334"/>
            <p:cNvSpPr>
              <a:spLocks noChangeArrowheads="1"/>
            </p:cNvSpPr>
            <p:nvPr/>
          </p:nvSpPr>
          <p:spPr bwMode="auto">
            <a:xfrm>
              <a:off x="1668" y="2121"/>
              <a:ext cx="50" cy="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ja-JP" altLang="en-US" sz="200">
                  <a:latin typeface="ＭＳ Ｐゴシック" pitchFamily="50" charset="-128"/>
                </a:rPr>
                <a:t>取りに帰る</a:t>
              </a:r>
              <a:endParaRPr lang="ja-JP" altLang="en-US" sz="1100"/>
            </a:p>
          </p:txBody>
        </p:sp>
        <p:grpSp>
          <p:nvGrpSpPr>
            <p:cNvPr id="328015" name="Group 335"/>
            <p:cNvGrpSpPr>
              <a:grpSpLocks/>
            </p:cNvGrpSpPr>
            <p:nvPr/>
          </p:nvGrpSpPr>
          <p:grpSpPr bwMode="auto">
            <a:xfrm>
              <a:off x="1692" y="2095"/>
              <a:ext cx="26" cy="22"/>
              <a:chOff x="1692" y="2095"/>
              <a:chExt cx="26" cy="22"/>
            </a:xfrm>
          </p:grpSpPr>
          <p:sp>
            <p:nvSpPr>
              <p:cNvPr id="328016" name="Line 336"/>
              <p:cNvSpPr>
                <a:spLocks noChangeShapeType="1"/>
              </p:cNvSpPr>
              <p:nvPr/>
            </p:nvSpPr>
            <p:spPr bwMode="auto">
              <a:xfrm>
                <a:off x="1704" y="2116"/>
                <a:ext cx="1"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28017" name="Freeform 337"/>
              <p:cNvSpPr>
                <a:spLocks/>
              </p:cNvSpPr>
              <p:nvPr/>
            </p:nvSpPr>
            <p:spPr bwMode="auto">
              <a:xfrm>
                <a:off x="1692" y="2095"/>
                <a:ext cx="26" cy="21"/>
              </a:xfrm>
              <a:custGeom>
                <a:avLst/>
                <a:gdLst>
                  <a:gd name="T0" fmla="*/ 0 w 26"/>
                  <a:gd name="T1" fmla="*/ 0 h 21"/>
                  <a:gd name="T2" fmla="*/ 12 w 26"/>
                  <a:gd name="T3" fmla="*/ 21 h 21"/>
                  <a:gd name="T4" fmla="*/ 26 w 26"/>
                  <a:gd name="T5" fmla="*/ 0 h 21"/>
                </a:gdLst>
                <a:ahLst/>
                <a:cxnLst>
                  <a:cxn ang="0">
                    <a:pos x="T0" y="T1"/>
                  </a:cxn>
                  <a:cxn ang="0">
                    <a:pos x="T2" y="T3"/>
                  </a:cxn>
                  <a:cxn ang="0">
                    <a:pos x="T4" y="T5"/>
                  </a:cxn>
                </a:cxnLst>
                <a:rect l="0" t="0" r="r" b="b"/>
                <a:pathLst>
                  <a:path w="26" h="21">
                    <a:moveTo>
                      <a:pt x="0" y="0"/>
                    </a:moveTo>
                    <a:lnTo>
                      <a:pt x="12" y="21"/>
                    </a:lnTo>
                    <a:lnTo>
                      <a:pt x="26"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sp>
          <p:nvSpPr>
            <p:cNvPr id="328018" name="Freeform 338"/>
            <p:cNvSpPr>
              <a:spLocks/>
            </p:cNvSpPr>
            <p:nvPr/>
          </p:nvSpPr>
          <p:spPr bwMode="auto">
            <a:xfrm>
              <a:off x="1639" y="2252"/>
              <a:ext cx="175" cy="15"/>
            </a:xfrm>
            <a:custGeom>
              <a:avLst/>
              <a:gdLst>
                <a:gd name="T0" fmla="*/ 8 w 175"/>
                <a:gd name="T1" fmla="*/ 0 h 15"/>
                <a:gd name="T2" fmla="*/ 5 w 175"/>
                <a:gd name="T3" fmla="*/ 1 h 15"/>
                <a:gd name="T4" fmla="*/ 2 w 175"/>
                <a:gd name="T5" fmla="*/ 2 h 15"/>
                <a:gd name="T6" fmla="*/ 1 w 175"/>
                <a:gd name="T7" fmla="*/ 4 h 15"/>
                <a:gd name="T8" fmla="*/ 0 w 175"/>
                <a:gd name="T9" fmla="*/ 8 h 15"/>
                <a:gd name="T10" fmla="*/ 1 w 175"/>
                <a:gd name="T11" fmla="*/ 11 h 15"/>
                <a:gd name="T12" fmla="*/ 2 w 175"/>
                <a:gd name="T13" fmla="*/ 13 h 15"/>
                <a:gd name="T14" fmla="*/ 5 w 175"/>
                <a:gd name="T15" fmla="*/ 15 h 15"/>
                <a:gd name="T16" fmla="*/ 8 w 175"/>
                <a:gd name="T17" fmla="*/ 15 h 15"/>
                <a:gd name="T18" fmla="*/ 166 w 175"/>
                <a:gd name="T19" fmla="*/ 15 h 15"/>
                <a:gd name="T20" fmla="*/ 170 w 175"/>
                <a:gd name="T21" fmla="*/ 15 h 15"/>
                <a:gd name="T22" fmla="*/ 173 w 175"/>
                <a:gd name="T23" fmla="*/ 13 h 15"/>
                <a:gd name="T24" fmla="*/ 175 w 175"/>
                <a:gd name="T25" fmla="*/ 11 h 15"/>
                <a:gd name="T26" fmla="*/ 175 w 175"/>
                <a:gd name="T27" fmla="*/ 8 h 15"/>
                <a:gd name="T28" fmla="*/ 175 w 175"/>
                <a:gd name="T29" fmla="*/ 4 h 15"/>
                <a:gd name="T30" fmla="*/ 173 w 175"/>
                <a:gd name="T31" fmla="*/ 2 h 15"/>
                <a:gd name="T32" fmla="*/ 170 w 175"/>
                <a:gd name="T33" fmla="*/ 1 h 15"/>
                <a:gd name="T34" fmla="*/ 166 w 175"/>
                <a:gd name="T35" fmla="*/ 0 h 15"/>
                <a:gd name="T36" fmla="*/ 8 w 175"/>
                <a:gd name="T3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5" h="15">
                  <a:moveTo>
                    <a:pt x="8" y="0"/>
                  </a:moveTo>
                  <a:lnTo>
                    <a:pt x="5" y="1"/>
                  </a:lnTo>
                  <a:lnTo>
                    <a:pt x="2" y="2"/>
                  </a:lnTo>
                  <a:lnTo>
                    <a:pt x="1" y="4"/>
                  </a:lnTo>
                  <a:lnTo>
                    <a:pt x="0" y="8"/>
                  </a:lnTo>
                  <a:lnTo>
                    <a:pt x="1" y="11"/>
                  </a:lnTo>
                  <a:lnTo>
                    <a:pt x="2" y="13"/>
                  </a:lnTo>
                  <a:lnTo>
                    <a:pt x="5" y="15"/>
                  </a:lnTo>
                  <a:lnTo>
                    <a:pt x="8" y="15"/>
                  </a:lnTo>
                  <a:lnTo>
                    <a:pt x="166" y="15"/>
                  </a:lnTo>
                  <a:lnTo>
                    <a:pt x="170" y="15"/>
                  </a:lnTo>
                  <a:lnTo>
                    <a:pt x="173" y="13"/>
                  </a:lnTo>
                  <a:lnTo>
                    <a:pt x="175" y="11"/>
                  </a:lnTo>
                  <a:lnTo>
                    <a:pt x="175" y="8"/>
                  </a:lnTo>
                  <a:lnTo>
                    <a:pt x="175" y="4"/>
                  </a:lnTo>
                  <a:lnTo>
                    <a:pt x="173" y="2"/>
                  </a:lnTo>
                  <a:lnTo>
                    <a:pt x="170" y="1"/>
                  </a:lnTo>
                  <a:lnTo>
                    <a:pt x="166" y="0"/>
                  </a:lnTo>
                  <a:lnTo>
                    <a:pt x="8" y="0"/>
                  </a:lnTo>
                  <a:close/>
                </a:path>
              </a:pathLst>
            </a:custGeom>
            <a:solidFill>
              <a:srgbClr val="B7C4E9"/>
            </a:solidFill>
            <a:ln w="6350">
              <a:solidFill>
                <a:srgbClr val="3333CC"/>
              </a:solidFill>
              <a:prstDash val="solid"/>
              <a:round/>
              <a:headEnd/>
              <a:tailEnd/>
            </a:ln>
          </p:spPr>
          <p:txBody>
            <a:bodyPr/>
            <a:lstStyle/>
            <a:p>
              <a:endParaRPr lang="ja-JP" altLang="en-US"/>
            </a:p>
          </p:txBody>
        </p:sp>
        <p:sp>
          <p:nvSpPr>
            <p:cNvPr id="328019" name="Rectangle 339"/>
            <p:cNvSpPr>
              <a:spLocks noChangeArrowheads="1"/>
            </p:cNvSpPr>
            <p:nvPr/>
          </p:nvSpPr>
          <p:spPr bwMode="auto">
            <a:xfrm>
              <a:off x="1684" y="2257"/>
              <a:ext cx="62" cy="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ja-JP" altLang="en-US" sz="200">
                  <a:latin typeface="ＭＳ Ｐゴシック" pitchFamily="50" charset="-128"/>
                </a:rPr>
                <a:t>遅刻して出社</a:t>
              </a:r>
              <a:endParaRPr lang="ja-JP" altLang="en-US" sz="1100"/>
            </a:p>
          </p:txBody>
        </p:sp>
        <p:sp>
          <p:nvSpPr>
            <p:cNvPr id="328020" name="Freeform 340"/>
            <p:cNvSpPr>
              <a:spLocks/>
            </p:cNvSpPr>
            <p:nvPr/>
          </p:nvSpPr>
          <p:spPr bwMode="auto">
            <a:xfrm>
              <a:off x="2066" y="2252"/>
              <a:ext cx="176" cy="15"/>
            </a:xfrm>
            <a:custGeom>
              <a:avLst/>
              <a:gdLst>
                <a:gd name="T0" fmla="*/ 8 w 176"/>
                <a:gd name="T1" fmla="*/ 0 h 15"/>
                <a:gd name="T2" fmla="*/ 5 w 176"/>
                <a:gd name="T3" fmla="*/ 1 h 15"/>
                <a:gd name="T4" fmla="*/ 2 w 176"/>
                <a:gd name="T5" fmla="*/ 2 h 15"/>
                <a:gd name="T6" fmla="*/ 1 w 176"/>
                <a:gd name="T7" fmla="*/ 4 h 15"/>
                <a:gd name="T8" fmla="*/ 0 w 176"/>
                <a:gd name="T9" fmla="*/ 8 h 15"/>
                <a:gd name="T10" fmla="*/ 1 w 176"/>
                <a:gd name="T11" fmla="*/ 11 h 15"/>
                <a:gd name="T12" fmla="*/ 2 w 176"/>
                <a:gd name="T13" fmla="*/ 13 h 15"/>
                <a:gd name="T14" fmla="*/ 5 w 176"/>
                <a:gd name="T15" fmla="*/ 15 h 15"/>
                <a:gd name="T16" fmla="*/ 8 w 176"/>
                <a:gd name="T17" fmla="*/ 15 h 15"/>
                <a:gd name="T18" fmla="*/ 166 w 176"/>
                <a:gd name="T19" fmla="*/ 15 h 15"/>
                <a:gd name="T20" fmla="*/ 170 w 176"/>
                <a:gd name="T21" fmla="*/ 15 h 15"/>
                <a:gd name="T22" fmla="*/ 173 w 176"/>
                <a:gd name="T23" fmla="*/ 13 h 15"/>
                <a:gd name="T24" fmla="*/ 175 w 176"/>
                <a:gd name="T25" fmla="*/ 11 h 15"/>
                <a:gd name="T26" fmla="*/ 176 w 176"/>
                <a:gd name="T27" fmla="*/ 8 h 15"/>
                <a:gd name="T28" fmla="*/ 175 w 176"/>
                <a:gd name="T29" fmla="*/ 4 h 15"/>
                <a:gd name="T30" fmla="*/ 173 w 176"/>
                <a:gd name="T31" fmla="*/ 2 h 15"/>
                <a:gd name="T32" fmla="*/ 170 w 176"/>
                <a:gd name="T33" fmla="*/ 1 h 15"/>
                <a:gd name="T34" fmla="*/ 166 w 176"/>
                <a:gd name="T35" fmla="*/ 0 h 15"/>
                <a:gd name="T36" fmla="*/ 8 w 176"/>
                <a:gd name="T3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6" h="15">
                  <a:moveTo>
                    <a:pt x="8" y="0"/>
                  </a:moveTo>
                  <a:lnTo>
                    <a:pt x="5" y="1"/>
                  </a:lnTo>
                  <a:lnTo>
                    <a:pt x="2" y="2"/>
                  </a:lnTo>
                  <a:lnTo>
                    <a:pt x="1" y="4"/>
                  </a:lnTo>
                  <a:lnTo>
                    <a:pt x="0" y="8"/>
                  </a:lnTo>
                  <a:lnTo>
                    <a:pt x="1" y="11"/>
                  </a:lnTo>
                  <a:lnTo>
                    <a:pt x="2" y="13"/>
                  </a:lnTo>
                  <a:lnTo>
                    <a:pt x="5" y="15"/>
                  </a:lnTo>
                  <a:lnTo>
                    <a:pt x="8" y="15"/>
                  </a:lnTo>
                  <a:lnTo>
                    <a:pt x="166" y="15"/>
                  </a:lnTo>
                  <a:lnTo>
                    <a:pt x="170" y="15"/>
                  </a:lnTo>
                  <a:lnTo>
                    <a:pt x="173" y="13"/>
                  </a:lnTo>
                  <a:lnTo>
                    <a:pt x="175" y="11"/>
                  </a:lnTo>
                  <a:lnTo>
                    <a:pt x="176" y="8"/>
                  </a:lnTo>
                  <a:lnTo>
                    <a:pt x="175" y="4"/>
                  </a:lnTo>
                  <a:lnTo>
                    <a:pt x="173" y="2"/>
                  </a:lnTo>
                  <a:lnTo>
                    <a:pt x="170" y="1"/>
                  </a:lnTo>
                  <a:lnTo>
                    <a:pt x="166" y="0"/>
                  </a:lnTo>
                  <a:lnTo>
                    <a:pt x="8" y="0"/>
                  </a:lnTo>
                  <a:close/>
                </a:path>
              </a:pathLst>
            </a:custGeom>
            <a:solidFill>
              <a:srgbClr val="B7C4E9"/>
            </a:solidFill>
            <a:ln w="6350">
              <a:solidFill>
                <a:srgbClr val="3333CC"/>
              </a:solidFill>
              <a:prstDash val="solid"/>
              <a:round/>
              <a:headEnd/>
              <a:tailEnd/>
            </a:ln>
          </p:spPr>
          <p:txBody>
            <a:bodyPr/>
            <a:lstStyle/>
            <a:p>
              <a:endParaRPr lang="ja-JP" altLang="en-US"/>
            </a:p>
          </p:txBody>
        </p:sp>
        <p:sp>
          <p:nvSpPr>
            <p:cNvPr id="328021" name="Rectangle 341"/>
            <p:cNvSpPr>
              <a:spLocks noChangeArrowheads="1"/>
            </p:cNvSpPr>
            <p:nvPr/>
          </p:nvSpPr>
          <p:spPr bwMode="auto">
            <a:xfrm>
              <a:off x="2112" y="2254"/>
              <a:ext cx="61" cy="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ja-JP" altLang="en-US" sz="200">
                  <a:latin typeface="ＭＳ Ｐゴシック" pitchFamily="50" charset="-128"/>
                </a:rPr>
                <a:t>遅刻して出社</a:t>
              </a:r>
              <a:endParaRPr lang="ja-JP" altLang="en-US" sz="1100"/>
            </a:p>
          </p:txBody>
        </p:sp>
        <p:sp>
          <p:nvSpPr>
            <p:cNvPr id="328022" name="Freeform 342"/>
            <p:cNvSpPr>
              <a:spLocks/>
            </p:cNvSpPr>
            <p:nvPr/>
          </p:nvSpPr>
          <p:spPr bwMode="auto">
            <a:xfrm>
              <a:off x="1664" y="2049"/>
              <a:ext cx="85" cy="48"/>
            </a:xfrm>
            <a:custGeom>
              <a:avLst/>
              <a:gdLst>
                <a:gd name="T0" fmla="*/ 41 w 85"/>
                <a:gd name="T1" fmla="*/ 0 h 48"/>
                <a:gd name="T2" fmla="*/ 0 w 85"/>
                <a:gd name="T3" fmla="*/ 24 h 48"/>
                <a:gd name="T4" fmla="*/ 41 w 85"/>
                <a:gd name="T5" fmla="*/ 48 h 48"/>
                <a:gd name="T6" fmla="*/ 85 w 85"/>
                <a:gd name="T7" fmla="*/ 24 h 48"/>
                <a:gd name="T8" fmla="*/ 41 w 85"/>
                <a:gd name="T9" fmla="*/ 0 h 48"/>
              </a:gdLst>
              <a:ahLst/>
              <a:cxnLst>
                <a:cxn ang="0">
                  <a:pos x="T0" y="T1"/>
                </a:cxn>
                <a:cxn ang="0">
                  <a:pos x="T2" y="T3"/>
                </a:cxn>
                <a:cxn ang="0">
                  <a:pos x="T4" y="T5"/>
                </a:cxn>
                <a:cxn ang="0">
                  <a:pos x="T6" y="T7"/>
                </a:cxn>
                <a:cxn ang="0">
                  <a:pos x="T8" y="T9"/>
                </a:cxn>
              </a:cxnLst>
              <a:rect l="0" t="0" r="r" b="b"/>
              <a:pathLst>
                <a:path w="85" h="48">
                  <a:moveTo>
                    <a:pt x="41" y="0"/>
                  </a:moveTo>
                  <a:lnTo>
                    <a:pt x="0" y="24"/>
                  </a:lnTo>
                  <a:lnTo>
                    <a:pt x="41" y="48"/>
                  </a:lnTo>
                  <a:lnTo>
                    <a:pt x="85" y="24"/>
                  </a:lnTo>
                  <a:lnTo>
                    <a:pt x="41" y="0"/>
                  </a:lnTo>
                  <a:close/>
                </a:path>
              </a:pathLst>
            </a:custGeom>
            <a:solidFill>
              <a:srgbClr val="CCECFF"/>
            </a:solidFill>
            <a:ln w="6350">
              <a:solidFill>
                <a:srgbClr val="000000"/>
              </a:solidFill>
              <a:prstDash val="solid"/>
              <a:round/>
              <a:headEnd/>
              <a:tailEnd/>
            </a:ln>
          </p:spPr>
          <p:txBody>
            <a:bodyPr/>
            <a:lstStyle/>
            <a:p>
              <a:endParaRPr lang="ja-JP" altLang="en-US"/>
            </a:p>
          </p:txBody>
        </p:sp>
        <p:grpSp>
          <p:nvGrpSpPr>
            <p:cNvPr id="328023" name="Group 343"/>
            <p:cNvGrpSpPr>
              <a:grpSpLocks/>
            </p:cNvGrpSpPr>
            <p:nvPr/>
          </p:nvGrpSpPr>
          <p:grpSpPr bwMode="auto">
            <a:xfrm>
              <a:off x="1694" y="2031"/>
              <a:ext cx="26" cy="22"/>
              <a:chOff x="1694" y="2031"/>
              <a:chExt cx="26" cy="22"/>
            </a:xfrm>
          </p:grpSpPr>
          <p:sp>
            <p:nvSpPr>
              <p:cNvPr id="328024" name="Line 344"/>
              <p:cNvSpPr>
                <a:spLocks noChangeShapeType="1"/>
              </p:cNvSpPr>
              <p:nvPr/>
            </p:nvSpPr>
            <p:spPr bwMode="auto">
              <a:xfrm>
                <a:off x="1707" y="2052"/>
                <a:ext cx="1"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28025" name="Freeform 345"/>
              <p:cNvSpPr>
                <a:spLocks/>
              </p:cNvSpPr>
              <p:nvPr/>
            </p:nvSpPr>
            <p:spPr bwMode="auto">
              <a:xfrm>
                <a:off x="1694" y="2031"/>
                <a:ext cx="26" cy="22"/>
              </a:xfrm>
              <a:custGeom>
                <a:avLst/>
                <a:gdLst>
                  <a:gd name="T0" fmla="*/ 0 w 26"/>
                  <a:gd name="T1" fmla="*/ 0 h 22"/>
                  <a:gd name="T2" fmla="*/ 13 w 26"/>
                  <a:gd name="T3" fmla="*/ 22 h 22"/>
                  <a:gd name="T4" fmla="*/ 26 w 26"/>
                  <a:gd name="T5" fmla="*/ 0 h 22"/>
                </a:gdLst>
                <a:ahLst/>
                <a:cxnLst>
                  <a:cxn ang="0">
                    <a:pos x="T0" y="T1"/>
                  </a:cxn>
                  <a:cxn ang="0">
                    <a:pos x="T2" y="T3"/>
                  </a:cxn>
                  <a:cxn ang="0">
                    <a:pos x="T4" y="T5"/>
                  </a:cxn>
                </a:cxnLst>
                <a:rect l="0" t="0" r="r" b="b"/>
                <a:pathLst>
                  <a:path w="26" h="22">
                    <a:moveTo>
                      <a:pt x="0" y="0"/>
                    </a:moveTo>
                    <a:lnTo>
                      <a:pt x="13" y="22"/>
                    </a:lnTo>
                    <a:lnTo>
                      <a:pt x="26"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sp>
          <p:nvSpPr>
            <p:cNvPr id="328026" name="Freeform 346"/>
            <p:cNvSpPr>
              <a:spLocks/>
            </p:cNvSpPr>
            <p:nvPr/>
          </p:nvSpPr>
          <p:spPr bwMode="auto">
            <a:xfrm>
              <a:off x="1861" y="2089"/>
              <a:ext cx="85" cy="49"/>
            </a:xfrm>
            <a:custGeom>
              <a:avLst/>
              <a:gdLst>
                <a:gd name="T0" fmla="*/ 43 w 85"/>
                <a:gd name="T1" fmla="*/ 0 h 49"/>
                <a:gd name="T2" fmla="*/ 0 w 85"/>
                <a:gd name="T3" fmla="*/ 24 h 49"/>
                <a:gd name="T4" fmla="*/ 43 w 85"/>
                <a:gd name="T5" fmla="*/ 49 h 49"/>
                <a:gd name="T6" fmla="*/ 85 w 85"/>
                <a:gd name="T7" fmla="*/ 24 h 49"/>
                <a:gd name="T8" fmla="*/ 43 w 85"/>
                <a:gd name="T9" fmla="*/ 0 h 49"/>
              </a:gdLst>
              <a:ahLst/>
              <a:cxnLst>
                <a:cxn ang="0">
                  <a:pos x="T0" y="T1"/>
                </a:cxn>
                <a:cxn ang="0">
                  <a:pos x="T2" y="T3"/>
                </a:cxn>
                <a:cxn ang="0">
                  <a:pos x="T4" y="T5"/>
                </a:cxn>
                <a:cxn ang="0">
                  <a:pos x="T6" y="T7"/>
                </a:cxn>
                <a:cxn ang="0">
                  <a:pos x="T8" y="T9"/>
                </a:cxn>
              </a:cxnLst>
              <a:rect l="0" t="0" r="r" b="b"/>
              <a:pathLst>
                <a:path w="85" h="49">
                  <a:moveTo>
                    <a:pt x="43" y="0"/>
                  </a:moveTo>
                  <a:lnTo>
                    <a:pt x="0" y="24"/>
                  </a:lnTo>
                  <a:lnTo>
                    <a:pt x="43" y="49"/>
                  </a:lnTo>
                  <a:lnTo>
                    <a:pt x="85" y="24"/>
                  </a:lnTo>
                  <a:lnTo>
                    <a:pt x="43" y="0"/>
                  </a:lnTo>
                  <a:close/>
                </a:path>
              </a:pathLst>
            </a:custGeom>
            <a:solidFill>
              <a:srgbClr val="CCECFF"/>
            </a:solidFill>
            <a:ln w="6350">
              <a:solidFill>
                <a:srgbClr val="000000"/>
              </a:solidFill>
              <a:prstDash val="solid"/>
              <a:round/>
              <a:headEnd/>
              <a:tailEnd/>
            </a:ln>
          </p:spPr>
          <p:txBody>
            <a:bodyPr/>
            <a:lstStyle/>
            <a:p>
              <a:endParaRPr lang="ja-JP" altLang="en-US"/>
            </a:p>
          </p:txBody>
        </p:sp>
        <p:sp>
          <p:nvSpPr>
            <p:cNvPr id="328027" name="Rectangle 347"/>
            <p:cNvSpPr>
              <a:spLocks noChangeArrowheads="1"/>
            </p:cNvSpPr>
            <p:nvPr/>
          </p:nvSpPr>
          <p:spPr bwMode="auto">
            <a:xfrm>
              <a:off x="1622" y="2007"/>
              <a:ext cx="167" cy="20"/>
            </a:xfrm>
            <a:prstGeom prst="rect">
              <a:avLst/>
            </a:prstGeom>
            <a:solidFill>
              <a:srgbClr val="FFFFFF"/>
            </a:solidFill>
            <a:ln w="6350">
              <a:solidFill>
                <a:srgbClr val="000000"/>
              </a:solidFill>
              <a:miter lim="800000"/>
              <a:headEnd/>
              <a:tailEnd/>
            </a:ln>
          </p:spPr>
          <p:txBody>
            <a:bodyPr/>
            <a:lstStyle/>
            <a:p>
              <a:endParaRPr lang="ja-JP" altLang="en-US"/>
            </a:p>
          </p:txBody>
        </p:sp>
        <p:sp>
          <p:nvSpPr>
            <p:cNvPr id="328028" name="Rectangle 348"/>
            <p:cNvSpPr>
              <a:spLocks noChangeArrowheads="1"/>
            </p:cNvSpPr>
            <p:nvPr/>
          </p:nvSpPr>
          <p:spPr bwMode="auto">
            <a:xfrm>
              <a:off x="1660" y="2003"/>
              <a:ext cx="64" cy="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ja-JP" altLang="en-US" sz="200">
                  <a:latin typeface="ＭＳ Ｐゴシック" pitchFamily="50" charset="-128"/>
                </a:rPr>
                <a:t>会社へ電話し</a:t>
              </a:r>
              <a:endParaRPr lang="ja-JP" altLang="en-US" sz="1100"/>
            </a:p>
          </p:txBody>
        </p:sp>
        <p:sp>
          <p:nvSpPr>
            <p:cNvPr id="328029" name="Rectangle 349"/>
            <p:cNvSpPr>
              <a:spLocks noChangeArrowheads="1"/>
            </p:cNvSpPr>
            <p:nvPr/>
          </p:nvSpPr>
          <p:spPr bwMode="auto">
            <a:xfrm>
              <a:off x="1655" y="2017"/>
              <a:ext cx="73" cy="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ja-JP" altLang="en-US" sz="200">
                  <a:latin typeface="ＭＳ Ｐゴシック" pitchFamily="50" charset="-128"/>
                </a:rPr>
                <a:t>遅刻を連絡する</a:t>
              </a:r>
              <a:endParaRPr lang="ja-JP" altLang="en-US" sz="1100"/>
            </a:p>
          </p:txBody>
        </p:sp>
        <p:sp>
          <p:nvSpPr>
            <p:cNvPr id="328030" name="Freeform 350"/>
            <p:cNvSpPr>
              <a:spLocks/>
            </p:cNvSpPr>
            <p:nvPr/>
          </p:nvSpPr>
          <p:spPr bwMode="auto">
            <a:xfrm>
              <a:off x="1877" y="2165"/>
              <a:ext cx="85" cy="49"/>
            </a:xfrm>
            <a:custGeom>
              <a:avLst/>
              <a:gdLst>
                <a:gd name="T0" fmla="*/ 42 w 85"/>
                <a:gd name="T1" fmla="*/ 0 h 49"/>
                <a:gd name="T2" fmla="*/ 0 w 85"/>
                <a:gd name="T3" fmla="*/ 24 h 49"/>
                <a:gd name="T4" fmla="*/ 42 w 85"/>
                <a:gd name="T5" fmla="*/ 49 h 49"/>
                <a:gd name="T6" fmla="*/ 85 w 85"/>
                <a:gd name="T7" fmla="*/ 24 h 49"/>
                <a:gd name="T8" fmla="*/ 42 w 85"/>
                <a:gd name="T9" fmla="*/ 0 h 49"/>
              </a:gdLst>
              <a:ahLst/>
              <a:cxnLst>
                <a:cxn ang="0">
                  <a:pos x="T0" y="T1"/>
                </a:cxn>
                <a:cxn ang="0">
                  <a:pos x="T2" y="T3"/>
                </a:cxn>
                <a:cxn ang="0">
                  <a:pos x="T4" y="T5"/>
                </a:cxn>
                <a:cxn ang="0">
                  <a:pos x="T6" y="T7"/>
                </a:cxn>
                <a:cxn ang="0">
                  <a:pos x="T8" y="T9"/>
                </a:cxn>
              </a:cxnLst>
              <a:rect l="0" t="0" r="r" b="b"/>
              <a:pathLst>
                <a:path w="85" h="49">
                  <a:moveTo>
                    <a:pt x="42" y="0"/>
                  </a:moveTo>
                  <a:lnTo>
                    <a:pt x="0" y="24"/>
                  </a:lnTo>
                  <a:lnTo>
                    <a:pt x="42" y="49"/>
                  </a:lnTo>
                  <a:lnTo>
                    <a:pt x="85" y="24"/>
                  </a:lnTo>
                  <a:lnTo>
                    <a:pt x="42" y="0"/>
                  </a:lnTo>
                  <a:close/>
                </a:path>
              </a:pathLst>
            </a:custGeom>
            <a:solidFill>
              <a:srgbClr val="CCECFF"/>
            </a:solidFill>
            <a:ln w="6350">
              <a:solidFill>
                <a:srgbClr val="000000"/>
              </a:solidFill>
              <a:prstDash val="solid"/>
              <a:round/>
              <a:headEnd/>
              <a:tailEnd/>
            </a:ln>
          </p:spPr>
          <p:txBody>
            <a:bodyPr/>
            <a:lstStyle/>
            <a:p>
              <a:endParaRPr lang="ja-JP" altLang="en-US"/>
            </a:p>
          </p:txBody>
        </p:sp>
      </p:grpSp>
      <p:grpSp>
        <p:nvGrpSpPr>
          <p:cNvPr id="328031" name="Group 351"/>
          <p:cNvGrpSpPr>
            <a:grpSpLocks/>
          </p:cNvGrpSpPr>
          <p:nvPr/>
        </p:nvGrpSpPr>
        <p:grpSpPr bwMode="auto">
          <a:xfrm>
            <a:off x="2863850" y="1214438"/>
            <a:ext cx="1146175" cy="534987"/>
            <a:chOff x="1804" y="820"/>
            <a:chExt cx="722" cy="337"/>
          </a:xfrm>
        </p:grpSpPr>
        <p:sp>
          <p:nvSpPr>
            <p:cNvPr id="328032" name="Oval 352"/>
            <p:cNvSpPr>
              <a:spLocks noChangeArrowheads="1"/>
            </p:cNvSpPr>
            <p:nvPr/>
          </p:nvSpPr>
          <p:spPr bwMode="auto">
            <a:xfrm>
              <a:off x="1909" y="858"/>
              <a:ext cx="154" cy="46"/>
            </a:xfrm>
            <a:prstGeom prst="ellipse">
              <a:avLst/>
            </a:prstGeom>
            <a:solidFill>
              <a:srgbClr val="00CC99"/>
            </a:solidFill>
            <a:ln w="1588">
              <a:solidFill>
                <a:srgbClr val="000000"/>
              </a:solidFill>
              <a:round/>
              <a:headEnd/>
              <a:tailEnd/>
            </a:ln>
          </p:spPr>
          <p:txBody>
            <a:bodyPr/>
            <a:lstStyle/>
            <a:p>
              <a:endParaRPr lang="ja-JP" altLang="en-US"/>
            </a:p>
          </p:txBody>
        </p:sp>
        <p:sp>
          <p:nvSpPr>
            <p:cNvPr id="328033" name="Oval 353"/>
            <p:cNvSpPr>
              <a:spLocks noChangeArrowheads="1"/>
            </p:cNvSpPr>
            <p:nvPr/>
          </p:nvSpPr>
          <p:spPr bwMode="auto">
            <a:xfrm>
              <a:off x="2055" y="820"/>
              <a:ext cx="153" cy="69"/>
            </a:xfrm>
            <a:prstGeom prst="ellipse">
              <a:avLst/>
            </a:prstGeom>
            <a:solidFill>
              <a:srgbClr val="00CC99"/>
            </a:solidFill>
            <a:ln w="1588">
              <a:solidFill>
                <a:srgbClr val="000000"/>
              </a:solidFill>
              <a:round/>
              <a:headEnd/>
              <a:tailEnd/>
            </a:ln>
          </p:spPr>
          <p:txBody>
            <a:bodyPr/>
            <a:lstStyle/>
            <a:p>
              <a:endParaRPr lang="ja-JP" altLang="en-US"/>
            </a:p>
          </p:txBody>
        </p:sp>
        <p:sp>
          <p:nvSpPr>
            <p:cNvPr id="328034" name="Oval 354"/>
            <p:cNvSpPr>
              <a:spLocks noChangeArrowheads="1"/>
            </p:cNvSpPr>
            <p:nvPr/>
          </p:nvSpPr>
          <p:spPr bwMode="auto">
            <a:xfrm>
              <a:off x="1804" y="896"/>
              <a:ext cx="154" cy="47"/>
            </a:xfrm>
            <a:prstGeom prst="ellipse">
              <a:avLst/>
            </a:prstGeom>
            <a:solidFill>
              <a:srgbClr val="00CC99"/>
            </a:solidFill>
            <a:ln w="1588">
              <a:solidFill>
                <a:srgbClr val="000000"/>
              </a:solidFill>
              <a:round/>
              <a:headEnd/>
              <a:tailEnd/>
            </a:ln>
          </p:spPr>
          <p:txBody>
            <a:bodyPr/>
            <a:lstStyle/>
            <a:p>
              <a:endParaRPr lang="ja-JP" altLang="en-US"/>
            </a:p>
          </p:txBody>
        </p:sp>
        <p:sp>
          <p:nvSpPr>
            <p:cNvPr id="328035" name="Oval 355"/>
            <p:cNvSpPr>
              <a:spLocks noChangeArrowheads="1"/>
            </p:cNvSpPr>
            <p:nvPr/>
          </p:nvSpPr>
          <p:spPr bwMode="auto">
            <a:xfrm>
              <a:off x="2202" y="883"/>
              <a:ext cx="155" cy="47"/>
            </a:xfrm>
            <a:prstGeom prst="ellipse">
              <a:avLst/>
            </a:prstGeom>
            <a:solidFill>
              <a:srgbClr val="00CC99"/>
            </a:solidFill>
            <a:ln w="1588">
              <a:solidFill>
                <a:srgbClr val="000000"/>
              </a:solidFill>
              <a:round/>
              <a:headEnd/>
              <a:tailEnd/>
            </a:ln>
          </p:spPr>
          <p:txBody>
            <a:bodyPr/>
            <a:lstStyle/>
            <a:p>
              <a:endParaRPr lang="ja-JP" altLang="en-US"/>
            </a:p>
          </p:txBody>
        </p:sp>
        <p:sp>
          <p:nvSpPr>
            <p:cNvPr id="328036" name="Oval 356"/>
            <p:cNvSpPr>
              <a:spLocks noChangeArrowheads="1"/>
            </p:cNvSpPr>
            <p:nvPr/>
          </p:nvSpPr>
          <p:spPr bwMode="auto">
            <a:xfrm>
              <a:off x="1888" y="1076"/>
              <a:ext cx="154" cy="45"/>
            </a:xfrm>
            <a:prstGeom prst="ellipse">
              <a:avLst/>
            </a:prstGeom>
            <a:solidFill>
              <a:srgbClr val="00CC99"/>
            </a:solidFill>
            <a:ln w="1588">
              <a:solidFill>
                <a:srgbClr val="000000"/>
              </a:solidFill>
              <a:round/>
              <a:headEnd/>
              <a:tailEnd/>
            </a:ln>
          </p:spPr>
          <p:txBody>
            <a:bodyPr/>
            <a:lstStyle/>
            <a:p>
              <a:endParaRPr lang="ja-JP" altLang="en-US"/>
            </a:p>
          </p:txBody>
        </p:sp>
        <p:sp>
          <p:nvSpPr>
            <p:cNvPr id="328037" name="Oval 357"/>
            <p:cNvSpPr>
              <a:spLocks noChangeArrowheads="1"/>
            </p:cNvSpPr>
            <p:nvPr/>
          </p:nvSpPr>
          <p:spPr bwMode="auto">
            <a:xfrm>
              <a:off x="1909" y="972"/>
              <a:ext cx="154" cy="45"/>
            </a:xfrm>
            <a:prstGeom prst="ellipse">
              <a:avLst/>
            </a:prstGeom>
            <a:solidFill>
              <a:srgbClr val="00CC99"/>
            </a:solidFill>
            <a:ln w="1588">
              <a:solidFill>
                <a:srgbClr val="000000"/>
              </a:solidFill>
              <a:round/>
              <a:headEnd/>
              <a:tailEnd/>
            </a:ln>
          </p:spPr>
          <p:txBody>
            <a:bodyPr/>
            <a:lstStyle/>
            <a:p>
              <a:endParaRPr lang="ja-JP" altLang="en-US"/>
            </a:p>
          </p:txBody>
        </p:sp>
        <p:sp>
          <p:nvSpPr>
            <p:cNvPr id="328038" name="Oval 358"/>
            <p:cNvSpPr>
              <a:spLocks noChangeArrowheads="1"/>
            </p:cNvSpPr>
            <p:nvPr/>
          </p:nvSpPr>
          <p:spPr bwMode="auto">
            <a:xfrm>
              <a:off x="2079" y="923"/>
              <a:ext cx="149" cy="47"/>
            </a:xfrm>
            <a:prstGeom prst="ellipse">
              <a:avLst/>
            </a:prstGeom>
            <a:solidFill>
              <a:srgbClr val="00CC99"/>
            </a:solidFill>
            <a:ln w="1588">
              <a:solidFill>
                <a:srgbClr val="000000"/>
              </a:solidFill>
              <a:round/>
              <a:headEnd/>
              <a:tailEnd/>
            </a:ln>
          </p:spPr>
          <p:txBody>
            <a:bodyPr/>
            <a:lstStyle/>
            <a:p>
              <a:endParaRPr lang="ja-JP" altLang="en-US"/>
            </a:p>
          </p:txBody>
        </p:sp>
        <p:sp>
          <p:nvSpPr>
            <p:cNvPr id="328039" name="Oval 359"/>
            <p:cNvSpPr>
              <a:spLocks noChangeArrowheads="1"/>
            </p:cNvSpPr>
            <p:nvPr/>
          </p:nvSpPr>
          <p:spPr bwMode="auto">
            <a:xfrm>
              <a:off x="2013" y="1023"/>
              <a:ext cx="156" cy="47"/>
            </a:xfrm>
            <a:prstGeom prst="ellipse">
              <a:avLst/>
            </a:prstGeom>
            <a:solidFill>
              <a:srgbClr val="00CC99"/>
            </a:solidFill>
            <a:ln w="1588">
              <a:solidFill>
                <a:srgbClr val="000000"/>
              </a:solidFill>
              <a:round/>
              <a:headEnd/>
              <a:tailEnd/>
            </a:ln>
          </p:spPr>
          <p:txBody>
            <a:bodyPr/>
            <a:lstStyle/>
            <a:p>
              <a:endParaRPr lang="ja-JP" altLang="en-US"/>
            </a:p>
          </p:txBody>
        </p:sp>
        <p:sp>
          <p:nvSpPr>
            <p:cNvPr id="328040" name="Oval 360"/>
            <p:cNvSpPr>
              <a:spLocks noChangeArrowheads="1"/>
            </p:cNvSpPr>
            <p:nvPr/>
          </p:nvSpPr>
          <p:spPr bwMode="auto">
            <a:xfrm>
              <a:off x="2097" y="1100"/>
              <a:ext cx="156" cy="46"/>
            </a:xfrm>
            <a:prstGeom prst="ellipse">
              <a:avLst/>
            </a:prstGeom>
            <a:solidFill>
              <a:srgbClr val="00CC99"/>
            </a:solidFill>
            <a:ln w="1588">
              <a:solidFill>
                <a:srgbClr val="000000"/>
              </a:solidFill>
              <a:round/>
              <a:headEnd/>
              <a:tailEnd/>
            </a:ln>
          </p:spPr>
          <p:txBody>
            <a:bodyPr/>
            <a:lstStyle/>
            <a:p>
              <a:endParaRPr lang="ja-JP" altLang="en-US"/>
            </a:p>
          </p:txBody>
        </p:sp>
        <p:sp>
          <p:nvSpPr>
            <p:cNvPr id="328041" name="Oval 361"/>
            <p:cNvSpPr>
              <a:spLocks noChangeArrowheads="1"/>
            </p:cNvSpPr>
            <p:nvPr/>
          </p:nvSpPr>
          <p:spPr bwMode="auto">
            <a:xfrm>
              <a:off x="2183" y="972"/>
              <a:ext cx="153" cy="45"/>
            </a:xfrm>
            <a:prstGeom prst="ellipse">
              <a:avLst/>
            </a:prstGeom>
            <a:solidFill>
              <a:srgbClr val="00CC99"/>
            </a:solidFill>
            <a:ln w="1588">
              <a:solidFill>
                <a:srgbClr val="000000"/>
              </a:solidFill>
              <a:round/>
              <a:headEnd/>
              <a:tailEnd/>
            </a:ln>
          </p:spPr>
          <p:txBody>
            <a:bodyPr/>
            <a:lstStyle/>
            <a:p>
              <a:endParaRPr lang="ja-JP" altLang="en-US"/>
            </a:p>
          </p:txBody>
        </p:sp>
        <p:sp>
          <p:nvSpPr>
            <p:cNvPr id="328042" name="Oval 362"/>
            <p:cNvSpPr>
              <a:spLocks noChangeArrowheads="1"/>
            </p:cNvSpPr>
            <p:nvPr/>
          </p:nvSpPr>
          <p:spPr bwMode="auto">
            <a:xfrm>
              <a:off x="2183" y="1049"/>
              <a:ext cx="153" cy="46"/>
            </a:xfrm>
            <a:prstGeom prst="ellipse">
              <a:avLst/>
            </a:prstGeom>
            <a:solidFill>
              <a:srgbClr val="00CC99"/>
            </a:solidFill>
            <a:ln w="1588">
              <a:solidFill>
                <a:srgbClr val="000000"/>
              </a:solidFill>
              <a:round/>
              <a:headEnd/>
              <a:tailEnd/>
            </a:ln>
          </p:spPr>
          <p:txBody>
            <a:bodyPr/>
            <a:lstStyle/>
            <a:p>
              <a:endParaRPr lang="ja-JP" altLang="en-US"/>
            </a:p>
          </p:txBody>
        </p:sp>
        <p:sp>
          <p:nvSpPr>
            <p:cNvPr id="328043" name="Oval 363"/>
            <p:cNvSpPr>
              <a:spLocks noChangeArrowheads="1"/>
            </p:cNvSpPr>
            <p:nvPr/>
          </p:nvSpPr>
          <p:spPr bwMode="auto">
            <a:xfrm>
              <a:off x="2372" y="998"/>
              <a:ext cx="154" cy="46"/>
            </a:xfrm>
            <a:prstGeom prst="ellipse">
              <a:avLst/>
            </a:prstGeom>
            <a:solidFill>
              <a:srgbClr val="00CC99"/>
            </a:solidFill>
            <a:ln w="1588">
              <a:solidFill>
                <a:srgbClr val="000000"/>
              </a:solidFill>
              <a:round/>
              <a:headEnd/>
              <a:tailEnd/>
            </a:ln>
          </p:spPr>
          <p:txBody>
            <a:bodyPr/>
            <a:lstStyle/>
            <a:p>
              <a:endParaRPr lang="ja-JP" altLang="en-US"/>
            </a:p>
          </p:txBody>
        </p:sp>
        <p:sp>
          <p:nvSpPr>
            <p:cNvPr id="328044" name="Oval 364"/>
            <p:cNvSpPr>
              <a:spLocks noChangeArrowheads="1"/>
            </p:cNvSpPr>
            <p:nvPr/>
          </p:nvSpPr>
          <p:spPr bwMode="auto">
            <a:xfrm>
              <a:off x="2329" y="936"/>
              <a:ext cx="154" cy="45"/>
            </a:xfrm>
            <a:prstGeom prst="ellipse">
              <a:avLst/>
            </a:prstGeom>
            <a:solidFill>
              <a:srgbClr val="00CC99"/>
            </a:solidFill>
            <a:ln w="1588">
              <a:solidFill>
                <a:srgbClr val="000000"/>
              </a:solidFill>
              <a:round/>
              <a:headEnd/>
              <a:tailEnd/>
            </a:ln>
          </p:spPr>
          <p:txBody>
            <a:bodyPr/>
            <a:lstStyle/>
            <a:p>
              <a:endParaRPr lang="ja-JP" altLang="en-US"/>
            </a:p>
          </p:txBody>
        </p:sp>
        <p:sp>
          <p:nvSpPr>
            <p:cNvPr id="328045" name="Oval 365"/>
            <p:cNvSpPr>
              <a:spLocks noChangeArrowheads="1"/>
            </p:cNvSpPr>
            <p:nvPr/>
          </p:nvSpPr>
          <p:spPr bwMode="auto">
            <a:xfrm>
              <a:off x="2267" y="843"/>
              <a:ext cx="154" cy="49"/>
            </a:xfrm>
            <a:prstGeom prst="ellipse">
              <a:avLst/>
            </a:prstGeom>
            <a:solidFill>
              <a:srgbClr val="00CC99"/>
            </a:solidFill>
            <a:ln w="1588">
              <a:solidFill>
                <a:srgbClr val="000000"/>
              </a:solidFill>
              <a:round/>
              <a:headEnd/>
              <a:tailEnd/>
            </a:ln>
          </p:spPr>
          <p:txBody>
            <a:bodyPr/>
            <a:lstStyle/>
            <a:p>
              <a:endParaRPr lang="ja-JP" altLang="en-US"/>
            </a:p>
          </p:txBody>
        </p:sp>
        <p:sp>
          <p:nvSpPr>
            <p:cNvPr id="328046" name="Oval 366"/>
            <p:cNvSpPr>
              <a:spLocks noChangeArrowheads="1"/>
            </p:cNvSpPr>
            <p:nvPr/>
          </p:nvSpPr>
          <p:spPr bwMode="auto">
            <a:xfrm>
              <a:off x="2372" y="1100"/>
              <a:ext cx="154" cy="46"/>
            </a:xfrm>
            <a:prstGeom prst="ellipse">
              <a:avLst/>
            </a:prstGeom>
            <a:solidFill>
              <a:srgbClr val="00CC99"/>
            </a:solidFill>
            <a:ln w="1588">
              <a:solidFill>
                <a:srgbClr val="000000"/>
              </a:solidFill>
              <a:round/>
              <a:headEnd/>
              <a:tailEnd/>
            </a:ln>
          </p:spPr>
          <p:txBody>
            <a:bodyPr/>
            <a:lstStyle/>
            <a:p>
              <a:endParaRPr lang="ja-JP" altLang="en-US"/>
            </a:p>
          </p:txBody>
        </p:sp>
        <p:sp>
          <p:nvSpPr>
            <p:cNvPr id="328047" name="Line 367"/>
            <p:cNvSpPr>
              <a:spLocks noChangeShapeType="1"/>
            </p:cNvSpPr>
            <p:nvPr/>
          </p:nvSpPr>
          <p:spPr bwMode="auto">
            <a:xfrm flipH="1" flipV="1">
              <a:off x="2327" y="1068"/>
              <a:ext cx="64" cy="72"/>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28048" name="Line 368"/>
            <p:cNvSpPr>
              <a:spLocks noChangeShapeType="1"/>
            </p:cNvSpPr>
            <p:nvPr/>
          </p:nvSpPr>
          <p:spPr bwMode="auto">
            <a:xfrm flipV="1">
              <a:off x="2442" y="998"/>
              <a:ext cx="2" cy="159"/>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28049" name="Line 369"/>
            <p:cNvSpPr>
              <a:spLocks noChangeShapeType="1"/>
            </p:cNvSpPr>
            <p:nvPr/>
          </p:nvSpPr>
          <p:spPr bwMode="auto">
            <a:xfrm flipH="1" flipV="1">
              <a:off x="2306" y="977"/>
              <a:ext cx="67" cy="46"/>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28050" name="Line 370"/>
            <p:cNvSpPr>
              <a:spLocks noChangeShapeType="1"/>
            </p:cNvSpPr>
            <p:nvPr/>
          </p:nvSpPr>
          <p:spPr bwMode="auto">
            <a:xfrm>
              <a:off x="2254" y="974"/>
              <a:ext cx="1" cy="128"/>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28051" name="Line 371"/>
            <p:cNvSpPr>
              <a:spLocks noChangeShapeType="1"/>
            </p:cNvSpPr>
            <p:nvPr/>
          </p:nvSpPr>
          <p:spPr bwMode="auto">
            <a:xfrm>
              <a:off x="2087" y="1023"/>
              <a:ext cx="32" cy="123"/>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28052" name="Line 372"/>
            <p:cNvSpPr>
              <a:spLocks noChangeShapeType="1"/>
            </p:cNvSpPr>
            <p:nvPr/>
          </p:nvSpPr>
          <p:spPr bwMode="auto">
            <a:xfrm>
              <a:off x="2034" y="1095"/>
              <a:ext cx="87" cy="11"/>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28053" name="Line 373"/>
            <p:cNvSpPr>
              <a:spLocks noChangeShapeType="1"/>
            </p:cNvSpPr>
            <p:nvPr/>
          </p:nvSpPr>
          <p:spPr bwMode="auto">
            <a:xfrm flipH="1" flipV="1">
              <a:off x="2033" y="977"/>
              <a:ext cx="54" cy="95"/>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28054" name="Line 374"/>
            <p:cNvSpPr>
              <a:spLocks noChangeShapeType="1"/>
            </p:cNvSpPr>
            <p:nvPr/>
          </p:nvSpPr>
          <p:spPr bwMode="auto">
            <a:xfrm>
              <a:off x="2244" y="1119"/>
              <a:ext cx="130" cy="0"/>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28055" name="Line 375"/>
            <p:cNvSpPr>
              <a:spLocks noChangeShapeType="1"/>
            </p:cNvSpPr>
            <p:nvPr/>
          </p:nvSpPr>
          <p:spPr bwMode="auto">
            <a:xfrm>
              <a:off x="2149" y="923"/>
              <a:ext cx="109" cy="98"/>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28056" name="Line 376"/>
            <p:cNvSpPr>
              <a:spLocks noChangeShapeType="1"/>
            </p:cNvSpPr>
            <p:nvPr/>
          </p:nvSpPr>
          <p:spPr bwMode="auto">
            <a:xfrm flipH="1" flipV="1">
              <a:off x="1928" y="902"/>
              <a:ext cx="153" cy="45"/>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28057" name="Line 377"/>
            <p:cNvSpPr>
              <a:spLocks noChangeShapeType="1"/>
            </p:cNvSpPr>
            <p:nvPr/>
          </p:nvSpPr>
          <p:spPr bwMode="auto">
            <a:xfrm>
              <a:off x="1876" y="896"/>
              <a:ext cx="109" cy="131"/>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28058" name="Line 378"/>
            <p:cNvSpPr>
              <a:spLocks noChangeShapeType="1"/>
            </p:cNvSpPr>
            <p:nvPr/>
          </p:nvSpPr>
          <p:spPr bwMode="auto">
            <a:xfrm>
              <a:off x="2034" y="864"/>
              <a:ext cx="119" cy="111"/>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28059" name="Line 379"/>
            <p:cNvSpPr>
              <a:spLocks noChangeShapeType="1"/>
            </p:cNvSpPr>
            <p:nvPr/>
          </p:nvSpPr>
          <p:spPr bwMode="auto">
            <a:xfrm>
              <a:off x="2128" y="820"/>
              <a:ext cx="23" cy="161"/>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28060" name="Line 380"/>
            <p:cNvSpPr>
              <a:spLocks noChangeShapeType="1"/>
            </p:cNvSpPr>
            <p:nvPr/>
          </p:nvSpPr>
          <p:spPr bwMode="auto">
            <a:xfrm>
              <a:off x="2202" y="849"/>
              <a:ext cx="66" cy="17"/>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28061" name="Line 381"/>
            <p:cNvSpPr>
              <a:spLocks noChangeShapeType="1"/>
            </p:cNvSpPr>
            <p:nvPr/>
          </p:nvSpPr>
          <p:spPr bwMode="auto">
            <a:xfrm flipV="1">
              <a:off x="1982" y="847"/>
              <a:ext cx="77" cy="57"/>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28062" name="Line 382"/>
            <p:cNvSpPr>
              <a:spLocks noChangeShapeType="1"/>
            </p:cNvSpPr>
            <p:nvPr/>
          </p:nvSpPr>
          <p:spPr bwMode="auto">
            <a:xfrm flipH="1" flipV="1">
              <a:off x="2338" y="843"/>
              <a:ext cx="66" cy="148"/>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28063" name="Line 383"/>
            <p:cNvSpPr>
              <a:spLocks noChangeShapeType="1"/>
            </p:cNvSpPr>
            <p:nvPr/>
          </p:nvSpPr>
          <p:spPr bwMode="auto">
            <a:xfrm>
              <a:off x="2403" y="928"/>
              <a:ext cx="41" cy="115"/>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28064" name="Line 384"/>
            <p:cNvSpPr>
              <a:spLocks noChangeShapeType="1"/>
            </p:cNvSpPr>
            <p:nvPr/>
          </p:nvSpPr>
          <p:spPr bwMode="auto">
            <a:xfrm flipV="1">
              <a:off x="2202" y="883"/>
              <a:ext cx="76" cy="81"/>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28065" name="Line 385"/>
            <p:cNvSpPr>
              <a:spLocks noChangeShapeType="1"/>
            </p:cNvSpPr>
            <p:nvPr/>
          </p:nvSpPr>
          <p:spPr bwMode="auto">
            <a:xfrm>
              <a:off x="2275" y="885"/>
              <a:ext cx="54" cy="77"/>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28066" name="Line 386"/>
            <p:cNvSpPr>
              <a:spLocks noChangeShapeType="1"/>
            </p:cNvSpPr>
            <p:nvPr/>
          </p:nvSpPr>
          <p:spPr bwMode="auto">
            <a:xfrm flipV="1">
              <a:off x="1960" y="972"/>
              <a:ext cx="22" cy="160"/>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28067" name="Line 387"/>
            <p:cNvSpPr>
              <a:spLocks noChangeShapeType="1"/>
            </p:cNvSpPr>
            <p:nvPr/>
          </p:nvSpPr>
          <p:spPr bwMode="auto">
            <a:xfrm>
              <a:off x="1876" y="896"/>
              <a:ext cx="33" cy="240"/>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28068" name="Line 388"/>
            <p:cNvSpPr>
              <a:spLocks noChangeShapeType="1"/>
            </p:cNvSpPr>
            <p:nvPr/>
          </p:nvSpPr>
          <p:spPr bwMode="auto">
            <a:xfrm flipH="1" flipV="1">
              <a:off x="2149" y="962"/>
              <a:ext cx="23" cy="155"/>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sp>
        <p:nvSpPr>
          <p:cNvPr id="328069" name="Rectangle 389"/>
          <p:cNvSpPr>
            <a:spLocks noChangeArrowheads="1"/>
          </p:cNvSpPr>
          <p:nvPr/>
        </p:nvSpPr>
        <p:spPr bwMode="auto">
          <a:xfrm>
            <a:off x="5935663" y="795338"/>
            <a:ext cx="741362"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ja-JP" altLang="en-US" sz="1300" b="1"/>
              <a:t>用途・目的</a:t>
            </a:r>
          </a:p>
        </p:txBody>
      </p:sp>
      <p:sp>
        <p:nvSpPr>
          <p:cNvPr id="328070" name="Rectangle 390"/>
          <p:cNvSpPr>
            <a:spLocks noChangeArrowheads="1"/>
          </p:cNvSpPr>
          <p:nvPr/>
        </p:nvSpPr>
        <p:spPr bwMode="auto">
          <a:xfrm>
            <a:off x="4440238" y="1231900"/>
            <a:ext cx="4483100" cy="579438"/>
          </a:xfrm>
          <a:prstGeom prst="rect">
            <a:avLst/>
          </a:prstGeom>
          <a:noFill/>
          <a:ln>
            <a:noFill/>
          </a:ln>
          <a:extLst>
            <a:ext uri="{909E8E84-426E-40DD-AFC4-6F175D3DCCD1}">
              <a14:hiddenFill xmlns:a14="http://schemas.microsoft.com/office/drawing/2010/main">
                <a:solidFill>
                  <a:srgbClr val="FFFFD9"/>
                </a:solidFill>
              </a14:hiddenFill>
            </a:ext>
            <a:ext uri="{91240B29-F687-4F45-9708-019B960494DF}">
              <a14:hiddenLine xmlns:a14="http://schemas.microsoft.com/office/drawing/2010/main" w="6350">
                <a:solidFill>
                  <a:srgbClr val="000000"/>
                </a:solidFill>
                <a:miter lim="800000"/>
                <a:headEnd/>
                <a:tailEnd/>
              </a14:hiddenLine>
            </a:ext>
          </a:extLst>
        </p:spPr>
        <p:txBody>
          <a:bodyPr/>
          <a:lstStyle/>
          <a:p>
            <a:pPr algn="l"/>
            <a:r>
              <a:rPr lang="ja-JP" altLang="en-US" sz="1200" b="1"/>
              <a:t>問題となっている事象の相互の因果関係（原因と結果、手段と方法）を整理し、問題解決の糸口を見つけ出すための手法。</a:t>
            </a:r>
            <a:br>
              <a:rPr lang="ja-JP" altLang="en-US" sz="1200" b="1"/>
            </a:br>
            <a:endParaRPr lang="ja-JP" altLang="en-US" sz="1200" b="1"/>
          </a:p>
        </p:txBody>
      </p:sp>
      <p:sp>
        <p:nvSpPr>
          <p:cNvPr id="328071" name="Rectangle 391"/>
          <p:cNvSpPr>
            <a:spLocks noChangeArrowheads="1"/>
          </p:cNvSpPr>
          <p:nvPr/>
        </p:nvSpPr>
        <p:spPr bwMode="auto">
          <a:xfrm>
            <a:off x="4465638" y="2693988"/>
            <a:ext cx="4394200" cy="674687"/>
          </a:xfrm>
          <a:prstGeom prst="rect">
            <a:avLst/>
          </a:prstGeom>
          <a:noFill/>
          <a:ln>
            <a:noFill/>
          </a:ln>
          <a:extLst>
            <a:ext uri="{909E8E84-426E-40DD-AFC4-6F175D3DCCD1}">
              <a14:hiddenFill xmlns:a14="http://schemas.microsoft.com/office/drawing/2010/main">
                <a:solidFill>
                  <a:srgbClr val="FFFFD9"/>
                </a:solidFill>
              </a14:hiddenFill>
            </a:ext>
            <a:ext uri="{91240B29-F687-4F45-9708-019B960494DF}">
              <a14:hiddenLine xmlns:a14="http://schemas.microsoft.com/office/drawing/2010/main" w="6350">
                <a:solidFill>
                  <a:srgbClr val="000000"/>
                </a:solidFill>
                <a:miter lim="800000"/>
                <a:headEnd/>
                <a:tailEnd/>
              </a14:hiddenLine>
            </a:ext>
          </a:extLst>
        </p:spPr>
        <p:txBody>
          <a:bodyPr/>
          <a:lstStyle/>
          <a:p>
            <a:pPr algn="l"/>
            <a:r>
              <a:rPr lang="ja-JP" altLang="en-US" sz="1200" b="1"/>
              <a:t>目的を達成するための手段を次々とツリー状に展開し、</a:t>
            </a:r>
            <a:br>
              <a:rPr lang="ja-JP" altLang="en-US" sz="1200" b="1"/>
            </a:br>
            <a:r>
              <a:rPr lang="ja-JP" altLang="en-US" sz="1200" b="1"/>
              <a:t>最適な施策を追求するための手法。</a:t>
            </a:r>
            <a:br>
              <a:rPr lang="ja-JP" altLang="en-US" sz="1200" b="1"/>
            </a:br>
            <a:r>
              <a:rPr lang="ja-JP" altLang="en-US" sz="1200" b="1"/>
              <a:t>対策案の検討や要因解析などに使われる。</a:t>
            </a:r>
          </a:p>
        </p:txBody>
      </p:sp>
      <p:sp>
        <p:nvSpPr>
          <p:cNvPr id="328072" name="Rectangle 392"/>
          <p:cNvSpPr>
            <a:spLocks noChangeArrowheads="1"/>
          </p:cNvSpPr>
          <p:nvPr/>
        </p:nvSpPr>
        <p:spPr bwMode="auto">
          <a:xfrm>
            <a:off x="4465638" y="3522663"/>
            <a:ext cx="4381500" cy="673100"/>
          </a:xfrm>
          <a:prstGeom prst="rect">
            <a:avLst/>
          </a:prstGeom>
          <a:noFill/>
          <a:ln>
            <a:noFill/>
          </a:ln>
          <a:extLst>
            <a:ext uri="{909E8E84-426E-40DD-AFC4-6F175D3DCCD1}">
              <a14:hiddenFill xmlns:a14="http://schemas.microsoft.com/office/drawing/2010/main">
                <a:solidFill>
                  <a:srgbClr val="FFFFD9"/>
                </a:solidFill>
              </a14:hiddenFill>
            </a:ext>
            <a:ext uri="{91240B29-F687-4F45-9708-019B960494DF}">
              <a14:hiddenLine xmlns:a14="http://schemas.microsoft.com/office/drawing/2010/main" w="6350">
                <a:solidFill>
                  <a:srgbClr val="000000"/>
                </a:solidFill>
                <a:miter lim="800000"/>
                <a:headEnd/>
                <a:tailEnd/>
              </a14:hiddenLine>
            </a:ext>
          </a:extLst>
        </p:spPr>
        <p:txBody>
          <a:bodyPr/>
          <a:lstStyle/>
          <a:p>
            <a:pPr algn="l"/>
            <a:r>
              <a:rPr lang="ja-JP" altLang="en-US" sz="1200" b="1"/>
              <a:t>対になる問題の要素を行と列に配置し、その交点に各要素の</a:t>
            </a:r>
            <a:br>
              <a:rPr lang="ja-JP" altLang="en-US" sz="1200" b="1"/>
            </a:br>
            <a:r>
              <a:rPr lang="ja-JP" altLang="en-US" sz="1200" b="1"/>
              <a:t>関連の有無や度合いを表示することで問題解決へのヒントを</a:t>
            </a:r>
            <a:br>
              <a:rPr lang="ja-JP" altLang="en-US" sz="1200" b="1"/>
            </a:br>
            <a:r>
              <a:rPr lang="ja-JP" altLang="en-US" sz="1200" b="1"/>
              <a:t>得るための手法。</a:t>
            </a:r>
          </a:p>
        </p:txBody>
      </p:sp>
      <p:sp>
        <p:nvSpPr>
          <p:cNvPr id="328073" name="Rectangle 393"/>
          <p:cNvSpPr>
            <a:spLocks noChangeArrowheads="1"/>
          </p:cNvSpPr>
          <p:nvPr/>
        </p:nvSpPr>
        <p:spPr bwMode="auto">
          <a:xfrm>
            <a:off x="4402138" y="4168775"/>
            <a:ext cx="4483100" cy="822325"/>
          </a:xfrm>
          <a:prstGeom prst="rect">
            <a:avLst/>
          </a:prstGeom>
          <a:noFill/>
          <a:ln>
            <a:noFill/>
          </a:ln>
          <a:extLst>
            <a:ext uri="{909E8E84-426E-40DD-AFC4-6F175D3DCCD1}">
              <a14:hiddenFill xmlns:a14="http://schemas.microsoft.com/office/drawing/2010/main">
                <a:solidFill>
                  <a:srgbClr val="FFFFD9"/>
                </a:solidFill>
              </a14:hiddenFill>
            </a:ext>
            <a:ext uri="{91240B29-F687-4F45-9708-019B960494DF}">
              <a14:hiddenLine xmlns:a14="http://schemas.microsoft.com/office/drawing/2010/main" w="6350">
                <a:solidFill>
                  <a:srgbClr val="000000"/>
                </a:solidFill>
                <a:miter lim="800000"/>
                <a:headEnd/>
                <a:tailEnd/>
              </a14:hiddenLine>
            </a:ext>
          </a:extLst>
        </p:spPr>
        <p:txBody>
          <a:bodyPr/>
          <a:lstStyle/>
          <a:p>
            <a:pPr algn="l"/>
            <a:endParaRPr lang="ja-JP" altLang="ja-JP" sz="2400">
              <a:ea typeface="HG正楷書体-PRO" pitchFamily="66" charset="-128"/>
            </a:endParaRPr>
          </a:p>
        </p:txBody>
      </p:sp>
      <p:sp>
        <p:nvSpPr>
          <p:cNvPr id="328074" name="Rectangle 394"/>
          <p:cNvSpPr>
            <a:spLocks noChangeArrowheads="1"/>
          </p:cNvSpPr>
          <p:nvPr/>
        </p:nvSpPr>
        <p:spPr bwMode="auto">
          <a:xfrm>
            <a:off x="560388" y="4987925"/>
            <a:ext cx="2025650" cy="947738"/>
          </a:xfrm>
          <a:prstGeom prst="rect">
            <a:avLst/>
          </a:prstGeom>
          <a:noFill/>
          <a:ln>
            <a:noFill/>
          </a:ln>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6350">
                <a:solidFill>
                  <a:srgbClr val="000000"/>
                </a:solidFill>
                <a:miter lim="800000"/>
                <a:headEnd/>
                <a:tailEnd/>
              </a14:hiddenLine>
            </a:ext>
          </a:extLst>
        </p:spPr>
        <p:txBody>
          <a:bodyPr/>
          <a:lstStyle/>
          <a:p>
            <a:endParaRPr lang="ja-JP" altLang="en-US"/>
          </a:p>
        </p:txBody>
      </p:sp>
      <p:sp>
        <p:nvSpPr>
          <p:cNvPr id="328075" name="Rectangle 395"/>
          <p:cNvSpPr>
            <a:spLocks noChangeArrowheads="1"/>
          </p:cNvSpPr>
          <p:nvPr/>
        </p:nvSpPr>
        <p:spPr bwMode="auto">
          <a:xfrm>
            <a:off x="746125" y="5272088"/>
            <a:ext cx="10160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ja-JP" altLang="en-US" sz="1600" b="1">
                <a:latin typeface="ＭＳ ゴシック" pitchFamily="49" charset="-128"/>
                <a:ea typeface="ＭＳ ゴシック" pitchFamily="49" charset="-128"/>
              </a:rPr>
              <a:t>ﾏﾄﾘｯｸｽﾃﾞｰﾀ</a:t>
            </a:r>
            <a:endParaRPr lang="ja-JP" altLang="en-US" sz="1600"/>
          </a:p>
        </p:txBody>
      </p:sp>
      <p:sp>
        <p:nvSpPr>
          <p:cNvPr id="328076" name="Rectangle 396"/>
          <p:cNvSpPr>
            <a:spLocks noChangeArrowheads="1"/>
          </p:cNvSpPr>
          <p:nvPr/>
        </p:nvSpPr>
        <p:spPr bwMode="auto">
          <a:xfrm>
            <a:off x="1439863" y="5543550"/>
            <a:ext cx="75247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l"/>
            <a:r>
              <a:rPr lang="ja-JP" altLang="en-US" sz="1600" b="1">
                <a:latin typeface="ＭＳ ゴシック" pitchFamily="49" charset="-128"/>
                <a:ea typeface="ＭＳ ゴシック" pitchFamily="49" charset="-128"/>
              </a:rPr>
              <a:t>解析法</a:t>
            </a:r>
            <a:endParaRPr lang="ja-JP" altLang="en-US" sz="1600"/>
          </a:p>
        </p:txBody>
      </p:sp>
      <p:sp>
        <p:nvSpPr>
          <p:cNvPr id="328077" name="Rectangle 397"/>
          <p:cNvSpPr>
            <a:spLocks noChangeArrowheads="1"/>
          </p:cNvSpPr>
          <p:nvPr/>
        </p:nvSpPr>
        <p:spPr bwMode="auto">
          <a:xfrm>
            <a:off x="2566988" y="4987925"/>
            <a:ext cx="1849437" cy="925513"/>
          </a:xfrm>
          <a:prstGeom prst="rect">
            <a:avLst/>
          </a:prstGeom>
          <a:noFill/>
          <a:ln>
            <a:noFill/>
          </a:ln>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6350">
                <a:solidFill>
                  <a:srgbClr val="000000"/>
                </a:solidFill>
                <a:miter lim="800000"/>
                <a:headEnd/>
                <a:tailEnd/>
              </a14:hiddenLine>
            </a:ext>
          </a:extLst>
        </p:spPr>
        <p:txBody>
          <a:bodyPr/>
          <a:lstStyle/>
          <a:p>
            <a:endParaRPr lang="ja-JP" altLang="en-US"/>
          </a:p>
        </p:txBody>
      </p:sp>
      <p:grpSp>
        <p:nvGrpSpPr>
          <p:cNvPr id="328078" name="Group 398"/>
          <p:cNvGrpSpPr>
            <a:grpSpLocks/>
          </p:cNvGrpSpPr>
          <p:nvPr/>
        </p:nvGrpSpPr>
        <p:grpSpPr bwMode="auto">
          <a:xfrm>
            <a:off x="2800350" y="5184775"/>
            <a:ext cx="1390650" cy="649288"/>
            <a:chOff x="1601" y="2307"/>
            <a:chExt cx="599" cy="267"/>
          </a:xfrm>
        </p:grpSpPr>
        <p:sp>
          <p:nvSpPr>
            <p:cNvPr id="328079" name="Rectangle 399"/>
            <p:cNvSpPr>
              <a:spLocks noChangeArrowheads="1"/>
            </p:cNvSpPr>
            <p:nvPr/>
          </p:nvSpPr>
          <p:spPr bwMode="auto">
            <a:xfrm>
              <a:off x="1601" y="2307"/>
              <a:ext cx="148" cy="42"/>
            </a:xfrm>
            <a:prstGeom prst="rect">
              <a:avLst/>
            </a:prstGeom>
            <a:solidFill>
              <a:srgbClr val="FFFFFF"/>
            </a:solidFill>
            <a:ln w="6350">
              <a:solidFill>
                <a:srgbClr val="000000"/>
              </a:solidFill>
              <a:miter lim="800000"/>
              <a:headEnd/>
              <a:tailEnd/>
            </a:ln>
          </p:spPr>
          <p:txBody>
            <a:bodyPr/>
            <a:lstStyle/>
            <a:p>
              <a:endParaRPr lang="ja-JP" altLang="en-US"/>
            </a:p>
          </p:txBody>
        </p:sp>
        <p:sp>
          <p:nvSpPr>
            <p:cNvPr id="328080" name="Rectangle 400"/>
            <p:cNvSpPr>
              <a:spLocks noChangeArrowheads="1"/>
            </p:cNvSpPr>
            <p:nvPr/>
          </p:nvSpPr>
          <p:spPr bwMode="auto">
            <a:xfrm>
              <a:off x="1601" y="2352"/>
              <a:ext cx="148" cy="42"/>
            </a:xfrm>
            <a:prstGeom prst="rect">
              <a:avLst/>
            </a:prstGeom>
            <a:solidFill>
              <a:srgbClr val="FFFF99"/>
            </a:solidFill>
            <a:ln w="6350">
              <a:solidFill>
                <a:srgbClr val="000000"/>
              </a:solidFill>
              <a:miter lim="800000"/>
              <a:headEnd/>
              <a:tailEnd/>
            </a:ln>
          </p:spPr>
          <p:txBody>
            <a:bodyPr/>
            <a:lstStyle/>
            <a:p>
              <a:endParaRPr lang="ja-JP" altLang="en-US"/>
            </a:p>
          </p:txBody>
        </p:sp>
        <p:sp>
          <p:nvSpPr>
            <p:cNvPr id="328081" name="Rectangle 401"/>
            <p:cNvSpPr>
              <a:spLocks noChangeArrowheads="1"/>
            </p:cNvSpPr>
            <p:nvPr/>
          </p:nvSpPr>
          <p:spPr bwMode="auto">
            <a:xfrm>
              <a:off x="1601" y="2397"/>
              <a:ext cx="148" cy="43"/>
            </a:xfrm>
            <a:prstGeom prst="rect">
              <a:avLst/>
            </a:prstGeom>
            <a:solidFill>
              <a:srgbClr val="FFFF99"/>
            </a:solidFill>
            <a:ln w="6350">
              <a:solidFill>
                <a:srgbClr val="000000"/>
              </a:solidFill>
              <a:miter lim="800000"/>
              <a:headEnd/>
              <a:tailEnd/>
            </a:ln>
          </p:spPr>
          <p:txBody>
            <a:bodyPr/>
            <a:lstStyle/>
            <a:p>
              <a:endParaRPr lang="ja-JP" altLang="en-US"/>
            </a:p>
          </p:txBody>
        </p:sp>
        <p:sp>
          <p:nvSpPr>
            <p:cNvPr id="328082" name="Rectangle 402"/>
            <p:cNvSpPr>
              <a:spLocks noChangeArrowheads="1"/>
            </p:cNvSpPr>
            <p:nvPr/>
          </p:nvSpPr>
          <p:spPr bwMode="auto">
            <a:xfrm>
              <a:off x="1601" y="2443"/>
              <a:ext cx="148" cy="41"/>
            </a:xfrm>
            <a:prstGeom prst="rect">
              <a:avLst/>
            </a:prstGeom>
            <a:solidFill>
              <a:srgbClr val="FFFF99"/>
            </a:solidFill>
            <a:ln w="6350">
              <a:solidFill>
                <a:srgbClr val="000000"/>
              </a:solidFill>
              <a:miter lim="800000"/>
              <a:headEnd/>
              <a:tailEnd/>
            </a:ln>
          </p:spPr>
          <p:txBody>
            <a:bodyPr/>
            <a:lstStyle/>
            <a:p>
              <a:endParaRPr lang="ja-JP" altLang="en-US"/>
            </a:p>
          </p:txBody>
        </p:sp>
        <p:sp>
          <p:nvSpPr>
            <p:cNvPr id="328083" name="Rectangle 403"/>
            <p:cNvSpPr>
              <a:spLocks noChangeArrowheads="1"/>
            </p:cNvSpPr>
            <p:nvPr/>
          </p:nvSpPr>
          <p:spPr bwMode="auto">
            <a:xfrm>
              <a:off x="1601" y="2487"/>
              <a:ext cx="148" cy="42"/>
            </a:xfrm>
            <a:prstGeom prst="rect">
              <a:avLst/>
            </a:prstGeom>
            <a:solidFill>
              <a:srgbClr val="FFFF99"/>
            </a:solidFill>
            <a:ln w="6350">
              <a:solidFill>
                <a:srgbClr val="000000"/>
              </a:solidFill>
              <a:miter lim="800000"/>
              <a:headEnd/>
              <a:tailEnd/>
            </a:ln>
          </p:spPr>
          <p:txBody>
            <a:bodyPr/>
            <a:lstStyle/>
            <a:p>
              <a:endParaRPr lang="ja-JP" altLang="en-US"/>
            </a:p>
          </p:txBody>
        </p:sp>
        <p:sp>
          <p:nvSpPr>
            <p:cNvPr id="328084" name="Rectangle 404"/>
            <p:cNvSpPr>
              <a:spLocks noChangeArrowheads="1"/>
            </p:cNvSpPr>
            <p:nvPr/>
          </p:nvSpPr>
          <p:spPr bwMode="auto">
            <a:xfrm>
              <a:off x="1601" y="2532"/>
              <a:ext cx="148" cy="42"/>
            </a:xfrm>
            <a:prstGeom prst="rect">
              <a:avLst/>
            </a:prstGeom>
            <a:solidFill>
              <a:srgbClr val="FFFF99"/>
            </a:solidFill>
            <a:ln w="6350">
              <a:solidFill>
                <a:srgbClr val="000000"/>
              </a:solidFill>
              <a:miter lim="800000"/>
              <a:headEnd/>
              <a:tailEnd/>
            </a:ln>
          </p:spPr>
          <p:txBody>
            <a:bodyPr/>
            <a:lstStyle/>
            <a:p>
              <a:endParaRPr lang="ja-JP" altLang="en-US"/>
            </a:p>
          </p:txBody>
        </p:sp>
        <p:sp>
          <p:nvSpPr>
            <p:cNvPr id="328085" name="Rectangle 405"/>
            <p:cNvSpPr>
              <a:spLocks noChangeArrowheads="1"/>
            </p:cNvSpPr>
            <p:nvPr/>
          </p:nvSpPr>
          <p:spPr bwMode="auto">
            <a:xfrm>
              <a:off x="1752" y="2307"/>
              <a:ext cx="148" cy="42"/>
            </a:xfrm>
            <a:prstGeom prst="rect">
              <a:avLst/>
            </a:prstGeom>
            <a:solidFill>
              <a:srgbClr val="CCFFFF"/>
            </a:solidFill>
            <a:ln w="6350">
              <a:solidFill>
                <a:srgbClr val="000000"/>
              </a:solidFill>
              <a:miter lim="800000"/>
              <a:headEnd/>
              <a:tailEnd/>
            </a:ln>
          </p:spPr>
          <p:txBody>
            <a:bodyPr/>
            <a:lstStyle/>
            <a:p>
              <a:endParaRPr lang="ja-JP" altLang="en-US"/>
            </a:p>
          </p:txBody>
        </p:sp>
        <p:sp>
          <p:nvSpPr>
            <p:cNvPr id="328086" name="Rectangle 406"/>
            <p:cNvSpPr>
              <a:spLocks noChangeArrowheads="1"/>
            </p:cNvSpPr>
            <p:nvPr/>
          </p:nvSpPr>
          <p:spPr bwMode="auto">
            <a:xfrm>
              <a:off x="1752" y="2352"/>
              <a:ext cx="148" cy="42"/>
            </a:xfrm>
            <a:prstGeom prst="rect">
              <a:avLst/>
            </a:prstGeom>
            <a:solidFill>
              <a:srgbClr val="FFFFFF"/>
            </a:solidFill>
            <a:ln w="6350">
              <a:solidFill>
                <a:srgbClr val="000000"/>
              </a:solidFill>
              <a:miter lim="800000"/>
              <a:headEnd/>
              <a:tailEnd/>
            </a:ln>
          </p:spPr>
          <p:txBody>
            <a:bodyPr/>
            <a:lstStyle/>
            <a:p>
              <a:endParaRPr lang="ja-JP" altLang="en-US"/>
            </a:p>
          </p:txBody>
        </p:sp>
        <p:sp>
          <p:nvSpPr>
            <p:cNvPr id="328087" name="Rectangle 407"/>
            <p:cNvSpPr>
              <a:spLocks noChangeArrowheads="1"/>
            </p:cNvSpPr>
            <p:nvPr/>
          </p:nvSpPr>
          <p:spPr bwMode="auto">
            <a:xfrm>
              <a:off x="1752" y="2397"/>
              <a:ext cx="148" cy="43"/>
            </a:xfrm>
            <a:prstGeom prst="rect">
              <a:avLst/>
            </a:prstGeom>
            <a:solidFill>
              <a:srgbClr val="FFFFFF"/>
            </a:solidFill>
            <a:ln w="6350">
              <a:solidFill>
                <a:srgbClr val="000000"/>
              </a:solidFill>
              <a:miter lim="800000"/>
              <a:headEnd/>
              <a:tailEnd/>
            </a:ln>
          </p:spPr>
          <p:txBody>
            <a:bodyPr/>
            <a:lstStyle/>
            <a:p>
              <a:endParaRPr lang="ja-JP" altLang="en-US"/>
            </a:p>
          </p:txBody>
        </p:sp>
        <p:sp>
          <p:nvSpPr>
            <p:cNvPr id="328088" name="Rectangle 408"/>
            <p:cNvSpPr>
              <a:spLocks noChangeArrowheads="1"/>
            </p:cNvSpPr>
            <p:nvPr/>
          </p:nvSpPr>
          <p:spPr bwMode="auto">
            <a:xfrm>
              <a:off x="1752" y="2443"/>
              <a:ext cx="148" cy="41"/>
            </a:xfrm>
            <a:prstGeom prst="rect">
              <a:avLst/>
            </a:prstGeom>
            <a:solidFill>
              <a:srgbClr val="FFFFFF"/>
            </a:solidFill>
            <a:ln w="6350">
              <a:solidFill>
                <a:srgbClr val="000000"/>
              </a:solidFill>
              <a:miter lim="800000"/>
              <a:headEnd/>
              <a:tailEnd/>
            </a:ln>
          </p:spPr>
          <p:txBody>
            <a:bodyPr/>
            <a:lstStyle/>
            <a:p>
              <a:endParaRPr lang="ja-JP" altLang="en-US"/>
            </a:p>
          </p:txBody>
        </p:sp>
        <p:sp>
          <p:nvSpPr>
            <p:cNvPr id="328089" name="Rectangle 409"/>
            <p:cNvSpPr>
              <a:spLocks noChangeArrowheads="1"/>
            </p:cNvSpPr>
            <p:nvPr/>
          </p:nvSpPr>
          <p:spPr bwMode="auto">
            <a:xfrm>
              <a:off x="1752" y="2487"/>
              <a:ext cx="148" cy="42"/>
            </a:xfrm>
            <a:prstGeom prst="rect">
              <a:avLst/>
            </a:prstGeom>
            <a:solidFill>
              <a:srgbClr val="FFFFFF"/>
            </a:solidFill>
            <a:ln w="6350">
              <a:solidFill>
                <a:srgbClr val="000000"/>
              </a:solidFill>
              <a:miter lim="800000"/>
              <a:headEnd/>
              <a:tailEnd/>
            </a:ln>
          </p:spPr>
          <p:txBody>
            <a:bodyPr/>
            <a:lstStyle/>
            <a:p>
              <a:endParaRPr lang="ja-JP" altLang="en-US"/>
            </a:p>
          </p:txBody>
        </p:sp>
        <p:sp>
          <p:nvSpPr>
            <p:cNvPr id="328090" name="Rectangle 410"/>
            <p:cNvSpPr>
              <a:spLocks noChangeArrowheads="1"/>
            </p:cNvSpPr>
            <p:nvPr/>
          </p:nvSpPr>
          <p:spPr bwMode="auto">
            <a:xfrm>
              <a:off x="1752" y="2532"/>
              <a:ext cx="148" cy="42"/>
            </a:xfrm>
            <a:prstGeom prst="rect">
              <a:avLst/>
            </a:prstGeom>
            <a:solidFill>
              <a:srgbClr val="FFFFFF"/>
            </a:solidFill>
            <a:ln w="6350">
              <a:solidFill>
                <a:srgbClr val="000000"/>
              </a:solidFill>
              <a:miter lim="800000"/>
              <a:headEnd/>
              <a:tailEnd/>
            </a:ln>
          </p:spPr>
          <p:txBody>
            <a:bodyPr/>
            <a:lstStyle/>
            <a:p>
              <a:endParaRPr lang="ja-JP" altLang="en-US"/>
            </a:p>
          </p:txBody>
        </p:sp>
        <p:sp>
          <p:nvSpPr>
            <p:cNvPr id="328091" name="Rectangle 411"/>
            <p:cNvSpPr>
              <a:spLocks noChangeArrowheads="1"/>
            </p:cNvSpPr>
            <p:nvPr/>
          </p:nvSpPr>
          <p:spPr bwMode="auto">
            <a:xfrm>
              <a:off x="1902" y="2307"/>
              <a:ext cx="148" cy="42"/>
            </a:xfrm>
            <a:prstGeom prst="rect">
              <a:avLst/>
            </a:prstGeom>
            <a:solidFill>
              <a:srgbClr val="CCFFFF"/>
            </a:solidFill>
            <a:ln w="6350">
              <a:solidFill>
                <a:srgbClr val="000000"/>
              </a:solidFill>
              <a:miter lim="800000"/>
              <a:headEnd/>
              <a:tailEnd/>
            </a:ln>
          </p:spPr>
          <p:txBody>
            <a:bodyPr/>
            <a:lstStyle/>
            <a:p>
              <a:endParaRPr lang="ja-JP" altLang="en-US"/>
            </a:p>
          </p:txBody>
        </p:sp>
        <p:sp>
          <p:nvSpPr>
            <p:cNvPr id="328092" name="Rectangle 412"/>
            <p:cNvSpPr>
              <a:spLocks noChangeArrowheads="1"/>
            </p:cNvSpPr>
            <p:nvPr/>
          </p:nvSpPr>
          <p:spPr bwMode="auto">
            <a:xfrm>
              <a:off x="1902" y="2352"/>
              <a:ext cx="148" cy="42"/>
            </a:xfrm>
            <a:prstGeom prst="rect">
              <a:avLst/>
            </a:prstGeom>
            <a:solidFill>
              <a:srgbClr val="FFFFFF"/>
            </a:solidFill>
            <a:ln w="6350">
              <a:solidFill>
                <a:srgbClr val="000000"/>
              </a:solidFill>
              <a:miter lim="800000"/>
              <a:headEnd/>
              <a:tailEnd/>
            </a:ln>
          </p:spPr>
          <p:txBody>
            <a:bodyPr/>
            <a:lstStyle/>
            <a:p>
              <a:endParaRPr lang="ja-JP" altLang="en-US"/>
            </a:p>
          </p:txBody>
        </p:sp>
        <p:sp>
          <p:nvSpPr>
            <p:cNvPr id="328093" name="Rectangle 413"/>
            <p:cNvSpPr>
              <a:spLocks noChangeArrowheads="1"/>
            </p:cNvSpPr>
            <p:nvPr/>
          </p:nvSpPr>
          <p:spPr bwMode="auto">
            <a:xfrm>
              <a:off x="1902" y="2397"/>
              <a:ext cx="148" cy="43"/>
            </a:xfrm>
            <a:prstGeom prst="rect">
              <a:avLst/>
            </a:prstGeom>
            <a:solidFill>
              <a:srgbClr val="FFFFFF"/>
            </a:solidFill>
            <a:ln w="6350">
              <a:solidFill>
                <a:srgbClr val="000000"/>
              </a:solidFill>
              <a:miter lim="800000"/>
              <a:headEnd/>
              <a:tailEnd/>
            </a:ln>
          </p:spPr>
          <p:txBody>
            <a:bodyPr/>
            <a:lstStyle/>
            <a:p>
              <a:endParaRPr lang="ja-JP" altLang="en-US"/>
            </a:p>
          </p:txBody>
        </p:sp>
        <p:sp>
          <p:nvSpPr>
            <p:cNvPr id="328094" name="Rectangle 414"/>
            <p:cNvSpPr>
              <a:spLocks noChangeArrowheads="1"/>
            </p:cNvSpPr>
            <p:nvPr/>
          </p:nvSpPr>
          <p:spPr bwMode="auto">
            <a:xfrm>
              <a:off x="1902" y="2443"/>
              <a:ext cx="148" cy="41"/>
            </a:xfrm>
            <a:prstGeom prst="rect">
              <a:avLst/>
            </a:prstGeom>
            <a:solidFill>
              <a:srgbClr val="FFFFFF"/>
            </a:solidFill>
            <a:ln w="6350">
              <a:solidFill>
                <a:srgbClr val="000000"/>
              </a:solidFill>
              <a:miter lim="800000"/>
              <a:headEnd/>
              <a:tailEnd/>
            </a:ln>
          </p:spPr>
          <p:txBody>
            <a:bodyPr/>
            <a:lstStyle/>
            <a:p>
              <a:endParaRPr lang="ja-JP" altLang="en-US"/>
            </a:p>
          </p:txBody>
        </p:sp>
        <p:sp>
          <p:nvSpPr>
            <p:cNvPr id="328095" name="Rectangle 415"/>
            <p:cNvSpPr>
              <a:spLocks noChangeArrowheads="1"/>
            </p:cNvSpPr>
            <p:nvPr/>
          </p:nvSpPr>
          <p:spPr bwMode="auto">
            <a:xfrm>
              <a:off x="1902" y="2487"/>
              <a:ext cx="148" cy="42"/>
            </a:xfrm>
            <a:prstGeom prst="rect">
              <a:avLst/>
            </a:prstGeom>
            <a:solidFill>
              <a:srgbClr val="FFFFFF"/>
            </a:solidFill>
            <a:ln w="6350">
              <a:solidFill>
                <a:srgbClr val="000000"/>
              </a:solidFill>
              <a:miter lim="800000"/>
              <a:headEnd/>
              <a:tailEnd/>
            </a:ln>
          </p:spPr>
          <p:txBody>
            <a:bodyPr/>
            <a:lstStyle/>
            <a:p>
              <a:endParaRPr lang="ja-JP" altLang="en-US"/>
            </a:p>
          </p:txBody>
        </p:sp>
        <p:sp>
          <p:nvSpPr>
            <p:cNvPr id="328096" name="Rectangle 416"/>
            <p:cNvSpPr>
              <a:spLocks noChangeArrowheads="1"/>
            </p:cNvSpPr>
            <p:nvPr/>
          </p:nvSpPr>
          <p:spPr bwMode="auto">
            <a:xfrm>
              <a:off x="1902" y="2532"/>
              <a:ext cx="148" cy="42"/>
            </a:xfrm>
            <a:prstGeom prst="rect">
              <a:avLst/>
            </a:prstGeom>
            <a:solidFill>
              <a:srgbClr val="FFFFFF"/>
            </a:solidFill>
            <a:ln w="6350">
              <a:solidFill>
                <a:srgbClr val="000000"/>
              </a:solidFill>
              <a:miter lim="800000"/>
              <a:headEnd/>
              <a:tailEnd/>
            </a:ln>
          </p:spPr>
          <p:txBody>
            <a:bodyPr/>
            <a:lstStyle/>
            <a:p>
              <a:endParaRPr lang="ja-JP" altLang="en-US"/>
            </a:p>
          </p:txBody>
        </p:sp>
        <p:sp>
          <p:nvSpPr>
            <p:cNvPr id="328097" name="Rectangle 417"/>
            <p:cNvSpPr>
              <a:spLocks noChangeArrowheads="1"/>
            </p:cNvSpPr>
            <p:nvPr/>
          </p:nvSpPr>
          <p:spPr bwMode="auto">
            <a:xfrm>
              <a:off x="2053" y="2307"/>
              <a:ext cx="147" cy="42"/>
            </a:xfrm>
            <a:prstGeom prst="rect">
              <a:avLst/>
            </a:prstGeom>
            <a:solidFill>
              <a:srgbClr val="CCFFFF"/>
            </a:solidFill>
            <a:ln w="6350">
              <a:solidFill>
                <a:srgbClr val="000000"/>
              </a:solidFill>
              <a:miter lim="800000"/>
              <a:headEnd/>
              <a:tailEnd/>
            </a:ln>
          </p:spPr>
          <p:txBody>
            <a:bodyPr/>
            <a:lstStyle/>
            <a:p>
              <a:endParaRPr lang="ja-JP" altLang="en-US"/>
            </a:p>
          </p:txBody>
        </p:sp>
        <p:sp>
          <p:nvSpPr>
            <p:cNvPr id="328098" name="Rectangle 418"/>
            <p:cNvSpPr>
              <a:spLocks noChangeArrowheads="1"/>
            </p:cNvSpPr>
            <p:nvPr/>
          </p:nvSpPr>
          <p:spPr bwMode="auto">
            <a:xfrm>
              <a:off x="2053" y="2352"/>
              <a:ext cx="147" cy="42"/>
            </a:xfrm>
            <a:prstGeom prst="rect">
              <a:avLst/>
            </a:prstGeom>
            <a:solidFill>
              <a:srgbClr val="FFFFFF"/>
            </a:solidFill>
            <a:ln w="6350">
              <a:solidFill>
                <a:srgbClr val="000000"/>
              </a:solidFill>
              <a:miter lim="800000"/>
              <a:headEnd/>
              <a:tailEnd/>
            </a:ln>
          </p:spPr>
          <p:txBody>
            <a:bodyPr/>
            <a:lstStyle/>
            <a:p>
              <a:endParaRPr lang="ja-JP" altLang="en-US"/>
            </a:p>
          </p:txBody>
        </p:sp>
        <p:sp>
          <p:nvSpPr>
            <p:cNvPr id="328099" name="Rectangle 419"/>
            <p:cNvSpPr>
              <a:spLocks noChangeArrowheads="1"/>
            </p:cNvSpPr>
            <p:nvPr/>
          </p:nvSpPr>
          <p:spPr bwMode="auto">
            <a:xfrm>
              <a:off x="2053" y="2397"/>
              <a:ext cx="147" cy="43"/>
            </a:xfrm>
            <a:prstGeom prst="rect">
              <a:avLst/>
            </a:prstGeom>
            <a:solidFill>
              <a:srgbClr val="FFFFFF"/>
            </a:solidFill>
            <a:ln w="6350">
              <a:solidFill>
                <a:srgbClr val="000000"/>
              </a:solidFill>
              <a:miter lim="800000"/>
              <a:headEnd/>
              <a:tailEnd/>
            </a:ln>
          </p:spPr>
          <p:txBody>
            <a:bodyPr/>
            <a:lstStyle/>
            <a:p>
              <a:endParaRPr lang="ja-JP" altLang="en-US"/>
            </a:p>
          </p:txBody>
        </p:sp>
        <p:sp>
          <p:nvSpPr>
            <p:cNvPr id="328100" name="Rectangle 420"/>
            <p:cNvSpPr>
              <a:spLocks noChangeArrowheads="1"/>
            </p:cNvSpPr>
            <p:nvPr/>
          </p:nvSpPr>
          <p:spPr bwMode="auto">
            <a:xfrm>
              <a:off x="2053" y="2443"/>
              <a:ext cx="147" cy="41"/>
            </a:xfrm>
            <a:prstGeom prst="rect">
              <a:avLst/>
            </a:prstGeom>
            <a:solidFill>
              <a:srgbClr val="FFFFFF"/>
            </a:solidFill>
            <a:ln w="6350">
              <a:solidFill>
                <a:srgbClr val="000000"/>
              </a:solidFill>
              <a:miter lim="800000"/>
              <a:headEnd/>
              <a:tailEnd/>
            </a:ln>
          </p:spPr>
          <p:txBody>
            <a:bodyPr/>
            <a:lstStyle/>
            <a:p>
              <a:endParaRPr lang="ja-JP" altLang="en-US"/>
            </a:p>
          </p:txBody>
        </p:sp>
        <p:sp>
          <p:nvSpPr>
            <p:cNvPr id="328101" name="Rectangle 421"/>
            <p:cNvSpPr>
              <a:spLocks noChangeArrowheads="1"/>
            </p:cNvSpPr>
            <p:nvPr/>
          </p:nvSpPr>
          <p:spPr bwMode="auto">
            <a:xfrm>
              <a:off x="2053" y="2487"/>
              <a:ext cx="147" cy="42"/>
            </a:xfrm>
            <a:prstGeom prst="rect">
              <a:avLst/>
            </a:prstGeom>
            <a:solidFill>
              <a:srgbClr val="FFFFFF"/>
            </a:solidFill>
            <a:ln w="6350">
              <a:solidFill>
                <a:srgbClr val="000000"/>
              </a:solidFill>
              <a:miter lim="800000"/>
              <a:headEnd/>
              <a:tailEnd/>
            </a:ln>
          </p:spPr>
          <p:txBody>
            <a:bodyPr/>
            <a:lstStyle/>
            <a:p>
              <a:endParaRPr lang="ja-JP" altLang="en-US"/>
            </a:p>
          </p:txBody>
        </p:sp>
        <p:sp>
          <p:nvSpPr>
            <p:cNvPr id="328102" name="Rectangle 422"/>
            <p:cNvSpPr>
              <a:spLocks noChangeArrowheads="1"/>
            </p:cNvSpPr>
            <p:nvPr/>
          </p:nvSpPr>
          <p:spPr bwMode="auto">
            <a:xfrm>
              <a:off x="2053" y="2532"/>
              <a:ext cx="147" cy="42"/>
            </a:xfrm>
            <a:prstGeom prst="rect">
              <a:avLst/>
            </a:prstGeom>
            <a:solidFill>
              <a:srgbClr val="FFFFFF"/>
            </a:solidFill>
            <a:ln w="6350">
              <a:solidFill>
                <a:srgbClr val="000000"/>
              </a:solidFill>
              <a:miter lim="800000"/>
              <a:headEnd/>
              <a:tailEnd/>
            </a:ln>
          </p:spPr>
          <p:txBody>
            <a:bodyPr/>
            <a:lstStyle/>
            <a:p>
              <a:endParaRPr lang="ja-JP" altLang="en-US"/>
            </a:p>
          </p:txBody>
        </p:sp>
      </p:grpSp>
      <p:sp>
        <p:nvSpPr>
          <p:cNvPr id="328103" name="Rectangle 423"/>
          <p:cNvSpPr>
            <a:spLocks noChangeArrowheads="1"/>
          </p:cNvSpPr>
          <p:nvPr/>
        </p:nvSpPr>
        <p:spPr bwMode="auto">
          <a:xfrm>
            <a:off x="4414838" y="5149850"/>
            <a:ext cx="4483100" cy="722313"/>
          </a:xfrm>
          <a:prstGeom prst="rect">
            <a:avLst/>
          </a:prstGeom>
          <a:noFill/>
          <a:ln>
            <a:noFill/>
          </a:ln>
          <a:extLst>
            <a:ext uri="{909E8E84-426E-40DD-AFC4-6F175D3DCCD1}">
              <a14:hiddenFill xmlns:a14="http://schemas.microsoft.com/office/drawing/2010/main">
                <a:solidFill>
                  <a:srgbClr val="FFFFD9"/>
                </a:solidFill>
              </a14:hiddenFill>
            </a:ext>
            <a:ext uri="{91240B29-F687-4F45-9708-019B960494DF}">
              <a14:hiddenLine xmlns:a14="http://schemas.microsoft.com/office/drawing/2010/main" w="6350">
                <a:solidFill>
                  <a:srgbClr val="000000"/>
                </a:solidFill>
                <a:miter lim="800000"/>
                <a:headEnd/>
                <a:tailEnd/>
              </a14:hiddenLine>
            </a:ext>
          </a:extLst>
        </p:spPr>
        <p:txBody>
          <a:bodyPr/>
          <a:lstStyle/>
          <a:p>
            <a:pPr algn="l"/>
            <a:r>
              <a:rPr lang="ja-JP" altLang="en-US" sz="1200" b="1"/>
              <a:t>マトリックスの各交点に数値データが配列されている場合に、</a:t>
            </a:r>
            <a:br>
              <a:rPr lang="ja-JP" altLang="en-US" sz="1200" b="1"/>
            </a:br>
            <a:r>
              <a:rPr lang="ja-JP" altLang="en-US" sz="1200" b="1"/>
              <a:t>データのもつ情報を一度になるべく多く表現できるような合成得点（主成分）を求める事で、総合力や特性を調べるための手法。</a:t>
            </a:r>
          </a:p>
        </p:txBody>
      </p:sp>
      <p:sp>
        <p:nvSpPr>
          <p:cNvPr id="328104" name="Rectangle 424"/>
          <p:cNvSpPr>
            <a:spLocks noChangeArrowheads="1"/>
          </p:cNvSpPr>
          <p:nvPr/>
        </p:nvSpPr>
        <p:spPr bwMode="auto">
          <a:xfrm>
            <a:off x="4402138" y="5913438"/>
            <a:ext cx="4483100" cy="820737"/>
          </a:xfrm>
          <a:prstGeom prst="rect">
            <a:avLst/>
          </a:prstGeom>
          <a:noFill/>
          <a:ln>
            <a:noFill/>
          </a:ln>
          <a:extLst>
            <a:ext uri="{909E8E84-426E-40DD-AFC4-6F175D3DCCD1}">
              <a14:hiddenFill xmlns:a14="http://schemas.microsoft.com/office/drawing/2010/main">
                <a:solidFill>
                  <a:srgbClr val="FFFFD9"/>
                </a:solidFill>
              </a14:hiddenFill>
            </a:ext>
            <a:ext uri="{91240B29-F687-4F45-9708-019B960494DF}">
              <a14:hiddenLine xmlns:a14="http://schemas.microsoft.com/office/drawing/2010/main" w="6350">
                <a:solidFill>
                  <a:srgbClr val="000000"/>
                </a:solidFill>
                <a:miter lim="800000"/>
                <a:headEnd/>
                <a:tailEnd/>
              </a14:hiddenLine>
            </a:ext>
          </a:extLst>
        </p:spPr>
        <p:txBody>
          <a:bodyPr/>
          <a:lstStyle/>
          <a:p>
            <a:endParaRPr lang="ja-JP" altLang="en-US"/>
          </a:p>
        </p:txBody>
      </p:sp>
      <p:sp>
        <p:nvSpPr>
          <p:cNvPr id="328105" name="Rectangle 425"/>
          <p:cNvSpPr>
            <a:spLocks noChangeArrowheads="1"/>
          </p:cNvSpPr>
          <p:nvPr/>
        </p:nvSpPr>
        <p:spPr bwMode="auto">
          <a:xfrm>
            <a:off x="4502150" y="5956300"/>
            <a:ext cx="4483100"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l"/>
            <a:r>
              <a:rPr lang="ja-JP" altLang="en-US" sz="1200" b="1">
                <a:latin typeface="ＭＳ ゴシック" pitchFamily="49" charset="-128"/>
                <a:ea typeface="ＭＳ ゴシック" pitchFamily="49" charset="-128"/>
              </a:rPr>
              <a:t>プロジェクトの作業日程や時間の管理のための</a:t>
            </a:r>
            <a:br>
              <a:rPr lang="ja-JP" altLang="en-US" sz="1200" b="1">
                <a:latin typeface="ＭＳ ゴシック" pitchFamily="49" charset="-128"/>
                <a:ea typeface="ＭＳ ゴシック" pitchFamily="49" charset="-128"/>
              </a:rPr>
            </a:br>
            <a:r>
              <a:rPr lang="ja-JP" altLang="en-US" sz="1200" b="1">
                <a:latin typeface="ＭＳ ゴシック" pitchFamily="49" charset="-128"/>
                <a:ea typeface="ＭＳ ゴシック" pitchFamily="49" charset="-128"/>
              </a:rPr>
              <a:t>ネットワーク図法。決められた日程で終了させるには</a:t>
            </a:r>
            <a:br>
              <a:rPr lang="ja-JP" altLang="en-US" sz="1200" b="1">
                <a:latin typeface="ＭＳ ゴシック" pitchFamily="49" charset="-128"/>
                <a:ea typeface="ＭＳ ゴシック" pitchFamily="49" charset="-128"/>
              </a:rPr>
            </a:br>
            <a:r>
              <a:rPr lang="ja-JP" altLang="en-US" sz="1200" b="1">
                <a:latin typeface="ＭＳ ゴシック" pitchFamily="49" charset="-128"/>
                <a:ea typeface="ＭＳ ゴシック" pitchFamily="49" charset="-128"/>
              </a:rPr>
              <a:t>どの作業を遅らせてはならないかを明確にする手法でもある</a:t>
            </a:r>
          </a:p>
        </p:txBody>
      </p:sp>
      <p:sp>
        <p:nvSpPr>
          <p:cNvPr id="328106" name="Rectangle 426"/>
          <p:cNvSpPr>
            <a:spLocks noChangeArrowheads="1"/>
          </p:cNvSpPr>
          <p:nvPr/>
        </p:nvSpPr>
        <p:spPr bwMode="auto">
          <a:xfrm>
            <a:off x="4452938" y="1951038"/>
            <a:ext cx="4356100" cy="736600"/>
          </a:xfrm>
          <a:prstGeom prst="rect">
            <a:avLst/>
          </a:prstGeom>
          <a:noFill/>
          <a:ln>
            <a:noFill/>
          </a:ln>
          <a:extLst>
            <a:ext uri="{909E8E84-426E-40DD-AFC4-6F175D3DCCD1}">
              <a14:hiddenFill xmlns:a14="http://schemas.microsoft.com/office/drawing/2010/main">
                <a:solidFill>
                  <a:srgbClr val="FFFFD9"/>
                </a:solidFill>
              </a14:hiddenFill>
            </a:ext>
            <a:ext uri="{91240B29-F687-4F45-9708-019B960494DF}">
              <a14:hiddenLine xmlns:a14="http://schemas.microsoft.com/office/drawing/2010/main" w="6350">
                <a:solidFill>
                  <a:srgbClr val="000000"/>
                </a:solidFill>
                <a:miter lim="800000"/>
                <a:headEnd/>
                <a:tailEnd/>
              </a14:hiddenLine>
            </a:ext>
          </a:extLst>
        </p:spPr>
        <p:txBody>
          <a:bodyPr/>
          <a:lstStyle/>
          <a:p>
            <a:pPr algn="l"/>
            <a:r>
              <a:rPr lang="ja-JP" altLang="en-US" sz="1200" b="1"/>
              <a:t>アイデアや意見などの言語データを、カードに書き出し、類似する</a:t>
            </a:r>
            <a:br>
              <a:rPr lang="ja-JP" altLang="en-US" sz="1200" b="1"/>
            </a:br>
            <a:r>
              <a:rPr lang="ja-JP" altLang="en-US" sz="1200" b="1"/>
              <a:t>グループにまとめていくことにより、問題の本質をとらえ、問題解決に導くための手法。</a:t>
            </a:r>
          </a:p>
        </p:txBody>
      </p:sp>
      <p:sp>
        <p:nvSpPr>
          <p:cNvPr id="328110" name="Rectangle 430"/>
          <p:cNvSpPr>
            <a:spLocks noChangeArrowheads="1"/>
          </p:cNvSpPr>
          <p:nvPr/>
        </p:nvSpPr>
        <p:spPr bwMode="auto">
          <a:xfrm>
            <a:off x="604838" y="4851400"/>
            <a:ext cx="16637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ja-JP" sz="900">
                <a:latin typeface="Arial" charset="0"/>
              </a:rPr>
              <a:t>Process Decision Program Chart</a:t>
            </a:r>
            <a:endParaRPr lang="en-US" altLang="ja-JP" sz="900"/>
          </a:p>
        </p:txBody>
      </p:sp>
      <p:sp>
        <p:nvSpPr>
          <p:cNvPr id="328111" name="Rectangle 431"/>
          <p:cNvSpPr>
            <a:spLocks noChangeArrowheads="1"/>
          </p:cNvSpPr>
          <p:nvPr/>
        </p:nvSpPr>
        <p:spPr bwMode="auto">
          <a:xfrm>
            <a:off x="712788" y="6167438"/>
            <a:ext cx="16129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l"/>
            <a:r>
              <a:rPr lang="ja-JP" altLang="en-US" sz="1600" b="1">
                <a:latin typeface="ＭＳ Ｐゴシック" pitchFamily="50" charset="-128"/>
              </a:rPr>
              <a:t>ｱﾛｰﾀﾞｲﾔｸﾞﾗﾑ法</a:t>
            </a:r>
            <a:endParaRPr lang="ja-JP" altLang="en-US" sz="1600"/>
          </a:p>
        </p:txBody>
      </p:sp>
      <p:sp>
        <p:nvSpPr>
          <p:cNvPr id="328112" name="Rectangle 432"/>
          <p:cNvSpPr>
            <a:spLocks noChangeArrowheads="1"/>
          </p:cNvSpPr>
          <p:nvPr/>
        </p:nvSpPr>
        <p:spPr bwMode="auto">
          <a:xfrm>
            <a:off x="4483100" y="4368800"/>
            <a:ext cx="43434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1200" b="1">
                <a:latin typeface="ＭＳ ゴシック" pitchFamily="49" charset="-128"/>
                <a:ea typeface="ＭＳ ゴシック" pitchFamily="49" charset="-128"/>
              </a:rPr>
              <a:t>計画を実施するうえで、事前にさまざまな状況を予測し、できるだけ望ましい方向に導いたり、重大事態に至ることを回避する方案を得るための手法。</a:t>
            </a:r>
          </a:p>
        </p:txBody>
      </p:sp>
      <p:sp>
        <p:nvSpPr>
          <p:cNvPr id="328113" name="Line 433"/>
          <p:cNvSpPr>
            <a:spLocks noChangeShapeType="1"/>
          </p:cNvSpPr>
          <p:nvPr/>
        </p:nvSpPr>
        <p:spPr bwMode="auto">
          <a:xfrm>
            <a:off x="215900" y="749300"/>
            <a:ext cx="0" cy="596582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8114" name="Line 434"/>
          <p:cNvSpPr>
            <a:spLocks noChangeShapeType="1"/>
          </p:cNvSpPr>
          <p:nvPr/>
        </p:nvSpPr>
        <p:spPr bwMode="auto">
          <a:xfrm>
            <a:off x="215900" y="736600"/>
            <a:ext cx="86995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8115" name="Line 435"/>
          <p:cNvSpPr>
            <a:spLocks noChangeShapeType="1"/>
          </p:cNvSpPr>
          <p:nvPr/>
        </p:nvSpPr>
        <p:spPr bwMode="auto">
          <a:xfrm>
            <a:off x="203200" y="6705600"/>
            <a:ext cx="8666163"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8116" name="Line 436"/>
          <p:cNvSpPr>
            <a:spLocks noChangeShapeType="1"/>
          </p:cNvSpPr>
          <p:nvPr/>
        </p:nvSpPr>
        <p:spPr bwMode="auto">
          <a:xfrm>
            <a:off x="203200" y="1882775"/>
            <a:ext cx="8697913"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8117" name="Line 437"/>
          <p:cNvSpPr>
            <a:spLocks noChangeShapeType="1"/>
          </p:cNvSpPr>
          <p:nvPr/>
        </p:nvSpPr>
        <p:spPr bwMode="auto">
          <a:xfrm>
            <a:off x="203200" y="2687638"/>
            <a:ext cx="8697913"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8118" name="Line 438"/>
          <p:cNvSpPr>
            <a:spLocks noChangeShapeType="1"/>
          </p:cNvSpPr>
          <p:nvPr/>
        </p:nvSpPr>
        <p:spPr bwMode="auto">
          <a:xfrm>
            <a:off x="228600" y="3490913"/>
            <a:ext cx="8697913"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8119" name="Line 439"/>
          <p:cNvSpPr>
            <a:spLocks noChangeShapeType="1"/>
          </p:cNvSpPr>
          <p:nvPr/>
        </p:nvSpPr>
        <p:spPr bwMode="auto">
          <a:xfrm>
            <a:off x="228600" y="4294188"/>
            <a:ext cx="8672513"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8120" name="Line 440"/>
          <p:cNvSpPr>
            <a:spLocks noChangeShapeType="1"/>
          </p:cNvSpPr>
          <p:nvPr/>
        </p:nvSpPr>
        <p:spPr bwMode="auto">
          <a:xfrm>
            <a:off x="215900" y="5097463"/>
            <a:ext cx="8697913"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8121" name="Line 441"/>
          <p:cNvSpPr>
            <a:spLocks noChangeShapeType="1"/>
          </p:cNvSpPr>
          <p:nvPr/>
        </p:nvSpPr>
        <p:spPr bwMode="auto">
          <a:xfrm>
            <a:off x="215900" y="5900738"/>
            <a:ext cx="8697913"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8122" name="Line 442"/>
          <p:cNvSpPr>
            <a:spLocks noChangeShapeType="1"/>
          </p:cNvSpPr>
          <p:nvPr/>
        </p:nvSpPr>
        <p:spPr bwMode="auto">
          <a:xfrm>
            <a:off x="8902700" y="749300"/>
            <a:ext cx="0" cy="595630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8123" name="Line 443"/>
          <p:cNvSpPr>
            <a:spLocks noChangeShapeType="1"/>
          </p:cNvSpPr>
          <p:nvPr/>
        </p:nvSpPr>
        <p:spPr bwMode="auto">
          <a:xfrm>
            <a:off x="533400" y="736600"/>
            <a:ext cx="0" cy="596900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8124" name="Line 444"/>
          <p:cNvSpPr>
            <a:spLocks noChangeShapeType="1"/>
          </p:cNvSpPr>
          <p:nvPr/>
        </p:nvSpPr>
        <p:spPr bwMode="auto">
          <a:xfrm>
            <a:off x="2451100" y="749300"/>
            <a:ext cx="0" cy="595630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8125" name="Line 445"/>
          <p:cNvSpPr>
            <a:spLocks noChangeShapeType="1"/>
          </p:cNvSpPr>
          <p:nvPr/>
        </p:nvSpPr>
        <p:spPr bwMode="auto">
          <a:xfrm>
            <a:off x="4419600" y="736600"/>
            <a:ext cx="0" cy="596582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8126" name="Line 446"/>
          <p:cNvSpPr>
            <a:spLocks noChangeShapeType="1"/>
          </p:cNvSpPr>
          <p:nvPr/>
        </p:nvSpPr>
        <p:spPr bwMode="auto">
          <a:xfrm>
            <a:off x="203200" y="1079500"/>
            <a:ext cx="8697913"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8128" name="Text Box 448"/>
          <p:cNvSpPr txBox="1">
            <a:spLocks noChangeArrowheads="1"/>
          </p:cNvSpPr>
          <p:nvPr/>
        </p:nvSpPr>
        <p:spPr bwMode="auto">
          <a:xfrm>
            <a:off x="8405813" y="100013"/>
            <a:ext cx="7381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a:t>P</a:t>
            </a:r>
            <a:r>
              <a:rPr lang="ja-JP" altLang="en-US" sz="1600"/>
              <a:t>１４</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Text Box 2"/>
          <p:cNvSpPr txBox="1">
            <a:spLocks noChangeArrowheads="1"/>
          </p:cNvSpPr>
          <p:nvPr/>
        </p:nvSpPr>
        <p:spPr bwMode="auto">
          <a:xfrm>
            <a:off x="1674813" y="1158875"/>
            <a:ext cx="5357812" cy="1019175"/>
          </a:xfrm>
          <a:prstGeom prst="rect">
            <a:avLst/>
          </a:prstGeom>
          <a:solidFill>
            <a:srgbClr val="FFC1C1"/>
          </a:solidFill>
          <a:ln w="12700">
            <a:solidFill>
              <a:srgbClr val="FFC1C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r>
              <a:rPr lang="ja-JP" altLang="en-US" sz="6000" b="1">
                <a:effectLst>
                  <a:outerShdw blurRad="38100" dist="38100" dir="2700000" algn="tl">
                    <a:srgbClr val="FFFFFF"/>
                  </a:outerShdw>
                </a:effectLst>
                <a:ea typeface="HG創英角ﾎﾟｯﾌﾟ体" pitchFamily="49" charset="-128"/>
              </a:rPr>
              <a:t>　パレート図</a:t>
            </a:r>
          </a:p>
        </p:txBody>
      </p:sp>
      <p:pic>
        <p:nvPicPr>
          <p:cNvPr id="151563" name="Picture 11" descr="00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30400" y="2620963"/>
            <a:ext cx="4991100" cy="2736850"/>
          </a:xfrm>
          <a:prstGeom prst="rect">
            <a:avLst/>
          </a:prstGeom>
          <a:noFill/>
          <a:extLst>
            <a:ext uri="{909E8E84-426E-40DD-AFC4-6F175D3DCCD1}">
              <a14:hiddenFill xmlns:a14="http://schemas.microsoft.com/office/drawing/2010/main">
                <a:solidFill>
                  <a:srgbClr val="FFFFFF"/>
                </a:solidFill>
              </a14:hiddenFill>
            </a:ext>
          </a:extLst>
        </p:spPr>
      </p:pic>
      <p:sp>
        <p:nvSpPr>
          <p:cNvPr id="151564" name="Text Box 12"/>
          <p:cNvSpPr txBox="1">
            <a:spLocks noChangeArrowheads="1"/>
          </p:cNvSpPr>
          <p:nvPr/>
        </p:nvSpPr>
        <p:spPr bwMode="auto">
          <a:xfrm>
            <a:off x="8405813" y="100013"/>
            <a:ext cx="7381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a:t>P</a:t>
            </a:r>
            <a:r>
              <a:rPr lang="ja-JP" altLang="en-US" sz="1600"/>
              <a:t>１５</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Text Box 2"/>
          <p:cNvSpPr txBox="1">
            <a:spLocks noChangeArrowheads="1"/>
          </p:cNvSpPr>
          <p:nvPr/>
        </p:nvSpPr>
        <p:spPr bwMode="auto">
          <a:xfrm>
            <a:off x="147638" y="153988"/>
            <a:ext cx="4289425" cy="714375"/>
          </a:xfrm>
          <a:prstGeom prst="rect">
            <a:avLst/>
          </a:prstGeom>
          <a:solidFill>
            <a:srgbClr val="FFC1C1"/>
          </a:solidFill>
          <a:ln w="12700">
            <a:solidFill>
              <a:srgbClr val="FFC1C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fontAlgn="ctr"/>
            <a:r>
              <a:rPr lang="en-US" altLang="ja-JP" sz="4000" b="1">
                <a:effectLst>
                  <a:outerShdw blurRad="38100" dist="38100" dir="2700000" algn="tl">
                    <a:srgbClr val="FFFFFF"/>
                  </a:outerShdw>
                </a:effectLst>
                <a:ea typeface="HG創英角ﾎﾟｯﾌﾟ体" pitchFamily="49" charset="-128"/>
              </a:rPr>
              <a:t> </a:t>
            </a:r>
            <a:r>
              <a:rPr lang="ja-JP" altLang="en-US" sz="4000" b="1">
                <a:effectLst>
                  <a:outerShdw blurRad="38100" dist="38100" dir="2700000" algn="tl">
                    <a:srgbClr val="FFFFFF"/>
                  </a:outerShdw>
                </a:effectLst>
                <a:ea typeface="HG創英角ﾎﾟｯﾌﾟ体" pitchFamily="49" charset="-128"/>
              </a:rPr>
              <a:t>パレート図とは</a:t>
            </a:r>
          </a:p>
        </p:txBody>
      </p:sp>
      <p:sp>
        <p:nvSpPr>
          <p:cNvPr id="169987" name="Text Box 3" descr="紙ふぶき (大)"/>
          <p:cNvSpPr txBox="1">
            <a:spLocks noChangeArrowheads="1"/>
          </p:cNvSpPr>
          <p:nvPr/>
        </p:nvSpPr>
        <p:spPr bwMode="auto">
          <a:xfrm>
            <a:off x="333375" y="1379538"/>
            <a:ext cx="8447088" cy="762000"/>
          </a:xfrm>
          <a:prstGeom prst="rect">
            <a:avLst/>
          </a:prstGeom>
          <a:noFill/>
          <a:ln>
            <a:noFill/>
          </a:ln>
          <a:effectLst/>
          <a:extLst>
            <a:ext uri="{909E8E84-426E-40DD-AFC4-6F175D3DCCD1}">
              <a14:hiddenFill xmlns:a14="http://schemas.microsoft.com/office/drawing/2010/main">
                <a:pattFill prst="lgConfetti">
                  <a:fgClr>
                    <a:srgbClr val="CCECFF"/>
                  </a:fgClr>
                  <a:bgClr>
                    <a:schemeClr val="bg1"/>
                  </a:bgClr>
                </a:patt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2000">
                <a:latin typeface="HGP創英角ﾎﾟｯﾌﾟ体" pitchFamily="50" charset="-128"/>
                <a:ea typeface="HGP創英角ﾎﾟｯﾌﾟ体" pitchFamily="50" charset="-128"/>
              </a:rPr>
              <a:t>（１）パレート図とは、「不良や欠点数などの</a:t>
            </a:r>
            <a:r>
              <a:rPr lang="ja-JP" altLang="en-US">
                <a:solidFill>
                  <a:srgbClr val="FF0000"/>
                </a:solidFill>
                <a:latin typeface="HGP創英角ﾎﾟｯﾌﾟ体" pitchFamily="50" charset="-128"/>
                <a:ea typeface="HGP創英角ﾎﾟｯﾌﾟ体" pitchFamily="50" charset="-128"/>
              </a:rPr>
              <a:t>内容を分類</a:t>
            </a:r>
            <a:r>
              <a:rPr lang="ja-JP" altLang="en-US" sz="2000">
                <a:latin typeface="HGP創英角ﾎﾟｯﾌﾟ体" pitchFamily="50" charset="-128"/>
                <a:ea typeface="HGP創英角ﾎﾟｯﾌﾟ体" pitchFamily="50" charset="-128"/>
              </a:rPr>
              <a:t>し、それらを</a:t>
            </a:r>
            <a:r>
              <a:rPr lang="ja-JP" altLang="en-US" sz="2000">
                <a:solidFill>
                  <a:srgbClr val="FF0000"/>
                </a:solidFill>
                <a:latin typeface="HGP創英角ﾎﾟｯﾌﾟ体" pitchFamily="50" charset="-128"/>
                <a:ea typeface="HGP創英角ﾎﾟｯﾌﾟ体" pitchFamily="50" charset="-128"/>
              </a:rPr>
              <a:t>大きさ</a:t>
            </a:r>
            <a:br>
              <a:rPr lang="ja-JP" altLang="en-US" sz="2000">
                <a:solidFill>
                  <a:srgbClr val="FF0000"/>
                </a:solidFill>
                <a:latin typeface="HGP創英角ﾎﾟｯﾌﾟ体" pitchFamily="50" charset="-128"/>
                <a:ea typeface="HGP創英角ﾎﾟｯﾌﾟ体" pitchFamily="50" charset="-128"/>
              </a:rPr>
            </a:br>
            <a:r>
              <a:rPr lang="ja-JP" altLang="en-US" sz="2000">
                <a:solidFill>
                  <a:srgbClr val="FF0000"/>
                </a:solidFill>
                <a:latin typeface="HGP創英角ﾎﾟｯﾌﾟ体" pitchFamily="50" charset="-128"/>
                <a:ea typeface="HGP創英角ﾎﾟｯﾌﾟ体" pitchFamily="50" charset="-128"/>
              </a:rPr>
              <a:t>　　　の順に並べる</a:t>
            </a:r>
            <a:r>
              <a:rPr lang="ja-JP" altLang="en-US" sz="2000">
                <a:latin typeface="HGP創英角ﾎﾟｯﾌﾟ体" pitchFamily="50" charset="-128"/>
                <a:ea typeface="HGP創英角ﾎﾟｯﾌﾟ体" pitchFamily="50" charset="-128"/>
              </a:rPr>
              <a:t>とともに、</a:t>
            </a:r>
            <a:r>
              <a:rPr lang="ja-JP" altLang="en-US" sz="2000">
                <a:solidFill>
                  <a:srgbClr val="FF0000"/>
                </a:solidFill>
                <a:latin typeface="HGP創英角ﾎﾟｯﾌﾟ体" pitchFamily="50" charset="-128"/>
                <a:ea typeface="HGP創英角ﾎﾟｯﾌﾟ体" pitchFamily="50" charset="-128"/>
              </a:rPr>
              <a:t>累積数</a:t>
            </a:r>
            <a:r>
              <a:rPr lang="ja-JP" altLang="en-US" sz="2000">
                <a:latin typeface="HGP創英角ﾎﾟｯﾌﾟ体" pitchFamily="50" charset="-128"/>
                <a:ea typeface="HGP創英角ﾎﾟｯﾌﾟ体" pitchFamily="50" charset="-128"/>
              </a:rPr>
              <a:t>を示した図」　です。</a:t>
            </a:r>
          </a:p>
        </p:txBody>
      </p:sp>
      <p:sp>
        <p:nvSpPr>
          <p:cNvPr id="169988" name="Text Box 4" descr="紙ふぶき (大)"/>
          <p:cNvSpPr txBox="1">
            <a:spLocks noChangeArrowheads="1"/>
          </p:cNvSpPr>
          <p:nvPr/>
        </p:nvSpPr>
        <p:spPr bwMode="auto">
          <a:xfrm>
            <a:off x="328613" y="2317750"/>
            <a:ext cx="8447087" cy="701675"/>
          </a:xfrm>
          <a:prstGeom prst="rect">
            <a:avLst/>
          </a:prstGeom>
          <a:noFill/>
          <a:ln>
            <a:noFill/>
          </a:ln>
          <a:effectLst/>
          <a:extLst>
            <a:ext uri="{909E8E84-426E-40DD-AFC4-6F175D3DCCD1}">
              <a14:hiddenFill xmlns:a14="http://schemas.microsoft.com/office/drawing/2010/main">
                <a:pattFill prst="lgConfetti">
                  <a:fgClr>
                    <a:srgbClr val="CCECFF"/>
                  </a:fgClr>
                  <a:bgClr>
                    <a:srgbClr val="FFFFFF"/>
                  </a:bgClr>
                </a:patt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2000">
                <a:latin typeface="HGP創英角ﾎﾟｯﾌﾟ体" pitchFamily="50" charset="-128"/>
                <a:ea typeface="HGP創英角ﾎﾟｯﾌﾟ体" pitchFamily="50" charset="-128"/>
              </a:rPr>
              <a:t>（２）よって、パレート図は、どの項目に焦点をあてて対策していくか（</a:t>
            </a:r>
            <a:r>
              <a:rPr lang="ja-JP" altLang="en-US" sz="2000">
                <a:solidFill>
                  <a:srgbClr val="FF0000"/>
                </a:solidFill>
                <a:latin typeface="HGP創英角ﾎﾟｯﾌﾟ体" pitchFamily="50" charset="-128"/>
                <a:ea typeface="HGP創英角ﾎﾟｯﾌﾟ体" pitchFamily="50" charset="-128"/>
              </a:rPr>
              <a:t>問題の</a:t>
            </a:r>
            <a:br>
              <a:rPr lang="ja-JP" altLang="en-US" sz="2000">
                <a:solidFill>
                  <a:srgbClr val="FF0000"/>
                </a:solidFill>
                <a:latin typeface="HGP創英角ﾎﾟｯﾌﾟ体" pitchFamily="50" charset="-128"/>
                <a:ea typeface="HGP創英角ﾎﾟｯﾌﾟ体" pitchFamily="50" charset="-128"/>
              </a:rPr>
            </a:br>
            <a:r>
              <a:rPr lang="ja-JP" altLang="en-US" sz="2000">
                <a:latin typeface="HGP創英角ﾎﾟｯﾌﾟ体" pitchFamily="50" charset="-128"/>
                <a:ea typeface="HGP創英角ﾎﾟｯﾌﾟ体" pitchFamily="50" charset="-128"/>
              </a:rPr>
              <a:t>　　　</a:t>
            </a:r>
            <a:r>
              <a:rPr lang="ja-JP" altLang="en-US" sz="2000">
                <a:solidFill>
                  <a:srgbClr val="FF0000"/>
                </a:solidFill>
                <a:latin typeface="HGP創英角ﾎﾟｯﾌﾟ体" pitchFamily="50" charset="-128"/>
                <a:ea typeface="HGP創英角ﾎﾟｯﾌﾟ体" pitchFamily="50" charset="-128"/>
              </a:rPr>
              <a:t>ありか</a:t>
            </a:r>
            <a:r>
              <a:rPr lang="ja-JP" altLang="en-US" sz="2000">
                <a:latin typeface="HGP創英角ﾎﾟｯﾌﾟ体" pitchFamily="50" charset="-128"/>
                <a:ea typeface="HGP創英角ﾎﾟｯﾌﾟ体" pitchFamily="50" charset="-128"/>
              </a:rPr>
              <a:t>）を知るためにつかいます。・・・・・・・（</a:t>
            </a:r>
            <a:r>
              <a:rPr lang="ja-JP" altLang="en-US" sz="2000">
                <a:solidFill>
                  <a:srgbClr val="FF0000"/>
                </a:solidFill>
                <a:latin typeface="HGP創英角ﾎﾟｯﾌﾟ体" pitchFamily="50" charset="-128"/>
                <a:ea typeface="HGP創英角ﾎﾟｯﾌﾟ体" pitchFamily="50" charset="-128"/>
              </a:rPr>
              <a:t>重点指向</a:t>
            </a:r>
            <a:r>
              <a:rPr lang="ja-JP" altLang="en-US" sz="2000">
                <a:latin typeface="HGP創英角ﾎﾟｯﾌﾟ体" pitchFamily="50" charset="-128"/>
                <a:ea typeface="HGP創英角ﾎﾟｯﾌﾟ体" pitchFamily="50" charset="-128"/>
              </a:rPr>
              <a:t>）　　　　</a:t>
            </a:r>
          </a:p>
        </p:txBody>
      </p:sp>
      <p:grpSp>
        <p:nvGrpSpPr>
          <p:cNvPr id="169995" name="Group 11"/>
          <p:cNvGrpSpPr>
            <a:grpSpLocks/>
          </p:cNvGrpSpPr>
          <p:nvPr/>
        </p:nvGrpSpPr>
        <p:grpSpPr bwMode="auto">
          <a:xfrm>
            <a:off x="566738" y="3687763"/>
            <a:ext cx="7981950" cy="2786062"/>
            <a:chOff x="357" y="2323"/>
            <a:chExt cx="5028" cy="1755"/>
          </a:xfrm>
        </p:grpSpPr>
        <p:sp>
          <p:nvSpPr>
            <p:cNvPr id="169989" name="Rectangle 5" descr="青い画用紙"/>
            <p:cNvSpPr>
              <a:spLocks noChangeArrowheads="1"/>
            </p:cNvSpPr>
            <p:nvPr/>
          </p:nvSpPr>
          <p:spPr bwMode="auto">
            <a:xfrm>
              <a:off x="357" y="2323"/>
              <a:ext cx="5028" cy="1755"/>
            </a:xfrm>
            <a:prstGeom prst="rect">
              <a:avLst/>
            </a:prstGeom>
            <a:blipFill dpi="0" rotWithShape="0">
              <a:blip r:embed="rId3"/>
              <a:srcRect/>
              <a:tile tx="0" ty="0" sx="100000" sy="100000" flip="none" algn="tl"/>
            </a:blip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9990" name="Text Box 6"/>
            <p:cNvSpPr txBox="1">
              <a:spLocks noChangeArrowheads="1"/>
            </p:cNvSpPr>
            <p:nvPr/>
          </p:nvSpPr>
          <p:spPr bwMode="auto">
            <a:xfrm>
              <a:off x="448" y="2405"/>
              <a:ext cx="4846" cy="1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b="1"/>
                <a:t>☆</a:t>
              </a:r>
              <a:r>
                <a:rPr lang="ja-JP" altLang="en-US" sz="1600" b="1"/>
                <a:t>次ページからの演習では、社員食堂の運営を例に見ていきたいと思います。</a:t>
              </a:r>
            </a:p>
            <a:p>
              <a:pPr>
                <a:spcBef>
                  <a:spcPct val="50000"/>
                </a:spcBef>
              </a:pPr>
              <a:r>
                <a:rPr lang="ja-JP" altLang="en-US" sz="1600" b="1"/>
                <a:t>社員食堂の運営には、値段や味、混雑等さまざまな課題があります。</a:t>
              </a:r>
            </a:p>
            <a:p>
              <a:pPr>
                <a:spcBef>
                  <a:spcPct val="50000"/>
                </a:spcBef>
              </a:pPr>
              <a:r>
                <a:rPr lang="ja-JP" altLang="en-US" sz="1600" b="1"/>
                <a:t>食堂運営会社の担当課では、社員の皆さんが食堂に対しどのような不満をもっているのかアンケートで実態を調べました。</a:t>
              </a:r>
            </a:p>
            <a:p>
              <a:pPr>
                <a:spcBef>
                  <a:spcPct val="50000"/>
                </a:spcBef>
              </a:pPr>
              <a:r>
                <a:rPr lang="ja-JP" altLang="en-US" sz="1600" b="1">
                  <a:solidFill>
                    <a:srgbClr val="FF0000"/>
                  </a:solidFill>
                </a:rPr>
                <a:t>どんな種類の苦情がどのくらいあるか、どの課題から対策をすればよいのか（問題点のありか）を知るためにパレート図を使います</a:t>
              </a:r>
            </a:p>
          </p:txBody>
        </p:sp>
      </p:grpSp>
      <p:sp>
        <p:nvSpPr>
          <p:cNvPr id="169996" name="Text Box 12"/>
          <p:cNvSpPr txBox="1">
            <a:spLocks noChangeArrowheads="1"/>
          </p:cNvSpPr>
          <p:nvPr/>
        </p:nvSpPr>
        <p:spPr bwMode="auto">
          <a:xfrm>
            <a:off x="8405813" y="100013"/>
            <a:ext cx="7381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a:t>P</a:t>
            </a:r>
            <a:r>
              <a:rPr lang="ja-JP" altLang="en-US" sz="1600"/>
              <a:t>１６</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69987"/>
                                        </p:tgtEl>
                                        <p:attrNameLst>
                                          <p:attrName>style.visibility</p:attrName>
                                        </p:attrNameLst>
                                      </p:cBhvr>
                                      <p:to>
                                        <p:strVal val="visible"/>
                                      </p:to>
                                    </p:set>
                                    <p:anim calcmode="lin" valueType="num">
                                      <p:cBhvr additive="base">
                                        <p:cTn id="7" dur="500" fill="hold"/>
                                        <p:tgtEl>
                                          <p:spTgt spid="169987"/>
                                        </p:tgtEl>
                                        <p:attrNameLst>
                                          <p:attrName>ppt_x</p:attrName>
                                        </p:attrNameLst>
                                      </p:cBhvr>
                                      <p:tavLst>
                                        <p:tav tm="0">
                                          <p:val>
                                            <p:strVal val="0-#ppt_w/2"/>
                                          </p:val>
                                        </p:tav>
                                        <p:tav tm="100000">
                                          <p:val>
                                            <p:strVal val="#ppt_x"/>
                                          </p:val>
                                        </p:tav>
                                      </p:tavLst>
                                    </p:anim>
                                    <p:anim calcmode="lin" valueType="num">
                                      <p:cBhvr additive="base">
                                        <p:cTn id="8" dur="500" fill="hold"/>
                                        <p:tgtEl>
                                          <p:spTgt spid="169987"/>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69988"/>
                                        </p:tgtEl>
                                        <p:attrNameLst>
                                          <p:attrName>style.visibility</p:attrName>
                                        </p:attrNameLst>
                                      </p:cBhvr>
                                      <p:to>
                                        <p:strVal val="visible"/>
                                      </p:to>
                                    </p:set>
                                    <p:anim calcmode="lin" valueType="num">
                                      <p:cBhvr additive="base">
                                        <p:cTn id="13" dur="500" fill="hold"/>
                                        <p:tgtEl>
                                          <p:spTgt spid="169988"/>
                                        </p:tgtEl>
                                        <p:attrNameLst>
                                          <p:attrName>ppt_x</p:attrName>
                                        </p:attrNameLst>
                                      </p:cBhvr>
                                      <p:tavLst>
                                        <p:tav tm="0">
                                          <p:val>
                                            <p:strVal val="0-#ppt_w/2"/>
                                          </p:val>
                                        </p:tav>
                                        <p:tav tm="100000">
                                          <p:val>
                                            <p:strVal val="#ppt_x"/>
                                          </p:val>
                                        </p:tav>
                                      </p:tavLst>
                                    </p:anim>
                                    <p:anim calcmode="lin" valueType="num">
                                      <p:cBhvr additive="base">
                                        <p:cTn id="14" dur="500" fill="hold"/>
                                        <p:tgtEl>
                                          <p:spTgt spid="169988"/>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169995"/>
                                        </p:tgtEl>
                                        <p:attrNameLst>
                                          <p:attrName>style.visibility</p:attrName>
                                        </p:attrNameLst>
                                      </p:cBhvr>
                                      <p:to>
                                        <p:strVal val="visible"/>
                                      </p:to>
                                    </p:set>
                                    <p:anim calcmode="lin" valueType="num">
                                      <p:cBhvr additive="base">
                                        <p:cTn id="19" dur="500" fill="hold"/>
                                        <p:tgtEl>
                                          <p:spTgt spid="169995"/>
                                        </p:tgtEl>
                                        <p:attrNameLst>
                                          <p:attrName>ppt_x</p:attrName>
                                        </p:attrNameLst>
                                      </p:cBhvr>
                                      <p:tavLst>
                                        <p:tav tm="0">
                                          <p:val>
                                            <p:strVal val="0-#ppt_w/2"/>
                                          </p:val>
                                        </p:tav>
                                        <p:tav tm="100000">
                                          <p:val>
                                            <p:strVal val="#ppt_x"/>
                                          </p:val>
                                        </p:tav>
                                      </p:tavLst>
                                    </p:anim>
                                    <p:anim calcmode="lin" valueType="num">
                                      <p:cBhvr additive="base">
                                        <p:cTn id="20" dur="500" fill="hold"/>
                                        <p:tgtEl>
                                          <p:spTgt spid="16999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9987" grpId="0" autoUpdateAnimBg="0"/>
      <p:bldP spid="169988" grpId="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348" name="Text Box 748"/>
          <p:cNvSpPr txBox="1">
            <a:spLocks noChangeArrowheads="1"/>
          </p:cNvSpPr>
          <p:nvPr/>
        </p:nvSpPr>
        <p:spPr bwMode="auto">
          <a:xfrm>
            <a:off x="304800" y="155575"/>
            <a:ext cx="2968625" cy="654050"/>
          </a:xfrm>
          <a:prstGeom prst="rect">
            <a:avLst/>
          </a:prstGeom>
          <a:solidFill>
            <a:srgbClr val="FFC1C1"/>
          </a:solidFill>
          <a:ln w="12700">
            <a:solidFill>
              <a:srgbClr val="FFC1C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fontAlgn="ctr"/>
            <a:r>
              <a:rPr lang="en-US" altLang="ja-JP" sz="3600" b="1">
                <a:effectLst>
                  <a:outerShdw blurRad="38100" dist="38100" dir="2700000" algn="tl">
                    <a:srgbClr val="FFFFFF"/>
                  </a:outerShdw>
                </a:effectLst>
                <a:ea typeface="HG創英角ﾎﾟｯﾌﾟ体" pitchFamily="49" charset="-128"/>
              </a:rPr>
              <a:t> </a:t>
            </a:r>
            <a:r>
              <a:rPr lang="ja-JP" altLang="en-US" sz="3600" b="1">
                <a:effectLst>
                  <a:outerShdw blurRad="38100" dist="38100" dir="2700000" algn="tl">
                    <a:srgbClr val="FFFFFF"/>
                  </a:outerShdw>
                </a:effectLst>
                <a:ea typeface="HG創英角ﾎﾟｯﾌﾟ体" pitchFamily="49" charset="-128"/>
              </a:rPr>
              <a:t>パレート図</a:t>
            </a:r>
          </a:p>
        </p:txBody>
      </p:sp>
      <p:grpSp>
        <p:nvGrpSpPr>
          <p:cNvPr id="154357" name="Group 757"/>
          <p:cNvGrpSpPr>
            <a:grpSpLocks/>
          </p:cNvGrpSpPr>
          <p:nvPr/>
        </p:nvGrpSpPr>
        <p:grpSpPr bwMode="auto">
          <a:xfrm>
            <a:off x="3514725" y="100013"/>
            <a:ext cx="4775200" cy="1084262"/>
            <a:chOff x="2475" y="63"/>
            <a:chExt cx="3008" cy="683"/>
          </a:xfrm>
        </p:grpSpPr>
        <p:sp>
          <p:nvSpPr>
            <p:cNvPr id="154349" name="Text Box 749"/>
            <p:cNvSpPr txBox="1">
              <a:spLocks noChangeArrowheads="1"/>
            </p:cNvSpPr>
            <p:nvPr/>
          </p:nvSpPr>
          <p:spPr bwMode="auto">
            <a:xfrm>
              <a:off x="2475" y="63"/>
              <a:ext cx="3008" cy="339"/>
            </a:xfrm>
            <a:prstGeom prst="rect">
              <a:avLst/>
            </a:prstGeom>
            <a:solidFill>
              <a:srgbClr val="E1E1FF"/>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lnSpc>
                  <a:spcPct val="80000"/>
                </a:lnSpc>
                <a:spcBef>
                  <a:spcPct val="50000"/>
                </a:spcBef>
              </a:pPr>
              <a:r>
                <a:rPr lang="en-US" altLang="ja-JP" sz="1400"/>
                <a:t>◇</a:t>
              </a:r>
              <a:r>
                <a:rPr lang="ja-JP" altLang="en-US" sz="1400"/>
                <a:t>不良や欠点などの内容を分類し、それらを大きさの順に</a:t>
              </a:r>
            </a:p>
            <a:p>
              <a:pPr algn="ctr">
                <a:lnSpc>
                  <a:spcPct val="80000"/>
                </a:lnSpc>
                <a:spcBef>
                  <a:spcPct val="50000"/>
                </a:spcBef>
              </a:pPr>
              <a:r>
                <a:rPr lang="ja-JP" altLang="en-US" sz="1400"/>
                <a:t>　並べると共に、累積数を示した図。　　　　　　　　　　　　　</a:t>
              </a:r>
            </a:p>
          </p:txBody>
        </p:sp>
        <p:sp>
          <p:nvSpPr>
            <p:cNvPr id="154350" name="Text Box 750"/>
            <p:cNvSpPr txBox="1">
              <a:spLocks noChangeArrowheads="1"/>
            </p:cNvSpPr>
            <p:nvPr/>
          </p:nvSpPr>
          <p:spPr bwMode="auto">
            <a:xfrm>
              <a:off x="2475" y="407"/>
              <a:ext cx="3008" cy="339"/>
            </a:xfrm>
            <a:prstGeom prst="rect">
              <a:avLst/>
            </a:prstGeom>
            <a:solidFill>
              <a:srgbClr val="E1E1FF"/>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lnSpc>
                  <a:spcPct val="80000"/>
                </a:lnSpc>
                <a:spcBef>
                  <a:spcPct val="50000"/>
                </a:spcBef>
              </a:pPr>
              <a:r>
                <a:rPr lang="en-US" altLang="ja-JP" sz="1400"/>
                <a:t>◇</a:t>
              </a:r>
              <a:r>
                <a:rPr lang="ja-JP" altLang="en-US" sz="1400"/>
                <a:t>パレート図は、どの項目に焦点をあてて対策していくのか</a:t>
              </a:r>
            </a:p>
            <a:p>
              <a:pPr algn="ctr">
                <a:lnSpc>
                  <a:spcPct val="80000"/>
                </a:lnSpc>
                <a:spcBef>
                  <a:spcPct val="50000"/>
                </a:spcBef>
              </a:pPr>
              <a:r>
                <a:rPr lang="ja-JP" altLang="en-US" sz="1400"/>
                <a:t>　を知るために使います。（重点指向）　　　　　　　　　　　　　</a:t>
              </a:r>
            </a:p>
          </p:txBody>
        </p:sp>
      </p:grpSp>
      <p:grpSp>
        <p:nvGrpSpPr>
          <p:cNvPr id="154358" name="Group 758"/>
          <p:cNvGrpSpPr>
            <a:grpSpLocks/>
          </p:cNvGrpSpPr>
          <p:nvPr/>
        </p:nvGrpSpPr>
        <p:grpSpPr bwMode="auto">
          <a:xfrm>
            <a:off x="1470025" y="1231900"/>
            <a:ext cx="6530975" cy="5414963"/>
            <a:chOff x="926" y="776"/>
            <a:chExt cx="4114" cy="3411"/>
          </a:xfrm>
        </p:grpSpPr>
        <p:grpSp>
          <p:nvGrpSpPr>
            <p:cNvPr id="153605" name="Group 5"/>
            <p:cNvGrpSpPr>
              <a:grpSpLocks/>
            </p:cNvGrpSpPr>
            <p:nvPr/>
          </p:nvGrpSpPr>
          <p:grpSpPr bwMode="auto">
            <a:xfrm>
              <a:off x="926" y="776"/>
              <a:ext cx="4114" cy="3411"/>
              <a:chOff x="686" y="594"/>
              <a:chExt cx="4114" cy="3411"/>
            </a:xfrm>
          </p:grpSpPr>
          <p:grpSp>
            <p:nvGrpSpPr>
              <p:cNvPr id="153606" name="Group 6"/>
              <p:cNvGrpSpPr>
                <a:grpSpLocks/>
              </p:cNvGrpSpPr>
              <p:nvPr/>
            </p:nvGrpSpPr>
            <p:grpSpPr bwMode="auto">
              <a:xfrm>
                <a:off x="686" y="594"/>
                <a:ext cx="4114" cy="3411"/>
                <a:chOff x="686" y="594"/>
                <a:chExt cx="4114" cy="3411"/>
              </a:xfrm>
            </p:grpSpPr>
            <p:sp>
              <p:nvSpPr>
                <p:cNvPr id="153607" name="Rectangle 7"/>
                <p:cNvSpPr>
                  <a:spLocks noChangeArrowheads="1"/>
                </p:cNvSpPr>
                <p:nvPr/>
              </p:nvSpPr>
              <p:spPr bwMode="auto">
                <a:xfrm>
                  <a:off x="1344" y="1304"/>
                  <a:ext cx="17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08" name="Rectangle 8"/>
                <p:cNvSpPr>
                  <a:spLocks noChangeArrowheads="1"/>
                </p:cNvSpPr>
                <p:nvPr/>
              </p:nvSpPr>
              <p:spPr bwMode="auto">
                <a:xfrm>
                  <a:off x="4635" y="3869"/>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09" name="Rectangle 9"/>
                <p:cNvSpPr>
                  <a:spLocks noChangeArrowheads="1"/>
                </p:cNvSpPr>
                <p:nvPr/>
              </p:nvSpPr>
              <p:spPr bwMode="auto">
                <a:xfrm>
                  <a:off x="4471" y="3869"/>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10" name="Rectangle 10"/>
                <p:cNvSpPr>
                  <a:spLocks noChangeArrowheads="1"/>
                </p:cNvSpPr>
                <p:nvPr/>
              </p:nvSpPr>
              <p:spPr bwMode="auto">
                <a:xfrm>
                  <a:off x="4306" y="3869"/>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11" name="Rectangle 11"/>
                <p:cNvSpPr>
                  <a:spLocks noChangeArrowheads="1"/>
                </p:cNvSpPr>
                <p:nvPr/>
              </p:nvSpPr>
              <p:spPr bwMode="auto">
                <a:xfrm>
                  <a:off x="4169" y="3869"/>
                  <a:ext cx="137"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12" name="Rectangle 12"/>
                <p:cNvSpPr>
                  <a:spLocks noChangeArrowheads="1"/>
                </p:cNvSpPr>
                <p:nvPr/>
              </p:nvSpPr>
              <p:spPr bwMode="auto">
                <a:xfrm>
                  <a:off x="3977" y="3869"/>
                  <a:ext cx="192"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13" name="Rectangle 13"/>
                <p:cNvSpPr>
                  <a:spLocks noChangeArrowheads="1"/>
                </p:cNvSpPr>
                <p:nvPr/>
              </p:nvSpPr>
              <p:spPr bwMode="auto">
                <a:xfrm>
                  <a:off x="3812" y="3869"/>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14" name="Rectangle 14"/>
                <p:cNvSpPr>
                  <a:spLocks noChangeArrowheads="1"/>
                </p:cNvSpPr>
                <p:nvPr/>
              </p:nvSpPr>
              <p:spPr bwMode="auto">
                <a:xfrm>
                  <a:off x="3648" y="3869"/>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15" name="Rectangle 15"/>
                <p:cNvSpPr>
                  <a:spLocks noChangeArrowheads="1"/>
                </p:cNvSpPr>
                <p:nvPr/>
              </p:nvSpPr>
              <p:spPr bwMode="auto">
                <a:xfrm>
                  <a:off x="3483" y="3869"/>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16" name="Rectangle 16"/>
                <p:cNvSpPr>
                  <a:spLocks noChangeArrowheads="1"/>
                </p:cNvSpPr>
                <p:nvPr/>
              </p:nvSpPr>
              <p:spPr bwMode="auto">
                <a:xfrm>
                  <a:off x="3319" y="3869"/>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17" name="Rectangle 17"/>
                <p:cNvSpPr>
                  <a:spLocks noChangeArrowheads="1"/>
                </p:cNvSpPr>
                <p:nvPr/>
              </p:nvSpPr>
              <p:spPr bwMode="auto">
                <a:xfrm>
                  <a:off x="3154" y="3869"/>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18" name="Rectangle 18"/>
                <p:cNvSpPr>
                  <a:spLocks noChangeArrowheads="1"/>
                </p:cNvSpPr>
                <p:nvPr/>
              </p:nvSpPr>
              <p:spPr bwMode="auto">
                <a:xfrm>
                  <a:off x="2989" y="3869"/>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19" name="Rectangle 19"/>
                <p:cNvSpPr>
                  <a:spLocks noChangeArrowheads="1"/>
                </p:cNvSpPr>
                <p:nvPr/>
              </p:nvSpPr>
              <p:spPr bwMode="auto">
                <a:xfrm>
                  <a:off x="2843" y="3869"/>
                  <a:ext cx="146"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20" name="Rectangle 20"/>
                <p:cNvSpPr>
                  <a:spLocks noChangeArrowheads="1"/>
                </p:cNvSpPr>
                <p:nvPr/>
              </p:nvSpPr>
              <p:spPr bwMode="auto">
                <a:xfrm>
                  <a:off x="2679" y="3869"/>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21" name="Rectangle 21"/>
                <p:cNvSpPr>
                  <a:spLocks noChangeArrowheads="1"/>
                </p:cNvSpPr>
                <p:nvPr/>
              </p:nvSpPr>
              <p:spPr bwMode="auto">
                <a:xfrm>
                  <a:off x="2497" y="3869"/>
                  <a:ext cx="182"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22" name="Rectangle 22"/>
                <p:cNvSpPr>
                  <a:spLocks noChangeArrowheads="1"/>
                </p:cNvSpPr>
                <p:nvPr/>
              </p:nvSpPr>
              <p:spPr bwMode="auto">
                <a:xfrm>
                  <a:off x="2332" y="3869"/>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23" name="Rectangle 23"/>
                <p:cNvSpPr>
                  <a:spLocks noChangeArrowheads="1"/>
                </p:cNvSpPr>
                <p:nvPr/>
              </p:nvSpPr>
              <p:spPr bwMode="auto">
                <a:xfrm>
                  <a:off x="2167" y="3869"/>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24" name="Rectangle 24"/>
                <p:cNvSpPr>
                  <a:spLocks noChangeArrowheads="1"/>
                </p:cNvSpPr>
                <p:nvPr/>
              </p:nvSpPr>
              <p:spPr bwMode="auto">
                <a:xfrm>
                  <a:off x="2003" y="3869"/>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25" name="Rectangle 25"/>
                <p:cNvSpPr>
                  <a:spLocks noChangeArrowheads="1"/>
                </p:cNvSpPr>
                <p:nvPr/>
              </p:nvSpPr>
              <p:spPr bwMode="auto">
                <a:xfrm>
                  <a:off x="1838" y="3869"/>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26" name="Rectangle 26"/>
                <p:cNvSpPr>
                  <a:spLocks noChangeArrowheads="1"/>
                </p:cNvSpPr>
                <p:nvPr/>
              </p:nvSpPr>
              <p:spPr bwMode="auto">
                <a:xfrm>
                  <a:off x="1674" y="3869"/>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27" name="Rectangle 27"/>
                <p:cNvSpPr>
                  <a:spLocks noChangeArrowheads="1"/>
                </p:cNvSpPr>
                <p:nvPr/>
              </p:nvSpPr>
              <p:spPr bwMode="auto">
                <a:xfrm>
                  <a:off x="1518" y="3869"/>
                  <a:ext cx="156"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28" name="Rectangle 28"/>
                <p:cNvSpPr>
                  <a:spLocks noChangeArrowheads="1"/>
                </p:cNvSpPr>
                <p:nvPr/>
              </p:nvSpPr>
              <p:spPr bwMode="auto">
                <a:xfrm>
                  <a:off x="1344" y="3869"/>
                  <a:ext cx="17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29" name="Rectangle 29"/>
                <p:cNvSpPr>
                  <a:spLocks noChangeArrowheads="1"/>
                </p:cNvSpPr>
                <p:nvPr/>
              </p:nvSpPr>
              <p:spPr bwMode="auto">
                <a:xfrm>
                  <a:off x="1180" y="3869"/>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30" name="Rectangle 30"/>
                <p:cNvSpPr>
                  <a:spLocks noChangeArrowheads="1"/>
                </p:cNvSpPr>
                <p:nvPr/>
              </p:nvSpPr>
              <p:spPr bwMode="auto">
                <a:xfrm>
                  <a:off x="1015" y="3869"/>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31" name="Rectangle 31"/>
                <p:cNvSpPr>
                  <a:spLocks noChangeArrowheads="1"/>
                </p:cNvSpPr>
                <p:nvPr/>
              </p:nvSpPr>
              <p:spPr bwMode="auto">
                <a:xfrm>
                  <a:off x="851" y="3869"/>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32" name="Rectangle 32"/>
                <p:cNvSpPr>
                  <a:spLocks noChangeArrowheads="1"/>
                </p:cNvSpPr>
                <p:nvPr/>
              </p:nvSpPr>
              <p:spPr bwMode="auto">
                <a:xfrm>
                  <a:off x="686" y="3869"/>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33" name="Rectangle 33"/>
                <p:cNvSpPr>
                  <a:spLocks noChangeArrowheads="1"/>
                </p:cNvSpPr>
                <p:nvPr/>
              </p:nvSpPr>
              <p:spPr bwMode="auto">
                <a:xfrm>
                  <a:off x="4635" y="3734"/>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34" name="Rectangle 34"/>
                <p:cNvSpPr>
                  <a:spLocks noChangeArrowheads="1"/>
                </p:cNvSpPr>
                <p:nvPr/>
              </p:nvSpPr>
              <p:spPr bwMode="auto">
                <a:xfrm>
                  <a:off x="4471" y="3734"/>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35" name="Rectangle 35"/>
                <p:cNvSpPr>
                  <a:spLocks noChangeArrowheads="1"/>
                </p:cNvSpPr>
                <p:nvPr/>
              </p:nvSpPr>
              <p:spPr bwMode="auto">
                <a:xfrm>
                  <a:off x="4306" y="3734"/>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36" name="Rectangle 36"/>
                <p:cNvSpPr>
                  <a:spLocks noChangeArrowheads="1"/>
                </p:cNvSpPr>
                <p:nvPr/>
              </p:nvSpPr>
              <p:spPr bwMode="auto">
                <a:xfrm>
                  <a:off x="4169" y="3734"/>
                  <a:ext cx="137"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37" name="Rectangle 37"/>
                <p:cNvSpPr>
                  <a:spLocks noChangeArrowheads="1"/>
                </p:cNvSpPr>
                <p:nvPr/>
              </p:nvSpPr>
              <p:spPr bwMode="auto">
                <a:xfrm>
                  <a:off x="3977" y="3734"/>
                  <a:ext cx="192"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38" name="Rectangle 38"/>
                <p:cNvSpPr>
                  <a:spLocks noChangeArrowheads="1"/>
                </p:cNvSpPr>
                <p:nvPr/>
              </p:nvSpPr>
              <p:spPr bwMode="auto">
                <a:xfrm>
                  <a:off x="3812" y="3734"/>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39" name="Rectangle 39"/>
                <p:cNvSpPr>
                  <a:spLocks noChangeArrowheads="1"/>
                </p:cNvSpPr>
                <p:nvPr/>
              </p:nvSpPr>
              <p:spPr bwMode="auto">
                <a:xfrm>
                  <a:off x="3648" y="3734"/>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40" name="Rectangle 40"/>
                <p:cNvSpPr>
                  <a:spLocks noChangeArrowheads="1"/>
                </p:cNvSpPr>
                <p:nvPr/>
              </p:nvSpPr>
              <p:spPr bwMode="auto">
                <a:xfrm>
                  <a:off x="3483" y="3734"/>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41" name="Rectangle 41"/>
                <p:cNvSpPr>
                  <a:spLocks noChangeArrowheads="1"/>
                </p:cNvSpPr>
                <p:nvPr/>
              </p:nvSpPr>
              <p:spPr bwMode="auto">
                <a:xfrm>
                  <a:off x="3319" y="3734"/>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42" name="Rectangle 42"/>
                <p:cNvSpPr>
                  <a:spLocks noChangeArrowheads="1"/>
                </p:cNvSpPr>
                <p:nvPr/>
              </p:nvSpPr>
              <p:spPr bwMode="auto">
                <a:xfrm>
                  <a:off x="3154" y="3734"/>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43" name="Rectangle 43"/>
                <p:cNvSpPr>
                  <a:spLocks noChangeArrowheads="1"/>
                </p:cNvSpPr>
                <p:nvPr/>
              </p:nvSpPr>
              <p:spPr bwMode="auto">
                <a:xfrm>
                  <a:off x="2989" y="3734"/>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44" name="Rectangle 44"/>
                <p:cNvSpPr>
                  <a:spLocks noChangeArrowheads="1"/>
                </p:cNvSpPr>
                <p:nvPr/>
              </p:nvSpPr>
              <p:spPr bwMode="auto">
                <a:xfrm>
                  <a:off x="2843" y="3734"/>
                  <a:ext cx="146"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45" name="Rectangle 45"/>
                <p:cNvSpPr>
                  <a:spLocks noChangeArrowheads="1"/>
                </p:cNvSpPr>
                <p:nvPr/>
              </p:nvSpPr>
              <p:spPr bwMode="auto">
                <a:xfrm>
                  <a:off x="2679" y="3734"/>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46" name="Rectangle 46"/>
                <p:cNvSpPr>
                  <a:spLocks noChangeArrowheads="1"/>
                </p:cNvSpPr>
                <p:nvPr/>
              </p:nvSpPr>
              <p:spPr bwMode="auto">
                <a:xfrm>
                  <a:off x="2497" y="3734"/>
                  <a:ext cx="182"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47" name="Rectangle 47"/>
                <p:cNvSpPr>
                  <a:spLocks noChangeArrowheads="1"/>
                </p:cNvSpPr>
                <p:nvPr/>
              </p:nvSpPr>
              <p:spPr bwMode="auto">
                <a:xfrm>
                  <a:off x="2332" y="3734"/>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48" name="Rectangle 48"/>
                <p:cNvSpPr>
                  <a:spLocks noChangeArrowheads="1"/>
                </p:cNvSpPr>
                <p:nvPr/>
              </p:nvSpPr>
              <p:spPr bwMode="auto">
                <a:xfrm>
                  <a:off x="2167" y="3734"/>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49" name="Rectangle 49"/>
                <p:cNvSpPr>
                  <a:spLocks noChangeArrowheads="1"/>
                </p:cNvSpPr>
                <p:nvPr/>
              </p:nvSpPr>
              <p:spPr bwMode="auto">
                <a:xfrm>
                  <a:off x="2003" y="3734"/>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50" name="Rectangle 50"/>
                <p:cNvSpPr>
                  <a:spLocks noChangeArrowheads="1"/>
                </p:cNvSpPr>
                <p:nvPr/>
              </p:nvSpPr>
              <p:spPr bwMode="auto">
                <a:xfrm>
                  <a:off x="1838" y="3734"/>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51" name="Rectangle 51"/>
                <p:cNvSpPr>
                  <a:spLocks noChangeArrowheads="1"/>
                </p:cNvSpPr>
                <p:nvPr/>
              </p:nvSpPr>
              <p:spPr bwMode="auto">
                <a:xfrm>
                  <a:off x="1674" y="3734"/>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52" name="Rectangle 52"/>
                <p:cNvSpPr>
                  <a:spLocks noChangeArrowheads="1"/>
                </p:cNvSpPr>
                <p:nvPr/>
              </p:nvSpPr>
              <p:spPr bwMode="auto">
                <a:xfrm>
                  <a:off x="1518" y="3734"/>
                  <a:ext cx="156"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53" name="Rectangle 53"/>
                <p:cNvSpPr>
                  <a:spLocks noChangeArrowheads="1"/>
                </p:cNvSpPr>
                <p:nvPr/>
              </p:nvSpPr>
              <p:spPr bwMode="auto">
                <a:xfrm>
                  <a:off x="1344" y="3734"/>
                  <a:ext cx="17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54" name="Rectangle 54"/>
                <p:cNvSpPr>
                  <a:spLocks noChangeArrowheads="1"/>
                </p:cNvSpPr>
                <p:nvPr/>
              </p:nvSpPr>
              <p:spPr bwMode="auto">
                <a:xfrm>
                  <a:off x="1180" y="3734"/>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55" name="Rectangle 55"/>
                <p:cNvSpPr>
                  <a:spLocks noChangeArrowheads="1"/>
                </p:cNvSpPr>
                <p:nvPr/>
              </p:nvSpPr>
              <p:spPr bwMode="auto">
                <a:xfrm>
                  <a:off x="1015" y="3734"/>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56" name="Rectangle 56"/>
                <p:cNvSpPr>
                  <a:spLocks noChangeArrowheads="1"/>
                </p:cNvSpPr>
                <p:nvPr/>
              </p:nvSpPr>
              <p:spPr bwMode="auto">
                <a:xfrm>
                  <a:off x="851" y="3734"/>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57" name="Rectangle 57"/>
                <p:cNvSpPr>
                  <a:spLocks noChangeArrowheads="1"/>
                </p:cNvSpPr>
                <p:nvPr/>
              </p:nvSpPr>
              <p:spPr bwMode="auto">
                <a:xfrm>
                  <a:off x="686" y="3734"/>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58" name="Rectangle 58"/>
                <p:cNvSpPr>
                  <a:spLocks noChangeArrowheads="1"/>
                </p:cNvSpPr>
                <p:nvPr/>
              </p:nvSpPr>
              <p:spPr bwMode="auto">
                <a:xfrm>
                  <a:off x="4635" y="3598"/>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59" name="Rectangle 59"/>
                <p:cNvSpPr>
                  <a:spLocks noChangeArrowheads="1"/>
                </p:cNvSpPr>
                <p:nvPr/>
              </p:nvSpPr>
              <p:spPr bwMode="auto">
                <a:xfrm>
                  <a:off x="4471" y="3598"/>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60" name="Rectangle 60"/>
                <p:cNvSpPr>
                  <a:spLocks noChangeArrowheads="1"/>
                </p:cNvSpPr>
                <p:nvPr/>
              </p:nvSpPr>
              <p:spPr bwMode="auto">
                <a:xfrm>
                  <a:off x="4306" y="3598"/>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61" name="Rectangle 61"/>
                <p:cNvSpPr>
                  <a:spLocks noChangeArrowheads="1"/>
                </p:cNvSpPr>
                <p:nvPr/>
              </p:nvSpPr>
              <p:spPr bwMode="auto">
                <a:xfrm>
                  <a:off x="4169" y="3598"/>
                  <a:ext cx="137"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62" name="Rectangle 62"/>
                <p:cNvSpPr>
                  <a:spLocks noChangeArrowheads="1"/>
                </p:cNvSpPr>
                <p:nvPr/>
              </p:nvSpPr>
              <p:spPr bwMode="auto">
                <a:xfrm>
                  <a:off x="3977" y="3598"/>
                  <a:ext cx="192"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63" name="Rectangle 63"/>
                <p:cNvSpPr>
                  <a:spLocks noChangeArrowheads="1"/>
                </p:cNvSpPr>
                <p:nvPr/>
              </p:nvSpPr>
              <p:spPr bwMode="auto">
                <a:xfrm>
                  <a:off x="3812" y="3598"/>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64" name="Rectangle 64"/>
                <p:cNvSpPr>
                  <a:spLocks noChangeArrowheads="1"/>
                </p:cNvSpPr>
                <p:nvPr/>
              </p:nvSpPr>
              <p:spPr bwMode="auto">
                <a:xfrm>
                  <a:off x="3648" y="3598"/>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65" name="Rectangle 65"/>
                <p:cNvSpPr>
                  <a:spLocks noChangeArrowheads="1"/>
                </p:cNvSpPr>
                <p:nvPr/>
              </p:nvSpPr>
              <p:spPr bwMode="auto">
                <a:xfrm>
                  <a:off x="3483" y="3598"/>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66" name="Rectangle 66"/>
                <p:cNvSpPr>
                  <a:spLocks noChangeArrowheads="1"/>
                </p:cNvSpPr>
                <p:nvPr/>
              </p:nvSpPr>
              <p:spPr bwMode="auto">
                <a:xfrm>
                  <a:off x="3319" y="3598"/>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67" name="Rectangle 67"/>
                <p:cNvSpPr>
                  <a:spLocks noChangeArrowheads="1"/>
                </p:cNvSpPr>
                <p:nvPr/>
              </p:nvSpPr>
              <p:spPr bwMode="auto">
                <a:xfrm>
                  <a:off x="3154" y="3598"/>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68" name="Rectangle 68"/>
                <p:cNvSpPr>
                  <a:spLocks noChangeArrowheads="1"/>
                </p:cNvSpPr>
                <p:nvPr/>
              </p:nvSpPr>
              <p:spPr bwMode="auto">
                <a:xfrm>
                  <a:off x="2989" y="3598"/>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69" name="Rectangle 69"/>
                <p:cNvSpPr>
                  <a:spLocks noChangeArrowheads="1"/>
                </p:cNvSpPr>
                <p:nvPr/>
              </p:nvSpPr>
              <p:spPr bwMode="auto">
                <a:xfrm>
                  <a:off x="2843" y="3598"/>
                  <a:ext cx="146"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70" name="Rectangle 70"/>
                <p:cNvSpPr>
                  <a:spLocks noChangeArrowheads="1"/>
                </p:cNvSpPr>
                <p:nvPr/>
              </p:nvSpPr>
              <p:spPr bwMode="auto">
                <a:xfrm>
                  <a:off x="2679" y="3598"/>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71" name="Rectangle 71"/>
                <p:cNvSpPr>
                  <a:spLocks noChangeArrowheads="1"/>
                </p:cNvSpPr>
                <p:nvPr/>
              </p:nvSpPr>
              <p:spPr bwMode="auto">
                <a:xfrm>
                  <a:off x="2497" y="3598"/>
                  <a:ext cx="182"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72" name="Rectangle 72"/>
                <p:cNvSpPr>
                  <a:spLocks noChangeArrowheads="1"/>
                </p:cNvSpPr>
                <p:nvPr/>
              </p:nvSpPr>
              <p:spPr bwMode="auto">
                <a:xfrm>
                  <a:off x="2332" y="3598"/>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73" name="Rectangle 73"/>
                <p:cNvSpPr>
                  <a:spLocks noChangeArrowheads="1"/>
                </p:cNvSpPr>
                <p:nvPr/>
              </p:nvSpPr>
              <p:spPr bwMode="auto">
                <a:xfrm>
                  <a:off x="2167" y="3598"/>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74" name="Rectangle 74"/>
                <p:cNvSpPr>
                  <a:spLocks noChangeArrowheads="1"/>
                </p:cNvSpPr>
                <p:nvPr/>
              </p:nvSpPr>
              <p:spPr bwMode="auto">
                <a:xfrm>
                  <a:off x="2003" y="3598"/>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75" name="Rectangle 75"/>
                <p:cNvSpPr>
                  <a:spLocks noChangeArrowheads="1"/>
                </p:cNvSpPr>
                <p:nvPr/>
              </p:nvSpPr>
              <p:spPr bwMode="auto">
                <a:xfrm>
                  <a:off x="1838" y="3598"/>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76" name="Rectangle 76"/>
                <p:cNvSpPr>
                  <a:spLocks noChangeArrowheads="1"/>
                </p:cNvSpPr>
                <p:nvPr/>
              </p:nvSpPr>
              <p:spPr bwMode="auto">
                <a:xfrm>
                  <a:off x="1674" y="3598"/>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77" name="Rectangle 77"/>
                <p:cNvSpPr>
                  <a:spLocks noChangeArrowheads="1"/>
                </p:cNvSpPr>
                <p:nvPr/>
              </p:nvSpPr>
              <p:spPr bwMode="auto">
                <a:xfrm>
                  <a:off x="1518" y="3598"/>
                  <a:ext cx="156"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78" name="Rectangle 78"/>
                <p:cNvSpPr>
                  <a:spLocks noChangeArrowheads="1"/>
                </p:cNvSpPr>
                <p:nvPr/>
              </p:nvSpPr>
              <p:spPr bwMode="auto">
                <a:xfrm>
                  <a:off x="1344" y="3598"/>
                  <a:ext cx="17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79" name="Rectangle 79"/>
                <p:cNvSpPr>
                  <a:spLocks noChangeArrowheads="1"/>
                </p:cNvSpPr>
                <p:nvPr/>
              </p:nvSpPr>
              <p:spPr bwMode="auto">
                <a:xfrm>
                  <a:off x="1180" y="3598"/>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80" name="Rectangle 80"/>
                <p:cNvSpPr>
                  <a:spLocks noChangeArrowheads="1"/>
                </p:cNvSpPr>
                <p:nvPr/>
              </p:nvSpPr>
              <p:spPr bwMode="auto">
                <a:xfrm>
                  <a:off x="1015" y="3598"/>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81" name="Rectangle 81"/>
                <p:cNvSpPr>
                  <a:spLocks noChangeArrowheads="1"/>
                </p:cNvSpPr>
                <p:nvPr/>
              </p:nvSpPr>
              <p:spPr bwMode="auto">
                <a:xfrm>
                  <a:off x="851" y="3598"/>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82" name="Rectangle 82"/>
                <p:cNvSpPr>
                  <a:spLocks noChangeArrowheads="1"/>
                </p:cNvSpPr>
                <p:nvPr/>
              </p:nvSpPr>
              <p:spPr bwMode="auto">
                <a:xfrm>
                  <a:off x="686" y="3598"/>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83" name="Rectangle 83"/>
                <p:cNvSpPr>
                  <a:spLocks noChangeArrowheads="1"/>
                </p:cNvSpPr>
                <p:nvPr/>
              </p:nvSpPr>
              <p:spPr bwMode="auto">
                <a:xfrm>
                  <a:off x="4635" y="3463"/>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84" name="Rectangle 84"/>
                <p:cNvSpPr>
                  <a:spLocks noChangeArrowheads="1"/>
                </p:cNvSpPr>
                <p:nvPr/>
              </p:nvSpPr>
              <p:spPr bwMode="auto">
                <a:xfrm>
                  <a:off x="4471" y="3463"/>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85" name="Rectangle 85"/>
                <p:cNvSpPr>
                  <a:spLocks noChangeArrowheads="1"/>
                </p:cNvSpPr>
                <p:nvPr/>
              </p:nvSpPr>
              <p:spPr bwMode="auto">
                <a:xfrm>
                  <a:off x="4306" y="3463"/>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86" name="Rectangle 86"/>
                <p:cNvSpPr>
                  <a:spLocks noChangeArrowheads="1"/>
                </p:cNvSpPr>
                <p:nvPr/>
              </p:nvSpPr>
              <p:spPr bwMode="auto">
                <a:xfrm>
                  <a:off x="4169" y="3463"/>
                  <a:ext cx="137"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87" name="Rectangle 87"/>
                <p:cNvSpPr>
                  <a:spLocks noChangeArrowheads="1"/>
                </p:cNvSpPr>
                <p:nvPr/>
              </p:nvSpPr>
              <p:spPr bwMode="auto">
                <a:xfrm>
                  <a:off x="3977" y="3463"/>
                  <a:ext cx="192"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88" name="Rectangle 88"/>
                <p:cNvSpPr>
                  <a:spLocks noChangeArrowheads="1"/>
                </p:cNvSpPr>
                <p:nvPr/>
              </p:nvSpPr>
              <p:spPr bwMode="auto">
                <a:xfrm>
                  <a:off x="3812" y="3463"/>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89" name="Rectangle 89"/>
                <p:cNvSpPr>
                  <a:spLocks noChangeArrowheads="1"/>
                </p:cNvSpPr>
                <p:nvPr/>
              </p:nvSpPr>
              <p:spPr bwMode="auto">
                <a:xfrm>
                  <a:off x="3648" y="3463"/>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90" name="Rectangle 90"/>
                <p:cNvSpPr>
                  <a:spLocks noChangeArrowheads="1"/>
                </p:cNvSpPr>
                <p:nvPr/>
              </p:nvSpPr>
              <p:spPr bwMode="auto">
                <a:xfrm>
                  <a:off x="3483" y="3463"/>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91" name="Rectangle 91"/>
                <p:cNvSpPr>
                  <a:spLocks noChangeArrowheads="1"/>
                </p:cNvSpPr>
                <p:nvPr/>
              </p:nvSpPr>
              <p:spPr bwMode="auto">
                <a:xfrm>
                  <a:off x="3319" y="3463"/>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92" name="Rectangle 92"/>
                <p:cNvSpPr>
                  <a:spLocks noChangeArrowheads="1"/>
                </p:cNvSpPr>
                <p:nvPr/>
              </p:nvSpPr>
              <p:spPr bwMode="auto">
                <a:xfrm>
                  <a:off x="3154" y="3463"/>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93" name="Rectangle 93"/>
                <p:cNvSpPr>
                  <a:spLocks noChangeArrowheads="1"/>
                </p:cNvSpPr>
                <p:nvPr/>
              </p:nvSpPr>
              <p:spPr bwMode="auto">
                <a:xfrm>
                  <a:off x="2989" y="3463"/>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94" name="Rectangle 94"/>
                <p:cNvSpPr>
                  <a:spLocks noChangeArrowheads="1"/>
                </p:cNvSpPr>
                <p:nvPr/>
              </p:nvSpPr>
              <p:spPr bwMode="auto">
                <a:xfrm>
                  <a:off x="2843" y="3463"/>
                  <a:ext cx="146"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95" name="Rectangle 95"/>
                <p:cNvSpPr>
                  <a:spLocks noChangeArrowheads="1"/>
                </p:cNvSpPr>
                <p:nvPr/>
              </p:nvSpPr>
              <p:spPr bwMode="auto">
                <a:xfrm>
                  <a:off x="2679" y="3463"/>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96" name="Rectangle 96"/>
                <p:cNvSpPr>
                  <a:spLocks noChangeArrowheads="1"/>
                </p:cNvSpPr>
                <p:nvPr/>
              </p:nvSpPr>
              <p:spPr bwMode="auto">
                <a:xfrm>
                  <a:off x="2497" y="3463"/>
                  <a:ext cx="182"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97" name="Rectangle 97"/>
                <p:cNvSpPr>
                  <a:spLocks noChangeArrowheads="1"/>
                </p:cNvSpPr>
                <p:nvPr/>
              </p:nvSpPr>
              <p:spPr bwMode="auto">
                <a:xfrm>
                  <a:off x="2332" y="3463"/>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98" name="Rectangle 98"/>
                <p:cNvSpPr>
                  <a:spLocks noChangeArrowheads="1"/>
                </p:cNvSpPr>
                <p:nvPr/>
              </p:nvSpPr>
              <p:spPr bwMode="auto">
                <a:xfrm>
                  <a:off x="2167" y="3463"/>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699" name="Rectangle 99"/>
                <p:cNvSpPr>
                  <a:spLocks noChangeArrowheads="1"/>
                </p:cNvSpPr>
                <p:nvPr/>
              </p:nvSpPr>
              <p:spPr bwMode="auto">
                <a:xfrm>
                  <a:off x="2003" y="3463"/>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00" name="Rectangle 100"/>
                <p:cNvSpPr>
                  <a:spLocks noChangeArrowheads="1"/>
                </p:cNvSpPr>
                <p:nvPr/>
              </p:nvSpPr>
              <p:spPr bwMode="auto">
                <a:xfrm>
                  <a:off x="1838" y="3463"/>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01" name="Rectangle 101"/>
                <p:cNvSpPr>
                  <a:spLocks noChangeArrowheads="1"/>
                </p:cNvSpPr>
                <p:nvPr/>
              </p:nvSpPr>
              <p:spPr bwMode="auto">
                <a:xfrm>
                  <a:off x="1674" y="3463"/>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02" name="Rectangle 102"/>
                <p:cNvSpPr>
                  <a:spLocks noChangeArrowheads="1"/>
                </p:cNvSpPr>
                <p:nvPr/>
              </p:nvSpPr>
              <p:spPr bwMode="auto">
                <a:xfrm>
                  <a:off x="1518" y="3463"/>
                  <a:ext cx="156"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03" name="Rectangle 103"/>
                <p:cNvSpPr>
                  <a:spLocks noChangeArrowheads="1"/>
                </p:cNvSpPr>
                <p:nvPr/>
              </p:nvSpPr>
              <p:spPr bwMode="auto">
                <a:xfrm>
                  <a:off x="1344" y="3463"/>
                  <a:ext cx="17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04" name="Rectangle 104"/>
                <p:cNvSpPr>
                  <a:spLocks noChangeArrowheads="1"/>
                </p:cNvSpPr>
                <p:nvPr/>
              </p:nvSpPr>
              <p:spPr bwMode="auto">
                <a:xfrm>
                  <a:off x="1180" y="3463"/>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05" name="Rectangle 105"/>
                <p:cNvSpPr>
                  <a:spLocks noChangeArrowheads="1"/>
                </p:cNvSpPr>
                <p:nvPr/>
              </p:nvSpPr>
              <p:spPr bwMode="auto">
                <a:xfrm>
                  <a:off x="1015" y="3463"/>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06" name="Rectangle 106"/>
                <p:cNvSpPr>
                  <a:spLocks noChangeArrowheads="1"/>
                </p:cNvSpPr>
                <p:nvPr/>
              </p:nvSpPr>
              <p:spPr bwMode="auto">
                <a:xfrm>
                  <a:off x="851" y="3463"/>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07" name="Rectangle 107"/>
                <p:cNvSpPr>
                  <a:spLocks noChangeArrowheads="1"/>
                </p:cNvSpPr>
                <p:nvPr/>
              </p:nvSpPr>
              <p:spPr bwMode="auto">
                <a:xfrm>
                  <a:off x="686" y="3463"/>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08" name="Rectangle 108"/>
                <p:cNvSpPr>
                  <a:spLocks noChangeArrowheads="1"/>
                </p:cNvSpPr>
                <p:nvPr/>
              </p:nvSpPr>
              <p:spPr bwMode="auto">
                <a:xfrm>
                  <a:off x="4635" y="3327"/>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09" name="Rectangle 109"/>
                <p:cNvSpPr>
                  <a:spLocks noChangeArrowheads="1"/>
                </p:cNvSpPr>
                <p:nvPr/>
              </p:nvSpPr>
              <p:spPr bwMode="auto">
                <a:xfrm>
                  <a:off x="4471" y="3327"/>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10" name="Rectangle 110"/>
                <p:cNvSpPr>
                  <a:spLocks noChangeArrowheads="1"/>
                </p:cNvSpPr>
                <p:nvPr/>
              </p:nvSpPr>
              <p:spPr bwMode="auto">
                <a:xfrm>
                  <a:off x="4306" y="3327"/>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11" name="Rectangle 111"/>
                <p:cNvSpPr>
                  <a:spLocks noChangeArrowheads="1"/>
                </p:cNvSpPr>
                <p:nvPr/>
              </p:nvSpPr>
              <p:spPr bwMode="auto">
                <a:xfrm>
                  <a:off x="4169" y="3327"/>
                  <a:ext cx="137"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12" name="Rectangle 112"/>
                <p:cNvSpPr>
                  <a:spLocks noChangeArrowheads="1"/>
                </p:cNvSpPr>
                <p:nvPr/>
              </p:nvSpPr>
              <p:spPr bwMode="auto">
                <a:xfrm>
                  <a:off x="3977" y="3327"/>
                  <a:ext cx="192"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13" name="Rectangle 113"/>
                <p:cNvSpPr>
                  <a:spLocks noChangeArrowheads="1"/>
                </p:cNvSpPr>
                <p:nvPr/>
              </p:nvSpPr>
              <p:spPr bwMode="auto">
                <a:xfrm>
                  <a:off x="3812" y="3327"/>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14" name="Rectangle 114"/>
                <p:cNvSpPr>
                  <a:spLocks noChangeArrowheads="1"/>
                </p:cNvSpPr>
                <p:nvPr/>
              </p:nvSpPr>
              <p:spPr bwMode="auto">
                <a:xfrm>
                  <a:off x="3648" y="3327"/>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15" name="Rectangle 115"/>
                <p:cNvSpPr>
                  <a:spLocks noChangeArrowheads="1"/>
                </p:cNvSpPr>
                <p:nvPr/>
              </p:nvSpPr>
              <p:spPr bwMode="auto">
                <a:xfrm>
                  <a:off x="3483" y="3327"/>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16" name="Rectangle 116"/>
                <p:cNvSpPr>
                  <a:spLocks noChangeArrowheads="1"/>
                </p:cNvSpPr>
                <p:nvPr/>
              </p:nvSpPr>
              <p:spPr bwMode="auto">
                <a:xfrm>
                  <a:off x="3319" y="3327"/>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17" name="Rectangle 117"/>
                <p:cNvSpPr>
                  <a:spLocks noChangeArrowheads="1"/>
                </p:cNvSpPr>
                <p:nvPr/>
              </p:nvSpPr>
              <p:spPr bwMode="auto">
                <a:xfrm>
                  <a:off x="3154" y="3327"/>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18" name="Rectangle 118"/>
                <p:cNvSpPr>
                  <a:spLocks noChangeArrowheads="1"/>
                </p:cNvSpPr>
                <p:nvPr/>
              </p:nvSpPr>
              <p:spPr bwMode="auto">
                <a:xfrm>
                  <a:off x="2989" y="3327"/>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19" name="Rectangle 119"/>
                <p:cNvSpPr>
                  <a:spLocks noChangeArrowheads="1"/>
                </p:cNvSpPr>
                <p:nvPr/>
              </p:nvSpPr>
              <p:spPr bwMode="auto">
                <a:xfrm>
                  <a:off x="2843" y="3327"/>
                  <a:ext cx="146"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20" name="Rectangle 120"/>
                <p:cNvSpPr>
                  <a:spLocks noChangeArrowheads="1"/>
                </p:cNvSpPr>
                <p:nvPr/>
              </p:nvSpPr>
              <p:spPr bwMode="auto">
                <a:xfrm>
                  <a:off x="2679" y="3327"/>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21" name="Rectangle 121"/>
                <p:cNvSpPr>
                  <a:spLocks noChangeArrowheads="1"/>
                </p:cNvSpPr>
                <p:nvPr/>
              </p:nvSpPr>
              <p:spPr bwMode="auto">
                <a:xfrm>
                  <a:off x="2497" y="3327"/>
                  <a:ext cx="182"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22" name="Rectangle 122"/>
                <p:cNvSpPr>
                  <a:spLocks noChangeArrowheads="1"/>
                </p:cNvSpPr>
                <p:nvPr/>
              </p:nvSpPr>
              <p:spPr bwMode="auto">
                <a:xfrm>
                  <a:off x="2332" y="3327"/>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23" name="Rectangle 123"/>
                <p:cNvSpPr>
                  <a:spLocks noChangeArrowheads="1"/>
                </p:cNvSpPr>
                <p:nvPr/>
              </p:nvSpPr>
              <p:spPr bwMode="auto">
                <a:xfrm>
                  <a:off x="2167" y="3327"/>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24" name="Rectangle 124"/>
                <p:cNvSpPr>
                  <a:spLocks noChangeArrowheads="1"/>
                </p:cNvSpPr>
                <p:nvPr/>
              </p:nvSpPr>
              <p:spPr bwMode="auto">
                <a:xfrm>
                  <a:off x="2003" y="3327"/>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25" name="Rectangle 125"/>
                <p:cNvSpPr>
                  <a:spLocks noChangeArrowheads="1"/>
                </p:cNvSpPr>
                <p:nvPr/>
              </p:nvSpPr>
              <p:spPr bwMode="auto">
                <a:xfrm>
                  <a:off x="1838" y="3327"/>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26" name="Rectangle 126"/>
                <p:cNvSpPr>
                  <a:spLocks noChangeArrowheads="1"/>
                </p:cNvSpPr>
                <p:nvPr/>
              </p:nvSpPr>
              <p:spPr bwMode="auto">
                <a:xfrm>
                  <a:off x="1674" y="3327"/>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27" name="Rectangle 127"/>
                <p:cNvSpPr>
                  <a:spLocks noChangeArrowheads="1"/>
                </p:cNvSpPr>
                <p:nvPr/>
              </p:nvSpPr>
              <p:spPr bwMode="auto">
                <a:xfrm>
                  <a:off x="1518" y="3327"/>
                  <a:ext cx="156"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28" name="Rectangle 128"/>
                <p:cNvSpPr>
                  <a:spLocks noChangeArrowheads="1"/>
                </p:cNvSpPr>
                <p:nvPr/>
              </p:nvSpPr>
              <p:spPr bwMode="auto">
                <a:xfrm>
                  <a:off x="1344" y="3327"/>
                  <a:ext cx="17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29" name="Rectangle 129"/>
                <p:cNvSpPr>
                  <a:spLocks noChangeArrowheads="1"/>
                </p:cNvSpPr>
                <p:nvPr/>
              </p:nvSpPr>
              <p:spPr bwMode="auto">
                <a:xfrm>
                  <a:off x="1180" y="3327"/>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30" name="Rectangle 130"/>
                <p:cNvSpPr>
                  <a:spLocks noChangeArrowheads="1"/>
                </p:cNvSpPr>
                <p:nvPr/>
              </p:nvSpPr>
              <p:spPr bwMode="auto">
                <a:xfrm>
                  <a:off x="1015" y="3327"/>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31" name="Rectangle 131"/>
                <p:cNvSpPr>
                  <a:spLocks noChangeArrowheads="1"/>
                </p:cNvSpPr>
                <p:nvPr/>
              </p:nvSpPr>
              <p:spPr bwMode="auto">
                <a:xfrm>
                  <a:off x="851" y="3327"/>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32" name="Rectangle 132"/>
                <p:cNvSpPr>
                  <a:spLocks noChangeArrowheads="1"/>
                </p:cNvSpPr>
                <p:nvPr/>
              </p:nvSpPr>
              <p:spPr bwMode="auto">
                <a:xfrm>
                  <a:off x="686" y="3327"/>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33" name="Rectangle 133"/>
                <p:cNvSpPr>
                  <a:spLocks noChangeArrowheads="1"/>
                </p:cNvSpPr>
                <p:nvPr/>
              </p:nvSpPr>
              <p:spPr bwMode="auto">
                <a:xfrm>
                  <a:off x="4635" y="3192"/>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34" name="Rectangle 134"/>
                <p:cNvSpPr>
                  <a:spLocks noChangeArrowheads="1"/>
                </p:cNvSpPr>
                <p:nvPr/>
              </p:nvSpPr>
              <p:spPr bwMode="auto">
                <a:xfrm>
                  <a:off x="4471" y="3192"/>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35" name="Rectangle 135"/>
                <p:cNvSpPr>
                  <a:spLocks noChangeArrowheads="1"/>
                </p:cNvSpPr>
                <p:nvPr/>
              </p:nvSpPr>
              <p:spPr bwMode="auto">
                <a:xfrm>
                  <a:off x="4306" y="3192"/>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36" name="Rectangle 136"/>
                <p:cNvSpPr>
                  <a:spLocks noChangeArrowheads="1"/>
                </p:cNvSpPr>
                <p:nvPr/>
              </p:nvSpPr>
              <p:spPr bwMode="auto">
                <a:xfrm>
                  <a:off x="4169" y="3192"/>
                  <a:ext cx="137"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37" name="Rectangle 137"/>
                <p:cNvSpPr>
                  <a:spLocks noChangeArrowheads="1"/>
                </p:cNvSpPr>
                <p:nvPr/>
              </p:nvSpPr>
              <p:spPr bwMode="auto">
                <a:xfrm>
                  <a:off x="3977" y="3192"/>
                  <a:ext cx="192"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38" name="Rectangle 138"/>
                <p:cNvSpPr>
                  <a:spLocks noChangeArrowheads="1"/>
                </p:cNvSpPr>
                <p:nvPr/>
              </p:nvSpPr>
              <p:spPr bwMode="auto">
                <a:xfrm>
                  <a:off x="3812" y="3192"/>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39" name="Rectangle 139"/>
                <p:cNvSpPr>
                  <a:spLocks noChangeArrowheads="1"/>
                </p:cNvSpPr>
                <p:nvPr/>
              </p:nvSpPr>
              <p:spPr bwMode="auto">
                <a:xfrm>
                  <a:off x="3648" y="3192"/>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40" name="Rectangle 140"/>
                <p:cNvSpPr>
                  <a:spLocks noChangeArrowheads="1"/>
                </p:cNvSpPr>
                <p:nvPr/>
              </p:nvSpPr>
              <p:spPr bwMode="auto">
                <a:xfrm>
                  <a:off x="3483" y="3192"/>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41" name="Rectangle 141"/>
                <p:cNvSpPr>
                  <a:spLocks noChangeArrowheads="1"/>
                </p:cNvSpPr>
                <p:nvPr/>
              </p:nvSpPr>
              <p:spPr bwMode="auto">
                <a:xfrm>
                  <a:off x="3319" y="3192"/>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42" name="Rectangle 142"/>
                <p:cNvSpPr>
                  <a:spLocks noChangeArrowheads="1"/>
                </p:cNvSpPr>
                <p:nvPr/>
              </p:nvSpPr>
              <p:spPr bwMode="auto">
                <a:xfrm>
                  <a:off x="3154" y="3192"/>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43" name="Rectangle 143"/>
                <p:cNvSpPr>
                  <a:spLocks noChangeArrowheads="1"/>
                </p:cNvSpPr>
                <p:nvPr/>
              </p:nvSpPr>
              <p:spPr bwMode="auto">
                <a:xfrm>
                  <a:off x="2989" y="3192"/>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44" name="Rectangle 144"/>
                <p:cNvSpPr>
                  <a:spLocks noChangeArrowheads="1"/>
                </p:cNvSpPr>
                <p:nvPr/>
              </p:nvSpPr>
              <p:spPr bwMode="auto">
                <a:xfrm>
                  <a:off x="2843" y="3192"/>
                  <a:ext cx="146"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45" name="Rectangle 145"/>
                <p:cNvSpPr>
                  <a:spLocks noChangeArrowheads="1"/>
                </p:cNvSpPr>
                <p:nvPr/>
              </p:nvSpPr>
              <p:spPr bwMode="auto">
                <a:xfrm>
                  <a:off x="2679" y="3192"/>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46" name="Rectangle 146"/>
                <p:cNvSpPr>
                  <a:spLocks noChangeArrowheads="1"/>
                </p:cNvSpPr>
                <p:nvPr/>
              </p:nvSpPr>
              <p:spPr bwMode="auto">
                <a:xfrm>
                  <a:off x="2497" y="3192"/>
                  <a:ext cx="182"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47" name="Rectangle 147"/>
                <p:cNvSpPr>
                  <a:spLocks noChangeArrowheads="1"/>
                </p:cNvSpPr>
                <p:nvPr/>
              </p:nvSpPr>
              <p:spPr bwMode="auto">
                <a:xfrm>
                  <a:off x="2332" y="3192"/>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48" name="Rectangle 148"/>
                <p:cNvSpPr>
                  <a:spLocks noChangeArrowheads="1"/>
                </p:cNvSpPr>
                <p:nvPr/>
              </p:nvSpPr>
              <p:spPr bwMode="auto">
                <a:xfrm>
                  <a:off x="2167" y="3192"/>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49" name="Rectangle 149"/>
                <p:cNvSpPr>
                  <a:spLocks noChangeArrowheads="1"/>
                </p:cNvSpPr>
                <p:nvPr/>
              </p:nvSpPr>
              <p:spPr bwMode="auto">
                <a:xfrm>
                  <a:off x="2003" y="3192"/>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50" name="Rectangle 150"/>
                <p:cNvSpPr>
                  <a:spLocks noChangeArrowheads="1"/>
                </p:cNvSpPr>
                <p:nvPr/>
              </p:nvSpPr>
              <p:spPr bwMode="auto">
                <a:xfrm>
                  <a:off x="1838" y="3192"/>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51" name="Rectangle 151"/>
                <p:cNvSpPr>
                  <a:spLocks noChangeArrowheads="1"/>
                </p:cNvSpPr>
                <p:nvPr/>
              </p:nvSpPr>
              <p:spPr bwMode="auto">
                <a:xfrm>
                  <a:off x="1674" y="3192"/>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52" name="Rectangle 152"/>
                <p:cNvSpPr>
                  <a:spLocks noChangeArrowheads="1"/>
                </p:cNvSpPr>
                <p:nvPr/>
              </p:nvSpPr>
              <p:spPr bwMode="auto">
                <a:xfrm>
                  <a:off x="1518" y="3192"/>
                  <a:ext cx="156"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53" name="Rectangle 153"/>
                <p:cNvSpPr>
                  <a:spLocks noChangeArrowheads="1"/>
                </p:cNvSpPr>
                <p:nvPr/>
              </p:nvSpPr>
              <p:spPr bwMode="auto">
                <a:xfrm>
                  <a:off x="1344" y="3192"/>
                  <a:ext cx="17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54" name="Rectangle 154"/>
                <p:cNvSpPr>
                  <a:spLocks noChangeArrowheads="1"/>
                </p:cNvSpPr>
                <p:nvPr/>
              </p:nvSpPr>
              <p:spPr bwMode="auto">
                <a:xfrm>
                  <a:off x="1180" y="3192"/>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55" name="Rectangle 155"/>
                <p:cNvSpPr>
                  <a:spLocks noChangeArrowheads="1"/>
                </p:cNvSpPr>
                <p:nvPr/>
              </p:nvSpPr>
              <p:spPr bwMode="auto">
                <a:xfrm>
                  <a:off x="1015" y="3192"/>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56" name="Rectangle 156"/>
                <p:cNvSpPr>
                  <a:spLocks noChangeArrowheads="1"/>
                </p:cNvSpPr>
                <p:nvPr/>
              </p:nvSpPr>
              <p:spPr bwMode="auto">
                <a:xfrm>
                  <a:off x="851" y="3192"/>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57" name="Rectangle 157"/>
                <p:cNvSpPr>
                  <a:spLocks noChangeArrowheads="1"/>
                </p:cNvSpPr>
                <p:nvPr/>
              </p:nvSpPr>
              <p:spPr bwMode="auto">
                <a:xfrm>
                  <a:off x="686" y="3192"/>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58" name="Rectangle 158"/>
                <p:cNvSpPr>
                  <a:spLocks noChangeArrowheads="1"/>
                </p:cNvSpPr>
                <p:nvPr/>
              </p:nvSpPr>
              <p:spPr bwMode="auto">
                <a:xfrm>
                  <a:off x="4635" y="3056"/>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59" name="Rectangle 159"/>
                <p:cNvSpPr>
                  <a:spLocks noChangeArrowheads="1"/>
                </p:cNvSpPr>
                <p:nvPr/>
              </p:nvSpPr>
              <p:spPr bwMode="auto">
                <a:xfrm>
                  <a:off x="4471" y="3056"/>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60" name="Rectangle 160"/>
                <p:cNvSpPr>
                  <a:spLocks noChangeArrowheads="1"/>
                </p:cNvSpPr>
                <p:nvPr/>
              </p:nvSpPr>
              <p:spPr bwMode="auto">
                <a:xfrm>
                  <a:off x="4306" y="3056"/>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61" name="Rectangle 161"/>
                <p:cNvSpPr>
                  <a:spLocks noChangeArrowheads="1"/>
                </p:cNvSpPr>
                <p:nvPr/>
              </p:nvSpPr>
              <p:spPr bwMode="auto">
                <a:xfrm>
                  <a:off x="4169" y="3056"/>
                  <a:ext cx="137"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62" name="Rectangle 162"/>
                <p:cNvSpPr>
                  <a:spLocks noChangeArrowheads="1"/>
                </p:cNvSpPr>
                <p:nvPr/>
              </p:nvSpPr>
              <p:spPr bwMode="auto">
                <a:xfrm>
                  <a:off x="3977" y="3056"/>
                  <a:ext cx="192"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63" name="Rectangle 163"/>
                <p:cNvSpPr>
                  <a:spLocks noChangeArrowheads="1"/>
                </p:cNvSpPr>
                <p:nvPr/>
              </p:nvSpPr>
              <p:spPr bwMode="auto">
                <a:xfrm>
                  <a:off x="3812" y="3056"/>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64" name="Rectangle 164"/>
                <p:cNvSpPr>
                  <a:spLocks noChangeArrowheads="1"/>
                </p:cNvSpPr>
                <p:nvPr/>
              </p:nvSpPr>
              <p:spPr bwMode="auto">
                <a:xfrm>
                  <a:off x="3648" y="3056"/>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65" name="Rectangle 165"/>
                <p:cNvSpPr>
                  <a:spLocks noChangeArrowheads="1"/>
                </p:cNvSpPr>
                <p:nvPr/>
              </p:nvSpPr>
              <p:spPr bwMode="auto">
                <a:xfrm>
                  <a:off x="3483" y="3056"/>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66" name="Rectangle 166"/>
                <p:cNvSpPr>
                  <a:spLocks noChangeArrowheads="1"/>
                </p:cNvSpPr>
                <p:nvPr/>
              </p:nvSpPr>
              <p:spPr bwMode="auto">
                <a:xfrm>
                  <a:off x="3319" y="3056"/>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67" name="Rectangle 167"/>
                <p:cNvSpPr>
                  <a:spLocks noChangeArrowheads="1"/>
                </p:cNvSpPr>
                <p:nvPr/>
              </p:nvSpPr>
              <p:spPr bwMode="auto">
                <a:xfrm>
                  <a:off x="3154" y="3056"/>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68" name="Rectangle 168"/>
                <p:cNvSpPr>
                  <a:spLocks noChangeArrowheads="1"/>
                </p:cNvSpPr>
                <p:nvPr/>
              </p:nvSpPr>
              <p:spPr bwMode="auto">
                <a:xfrm>
                  <a:off x="2989" y="3056"/>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69" name="Rectangle 169"/>
                <p:cNvSpPr>
                  <a:spLocks noChangeArrowheads="1"/>
                </p:cNvSpPr>
                <p:nvPr/>
              </p:nvSpPr>
              <p:spPr bwMode="auto">
                <a:xfrm>
                  <a:off x="2843" y="3056"/>
                  <a:ext cx="146"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70" name="Rectangle 170"/>
                <p:cNvSpPr>
                  <a:spLocks noChangeArrowheads="1"/>
                </p:cNvSpPr>
                <p:nvPr/>
              </p:nvSpPr>
              <p:spPr bwMode="auto">
                <a:xfrm>
                  <a:off x="2679" y="3056"/>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71" name="Rectangle 171"/>
                <p:cNvSpPr>
                  <a:spLocks noChangeArrowheads="1"/>
                </p:cNvSpPr>
                <p:nvPr/>
              </p:nvSpPr>
              <p:spPr bwMode="auto">
                <a:xfrm>
                  <a:off x="2497" y="3056"/>
                  <a:ext cx="182"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72" name="Rectangle 172"/>
                <p:cNvSpPr>
                  <a:spLocks noChangeArrowheads="1"/>
                </p:cNvSpPr>
                <p:nvPr/>
              </p:nvSpPr>
              <p:spPr bwMode="auto">
                <a:xfrm>
                  <a:off x="2332" y="3056"/>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73" name="Rectangle 173"/>
                <p:cNvSpPr>
                  <a:spLocks noChangeArrowheads="1"/>
                </p:cNvSpPr>
                <p:nvPr/>
              </p:nvSpPr>
              <p:spPr bwMode="auto">
                <a:xfrm>
                  <a:off x="2167" y="3056"/>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74" name="Rectangle 174"/>
                <p:cNvSpPr>
                  <a:spLocks noChangeArrowheads="1"/>
                </p:cNvSpPr>
                <p:nvPr/>
              </p:nvSpPr>
              <p:spPr bwMode="auto">
                <a:xfrm>
                  <a:off x="2003" y="3056"/>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75" name="Rectangle 175"/>
                <p:cNvSpPr>
                  <a:spLocks noChangeArrowheads="1"/>
                </p:cNvSpPr>
                <p:nvPr/>
              </p:nvSpPr>
              <p:spPr bwMode="auto">
                <a:xfrm>
                  <a:off x="1838" y="3056"/>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76" name="Rectangle 176"/>
                <p:cNvSpPr>
                  <a:spLocks noChangeArrowheads="1"/>
                </p:cNvSpPr>
                <p:nvPr/>
              </p:nvSpPr>
              <p:spPr bwMode="auto">
                <a:xfrm>
                  <a:off x="1674" y="3056"/>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77" name="Rectangle 177"/>
                <p:cNvSpPr>
                  <a:spLocks noChangeArrowheads="1"/>
                </p:cNvSpPr>
                <p:nvPr/>
              </p:nvSpPr>
              <p:spPr bwMode="auto">
                <a:xfrm>
                  <a:off x="1518" y="3056"/>
                  <a:ext cx="156"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78" name="Rectangle 178"/>
                <p:cNvSpPr>
                  <a:spLocks noChangeArrowheads="1"/>
                </p:cNvSpPr>
                <p:nvPr/>
              </p:nvSpPr>
              <p:spPr bwMode="auto">
                <a:xfrm>
                  <a:off x="1344" y="3056"/>
                  <a:ext cx="17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79" name="Rectangle 179"/>
                <p:cNvSpPr>
                  <a:spLocks noChangeArrowheads="1"/>
                </p:cNvSpPr>
                <p:nvPr/>
              </p:nvSpPr>
              <p:spPr bwMode="auto">
                <a:xfrm>
                  <a:off x="1180" y="3056"/>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80" name="Rectangle 180"/>
                <p:cNvSpPr>
                  <a:spLocks noChangeArrowheads="1"/>
                </p:cNvSpPr>
                <p:nvPr/>
              </p:nvSpPr>
              <p:spPr bwMode="auto">
                <a:xfrm>
                  <a:off x="1015" y="3056"/>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81" name="Rectangle 181"/>
                <p:cNvSpPr>
                  <a:spLocks noChangeArrowheads="1"/>
                </p:cNvSpPr>
                <p:nvPr/>
              </p:nvSpPr>
              <p:spPr bwMode="auto">
                <a:xfrm>
                  <a:off x="851" y="3056"/>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82" name="Rectangle 182"/>
                <p:cNvSpPr>
                  <a:spLocks noChangeArrowheads="1"/>
                </p:cNvSpPr>
                <p:nvPr/>
              </p:nvSpPr>
              <p:spPr bwMode="auto">
                <a:xfrm>
                  <a:off x="686" y="3056"/>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83" name="Rectangle 183"/>
                <p:cNvSpPr>
                  <a:spLocks noChangeArrowheads="1"/>
                </p:cNvSpPr>
                <p:nvPr/>
              </p:nvSpPr>
              <p:spPr bwMode="auto">
                <a:xfrm>
                  <a:off x="4635" y="2921"/>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84" name="Rectangle 184"/>
                <p:cNvSpPr>
                  <a:spLocks noChangeArrowheads="1"/>
                </p:cNvSpPr>
                <p:nvPr/>
              </p:nvSpPr>
              <p:spPr bwMode="auto">
                <a:xfrm>
                  <a:off x="4471" y="2921"/>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85" name="Rectangle 185"/>
                <p:cNvSpPr>
                  <a:spLocks noChangeArrowheads="1"/>
                </p:cNvSpPr>
                <p:nvPr/>
              </p:nvSpPr>
              <p:spPr bwMode="auto">
                <a:xfrm>
                  <a:off x="4306" y="2921"/>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86" name="Rectangle 186"/>
                <p:cNvSpPr>
                  <a:spLocks noChangeArrowheads="1"/>
                </p:cNvSpPr>
                <p:nvPr/>
              </p:nvSpPr>
              <p:spPr bwMode="auto">
                <a:xfrm>
                  <a:off x="4169" y="2921"/>
                  <a:ext cx="137"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87" name="Rectangle 187"/>
                <p:cNvSpPr>
                  <a:spLocks noChangeArrowheads="1"/>
                </p:cNvSpPr>
                <p:nvPr/>
              </p:nvSpPr>
              <p:spPr bwMode="auto">
                <a:xfrm>
                  <a:off x="3977" y="2921"/>
                  <a:ext cx="192"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88" name="Rectangle 188"/>
                <p:cNvSpPr>
                  <a:spLocks noChangeArrowheads="1"/>
                </p:cNvSpPr>
                <p:nvPr/>
              </p:nvSpPr>
              <p:spPr bwMode="auto">
                <a:xfrm>
                  <a:off x="3812" y="2921"/>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89" name="Rectangle 189"/>
                <p:cNvSpPr>
                  <a:spLocks noChangeArrowheads="1"/>
                </p:cNvSpPr>
                <p:nvPr/>
              </p:nvSpPr>
              <p:spPr bwMode="auto">
                <a:xfrm>
                  <a:off x="3648" y="2921"/>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90" name="Rectangle 190"/>
                <p:cNvSpPr>
                  <a:spLocks noChangeArrowheads="1"/>
                </p:cNvSpPr>
                <p:nvPr/>
              </p:nvSpPr>
              <p:spPr bwMode="auto">
                <a:xfrm>
                  <a:off x="3483" y="2921"/>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91" name="Rectangle 191"/>
                <p:cNvSpPr>
                  <a:spLocks noChangeArrowheads="1"/>
                </p:cNvSpPr>
                <p:nvPr/>
              </p:nvSpPr>
              <p:spPr bwMode="auto">
                <a:xfrm>
                  <a:off x="3319" y="2921"/>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92" name="Rectangle 192"/>
                <p:cNvSpPr>
                  <a:spLocks noChangeArrowheads="1"/>
                </p:cNvSpPr>
                <p:nvPr/>
              </p:nvSpPr>
              <p:spPr bwMode="auto">
                <a:xfrm>
                  <a:off x="3154" y="2921"/>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93" name="Rectangle 193"/>
                <p:cNvSpPr>
                  <a:spLocks noChangeArrowheads="1"/>
                </p:cNvSpPr>
                <p:nvPr/>
              </p:nvSpPr>
              <p:spPr bwMode="auto">
                <a:xfrm>
                  <a:off x="2989" y="2921"/>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94" name="Rectangle 194"/>
                <p:cNvSpPr>
                  <a:spLocks noChangeArrowheads="1"/>
                </p:cNvSpPr>
                <p:nvPr/>
              </p:nvSpPr>
              <p:spPr bwMode="auto">
                <a:xfrm>
                  <a:off x="2843" y="2921"/>
                  <a:ext cx="146"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95" name="Rectangle 195"/>
                <p:cNvSpPr>
                  <a:spLocks noChangeArrowheads="1"/>
                </p:cNvSpPr>
                <p:nvPr/>
              </p:nvSpPr>
              <p:spPr bwMode="auto">
                <a:xfrm>
                  <a:off x="2679" y="2921"/>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96" name="Rectangle 196"/>
                <p:cNvSpPr>
                  <a:spLocks noChangeArrowheads="1"/>
                </p:cNvSpPr>
                <p:nvPr/>
              </p:nvSpPr>
              <p:spPr bwMode="auto">
                <a:xfrm>
                  <a:off x="2497" y="2921"/>
                  <a:ext cx="182"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97" name="Rectangle 197"/>
                <p:cNvSpPr>
                  <a:spLocks noChangeArrowheads="1"/>
                </p:cNvSpPr>
                <p:nvPr/>
              </p:nvSpPr>
              <p:spPr bwMode="auto">
                <a:xfrm>
                  <a:off x="2332" y="2921"/>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98" name="Rectangle 198"/>
                <p:cNvSpPr>
                  <a:spLocks noChangeArrowheads="1"/>
                </p:cNvSpPr>
                <p:nvPr/>
              </p:nvSpPr>
              <p:spPr bwMode="auto">
                <a:xfrm>
                  <a:off x="2167" y="2921"/>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799" name="Rectangle 199"/>
                <p:cNvSpPr>
                  <a:spLocks noChangeArrowheads="1"/>
                </p:cNvSpPr>
                <p:nvPr/>
              </p:nvSpPr>
              <p:spPr bwMode="auto">
                <a:xfrm>
                  <a:off x="2003" y="2921"/>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00" name="Rectangle 200"/>
                <p:cNvSpPr>
                  <a:spLocks noChangeArrowheads="1"/>
                </p:cNvSpPr>
                <p:nvPr/>
              </p:nvSpPr>
              <p:spPr bwMode="auto">
                <a:xfrm>
                  <a:off x="1838" y="2921"/>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01" name="Rectangle 201"/>
                <p:cNvSpPr>
                  <a:spLocks noChangeArrowheads="1"/>
                </p:cNvSpPr>
                <p:nvPr/>
              </p:nvSpPr>
              <p:spPr bwMode="auto">
                <a:xfrm>
                  <a:off x="1674" y="2921"/>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02" name="Rectangle 202"/>
                <p:cNvSpPr>
                  <a:spLocks noChangeArrowheads="1"/>
                </p:cNvSpPr>
                <p:nvPr/>
              </p:nvSpPr>
              <p:spPr bwMode="auto">
                <a:xfrm>
                  <a:off x="1518" y="2921"/>
                  <a:ext cx="156"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03" name="Rectangle 203"/>
                <p:cNvSpPr>
                  <a:spLocks noChangeArrowheads="1"/>
                </p:cNvSpPr>
                <p:nvPr/>
              </p:nvSpPr>
              <p:spPr bwMode="auto">
                <a:xfrm>
                  <a:off x="1344" y="2921"/>
                  <a:ext cx="17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04" name="Rectangle 204"/>
                <p:cNvSpPr>
                  <a:spLocks noChangeArrowheads="1"/>
                </p:cNvSpPr>
                <p:nvPr/>
              </p:nvSpPr>
              <p:spPr bwMode="auto">
                <a:xfrm>
                  <a:off x="1180" y="2921"/>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05" name="Rectangle 205"/>
                <p:cNvSpPr>
                  <a:spLocks noChangeArrowheads="1"/>
                </p:cNvSpPr>
                <p:nvPr/>
              </p:nvSpPr>
              <p:spPr bwMode="auto">
                <a:xfrm>
                  <a:off x="1015" y="2921"/>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06" name="Rectangle 206"/>
                <p:cNvSpPr>
                  <a:spLocks noChangeArrowheads="1"/>
                </p:cNvSpPr>
                <p:nvPr/>
              </p:nvSpPr>
              <p:spPr bwMode="auto">
                <a:xfrm>
                  <a:off x="851" y="2921"/>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07" name="Rectangle 207"/>
                <p:cNvSpPr>
                  <a:spLocks noChangeArrowheads="1"/>
                </p:cNvSpPr>
                <p:nvPr/>
              </p:nvSpPr>
              <p:spPr bwMode="auto">
                <a:xfrm>
                  <a:off x="686" y="2921"/>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08" name="Rectangle 208"/>
                <p:cNvSpPr>
                  <a:spLocks noChangeArrowheads="1"/>
                </p:cNvSpPr>
                <p:nvPr/>
              </p:nvSpPr>
              <p:spPr bwMode="auto">
                <a:xfrm>
                  <a:off x="4635" y="2785"/>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09" name="Rectangle 209"/>
                <p:cNvSpPr>
                  <a:spLocks noChangeArrowheads="1"/>
                </p:cNvSpPr>
                <p:nvPr/>
              </p:nvSpPr>
              <p:spPr bwMode="auto">
                <a:xfrm>
                  <a:off x="4471" y="2785"/>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10" name="Rectangle 210"/>
                <p:cNvSpPr>
                  <a:spLocks noChangeArrowheads="1"/>
                </p:cNvSpPr>
                <p:nvPr/>
              </p:nvSpPr>
              <p:spPr bwMode="auto">
                <a:xfrm>
                  <a:off x="4306" y="2785"/>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11" name="Rectangle 211"/>
                <p:cNvSpPr>
                  <a:spLocks noChangeArrowheads="1"/>
                </p:cNvSpPr>
                <p:nvPr/>
              </p:nvSpPr>
              <p:spPr bwMode="auto">
                <a:xfrm>
                  <a:off x="4169" y="2785"/>
                  <a:ext cx="137"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12" name="Rectangle 212"/>
                <p:cNvSpPr>
                  <a:spLocks noChangeArrowheads="1"/>
                </p:cNvSpPr>
                <p:nvPr/>
              </p:nvSpPr>
              <p:spPr bwMode="auto">
                <a:xfrm>
                  <a:off x="3977" y="2785"/>
                  <a:ext cx="192"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13" name="Rectangle 213"/>
                <p:cNvSpPr>
                  <a:spLocks noChangeArrowheads="1"/>
                </p:cNvSpPr>
                <p:nvPr/>
              </p:nvSpPr>
              <p:spPr bwMode="auto">
                <a:xfrm>
                  <a:off x="3812" y="2785"/>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14" name="Rectangle 214"/>
                <p:cNvSpPr>
                  <a:spLocks noChangeArrowheads="1"/>
                </p:cNvSpPr>
                <p:nvPr/>
              </p:nvSpPr>
              <p:spPr bwMode="auto">
                <a:xfrm>
                  <a:off x="3648" y="2785"/>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15" name="Rectangle 215"/>
                <p:cNvSpPr>
                  <a:spLocks noChangeArrowheads="1"/>
                </p:cNvSpPr>
                <p:nvPr/>
              </p:nvSpPr>
              <p:spPr bwMode="auto">
                <a:xfrm>
                  <a:off x="3483" y="2785"/>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16" name="Rectangle 216"/>
                <p:cNvSpPr>
                  <a:spLocks noChangeArrowheads="1"/>
                </p:cNvSpPr>
                <p:nvPr/>
              </p:nvSpPr>
              <p:spPr bwMode="auto">
                <a:xfrm>
                  <a:off x="3319" y="2785"/>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17" name="Rectangle 217"/>
                <p:cNvSpPr>
                  <a:spLocks noChangeArrowheads="1"/>
                </p:cNvSpPr>
                <p:nvPr/>
              </p:nvSpPr>
              <p:spPr bwMode="auto">
                <a:xfrm>
                  <a:off x="3154" y="2785"/>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18" name="Rectangle 218"/>
                <p:cNvSpPr>
                  <a:spLocks noChangeArrowheads="1"/>
                </p:cNvSpPr>
                <p:nvPr/>
              </p:nvSpPr>
              <p:spPr bwMode="auto">
                <a:xfrm>
                  <a:off x="2989" y="2785"/>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19" name="Rectangle 219"/>
                <p:cNvSpPr>
                  <a:spLocks noChangeArrowheads="1"/>
                </p:cNvSpPr>
                <p:nvPr/>
              </p:nvSpPr>
              <p:spPr bwMode="auto">
                <a:xfrm>
                  <a:off x="2843" y="2785"/>
                  <a:ext cx="146"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20" name="Rectangle 220"/>
                <p:cNvSpPr>
                  <a:spLocks noChangeArrowheads="1"/>
                </p:cNvSpPr>
                <p:nvPr/>
              </p:nvSpPr>
              <p:spPr bwMode="auto">
                <a:xfrm>
                  <a:off x="2679" y="2785"/>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21" name="Rectangle 221"/>
                <p:cNvSpPr>
                  <a:spLocks noChangeArrowheads="1"/>
                </p:cNvSpPr>
                <p:nvPr/>
              </p:nvSpPr>
              <p:spPr bwMode="auto">
                <a:xfrm>
                  <a:off x="2497" y="2785"/>
                  <a:ext cx="182"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22" name="Rectangle 222"/>
                <p:cNvSpPr>
                  <a:spLocks noChangeArrowheads="1"/>
                </p:cNvSpPr>
                <p:nvPr/>
              </p:nvSpPr>
              <p:spPr bwMode="auto">
                <a:xfrm>
                  <a:off x="2332" y="2785"/>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23" name="Rectangle 223"/>
                <p:cNvSpPr>
                  <a:spLocks noChangeArrowheads="1"/>
                </p:cNvSpPr>
                <p:nvPr/>
              </p:nvSpPr>
              <p:spPr bwMode="auto">
                <a:xfrm>
                  <a:off x="2167" y="2785"/>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24" name="Rectangle 224"/>
                <p:cNvSpPr>
                  <a:spLocks noChangeArrowheads="1"/>
                </p:cNvSpPr>
                <p:nvPr/>
              </p:nvSpPr>
              <p:spPr bwMode="auto">
                <a:xfrm>
                  <a:off x="2003" y="2785"/>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25" name="Rectangle 225"/>
                <p:cNvSpPr>
                  <a:spLocks noChangeArrowheads="1"/>
                </p:cNvSpPr>
                <p:nvPr/>
              </p:nvSpPr>
              <p:spPr bwMode="auto">
                <a:xfrm>
                  <a:off x="1838" y="2785"/>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26" name="Rectangle 226"/>
                <p:cNvSpPr>
                  <a:spLocks noChangeArrowheads="1"/>
                </p:cNvSpPr>
                <p:nvPr/>
              </p:nvSpPr>
              <p:spPr bwMode="auto">
                <a:xfrm>
                  <a:off x="1674" y="2785"/>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27" name="Rectangle 227"/>
                <p:cNvSpPr>
                  <a:spLocks noChangeArrowheads="1"/>
                </p:cNvSpPr>
                <p:nvPr/>
              </p:nvSpPr>
              <p:spPr bwMode="auto">
                <a:xfrm>
                  <a:off x="1518" y="2785"/>
                  <a:ext cx="156"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28" name="Rectangle 228"/>
                <p:cNvSpPr>
                  <a:spLocks noChangeArrowheads="1"/>
                </p:cNvSpPr>
                <p:nvPr/>
              </p:nvSpPr>
              <p:spPr bwMode="auto">
                <a:xfrm>
                  <a:off x="1344" y="2785"/>
                  <a:ext cx="17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29" name="Rectangle 229"/>
                <p:cNvSpPr>
                  <a:spLocks noChangeArrowheads="1"/>
                </p:cNvSpPr>
                <p:nvPr/>
              </p:nvSpPr>
              <p:spPr bwMode="auto">
                <a:xfrm>
                  <a:off x="1180" y="2785"/>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30" name="Rectangle 230"/>
                <p:cNvSpPr>
                  <a:spLocks noChangeArrowheads="1"/>
                </p:cNvSpPr>
                <p:nvPr/>
              </p:nvSpPr>
              <p:spPr bwMode="auto">
                <a:xfrm>
                  <a:off x="1015" y="2785"/>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31" name="Rectangle 231"/>
                <p:cNvSpPr>
                  <a:spLocks noChangeArrowheads="1"/>
                </p:cNvSpPr>
                <p:nvPr/>
              </p:nvSpPr>
              <p:spPr bwMode="auto">
                <a:xfrm>
                  <a:off x="851" y="2785"/>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32" name="Rectangle 232"/>
                <p:cNvSpPr>
                  <a:spLocks noChangeArrowheads="1"/>
                </p:cNvSpPr>
                <p:nvPr/>
              </p:nvSpPr>
              <p:spPr bwMode="auto">
                <a:xfrm>
                  <a:off x="686" y="2785"/>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33" name="Rectangle 233"/>
                <p:cNvSpPr>
                  <a:spLocks noChangeArrowheads="1"/>
                </p:cNvSpPr>
                <p:nvPr/>
              </p:nvSpPr>
              <p:spPr bwMode="auto">
                <a:xfrm>
                  <a:off x="4635" y="2650"/>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34" name="Rectangle 234"/>
                <p:cNvSpPr>
                  <a:spLocks noChangeArrowheads="1"/>
                </p:cNvSpPr>
                <p:nvPr/>
              </p:nvSpPr>
              <p:spPr bwMode="auto">
                <a:xfrm>
                  <a:off x="4471" y="2650"/>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35" name="Rectangle 235"/>
                <p:cNvSpPr>
                  <a:spLocks noChangeArrowheads="1"/>
                </p:cNvSpPr>
                <p:nvPr/>
              </p:nvSpPr>
              <p:spPr bwMode="auto">
                <a:xfrm>
                  <a:off x="4306" y="2650"/>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36" name="Rectangle 236"/>
                <p:cNvSpPr>
                  <a:spLocks noChangeArrowheads="1"/>
                </p:cNvSpPr>
                <p:nvPr/>
              </p:nvSpPr>
              <p:spPr bwMode="auto">
                <a:xfrm>
                  <a:off x="4169" y="2650"/>
                  <a:ext cx="137"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37" name="Rectangle 237"/>
                <p:cNvSpPr>
                  <a:spLocks noChangeArrowheads="1"/>
                </p:cNvSpPr>
                <p:nvPr/>
              </p:nvSpPr>
              <p:spPr bwMode="auto">
                <a:xfrm>
                  <a:off x="3977" y="2650"/>
                  <a:ext cx="192"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38" name="Rectangle 238"/>
                <p:cNvSpPr>
                  <a:spLocks noChangeArrowheads="1"/>
                </p:cNvSpPr>
                <p:nvPr/>
              </p:nvSpPr>
              <p:spPr bwMode="auto">
                <a:xfrm>
                  <a:off x="3812" y="2650"/>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39" name="Rectangle 239"/>
                <p:cNvSpPr>
                  <a:spLocks noChangeArrowheads="1"/>
                </p:cNvSpPr>
                <p:nvPr/>
              </p:nvSpPr>
              <p:spPr bwMode="auto">
                <a:xfrm>
                  <a:off x="3648" y="2650"/>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40" name="Rectangle 240"/>
                <p:cNvSpPr>
                  <a:spLocks noChangeArrowheads="1"/>
                </p:cNvSpPr>
                <p:nvPr/>
              </p:nvSpPr>
              <p:spPr bwMode="auto">
                <a:xfrm>
                  <a:off x="3483" y="2650"/>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41" name="Rectangle 241"/>
                <p:cNvSpPr>
                  <a:spLocks noChangeArrowheads="1"/>
                </p:cNvSpPr>
                <p:nvPr/>
              </p:nvSpPr>
              <p:spPr bwMode="auto">
                <a:xfrm>
                  <a:off x="3319" y="2650"/>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42" name="Rectangle 242"/>
                <p:cNvSpPr>
                  <a:spLocks noChangeArrowheads="1"/>
                </p:cNvSpPr>
                <p:nvPr/>
              </p:nvSpPr>
              <p:spPr bwMode="auto">
                <a:xfrm>
                  <a:off x="3154" y="2650"/>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43" name="Rectangle 243"/>
                <p:cNvSpPr>
                  <a:spLocks noChangeArrowheads="1"/>
                </p:cNvSpPr>
                <p:nvPr/>
              </p:nvSpPr>
              <p:spPr bwMode="auto">
                <a:xfrm>
                  <a:off x="2989" y="2650"/>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44" name="Rectangle 244"/>
                <p:cNvSpPr>
                  <a:spLocks noChangeArrowheads="1"/>
                </p:cNvSpPr>
                <p:nvPr/>
              </p:nvSpPr>
              <p:spPr bwMode="auto">
                <a:xfrm>
                  <a:off x="2843" y="2650"/>
                  <a:ext cx="146"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45" name="Rectangle 245"/>
                <p:cNvSpPr>
                  <a:spLocks noChangeArrowheads="1"/>
                </p:cNvSpPr>
                <p:nvPr/>
              </p:nvSpPr>
              <p:spPr bwMode="auto">
                <a:xfrm>
                  <a:off x="2679" y="2650"/>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46" name="Rectangle 246"/>
                <p:cNvSpPr>
                  <a:spLocks noChangeArrowheads="1"/>
                </p:cNvSpPr>
                <p:nvPr/>
              </p:nvSpPr>
              <p:spPr bwMode="auto">
                <a:xfrm>
                  <a:off x="2497" y="2650"/>
                  <a:ext cx="182"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47" name="Rectangle 247"/>
                <p:cNvSpPr>
                  <a:spLocks noChangeArrowheads="1"/>
                </p:cNvSpPr>
                <p:nvPr/>
              </p:nvSpPr>
              <p:spPr bwMode="auto">
                <a:xfrm>
                  <a:off x="2332" y="2650"/>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48" name="Rectangle 248"/>
                <p:cNvSpPr>
                  <a:spLocks noChangeArrowheads="1"/>
                </p:cNvSpPr>
                <p:nvPr/>
              </p:nvSpPr>
              <p:spPr bwMode="auto">
                <a:xfrm>
                  <a:off x="2167" y="2650"/>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49" name="Rectangle 249"/>
                <p:cNvSpPr>
                  <a:spLocks noChangeArrowheads="1"/>
                </p:cNvSpPr>
                <p:nvPr/>
              </p:nvSpPr>
              <p:spPr bwMode="auto">
                <a:xfrm>
                  <a:off x="2003" y="2650"/>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50" name="Rectangle 250"/>
                <p:cNvSpPr>
                  <a:spLocks noChangeArrowheads="1"/>
                </p:cNvSpPr>
                <p:nvPr/>
              </p:nvSpPr>
              <p:spPr bwMode="auto">
                <a:xfrm>
                  <a:off x="1838" y="2650"/>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51" name="Rectangle 251"/>
                <p:cNvSpPr>
                  <a:spLocks noChangeArrowheads="1"/>
                </p:cNvSpPr>
                <p:nvPr/>
              </p:nvSpPr>
              <p:spPr bwMode="auto">
                <a:xfrm>
                  <a:off x="1674" y="2650"/>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52" name="Rectangle 252"/>
                <p:cNvSpPr>
                  <a:spLocks noChangeArrowheads="1"/>
                </p:cNvSpPr>
                <p:nvPr/>
              </p:nvSpPr>
              <p:spPr bwMode="auto">
                <a:xfrm>
                  <a:off x="1518" y="2650"/>
                  <a:ext cx="156"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53" name="Rectangle 253"/>
                <p:cNvSpPr>
                  <a:spLocks noChangeArrowheads="1"/>
                </p:cNvSpPr>
                <p:nvPr/>
              </p:nvSpPr>
              <p:spPr bwMode="auto">
                <a:xfrm>
                  <a:off x="1344" y="2650"/>
                  <a:ext cx="17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54" name="Rectangle 254"/>
                <p:cNvSpPr>
                  <a:spLocks noChangeArrowheads="1"/>
                </p:cNvSpPr>
                <p:nvPr/>
              </p:nvSpPr>
              <p:spPr bwMode="auto">
                <a:xfrm>
                  <a:off x="1180" y="2650"/>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55" name="Rectangle 255"/>
                <p:cNvSpPr>
                  <a:spLocks noChangeArrowheads="1"/>
                </p:cNvSpPr>
                <p:nvPr/>
              </p:nvSpPr>
              <p:spPr bwMode="auto">
                <a:xfrm>
                  <a:off x="1015" y="2650"/>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56" name="Rectangle 256"/>
                <p:cNvSpPr>
                  <a:spLocks noChangeArrowheads="1"/>
                </p:cNvSpPr>
                <p:nvPr/>
              </p:nvSpPr>
              <p:spPr bwMode="auto">
                <a:xfrm>
                  <a:off x="851" y="2650"/>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57" name="Rectangle 257"/>
                <p:cNvSpPr>
                  <a:spLocks noChangeArrowheads="1"/>
                </p:cNvSpPr>
                <p:nvPr/>
              </p:nvSpPr>
              <p:spPr bwMode="auto">
                <a:xfrm>
                  <a:off x="686" y="2650"/>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58" name="Rectangle 258"/>
                <p:cNvSpPr>
                  <a:spLocks noChangeArrowheads="1"/>
                </p:cNvSpPr>
                <p:nvPr/>
              </p:nvSpPr>
              <p:spPr bwMode="auto">
                <a:xfrm>
                  <a:off x="4635" y="2514"/>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59" name="Rectangle 259"/>
                <p:cNvSpPr>
                  <a:spLocks noChangeArrowheads="1"/>
                </p:cNvSpPr>
                <p:nvPr/>
              </p:nvSpPr>
              <p:spPr bwMode="auto">
                <a:xfrm>
                  <a:off x="4471" y="2514"/>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60" name="Rectangle 260"/>
                <p:cNvSpPr>
                  <a:spLocks noChangeArrowheads="1"/>
                </p:cNvSpPr>
                <p:nvPr/>
              </p:nvSpPr>
              <p:spPr bwMode="auto">
                <a:xfrm>
                  <a:off x="4306" y="2514"/>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61" name="Rectangle 261"/>
                <p:cNvSpPr>
                  <a:spLocks noChangeArrowheads="1"/>
                </p:cNvSpPr>
                <p:nvPr/>
              </p:nvSpPr>
              <p:spPr bwMode="auto">
                <a:xfrm>
                  <a:off x="4169" y="2514"/>
                  <a:ext cx="137"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62" name="Rectangle 262"/>
                <p:cNvSpPr>
                  <a:spLocks noChangeArrowheads="1"/>
                </p:cNvSpPr>
                <p:nvPr/>
              </p:nvSpPr>
              <p:spPr bwMode="auto">
                <a:xfrm>
                  <a:off x="3977" y="2514"/>
                  <a:ext cx="192"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63" name="Rectangle 263"/>
                <p:cNvSpPr>
                  <a:spLocks noChangeArrowheads="1"/>
                </p:cNvSpPr>
                <p:nvPr/>
              </p:nvSpPr>
              <p:spPr bwMode="auto">
                <a:xfrm>
                  <a:off x="3812" y="2514"/>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64" name="Rectangle 264"/>
                <p:cNvSpPr>
                  <a:spLocks noChangeArrowheads="1"/>
                </p:cNvSpPr>
                <p:nvPr/>
              </p:nvSpPr>
              <p:spPr bwMode="auto">
                <a:xfrm>
                  <a:off x="3648" y="2514"/>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65" name="Rectangle 265"/>
                <p:cNvSpPr>
                  <a:spLocks noChangeArrowheads="1"/>
                </p:cNvSpPr>
                <p:nvPr/>
              </p:nvSpPr>
              <p:spPr bwMode="auto">
                <a:xfrm>
                  <a:off x="3483" y="2514"/>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66" name="Rectangle 266"/>
                <p:cNvSpPr>
                  <a:spLocks noChangeArrowheads="1"/>
                </p:cNvSpPr>
                <p:nvPr/>
              </p:nvSpPr>
              <p:spPr bwMode="auto">
                <a:xfrm>
                  <a:off x="3319" y="2514"/>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67" name="Rectangle 267"/>
                <p:cNvSpPr>
                  <a:spLocks noChangeArrowheads="1"/>
                </p:cNvSpPr>
                <p:nvPr/>
              </p:nvSpPr>
              <p:spPr bwMode="auto">
                <a:xfrm>
                  <a:off x="3154" y="2514"/>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68" name="Rectangle 268"/>
                <p:cNvSpPr>
                  <a:spLocks noChangeArrowheads="1"/>
                </p:cNvSpPr>
                <p:nvPr/>
              </p:nvSpPr>
              <p:spPr bwMode="auto">
                <a:xfrm>
                  <a:off x="2989" y="2514"/>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69" name="Rectangle 269"/>
                <p:cNvSpPr>
                  <a:spLocks noChangeArrowheads="1"/>
                </p:cNvSpPr>
                <p:nvPr/>
              </p:nvSpPr>
              <p:spPr bwMode="auto">
                <a:xfrm>
                  <a:off x="2843" y="2514"/>
                  <a:ext cx="146"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70" name="Rectangle 270"/>
                <p:cNvSpPr>
                  <a:spLocks noChangeArrowheads="1"/>
                </p:cNvSpPr>
                <p:nvPr/>
              </p:nvSpPr>
              <p:spPr bwMode="auto">
                <a:xfrm>
                  <a:off x="2679" y="2514"/>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71" name="Rectangle 271"/>
                <p:cNvSpPr>
                  <a:spLocks noChangeArrowheads="1"/>
                </p:cNvSpPr>
                <p:nvPr/>
              </p:nvSpPr>
              <p:spPr bwMode="auto">
                <a:xfrm>
                  <a:off x="2497" y="2514"/>
                  <a:ext cx="182"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72" name="Rectangle 272"/>
                <p:cNvSpPr>
                  <a:spLocks noChangeArrowheads="1"/>
                </p:cNvSpPr>
                <p:nvPr/>
              </p:nvSpPr>
              <p:spPr bwMode="auto">
                <a:xfrm>
                  <a:off x="2332" y="2514"/>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73" name="Rectangle 273"/>
                <p:cNvSpPr>
                  <a:spLocks noChangeArrowheads="1"/>
                </p:cNvSpPr>
                <p:nvPr/>
              </p:nvSpPr>
              <p:spPr bwMode="auto">
                <a:xfrm>
                  <a:off x="2167" y="2514"/>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74" name="Rectangle 274"/>
                <p:cNvSpPr>
                  <a:spLocks noChangeArrowheads="1"/>
                </p:cNvSpPr>
                <p:nvPr/>
              </p:nvSpPr>
              <p:spPr bwMode="auto">
                <a:xfrm>
                  <a:off x="2003" y="2514"/>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75" name="Rectangle 275"/>
                <p:cNvSpPr>
                  <a:spLocks noChangeArrowheads="1"/>
                </p:cNvSpPr>
                <p:nvPr/>
              </p:nvSpPr>
              <p:spPr bwMode="auto">
                <a:xfrm>
                  <a:off x="1838" y="2514"/>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76" name="Rectangle 276"/>
                <p:cNvSpPr>
                  <a:spLocks noChangeArrowheads="1"/>
                </p:cNvSpPr>
                <p:nvPr/>
              </p:nvSpPr>
              <p:spPr bwMode="auto">
                <a:xfrm>
                  <a:off x="1674" y="2514"/>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77" name="Rectangle 277"/>
                <p:cNvSpPr>
                  <a:spLocks noChangeArrowheads="1"/>
                </p:cNvSpPr>
                <p:nvPr/>
              </p:nvSpPr>
              <p:spPr bwMode="auto">
                <a:xfrm>
                  <a:off x="1518" y="2514"/>
                  <a:ext cx="156"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78" name="Rectangle 278"/>
                <p:cNvSpPr>
                  <a:spLocks noChangeArrowheads="1"/>
                </p:cNvSpPr>
                <p:nvPr/>
              </p:nvSpPr>
              <p:spPr bwMode="auto">
                <a:xfrm>
                  <a:off x="1344" y="2514"/>
                  <a:ext cx="17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79" name="Rectangle 279"/>
                <p:cNvSpPr>
                  <a:spLocks noChangeArrowheads="1"/>
                </p:cNvSpPr>
                <p:nvPr/>
              </p:nvSpPr>
              <p:spPr bwMode="auto">
                <a:xfrm>
                  <a:off x="1180" y="2514"/>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80" name="Rectangle 280"/>
                <p:cNvSpPr>
                  <a:spLocks noChangeArrowheads="1"/>
                </p:cNvSpPr>
                <p:nvPr/>
              </p:nvSpPr>
              <p:spPr bwMode="auto">
                <a:xfrm>
                  <a:off x="1015" y="2514"/>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81" name="Rectangle 281"/>
                <p:cNvSpPr>
                  <a:spLocks noChangeArrowheads="1"/>
                </p:cNvSpPr>
                <p:nvPr/>
              </p:nvSpPr>
              <p:spPr bwMode="auto">
                <a:xfrm>
                  <a:off x="851" y="2514"/>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82" name="Rectangle 282"/>
                <p:cNvSpPr>
                  <a:spLocks noChangeArrowheads="1"/>
                </p:cNvSpPr>
                <p:nvPr/>
              </p:nvSpPr>
              <p:spPr bwMode="auto">
                <a:xfrm>
                  <a:off x="686" y="2514"/>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83" name="Rectangle 283"/>
                <p:cNvSpPr>
                  <a:spLocks noChangeArrowheads="1"/>
                </p:cNvSpPr>
                <p:nvPr/>
              </p:nvSpPr>
              <p:spPr bwMode="auto">
                <a:xfrm>
                  <a:off x="4635" y="2379"/>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84" name="Rectangle 284"/>
                <p:cNvSpPr>
                  <a:spLocks noChangeArrowheads="1"/>
                </p:cNvSpPr>
                <p:nvPr/>
              </p:nvSpPr>
              <p:spPr bwMode="auto">
                <a:xfrm>
                  <a:off x="4471" y="2379"/>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85" name="Rectangle 285"/>
                <p:cNvSpPr>
                  <a:spLocks noChangeArrowheads="1"/>
                </p:cNvSpPr>
                <p:nvPr/>
              </p:nvSpPr>
              <p:spPr bwMode="auto">
                <a:xfrm>
                  <a:off x="4306" y="2379"/>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86" name="Rectangle 286"/>
                <p:cNvSpPr>
                  <a:spLocks noChangeArrowheads="1"/>
                </p:cNvSpPr>
                <p:nvPr/>
              </p:nvSpPr>
              <p:spPr bwMode="auto">
                <a:xfrm>
                  <a:off x="4169" y="2379"/>
                  <a:ext cx="137"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87" name="Rectangle 287"/>
                <p:cNvSpPr>
                  <a:spLocks noChangeArrowheads="1"/>
                </p:cNvSpPr>
                <p:nvPr/>
              </p:nvSpPr>
              <p:spPr bwMode="auto">
                <a:xfrm>
                  <a:off x="3977" y="2379"/>
                  <a:ext cx="192"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88" name="Rectangle 288"/>
                <p:cNvSpPr>
                  <a:spLocks noChangeArrowheads="1"/>
                </p:cNvSpPr>
                <p:nvPr/>
              </p:nvSpPr>
              <p:spPr bwMode="auto">
                <a:xfrm>
                  <a:off x="3812" y="2379"/>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89" name="Rectangle 289"/>
                <p:cNvSpPr>
                  <a:spLocks noChangeArrowheads="1"/>
                </p:cNvSpPr>
                <p:nvPr/>
              </p:nvSpPr>
              <p:spPr bwMode="auto">
                <a:xfrm>
                  <a:off x="3648" y="2379"/>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90" name="Rectangle 290"/>
                <p:cNvSpPr>
                  <a:spLocks noChangeArrowheads="1"/>
                </p:cNvSpPr>
                <p:nvPr/>
              </p:nvSpPr>
              <p:spPr bwMode="auto">
                <a:xfrm>
                  <a:off x="3483" y="2379"/>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91" name="Rectangle 291"/>
                <p:cNvSpPr>
                  <a:spLocks noChangeArrowheads="1"/>
                </p:cNvSpPr>
                <p:nvPr/>
              </p:nvSpPr>
              <p:spPr bwMode="auto">
                <a:xfrm>
                  <a:off x="3319" y="2379"/>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92" name="Rectangle 292"/>
                <p:cNvSpPr>
                  <a:spLocks noChangeArrowheads="1"/>
                </p:cNvSpPr>
                <p:nvPr/>
              </p:nvSpPr>
              <p:spPr bwMode="auto">
                <a:xfrm>
                  <a:off x="3154" y="2379"/>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93" name="Rectangle 293"/>
                <p:cNvSpPr>
                  <a:spLocks noChangeArrowheads="1"/>
                </p:cNvSpPr>
                <p:nvPr/>
              </p:nvSpPr>
              <p:spPr bwMode="auto">
                <a:xfrm>
                  <a:off x="2989" y="2379"/>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94" name="Rectangle 294"/>
                <p:cNvSpPr>
                  <a:spLocks noChangeArrowheads="1"/>
                </p:cNvSpPr>
                <p:nvPr/>
              </p:nvSpPr>
              <p:spPr bwMode="auto">
                <a:xfrm>
                  <a:off x="2843" y="2379"/>
                  <a:ext cx="146"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95" name="Rectangle 295"/>
                <p:cNvSpPr>
                  <a:spLocks noChangeArrowheads="1"/>
                </p:cNvSpPr>
                <p:nvPr/>
              </p:nvSpPr>
              <p:spPr bwMode="auto">
                <a:xfrm>
                  <a:off x="2679" y="2379"/>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96" name="Rectangle 296"/>
                <p:cNvSpPr>
                  <a:spLocks noChangeArrowheads="1"/>
                </p:cNvSpPr>
                <p:nvPr/>
              </p:nvSpPr>
              <p:spPr bwMode="auto">
                <a:xfrm>
                  <a:off x="2497" y="2379"/>
                  <a:ext cx="182"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97" name="Rectangle 297"/>
                <p:cNvSpPr>
                  <a:spLocks noChangeArrowheads="1"/>
                </p:cNvSpPr>
                <p:nvPr/>
              </p:nvSpPr>
              <p:spPr bwMode="auto">
                <a:xfrm>
                  <a:off x="2332" y="2379"/>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98" name="Rectangle 298"/>
                <p:cNvSpPr>
                  <a:spLocks noChangeArrowheads="1"/>
                </p:cNvSpPr>
                <p:nvPr/>
              </p:nvSpPr>
              <p:spPr bwMode="auto">
                <a:xfrm>
                  <a:off x="2167" y="2379"/>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899" name="Rectangle 299"/>
                <p:cNvSpPr>
                  <a:spLocks noChangeArrowheads="1"/>
                </p:cNvSpPr>
                <p:nvPr/>
              </p:nvSpPr>
              <p:spPr bwMode="auto">
                <a:xfrm>
                  <a:off x="2003" y="2379"/>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00" name="Rectangle 300"/>
                <p:cNvSpPr>
                  <a:spLocks noChangeArrowheads="1"/>
                </p:cNvSpPr>
                <p:nvPr/>
              </p:nvSpPr>
              <p:spPr bwMode="auto">
                <a:xfrm>
                  <a:off x="1838" y="2379"/>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01" name="Rectangle 301"/>
                <p:cNvSpPr>
                  <a:spLocks noChangeArrowheads="1"/>
                </p:cNvSpPr>
                <p:nvPr/>
              </p:nvSpPr>
              <p:spPr bwMode="auto">
                <a:xfrm>
                  <a:off x="1674" y="2379"/>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02" name="Rectangle 302"/>
                <p:cNvSpPr>
                  <a:spLocks noChangeArrowheads="1"/>
                </p:cNvSpPr>
                <p:nvPr/>
              </p:nvSpPr>
              <p:spPr bwMode="auto">
                <a:xfrm>
                  <a:off x="1518" y="2379"/>
                  <a:ext cx="156"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03" name="Rectangle 303"/>
                <p:cNvSpPr>
                  <a:spLocks noChangeArrowheads="1"/>
                </p:cNvSpPr>
                <p:nvPr/>
              </p:nvSpPr>
              <p:spPr bwMode="auto">
                <a:xfrm>
                  <a:off x="1344" y="2379"/>
                  <a:ext cx="17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04" name="Rectangle 304"/>
                <p:cNvSpPr>
                  <a:spLocks noChangeArrowheads="1"/>
                </p:cNvSpPr>
                <p:nvPr/>
              </p:nvSpPr>
              <p:spPr bwMode="auto">
                <a:xfrm>
                  <a:off x="1180" y="2379"/>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05" name="Rectangle 305"/>
                <p:cNvSpPr>
                  <a:spLocks noChangeArrowheads="1"/>
                </p:cNvSpPr>
                <p:nvPr/>
              </p:nvSpPr>
              <p:spPr bwMode="auto">
                <a:xfrm>
                  <a:off x="1015" y="2379"/>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06" name="Rectangle 306"/>
                <p:cNvSpPr>
                  <a:spLocks noChangeArrowheads="1"/>
                </p:cNvSpPr>
                <p:nvPr/>
              </p:nvSpPr>
              <p:spPr bwMode="auto">
                <a:xfrm>
                  <a:off x="851" y="2379"/>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07" name="Rectangle 307"/>
                <p:cNvSpPr>
                  <a:spLocks noChangeArrowheads="1"/>
                </p:cNvSpPr>
                <p:nvPr/>
              </p:nvSpPr>
              <p:spPr bwMode="auto">
                <a:xfrm>
                  <a:off x="686" y="2379"/>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08" name="Rectangle 308"/>
                <p:cNvSpPr>
                  <a:spLocks noChangeArrowheads="1"/>
                </p:cNvSpPr>
                <p:nvPr/>
              </p:nvSpPr>
              <p:spPr bwMode="auto">
                <a:xfrm>
                  <a:off x="4635" y="2243"/>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09" name="Rectangle 309"/>
                <p:cNvSpPr>
                  <a:spLocks noChangeArrowheads="1"/>
                </p:cNvSpPr>
                <p:nvPr/>
              </p:nvSpPr>
              <p:spPr bwMode="auto">
                <a:xfrm>
                  <a:off x="4471" y="2243"/>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10" name="Rectangle 310"/>
                <p:cNvSpPr>
                  <a:spLocks noChangeArrowheads="1"/>
                </p:cNvSpPr>
                <p:nvPr/>
              </p:nvSpPr>
              <p:spPr bwMode="auto">
                <a:xfrm>
                  <a:off x="4306" y="2243"/>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11" name="Rectangle 311"/>
                <p:cNvSpPr>
                  <a:spLocks noChangeArrowheads="1"/>
                </p:cNvSpPr>
                <p:nvPr/>
              </p:nvSpPr>
              <p:spPr bwMode="auto">
                <a:xfrm>
                  <a:off x="4169" y="2243"/>
                  <a:ext cx="137"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12" name="Rectangle 312"/>
                <p:cNvSpPr>
                  <a:spLocks noChangeArrowheads="1"/>
                </p:cNvSpPr>
                <p:nvPr/>
              </p:nvSpPr>
              <p:spPr bwMode="auto">
                <a:xfrm>
                  <a:off x="3977" y="2243"/>
                  <a:ext cx="192"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13" name="Rectangle 313"/>
                <p:cNvSpPr>
                  <a:spLocks noChangeArrowheads="1"/>
                </p:cNvSpPr>
                <p:nvPr/>
              </p:nvSpPr>
              <p:spPr bwMode="auto">
                <a:xfrm>
                  <a:off x="3812" y="2243"/>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14" name="Rectangle 314"/>
                <p:cNvSpPr>
                  <a:spLocks noChangeArrowheads="1"/>
                </p:cNvSpPr>
                <p:nvPr/>
              </p:nvSpPr>
              <p:spPr bwMode="auto">
                <a:xfrm>
                  <a:off x="3648" y="2243"/>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15" name="Rectangle 315"/>
                <p:cNvSpPr>
                  <a:spLocks noChangeArrowheads="1"/>
                </p:cNvSpPr>
                <p:nvPr/>
              </p:nvSpPr>
              <p:spPr bwMode="auto">
                <a:xfrm>
                  <a:off x="3483" y="2243"/>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16" name="Rectangle 316"/>
                <p:cNvSpPr>
                  <a:spLocks noChangeArrowheads="1"/>
                </p:cNvSpPr>
                <p:nvPr/>
              </p:nvSpPr>
              <p:spPr bwMode="auto">
                <a:xfrm>
                  <a:off x="3319" y="2243"/>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17" name="Rectangle 317"/>
                <p:cNvSpPr>
                  <a:spLocks noChangeArrowheads="1"/>
                </p:cNvSpPr>
                <p:nvPr/>
              </p:nvSpPr>
              <p:spPr bwMode="auto">
                <a:xfrm>
                  <a:off x="3154" y="2243"/>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18" name="Rectangle 318"/>
                <p:cNvSpPr>
                  <a:spLocks noChangeArrowheads="1"/>
                </p:cNvSpPr>
                <p:nvPr/>
              </p:nvSpPr>
              <p:spPr bwMode="auto">
                <a:xfrm>
                  <a:off x="2989" y="2243"/>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19" name="Rectangle 319"/>
                <p:cNvSpPr>
                  <a:spLocks noChangeArrowheads="1"/>
                </p:cNvSpPr>
                <p:nvPr/>
              </p:nvSpPr>
              <p:spPr bwMode="auto">
                <a:xfrm>
                  <a:off x="2843" y="2243"/>
                  <a:ext cx="146"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20" name="Rectangle 320"/>
                <p:cNvSpPr>
                  <a:spLocks noChangeArrowheads="1"/>
                </p:cNvSpPr>
                <p:nvPr/>
              </p:nvSpPr>
              <p:spPr bwMode="auto">
                <a:xfrm>
                  <a:off x="2679" y="2243"/>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21" name="Rectangle 321"/>
                <p:cNvSpPr>
                  <a:spLocks noChangeArrowheads="1"/>
                </p:cNvSpPr>
                <p:nvPr/>
              </p:nvSpPr>
              <p:spPr bwMode="auto">
                <a:xfrm>
                  <a:off x="2497" y="2243"/>
                  <a:ext cx="182"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22" name="Rectangle 322"/>
                <p:cNvSpPr>
                  <a:spLocks noChangeArrowheads="1"/>
                </p:cNvSpPr>
                <p:nvPr/>
              </p:nvSpPr>
              <p:spPr bwMode="auto">
                <a:xfrm>
                  <a:off x="2332" y="2243"/>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23" name="Rectangle 323"/>
                <p:cNvSpPr>
                  <a:spLocks noChangeArrowheads="1"/>
                </p:cNvSpPr>
                <p:nvPr/>
              </p:nvSpPr>
              <p:spPr bwMode="auto">
                <a:xfrm>
                  <a:off x="2167" y="2243"/>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24" name="Rectangle 324"/>
                <p:cNvSpPr>
                  <a:spLocks noChangeArrowheads="1"/>
                </p:cNvSpPr>
                <p:nvPr/>
              </p:nvSpPr>
              <p:spPr bwMode="auto">
                <a:xfrm>
                  <a:off x="2003" y="2243"/>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25" name="Rectangle 325"/>
                <p:cNvSpPr>
                  <a:spLocks noChangeArrowheads="1"/>
                </p:cNvSpPr>
                <p:nvPr/>
              </p:nvSpPr>
              <p:spPr bwMode="auto">
                <a:xfrm>
                  <a:off x="1838" y="2243"/>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26" name="Rectangle 326"/>
                <p:cNvSpPr>
                  <a:spLocks noChangeArrowheads="1"/>
                </p:cNvSpPr>
                <p:nvPr/>
              </p:nvSpPr>
              <p:spPr bwMode="auto">
                <a:xfrm>
                  <a:off x="1674" y="2243"/>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27" name="Rectangle 327"/>
                <p:cNvSpPr>
                  <a:spLocks noChangeArrowheads="1"/>
                </p:cNvSpPr>
                <p:nvPr/>
              </p:nvSpPr>
              <p:spPr bwMode="auto">
                <a:xfrm>
                  <a:off x="1518" y="2243"/>
                  <a:ext cx="156"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28" name="Rectangle 328"/>
                <p:cNvSpPr>
                  <a:spLocks noChangeArrowheads="1"/>
                </p:cNvSpPr>
                <p:nvPr/>
              </p:nvSpPr>
              <p:spPr bwMode="auto">
                <a:xfrm>
                  <a:off x="1344" y="2243"/>
                  <a:ext cx="17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29" name="Rectangle 329"/>
                <p:cNvSpPr>
                  <a:spLocks noChangeArrowheads="1"/>
                </p:cNvSpPr>
                <p:nvPr/>
              </p:nvSpPr>
              <p:spPr bwMode="auto">
                <a:xfrm>
                  <a:off x="1180" y="2243"/>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30" name="Rectangle 330"/>
                <p:cNvSpPr>
                  <a:spLocks noChangeArrowheads="1"/>
                </p:cNvSpPr>
                <p:nvPr/>
              </p:nvSpPr>
              <p:spPr bwMode="auto">
                <a:xfrm>
                  <a:off x="1015" y="2243"/>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31" name="Rectangle 331"/>
                <p:cNvSpPr>
                  <a:spLocks noChangeArrowheads="1"/>
                </p:cNvSpPr>
                <p:nvPr/>
              </p:nvSpPr>
              <p:spPr bwMode="auto">
                <a:xfrm>
                  <a:off x="851" y="2243"/>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32" name="Rectangle 332"/>
                <p:cNvSpPr>
                  <a:spLocks noChangeArrowheads="1"/>
                </p:cNvSpPr>
                <p:nvPr/>
              </p:nvSpPr>
              <p:spPr bwMode="auto">
                <a:xfrm>
                  <a:off x="686" y="2243"/>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33" name="Rectangle 333"/>
                <p:cNvSpPr>
                  <a:spLocks noChangeArrowheads="1"/>
                </p:cNvSpPr>
                <p:nvPr/>
              </p:nvSpPr>
              <p:spPr bwMode="auto">
                <a:xfrm>
                  <a:off x="4635" y="2108"/>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34" name="Rectangle 334"/>
                <p:cNvSpPr>
                  <a:spLocks noChangeArrowheads="1"/>
                </p:cNvSpPr>
                <p:nvPr/>
              </p:nvSpPr>
              <p:spPr bwMode="auto">
                <a:xfrm>
                  <a:off x="4471" y="2108"/>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35" name="Rectangle 335"/>
                <p:cNvSpPr>
                  <a:spLocks noChangeArrowheads="1"/>
                </p:cNvSpPr>
                <p:nvPr/>
              </p:nvSpPr>
              <p:spPr bwMode="auto">
                <a:xfrm>
                  <a:off x="4306" y="2108"/>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36" name="Rectangle 336"/>
                <p:cNvSpPr>
                  <a:spLocks noChangeArrowheads="1"/>
                </p:cNvSpPr>
                <p:nvPr/>
              </p:nvSpPr>
              <p:spPr bwMode="auto">
                <a:xfrm>
                  <a:off x="4169" y="2108"/>
                  <a:ext cx="137"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37" name="Rectangle 337"/>
                <p:cNvSpPr>
                  <a:spLocks noChangeArrowheads="1"/>
                </p:cNvSpPr>
                <p:nvPr/>
              </p:nvSpPr>
              <p:spPr bwMode="auto">
                <a:xfrm>
                  <a:off x="3977" y="2108"/>
                  <a:ext cx="192"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38" name="Rectangle 338"/>
                <p:cNvSpPr>
                  <a:spLocks noChangeArrowheads="1"/>
                </p:cNvSpPr>
                <p:nvPr/>
              </p:nvSpPr>
              <p:spPr bwMode="auto">
                <a:xfrm>
                  <a:off x="3812" y="2108"/>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39" name="Rectangle 339"/>
                <p:cNvSpPr>
                  <a:spLocks noChangeArrowheads="1"/>
                </p:cNvSpPr>
                <p:nvPr/>
              </p:nvSpPr>
              <p:spPr bwMode="auto">
                <a:xfrm>
                  <a:off x="3648" y="2108"/>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40" name="Rectangle 340"/>
                <p:cNvSpPr>
                  <a:spLocks noChangeArrowheads="1"/>
                </p:cNvSpPr>
                <p:nvPr/>
              </p:nvSpPr>
              <p:spPr bwMode="auto">
                <a:xfrm>
                  <a:off x="3483" y="2108"/>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41" name="Rectangle 341"/>
                <p:cNvSpPr>
                  <a:spLocks noChangeArrowheads="1"/>
                </p:cNvSpPr>
                <p:nvPr/>
              </p:nvSpPr>
              <p:spPr bwMode="auto">
                <a:xfrm>
                  <a:off x="3319" y="2108"/>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42" name="Rectangle 342"/>
                <p:cNvSpPr>
                  <a:spLocks noChangeArrowheads="1"/>
                </p:cNvSpPr>
                <p:nvPr/>
              </p:nvSpPr>
              <p:spPr bwMode="auto">
                <a:xfrm>
                  <a:off x="3154" y="2108"/>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43" name="Rectangle 343"/>
                <p:cNvSpPr>
                  <a:spLocks noChangeArrowheads="1"/>
                </p:cNvSpPr>
                <p:nvPr/>
              </p:nvSpPr>
              <p:spPr bwMode="auto">
                <a:xfrm>
                  <a:off x="2989" y="2108"/>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44" name="Rectangle 344"/>
                <p:cNvSpPr>
                  <a:spLocks noChangeArrowheads="1"/>
                </p:cNvSpPr>
                <p:nvPr/>
              </p:nvSpPr>
              <p:spPr bwMode="auto">
                <a:xfrm>
                  <a:off x="2843" y="2108"/>
                  <a:ext cx="146"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45" name="Rectangle 345"/>
                <p:cNvSpPr>
                  <a:spLocks noChangeArrowheads="1"/>
                </p:cNvSpPr>
                <p:nvPr/>
              </p:nvSpPr>
              <p:spPr bwMode="auto">
                <a:xfrm>
                  <a:off x="2679" y="2108"/>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46" name="Rectangle 346"/>
                <p:cNvSpPr>
                  <a:spLocks noChangeArrowheads="1"/>
                </p:cNvSpPr>
                <p:nvPr/>
              </p:nvSpPr>
              <p:spPr bwMode="auto">
                <a:xfrm>
                  <a:off x="2497" y="2108"/>
                  <a:ext cx="182"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47" name="Rectangle 347"/>
                <p:cNvSpPr>
                  <a:spLocks noChangeArrowheads="1"/>
                </p:cNvSpPr>
                <p:nvPr/>
              </p:nvSpPr>
              <p:spPr bwMode="auto">
                <a:xfrm>
                  <a:off x="2332" y="2108"/>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48" name="Rectangle 348"/>
                <p:cNvSpPr>
                  <a:spLocks noChangeArrowheads="1"/>
                </p:cNvSpPr>
                <p:nvPr/>
              </p:nvSpPr>
              <p:spPr bwMode="auto">
                <a:xfrm>
                  <a:off x="2167" y="2108"/>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49" name="Rectangle 349"/>
                <p:cNvSpPr>
                  <a:spLocks noChangeArrowheads="1"/>
                </p:cNvSpPr>
                <p:nvPr/>
              </p:nvSpPr>
              <p:spPr bwMode="auto">
                <a:xfrm>
                  <a:off x="2003" y="2108"/>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50" name="Rectangle 350"/>
                <p:cNvSpPr>
                  <a:spLocks noChangeArrowheads="1"/>
                </p:cNvSpPr>
                <p:nvPr/>
              </p:nvSpPr>
              <p:spPr bwMode="auto">
                <a:xfrm>
                  <a:off x="1838" y="2108"/>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51" name="Rectangle 351"/>
                <p:cNvSpPr>
                  <a:spLocks noChangeArrowheads="1"/>
                </p:cNvSpPr>
                <p:nvPr/>
              </p:nvSpPr>
              <p:spPr bwMode="auto">
                <a:xfrm>
                  <a:off x="1674" y="2108"/>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52" name="Rectangle 352"/>
                <p:cNvSpPr>
                  <a:spLocks noChangeArrowheads="1"/>
                </p:cNvSpPr>
                <p:nvPr/>
              </p:nvSpPr>
              <p:spPr bwMode="auto">
                <a:xfrm>
                  <a:off x="1518" y="2108"/>
                  <a:ext cx="156"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53" name="Rectangle 353"/>
                <p:cNvSpPr>
                  <a:spLocks noChangeArrowheads="1"/>
                </p:cNvSpPr>
                <p:nvPr/>
              </p:nvSpPr>
              <p:spPr bwMode="auto">
                <a:xfrm>
                  <a:off x="1344" y="2108"/>
                  <a:ext cx="17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54" name="Rectangle 354"/>
                <p:cNvSpPr>
                  <a:spLocks noChangeArrowheads="1"/>
                </p:cNvSpPr>
                <p:nvPr/>
              </p:nvSpPr>
              <p:spPr bwMode="auto">
                <a:xfrm>
                  <a:off x="1180" y="2108"/>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55" name="Rectangle 355"/>
                <p:cNvSpPr>
                  <a:spLocks noChangeArrowheads="1"/>
                </p:cNvSpPr>
                <p:nvPr/>
              </p:nvSpPr>
              <p:spPr bwMode="auto">
                <a:xfrm>
                  <a:off x="1015" y="2108"/>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56" name="Rectangle 356"/>
                <p:cNvSpPr>
                  <a:spLocks noChangeArrowheads="1"/>
                </p:cNvSpPr>
                <p:nvPr/>
              </p:nvSpPr>
              <p:spPr bwMode="auto">
                <a:xfrm>
                  <a:off x="851" y="2108"/>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57" name="Rectangle 357"/>
                <p:cNvSpPr>
                  <a:spLocks noChangeArrowheads="1"/>
                </p:cNvSpPr>
                <p:nvPr/>
              </p:nvSpPr>
              <p:spPr bwMode="auto">
                <a:xfrm>
                  <a:off x="686" y="2108"/>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58" name="Rectangle 358"/>
                <p:cNvSpPr>
                  <a:spLocks noChangeArrowheads="1"/>
                </p:cNvSpPr>
                <p:nvPr/>
              </p:nvSpPr>
              <p:spPr bwMode="auto">
                <a:xfrm>
                  <a:off x="4635" y="1972"/>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59" name="Rectangle 359"/>
                <p:cNvSpPr>
                  <a:spLocks noChangeArrowheads="1"/>
                </p:cNvSpPr>
                <p:nvPr/>
              </p:nvSpPr>
              <p:spPr bwMode="auto">
                <a:xfrm>
                  <a:off x="4471" y="1972"/>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60" name="Rectangle 360"/>
                <p:cNvSpPr>
                  <a:spLocks noChangeArrowheads="1"/>
                </p:cNvSpPr>
                <p:nvPr/>
              </p:nvSpPr>
              <p:spPr bwMode="auto">
                <a:xfrm>
                  <a:off x="4306" y="1972"/>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61" name="Rectangle 361"/>
                <p:cNvSpPr>
                  <a:spLocks noChangeArrowheads="1"/>
                </p:cNvSpPr>
                <p:nvPr/>
              </p:nvSpPr>
              <p:spPr bwMode="auto">
                <a:xfrm>
                  <a:off x="4169" y="1972"/>
                  <a:ext cx="137"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62" name="Rectangle 362"/>
                <p:cNvSpPr>
                  <a:spLocks noChangeArrowheads="1"/>
                </p:cNvSpPr>
                <p:nvPr/>
              </p:nvSpPr>
              <p:spPr bwMode="auto">
                <a:xfrm>
                  <a:off x="3977" y="1972"/>
                  <a:ext cx="192"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63" name="Rectangle 363"/>
                <p:cNvSpPr>
                  <a:spLocks noChangeArrowheads="1"/>
                </p:cNvSpPr>
                <p:nvPr/>
              </p:nvSpPr>
              <p:spPr bwMode="auto">
                <a:xfrm>
                  <a:off x="3812" y="1972"/>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64" name="Rectangle 364"/>
                <p:cNvSpPr>
                  <a:spLocks noChangeArrowheads="1"/>
                </p:cNvSpPr>
                <p:nvPr/>
              </p:nvSpPr>
              <p:spPr bwMode="auto">
                <a:xfrm>
                  <a:off x="3648" y="1972"/>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65" name="Rectangle 365"/>
                <p:cNvSpPr>
                  <a:spLocks noChangeArrowheads="1"/>
                </p:cNvSpPr>
                <p:nvPr/>
              </p:nvSpPr>
              <p:spPr bwMode="auto">
                <a:xfrm>
                  <a:off x="3483" y="1972"/>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66" name="Rectangle 366"/>
                <p:cNvSpPr>
                  <a:spLocks noChangeArrowheads="1"/>
                </p:cNvSpPr>
                <p:nvPr/>
              </p:nvSpPr>
              <p:spPr bwMode="auto">
                <a:xfrm>
                  <a:off x="3319" y="1972"/>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67" name="Rectangle 367"/>
                <p:cNvSpPr>
                  <a:spLocks noChangeArrowheads="1"/>
                </p:cNvSpPr>
                <p:nvPr/>
              </p:nvSpPr>
              <p:spPr bwMode="auto">
                <a:xfrm>
                  <a:off x="3154" y="1972"/>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68" name="Rectangle 368"/>
                <p:cNvSpPr>
                  <a:spLocks noChangeArrowheads="1"/>
                </p:cNvSpPr>
                <p:nvPr/>
              </p:nvSpPr>
              <p:spPr bwMode="auto">
                <a:xfrm>
                  <a:off x="2989" y="1972"/>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69" name="Rectangle 369"/>
                <p:cNvSpPr>
                  <a:spLocks noChangeArrowheads="1"/>
                </p:cNvSpPr>
                <p:nvPr/>
              </p:nvSpPr>
              <p:spPr bwMode="auto">
                <a:xfrm>
                  <a:off x="2843" y="1972"/>
                  <a:ext cx="146"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70" name="Rectangle 370"/>
                <p:cNvSpPr>
                  <a:spLocks noChangeArrowheads="1"/>
                </p:cNvSpPr>
                <p:nvPr/>
              </p:nvSpPr>
              <p:spPr bwMode="auto">
                <a:xfrm>
                  <a:off x="2679" y="1972"/>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71" name="Rectangle 371"/>
                <p:cNvSpPr>
                  <a:spLocks noChangeArrowheads="1"/>
                </p:cNvSpPr>
                <p:nvPr/>
              </p:nvSpPr>
              <p:spPr bwMode="auto">
                <a:xfrm>
                  <a:off x="2497" y="1972"/>
                  <a:ext cx="182"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72" name="Rectangle 372"/>
                <p:cNvSpPr>
                  <a:spLocks noChangeArrowheads="1"/>
                </p:cNvSpPr>
                <p:nvPr/>
              </p:nvSpPr>
              <p:spPr bwMode="auto">
                <a:xfrm>
                  <a:off x="2332" y="1972"/>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73" name="Rectangle 373"/>
                <p:cNvSpPr>
                  <a:spLocks noChangeArrowheads="1"/>
                </p:cNvSpPr>
                <p:nvPr/>
              </p:nvSpPr>
              <p:spPr bwMode="auto">
                <a:xfrm>
                  <a:off x="2167" y="1972"/>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74" name="Rectangle 374"/>
                <p:cNvSpPr>
                  <a:spLocks noChangeArrowheads="1"/>
                </p:cNvSpPr>
                <p:nvPr/>
              </p:nvSpPr>
              <p:spPr bwMode="auto">
                <a:xfrm>
                  <a:off x="2003" y="1972"/>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75" name="Rectangle 375"/>
                <p:cNvSpPr>
                  <a:spLocks noChangeArrowheads="1"/>
                </p:cNvSpPr>
                <p:nvPr/>
              </p:nvSpPr>
              <p:spPr bwMode="auto">
                <a:xfrm>
                  <a:off x="1838" y="1972"/>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76" name="Rectangle 376"/>
                <p:cNvSpPr>
                  <a:spLocks noChangeArrowheads="1"/>
                </p:cNvSpPr>
                <p:nvPr/>
              </p:nvSpPr>
              <p:spPr bwMode="auto">
                <a:xfrm>
                  <a:off x="1674" y="1972"/>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77" name="Rectangle 377"/>
                <p:cNvSpPr>
                  <a:spLocks noChangeArrowheads="1"/>
                </p:cNvSpPr>
                <p:nvPr/>
              </p:nvSpPr>
              <p:spPr bwMode="auto">
                <a:xfrm>
                  <a:off x="1518" y="1972"/>
                  <a:ext cx="156"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78" name="Rectangle 378"/>
                <p:cNvSpPr>
                  <a:spLocks noChangeArrowheads="1"/>
                </p:cNvSpPr>
                <p:nvPr/>
              </p:nvSpPr>
              <p:spPr bwMode="auto">
                <a:xfrm>
                  <a:off x="1344" y="1972"/>
                  <a:ext cx="17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79" name="Rectangle 379"/>
                <p:cNvSpPr>
                  <a:spLocks noChangeArrowheads="1"/>
                </p:cNvSpPr>
                <p:nvPr/>
              </p:nvSpPr>
              <p:spPr bwMode="auto">
                <a:xfrm>
                  <a:off x="1180" y="1972"/>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80" name="Rectangle 380"/>
                <p:cNvSpPr>
                  <a:spLocks noChangeArrowheads="1"/>
                </p:cNvSpPr>
                <p:nvPr/>
              </p:nvSpPr>
              <p:spPr bwMode="auto">
                <a:xfrm>
                  <a:off x="1015" y="1972"/>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81" name="Rectangle 381"/>
                <p:cNvSpPr>
                  <a:spLocks noChangeArrowheads="1"/>
                </p:cNvSpPr>
                <p:nvPr/>
              </p:nvSpPr>
              <p:spPr bwMode="auto">
                <a:xfrm>
                  <a:off x="851" y="1972"/>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82" name="Rectangle 382"/>
                <p:cNvSpPr>
                  <a:spLocks noChangeArrowheads="1"/>
                </p:cNvSpPr>
                <p:nvPr/>
              </p:nvSpPr>
              <p:spPr bwMode="auto">
                <a:xfrm>
                  <a:off x="686" y="1972"/>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83" name="Rectangle 383"/>
                <p:cNvSpPr>
                  <a:spLocks noChangeArrowheads="1"/>
                </p:cNvSpPr>
                <p:nvPr/>
              </p:nvSpPr>
              <p:spPr bwMode="auto">
                <a:xfrm>
                  <a:off x="4635" y="1837"/>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84" name="Rectangle 384"/>
                <p:cNvSpPr>
                  <a:spLocks noChangeArrowheads="1"/>
                </p:cNvSpPr>
                <p:nvPr/>
              </p:nvSpPr>
              <p:spPr bwMode="auto">
                <a:xfrm>
                  <a:off x="4471" y="1837"/>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85" name="Rectangle 385"/>
                <p:cNvSpPr>
                  <a:spLocks noChangeArrowheads="1"/>
                </p:cNvSpPr>
                <p:nvPr/>
              </p:nvSpPr>
              <p:spPr bwMode="auto">
                <a:xfrm>
                  <a:off x="4306" y="1837"/>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86" name="Rectangle 386"/>
                <p:cNvSpPr>
                  <a:spLocks noChangeArrowheads="1"/>
                </p:cNvSpPr>
                <p:nvPr/>
              </p:nvSpPr>
              <p:spPr bwMode="auto">
                <a:xfrm>
                  <a:off x="4169" y="1837"/>
                  <a:ext cx="137"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87" name="Rectangle 387"/>
                <p:cNvSpPr>
                  <a:spLocks noChangeArrowheads="1"/>
                </p:cNvSpPr>
                <p:nvPr/>
              </p:nvSpPr>
              <p:spPr bwMode="auto">
                <a:xfrm>
                  <a:off x="3977" y="1837"/>
                  <a:ext cx="192"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88" name="Rectangle 388"/>
                <p:cNvSpPr>
                  <a:spLocks noChangeArrowheads="1"/>
                </p:cNvSpPr>
                <p:nvPr/>
              </p:nvSpPr>
              <p:spPr bwMode="auto">
                <a:xfrm>
                  <a:off x="3812" y="1837"/>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89" name="Rectangle 389"/>
                <p:cNvSpPr>
                  <a:spLocks noChangeArrowheads="1"/>
                </p:cNvSpPr>
                <p:nvPr/>
              </p:nvSpPr>
              <p:spPr bwMode="auto">
                <a:xfrm>
                  <a:off x="3648" y="1837"/>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90" name="Rectangle 390"/>
                <p:cNvSpPr>
                  <a:spLocks noChangeArrowheads="1"/>
                </p:cNvSpPr>
                <p:nvPr/>
              </p:nvSpPr>
              <p:spPr bwMode="auto">
                <a:xfrm>
                  <a:off x="3483" y="1837"/>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91" name="Rectangle 391"/>
                <p:cNvSpPr>
                  <a:spLocks noChangeArrowheads="1"/>
                </p:cNvSpPr>
                <p:nvPr/>
              </p:nvSpPr>
              <p:spPr bwMode="auto">
                <a:xfrm>
                  <a:off x="3319" y="1837"/>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92" name="Rectangle 392"/>
                <p:cNvSpPr>
                  <a:spLocks noChangeArrowheads="1"/>
                </p:cNvSpPr>
                <p:nvPr/>
              </p:nvSpPr>
              <p:spPr bwMode="auto">
                <a:xfrm>
                  <a:off x="3154" y="1837"/>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93" name="Rectangle 393"/>
                <p:cNvSpPr>
                  <a:spLocks noChangeArrowheads="1"/>
                </p:cNvSpPr>
                <p:nvPr/>
              </p:nvSpPr>
              <p:spPr bwMode="auto">
                <a:xfrm>
                  <a:off x="2989" y="1837"/>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94" name="Rectangle 394"/>
                <p:cNvSpPr>
                  <a:spLocks noChangeArrowheads="1"/>
                </p:cNvSpPr>
                <p:nvPr/>
              </p:nvSpPr>
              <p:spPr bwMode="auto">
                <a:xfrm>
                  <a:off x="2843" y="1837"/>
                  <a:ext cx="146"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95" name="Rectangle 395"/>
                <p:cNvSpPr>
                  <a:spLocks noChangeArrowheads="1"/>
                </p:cNvSpPr>
                <p:nvPr/>
              </p:nvSpPr>
              <p:spPr bwMode="auto">
                <a:xfrm>
                  <a:off x="2679" y="1837"/>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96" name="Rectangle 396"/>
                <p:cNvSpPr>
                  <a:spLocks noChangeArrowheads="1"/>
                </p:cNvSpPr>
                <p:nvPr/>
              </p:nvSpPr>
              <p:spPr bwMode="auto">
                <a:xfrm>
                  <a:off x="2497" y="1837"/>
                  <a:ext cx="182"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97" name="Rectangle 397"/>
                <p:cNvSpPr>
                  <a:spLocks noChangeArrowheads="1"/>
                </p:cNvSpPr>
                <p:nvPr/>
              </p:nvSpPr>
              <p:spPr bwMode="auto">
                <a:xfrm>
                  <a:off x="2332" y="1837"/>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98" name="Rectangle 398"/>
                <p:cNvSpPr>
                  <a:spLocks noChangeArrowheads="1"/>
                </p:cNvSpPr>
                <p:nvPr/>
              </p:nvSpPr>
              <p:spPr bwMode="auto">
                <a:xfrm>
                  <a:off x="2167" y="1837"/>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3999" name="Rectangle 399"/>
                <p:cNvSpPr>
                  <a:spLocks noChangeArrowheads="1"/>
                </p:cNvSpPr>
                <p:nvPr/>
              </p:nvSpPr>
              <p:spPr bwMode="auto">
                <a:xfrm>
                  <a:off x="2003" y="1837"/>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00" name="Rectangle 400"/>
                <p:cNvSpPr>
                  <a:spLocks noChangeArrowheads="1"/>
                </p:cNvSpPr>
                <p:nvPr/>
              </p:nvSpPr>
              <p:spPr bwMode="auto">
                <a:xfrm>
                  <a:off x="1838" y="1837"/>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01" name="Rectangle 401"/>
                <p:cNvSpPr>
                  <a:spLocks noChangeArrowheads="1"/>
                </p:cNvSpPr>
                <p:nvPr/>
              </p:nvSpPr>
              <p:spPr bwMode="auto">
                <a:xfrm>
                  <a:off x="1674" y="1837"/>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02" name="Rectangle 402"/>
                <p:cNvSpPr>
                  <a:spLocks noChangeArrowheads="1"/>
                </p:cNvSpPr>
                <p:nvPr/>
              </p:nvSpPr>
              <p:spPr bwMode="auto">
                <a:xfrm>
                  <a:off x="1518" y="1837"/>
                  <a:ext cx="156"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03" name="Rectangle 403"/>
                <p:cNvSpPr>
                  <a:spLocks noChangeArrowheads="1"/>
                </p:cNvSpPr>
                <p:nvPr/>
              </p:nvSpPr>
              <p:spPr bwMode="auto">
                <a:xfrm>
                  <a:off x="1344" y="1837"/>
                  <a:ext cx="17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04" name="Rectangle 404"/>
                <p:cNvSpPr>
                  <a:spLocks noChangeArrowheads="1"/>
                </p:cNvSpPr>
                <p:nvPr/>
              </p:nvSpPr>
              <p:spPr bwMode="auto">
                <a:xfrm>
                  <a:off x="1180" y="1837"/>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05" name="Rectangle 405"/>
                <p:cNvSpPr>
                  <a:spLocks noChangeArrowheads="1"/>
                </p:cNvSpPr>
                <p:nvPr/>
              </p:nvSpPr>
              <p:spPr bwMode="auto">
                <a:xfrm>
                  <a:off x="1015" y="1837"/>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06" name="Rectangle 406"/>
                <p:cNvSpPr>
                  <a:spLocks noChangeArrowheads="1"/>
                </p:cNvSpPr>
                <p:nvPr/>
              </p:nvSpPr>
              <p:spPr bwMode="auto">
                <a:xfrm>
                  <a:off x="851" y="1837"/>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07" name="Rectangle 407"/>
                <p:cNvSpPr>
                  <a:spLocks noChangeArrowheads="1"/>
                </p:cNvSpPr>
                <p:nvPr/>
              </p:nvSpPr>
              <p:spPr bwMode="auto">
                <a:xfrm>
                  <a:off x="686" y="1837"/>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08" name="Rectangle 408"/>
                <p:cNvSpPr>
                  <a:spLocks noChangeArrowheads="1"/>
                </p:cNvSpPr>
                <p:nvPr/>
              </p:nvSpPr>
              <p:spPr bwMode="auto">
                <a:xfrm>
                  <a:off x="4635" y="1701"/>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09" name="Rectangle 409"/>
                <p:cNvSpPr>
                  <a:spLocks noChangeArrowheads="1"/>
                </p:cNvSpPr>
                <p:nvPr/>
              </p:nvSpPr>
              <p:spPr bwMode="auto">
                <a:xfrm>
                  <a:off x="4471" y="1701"/>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10" name="Rectangle 410"/>
                <p:cNvSpPr>
                  <a:spLocks noChangeArrowheads="1"/>
                </p:cNvSpPr>
                <p:nvPr/>
              </p:nvSpPr>
              <p:spPr bwMode="auto">
                <a:xfrm>
                  <a:off x="4306" y="1701"/>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11" name="Rectangle 411"/>
                <p:cNvSpPr>
                  <a:spLocks noChangeArrowheads="1"/>
                </p:cNvSpPr>
                <p:nvPr/>
              </p:nvSpPr>
              <p:spPr bwMode="auto">
                <a:xfrm>
                  <a:off x="4169" y="1701"/>
                  <a:ext cx="137"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12" name="Rectangle 412"/>
                <p:cNvSpPr>
                  <a:spLocks noChangeArrowheads="1"/>
                </p:cNvSpPr>
                <p:nvPr/>
              </p:nvSpPr>
              <p:spPr bwMode="auto">
                <a:xfrm>
                  <a:off x="3977" y="1701"/>
                  <a:ext cx="192"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13" name="Rectangle 413"/>
                <p:cNvSpPr>
                  <a:spLocks noChangeArrowheads="1"/>
                </p:cNvSpPr>
                <p:nvPr/>
              </p:nvSpPr>
              <p:spPr bwMode="auto">
                <a:xfrm>
                  <a:off x="3812" y="1701"/>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14" name="Rectangle 414"/>
                <p:cNvSpPr>
                  <a:spLocks noChangeArrowheads="1"/>
                </p:cNvSpPr>
                <p:nvPr/>
              </p:nvSpPr>
              <p:spPr bwMode="auto">
                <a:xfrm>
                  <a:off x="3648" y="1701"/>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15" name="Rectangle 415"/>
                <p:cNvSpPr>
                  <a:spLocks noChangeArrowheads="1"/>
                </p:cNvSpPr>
                <p:nvPr/>
              </p:nvSpPr>
              <p:spPr bwMode="auto">
                <a:xfrm>
                  <a:off x="3483" y="1701"/>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16" name="Rectangle 416"/>
                <p:cNvSpPr>
                  <a:spLocks noChangeArrowheads="1"/>
                </p:cNvSpPr>
                <p:nvPr/>
              </p:nvSpPr>
              <p:spPr bwMode="auto">
                <a:xfrm>
                  <a:off x="3319" y="1701"/>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17" name="Rectangle 417"/>
                <p:cNvSpPr>
                  <a:spLocks noChangeArrowheads="1"/>
                </p:cNvSpPr>
                <p:nvPr/>
              </p:nvSpPr>
              <p:spPr bwMode="auto">
                <a:xfrm>
                  <a:off x="3154" y="1701"/>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18" name="Rectangle 418"/>
                <p:cNvSpPr>
                  <a:spLocks noChangeArrowheads="1"/>
                </p:cNvSpPr>
                <p:nvPr/>
              </p:nvSpPr>
              <p:spPr bwMode="auto">
                <a:xfrm>
                  <a:off x="2989" y="1701"/>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19" name="Rectangle 419"/>
                <p:cNvSpPr>
                  <a:spLocks noChangeArrowheads="1"/>
                </p:cNvSpPr>
                <p:nvPr/>
              </p:nvSpPr>
              <p:spPr bwMode="auto">
                <a:xfrm>
                  <a:off x="2843" y="1701"/>
                  <a:ext cx="146"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20" name="Rectangle 420"/>
                <p:cNvSpPr>
                  <a:spLocks noChangeArrowheads="1"/>
                </p:cNvSpPr>
                <p:nvPr/>
              </p:nvSpPr>
              <p:spPr bwMode="auto">
                <a:xfrm>
                  <a:off x="2679" y="1701"/>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21" name="Rectangle 421"/>
                <p:cNvSpPr>
                  <a:spLocks noChangeArrowheads="1"/>
                </p:cNvSpPr>
                <p:nvPr/>
              </p:nvSpPr>
              <p:spPr bwMode="auto">
                <a:xfrm>
                  <a:off x="2497" y="1701"/>
                  <a:ext cx="182"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22" name="Rectangle 422"/>
                <p:cNvSpPr>
                  <a:spLocks noChangeArrowheads="1"/>
                </p:cNvSpPr>
                <p:nvPr/>
              </p:nvSpPr>
              <p:spPr bwMode="auto">
                <a:xfrm>
                  <a:off x="2332" y="1701"/>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23" name="Rectangle 423"/>
                <p:cNvSpPr>
                  <a:spLocks noChangeArrowheads="1"/>
                </p:cNvSpPr>
                <p:nvPr/>
              </p:nvSpPr>
              <p:spPr bwMode="auto">
                <a:xfrm>
                  <a:off x="2167" y="1701"/>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24" name="Rectangle 424"/>
                <p:cNvSpPr>
                  <a:spLocks noChangeArrowheads="1"/>
                </p:cNvSpPr>
                <p:nvPr/>
              </p:nvSpPr>
              <p:spPr bwMode="auto">
                <a:xfrm>
                  <a:off x="2003" y="1701"/>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25" name="Rectangle 425"/>
                <p:cNvSpPr>
                  <a:spLocks noChangeArrowheads="1"/>
                </p:cNvSpPr>
                <p:nvPr/>
              </p:nvSpPr>
              <p:spPr bwMode="auto">
                <a:xfrm>
                  <a:off x="1838" y="1701"/>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26" name="Rectangle 426"/>
                <p:cNvSpPr>
                  <a:spLocks noChangeArrowheads="1"/>
                </p:cNvSpPr>
                <p:nvPr/>
              </p:nvSpPr>
              <p:spPr bwMode="auto">
                <a:xfrm>
                  <a:off x="1674" y="1701"/>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27" name="Rectangle 427"/>
                <p:cNvSpPr>
                  <a:spLocks noChangeArrowheads="1"/>
                </p:cNvSpPr>
                <p:nvPr/>
              </p:nvSpPr>
              <p:spPr bwMode="auto">
                <a:xfrm>
                  <a:off x="1518" y="1701"/>
                  <a:ext cx="156"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28" name="Rectangle 428"/>
                <p:cNvSpPr>
                  <a:spLocks noChangeArrowheads="1"/>
                </p:cNvSpPr>
                <p:nvPr/>
              </p:nvSpPr>
              <p:spPr bwMode="auto">
                <a:xfrm>
                  <a:off x="1344" y="1701"/>
                  <a:ext cx="17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29" name="Rectangle 429"/>
                <p:cNvSpPr>
                  <a:spLocks noChangeArrowheads="1"/>
                </p:cNvSpPr>
                <p:nvPr/>
              </p:nvSpPr>
              <p:spPr bwMode="auto">
                <a:xfrm>
                  <a:off x="1180" y="1701"/>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30" name="Rectangle 430"/>
                <p:cNvSpPr>
                  <a:spLocks noChangeArrowheads="1"/>
                </p:cNvSpPr>
                <p:nvPr/>
              </p:nvSpPr>
              <p:spPr bwMode="auto">
                <a:xfrm>
                  <a:off x="1015" y="1701"/>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31" name="Rectangle 431"/>
                <p:cNvSpPr>
                  <a:spLocks noChangeArrowheads="1"/>
                </p:cNvSpPr>
                <p:nvPr/>
              </p:nvSpPr>
              <p:spPr bwMode="auto">
                <a:xfrm>
                  <a:off x="851" y="1701"/>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32" name="Rectangle 432"/>
                <p:cNvSpPr>
                  <a:spLocks noChangeArrowheads="1"/>
                </p:cNvSpPr>
                <p:nvPr/>
              </p:nvSpPr>
              <p:spPr bwMode="auto">
                <a:xfrm>
                  <a:off x="686" y="1701"/>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33" name="Rectangle 433"/>
                <p:cNvSpPr>
                  <a:spLocks noChangeArrowheads="1"/>
                </p:cNvSpPr>
                <p:nvPr/>
              </p:nvSpPr>
              <p:spPr bwMode="auto">
                <a:xfrm>
                  <a:off x="4635" y="1575"/>
                  <a:ext cx="165" cy="12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34" name="Rectangle 434"/>
                <p:cNvSpPr>
                  <a:spLocks noChangeArrowheads="1"/>
                </p:cNvSpPr>
                <p:nvPr/>
              </p:nvSpPr>
              <p:spPr bwMode="auto">
                <a:xfrm>
                  <a:off x="4471" y="1575"/>
                  <a:ext cx="164" cy="12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35" name="Rectangle 435"/>
                <p:cNvSpPr>
                  <a:spLocks noChangeArrowheads="1"/>
                </p:cNvSpPr>
                <p:nvPr/>
              </p:nvSpPr>
              <p:spPr bwMode="auto">
                <a:xfrm>
                  <a:off x="4306" y="1575"/>
                  <a:ext cx="165" cy="12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36" name="Rectangle 436"/>
                <p:cNvSpPr>
                  <a:spLocks noChangeArrowheads="1"/>
                </p:cNvSpPr>
                <p:nvPr/>
              </p:nvSpPr>
              <p:spPr bwMode="auto">
                <a:xfrm>
                  <a:off x="4169" y="1575"/>
                  <a:ext cx="137" cy="12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37" name="Rectangle 437"/>
                <p:cNvSpPr>
                  <a:spLocks noChangeArrowheads="1"/>
                </p:cNvSpPr>
                <p:nvPr/>
              </p:nvSpPr>
              <p:spPr bwMode="auto">
                <a:xfrm>
                  <a:off x="3977" y="1575"/>
                  <a:ext cx="192" cy="12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38" name="Rectangle 438"/>
                <p:cNvSpPr>
                  <a:spLocks noChangeArrowheads="1"/>
                </p:cNvSpPr>
                <p:nvPr/>
              </p:nvSpPr>
              <p:spPr bwMode="auto">
                <a:xfrm>
                  <a:off x="3812" y="1575"/>
                  <a:ext cx="165" cy="12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39" name="Rectangle 439"/>
                <p:cNvSpPr>
                  <a:spLocks noChangeArrowheads="1"/>
                </p:cNvSpPr>
                <p:nvPr/>
              </p:nvSpPr>
              <p:spPr bwMode="auto">
                <a:xfrm>
                  <a:off x="3648" y="1575"/>
                  <a:ext cx="164" cy="12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40" name="Rectangle 440"/>
                <p:cNvSpPr>
                  <a:spLocks noChangeArrowheads="1"/>
                </p:cNvSpPr>
                <p:nvPr/>
              </p:nvSpPr>
              <p:spPr bwMode="auto">
                <a:xfrm>
                  <a:off x="3483" y="1575"/>
                  <a:ext cx="165" cy="12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41" name="Rectangle 441"/>
                <p:cNvSpPr>
                  <a:spLocks noChangeArrowheads="1"/>
                </p:cNvSpPr>
                <p:nvPr/>
              </p:nvSpPr>
              <p:spPr bwMode="auto">
                <a:xfrm>
                  <a:off x="3319" y="1575"/>
                  <a:ext cx="164" cy="12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42" name="Rectangle 442"/>
                <p:cNvSpPr>
                  <a:spLocks noChangeArrowheads="1"/>
                </p:cNvSpPr>
                <p:nvPr/>
              </p:nvSpPr>
              <p:spPr bwMode="auto">
                <a:xfrm>
                  <a:off x="3154" y="1575"/>
                  <a:ext cx="165" cy="12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43" name="Rectangle 443"/>
                <p:cNvSpPr>
                  <a:spLocks noChangeArrowheads="1"/>
                </p:cNvSpPr>
                <p:nvPr/>
              </p:nvSpPr>
              <p:spPr bwMode="auto">
                <a:xfrm>
                  <a:off x="2989" y="1575"/>
                  <a:ext cx="165" cy="12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44" name="Rectangle 444"/>
                <p:cNvSpPr>
                  <a:spLocks noChangeArrowheads="1"/>
                </p:cNvSpPr>
                <p:nvPr/>
              </p:nvSpPr>
              <p:spPr bwMode="auto">
                <a:xfrm>
                  <a:off x="2843" y="1575"/>
                  <a:ext cx="146" cy="12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45" name="Rectangle 445"/>
                <p:cNvSpPr>
                  <a:spLocks noChangeArrowheads="1"/>
                </p:cNvSpPr>
                <p:nvPr/>
              </p:nvSpPr>
              <p:spPr bwMode="auto">
                <a:xfrm>
                  <a:off x="2679" y="1575"/>
                  <a:ext cx="164" cy="12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46" name="Rectangle 446"/>
                <p:cNvSpPr>
                  <a:spLocks noChangeArrowheads="1"/>
                </p:cNvSpPr>
                <p:nvPr/>
              </p:nvSpPr>
              <p:spPr bwMode="auto">
                <a:xfrm>
                  <a:off x="2497" y="1575"/>
                  <a:ext cx="182" cy="12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47" name="Rectangle 447"/>
                <p:cNvSpPr>
                  <a:spLocks noChangeArrowheads="1"/>
                </p:cNvSpPr>
                <p:nvPr/>
              </p:nvSpPr>
              <p:spPr bwMode="auto">
                <a:xfrm>
                  <a:off x="2332" y="1575"/>
                  <a:ext cx="165" cy="12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48" name="Rectangle 448"/>
                <p:cNvSpPr>
                  <a:spLocks noChangeArrowheads="1"/>
                </p:cNvSpPr>
                <p:nvPr/>
              </p:nvSpPr>
              <p:spPr bwMode="auto">
                <a:xfrm>
                  <a:off x="2167" y="1575"/>
                  <a:ext cx="165" cy="12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49" name="Rectangle 449"/>
                <p:cNvSpPr>
                  <a:spLocks noChangeArrowheads="1"/>
                </p:cNvSpPr>
                <p:nvPr/>
              </p:nvSpPr>
              <p:spPr bwMode="auto">
                <a:xfrm>
                  <a:off x="2003" y="1575"/>
                  <a:ext cx="164" cy="12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50" name="Rectangle 450"/>
                <p:cNvSpPr>
                  <a:spLocks noChangeArrowheads="1"/>
                </p:cNvSpPr>
                <p:nvPr/>
              </p:nvSpPr>
              <p:spPr bwMode="auto">
                <a:xfrm>
                  <a:off x="1838" y="1575"/>
                  <a:ext cx="165" cy="12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51" name="Rectangle 451"/>
                <p:cNvSpPr>
                  <a:spLocks noChangeArrowheads="1"/>
                </p:cNvSpPr>
                <p:nvPr/>
              </p:nvSpPr>
              <p:spPr bwMode="auto">
                <a:xfrm>
                  <a:off x="1674" y="1575"/>
                  <a:ext cx="164" cy="12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52" name="Rectangle 452"/>
                <p:cNvSpPr>
                  <a:spLocks noChangeArrowheads="1"/>
                </p:cNvSpPr>
                <p:nvPr/>
              </p:nvSpPr>
              <p:spPr bwMode="auto">
                <a:xfrm>
                  <a:off x="1518" y="1575"/>
                  <a:ext cx="156" cy="12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53" name="Rectangle 453"/>
                <p:cNvSpPr>
                  <a:spLocks noChangeArrowheads="1"/>
                </p:cNvSpPr>
                <p:nvPr/>
              </p:nvSpPr>
              <p:spPr bwMode="auto">
                <a:xfrm>
                  <a:off x="1344" y="1575"/>
                  <a:ext cx="174" cy="12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54" name="Rectangle 454"/>
                <p:cNvSpPr>
                  <a:spLocks noChangeArrowheads="1"/>
                </p:cNvSpPr>
                <p:nvPr/>
              </p:nvSpPr>
              <p:spPr bwMode="auto">
                <a:xfrm>
                  <a:off x="1180" y="1575"/>
                  <a:ext cx="164" cy="12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55" name="Rectangle 455"/>
                <p:cNvSpPr>
                  <a:spLocks noChangeArrowheads="1"/>
                </p:cNvSpPr>
                <p:nvPr/>
              </p:nvSpPr>
              <p:spPr bwMode="auto">
                <a:xfrm>
                  <a:off x="1015" y="1575"/>
                  <a:ext cx="165" cy="12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56" name="Rectangle 456"/>
                <p:cNvSpPr>
                  <a:spLocks noChangeArrowheads="1"/>
                </p:cNvSpPr>
                <p:nvPr/>
              </p:nvSpPr>
              <p:spPr bwMode="auto">
                <a:xfrm>
                  <a:off x="851" y="1575"/>
                  <a:ext cx="164" cy="12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57" name="Rectangle 457"/>
                <p:cNvSpPr>
                  <a:spLocks noChangeArrowheads="1"/>
                </p:cNvSpPr>
                <p:nvPr/>
              </p:nvSpPr>
              <p:spPr bwMode="auto">
                <a:xfrm>
                  <a:off x="686" y="1575"/>
                  <a:ext cx="165" cy="12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58" name="Rectangle 458"/>
                <p:cNvSpPr>
                  <a:spLocks noChangeArrowheads="1"/>
                </p:cNvSpPr>
                <p:nvPr/>
              </p:nvSpPr>
              <p:spPr bwMode="auto">
                <a:xfrm>
                  <a:off x="4635" y="1439"/>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59" name="Rectangle 459"/>
                <p:cNvSpPr>
                  <a:spLocks noChangeArrowheads="1"/>
                </p:cNvSpPr>
                <p:nvPr/>
              </p:nvSpPr>
              <p:spPr bwMode="auto">
                <a:xfrm>
                  <a:off x="4471" y="1439"/>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60" name="Rectangle 460"/>
                <p:cNvSpPr>
                  <a:spLocks noChangeArrowheads="1"/>
                </p:cNvSpPr>
                <p:nvPr/>
              </p:nvSpPr>
              <p:spPr bwMode="auto">
                <a:xfrm>
                  <a:off x="4306" y="1439"/>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61" name="Rectangle 461"/>
                <p:cNvSpPr>
                  <a:spLocks noChangeArrowheads="1"/>
                </p:cNvSpPr>
                <p:nvPr/>
              </p:nvSpPr>
              <p:spPr bwMode="auto">
                <a:xfrm>
                  <a:off x="4169" y="1439"/>
                  <a:ext cx="137"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62" name="Rectangle 462"/>
                <p:cNvSpPr>
                  <a:spLocks noChangeArrowheads="1"/>
                </p:cNvSpPr>
                <p:nvPr/>
              </p:nvSpPr>
              <p:spPr bwMode="auto">
                <a:xfrm>
                  <a:off x="3977" y="1439"/>
                  <a:ext cx="192"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63" name="Rectangle 463"/>
                <p:cNvSpPr>
                  <a:spLocks noChangeArrowheads="1"/>
                </p:cNvSpPr>
                <p:nvPr/>
              </p:nvSpPr>
              <p:spPr bwMode="auto">
                <a:xfrm>
                  <a:off x="3812" y="1439"/>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64" name="Rectangle 464"/>
                <p:cNvSpPr>
                  <a:spLocks noChangeArrowheads="1"/>
                </p:cNvSpPr>
                <p:nvPr/>
              </p:nvSpPr>
              <p:spPr bwMode="auto">
                <a:xfrm>
                  <a:off x="3648" y="1439"/>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65" name="Rectangle 465"/>
                <p:cNvSpPr>
                  <a:spLocks noChangeArrowheads="1"/>
                </p:cNvSpPr>
                <p:nvPr/>
              </p:nvSpPr>
              <p:spPr bwMode="auto">
                <a:xfrm>
                  <a:off x="3483" y="1439"/>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66" name="Rectangle 466"/>
                <p:cNvSpPr>
                  <a:spLocks noChangeArrowheads="1"/>
                </p:cNvSpPr>
                <p:nvPr/>
              </p:nvSpPr>
              <p:spPr bwMode="auto">
                <a:xfrm>
                  <a:off x="3319" y="1439"/>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67" name="Rectangle 467"/>
                <p:cNvSpPr>
                  <a:spLocks noChangeArrowheads="1"/>
                </p:cNvSpPr>
                <p:nvPr/>
              </p:nvSpPr>
              <p:spPr bwMode="auto">
                <a:xfrm>
                  <a:off x="3154" y="1439"/>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68" name="Rectangle 468"/>
                <p:cNvSpPr>
                  <a:spLocks noChangeArrowheads="1"/>
                </p:cNvSpPr>
                <p:nvPr/>
              </p:nvSpPr>
              <p:spPr bwMode="auto">
                <a:xfrm>
                  <a:off x="2989" y="1439"/>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69" name="Rectangle 469"/>
                <p:cNvSpPr>
                  <a:spLocks noChangeArrowheads="1"/>
                </p:cNvSpPr>
                <p:nvPr/>
              </p:nvSpPr>
              <p:spPr bwMode="auto">
                <a:xfrm>
                  <a:off x="2843" y="1439"/>
                  <a:ext cx="146"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70" name="Rectangle 470"/>
                <p:cNvSpPr>
                  <a:spLocks noChangeArrowheads="1"/>
                </p:cNvSpPr>
                <p:nvPr/>
              </p:nvSpPr>
              <p:spPr bwMode="auto">
                <a:xfrm>
                  <a:off x="2679" y="1439"/>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71" name="Rectangle 471"/>
                <p:cNvSpPr>
                  <a:spLocks noChangeArrowheads="1"/>
                </p:cNvSpPr>
                <p:nvPr/>
              </p:nvSpPr>
              <p:spPr bwMode="auto">
                <a:xfrm>
                  <a:off x="2497" y="1439"/>
                  <a:ext cx="182"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72" name="Rectangle 472"/>
                <p:cNvSpPr>
                  <a:spLocks noChangeArrowheads="1"/>
                </p:cNvSpPr>
                <p:nvPr/>
              </p:nvSpPr>
              <p:spPr bwMode="auto">
                <a:xfrm>
                  <a:off x="2332" y="1439"/>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73" name="Rectangle 473"/>
                <p:cNvSpPr>
                  <a:spLocks noChangeArrowheads="1"/>
                </p:cNvSpPr>
                <p:nvPr/>
              </p:nvSpPr>
              <p:spPr bwMode="auto">
                <a:xfrm>
                  <a:off x="2167" y="1439"/>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74" name="Rectangle 474"/>
                <p:cNvSpPr>
                  <a:spLocks noChangeArrowheads="1"/>
                </p:cNvSpPr>
                <p:nvPr/>
              </p:nvSpPr>
              <p:spPr bwMode="auto">
                <a:xfrm>
                  <a:off x="2003" y="1439"/>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75" name="Rectangle 475"/>
                <p:cNvSpPr>
                  <a:spLocks noChangeArrowheads="1"/>
                </p:cNvSpPr>
                <p:nvPr/>
              </p:nvSpPr>
              <p:spPr bwMode="auto">
                <a:xfrm>
                  <a:off x="1838" y="1439"/>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76" name="Rectangle 476"/>
                <p:cNvSpPr>
                  <a:spLocks noChangeArrowheads="1"/>
                </p:cNvSpPr>
                <p:nvPr/>
              </p:nvSpPr>
              <p:spPr bwMode="auto">
                <a:xfrm>
                  <a:off x="1674" y="1439"/>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77" name="Rectangle 477"/>
                <p:cNvSpPr>
                  <a:spLocks noChangeArrowheads="1"/>
                </p:cNvSpPr>
                <p:nvPr/>
              </p:nvSpPr>
              <p:spPr bwMode="auto">
                <a:xfrm>
                  <a:off x="1518" y="1439"/>
                  <a:ext cx="156"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78" name="Rectangle 478"/>
                <p:cNvSpPr>
                  <a:spLocks noChangeArrowheads="1"/>
                </p:cNvSpPr>
                <p:nvPr/>
              </p:nvSpPr>
              <p:spPr bwMode="auto">
                <a:xfrm>
                  <a:off x="1344" y="1439"/>
                  <a:ext cx="17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79" name="Rectangle 479"/>
                <p:cNvSpPr>
                  <a:spLocks noChangeArrowheads="1"/>
                </p:cNvSpPr>
                <p:nvPr/>
              </p:nvSpPr>
              <p:spPr bwMode="auto">
                <a:xfrm>
                  <a:off x="1180" y="1439"/>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80" name="Rectangle 480"/>
                <p:cNvSpPr>
                  <a:spLocks noChangeArrowheads="1"/>
                </p:cNvSpPr>
                <p:nvPr/>
              </p:nvSpPr>
              <p:spPr bwMode="auto">
                <a:xfrm>
                  <a:off x="1015" y="1439"/>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81" name="Rectangle 481"/>
                <p:cNvSpPr>
                  <a:spLocks noChangeArrowheads="1"/>
                </p:cNvSpPr>
                <p:nvPr/>
              </p:nvSpPr>
              <p:spPr bwMode="auto">
                <a:xfrm>
                  <a:off x="851" y="1439"/>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82" name="Rectangle 482"/>
                <p:cNvSpPr>
                  <a:spLocks noChangeArrowheads="1"/>
                </p:cNvSpPr>
                <p:nvPr/>
              </p:nvSpPr>
              <p:spPr bwMode="auto">
                <a:xfrm>
                  <a:off x="686" y="1439"/>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83" name="Rectangle 483"/>
                <p:cNvSpPr>
                  <a:spLocks noChangeArrowheads="1"/>
                </p:cNvSpPr>
                <p:nvPr/>
              </p:nvSpPr>
              <p:spPr bwMode="auto">
                <a:xfrm>
                  <a:off x="4635" y="1304"/>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84" name="Rectangle 484"/>
                <p:cNvSpPr>
                  <a:spLocks noChangeArrowheads="1"/>
                </p:cNvSpPr>
                <p:nvPr/>
              </p:nvSpPr>
              <p:spPr bwMode="auto">
                <a:xfrm>
                  <a:off x="4471" y="1304"/>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85" name="Rectangle 485"/>
                <p:cNvSpPr>
                  <a:spLocks noChangeArrowheads="1"/>
                </p:cNvSpPr>
                <p:nvPr/>
              </p:nvSpPr>
              <p:spPr bwMode="auto">
                <a:xfrm>
                  <a:off x="4306" y="1304"/>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86" name="Rectangle 486"/>
                <p:cNvSpPr>
                  <a:spLocks noChangeArrowheads="1"/>
                </p:cNvSpPr>
                <p:nvPr/>
              </p:nvSpPr>
              <p:spPr bwMode="auto">
                <a:xfrm>
                  <a:off x="4169" y="1304"/>
                  <a:ext cx="137"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87" name="Rectangle 487"/>
                <p:cNvSpPr>
                  <a:spLocks noChangeArrowheads="1"/>
                </p:cNvSpPr>
                <p:nvPr/>
              </p:nvSpPr>
              <p:spPr bwMode="auto">
                <a:xfrm>
                  <a:off x="3977" y="1304"/>
                  <a:ext cx="192"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88" name="Rectangle 488"/>
                <p:cNvSpPr>
                  <a:spLocks noChangeArrowheads="1"/>
                </p:cNvSpPr>
                <p:nvPr/>
              </p:nvSpPr>
              <p:spPr bwMode="auto">
                <a:xfrm>
                  <a:off x="3812" y="1304"/>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89" name="Rectangle 489"/>
                <p:cNvSpPr>
                  <a:spLocks noChangeArrowheads="1"/>
                </p:cNvSpPr>
                <p:nvPr/>
              </p:nvSpPr>
              <p:spPr bwMode="auto">
                <a:xfrm>
                  <a:off x="3648" y="1304"/>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90" name="Rectangle 490"/>
                <p:cNvSpPr>
                  <a:spLocks noChangeArrowheads="1"/>
                </p:cNvSpPr>
                <p:nvPr/>
              </p:nvSpPr>
              <p:spPr bwMode="auto">
                <a:xfrm>
                  <a:off x="3483" y="1304"/>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91" name="Rectangle 491"/>
                <p:cNvSpPr>
                  <a:spLocks noChangeArrowheads="1"/>
                </p:cNvSpPr>
                <p:nvPr/>
              </p:nvSpPr>
              <p:spPr bwMode="auto">
                <a:xfrm>
                  <a:off x="3319" y="1304"/>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92" name="Rectangle 492"/>
                <p:cNvSpPr>
                  <a:spLocks noChangeArrowheads="1"/>
                </p:cNvSpPr>
                <p:nvPr/>
              </p:nvSpPr>
              <p:spPr bwMode="auto">
                <a:xfrm>
                  <a:off x="3154" y="1304"/>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93" name="Rectangle 493"/>
                <p:cNvSpPr>
                  <a:spLocks noChangeArrowheads="1"/>
                </p:cNvSpPr>
                <p:nvPr/>
              </p:nvSpPr>
              <p:spPr bwMode="auto">
                <a:xfrm>
                  <a:off x="2989" y="1304"/>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94" name="Rectangle 494"/>
                <p:cNvSpPr>
                  <a:spLocks noChangeArrowheads="1"/>
                </p:cNvSpPr>
                <p:nvPr/>
              </p:nvSpPr>
              <p:spPr bwMode="auto">
                <a:xfrm>
                  <a:off x="2843" y="1304"/>
                  <a:ext cx="146"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95" name="Rectangle 495"/>
                <p:cNvSpPr>
                  <a:spLocks noChangeArrowheads="1"/>
                </p:cNvSpPr>
                <p:nvPr/>
              </p:nvSpPr>
              <p:spPr bwMode="auto">
                <a:xfrm>
                  <a:off x="2679" y="1304"/>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96" name="Rectangle 496"/>
                <p:cNvSpPr>
                  <a:spLocks noChangeArrowheads="1"/>
                </p:cNvSpPr>
                <p:nvPr/>
              </p:nvSpPr>
              <p:spPr bwMode="auto">
                <a:xfrm>
                  <a:off x="2497" y="1304"/>
                  <a:ext cx="182"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97" name="Rectangle 497"/>
                <p:cNvSpPr>
                  <a:spLocks noChangeArrowheads="1"/>
                </p:cNvSpPr>
                <p:nvPr/>
              </p:nvSpPr>
              <p:spPr bwMode="auto">
                <a:xfrm>
                  <a:off x="2332" y="1304"/>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98" name="Rectangle 498"/>
                <p:cNvSpPr>
                  <a:spLocks noChangeArrowheads="1"/>
                </p:cNvSpPr>
                <p:nvPr/>
              </p:nvSpPr>
              <p:spPr bwMode="auto">
                <a:xfrm>
                  <a:off x="2167" y="1304"/>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099" name="Rectangle 499"/>
                <p:cNvSpPr>
                  <a:spLocks noChangeArrowheads="1"/>
                </p:cNvSpPr>
                <p:nvPr/>
              </p:nvSpPr>
              <p:spPr bwMode="auto">
                <a:xfrm>
                  <a:off x="2003" y="1304"/>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00" name="Rectangle 500"/>
                <p:cNvSpPr>
                  <a:spLocks noChangeArrowheads="1"/>
                </p:cNvSpPr>
                <p:nvPr/>
              </p:nvSpPr>
              <p:spPr bwMode="auto">
                <a:xfrm>
                  <a:off x="1838" y="1304"/>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01" name="Rectangle 501"/>
                <p:cNvSpPr>
                  <a:spLocks noChangeArrowheads="1"/>
                </p:cNvSpPr>
                <p:nvPr/>
              </p:nvSpPr>
              <p:spPr bwMode="auto">
                <a:xfrm>
                  <a:off x="1674" y="1304"/>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02" name="Rectangle 502"/>
                <p:cNvSpPr>
                  <a:spLocks noChangeArrowheads="1"/>
                </p:cNvSpPr>
                <p:nvPr/>
              </p:nvSpPr>
              <p:spPr bwMode="auto">
                <a:xfrm>
                  <a:off x="1518" y="1304"/>
                  <a:ext cx="156"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03" name="Rectangle 503"/>
                <p:cNvSpPr>
                  <a:spLocks noChangeArrowheads="1"/>
                </p:cNvSpPr>
                <p:nvPr/>
              </p:nvSpPr>
              <p:spPr bwMode="auto">
                <a:xfrm>
                  <a:off x="1180" y="1304"/>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04" name="Rectangle 504"/>
                <p:cNvSpPr>
                  <a:spLocks noChangeArrowheads="1"/>
                </p:cNvSpPr>
                <p:nvPr/>
              </p:nvSpPr>
              <p:spPr bwMode="auto">
                <a:xfrm>
                  <a:off x="1015" y="1304"/>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05" name="Rectangle 505"/>
                <p:cNvSpPr>
                  <a:spLocks noChangeArrowheads="1"/>
                </p:cNvSpPr>
                <p:nvPr/>
              </p:nvSpPr>
              <p:spPr bwMode="auto">
                <a:xfrm>
                  <a:off x="851" y="1304"/>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06" name="Rectangle 506"/>
                <p:cNvSpPr>
                  <a:spLocks noChangeArrowheads="1"/>
                </p:cNvSpPr>
                <p:nvPr/>
              </p:nvSpPr>
              <p:spPr bwMode="auto">
                <a:xfrm>
                  <a:off x="686" y="1304"/>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07" name="Rectangle 507"/>
                <p:cNvSpPr>
                  <a:spLocks noChangeArrowheads="1"/>
                </p:cNvSpPr>
                <p:nvPr/>
              </p:nvSpPr>
              <p:spPr bwMode="auto">
                <a:xfrm>
                  <a:off x="4635" y="1168"/>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08" name="Rectangle 508"/>
                <p:cNvSpPr>
                  <a:spLocks noChangeArrowheads="1"/>
                </p:cNvSpPr>
                <p:nvPr/>
              </p:nvSpPr>
              <p:spPr bwMode="auto">
                <a:xfrm>
                  <a:off x="4471" y="1168"/>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09" name="Rectangle 509"/>
                <p:cNvSpPr>
                  <a:spLocks noChangeArrowheads="1"/>
                </p:cNvSpPr>
                <p:nvPr/>
              </p:nvSpPr>
              <p:spPr bwMode="auto">
                <a:xfrm>
                  <a:off x="4306" y="1168"/>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10" name="Rectangle 510"/>
                <p:cNvSpPr>
                  <a:spLocks noChangeArrowheads="1"/>
                </p:cNvSpPr>
                <p:nvPr/>
              </p:nvSpPr>
              <p:spPr bwMode="auto">
                <a:xfrm>
                  <a:off x="4169" y="1168"/>
                  <a:ext cx="137"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11" name="Rectangle 511"/>
                <p:cNvSpPr>
                  <a:spLocks noChangeArrowheads="1"/>
                </p:cNvSpPr>
                <p:nvPr/>
              </p:nvSpPr>
              <p:spPr bwMode="auto">
                <a:xfrm>
                  <a:off x="3977" y="1168"/>
                  <a:ext cx="192"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12" name="Rectangle 512"/>
                <p:cNvSpPr>
                  <a:spLocks noChangeArrowheads="1"/>
                </p:cNvSpPr>
                <p:nvPr/>
              </p:nvSpPr>
              <p:spPr bwMode="auto">
                <a:xfrm>
                  <a:off x="3812" y="1168"/>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13" name="Rectangle 513"/>
                <p:cNvSpPr>
                  <a:spLocks noChangeArrowheads="1"/>
                </p:cNvSpPr>
                <p:nvPr/>
              </p:nvSpPr>
              <p:spPr bwMode="auto">
                <a:xfrm>
                  <a:off x="3648" y="1168"/>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14" name="Rectangle 514"/>
                <p:cNvSpPr>
                  <a:spLocks noChangeArrowheads="1"/>
                </p:cNvSpPr>
                <p:nvPr/>
              </p:nvSpPr>
              <p:spPr bwMode="auto">
                <a:xfrm>
                  <a:off x="3483" y="1168"/>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15" name="Rectangle 515"/>
                <p:cNvSpPr>
                  <a:spLocks noChangeArrowheads="1"/>
                </p:cNvSpPr>
                <p:nvPr/>
              </p:nvSpPr>
              <p:spPr bwMode="auto">
                <a:xfrm>
                  <a:off x="3319" y="1168"/>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16" name="Rectangle 516"/>
                <p:cNvSpPr>
                  <a:spLocks noChangeArrowheads="1"/>
                </p:cNvSpPr>
                <p:nvPr/>
              </p:nvSpPr>
              <p:spPr bwMode="auto">
                <a:xfrm>
                  <a:off x="3154" y="1168"/>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17" name="Rectangle 517"/>
                <p:cNvSpPr>
                  <a:spLocks noChangeArrowheads="1"/>
                </p:cNvSpPr>
                <p:nvPr/>
              </p:nvSpPr>
              <p:spPr bwMode="auto">
                <a:xfrm>
                  <a:off x="2989" y="1168"/>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18" name="Rectangle 518"/>
                <p:cNvSpPr>
                  <a:spLocks noChangeArrowheads="1"/>
                </p:cNvSpPr>
                <p:nvPr/>
              </p:nvSpPr>
              <p:spPr bwMode="auto">
                <a:xfrm>
                  <a:off x="2843" y="1168"/>
                  <a:ext cx="146"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19" name="Rectangle 519"/>
                <p:cNvSpPr>
                  <a:spLocks noChangeArrowheads="1"/>
                </p:cNvSpPr>
                <p:nvPr/>
              </p:nvSpPr>
              <p:spPr bwMode="auto">
                <a:xfrm>
                  <a:off x="2679" y="1168"/>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20" name="Rectangle 520"/>
                <p:cNvSpPr>
                  <a:spLocks noChangeArrowheads="1"/>
                </p:cNvSpPr>
                <p:nvPr/>
              </p:nvSpPr>
              <p:spPr bwMode="auto">
                <a:xfrm>
                  <a:off x="2497" y="1168"/>
                  <a:ext cx="182"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21" name="Rectangle 521"/>
                <p:cNvSpPr>
                  <a:spLocks noChangeArrowheads="1"/>
                </p:cNvSpPr>
                <p:nvPr/>
              </p:nvSpPr>
              <p:spPr bwMode="auto">
                <a:xfrm>
                  <a:off x="2332" y="1168"/>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22" name="Rectangle 522"/>
                <p:cNvSpPr>
                  <a:spLocks noChangeArrowheads="1"/>
                </p:cNvSpPr>
                <p:nvPr/>
              </p:nvSpPr>
              <p:spPr bwMode="auto">
                <a:xfrm>
                  <a:off x="2167" y="1168"/>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23" name="Rectangle 523"/>
                <p:cNvSpPr>
                  <a:spLocks noChangeArrowheads="1"/>
                </p:cNvSpPr>
                <p:nvPr/>
              </p:nvSpPr>
              <p:spPr bwMode="auto">
                <a:xfrm>
                  <a:off x="2003" y="1168"/>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24" name="Rectangle 524"/>
                <p:cNvSpPr>
                  <a:spLocks noChangeArrowheads="1"/>
                </p:cNvSpPr>
                <p:nvPr/>
              </p:nvSpPr>
              <p:spPr bwMode="auto">
                <a:xfrm>
                  <a:off x="1838" y="1168"/>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25" name="Rectangle 525"/>
                <p:cNvSpPr>
                  <a:spLocks noChangeArrowheads="1"/>
                </p:cNvSpPr>
                <p:nvPr/>
              </p:nvSpPr>
              <p:spPr bwMode="auto">
                <a:xfrm>
                  <a:off x="1674" y="1168"/>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26" name="Rectangle 526"/>
                <p:cNvSpPr>
                  <a:spLocks noChangeArrowheads="1"/>
                </p:cNvSpPr>
                <p:nvPr/>
              </p:nvSpPr>
              <p:spPr bwMode="auto">
                <a:xfrm>
                  <a:off x="1518" y="1168"/>
                  <a:ext cx="156"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27" name="Rectangle 527"/>
                <p:cNvSpPr>
                  <a:spLocks noChangeArrowheads="1"/>
                </p:cNvSpPr>
                <p:nvPr/>
              </p:nvSpPr>
              <p:spPr bwMode="auto">
                <a:xfrm>
                  <a:off x="1344" y="1168"/>
                  <a:ext cx="17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28" name="Rectangle 528"/>
                <p:cNvSpPr>
                  <a:spLocks noChangeArrowheads="1"/>
                </p:cNvSpPr>
                <p:nvPr/>
              </p:nvSpPr>
              <p:spPr bwMode="auto">
                <a:xfrm>
                  <a:off x="1180" y="1168"/>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29" name="Rectangle 529"/>
                <p:cNvSpPr>
                  <a:spLocks noChangeArrowheads="1"/>
                </p:cNvSpPr>
                <p:nvPr/>
              </p:nvSpPr>
              <p:spPr bwMode="auto">
                <a:xfrm>
                  <a:off x="1015" y="1168"/>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30" name="Rectangle 530"/>
                <p:cNvSpPr>
                  <a:spLocks noChangeArrowheads="1"/>
                </p:cNvSpPr>
                <p:nvPr/>
              </p:nvSpPr>
              <p:spPr bwMode="auto">
                <a:xfrm>
                  <a:off x="851" y="1168"/>
                  <a:ext cx="164"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31" name="Rectangle 531"/>
                <p:cNvSpPr>
                  <a:spLocks noChangeArrowheads="1"/>
                </p:cNvSpPr>
                <p:nvPr/>
              </p:nvSpPr>
              <p:spPr bwMode="auto">
                <a:xfrm>
                  <a:off x="686" y="1168"/>
                  <a:ext cx="165" cy="136"/>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32" name="Rectangle 532"/>
                <p:cNvSpPr>
                  <a:spLocks noChangeArrowheads="1"/>
                </p:cNvSpPr>
                <p:nvPr/>
              </p:nvSpPr>
              <p:spPr bwMode="auto">
                <a:xfrm>
                  <a:off x="4635" y="1033"/>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33" name="Rectangle 533"/>
                <p:cNvSpPr>
                  <a:spLocks noChangeArrowheads="1"/>
                </p:cNvSpPr>
                <p:nvPr/>
              </p:nvSpPr>
              <p:spPr bwMode="auto">
                <a:xfrm>
                  <a:off x="4471" y="1033"/>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34" name="Rectangle 534"/>
                <p:cNvSpPr>
                  <a:spLocks noChangeArrowheads="1"/>
                </p:cNvSpPr>
                <p:nvPr/>
              </p:nvSpPr>
              <p:spPr bwMode="auto">
                <a:xfrm>
                  <a:off x="4306" y="1033"/>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35" name="Rectangle 535"/>
                <p:cNvSpPr>
                  <a:spLocks noChangeArrowheads="1"/>
                </p:cNvSpPr>
                <p:nvPr/>
              </p:nvSpPr>
              <p:spPr bwMode="auto">
                <a:xfrm>
                  <a:off x="4169" y="1033"/>
                  <a:ext cx="137"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36" name="Rectangle 536"/>
                <p:cNvSpPr>
                  <a:spLocks noChangeArrowheads="1"/>
                </p:cNvSpPr>
                <p:nvPr/>
              </p:nvSpPr>
              <p:spPr bwMode="auto">
                <a:xfrm>
                  <a:off x="3977" y="1033"/>
                  <a:ext cx="192"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37" name="Rectangle 537"/>
                <p:cNvSpPr>
                  <a:spLocks noChangeArrowheads="1"/>
                </p:cNvSpPr>
                <p:nvPr/>
              </p:nvSpPr>
              <p:spPr bwMode="auto">
                <a:xfrm>
                  <a:off x="3812" y="1033"/>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38" name="Rectangle 538"/>
                <p:cNvSpPr>
                  <a:spLocks noChangeArrowheads="1"/>
                </p:cNvSpPr>
                <p:nvPr/>
              </p:nvSpPr>
              <p:spPr bwMode="auto">
                <a:xfrm>
                  <a:off x="3648" y="1033"/>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39" name="Rectangle 539"/>
                <p:cNvSpPr>
                  <a:spLocks noChangeArrowheads="1"/>
                </p:cNvSpPr>
                <p:nvPr/>
              </p:nvSpPr>
              <p:spPr bwMode="auto">
                <a:xfrm>
                  <a:off x="3483" y="1033"/>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40" name="Rectangle 540"/>
                <p:cNvSpPr>
                  <a:spLocks noChangeArrowheads="1"/>
                </p:cNvSpPr>
                <p:nvPr/>
              </p:nvSpPr>
              <p:spPr bwMode="auto">
                <a:xfrm>
                  <a:off x="3319" y="1033"/>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41" name="Rectangle 541"/>
                <p:cNvSpPr>
                  <a:spLocks noChangeArrowheads="1"/>
                </p:cNvSpPr>
                <p:nvPr/>
              </p:nvSpPr>
              <p:spPr bwMode="auto">
                <a:xfrm>
                  <a:off x="3154" y="1033"/>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42" name="Rectangle 542"/>
                <p:cNvSpPr>
                  <a:spLocks noChangeArrowheads="1"/>
                </p:cNvSpPr>
                <p:nvPr/>
              </p:nvSpPr>
              <p:spPr bwMode="auto">
                <a:xfrm>
                  <a:off x="2989" y="1033"/>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43" name="Rectangle 543"/>
                <p:cNvSpPr>
                  <a:spLocks noChangeArrowheads="1"/>
                </p:cNvSpPr>
                <p:nvPr/>
              </p:nvSpPr>
              <p:spPr bwMode="auto">
                <a:xfrm>
                  <a:off x="2843" y="1033"/>
                  <a:ext cx="146"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44" name="Rectangle 544"/>
                <p:cNvSpPr>
                  <a:spLocks noChangeArrowheads="1"/>
                </p:cNvSpPr>
                <p:nvPr/>
              </p:nvSpPr>
              <p:spPr bwMode="auto">
                <a:xfrm>
                  <a:off x="2679" y="1033"/>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45" name="Rectangle 545"/>
                <p:cNvSpPr>
                  <a:spLocks noChangeArrowheads="1"/>
                </p:cNvSpPr>
                <p:nvPr/>
              </p:nvSpPr>
              <p:spPr bwMode="auto">
                <a:xfrm>
                  <a:off x="2497" y="1033"/>
                  <a:ext cx="182"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46" name="Rectangle 546"/>
                <p:cNvSpPr>
                  <a:spLocks noChangeArrowheads="1"/>
                </p:cNvSpPr>
                <p:nvPr/>
              </p:nvSpPr>
              <p:spPr bwMode="auto">
                <a:xfrm>
                  <a:off x="2332" y="1033"/>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47" name="Rectangle 547"/>
                <p:cNvSpPr>
                  <a:spLocks noChangeArrowheads="1"/>
                </p:cNvSpPr>
                <p:nvPr/>
              </p:nvSpPr>
              <p:spPr bwMode="auto">
                <a:xfrm>
                  <a:off x="2167" y="1033"/>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48" name="Rectangle 548"/>
                <p:cNvSpPr>
                  <a:spLocks noChangeArrowheads="1"/>
                </p:cNvSpPr>
                <p:nvPr/>
              </p:nvSpPr>
              <p:spPr bwMode="auto">
                <a:xfrm>
                  <a:off x="2003" y="1033"/>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49" name="Rectangle 549"/>
                <p:cNvSpPr>
                  <a:spLocks noChangeArrowheads="1"/>
                </p:cNvSpPr>
                <p:nvPr/>
              </p:nvSpPr>
              <p:spPr bwMode="auto">
                <a:xfrm>
                  <a:off x="1838" y="1033"/>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50" name="Rectangle 550"/>
                <p:cNvSpPr>
                  <a:spLocks noChangeArrowheads="1"/>
                </p:cNvSpPr>
                <p:nvPr/>
              </p:nvSpPr>
              <p:spPr bwMode="auto">
                <a:xfrm>
                  <a:off x="1674" y="1033"/>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51" name="Rectangle 551"/>
                <p:cNvSpPr>
                  <a:spLocks noChangeArrowheads="1"/>
                </p:cNvSpPr>
                <p:nvPr/>
              </p:nvSpPr>
              <p:spPr bwMode="auto">
                <a:xfrm>
                  <a:off x="1518" y="1033"/>
                  <a:ext cx="156"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52" name="Rectangle 552"/>
                <p:cNvSpPr>
                  <a:spLocks noChangeArrowheads="1"/>
                </p:cNvSpPr>
                <p:nvPr/>
              </p:nvSpPr>
              <p:spPr bwMode="auto">
                <a:xfrm>
                  <a:off x="1344" y="1033"/>
                  <a:ext cx="17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53" name="Rectangle 553"/>
                <p:cNvSpPr>
                  <a:spLocks noChangeArrowheads="1"/>
                </p:cNvSpPr>
                <p:nvPr/>
              </p:nvSpPr>
              <p:spPr bwMode="auto">
                <a:xfrm>
                  <a:off x="1180" y="1033"/>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54" name="Rectangle 554"/>
                <p:cNvSpPr>
                  <a:spLocks noChangeArrowheads="1"/>
                </p:cNvSpPr>
                <p:nvPr/>
              </p:nvSpPr>
              <p:spPr bwMode="auto">
                <a:xfrm>
                  <a:off x="1015" y="1033"/>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55" name="Rectangle 555"/>
                <p:cNvSpPr>
                  <a:spLocks noChangeArrowheads="1"/>
                </p:cNvSpPr>
                <p:nvPr/>
              </p:nvSpPr>
              <p:spPr bwMode="auto">
                <a:xfrm>
                  <a:off x="851" y="1033"/>
                  <a:ext cx="164"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56" name="Rectangle 556"/>
                <p:cNvSpPr>
                  <a:spLocks noChangeArrowheads="1"/>
                </p:cNvSpPr>
                <p:nvPr/>
              </p:nvSpPr>
              <p:spPr bwMode="auto">
                <a:xfrm>
                  <a:off x="686" y="1033"/>
                  <a:ext cx="165" cy="135"/>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57" name="Rectangle 557"/>
                <p:cNvSpPr>
                  <a:spLocks noChangeArrowheads="1"/>
                </p:cNvSpPr>
                <p:nvPr/>
              </p:nvSpPr>
              <p:spPr bwMode="auto">
                <a:xfrm>
                  <a:off x="4635" y="869"/>
                  <a:ext cx="165" cy="164"/>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58" name="Rectangle 558"/>
                <p:cNvSpPr>
                  <a:spLocks noChangeArrowheads="1"/>
                </p:cNvSpPr>
                <p:nvPr/>
              </p:nvSpPr>
              <p:spPr bwMode="auto">
                <a:xfrm>
                  <a:off x="4471" y="869"/>
                  <a:ext cx="164" cy="164"/>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59" name="Rectangle 559"/>
                <p:cNvSpPr>
                  <a:spLocks noChangeArrowheads="1"/>
                </p:cNvSpPr>
                <p:nvPr/>
              </p:nvSpPr>
              <p:spPr bwMode="auto">
                <a:xfrm>
                  <a:off x="4306" y="869"/>
                  <a:ext cx="165" cy="164"/>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60" name="Rectangle 560"/>
                <p:cNvSpPr>
                  <a:spLocks noChangeArrowheads="1"/>
                </p:cNvSpPr>
                <p:nvPr/>
              </p:nvSpPr>
              <p:spPr bwMode="auto">
                <a:xfrm>
                  <a:off x="4169" y="869"/>
                  <a:ext cx="137" cy="164"/>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61" name="Rectangle 561"/>
                <p:cNvSpPr>
                  <a:spLocks noChangeArrowheads="1"/>
                </p:cNvSpPr>
                <p:nvPr/>
              </p:nvSpPr>
              <p:spPr bwMode="auto">
                <a:xfrm>
                  <a:off x="3977" y="869"/>
                  <a:ext cx="192" cy="164"/>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62" name="Rectangle 562"/>
                <p:cNvSpPr>
                  <a:spLocks noChangeArrowheads="1"/>
                </p:cNvSpPr>
                <p:nvPr/>
              </p:nvSpPr>
              <p:spPr bwMode="auto">
                <a:xfrm>
                  <a:off x="3812" y="869"/>
                  <a:ext cx="165" cy="164"/>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63" name="Rectangle 563"/>
                <p:cNvSpPr>
                  <a:spLocks noChangeArrowheads="1"/>
                </p:cNvSpPr>
                <p:nvPr/>
              </p:nvSpPr>
              <p:spPr bwMode="auto">
                <a:xfrm>
                  <a:off x="3648" y="869"/>
                  <a:ext cx="164" cy="164"/>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64" name="Rectangle 564"/>
                <p:cNvSpPr>
                  <a:spLocks noChangeArrowheads="1"/>
                </p:cNvSpPr>
                <p:nvPr/>
              </p:nvSpPr>
              <p:spPr bwMode="auto">
                <a:xfrm>
                  <a:off x="3483" y="869"/>
                  <a:ext cx="165" cy="164"/>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65" name="Rectangle 565"/>
                <p:cNvSpPr>
                  <a:spLocks noChangeArrowheads="1"/>
                </p:cNvSpPr>
                <p:nvPr/>
              </p:nvSpPr>
              <p:spPr bwMode="auto">
                <a:xfrm>
                  <a:off x="3319" y="869"/>
                  <a:ext cx="164" cy="164"/>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66" name="Rectangle 566"/>
                <p:cNvSpPr>
                  <a:spLocks noChangeArrowheads="1"/>
                </p:cNvSpPr>
                <p:nvPr/>
              </p:nvSpPr>
              <p:spPr bwMode="auto">
                <a:xfrm>
                  <a:off x="3154" y="869"/>
                  <a:ext cx="165" cy="164"/>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67" name="Rectangle 567"/>
                <p:cNvSpPr>
                  <a:spLocks noChangeArrowheads="1"/>
                </p:cNvSpPr>
                <p:nvPr/>
              </p:nvSpPr>
              <p:spPr bwMode="auto">
                <a:xfrm>
                  <a:off x="2989" y="869"/>
                  <a:ext cx="165" cy="164"/>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68" name="Rectangle 568"/>
                <p:cNvSpPr>
                  <a:spLocks noChangeArrowheads="1"/>
                </p:cNvSpPr>
                <p:nvPr/>
              </p:nvSpPr>
              <p:spPr bwMode="auto">
                <a:xfrm>
                  <a:off x="2843" y="869"/>
                  <a:ext cx="146" cy="164"/>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69" name="Rectangle 569"/>
                <p:cNvSpPr>
                  <a:spLocks noChangeArrowheads="1"/>
                </p:cNvSpPr>
                <p:nvPr/>
              </p:nvSpPr>
              <p:spPr bwMode="auto">
                <a:xfrm>
                  <a:off x="2679" y="869"/>
                  <a:ext cx="164" cy="164"/>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70" name="Rectangle 570"/>
                <p:cNvSpPr>
                  <a:spLocks noChangeArrowheads="1"/>
                </p:cNvSpPr>
                <p:nvPr/>
              </p:nvSpPr>
              <p:spPr bwMode="auto">
                <a:xfrm>
                  <a:off x="2497" y="869"/>
                  <a:ext cx="182" cy="164"/>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71" name="Rectangle 571"/>
                <p:cNvSpPr>
                  <a:spLocks noChangeArrowheads="1"/>
                </p:cNvSpPr>
                <p:nvPr/>
              </p:nvSpPr>
              <p:spPr bwMode="auto">
                <a:xfrm>
                  <a:off x="2332" y="869"/>
                  <a:ext cx="165" cy="164"/>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72" name="Rectangle 572"/>
                <p:cNvSpPr>
                  <a:spLocks noChangeArrowheads="1"/>
                </p:cNvSpPr>
                <p:nvPr/>
              </p:nvSpPr>
              <p:spPr bwMode="auto">
                <a:xfrm>
                  <a:off x="2167" y="869"/>
                  <a:ext cx="165" cy="164"/>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73" name="Rectangle 573"/>
                <p:cNvSpPr>
                  <a:spLocks noChangeArrowheads="1"/>
                </p:cNvSpPr>
                <p:nvPr/>
              </p:nvSpPr>
              <p:spPr bwMode="auto">
                <a:xfrm>
                  <a:off x="2003" y="869"/>
                  <a:ext cx="164" cy="164"/>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74" name="Rectangle 574"/>
                <p:cNvSpPr>
                  <a:spLocks noChangeArrowheads="1"/>
                </p:cNvSpPr>
                <p:nvPr/>
              </p:nvSpPr>
              <p:spPr bwMode="auto">
                <a:xfrm>
                  <a:off x="1838" y="869"/>
                  <a:ext cx="165" cy="164"/>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75" name="Rectangle 575"/>
                <p:cNvSpPr>
                  <a:spLocks noChangeArrowheads="1"/>
                </p:cNvSpPr>
                <p:nvPr/>
              </p:nvSpPr>
              <p:spPr bwMode="auto">
                <a:xfrm>
                  <a:off x="1674" y="869"/>
                  <a:ext cx="164" cy="164"/>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76" name="Rectangle 576"/>
                <p:cNvSpPr>
                  <a:spLocks noChangeArrowheads="1"/>
                </p:cNvSpPr>
                <p:nvPr/>
              </p:nvSpPr>
              <p:spPr bwMode="auto">
                <a:xfrm>
                  <a:off x="1518" y="869"/>
                  <a:ext cx="156" cy="164"/>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77" name="Rectangle 577"/>
                <p:cNvSpPr>
                  <a:spLocks noChangeArrowheads="1"/>
                </p:cNvSpPr>
                <p:nvPr/>
              </p:nvSpPr>
              <p:spPr bwMode="auto">
                <a:xfrm>
                  <a:off x="1344" y="869"/>
                  <a:ext cx="174" cy="164"/>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78" name="Rectangle 578"/>
                <p:cNvSpPr>
                  <a:spLocks noChangeArrowheads="1"/>
                </p:cNvSpPr>
                <p:nvPr/>
              </p:nvSpPr>
              <p:spPr bwMode="auto">
                <a:xfrm>
                  <a:off x="1180" y="869"/>
                  <a:ext cx="164" cy="164"/>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79" name="Rectangle 579"/>
                <p:cNvSpPr>
                  <a:spLocks noChangeArrowheads="1"/>
                </p:cNvSpPr>
                <p:nvPr/>
              </p:nvSpPr>
              <p:spPr bwMode="auto">
                <a:xfrm>
                  <a:off x="1015" y="869"/>
                  <a:ext cx="165" cy="164"/>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80" name="Rectangle 580"/>
                <p:cNvSpPr>
                  <a:spLocks noChangeArrowheads="1"/>
                </p:cNvSpPr>
                <p:nvPr/>
              </p:nvSpPr>
              <p:spPr bwMode="auto">
                <a:xfrm>
                  <a:off x="851" y="869"/>
                  <a:ext cx="164" cy="164"/>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81" name="Rectangle 581"/>
                <p:cNvSpPr>
                  <a:spLocks noChangeArrowheads="1"/>
                </p:cNvSpPr>
                <p:nvPr/>
              </p:nvSpPr>
              <p:spPr bwMode="auto">
                <a:xfrm>
                  <a:off x="686" y="869"/>
                  <a:ext cx="165" cy="164"/>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82" name="Rectangle 582"/>
                <p:cNvSpPr>
                  <a:spLocks noChangeArrowheads="1"/>
                </p:cNvSpPr>
                <p:nvPr/>
              </p:nvSpPr>
              <p:spPr bwMode="auto">
                <a:xfrm>
                  <a:off x="4635" y="725"/>
                  <a:ext cx="165" cy="144"/>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83" name="Rectangle 583"/>
                <p:cNvSpPr>
                  <a:spLocks noChangeArrowheads="1"/>
                </p:cNvSpPr>
                <p:nvPr/>
              </p:nvSpPr>
              <p:spPr bwMode="auto">
                <a:xfrm>
                  <a:off x="4471" y="725"/>
                  <a:ext cx="164" cy="144"/>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84" name="Rectangle 584"/>
                <p:cNvSpPr>
                  <a:spLocks noChangeArrowheads="1"/>
                </p:cNvSpPr>
                <p:nvPr/>
              </p:nvSpPr>
              <p:spPr bwMode="auto">
                <a:xfrm>
                  <a:off x="4306" y="725"/>
                  <a:ext cx="165" cy="144"/>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85" name="Rectangle 585"/>
                <p:cNvSpPr>
                  <a:spLocks noChangeArrowheads="1"/>
                </p:cNvSpPr>
                <p:nvPr/>
              </p:nvSpPr>
              <p:spPr bwMode="auto">
                <a:xfrm>
                  <a:off x="4169" y="725"/>
                  <a:ext cx="137" cy="144"/>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86" name="Rectangle 586"/>
                <p:cNvSpPr>
                  <a:spLocks noChangeArrowheads="1"/>
                </p:cNvSpPr>
                <p:nvPr/>
              </p:nvSpPr>
              <p:spPr bwMode="auto">
                <a:xfrm>
                  <a:off x="3977" y="725"/>
                  <a:ext cx="192" cy="144"/>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87" name="Rectangle 587"/>
                <p:cNvSpPr>
                  <a:spLocks noChangeArrowheads="1"/>
                </p:cNvSpPr>
                <p:nvPr/>
              </p:nvSpPr>
              <p:spPr bwMode="auto">
                <a:xfrm>
                  <a:off x="3812" y="725"/>
                  <a:ext cx="165" cy="144"/>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88" name="Rectangle 588"/>
                <p:cNvSpPr>
                  <a:spLocks noChangeArrowheads="1"/>
                </p:cNvSpPr>
                <p:nvPr/>
              </p:nvSpPr>
              <p:spPr bwMode="auto">
                <a:xfrm>
                  <a:off x="3648" y="725"/>
                  <a:ext cx="164" cy="144"/>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89" name="Rectangle 589"/>
                <p:cNvSpPr>
                  <a:spLocks noChangeArrowheads="1"/>
                </p:cNvSpPr>
                <p:nvPr/>
              </p:nvSpPr>
              <p:spPr bwMode="auto">
                <a:xfrm>
                  <a:off x="3483" y="725"/>
                  <a:ext cx="165" cy="144"/>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90" name="Rectangle 590"/>
                <p:cNvSpPr>
                  <a:spLocks noChangeArrowheads="1"/>
                </p:cNvSpPr>
                <p:nvPr/>
              </p:nvSpPr>
              <p:spPr bwMode="auto">
                <a:xfrm>
                  <a:off x="3319" y="725"/>
                  <a:ext cx="164" cy="144"/>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91" name="Rectangle 591"/>
                <p:cNvSpPr>
                  <a:spLocks noChangeArrowheads="1"/>
                </p:cNvSpPr>
                <p:nvPr/>
              </p:nvSpPr>
              <p:spPr bwMode="auto">
                <a:xfrm>
                  <a:off x="3154" y="725"/>
                  <a:ext cx="165" cy="144"/>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92" name="Rectangle 592"/>
                <p:cNvSpPr>
                  <a:spLocks noChangeArrowheads="1"/>
                </p:cNvSpPr>
                <p:nvPr/>
              </p:nvSpPr>
              <p:spPr bwMode="auto">
                <a:xfrm>
                  <a:off x="2989" y="725"/>
                  <a:ext cx="165" cy="144"/>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93" name="Rectangle 593"/>
                <p:cNvSpPr>
                  <a:spLocks noChangeArrowheads="1"/>
                </p:cNvSpPr>
                <p:nvPr/>
              </p:nvSpPr>
              <p:spPr bwMode="auto">
                <a:xfrm>
                  <a:off x="2843" y="725"/>
                  <a:ext cx="146" cy="144"/>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94" name="Rectangle 594"/>
                <p:cNvSpPr>
                  <a:spLocks noChangeArrowheads="1"/>
                </p:cNvSpPr>
                <p:nvPr/>
              </p:nvSpPr>
              <p:spPr bwMode="auto">
                <a:xfrm>
                  <a:off x="2679" y="725"/>
                  <a:ext cx="164" cy="144"/>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95" name="Rectangle 595"/>
                <p:cNvSpPr>
                  <a:spLocks noChangeArrowheads="1"/>
                </p:cNvSpPr>
                <p:nvPr/>
              </p:nvSpPr>
              <p:spPr bwMode="auto">
                <a:xfrm>
                  <a:off x="2497" y="725"/>
                  <a:ext cx="182" cy="144"/>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96" name="Rectangle 596"/>
                <p:cNvSpPr>
                  <a:spLocks noChangeArrowheads="1"/>
                </p:cNvSpPr>
                <p:nvPr/>
              </p:nvSpPr>
              <p:spPr bwMode="auto">
                <a:xfrm>
                  <a:off x="2332" y="725"/>
                  <a:ext cx="165" cy="144"/>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97" name="Rectangle 597"/>
                <p:cNvSpPr>
                  <a:spLocks noChangeArrowheads="1"/>
                </p:cNvSpPr>
                <p:nvPr/>
              </p:nvSpPr>
              <p:spPr bwMode="auto">
                <a:xfrm>
                  <a:off x="2167" y="725"/>
                  <a:ext cx="165" cy="144"/>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98" name="Rectangle 598"/>
                <p:cNvSpPr>
                  <a:spLocks noChangeArrowheads="1"/>
                </p:cNvSpPr>
                <p:nvPr/>
              </p:nvSpPr>
              <p:spPr bwMode="auto">
                <a:xfrm>
                  <a:off x="2003" y="725"/>
                  <a:ext cx="164" cy="144"/>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199" name="Rectangle 599"/>
                <p:cNvSpPr>
                  <a:spLocks noChangeArrowheads="1"/>
                </p:cNvSpPr>
                <p:nvPr/>
              </p:nvSpPr>
              <p:spPr bwMode="auto">
                <a:xfrm>
                  <a:off x="1838" y="725"/>
                  <a:ext cx="165" cy="144"/>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200" name="Rectangle 600"/>
                <p:cNvSpPr>
                  <a:spLocks noChangeArrowheads="1"/>
                </p:cNvSpPr>
                <p:nvPr/>
              </p:nvSpPr>
              <p:spPr bwMode="auto">
                <a:xfrm>
                  <a:off x="1674" y="725"/>
                  <a:ext cx="164" cy="144"/>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201" name="Rectangle 601"/>
                <p:cNvSpPr>
                  <a:spLocks noChangeArrowheads="1"/>
                </p:cNvSpPr>
                <p:nvPr/>
              </p:nvSpPr>
              <p:spPr bwMode="auto">
                <a:xfrm>
                  <a:off x="1518" y="725"/>
                  <a:ext cx="156" cy="144"/>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202" name="Rectangle 602"/>
                <p:cNvSpPr>
                  <a:spLocks noChangeArrowheads="1"/>
                </p:cNvSpPr>
                <p:nvPr/>
              </p:nvSpPr>
              <p:spPr bwMode="auto">
                <a:xfrm>
                  <a:off x="1344" y="725"/>
                  <a:ext cx="174" cy="144"/>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203" name="Rectangle 603"/>
                <p:cNvSpPr>
                  <a:spLocks noChangeArrowheads="1"/>
                </p:cNvSpPr>
                <p:nvPr/>
              </p:nvSpPr>
              <p:spPr bwMode="auto">
                <a:xfrm>
                  <a:off x="1180" y="725"/>
                  <a:ext cx="164" cy="144"/>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204" name="Rectangle 604"/>
                <p:cNvSpPr>
                  <a:spLocks noChangeArrowheads="1"/>
                </p:cNvSpPr>
                <p:nvPr/>
              </p:nvSpPr>
              <p:spPr bwMode="auto">
                <a:xfrm>
                  <a:off x="1015" y="725"/>
                  <a:ext cx="165" cy="144"/>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205" name="Rectangle 605"/>
                <p:cNvSpPr>
                  <a:spLocks noChangeArrowheads="1"/>
                </p:cNvSpPr>
                <p:nvPr/>
              </p:nvSpPr>
              <p:spPr bwMode="auto">
                <a:xfrm>
                  <a:off x="851" y="725"/>
                  <a:ext cx="164" cy="144"/>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206" name="Rectangle 606"/>
                <p:cNvSpPr>
                  <a:spLocks noChangeArrowheads="1"/>
                </p:cNvSpPr>
                <p:nvPr/>
              </p:nvSpPr>
              <p:spPr bwMode="auto">
                <a:xfrm>
                  <a:off x="686" y="725"/>
                  <a:ext cx="165" cy="144"/>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207" name="Rectangle 607"/>
                <p:cNvSpPr>
                  <a:spLocks noChangeArrowheads="1"/>
                </p:cNvSpPr>
                <p:nvPr/>
              </p:nvSpPr>
              <p:spPr bwMode="auto">
                <a:xfrm>
                  <a:off x="4635" y="594"/>
                  <a:ext cx="165" cy="131"/>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208" name="Rectangle 608"/>
                <p:cNvSpPr>
                  <a:spLocks noChangeArrowheads="1"/>
                </p:cNvSpPr>
                <p:nvPr/>
              </p:nvSpPr>
              <p:spPr bwMode="auto">
                <a:xfrm>
                  <a:off x="4471" y="594"/>
                  <a:ext cx="164" cy="131"/>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209" name="Rectangle 609"/>
                <p:cNvSpPr>
                  <a:spLocks noChangeArrowheads="1"/>
                </p:cNvSpPr>
                <p:nvPr/>
              </p:nvSpPr>
              <p:spPr bwMode="auto">
                <a:xfrm>
                  <a:off x="4306" y="594"/>
                  <a:ext cx="165" cy="131"/>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210" name="Rectangle 610"/>
                <p:cNvSpPr>
                  <a:spLocks noChangeArrowheads="1"/>
                </p:cNvSpPr>
                <p:nvPr/>
              </p:nvSpPr>
              <p:spPr bwMode="auto">
                <a:xfrm>
                  <a:off x="4169" y="594"/>
                  <a:ext cx="137" cy="131"/>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211" name="Rectangle 611"/>
                <p:cNvSpPr>
                  <a:spLocks noChangeArrowheads="1"/>
                </p:cNvSpPr>
                <p:nvPr/>
              </p:nvSpPr>
              <p:spPr bwMode="auto">
                <a:xfrm>
                  <a:off x="3977" y="594"/>
                  <a:ext cx="192" cy="131"/>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212" name="Rectangle 612"/>
                <p:cNvSpPr>
                  <a:spLocks noChangeArrowheads="1"/>
                </p:cNvSpPr>
                <p:nvPr/>
              </p:nvSpPr>
              <p:spPr bwMode="auto">
                <a:xfrm>
                  <a:off x="3812" y="594"/>
                  <a:ext cx="165" cy="131"/>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213" name="Rectangle 613"/>
                <p:cNvSpPr>
                  <a:spLocks noChangeArrowheads="1"/>
                </p:cNvSpPr>
                <p:nvPr/>
              </p:nvSpPr>
              <p:spPr bwMode="auto">
                <a:xfrm>
                  <a:off x="3648" y="594"/>
                  <a:ext cx="164" cy="131"/>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214" name="Rectangle 614"/>
                <p:cNvSpPr>
                  <a:spLocks noChangeArrowheads="1"/>
                </p:cNvSpPr>
                <p:nvPr/>
              </p:nvSpPr>
              <p:spPr bwMode="auto">
                <a:xfrm>
                  <a:off x="3483" y="594"/>
                  <a:ext cx="165" cy="131"/>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215" name="Rectangle 615"/>
                <p:cNvSpPr>
                  <a:spLocks noChangeArrowheads="1"/>
                </p:cNvSpPr>
                <p:nvPr/>
              </p:nvSpPr>
              <p:spPr bwMode="auto">
                <a:xfrm>
                  <a:off x="3319" y="594"/>
                  <a:ext cx="164" cy="131"/>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216" name="Rectangle 616"/>
                <p:cNvSpPr>
                  <a:spLocks noChangeArrowheads="1"/>
                </p:cNvSpPr>
                <p:nvPr/>
              </p:nvSpPr>
              <p:spPr bwMode="auto">
                <a:xfrm>
                  <a:off x="3154" y="594"/>
                  <a:ext cx="165" cy="131"/>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217" name="Rectangle 617"/>
                <p:cNvSpPr>
                  <a:spLocks noChangeArrowheads="1"/>
                </p:cNvSpPr>
                <p:nvPr/>
              </p:nvSpPr>
              <p:spPr bwMode="auto">
                <a:xfrm>
                  <a:off x="2989" y="594"/>
                  <a:ext cx="165" cy="131"/>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218" name="Rectangle 618"/>
                <p:cNvSpPr>
                  <a:spLocks noChangeArrowheads="1"/>
                </p:cNvSpPr>
                <p:nvPr/>
              </p:nvSpPr>
              <p:spPr bwMode="auto">
                <a:xfrm>
                  <a:off x="2843" y="594"/>
                  <a:ext cx="146" cy="131"/>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219" name="Rectangle 619"/>
                <p:cNvSpPr>
                  <a:spLocks noChangeArrowheads="1"/>
                </p:cNvSpPr>
                <p:nvPr/>
              </p:nvSpPr>
              <p:spPr bwMode="auto">
                <a:xfrm>
                  <a:off x="2679" y="594"/>
                  <a:ext cx="164" cy="131"/>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220" name="Rectangle 620"/>
                <p:cNvSpPr>
                  <a:spLocks noChangeArrowheads="1"/>
                </p:cNvSpPr>
                <p:nvPr/>
              </p:nvSpPr>
              <p:spPr bwMode="auto">
                <a:xfrm>
                  <a:off x="2497" y="594"/>
                  <a:ext cx="182" cy="131"/>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221" name="Rectangle 621"/>
                <p:cNvSpPr>
                  <a:spLocks noChangeArrowheads="1"/>
                </p:cNvSpPr>
                <p:nvPr/>
              </p:nvSpPr>
              <p:spPr bwMode="auto">
                <a:xfrm>
                  <a:off x="2332" y="594"/>
                  <a:ext cx="165" cy="131"/>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222" name="Rectangle 622"/>
                <p:cNvSpPr>
                  <a:spLocks noChangeArrowheads="1"/>
                </p:cNvSpPr>
                <p:nvPr/>
              </p:nvSpPr>
              <p:spPr bwMode="auto">
                <a:xfrm>
                  <a:off x="2167" y="594"/>
                  <a:ext cx="165" cy="131"/>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223" name="Rectangle 623"/>
                <p:cNvSpPr>
                  <a:spLocks noChangeArrowheads="1"/>
                </p:cNvSpPr>
                <p:nvPr/>
              </p:nvSpPr>
              <p:spPr bwMode="auto">
                <a:xfrm>
                  <a:off x="2003" y="594"/>
                  <a:ext cx="164" cy="131"/>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224" name="Rectangle 624"/>
                <p:cNvSpPr>
                  <a:spLocks noChangeArrowheads="1"/>
                </p:cNvSpPr>
                <p:nvPr/>
              </p:nvSpPr>
              <p:spPr bwMode="auto">
                <a:xfrm>
                  <a:off x="1838" y="594"/>
                  <a:ext cx="165" cy="131"/>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225" name="Rectangle 625"/>
                <p:cNvSpPr>
                  <a:spLocks noChangeArrowheads="1"/>
                </p:cNvSpPr>
                <p:nvPr/>
              </p:nvSpPr>
              <p:spPr bwMode="auto">
                <a:xfrm>
                  <a:off x="1674" y="594"/>
                  <a:ext cx="164" cy="131"/>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226" name="Rectangle 626"/>
                <p:cNvSpPr>
                  <a:spLocks noChangeArrowheads="1"/>
                </p:cNvSpPr>
                <p:nvPr/>
              </p:nvSpPr>
              <p:spPr bwMode="auto">
                <a:xfrm>
                  <a:off x="1518" y="594"/>
                  <a:ext cx="156" cy="131"/>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227" name="Rectangle 627"/>
                <p:cNvSpPr>
                  <a:spLocks noChangeArrowheads="1"/>
                </p:cNvSpPr>
                <p:nvPr/>
              </p:nvSpPr>
              <p:spPr bwMode="auto">
                <a:xfrm>
                  <a:off x="1344" y="594"/>
                  <a:ext cx="174" cy="131"/>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228" name="Rectangle 628"/>
                <p:cNvSpPr>
                  <a:spLocks noChangeArrowheads="1"/>
                </p:cNvSpPr>
                <p:nvPr/>
              </p:nvSpPr>
              <p:spPr bwMode="auto">
                <a:xfrm>
                  <a:off x="1180" y="594"/>
                  <a:ext cx="164" cy="131"/>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229" name="Rectangle 629"/>
                <p:cNvSpPr>
                  <a:spLocks noChangeArrowheads="1"/>
                </p:cNvSpPr>
                <p:nvPr/>
              </p:nvSpPr>
              <p:spPr bwMode="auto">
                <a:xfrm>
                  <a:off x="1015" y="594"/>
                  <a:ext cx="165" cy="131"/>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230" name="Rectangle 630"/>
                <p:cNvSpPr>
                  <a:spLocks noChangeArrowheads="1"/>
                </p:cNvSpPr>
                <p:nvPr/>
              </p:nvSpPr>
              <p:spPr bwMode="auto">
                <a:xfrm>
                  <a:off x="851" y="594"/>
                  <a:ext cx="164" cy="131"/>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231" name="Rectangle 631"/>
                <p:cNvSpPr>
                  <a:spLocks noChangeArrowheads="1"/>
                </p:cNvSpPr>
                <p:nvPr/>
              </p:nvSpPr>
              <p:spPr bwMode="auto">
                <a:xfrm>
                  <a:off x="686" y="594"/>
                  <a:ext cx="165" cy="131"/>
                </a:xfrm>
                <a:prstGeom prst="rect">
                  <a:avLst/>
                </a:prstGeom>
                <a:solidFill>
                  <a:srgbClr val="CC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algn="l">
                    <a:spcBef>
                      <a:spcPct val="20000"/>
                    </a:spcBef>
                    <a:buChar char="•"/>
                    <a:defRPr kumimoji="1" sz="2800">
                      <a:solidFill>
                        <a:schemeClr val="tx1"/>
                      </a:solidFill>
                      <a:latin typeface="Times New Roman" pitchFamily="18" charset="0"/>
                      <a:ea typeface="ＭＳ Ｐゴシック" pitchFamily="50" charset="-128"/>
                    </a:defRPr>
                  </a:lvl1pPr>
                  <a:lvl2pPr algn="l">
                    <a:spcBef>
                      <a:spcPct val="20000"/>
                    </a:spcBef>
                    <a:buChar char="–"/>
                    <a:defRPr kumimoji="1" sz="2400">
                      <a:solidFill>
                        <a:schemeClr val="tx1"/>
                      </a:solidFill>
                      <a:latin typeface="Times New Roman" pitchFamily="18" charset="0"/>
                      <a:ea typeface="ＭＳ Ｐゴシック" pitchFamily="50" charset="-128"/>
                    </a:defRPr>
                  </a:lvl2pPr>
                  <a:lvl3pPr algn="l">
                    <a:spcBef>
                      <a:spcPct val="20000"/>
                    </a:spcBef>
                    <a:buChar char="•"/>
                    <a:defRPr kumimoji="1" sz="2000">
                      <a:solidFill>
                        <a:schemeClr val="tx1"/>
                      </a:solidFill>
                      <a:latin typeface="Times New Roman" pitchFamily="18" charset="0"/>
                      <a:ea typeface="ＭＳ Ｐゴシック" pitchFamily="50" charset="-128"/>
                    </a:defRPr>
                  </a:lvl3pPr>
                  <a:lvl4pPr algn="l">
                    <a:spcBef>
                      <a:spcPct val="20000"/>
                    </a:spcBef>
                    <a:buChar char="–"/>
                    <a:defRPr kumimoji="1">
                      <a:solidFill>
                        <a:schemeClr val="tx1"/>
                      </a:solidFill>
                      <a:latin typeface="Times New Roman" pitchFamily="18" charset="0"/>
                      <a:ea typeface="ＭＳ Ｐゴシック" pitchFamily="50" charset="-128"/>
                    </a:defRPr>
                  </a:lvl4pPr>
                  <a:lvl5pPr algn="l">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eaLnBrk="0" hangingPunct="0">
                    <a:spcBef>
                      <a:spcPct val="0"/>
                    </a:spcBef>
                    <a:buFontTx/>
                    <a:buNone/>
                  </a:pPr>
                  <a:endParaRPr kumimoji="0" lang="ja-JP" altLang="ja-JP" sz="800"/>
                </a:p>
              </p:txBody>
            </p:sp>
            <p:sp>
              <p:nvSpPr>
                <p:cNvPr id="154232" name="Line 632"/>
                <p:cNvSpPr>
                  <a:spLocks noChangeShapeType="1"/>
                </p:cNvSpPr>
                <p:nvPr/>
              </p:nvSpPr>
              <p:spPr bwMode="auto">
                <a:xfrm>
                  <a:off x="686" y="594"/>
                  <a:ext cx="4114" cy="0"/>
                </a:xfrm>
                <a:prstGeom prst="line">
                  <a:avLst/>
                </a:prstGeom>
                <a:noFill/>
                <a:ln w="12700" cap="sq">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33" name="Line 633"/>
                <p:cNvSpPr>
                  <a:spLocks noChangeShapeType="1"/>
                </p:cNvSpPr>
                <p:nvPr/>
              </p:nvSpPr>
              <p:spPr bwMode="auto">
                <a:xfrm>
                  <a:off x="686" y="725"/>
                  <a:ext cx="4114" cy="0"/>
                </a:xfrm>
                <a:prstGeom prst="line">
                  <a:avLst/>
                </a:prstGeom>
                <a:noFill/>
                <a:ln w="12700">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34" name="Line 634"/>
                <p:cNvSpPr>
                  <a:spLocks noChangeShapeType="1"/>
                </p:cNvSpPr>
                <p:nvPr/>
              </p:nvSpPr>
              <p:spPr bwMode="auto">
                <a:xfrm>
                  <a:off x="686" y="869"/>
                  <a:ext cx="4114" cy="0"/>
                </a:xfrm>
                <a:prstGeom prst="line">
                  <a:avLst/>
                </a:prstGeom>
                <a:noFill/>
                <a:ln w="12700">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35" name="Line 635"/>
                <p:cNvSpPr>
                  <a:spLocks noChangeShapeType="1"/>
                </p:cNvSpPr>
                <p:nvPr/>
              </p:nvSpPr>
              <p:spPr bwMode="auto">
                <a:xfrm>
                  <a:off x="686" y="1033"/>
                  <a:ext cx="4114" cy="0"/>
                </a:xfrm>
                <a:prstGeom prst="line">
                  <a:avLst/>
                </a:prstGeom>
                <a:noFill/>
                <a:ln w="12700">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36" name="Line 636"/>
                <p:cNvSpPr>
                  <a:spLocks noChangeShapeType="1"/>
                </p:cNvSpPr>
                <p:nvPr/>
              </p:nvSpPr>
              <p:spPr bwMode="auto">
                <a:xfrm>
                  <a:off x="686" y="1168"/>
                  <a:ext cx="4114" cy="0"/>
                </a:xfrm>
                <a:prstGeom prst="line">
                  <a:avLst/>
                </a:prstGeom>
                <a:noFill/>
                <a:ln w="12700">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37" name="Line 637"/>
                <p:cNvSpPr>
                  <a:spLocks noChangeShapeType="1"/>
                </p:cNvSpPr>
                <p:nvPr/>
              </p:nvSpPr>
              <p:spPr bwMode="auto">
                <a:xfrm>
                  <a:off x="686" y="1304"/>
                  <a:ext cx="4114" cy="0"/>
                </a:xfrm>
                <a:prstGeom prst="line">
                  <a:avLst/>
                </a:prstGeom>
                <a:noFill/>
                <a:ln w="12700">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38" name="Line 638"/>
                <p:cNvSpPr>
                  <a:spLocks noChangeShapeType="1"/>
                </p:cNvSpPr>
                <p:nvPr/>
              </p:nvSpPr>
              <p:spPr bwMode="auto">
                <a:xfrm>
                  <a:off x="686" y="1439"/>
                  <a:ext cx="4114" cy="0"/>
                </a:xfrm>
                <a:prstGeom prst="line">
                  <a:avLst/>
                </a:prstGeom>
                <a:noFill/>
                <a:ln w="12700">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39" name="Line 639"/>
                <p:cNvSpPr>
                  <a:spLocks noChangeShapeType="1"/>
                </p:cNvSpPr>
                <p:nvPr/>
              </p:nvSpPr>
              <p:spPr bwMode="auto">
                <a:xfrm>
                  <a:off x="686" y="1575"/>
                  <a:ext cx="4114" cy="0"/>
                </a:xfrm>
                <a:prstGeom prst="line">
                  <a:avLst/>
                </a:prstGeom>
                <a:noFill/>
                <a:ln w="12700">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40" name="Line 640"/>
                <p:cNvSpPr>
                  <a:spLocks noChangeShapeType="1"/>
                </p:cNvSpPr>
                <p:nvPr/>
              </p:nvSpPr>
              <p:spPr bwMode="auto">
                <a:xfrm>
                  <a:off x="686" y="1701"/>
                  <a:ext cx="4114" cy="0"/>
                </a:xfrm>
                <a:prstGeom prst="line">
                  <a:avLst/>
                </a:prstGeom>
                <a:noFill/>
                <a:ln w="12700">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41" name="Line 641"/>
                <p:cNvSpPr>
                  <a:spLocks noChangeShapeType="1"/>
                </p:cNvSpPr>
                <p:nvPr/>
              </p:nvSpPr>
              <p:spPr bwMode="auto">
                <a:xfrm>
                  <a:off x="686" y="1837"/>
                  <a:ext cx="4114" cy="0"/>
                </a:xfrm>
                <a:prstGeom prst="line">
                  <a:avLst/>
                </a:prstGeom>
                <a:noFill/>
                <a:ln w="12700">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42" name="Line 642"/>
                <p:cNvSpPr>
                  <a:spLocks noChangeShapeType="1"/>
                </p:cNvSpPr>
                <p:nvPr/>
              </p:nvSpPr>
              <p:spPr bwMode="auto">
                <a:xfrm>
                  <a:off x="686" y="1972"/>
                  <a:ext cx="4114" cy="0"/>
                </a:xfrm>
                <a:prstGeom prst="line">
                  <a:avLst/>
                </a:prstGeom>
                <a:noFill/>
                <a:ln w="12700">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43" name="Line 643"/>
                <p:cNvSpPr>
                  <a:spLocks noChangeShapeType="1"/>
                </p:cNvSpPr>
                <p:nvPr/>
              </p:nvSpPr>
              <p:spPr bwMode="auto">
                <a:xfrm>
                  <a:off x="686" y="2108"/>
                  <a:ext cx="4114" cy="0"/>
                </a:xfrm>
                <a:prstGeom prst="line">
                  <a:avLst/>
                </a:prstGeom>
                <a:noFill/>
                <a:ln w="12700">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44" name="Line 644"/>
                <p:cNvSpPr>
                  <a:spLocks noChangeShapeType="1"/>
                </p:cNvSpPr>
                <p:nvPr/>
              </p:nvSpPr>
              <p:spPr bwMode="auto">
                <a:xfrm>
                  <a:off x="686" y="2243"/>
                  <a:ext cx="4114" cy="0"/>
                </a:xfrm>
                <a:prstGeom prst="line">
                  <a:avLst/>
                </a:prstGeom>
                <a:noFill/>
                <a:ln w="12700">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45" name="Line 645"/>
                <p:cNvSpPr>
                  <a:spLocks noChangeShapeType="1"/>
                </p:cNvSpPr>
                <p:nvPr/>
              </p:nvSpPr>
              <p:spPr bwMode="auto">
                <a:xfrm>
                  <a:off x="686" y="2379"/>
                  <a:ext cx="4114" cy="0"/>
                </a:xfrm>
                <a:prstGeom prst="line">
                  <a:avLst/>
                </a:prstGeom>
                <a:noFill/>
                <a:ln w="12700">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46" name="Line 646"/>
                <p:cNvSpPr>
                  <a:spLocks noChangeShapeType="1"/>
                </p:cNvSpPr>
                <p:nvPr/>
              </p:nvSpPr>
              <p:spPr bwMode="auto">
                <a:xfrm>
                  <a:off x="686" y="2514"/>
                  <a:ext cx="4114" cy="0"/>
                </a:xfrm>
                <a:prstGeom prst="line">
                  <a:avLst/>
                </a:prstGeom>
                <a:noFill/>
                <a:ln w="12700">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47" name="Line 647"/>
                <p:cNvSpPr>
                  <a:spLocks noChangeShapeType="1"/>
                </p:cNvSpPr>
                <p:nvPr/>
              </p:nvSpPr>
              <p:spPr bwMode="auto">
                <a:xfrm>
                  <a:off x="686" y="2650"/>
                  <a:ext cx="4114" cy="0"/>
                </a:xfrm>
                <a:prstGeom prst="line">
                  <a:avLst/>
                </a:prstGeom>
                <a:noFill/>
                <a:ln w="12700">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48" name="Line 648"/>
                <p:cNvSpPr>
                  <a:spLocks noChangeShapeType="1"/>
                </p:cNvSpPr>
                <p:nvPr/>
              </p:nvSpPr>
              <p:spPr bwMode="auto">
                <a:xfrm>
                  <a:off x="686" y="2785"/>
                  <a:ext cx="4114" cy="0"/>
                </a:xfrm>
                <a:prstGeom prst="line">
                  <a:avLst/>
                </a:prstGeom>
                <a:noFill/>
                <a:ln w="12700">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49" name="Line 649"/>
                <p:cNvSpPr>
                  <a:spLocks noChangeShapeType="1"/>
                </p:cNvSpPr>
                <p:nvPr/>
              </p:nvSpPr>
              <p:spPr bwMode="auto">
                <a:xfrm>
                  <a:off x="686" y="2921"/>
                  <a:ext cx="4114" cy="0"/>
                </a:xfrm>
                <a:prstGeom prst="line">
                  <a:avLst/>
                </a:prstGeom>
                <a:noFill/>
                <a:ln w="12700">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50" name="Line 650"/>
                <p:cNvSpPr>
                  <a:spLocks noChangeShapeType="1"/>
                </p:cNvSpPr>
                <p:nvPr/>
              </p:nvSpPr>
              <p:spPr bwMode="auto">
                <a:xfrm>
                  <a:off x="686" y="3056"/>
                  <a:ext cx="4114" cy="0"/>
                </a:xfrm>
                <a:prstGeom prst="line">
                  <a:avLst/>
                </a:prstGeom>
                <a:noFill/>
                <a:ln w="12700">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51" name="Line 651"/>
                <p:cNvSpPr>
                  <a:spLocks noChangeShapeType="1"/>
                </p:cNvSpPr>
                <p:nvPr/>
              </p:nvSpPr>
              <p:spPr bwMode="auto">
                <a:xfrm>
                  <a:off x="686" y="3192"/>
                  <a:ext cx="4114" cy="0"/>
                </a:xfrm>
                <a:prstGeom prst="line">
                  <a:avLst/>
                </a:prstGeom>
                <a:noFill/>
                <a:ln w="12700">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52" name="Line 652"/>
                <p:cNvSpPr>
                  <a:spLocks noChangeShapeType="1"/>
                </p:cNvSpPr>
                <p:nvPr/>
              </p:nvSpPr>
              <p:spPr bwMode="auto">
                <a:xfrm>
                  <a:off x="686" y="3327"/>
                  <a:ext cx="4114" cy="0"/>
                </a:xfrm>
                <a:prstGeom prst="line">
                  <a:avLst/>
                </a:prstGeom>
                <a:noFill/>
                <a:ln w="12700">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53" name="Line 653"/>
                <p:cNvSpPr>
                  <a:spLocks noChangeShapeType="1"/>
                </p:cNvSpPr>
                <p:nvPr/>
              </p:nvSpPr>
              <p:spPr bwMode="auto">
                <a:xfrm>
                  <a:off x="686" y="3463"/>
                  <a:ext cx="4114" cy="0"/>
                </a:xfrm>
                <a:prstGeom prst="line">
                  <a:avLst/>
                </a:prstGeom>
                <a:noFill/>
                <a:ln w="12700">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54" name="Line 654"/>
                <p:cNvSpPr>
                  <a:spLocks noChangeShapeType="1"/>
                </p:cNvSpPr>
                <p:nvPr/>
              </p:nvSpPr>
              <p:spPr bwMode="auto">
                <a:xfrm>
                  <a:off x="686" y="3598"/>
                  <a:ext cx="4114" cy="0"/>
                </a:xfrm>
                <a:prstGeom prst="line">
                  <a:avLst/>
                </a:prstGeom>
                <a:noFill/>
                <a:ln w="12700">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55" name="Line 655"/>
                <p:cNvSpPr>
                  <a:spLocks noChangeShapeType="1"/>
                </p:cNvSpPr>
                <p:nvPr/>
              </p:nvSpPr>
              <p:spPr bwMode="auto">
                <a:xfrm>
                  <a:off x="686" y="3734"/>
                  <a:ext cx="4114" cy="0"/>
                </a:xfrm>
                <a:prstGeom prst="line">
                  <a:avLst/>
                </a:prstGeom>
                <a:noFill/>
                <a:ln w="12700">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56" name="Line 656"/>
                <p:cNvSpPr>
                  <a:spLocks noChangeShapeType="1"/>
                </p:cNvSpPr>
                <p:nvPr/>
              </p:nvSpPr>
              <p:spPr bwMode="auto">
                <a:xfrm>
                  <a:off x="686" y="3869"/>
                  <a:ext cx="4114" cy="0"/>
                </a:xfrm>
                <a:prstGeom prst="line">
                  <a:avLst/>
                </a:prstGeom>
                <a:noFill/>
                <a:ln w="12700">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57" name="Line 657"/>
                <p:cNvSpPr>
                  <a:spLocks noChangeShapeType="1"/>
                </p:cNvSpPr>
                <p:nvPr/>
              </p:nvSpPr>
              <p:spPr bwMode="auto">
                <a:xfrm>
                  <a:off x="686" y="4005"/>
                  <a:ext cx="4114" cy="0"/>
                </a:xfrm>
                <a:prstGeom prst="line">
                  <a:avLst/>
                </a:prstGeom>
                <a:noFill/>
                <a:ln w="12700" cap="sq">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58" name="Line 658"/>
                <p:cNvSpPr>
                  <a:spLocks noChangeShapeType="1"/>
                </p:cNvSpPr>
                <p:nvPr/>
              </p:nvSpPr>
              <p:spPr bwMode="auto">
                <a:xfrm>
                  <a:off x="686" y="594"/>
                  <a:ext cx="0" cy="3411"/>
                </a:xfrm>
                <a:prstGeom prst="line">
                  <a:avLst/>
                </a:prstGeom>
                <a:noFill/>
                <a:ln w="12700" cap="sq">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59" name="Line 659"/>
                <p:cNvSpPr>
                  <a:spLocks noChangeShapeType="1"/>
                </p:cNvSpPr>
                <p:nvPr/>
              </p:nvSpPr>
              <p:spPr bwMode="auto">
                <a:xfrm>
                  <a:off x="851" y="594"/>
                  <a:ext cx="0" cy="3411"/>
                </a:xfrm>
                <a:prstGeom prst="line">
                  <a:avLst/>
                </a:prstGeom>
                <a:noFill/>
                <a:ln w="12700">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60" name="Line 660"/>
                <p:cNvSpPr>
                  <a:spLocks noChangeShapeType="1"/>
                </p:cNvSpPr>
                <p:nvPr/>
              </p:nvSpPr>
              <p:spPr bwMode="auto">
                <a:xfrm>
                  <a:off x="1015" y="594"/>
                  <a:ext cx="0" cy="3008"/>
                </a:xfrm>
                <a:prstGeom prst="line">
                  <a:avLst/>
                </a:prstGeom>
                <a:noFill/>
                <a:ln w="12700">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61" name="Line 661"/>
                <p:cNvSpPr>
                  <a:spLocks noChangeShapeType="1"/>
                </p:cNvSpPr>
                <p:nvPr/>
              </p:nvSpPr>
              <p:spPr bwMode="auto">
                <a:xfrm>
                  <a:off x="1180" y="594"/>
                  <a:ext cx="0" cy="3411"/>
                </a:xfrm>
                <a:prstGeom prst="line">
                  <a:avLst/>
                </a:prstGeom>
                <a:noFill/>
                <a:ln w="12700">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62" name="Line 662"/>
                <p:cNvSpPr>
                  <a:spLocks noChangeShapeType="1"/>
                </p:cNvSpPr>
                <p:nvPr/>
              </p:nvSpPr>
              <p:spPr bwMode="auto">
                <a:xfrm>
                  <a:off x="1344" y="594"/>
                  <a:ext cx="0" cy="3411"/>
                </a:xfrm>
                <a:prstGeom prst="line">
                  <a:avLst/>
                </a:prstGeom>
                <a:noFill/>
                <a:ln w="12700">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63" name="Line 663"/>
                <p:cNvSpPr>
                  <a:spLocks noChangeShapeType="1"/>
                </p:cNvSpPr>
                <p:nvPr/>
              </p:nvSpPr>
              <p:spPr bwMode="auto">
                <a:xfrm>
                  <a:off x="1509" y="594"/>
                  <a:ext cx="0" cy="3411"/>
                </a:xfrm>
                <a:prstGeom prst="line">
                  <a:avLst/>
                </a:prstGeom>
                <a:noFill/>
                <a:ln w="12700">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64" name="Line 664"/>
                <p:cNvSpPr>
                  <a:spLocks noChangeShapeType="1"/>
                </p:cNvSpPr>
                <p:nvPr/>
              </p:nvSpPr>
              <p:spPr bwMode="auto">
                <a:xfrm>
                  <a:off x="1674" y="594"/>
                  <a:ext cx="0" cy="3411"/>
                </a:xfrm>
                <a:prstGeom prst="line">
                  <a:avLst/>
                </a:prstGeom>
                <a:noFill/>
                <a:ln w="12700">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65" name="Line 665"/>
                <p:cNvSpPr>
                  <a:spLocks noChangeShapeType="1"/>
                </p:cNvSpPr>
                <p:nvPr/>
              </p:nvSpPr>
              <p:spPr bwMode="auto">
                <a:xfrm>
                  <a:off x="1838" y="594"/>
                  <a:ext cx="0" cy="3411"/>
                </a:xfrm>
                <a:prstGeom prst="line">
                  <a:avLst/>
                </a:prstGeom>
                <a:noFill/>
                <a:ln w="12700">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66" name="Line 666"/>
                <p:cNvSpPr>
                  <a:spLocks noChangeShapeType="1"/>
                </p:cNvSpPr>
                <p:nvPr/>
              </p:nvSpPr>
              <p:spPr bwMode="auto">
                <a:xfrm>
                  <a:off x="2003" y="594"/>
                  <a:ext cx="0" cy="3411"/>
                </a:xfrm>
                <a:prstGeom prst="line">
                  <a:avLst/>
                </a:prstGeom>
                <a:noFill/>
                <a:ln w="12700">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67" name="Line 667"/>
                <p:cNvSpPr>
                  <a:spLocks noChangeShapeType="1"/>
                </p:cNvSpPr>
                <p:nvPr/>
              </p:nvSpPr>
              <p:spPr bwMode="auto">
                <a:xfrm>
                  <a:off x="2167" y="594"/>
                  <a:ext cx="0" cy="3411"/>
                </a:xfrm>
                <a:prstGeom prst="line">
                  <a:avLst/>
                </a:prstGeom>
                <a:noFill/>
                <a:ln w="12700">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68" name="Line 668"/>
                <p:cNvSpPr>
                  <a:spLocks noChangeShapeType="1"/>
                </p:cNvSpPr>
                <p:nvPr/>
              </p:nvSpPr>
              <p:spPr bwMode="auto">
                <a:xfrm>
                  <a:off x="2332" y="594"/>
                  <a:ext cx="0" cy="3411"/>
                </a:xfrm>
                <a:prstGeom prst="line">
                  <a:avLst/>
                </a:prstGeom>
                <a:noFill/>
                <a:ln w="12700">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69" name="Line 669"/>
                <p:cNvSpPr>
                  <a:spLocks noChangeShapeType="1"/>
                </p:cNvSpPr>
                <p:nvPr/>
              </p:nvSpPr>
              <p:spPr bwMode="auto">
                <a:xfrm>
                  <a:off x="2497" y="594"/>
                  <a:ext cx="0" cy="3411"/>
                </a:xfrm>
                <a:prstGeom prst="line">
                  <a:avLst/>
                </a:prstGeom>
                <a:noFill/>
                <a:ln w="12700">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70" name="Line 670"/>
                <p:cNvSpPr>
                  <a:spLocks noChangeShapeType="1"/>
                </p:cNvSpPr>
                <p:nvPr/>
              </p:nvSpPr>
              <p:spPr bwMode="auto">
                <a:xfrm>
                  <a:off x="2670" y="594"/>
                  <a:ext cx="0" cy="3411"/>
                </a:xfrm>
                <a:prstGeom prst="line">
                  <a:avLst/>
                </a:prstGeom>
                <a:noFill/>
                <a:ln w="12700">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71" name="Line 671"/>
                <p:cNvSpPr>
                  <a:spLocks noChangeShapeType="1"/>
                </p:cNvSpPr>
                <p:nvPr/>
              </p:nvSpPr>
              <p:spPr bwMode="auto">
                <a:xfrm>
                  <a:off x="2834" y="594"/>
                  <a:ext cx="0" cy="3411"/>
                </a:xfrm>
                <a:prstGeom prst="line">
                  <a:avLst/>
                </a:prstGeom>
                <a:noFill/>
                <a:ln w="12700">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72" name="Line 672"/>
                <p:cNvSpPr>
                  <a:spLocks noChangeShapeType="1"/>
                </p:cNvSpPr>
                <p:nvPr/>
              </p:nvSpPr>
              <p:spPr bwMode="auto">
                <a:xfrm>
                  <a:off x="2989" y="594"/>
                  <a:ext cx="0" cy="3411"/>
                </a:xfrm>
                <a:prstGeom prst="line">
                  <a:avLst/>
                </a:prstGeom>
                <a:noFill/>
                <a:ln w="12700">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73" name="Line 673"/>
                <p:cNvSpPr>
                  <a:spLocks noChangeShapeType="1"/>
                </p:cNvSpPr>
                <p:nvPr/>
              </p:nvSpPr>
              <p:spPr bwMode="auto">
                <a:xfrm>
                  <a:off x="3154" y="594"/>
                  <a:ext cx="0" cy="3411"/>
                </a:xfrm>
                <a:prstGeom prst="line">
                  <a:avLst/>
                </a:prstGeom>
                <a:noFill/>
                <a:ln w="12700">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74" name="Line 674"/>
                <p:cNvSpPr>
                  <a:spLocks noChangeShapeType="1"/>
                </p:cNvSpPr>
                <p:nvPr/>
              </p:nvSpPr>
              <p:spPr bwMode="auto">
                <a:xfrm>
                  <a:off x="3319" y="594"/>
                  <a:ext cx="0" cy="3411"/>
                </a:xfrm>
                <a:prstGeom prst="line">
                  <a:avLst/>
                </a:prstGeom>
                <a:noFill/>
                <a:ln w="12700">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75" name="Line 675"/>
                <p:cNvSpPr>
                  <a:spLocks noChangeShapeType="1"/>
                </p:cNvSpPr>
                <p:nvPr/>
              </p:nvSpPr>
              <p:spPr bwMode="auto">
                <a:xfrm>
                  <a:off x="3483" y="594"/>
                  <a:ext cx="0" cy="3411"/>
                </a:xfrm>
                <a:prstGeom prst="line">
                  <a:avLst/>
                </a:prstGeom>
                <a:noFill/>
                <a:ln w="12700">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76" name="Line 676"/>
                <p:cNvSpPr>
                  <a:spLocks noChangeShapeType="1"/>
                </p:cNvSpPr>
                <p:nvPr/>
              </p:nvSpPr>
              <p:spPr bwMode="auto">
                <a:xfrm>
                  <a:off x="3648" y="594"/>
                  <a:ext cx="0" cy="3411"/>
                </a:xfrm>
                <a:prstGeom prst="line">
                  <a:avLst/>
                </a:prstGeom>
                <a:noFill/>
                <a:ln w="12700">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77" name="Line 677"/>
                <p:cNvSpPr>
                  <a:spLocks noChangeShapeType="1"/>
                </p:cNvSpPr>
                <p:nvPr/>
              </p:nvSpPr>
              <p:spPr bwMode="auto">
                <a:xfrm>
                  <a:off x="3812" y="594"/>
                  <a:ext cx="0" cy="3411"/>
                </a:xfrm>
                <a:prstGeom prst="line">
                  <a:avLst/>
                </a:prstGeom>
                <a:noFill/>
                <a:ln w="12700">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78" name="Line 678"/>
                <p:cNvSpPr>
                  <a:spLocks noChangeShapeType="1"/>
                </p:cNvSpPr>
                <p:nvPr/>
              </p:nvSpPr>
              <p:spPr bwMode="auto">
                <a:xfrm>
                  <a:off x="3977" y="594"/>
                  <a:ext cx="0" cy="3411"/>
                </a:xfrm>
                <a:prstGeom prst="line">
                  <a:avLst/>
                </a:prstGeom>
                <a:noFill/>
                <a:ln w="12700">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79" name="Line 679"/>
                <p:cNvSpPr>
                  <a:spLocks noChangeShapeType="1"/>
                </p:cNvSpPr>
                <p:nvPr/>
              </p:nvSpPr>
              <p:spPr bwMode="auto">
                <a:xfrm>
                  <a:off x="4306" y="594"/>
                  <a:ext cx="0" cy="3411"/>
                </a:xfrm>
                <a:prstGeom prst="line">
                  <a:avLst/>
                </a:prstGeom>
                <a:noFill/>
                <a:ln w="12700">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80" name="Line 680"/>
                <p:cNvSpPr>
                  <a:spLocks noChangeShapeType="1"/>
                </p:cNvSpPr>
                <p:nvPr/>
              </p:nvSpPr>
              <p:spPr bwMode="auto">
                <a:xfrm>
                  <a:off x="4471" y="594"/>
                  <a:ext cx="0" cy="3411"/>
                </a:xfrm>
                <a:prstGeom prst="line">
                  <a:avLst/>
                </a:prstGeom>
                <a:noFill/>
                <a:ln w="12700">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81" name="Line 681"/>
                <p:cNvSpPr>
                  <a:spLocks noChangeShapeType="1"/>
                </p:cNvSpPr>
                <p:nvPr/>
              </p:nvSpPr>
              <p:spPr bwMode="auto">
                <a:xfrm>
                  <a:off x="4635" y="594"/>
                  <a:ext cx="0" cy="3411"/>
                </a:xfrm>
                <a:prstGeom prst="line">
                  <a:avLst/>
                </a:prstGeom>
                <a:noFill/>
                <a:ln w="12700">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82" name="Line 682"/>
                <p:cNvSpPr>
                  <a:spLocks noChangeShapeType="1"/>
                </p:cNvSpPr>
                <p:nvPr/>
              </p:nvSpPr>
              <p:spPr bwMode="auto">
                <a:xfrm>
                  <a:off x="4800" y="594"/>
                  <a:ext cx="0" cy="3411"/>
                </a:xfrm>
                <a:prstGeom prst="line">
                  <a:avLst/>
                </a:prstGeom>
                <a:noFill/>
                <a:ln w="12700" cap="sq">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83" name="Line 683"/>
                <p:cNvSpPr>
                  <a:spLocks noChangeShapeType="1"/>
                </p:cNvSpPr>
                <p:nvPr/>
              </p:nvSpPr>
              <p:spPr bwMode="auto">
                <a:xfrm>
                  <a:off x="4151" y="600"/>
                  <a:ext cx="0" cy="3405"/>
                </a:xfrm>
                <a:prstGeom prst="line">
                  <a:avLst/>
                </a:prstGeom>
                <a:noFill/>
                <a:ln w="12700">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84" name="Line 684"/>
                <p:cNvSpPr>
                  <a:spLocks noChangeShapeType="1"/>
                </p:cNvSpPr>
                <p:nvPr/>
              </p:nvSpPr>
              <p:spPr bwMode="auto">
                <a:xfrm>
                  <a:off x="1015" y="3598"/>
                  <a:ext cx="0" cy="407"/>
                </a:xfrm>
                <a:prstGeom prst="line">
                  <a:avLst/>
                </a:prstGeom>
                <a:noFill/>
                <a:ln w="12700">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85" name="Line 685"/>
                <p:cNvSpPr>
                  <a:spLocks noChangeShapeType="1"/>
                </p:cNvSpPr>
                <p:nvPr/>
              </p:nvSpPr>
              <p:spPr bwMode="auto">
                <a:xfrm>
                  <a:off x="1506" y="1037"/>
                  <a:ext cx="0" cy="1618"/>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86" name="Line 686"/>
                <p:cNvSpPr>
                  <a:spLocks noChangeShapeType="1"/>
                </p:cNvSpPr>
                <p:nvPr/>
              </p:nvSpPr>
              <p:spPr bwMode="auto">
                <a:xfrm>
                  <a:off x="1509" y="2651"/>
                  <a:ext cx="2304"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87" name="Line 687"/>
                <p:cNvSpPr>
                  <a:spLocks noChangeShapeType="1"/>
                </p:cNvSpPr>
                <p:nvPr/>
              </p:nvSpPr>
              <p:spPr bwMode="auto">
                <a:xfrm>
                  <a:off x="3816" y="1034"/>
                  <a:ext cx="0" cy="1618"/>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154288" name="Line 688"/>
              <p:cNvSpPr>
                <a:spLocks noChangeShapeType="1"/>
              </p:cNvSpPr>
              <p:nvPr/>
            </p:nvSpPr>
            <p:spPr bwMode="auto">
              <a:xfrm>
                <a:off x="1509" y="1033"/>
                <a:ext cx="8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89" name="Line 689"/>
              <p:cNvSpPr>
                <a:spLocks noChangeShapeType="1"/>
              </p:cNvSpPr>
              <p:nvPr/>
            </p:nvSpPr>
            <p:spPr bwMode="auto">
              <a:xfrm>
                <a:off x="1506" y="2380"/>
                <a:ext cx="8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90" name="Line 690"/>
              <p:cNvSpPr>
                <a:spLocks noChangeShapeType="1"/>
              </p:cNvSpPr>
              <p:nvPr/>
            </p:nvSpPr>
            <p:spPr bwMode="auto">
              <a:xfrm>
                <a:off x="1512" y="1306"/>
                <a:ext cx="8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91" name="Line 691"/>
              <p:cNvSpPr>
                <a:spLocks noChangeShapeType="1"/>
              </p:cNvSpPr>
              <p:nvPr/>
            </p:nvSpPr>
            <p:spPr bwMode="auto">
              <a:xfrm>
                <a:off x="1509" y="2113"/>
                <a:ext cx="8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92" name="Line 692"/>
              <p:cNvSpPr>
                <a:spLocks noChangeShapeType="1"/>
              </p:cNvSpPr>
              <p:nvPr/>
            </p:nvSpPr>
            <p:spPr bwMode="auto">
              <a:xfrm>
                <a:off x="1506" y="1570"/>
                <a:ext cx="8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93" name="Line 693"/>
              <p:cNvSpPr>
                <a:spLocks noChangeShapeType="1"/>
              </p:cNvSpPr>
              <p:nvPr/>
            </p:nvSpPr>
            <p:spPr bwMode="auto">
              <a:xfrm>
                <a:off x="1512" y="1837"/>
                <a:ext cx="8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94" name="Line 694"/>
              <p:cNvSpPr>
                <a:spLocks noChangeShapeType="1"/>
              </p:cNvSpPr>
              <p:nvPr/>
            </p:nvSpPr>
            <p:spPr bwMode="auto">
              <a:xfrm>
                <a:off x="3732" y="1168"/>
                <a:ext cx="8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95" name="Line 695"/>
              <p:cNvSpPr>
                <a:spLocks noChangeShapeType="1"/>
              </p:cNvSpPr>
              <p:nvPr/>
            </p:nvSpPr>
            <p:spPr bwMode="auto">
              <a:xfrm>
                <a:off x="3729" y="1462"/>
                <a:ext cx="8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96" name="Line 696"/>
              <p:cNvSpPr>
                <a:spLocks noChangeShapeType="1"/>
              </p:cNvSpPr>
              <p:nvPr/>
            </p:nvSpPr>
            <p:spPr bwMode="auto">
              <a:xfrm>
                <a:off x="3735" y="1756"/>
                <a:ext cx="8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97" name="Line 697"/>
              <p:cNvSpPr>
                <a:spLocks noChangeShapeType="1"/>
              </p:cNvSpPr>
              <p:nvPr/>
            </p:nvSpPr>
            <p:spPr bwMode="auto">
              <a:xfrm>
                <a:off x="3732" y="2059"/>
                <a:ext cx="8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98" name="Line 698"/>
              <p:cNvSpPr>
                <a:spLocks noChangeShapeType="1"/>
              </p:cNvSpPr>
              <p:nvPr/>
            </p:nvSpPr>
            <p:spPr bwMode="auto">
              <a:xfrm>
                <a:off x="3729" y="2353"/>
                <a:ext cx="8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154299" name="Rectangle 699"/>
            <p:cNvSpPr>
              <a:spLocks noChangeArrowheads="1"/>
            </p:cNvSpPr>
            <p:nvPr/>
          </p:nvSpPr>
          <p:spPr bwMode="auto">
            <a:xfrm>
              <a:off x="1749" y="2294"/>
              <a:ext cx="329" cy="540"/>
            </a:xfrm>
            <a:prstGeom prst="rect">
              <a:avLst/>
            </a:prstGeom>
            <a:solidFill>
              <a:srgbClr val="FFCCFF"/>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4300" name="Rectangle 700"/>
            <p:cNvSpPr>
              <a:spLocks noChangeArrowheads="1"/>
            </p:cNvSpPr>
            <p:nvPr/>
          </p:nvSpPr>
          <p:spPr bwMode="auto">
            <a:xfrm>
              <a:off x="2078" y="2559"/>
              <a:ext cx="329" cy="274"/>
            </a:xfrm>
            <a:prstGeom prst="rect">
              <a:avLst/>
            </a:prstGeom>
            <a:solidFill>
              <a:srgbClr val="FFCCFF"/>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endParaRPr lang="ja-JP" altLang="ja-JP" sz="1400">
                <a:solidFill>
                  <a:srgbClr val="FFCCFF"/>
                </a:solidFill>
              </a:endParaRPr>
            </a:p>
          </p:txBody>
        </p:sp>
        <p:sp>
          <p:nvSpPr>
            <p:cNvPr id="154301" name="Rectangle 701"/>
            <p:cNvSpPr>
              <a:spLocks noChangeArrowheads="1"/>
            </p:cNvSpPr>
            <p:nvPr/>
          </p:nvSpPr>
          <p:spPr bwMode="auto">
            <a:xfrm>
              <a:off x="2407" y="2623"/>
              <a:ext cx="329" cy="211"/>
            </a:xfrm>
            <a:prstGeom prst="rect">
              <a:avLst/>
            </a:prstGeom>
            <a:solidFill>
              <a:srgbClr val="FFCCFF"/>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4302" name="Rectangle 702"/>
            <p:cNvSpPr>
              <a:spLocks noChangeArrowheads="1"/>
            </p:cNvSpPr>
            <p:nvPr/>
          </p:nvSpPr>
          <p:spPr bwMode="auto">
            <a:xfrm>
              <a:off x="2736" y="2696"/>
              <a:ext cx="338" cy="138"/>
            </a:xfrm>
            <a:prstGeom prst="rect">
              <a:avLst/>
            </a:prstGeom>
            <a:solidFill>
              <a:srgbClr val="FFCCFF"/>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4303" name="Rectangle 703"/>
            <p:cNvSpPr>
              <a:spLocks noChangeArrowheads="1"/>
            </p:cNvSpPr>
            <p:nvPr/>
          </p:nvSpPr>
          <p:spPr bwMode="auto">
            <a:xfrm>
              <a:off x="3074" y="2724"/>
              <a:ext cx="320" cy="110"/>
            </a:xfrm>
            <a:prstGeom prst="rect">
              <a:avLst/>
            </a:prstGeom>
            <a:solidFill>
              <a:srgbClr val="FFCCFF"/>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4304" name="Rectangle 704"/>
            <p:cNvSpPr>
              <a:spLocks noChangeArrowheads="1"/>
            </p:cNvSpPr>
            <p:nvPr/>
          </p:nvSpPr>
          <p:spPr bwMode="auto">
            <a:xfrm>
              <a:off x="3394" y="2760"/>
              <a:ext cx="329" cy="73"/>
            </a:xfrm>
            <a:prstGeom prst="rect">
              <a:avLst/>
            </a:prstGeom>
            <a:solidFill>
              <a:srgbClr val="FFCCFF"/>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4305" name="Rectangle 705"/>
            <p:cNvSpPr>
              <a:spLocks noChangeArrowheads="1"/>
            </p:cNvSpPr>
            <p:nvPr/>
          </p:nvSpPr>
          <p:spPr bwMode="auto">
            <a:xfrm>
              <a:off x="3723" y="2678"/>
              <a:ext cx="330" cy="156"/>
            </a:xfrm>
            <a:prstGeom prst="rect">
              <a:avLst/>
            </a:prstGeom>
            <a:solidFill>
              <a:srgbClr val="FFCCFF"/>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4306" name="Text Box 706"/>
            <p:cNvSpPr txBox="1">
              <a:spLocks noChangeArrowheads="1"/>
            </p:cNvSpPr>
            <p:nvPr/>
          </p:nvSpPr>
          <p:spPr bwMode="auto">
            <a:xfrm>
              <a:off x="1509" y="2733"/>
              <a:ext cx="26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０</a:t>
              </a:r>
            </a:p>
          </p:txBody>
        </p:sp>
        <p:sp>
          <p:nvSpPr>
            <p:cNvPr id="154307" name="Text Box 707"/>
            <p:cNvSpPr txBox="1">
              <a:spLocks noChangeArrowheads="1"/>
            </p:cNvSpPr>
            <p:nvPr/>
          </p:nvSpPr>
          <p:spPr bwMode="auto">
            <a:xfrm>
              <a:off x="1402" y="1111"/>
              <a:ext cx="42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１２０</a:t>
              </a:r>
            </a:p>
          </p:txBody>
        </p:sp>
        <p:sp>
          <p:nvSpPr>
            <p:cNvPr id="154308" name="Text Box 708"/>
            <p:cNvSpPr txBox="1">
              <a:spLocks noChangeArrowheads="1"/>
            </p:cNvSpPr>
            <p:nvPr/>
          </p:nvSpPr>
          <p:spPr bwMode="auto">
            <a:xfrm>
              <a:off x="1399" y="1396"/>
              <a:ext cx="42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１００</a:t>
              </a:r>
            </a:p>
          </p:txBody>
        </p:sp>
        <p:sp>
          <p:nvSpPr>
            <p:cNvPr id="154309" name="Text Box 709"/>
            <p:cNvSpPr txBox="1">
              <a:spLocks noChangeArrowheads="1"/>
            </p:cNvSpPr>
            <p:nvPr/>
          </p:nvSpPr>
          <p:spPr bwMode="auto">
            <a:xfrm>
              <a:off x="1441" y="1654"/>
              <a:ext cx="42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８０</a:t>
              </a:r>
            </a:p>
          </p:txBody>
        </p:sp>
        <p:sp>
          <p:nvSpPr>
            <p:cNvPr id="154310" name="Text Box 710"/>
            <p:cNvSpPr txBox="1">
              <a:spLocks noChangeArrowheads="1"/>
            </p:cNvSpPr>
            <p:nvPr/>
          </p:nvSpPr>
          <p:spPr bwMode="auto">
            <a:xfrm>
              <a:off x="1447" y="2191"/>
              <a:ext cx="42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４０</a:t>
              </a:r>
            </a:p>
          </p:txBody>
        </p:sp>
        <p:sp>
          <p:nvSpPr>
            <p:cNvPr id="154311" name="Text Box 711"/>
            <p:cNvSpPr txBox="1">
              <a:spLocks noChangeArrowheads="1"/>
            </p:cNvSpPr>
            <p:nvPr/>
          </p:nvSpPr>
          <p:spPr bwMode="auto">
            <a:xfrm>
              <a:off x="1444" y="2458"/>
              <a:ext cx="42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２０</a:t>
              </a:r>
            </a:p>
          </p:txBody>
        </p:sp>
        <p:sp>
          <p:nvSpPr>
            <p:cNvPr id="154312" name="Text Box 712"/>
            <p:cNvSpPr txBox="1">
              <a:spLocks noChangeArrowheads="1"/>
            </p:cNvSpPr>
            <p:nvPr/>
          </p:nvSpPr>
          <p:spPr bwMode="auto">
            <a:xfrm>
              <a:off x="1456" y="1921"/>
              <a:ext cx="42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６０</a:t>
              </a:r>
            </a:p>
          </p:txBody>
        </p:sp>
        <p:sp>
          <p:nvSpPr>
            <p:cNvPr id="154313" name="Text Box 713"/>
            <p:cNvSpPr txBox="1">
              <a:spLocks noChangeArrowheads="1"/>
            </p:cNvSpPr>
            <p:nvPr/>
          </p:nvSpPr>
          <p:spPr bwMode="auto">
            <a:xfrm>
              <a:off x="3983" y="1255"/>
              <a:ext cx="42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１００</a:t>
              </a:r>
            </a:p>
          </p:txBody>
        </p:sp>
        <p:sp>
          <p:nvSpPr>
            <p:cNvPr id="154314" name="Text Box 714"/>
            <p:cNvSpPr txBox="1">
              <a:spLocks noChangeArrowheads="1"/>
            </p:cNvSpPr>
            <p:nvPr/>
          </p:nvSpPr>
          <p:spPr bwMode="auto">
            <a:xfrm>
              <a:off x="3970" y="1548"/>
              <a:ext cx="42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８０</a:t>
              </a:r>
            </a:p>
          </p:txBody>
        </p:sp>
        <p:sp>
          <p:nvSpPr>
            <p:cNvPr id="154315" name="Text Box 715"/>
            <p:cNvSpPr txBox="1">
              <a:spLocks noChangeArrowheads="1"/>
            </p:cNvSpPr>
            <p:nvPr/>
          </p:nvSpPr>
          <p:spPr bwMode="auto">
            <a:xfrm>
              <a:off x="3967" y="1833"/>
              <a:ext cx="42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６０</a:t>
              </a:r>
            </a:p>
          </p:txBody>
        </p:sp>
        <p:sp>
          <p:nvSpPr>
            <p:cNvPr id="154316" name="Text Box 716"/>
            <p:cNvSpPr txBox="1">
              <a:spLocks noChangeArrowheads="1"/>
            </p:cNvSpPr>
            <p:nvPr/>
          </p:nvSpPr>
          <p:spPr bwMode="auto">
            <a:xfrm>
              <a:off x="3964" y="2136"/>
              <a:ext cx="42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４０</a:t>
              </a:r>
            </a:p>
          </p:txBody>
        </p:sp>
        <p:sp>
          <p:nvSpPr>
            <p:cNvPr id="154317" name="Text Box 717"/>
            <p:cNvSpPr txBox="1">
              <a:spLocks noChangeArrowheads="1"/>
            </p:cNvSpPr>
            <p:nvPr/>
          </p:nvSpPr>
          <p:spPr bwMode="auto">
            <a:xfrm>
              <a:off x="3961" y="2430"/>
              <a:ext cx="42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２０</a:t>
              </a:r>
            </a:p>
          </p:txBody>
        </p:sp>
        <p:sp>
          <p:nvSpPr>
            <p:cNvPr id="154318" name="Text Box 718"/>
            <p:cNvSpPr txBox="1">
              <a:spLocks noChangeArrowheads="1"/>
            </p:cNvSpPr>
            <p:nvPr/>
          </p:nvSpPr>
          <p:spPr bwMode="auto">
            <a:xfrm>
              <a:off x="4012" y="2737"/>
              <a:ext cx="26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０</a:t>
              </a:r>
            </a:p>
          </p:txBody>
        </p:sp>
        <p:sp>
          <p:nvSpPr>
            <p:cNvPr id="154319" name="Text Box 719"/>
            <p:cNvSpPr txBox="1">
              <a:spLocks noChangeArrowheads="1"/>
            </p:cNvSpPr>
            <p:nvPr/>
          </p:nvSpPr>
          <p:spPr bwMode="auto">
            <a:xfrm>
              <a:off x="3595" y="1372"/>
              <a:ext cx="284"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200"/>
                <a:t>●</a:t>
              </a:r>
            </a:p>
          </p:txBody>
        </p:sp>
        <p:sp>
          <p:nvSpPr>
            <p:cNvPr id="154320" name="Text Box 720"/>
            <p:cNvSpPr txBox="1">
              <a:spLocks noChangeArrowheads="1"/>
            </p:cNvSpPr>
            <p:nvPr/>
          </p:nvSpPr>
          <p:spPr bwMode="auto">
            <a:xfrm>
              <a:off x="3254" y="1474"/>
              <a:ext cx="284"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200"/>
                <a:t>●</a:t>
              </a:r>
            </a:p>
          </p:txBody>
        </p:sp>
        <p:sp>
          <p:nvSpPr>
            <p:cNvPr id="154321" name="Text Box 721"/>
            <p:cNvSpPr txBox="1">
              <a:spLocks noChangeArrowheads="1"/>
            </p:cNvSpPr>
            <p:nvPr/>
          </p:nvSpPr>
          <p:spPr bwMode="auto">
            <a:xfrm>
              <a:off x="2949" y="1590"/>
              <a:ext cx="284"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200"/>
                <a:t>●</a:t>
              </a:r>
            </a:p>
          </p:txBody>
        </p:sp>
        <p:sp>
          <p:nvSpPr>
            <p:cNvPr id="154322" name="Text Box 722"/>
            <p:cNvSpPr txBox="1">
              <a:spLocks noChangeArrowheads="1"/>
            </p:cNvSpPr>
            <p:nvPr/>
          </p:nvSpPr>
          <p:spPr bwMode="auto">
            <a:xfrm>
              <a:off x="2621" y="1724"/>
              <a:ext cx="284"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200"/>
                <a:t>●</a:t>
              </a:r>
            </a:p>
          </p:txBody>
        </p:sp>
        <p:sp>
          <p:nvSpPr>
            <p:cNvPr id="154323" name="Text Box 723"/>
            <p:cNvSpPr txBox="1">
              <a:spLocks noChangeArrowheads="1"/>
            </p:cNvSpPr>
            <p:nvPr/>
          </p:nvSpPr>
          <p:spPr bwMode="auto">
            <a:xfrm>
              <a:off x="2269" y="1929"/>
              <a:ext cx="284"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200"/>
                <a:t>●</a:t>
              </a:r>
            </a:p>
          </p:txBody>
        </p:sp>
        <p:sp>
          <p:nvSpPr>
            <p:cNvPr id="154324" name="Text Box 724"/>
            <p:cNvSpPr txBox="1">
              <a:spLocks noChangeArrowheads="1"/>
            </p:cNvSpPr>
            <p:nvPr/>
          </p:nvSpPr>
          <p:spPr bwMode="auto">
            <a:xfrm>
              <a:off x="1955" y="2208"/>
              <a:ext cx="284"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200"/>
                <a:t>●</a:t>
              </a:r>
            </a:p>
          </p:txBody>
        </p:sp>
        <p:sp>
          <p:nvSpPr>
            <p:cNvPr id="154325" name="Text Box 725"/>
            <p:cNvSpPr txBox="1">
              <a:spLocks noChangeArrowheads="1"/>
            </p:cNvSpPr>
            <p:nvPr/>
          </p:nvSpPr>
          <p:spPr bwMode="auto">
            <a:xfrm>
              <a:off x="3923" y="1277"/>
              <a:ext cx="284"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200"/>
                <a:t>●</a:t>
              </a:r>
            </a:p>
          </p:txBody>
        </p:sp>
        <p:sp>
          <p:nvSpPr>
            <p:cNvPr id="154326" name="Line 726"/>
            <p:cNvSpPr>
              <a:spLocks noChangeShapeType="1"/>
            </p:cNvSpPr>
            <p:nvPr/>
          </p:nvSpPr>
          <p:spPr bwMode="auto">
            <a:xfrm flipV="1">
              <a:off x="1749" y="2284"/>
              <a:ext cx="316" cy="548"/>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327" name="Line 727"/>
            <p:cNvSpPr>
              <a:spLocks noChangeShapeType="1"/>
            </p:cNvSpPr>
            <p:nvPr/>
          </p:nvSpPr>
          <p:spPr bwMode="auto">
            <a:xfrm rot="224030" flipV="1">
              <a:off x="2087" y="2000"/>
              <a:ext cx="293" cy="293"/>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328" name="Line 728"/>
            <p:cNvSpPr>
              <a:spLocks noChangeShapeType="1"/>
            </p:cNvSpPr>
            <p:nvPr/>
          </p:nvSpPr>
          <p:spPr bwMode="auto">
            <a:xfrm flipV="1">
              <a:off x="2416" y="1818"/>
              <a:ext cx="284" cy="164"/>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329" name="Line 729"/>
            <p:cNvSpPr>
              <a:spLocks noChangeShapeType="1"/>
            </p:cNvSpPr>
            <p:nvPr/>
          </p:nvSpPr>
          <p:spPr bwMode="auto">
            <a:xfrm rot="534018" flipV="1">
              <a:off x="2745" y="1644"/>
              <a:ext cx="315" cy="182"/>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330" name="Line 730"/>
            <p:cNvSpPr>
              <a:spLocks noChangeShapeType="1"/>
            </p:cNvSpPr>
            <p:nvPr/>
          </p:nvSpPr>
          <p:spPr bwMode="auto">
            <a:xfrm rot="504023" flipV="1">
              <a:off x="3074" y="1525"/>
              <a:ext cx="317" cy="183"/>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331" name="Line 731"/>
            <p:cNvSpPr>
              <a:spLocks noChangeShapeType="1"/>
            </p:cNvSpPr>
            <p:nvPr/>
          </p:nvSpPr>
          <p:spPr bwMode="auto">
            <a:xfrm rot="21501238" flipV="1">
              <a:off x="3376" y="1462"/>
              <a:ext cx="338" cy="91"/>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332" name="Line 732"/>
            <p:cNvSpPr>
              <a:spLocks noChangeShapeType="1"/>
            </p:cNvSpPr>
            <p:nvPr/>
          </p:nvSpPr>
          <p:spPr bwMode="auto">
            <a:xfrm rot="21567278" flipV="1">
              <a:off x="3714" y="1370"/>
              <a:ext cx="307" cy="82"/>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333" name="Text Box 733"/>
            <p:cNvSpPr txBox="1">
              <a:spLocks noChangeArrowheads="1"/>
            </p:cNvSpPr>
            <p:nvPr/>
          </p:nvSpPr>
          <p:spPr bwMode="auto">
            <a:xfrm>
              <a:off x="1421" y="958"/>
              <a:ext cx="35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（件）</a:t>
              </a:r>
            </a:p>
          </p:txBody>
        </p:sp>
        <p:sp>
          <p:nvSpPr>
            <p:cNvPr id="154334" name="Text Box 734"/>
            <p:cNvSpPr txBox="1">
              <a:spLocks noChangeArrowheads="1"/>
            </p:cNvSpPr>
            <p:nvPr/>
          </p:nvSpPr>
          <p:spPr bwMode="auto">
            <a:xfrm>
              <a:off x="4058" y="1100"/>
              <a:ext cx="35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a:t>
              </a:r>
            </a:p>
          </p:txBody>
        </p:sp>
        <p:sp>
          <p:nvSpPr>
            <p:cNvPr id="154335" name="Text Box 735"/>
            <p:cNvSpPr txBox="1">
              <a:spLocks noChangeArrowheads="1"/>
            </p:cNvSpPr>
            <p:nvPr/>
          </p:nvSpPr>
          <p:spPr bwMode="auto">
            <a:xfrm>
              <a:off x="1977" y="1059"/>
              <a:ext cx="1125" cy="393"/>
            </a:xfrm>
            <a:prstGeom prst="rect">
              <a:avLst/>
            </a:prstGeom>
            <a:solidFill>
              <a:schemeClr val="bg1"/>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平成１８年９月分</a:t>
              </a:r>
            </a:p>
            <a:p>
              <a:pPr algn="ctr">
                <a:spcBef>
                  <a:spcPct val="50000"/>
                </a:spcBef>
              </a:pPr>
              <a:r>
                <a:rPr lang="ja-JP" altLang="en-US" sz="1400"/>
                <a:t>＝１１０</a:t>
              </a:r>
            </a:p>
          </p:txBody>
        </p:sp>
        <p:sp>
          <p:nvSpPr>
            <p:cNvPr id="154336" name="Text Box 736"/>
            <p:cNvSpPr txBox="1">
              <a:spLocks noChangeArrowheads="1"/>
            </p:cNvSpPr>
            <p:nvPr/>
          </p:nvSpPr>
          <p:spPr bwMode="auto">
            <a:xfrm>
              <a:off x="2984" y="2092"/>
              <a:ext cx="7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作成日：</a:t>
              </a:r>
              <a:r>
                <a:rPr lang="en-US" altLang="ja-JP" sz="1400"/>
                <a:t>10/3</a:t>
              </a:r>
            </a:p>
          </p:txBody>
        </p:sp>
        <p:sp>
          <p:nvSpPr>
            <p:cNvPr id="154337" name="Text Box 737"/>
            <p:cNvSpPr txBox="1">
              <a:spLocks noChangeArrowheads="1"/>
            </p:cNvSpPr>
            <p:nvPr/>
          </p:nvSpPr>
          <p:spPr bwMode="auto">
            <a:xfrm>
              <a:off x="2981" y="2242"/>
              <a:ext cx="7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作成者：山田</a:t>
              </a:r>
            </a:p>
          </p:txBody>
        </p:sp>
        <p:sp>
          <p:nvSpPr>
            <p:cNvPr id="154338" name="Text Box 738"/>
            <p:cNvSpPr txBox="1">
              <a:spLocks noChangeArrowheads="1"/>
            </p:cNvSpPr>
            <p:nvPr/>
          </p:nvSpPr>
          <p:spPr bwMode="auto">
            <a:xfrm>
              <a:off x="1260" y="1371"/>
              <a:ext cx="250" cy="13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苦情数</a:t>
              </a:r>
            </a:p>
          </p:txBody>
        </p:sp>
        <p:sp>
          <p:nvSpPr>
            <p:cNvPr id="154339" name="Text Box 739"/>
            <p:cNvSpPr txBox="1">
              <a:spLocks noChangeArrowheads="1"/>
            </p:cNvSpPr>
            <p:nvPr/>
          </p:nvSpPr>
          <p:spPr bwMode="auto">
            <a:xfrm>
              <a:off x="4352" y="1462"/>
              <a:ext cx="250" cy="1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累積比率</a:t>
              </a:r>
            </a:p>
          </p:txBody>
        </p:sp>
        <p:sp>
          <p:nvSpPr>
            <p:cNvPr id="154340" name="Text Box 740"/>
            <p:cNvSpPr txBox="1">
              <a:spLocks noChangeArrowheads="1"/>
            </p:cNvSpPr>
            <p:nvPr/>
          </p:nvSpPr>
          <p:spPr bwMode="auto">
            <a:xfrm>
              <a:off x="1810" y="2734"/>
              <a:ext cx="250" cy="7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混　雑</a:t>
              </a:r>
            </a:p>
          </p:txBody>
        </p:sp>
        <p:sp>
          <p:nvSpPr>
            <p:cNvPr id="154341" name="Text Box 741"/>
            <p:cNvSpPr txBox="1">
              <a:spLocks noChangeArrowheads="1"/>
            </p:cNvSpPr>
            <p:nvPr/>
          </p:nvSpPr>
          <p:spPr bwMode="auto">
            <a:xfrm>
              <a:off x="2148" y="2698"/>
              <a:ext cx="250" cy="6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r">
                <a:spcBef>
                  <a:spcPct val="50000"/>
                </a:spcBef>
              </a:pPr>
              <a:r>
                <a:rPr lang="ja-JP" altLang="en-US" sz="1400"/>
                <a:t>メニュー少</a:t>
              </a:r>
            </a:p>
          </p:txBody>
        </p:sp>
        <p:sp>
          <p:nvSpPr>
            <p:cNvPr id="154342" name="Text Box 742"/>
            <p:cNvSpPr txBox="1">
              <a:spLocks noChangeArrowheads="1"/>
            </p:cNvSpPr>
            <p:nvPr/>
          </p:nvSpPr>
          <p:spPr bwMode="auto">
            <a:xfrm>
              <a:off x="2468" y="2706"/>
              <a:ext cx="250" cy="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r">
                <a:spcBef>
                  <a:spcPct val="50000"/>
                </a:spcBef>
              </a:pPr>
              <a:r>
                <a:rPr lang="ja-JP" altLang="en-US" sz="1400"/>
                <a:t>値段高い</a:t>
              </a:r>
            </a:p>
          </p:txBody>
        </p:sp>
        <p:sp>
          <p:nvSpPr>
            <p:cNvPr id="154343" name="Text Box 743"/>
            <p:cNvSpPr txBox="1">
              <a:spLocks noChangeArrowheads="1"/>
            </p:cNvSpPr>
            <p:nvPr/>
          </p:nvSpPr>
          <p:spPr bwMode="auto">
            <a:xfrm>
              <a:off x="2815" y="2743"/>
              <a:ext cx="250" cy="5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味</a:t>
              </a:r>
            </a:p>
          </p:txBody>
        </p:sp>
        <p:sp>
          <p:nvSpPr>
            <p:cNvPr id="154344" name="Text Box 744"/>
            <p:cNvSpPr txBox="1">
              <a:spLocks noChangeArrowheads="1"/>
            </p:cNvSpPr>
            <p:nvPr/>
          </p:nvSpPr>
          <p:spPr bwMode="auto">
            <a:xfrm>
              <a:off x="3117" y="2752"/>
              <a:ext cx="250" cy="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r">
                <a:spcBef>
                  <a:spcPct val="50000"/>
                </a:spcBef>
              </a:pPr>
              <a:r>
                <a:rPr lang="ja-JP" altLang="en-US" sz="1400"/>
                <a:t>空　調</a:t>
              </a:r>
            </a:p>
          </p:txBody>
        </p:sp>
        <p:sp>
          <p:nvSpPr>
            <p:cNvPr id="154345" name="Text Box 745"/>
            <p:cNvSpPr txBox="1">
              <a:spLocks noChangeArrowheads="1"/>
            </p:cNvSpPr>
            <p:nvPr/>
          </p:nvSpPr>
          <p:spPr bwMode="auto">
            <a:xfrm>
              <a:off x="3455" y="2770"/>
              <a:ext cx="250" cy="4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r">
                <a:spcBef>
                  <a:spcPct val="50000"/>
                </a:spcBef>
              </a:pPr>
              <a:r>
                <a:rPr lang="ja-JP" altLang="en-US" sz="1400"/>
                <a:t>設　備</a:t>
              </a:r>
            </a:p>
          </p:txBody>
        </p:sp>
        <p:sp>
          <p:nvSpPr>
            <p:cNvPr id="154346" name="Text Box 746"/>
            <p:cNvSpPr txBox="1">
              <a:spLocks noChangeArrowheads="1"/>
            </p:cNvSpPr>
            <p:nvPr/>
          </p:nvSpPr>
          <p:spPr bwMode="auto">
            <a:xfrm>
              <a:off x="3794" y="2797"/>
              <a:ext cx="250" cy="4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その他</a:t>
              </a:r>
            </a:p>
          </p:txBody>
        </p:sp>
        <p:sp>
          <p:nvSpPr>
            <p:cNvPr id="154347" name="Text Box 747"/>
            <p:cNvSpPr txBox="1">
              <a:spLocks noChangeArrowheads="1"/>
            </p:cNvSpPr>
            <p:nvPr/>
          </p:nvSpPr>
          <p:spPr bwMode="auto">
            <a:xfrm>
              <a:off x="1404" y="3444"/>
              <a:ext cx="2917"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800"/>
                <a:t>図１　食堂利用ｱﾝｹｰﾄの苦情数</a:t>
              </a:r>
            </a:p>
          </p:txBody>
        </p:sp>
        <p:sp>
          <p:nvSpPr>
            <p:cNvPr id="154351" name="Text Box 751"/>
            <p:cNvSpPr txBox="1">
              <a:spLocks noChangeArrowheads="1"/>
            </p:cNvSpPr>
            <p:nvPr/>
          </p:nvSpPr>
          <p:spPr bwMode="auto">
            <a:xfrm>
              <a:off x="2115" y="1257"/>
              <a:ext cx="304"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a:t>n</a:t>
              </a:r>
            </a:p>
          </p:txBody>
        </p:sp>
      </p:grpSp>
      <p:sp>
        <p:nvSpPr>
          <p:cNvPr id="154356" name="Text Box 756"/>
          <p:cNvSpPr txBox="1">
            <a:spLocks noChangeArrowheads="1"/>
          </p:cNvSpPr>
          <p:nvPr/>
        </p:nvSpPr>
        <p:spPr bwMode="auto">
          <a:xfrm>
            <a:off x="8405813" y="100013"/>
            <a:ext cx="7381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a:t>P</a:t>
            </a:r>
            <a:r>
              <a:rPr lang="ja-JP" altLang="en-US" sz="1600"/>
              <a:t>１７</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2"/>
          <p:cNvSpPr>
            <a:spLocks noChangeArrowheads="1"/>
          </p:cNvSpPr>
          <p:nvPr/>
        </p:nvSpPr>
        <p:spPr bwMode="auto">
          <a:xfrm>
            <a:off x="104775" y="152400"/>
            <a:ext cx="4032250" cy="469900"/>
          </a:xfrm>
          <a:prstGeom prst="rect">
            <a:avLst/>
          </a:prstGeom>
          <a:solidFill>
            <a:srgbClr val="FFCC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b="1"/>
              <a:t>　パレート図の使い方　Ｎｏ１</a:t>
            </a:r>
            <a:endParaRPr lang="ja-JP" altLang="en-US"/>
          </a:p>
        </p:txBody>
      </p:sp>
      <p:sp>
        <p:nvSpPr>
          <p:cNvPr id="154627" name="Text Box 3"/>
          <p:cNvSpPr txBox="1">
            <a:spLocks noChangeArrowheads="1"/>
          </p:cNvSpPr>
          <p:nvPr/>
        </p:nvSpPr>
        <p:spPr bwMode="auto">
          <a:xfrm>
            <a:off x="111125" y="1033463"/>
            <a:ext cx="74930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2000" b="1">
                <a:ea typeface="HGP創英角ｺﾞｼｯｸUB" pitchFamily="50" charset="-128"/>
              </a:rPr>
              <a:t>（１）何を問題として取り組むかを決める。（</a:t>
            </a:r>
            <a:r>
              <a:rPr lang="ja-JP" altLang="en-US" sz="2000" b="1">
                <a:solidFill>
                  <a:srgbClr val="006600"/>
                </a:solidFill>
                <a:ea typeface="HGP創英角ｺﾞｼｯｸUB" pitchFamily="50" charset="-128"/>
              </a:rPr>
              <a:t>テーマ選定で使います</a:t>
            </a:r>
            <a:r>
              <a:rPr lang="ja-JP" altLang="en-US" sz="2000" b="1">
                <a:ea typeface="HGP創英角ｺﾞｼｯｸUB" pitchFamily="50" charset="-128"/>
              </a:rPr>
              <a:t>）</a:t>
            </a:r>
          </a:p>
        </p:txBody>
      </p:sp>
      <p:grpSp>
        <p:nvGrpSpPr>
          <p:cNvPr id="154701" name="Group 77"/>
          <p:cNvGrpSpPr>
            <a:grpSpLocks/>
          </p:cNvGrpSpPr>
          <p:nvPr/>
        </p:nvGrpSpPr>
        <p:grpSpPr bwMode="auto">
          <a:xfrm>
            <a:off x="844550" y="2036763"/>
            <a:ext cx="4397375" cy="4318000"/>
            <a:chOff x="532" y="1283"/>
            <a:chExt cx="2770" cy="2720"/>
          </a:xfrm>
        </p:grpSpPr>
        <p:sp>
          <p:nvSpPr>
            <p:cNvPr id="154628" name="Line 4"/>
            <p:cNvSpPr>
              <a:spLocks noChangeShapeType="1"/>
            </p:cNvSpPr>
            <p:nvPr/>
          </p:nvSpPr>
          <p:spPr bwMode="auto">
            <a:xfrm>
              <a:off x="2814" y="1675"/>
              <a:ext cx="0" cy="1552"/>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629" name="Line 5"/>
            <p:cNvSpPr>
              <a:spLocks noChangeShapeType="1"/>
            </p:cNvSpPr>
            <p:nvPr/>
          </p:nvSpPr>
          <p:spPr bwMode="auto">
            <a:xfrm>
              <a:off x="2742" y="1675"/>
              <a:ext cx="7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630" name="Line 6"/>
            <p:cNvSpPr>
              <a:spLocks noChangeShapeType="1"/>
            </p:cNvSpPr>
            <p:nvPr/>
          </p:nvSpPr>
          <p:spPr bwMode="auto">
            <a:xfrm>
              <a:off x="2742" y="2899"/>
              <a:ext cx="7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631" name="Line 7"/>
            <p:cNvSpPr>
              <a:spLocks noChangeShapeType="1"/>
            </p:cNvSpPr>
            <p:nvPr/>
          </p:nvSpPr>
          <p:spPr bwMode="auto">
            <a:xfrm>
              <a:off x="2742" y="2611"/>
              <a:ext cx="7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632" name="Line 8"/>
            <p:cNvSpPr>
              <a:spLocks noChangeShapeType="1"/>
            </p:cNvSpPr>
            <p:nvPr/>
          </p:nvSpPr>
          <p:spPr bwMode="auto">
            <a:xfrm>
              <a:off x="2742" y="2299"/>
              <a:ext cx="7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633" name="Line 9"/>
            <p:cNvSpPr>
              <a:spLocks noChangeShapeType="1"/>
            </p:cNvSpPr>
            <p:nvPr/>
          </p:nvSpPr>
          <p:spPr bwMode="auto">
            <a:xfrm>
              <a:off x="2742" y="1979"/>
              <a:ext cx="7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634" name="Text Box 10"/>
            <p:cNvSpPr txBox="1">
              <a:spLocks noChangeArrowheads="1"/>
            </p:cNvSpPr>
            <p:nvPr/>
          </p:nvSpPr>
          <p:spPr bwMode="auto">
            <a:xfrm>
              <a:off x="2758" y="1579"/>
              <a:ext cx="4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１００</a:t>
              </a:r>
            </a:p>
          </p:txBody>
        </p:sp>
        <p:sp>
          <p:nvSpPr>
            <p:cNvPr id="154635" name="Text Box 11"/>
            <p:cNvSpPr txBox="1">
              <a:spLocks noChangeArrowheads="1"/>
            </p:cNvSpPr>
            <p:nvPr/>
          </p:nvSpPr>
          <p:spPr bwMode="auto">
            <a:xfrm>
              <a:off x="2758" y="1883"/>
              <a:ext cx="4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８０</a:t>
              </a:r>
            </a:p>
          </p:txBody>
        </p:sp>
        <p:sp>
          <p:nvSpPr>
            <p:cNvPr id="154636" name="Text Box 12"/>
            <p:cNvSpPr txBox="1">
              <a:spLocks noChangeArrowheads="1"/>
            </p:cNvSpPr>
            <p:nvPr/>
          </p:nvSpPr>
          <p:spPr bwMode="auto">
            <a:xfrm>
              <a:off x="2758" y="2203"/>
              <a:ext cx="4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６０</a:t>
              </a:r>
            </a:p>
          </p:txBody>
        </p:sp>
        <p:sp>
          <p:nvSpPr>
            <p:cNvPr id="154637" name="Text Box 13"/>
            <p:cNvSpPr txBox="1">
              <a:spLocks noChangeArrowheads="1"/>
            </p:cNvSpPr>
            <p:nvPr/>
          </p:nvSpPr>
          <p:spPr bwMode="auto">
            <a:xfrm>
              <a:off x="2758" y="2507"/>
              <a:ext cx="4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４０</a:t>
              </a:r>
            </a:p>
          </p:txBody>
        </p:sp>
        <p:sp>
          <p:nvSpPr>
            <p:cNvPr id="154638" name="Text Box 14"/>
            <p:cNvSpPr txBox="1">
              <a:spLocks noChangeArrowheads="1"/>
            </p:cNvSpPr>
            <p:nvPr/>
          </p:nvSpPr>
          <p:spPr bwMode="auto">
            <a:xfrm>
              <a:off x="2758" y="2795"/>
              <a:ext cx="4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２０</a:t>
              </a:r>
            </a:p>
          </p:txBody>
        </p:sp>
        <p:sp>
          <p:nvSpPr>
            <p:cNvPr id="154639" name="Text Box 15"/>
            <p:cNvSpPr txBox="1">
              <a:spLocks noChangeArrowheads="1"/>
            </p:cNvSpPr>
            <p:nvPr/>
          </p:nvSpPr>
          <p:spPr bwMode="auto">
            <a:xfrm>
              <a:off x="2766" y="3115"/>
              <a:ext cx="4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０</a:t>
              </a:r>
            </a:p>
          </p:txBody>
        </p:sp>
        <p:sp>
          <p:nvSpPr>
            <p:cNvPr id="154640" name="Text Box 16"/>
            <p:cNvSpPr txBox="1">
              <a:spLocks noChangeArrowheads="1"/>
            </p:cNvSpPr>
            <p:nvPr/>
          </p:nvSpPr>
          <p:spPr bwMode="auto">
            <a:xfrm>
              <a:off x="2780" y="1406"/>
              <a:ext cx="513"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a:t>
              </a:r>
            </a:p>
          </p:txBody>
        </p:sp>
        <p:sp>
          <p:nvSpPr>
            <p:cNvPr id="154641" name="Text Box 17"/>
            <p:cNvSpPr txBox="1">
              <a:spLocks noChangeArrowheads="1"/>
            </p:cNvSpPr>
            <p:nvPr/>
          </p:nvSpPr>
          <p:spPr bwMode="auto">
            <a:xfrm>
              <a:off x="1068" y="3179"/>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混雑</a:t>
              </a:r>
            </a:p>
          </p:txBody>
        </p:sp>
        <p:sp>
          <p:nvSpPr>
            <p:cNvPr id="154642" name="Text Box 18"/>
            <p:cNvSpPr txBox="1">
              <a:spLocks noChangeArrowheads="1"/>
            </p:cNvSpPr>
            <p:nvPr/>
          </p:nvSpPr>
          <p:spPr bwMode="auto">
            <a:xfrm>
              <a:off x="1324" y="3139"/>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メニュー少</a:t>
              </a:r>
            </a:p>
          </p:txBody>
        </p:sp>
        <p:sp>
          <p:nvSpPr>
            <p:cNvPr id="154643" name="Text Box 19"/>
            <p:cNvSpPr txBox="1">
              <a:spLocks noChangeArrowheads="1"/>
            </p:cNvSpPr>
            <p:nvPr/>
          </p:nvSpPr>
          <p:spPr bwMode="auto">
            <a:xfrm>
              <a:off x="1580" y="3147"/>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値段高い</a:t>
              </a:r>
            </a:p>
          </p:txBody>
        </p:sp>
        <p:sp>
          <p:nvSpPr>
            <p:cNvPr id="154644" name="Text Box 20"/>
            <p:cNvSpPr txBox="1">
              <a:spLocks noChangeArrowheads="1"/>
            </p:cNvSpPr>
            <p:nvPr/>
          </p:nvSpPr>
          <p:spPr bwMode="auto">
            <a:xfrm>
              <a:off x="1820" y="3171"/>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味</a:t>
              </a:r>
            </a:p>
          </p:txBody>
        </p:sp>
        <p:sp>
          <p:nvSpPr>
            <p:cNvPr id="154645" name="Text Box 21"/>
            <p:cNvSpPr txBox="1">
              <a:spLocks noChangeArrowheads="1"/>
            </p:cNvSpPr>
            <p:nvPr/>
          </p:nvSpPr>
          <p:spPr bwMode="auto">
            <a:xfrm>
              <a:off x="2052" y="3147"/>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空調</a:t>
              </a:r>
            </a:p>
          </p:txBody>
        </p:sp>
        <p:sp>
          <p:nvSpPr>
            <p:cNvPr id="154646" name="Text Box 22"/>
            <p:cNvSpPr txBox="1">
              <a:spLocks noChangeArrowheads="1"/>
            </p:cNvSpPr>
            <p:nvPr/>
          </p:nvSpPr>
          <p:spPr bwMode="auto">
            <a:xfrm>
              <a:off x="2284" y="3179"/>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設備</a:t>
              </a:r>
            </a:p>
          </p:txBody>
        </p:sp>
        <p:sp>
          <p:nvSpPr>
            <p:cNvPr id="154647" name="Text Box 23"/>
            <p:cNvSpPr txBox="1">
              <a:spLocks noChangeArrowheads="1"/>
            </p:cNvSpPr>
            <p:nvPr/>
          </p:nvSpPr>
          <p:spPr bwMode="auto">
            <a:xfrm>
              <a:off x="2524" y="3147"/>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その他</a:t>
              </a:r>
            </a:p>
          </p:txBody>
        </p:sp>
        <p:sp>
          <p:nvSpPr>
            <p:cNvPr id="154648" name="Text Box 24"/>
            <p:cNvSpPr txBox="1">
              <a:spLocks noChangeArrowheads="1"/>
            </p:cNvSpPr>
            <p:nvPr/>
          </p:nvSpPr>
          <p:spPr bwMode="auto">
            <a:xfrm>
              <a:off x="532" y="1747"/>
              <a:ext cx="250" cy="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苦情数</a:t>
              </a:r>
            </a:p>
          </p:txBody>
        </p:sp>
        <p:grpSp>
          <p:nvGrpSpPr>
            <p:cNvPr id="154650" name="Group 26"/>
            <p:cNvGrpSpPr>
              <a:grpSpLocks/>
            </p:cNvGrpSpPr>
            <p:nvPr/>
          </p:nvGrpSpPr>
          <p:grpSpPr bwMode="auto">
            <a:xfrm>
              <a:off x="1006" y="1522"/>
              <a:ext cx="1872" cy="1713"/>
              <a:chOff x="3224" y="1111"/>
              <a:chExt cx="1872" cy="1713"/>
            </a:xfrm>
          </p:grpSpPr>
          <p:sp>
            <p:nvSpPr>
              <p:cNvPr id="154651" name="Line 27"/>
              <p:cNvSpPr>
                <a:spLocks noChangeShapeType="1"/>
              </p:cNvSpPr>
              <p:nvPr/>
            </p:nvSpPr>
            <p:spPr bwMode="auto">
              <a:xfrm>
                <a:off x="3224" y="1111"/>
                <a:ext cx="0" cy="1713"/>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652" name="Line 28"/>
              <p:cNvSpPr>
                <a:spLocks noChangeShapeType="1"/>
              </p:cNvSpPr>
              <p:nvPr/>
            </p:nvSpPr>
            <p:spPr bwMode="auto">
              <a:xfrm>
                <a:off x="3232" y="2816"/>
                <a:ext cx="1864"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653" name="Line 29"/>
              <p:cNvSpPr>
                <a:spLocks noChangeShapeType="1"/>
              </p:cNvSpPr>
              <p:nvPr/>
            </p:nvSpPr>
            <p:spPr bwMode="auto">
              <a:xfrm>
                <a:off x="3224" y="2536"/>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654" name="Line 30"/>
              <p:cNvSpPr>
                <a:spLocks noChangeShapeType="1"/>
              </p:cNvSpPr>
              <p:nvPr/>
            </p:nvSpPr>
            <p:spPr bwMode="auto">
              <a:xfrm>
                <a:off x="3224" y="1120"/>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655" name="Line 31"/>
              <p:cNvSpPr>
                <a:spLocks noChangeShapeType="1"/>
              </p:cNvSpPr>
              <p:nvPr/>
            </p:nvSpPr>
            <p:spPr bwMode="auto">
              <a:xfrm>
                <a:off x="3224" y="1408"/>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656" name="Line 32"/>
              <p:cNvSpPr>
                <a:spLocks noChangeShapeType="1"/>
              </p:cNvSpPr>
              <p:nvPr/>
            </p:nvSpPr>
            <p:spPr bwMode="auto">
              <a:xfrm>
                <a:off x="3224" y="1696"/>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657" name="Line 33"/>
              <p:cNvSpPr>
                <a:spLocks noChangeShapeType="1"/>
              </p:cNvSpPr>
              <p:nvPr/>
            </p:nvSpPr>
            <p:spPr bwMode="auto">
              <a:xfrm>
                <a:off x="3224" y="1984"/>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658" name="Line 34"/>
              <p:cNvSpPr>
                <a:spLocks noChangeShapeType="1"/>
              </p:cNvSpPr>
              <p:nvPr/>
            </p:nvSpPr>
            <p:spPr bwMode="auto">
              <a:xfrm>
                <a:off x="3224" y="2272"/>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154659" name="Group 35"/>
            <p:cNvGrpSpPr>
              <a:grpSpLocks/>
            </p:cNvGrpSpPr>
            <p:nvPr/>
          </p:nvGrpSpPr>
          <p:grpSpPr bwMode="auto">
            <a:xfrm>
              <a:off x="686" y="1283"/>
              <a:ext cx="384" cy="2032"/>
              <a:chOff x="2904" y="872"/>
              <a:chExt cx="384" cy="2032"/>
            </a:xfrm>
          </p:grpSpPr>
          <p:sp>
            <p:nvSpPr>
              <p:cNvPr id="154660" name="Text Box 36"/>
              <p:cNvSpPr txBox="1">
                <a:spLocks noChangeArrowheads="1"/>
              </p:cNvSpPr>
              <p:nvPr/>
            </p:nvSpPr>
            <p:spPr bwMode="auto">
              <a:xfrm>
                <a:off x="2976" y="2712"/>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０</a:t>
                </a:r>
              </a:p>
            </p:txBody>
          </p:sp>
          <p:sp>
            <p:nvSpPr>
              <p:cNvPr id="154661" name="Text Box 37"/>
              <p:cNvSpPr txBox="1">
                <a:spLocks noChangeArrowheads="1"/>
              </p:cNvSpPr>
              <p:nvPr/>
            </p:nvSpPr>
            <p:spPr bwMode="auto">
              <a:xfrm>
                <a:off x="2968" y="2440"/>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２０</a:t>
                </a:r>
              </a:p>
            </p:txBody>
          </p:sp>
          <p:sp>
            <p:nvSpPr>
              <p:cNvPr id="154662" name="Text Box 38"/>
              <p:cNvSpPr txBox="1">
                <a:spLocks noChangeArrowheads="1"/>
              </p:cNvSpPr>
              <p:nvPr/>
            </p:nvSpPr>
            <p:spPr bwMode="auto">
              <a:xfrm>
                <a:off x="2960" y="2168"/>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４０</a:t>
                </a:r>
              </a:p>
            </p:txBody>
          </p:sp>
          <p:sp>
            <p:nvSpPr>
              <p:cNvPr id="154663" name="Text Box 39"/>
              <p:cNvSpPr txBox="1">
                <a:spLocks noChangeArrowheads="1"/>
              </p:cNvSpPr>
              <p:nvPr/>
            </p:nvSpPr>
            <p:spPr bwMode="auto">
              <a:xfrm>
                <a:off x="2960" y="1888"/>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６０</a:t>
                </a:r>
              </a:p>
            </p:txBody>
          </p:sp>
          <p:sp>
            <p:nvSpPr>
              <p:cNvPr id="154664" name="Text Box 40"/>
              <p:cNvSpPr txBox="1">
                <a:spLocks noChangeArrowheads="1"/>
              </p:cNvSpPr>
              <p:nvPr/>
            </p:nvSpPr>
            <p:spPr bwMode="auto">
              <a:xfrm>
                <a:off x="2960" y="1608"/>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８０</a:t>
                </a:r>
              </a:p>
            </p:txBody>
          </p:sp>
          <p:sp>
            <p:nvSpPr>
              <p:cNvPr id="154665" name="Text Box 41"/>
              <p:cNvSpPr txBox="1">
                <a:spLocks noChangeArrowheads="1"/>
              </p:cNvSpPr>
              <p:nvPr/>
            </p:nvSpPr>
            <p:spPr bwMode="auto">
              <a:xfrm>
                <a:off x="2904" y="1320"/>
                <a:ext cx="35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１００</a:t>
                </a:r>
              </a:p>
            </p:txBody>
          </p:sp>
          <p:sp>
            <p:nvSpPr>
              <p:cNvPr id="154666" name="Text Box 42"/>
              <p:cNvSpPr txBox="1">
                <a:spLocks noChangeArrowheads="1"/>
              </p:cNvSpPr>
              <p:nvPr/>
            </p:nvSpPr>
            <p:spPr bwMode="auto">
              <a:xfrm>
                <a:off x="2904" y="1024"/>
                <a:ext cx="35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１２０</a:t>
                </a:r>
              </a:p>
            </p:txBody>
          </p:sp>
          <p:sp>
            <p:nvSpPr>
              <p:cNvPr id="154667" name="Text Box 43"/>
              <p:cNvSpPr txBox="1">
                <a:spLocks noChangeArrowheads="1"/>
              </p:cNvSpPr>
              <p:nvPr/>
            </p:nvSpPr>
            <p:spPr bwMode="auto">
              <a:xfrm>
                <a:off x="2928" y="872"/>
                <a:ext cx="360"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（件）</a:t>
                </a:r>
              </a:p>
            </p:txBody>
          </p:sp>
        </p:grpSp>
        <p:sp>
          <p:nvSpPr>
            <p:cNvPr id="154668" name="Text Box 44"/>
            <p:cNvSpPr txBox="1">
              <a:spLocks noChangeArrowheads="1"/>
            </p:cNvSpPr>
            <p:nvPr/>
          </p:nvSpPr>
          <p:spPr bwMode="auto">
            <a:xfrm>
              <a:off x="998" y="3811"/>
              <a:ext cx="177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図　１０　商品別売れ残り廃却数　</a:t>
              </a:r>
            </a:p>
          </p:txBody>
        </p:sp>
        <p:sp>
          <p:nvSpPr>
            <p:cNvPr id="154670" name="Text Box 46"/>
            <p:cNvSpPr txBox="1">
              <a:spLocks noChangeArrowheads="1"/>
            </p:cNvSpPr>
            <p:nvPr/>
          </p:nvSpPr>
          <p:spPr bwMode="auto">
            <a:xfrm>
              <a:off x="1286" y="1483"/>
              <a:ext cx="19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a:t>n</a:t>
              </a:r>
            </a:p>
          </p:txBody>
        </p:sp>
        <p:sp>
          <p:nvSpPr>
            <p:cNvPr id="154671" name="Text Box 47"/>
            <p:cNvSpPr txBox="1">
              <a:spLocks noChangeArrowheads="1"/>
            </p:cNvSpPr>
            <p:nvPr/>
          </p:nvSpPr>
          <p:spPr bwMode="auto">
            <a:xfrm>
              <a:off x="1366" y="1491"/>
              <a:ext cx="400"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a:t>=110</a:t>
              </a:r>
            </a:p>
          </p:txBody>
        </p:sp>
        <p:sp>
          <p:nvSpPr>
            <p:cNvPr id="154672" name="Rectangle 48"/>
            <p:cNvSpPr>
              <a:spLocks noChangeArrowheads="1"/>
            </p:cNvSpPr>
            <p:nvPr/>
          </p:nvSpPr>
          <p:spPr bwMode="auto">
            <a:xfrm>
              <a:off x="1006" y="2683"/>
              <a:ext cx="256" cy="544"/>
            </a:xfrm>
            <a:prstGeom prst="rect">
              <a:avLst/>
            </a:prstGeom>
            <a:solidFill>
              <a:srgbClr val="CC0099"/>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4673" name="Rectangle 49"/>
            <p:cNvSpPr>
              <a:spLocks noChangeArrowheads="1"/>
            </p:cNvSpPr>
            <p:nvPr/>
          </p:nvSpPr>
          <p:spPr bwMode="auto">
            <a:xfrm>
              <a:off x="1262" y="2955"/>
              <a:ext cx="256" cy="272"/>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4674" name="Rectangle 50"/>
            <p:cNvSpPr>
              <a:spLocks noChangeArrowheads="1"/>
            </p:cNvSpPr>
            <p:nvPr/>
          </p:nvSpPr>
          <p:spPr bwMode="auto">
            <a:xfrm>
              <a:off x="1518" y="3027"/>
              <a:ext cx="256" cy="200"/>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4675" name="Rectangle 51"/>
            <p:cNvSpPr>
              <a:spLocks noChangeArrowheads="1"/>
            </p:cNvSpPr>
            <p:nvPr/>
          </p:nvSpPr>
          <p:spPr bwMode="auto">
            <a:xfrm>
              <a:off x="1774" y="3091"/>
              <a:ext cx="256" cy="136"/>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4676" name="Rectangle 52"/>
            <p:cNvSpPr>
              <a:spLocks noChangeArrowheads="1"/>
            </p:cNvSpPr>
            <p:nvPr/>
          </p:nvSpPr>
          <p:spPr bwMode="auto">
            <a:xfrm>
              <a:off x="2030" y="3115"/>
              <a:ext cx="256" cy="112"/>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4677" name="Rectangle 53"/>
            <p:cNvSpPr>
              <a:spLocks noChangeArrowheads="1"/>
            </p:cNvSpPr>
            <p:nvPr/>
          </p:nvSpPr>
          <p:spPr bwMode="auto">
            <a:xfrm>
              <a:off x="2286" y="3147"/>
              <a:ext cx="256" cy="80"/>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4678" name="Rectangle 54"/>
            <p:cNvSpPr>
              <a:spLocks noChangeArrowheads="1"/>
            </p:cNvSpPr>
            <p:nvPr/>
          </p:nvSpPr>
          <p:spPr bwMode="auto">
            <a:xfrm>
              <a:off x="2542" y="3075"/>
              <a:ext cx="256" cy="152"/>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4680" name="Text Box 56"/>
            <p:cNvSpPr txBox="1">
              <a:spLocks noChangeArrowheads="1"/>
            </p:cNvSpPr>
            <p:nvPr/>
          </p:nvSpPr>
          <p:spPr bwMode="auto">
            <a:xfrm>
              <a:off x="2198" y="1883"/>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54681" name="Text Box 57"/>
            <p:cNvSpPr txBox="1">
              <a:spLocks noChangeArrowheads="1"/>
            </p:cNvSpPr>
            <p:nvPr/>
          </p:nvSpPr>
          <p:spPr bwMode="auto">
            <a:xfrm>
              <a:off x="1942" y="1995"/>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54682" name="Text Box 58"/>
            <p:cNvSpPr txBox="1">
              <a:spLocks noChangeArrowheads="1"/>
            </p:cNvSpPr>
            <p:nvPr/>
          </p:nvSpPr>
          <p:spPr bwMode="auto">
            <a:xfrm>
              <a:off x="1686" y="2131"/>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54683" name="Text Box 59"/>
            <p:cNvSpPr txBox="1">
              <a:spLocks noChangeArrowheads="1"/>
            </p:cNvSpPr>
            <p:nvPr/>
          </p:nvSpPr>
          <p:spPr bwMode="auto">
            <a:xfrm>
              <a:off x="1430" y="2331"/>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54684" name="Text Box 60"/>
            <p:cNvSpPr txBox="1">
              <a:spLocks noChangeArrowheads="1"/>
            </p:cNvSpPr>
            <p:nvPr/>
          </p:nvSpPr>
          <p:spPr bwMode="auto">
            <a:xfrm>
              <a:off x="1174" y="2611"/>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54685" name="Text Box 61"/>
            <p:cNvSpPr txBox="1">
              <a:spLocks noChangeArrowheads="1"/>
            </p:cNvSpPr>
            <p:nvPr/>
          </p:nvSpPr>
          <p:spPr bwMode="auto">
            <a:xfrm>
              <a:off x="2454" y="1795"/>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54686" name="Text Box 62"/>
            <p:cNvSpPr txBox="1">
              <a:spLocks noChangeArrowheads="1"/>
            </p:cNvSpPr>
            <p:nvPr/>
          </p:nvSpPr>
          <p:spPr bwMode="auto">
            <a:xfrm>
              <a:off x="2710" y="1603"/>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54687" name="Line 63"/>
            <p:cNvSpPr>
              <a:spLocks noChangeShapeType="1"/>
            </p:cNvSpPr>
            <p:nvPr/>
          </p:nvSpPr>
          <p:spPr bwMode="auto">
            <a:xfrm rot="21299207" flipV="1">
              <a:off x="989" y="2711"/>
              <a:ext cx="287" cy="50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688" name="Line 64"/>
            <p:cNvSpPr>
              <a:spLocks noChangeShapeType="1"/>
            </p:cNvSpPr>
            <p:nvPr/>
          </p:nvSpPr>
          <p:spPr bwMode="auto">
            <a:xfrm rot="414213" flipV="1">
              <a:off x="1526" y="2195"/>
              <a:ext cx="224" cy="224"/>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689" name="Line 65"/>
            <p:cNvSpPr>
              <a:spLocks noChangeShapeType="1"/>
            </p:cNvSpPr>
            <p:nvPr/>
          </p:nvSpPr>
          <p:spPr bwMode="auto">
            <a:xfrm rot="20370755" flipV="1">
              <a:off x="1222" y="2454"/>
              <a:ext cx="328" cy="189"/>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690" name="Line 66"/>
            <p:cNvSpPr>
              <a:spLocks noChangeShapeType="1"/>
            </p:cNvSpPr>
            <p:nvPr/>
          </p:nvSpPr>
          <p:spPr bwMode="auto">
            <a:xfrm rot="248694" flipV="1">
              <a:off x="1774" y="2075"/>
              <a:ext cx="236" cy="136"/>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691" name="Line 67"/>
            <p:cNvSpPr>
              <a:spLocks noChangeShapeType="1"/>
            </p:cNvSpPr>
            <p:nvPr/>
          </p:nvSpPr>
          <p:spPr bwMode="auto">
            <a:xfrm rot="21020423" flipV="1">
              <a:off x="2005" y="1985"/>
              <a:ext cx="279" cy="7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692" name="Line 68"/>
            <p:cNvSpPr>
              <a:spLocks noChangeShapeType="1"/>
            </p:cNvSpPr>
            <p:nvPr/>
          </p:nvSpPr>
          <p:spPr bwMode="auto">
            <a:xfrm rot="21269423" flipV="1">
              <a:off x="2270" y="1880"/>
              <a:ext cx="280" cy="7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693" name="Line 69"/>
            <p:cNvSpPr>
              <a:spLocks noChangeShapeType="1"/>
            </p:cNvSpPr>
            <p:nvPr/>
          </p:nvSpPr>
          <p:spPr bwMode="auto">
            <a:xfrm rot="21243493" flipV="1">
              <a:off x="2542" y="1699"/>
              <a:ext cx="264" cy="152"/>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694" name="Text Box 70"/>
            <p:cNvSpPr txBox="1">
              <a:spLocks noChangeArrowheads="1"/>
            </p:cNvSpPr>
            <p:nvPr/>
          </p:nvSpPr>
          <p:spPr bwMode="auto">
            <a:xfrm>
              <a:off x="3052" y="1851"/>
              <a:ext cx="250" cy="9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累積比率</a:t>
              </a:r>
            </a:p>
          </p:txBody>
        </p:sp>
      </p:grpSp>
      <p:grpSp>
        <p:nvGrpSpPr>
          <p:cNvPr id="154702" name="Group 78"/>
          <p:cNvGrpSpPr>
            <a:grpSpLocks/>
          </p:cNvGrpSpPr>
          <p:nvPr/>
        </p:nvGrpSpPr>
        <p:grpSpPr bwMode="auto">
          <a:xfrm>
            <a:off x="5368925" y="3090863"/>
            <a:ext cx="3486150" cy="3443287"/>
            <a:chOff x="3382" y="1947"/>
            <a:chExt cx="2196" cy="2169"/>
          </a:xfrm>
        </p:grpSpPr>
        <p:sp>
          <p:nvSpPr>
            <p:cNvPr id="154695" name="AutoShape 71"/>
            <p:cNvSpPr>
              <a:spLocks noChangeArrowheads="1"/>
            </p:cNvSpPr>
            <p:nvPr/>
          </p:nvSpPr>
          <p:spPr bwMode="auto">
            <a:xfrm>
              <a:off x="3390" y="1947"/>
              <a:ext cx="320" cy="1116"/>
            </a:xfrm>
            <a:prstGeom prst="rightArrow">
              <a:avLst>
                <a:gd name="adj1" fmla="val 50000"/>
                <a:gd name="adj2" fmla="val 25000"/>
              </a:avLst>
            </a:prstGeom>
            <a:solidFill>
              <a:srgbClr val="99FF33"/>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4696" name="Text Box 72"/>
            <p:cNvSpPr txBox="1">
              <a:spLocks noChangeArrowheads="1"/>
            </p:cNvSpPr>
            <p:nvPr/>
          </p:nvSpPr>
          <p:spPr bwMode="auto">
            <a:xfrm>
              <a:off x="3842" y="2158"/>
              <a:ext cx="1736" cy="739"/>
            </a:xfrm>
            <a:prstGeom prst="rect">
              <a:avLst/>
            </a:prstGeom>
            <a:solidFill>
              <a:srgbClr val="CCFFFF"/>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ea typeface="HGP創英角ｺﾞｼｯｸUB" pitchFamily="50" charset="-128"/>
                </a:rPr>
                <a:t>テーマ　　　</a:t>
              </a:r>
            </a:p>
            <a:p>
              <a:pPr algn="ctr">
                <a:spcBef>
                  <a:spcPct val="50000"/>
                </a:spcBef>
              </a:pPr>
              <a:r>
                <a:rPr lang="ja-JP" altLang="en-US" sz="2000">
                  <a:solidFill>
                    <a:srgbClr val="FF0000"/>
                  </a:solidFill>
                  <a:ea typeface="HGP創英角ｺﾞｼｯｸUB" pitchFamily="50" charset="-128"/>
                </a:rPr>
                <a:t>「食堂の混雑低減」</a:t>
              </a:r>
            </a:p>
            <a:p>
              <a:pPr algn="ctr">
                <a:spcBef>
                  <a:spcPct val="50000"/>
                </a:spcBef>
              </a:pPr>
              <a:endParaRPr lang="en-US" altLang="ja-JP" sz="1600">
                <a:ea typeface="HGP創英角ｺﾞｼｯｸUB" pitchFamily="50" charset="-128"/>
              </a:endParaRPr>
            </a:p>
          </p:txBody>
        </p:sp>
        <p:pic>
          <p:nvPicPr>
            <p:cNvPr id="154700" name="Picture 76" descr="00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82" y="2723"/>
              <a:ext cx="1782" cy="1393"/>
            </a:xfrm>
            <a:prstGeom prst="rect">
              <a:avLst/>
            </a:prstGeom>
            <a:noFill/>
            <a:extLst>
              <a:ext uri="{909E8E84-426E-40DD-AFC4-6F175D3DCCD1}">
                <a14:hiddenFill xmlns:a14="http://schemas.microsoft.com/office/drawing/2010/main">
                  <a:solidFill>
                    <a:srgbClr val="FFFFFF"/>
                  </a:solidFill>
                </a14:hiddenFill>
              </a:ext>
            </a:extLst>
          </p:spPr>
        </p:pic>
      </p:grpSp>
      <p:sp>
        <p:nvSpPr>
          <p:cNvPr id="154703" name="Text Box 79"/>
          <p:cNvSpPr txBox="1">
            <a:spLocks noChangeArrowheads="1"/>
          </p:cNvSpPr>
          <p:nvPr/>
        </p:nvSpPr>
        <p:spPr bwMode="auto">
          <a:xfrm>
            <a:off x="8405813" y="100013"/>
            <a:ext cx="7381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a:t>P</a:t>
            </a:r>
            <a:r>
              <a:rPr lang="ja-JP" altLang="en-US" sz="1600"/>
              <a:t>１８</a:t>
            </a: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54627"/>
                                        </p:tgtEl>
                                        <p:attrNameLst>
                                          <p:attrName>style.visibility</p:attrName>
                                        </p:attrNameLst>
                                      </p:cBhvr>
                                      <p:to>
                                        <p:strVal val="visible"/>
                                      </p:to>
                                    </p:set>
                                    <p:anim calcmode="lin" valueType="num">
                                      <p:cBhvr additive="base">
                                        <p:cTn id="7" dur="500" fill="hold"/>
                                        <p:tgtEl>
                                          <p:spTgt spid="154627"/>
                                        </p:tgtEl>
                                        <p:attrNameLst>
                                          <p:attrName>ppt_x</p:attrName>
                                        </p:attrNameLst>
                                      </p:cBhvr>
                                      <p:tavLst>
                                        <p:tav tm="0">
                                          <p:val>
                                            <p:strVal val="0-#ppt_w/2"/>
                                          </p:val>
                                        </p:tav>
                                        <p:tav tm="100000">
                                          <p:val>
                                            <p:strVal val="#ppt_x"/>
                                          </p:val>
                                        </p:tav>
                                      </p:tavLst>
                                    </p:anim>
                                    <p:anim calcmode="lin" valueType="num">
                                      <p:cBhvr additive="base">
                                        <p:cTn id="8" dur="500" fill="hold"/>
                                        <p:tgtEl>
                                          <p:spTgt spid="154627"/>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154701"/>
                                        </p:tgtEl>
                                        <p:attrNameLst>
                                          <p:attrName>style.visibility</p:attrName>
                                        </p:attrNameLst>
                                      </p:cBhvr>
                                      <p:to>
                                        <p:strVal val="visible"/>
                                      </p:to>
                                    </p:set>
                                    <p:anim calcmode="lin" valueType="num">
                                      <p:cBhvr additive="base">
                                        <p:cTn id="13" dur="500" fill="hold"/>
                                        <p:tgtEl>
                                          <p:spTgt spid="154701"/>
                                        </p:tgtEl>
                                        <p:attrNameLst>
                                          <p:attrName>ppt_x</p:attrName>
                                        </p:attrNameLst>
                                      </p:cBhvr>
                                      <p:tavLst>
                                        <p:tav tm="0">
                                          <p:val>
                                            <p:strVal val="0-#ppt_w/2"/>
                                          </p:val>
                                        </p:tav>
                                        <p:tav tm="100000">
                                          <p:val>
                                            <p:strVal val="#ppt_x"/>
                                          </p:val>
                                        </p:tav>
                                      </p:tavLst>
                                    </p:anim>
                                    <p:anim calcmode="lin" valueType="num">
                                      <p:cBhvr additive="base">
                                        <p:cTn id="14" dur="500" fill="hold"/>
                                        <p:tgtEl>
                                          <p:spTgt spid="154701"/>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154702"/>
                                        </p:tgtEl>
                                        <p:attrNameLst>
                                          <p:attrName>style.visibility</p:attrName>
                                        </p:attrNameLst>
                                      </p:cBhvr>
                                      <p:to>
                                        <p:strVal val="visible"/>
                                      </p:to>
                                    </p:set>
                                    <p:anim calcmode="lin" valueType="num">
                                      <p:cBhvr additive="base">
                                        <p:cTn id="19" dur="500" fill="hold"/>
                                        <p:tgtEl>
                                          <p:spTgt spid="154702"/>
                                        </p:tgtEl>
                                        <p:attrNameLst>
                                          <p:attrName>ppt_x</p:attrName>
                                        </p:attrNameLst>
                                      </p:cBhvr>
                                      <p:tavLst>
                                        <p:tav tm="0">
                                          <p:val>
                                            <p:strVal val="0-#ppt_w/2"/>
                                          </p:val>
                                        </p:tav>
                                        <p:tav tm="100000">
                                          <p:val>
                                            <p:strVal val="#ppt_x"/>
                                          </p:val>
                                        </p:tav>
                                      </p:tavLst>
                                    </p:anim>
                                    <p:anim calcmode="lin" valueType="num">
                                      <p:cBhvr additive="base">
                                        <p:cTn id="20" dur="500" fill="hold"/>
                                        <p:tgtEl>
                                          <p:spTgt spid="15470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627" grpId="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1" name="Text Box 3"/>
          <p:cNvSpPr txBox="1">
            <a:spLocks noChangeArrowheads="1"/>
          </p:cNvSpPr>
          <p:nvPr/>
        </p:nvSpPr>
        <p:spPr bwMode="auto">
          <a:xfrm>
            <a:off x="50800" y="1054100"/>
            <a:ext cx="8966200" cy="409575"/>
          </a:xfrm>
          <a:prstGeom prst="rect">
            <a:avLst/>
          </a:prstGeom>
          <a:noFill/>
          <a:ln w="12700">
            <a:solidFill>
              <a:srgbClr val="006600"/>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2000" b="1">
                <a:ea typeface="HGP創英角ｺﾞｼｯｸUB" pitchFamily="50" charset="-128"/>
              </a:rPr>
              <a:t>（２）何に焦点を絞って対策をしたらよいのかを決める。　（</a:t>
            </a:r>
            <a:r>
              <a:rPr lang="ja-JP" altLang="en-US" sz="2000" b="1">
                <a:solidFill>
                  <a:srgbClr val="006600"/>
                </a:solidFill>
                <a:ea typeface="HGP創英角ｺﾞｼｯｸUB" pitchFamily="50" charset="-128"/>
              </a:rPr>
              <a:t>対策案検討で使います</a:t>
            </a:r>
            <a:r>
              <a:rPr lang="ja-JP" altLang="en-US" sz="2000" b="1">
                <a:ea typeface="HGP創英角ｺﾞｼｯｸUB" pitchFamily="50" charset="-128"/>
              </a:rPr>
              <a:t>）</a:t>
            </a:r>
          </a:p>
        </p:txBody>
      </p:sp>
      <p:sp>
        <p:nvSpPr>
          <p:cNvPr id="155650" name="Rectangle 2"/>
          <p:cNvSpPr>
            <a:spLocks noChangeArrowheads="1"/>
          </p:cNvSpPr>
          <p:nvPr/>
        </p:nvSpPr>
        <p:spPr bwMode="auto">
          <a:xfrm>
            <a:off x="171450" y="147638"/>
            <a:ext cx="4032250" cy="469900"/>
          </a:xfrm>
          <a:prstGeom prst="rect">
            <a:avLst/>
          </a:prstGeom>
          <a:solidFill>
            <a:srgbClr val="FFCC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b="1"/>
              <a:t>　パレート図の使い方　Ｎｏ２</a:t>
            </a:r>
            <a:endParaRPr lang="ja-JP" altLang="en-US"/>
          </a:p>
        </p:txBody>
      </p:sp>
      <p:grpSp>
        <p:nvGrpSpPr>
          <p:cNvPr id="155703" name="Group 55"/>
          <p:cNvGrpSpPr>
            <a:grpSpLocks/>
          </p:cNvGrpSpPr>
          <p:nvPr/>
        </p:nvGrpSpPr>
        <p:grpSpPr bwMode="auto">
          <a:xfrm>
            <a:off x="292100" y="1993900"/>
            <a:ext cx="3797300" cy="4445000"/>
            <a:chOff x="184" y="1256"/>
            <a:chExt cx="2392" cy="2800"/>
          </a:xfrm>
        </p:grpSpPr>
        <p:grpSp>
          <p:nvGrpSpPr>
            <p:cNvPr id="155652" name="Group 4"/>
            <p:cNvGrpSpPr>
              <a:grpSpLocks/>
            </p:cNvGrpSpPr>
            <p:nvPr/>
          </p:nvGrpSpPr>
          <p:grpSpPr bwMode="auto">
            <a:xfrm>
              <a:off x="184" y="1256"/>
              <a:ext cx="2392" cy="2349"/>
              <a:chOff x="184" y="1256"/>
              <a:chExt cx="2392" cy="2349"/>
            </a:xfrm>
          </p:grpSpPr>
          <p:sp>
            <p:nvSpPr>
              <p:cNvPr id="155653" name="Text Box 5"/>
              <p:cNvSpPr txBox="1">
                <a:spLocks noChangeArrowheads="1"/>
              </p:cNvSpPr>
              <p:nvPr/>
            </p:nvSpPr>
            <p:spPr bwMode="auto">
              <a:xfrm>
                <a:off x="184" y="1256"/>
                <a:ext cx="2392" cy="527"/>
              </a:xfrm>
              <a:prstGeom prst="rect">
                <a:avLst/>
              </a:prstGeom>
              <a:solidFill>
                <a:srgbClr val="CCECFF"/>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a:t>①“</a:t>
                </a:r>
                <a:r>
                  <a:rPr lang="ja-JP" altLang="en-US" sz="1400"/>
                  <a:t>食堂が混雑”の特性要因図を書いて</a:t>
                </a:r>
              </a:p>
              <a:p>
                <a:pPr algn="ctr">
                  <a:spcBef>
                    <a:spcPct val="50000"/>
                  </a:spcBef>
                </a:pPr>
                <a:r>
                  <a:rPr lang="ja-JP" altLang="en-US" sz="1400"/>
                  <a:t>　対策すべき原因を２～３項目決める　　　　　　　　　　　　　</a:t>
                </a:r>
              </a:p>
            </p:txBody>
          </p:sp>
          <p:sp>
            <p:nvSpPr>
              <p:cNvPr id="155654" name="Text Box 6"/>
              <p:cNvSpPr txBox="1">
                <a:spLocks noChangeArrowheads="1"/>
              </p:cNvSpPr>
              <p:nvPr/>
            </p:nvSpPr>
            <p:spPr bwMode="auto">
              <a:xfrm>
                <a:off x="2190" y="2288"/>
                <a:ext cx="258" cy="1232"/>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食堂が混雑</a:t>
                </a:r>
              </a:p>
            </p:txBody>
          </p:sp>
          <p:sp>
            <p:nvSpPr>
              <p:cNvPr id="155655" name="Line 7"/>
              <p:cNvSpPr>
                <a:spLocks noChangeShapeType="1"/>
              </p:cNvSpPr>
              <p:nvPr/>
            </p:nvSpPr>
            <p:spPr bwMode="auto">
              <a:xfrm>
                <a:off x="320" y="2888"/>
                <a:ext cx="1848" cy="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5656" name="Line 8"/>
              <p:cNvSpPr>
                <a:spLocks noChangeShapeType="1"/>
              </p:cNvSpPr>
              <p:nvPr/>
            </p:nvSpPr>
            <p:spPr bwMode="auto">
              <a:xfrm flipV="1">
                <a:off x="624" y="2896"/>
                <a:ext cx="528" cy="528"/>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5657" name="Line 9"/>
              <p:cNvSpPr>
                <a:spLocks noChangeShapeType="1"/>
              </p:cNvSpPr>
              <p:nvPr/>
            </p:nvSpPr>
            <p:spPr bwMode="auto">
              <a:xfrm flipV="1">
                <a:off x="1368" y="2888"/>
                <a:ext cx="528" cy="528"/>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5658" name="Line 10"/>
              <p:cNvSpPr>
                <a:spLocks noChangeShapeType="1"/>
              </p:cNvSpPr>
              <p:nvPr/>
            </p:nvSpPr>
            <p:spPr bwMode="auto">
              <a:xfrm>
                <a:off x="536" y="2240"/>
                <a:ext cx="368" cy="638"/>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5659" name="Line 11"/>
              <p:cNvSpPr>
                <a:spLocks noChangeShapeType="1"/>
              </p:cNvSpPr>
              <p:nvPr/>
            </p:nvSpPr>
            <p:spPr bwMode="auto">
              <a:xfrm>
                <a:off x="1232" y="2248"/>
                <a:ext cx="368" cy="638"/>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5660" name="Text Box 12"/>
              <p:cNvSpPr txBox="1">
                <a:spLocks noChangeArrowheads="1"/>
              </p:cNvSpPr>
              <p:nvPr/>
            </p:nvSpPr>
            <p:spPr bwMode="auto">
              <a:xfrm>
                <a:off x="344" y="2064"/>
                <a:ext cx="376" cy="181"/>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endParaRPr lang="ja-JP" altLang="ja-JP" sz="1200"/>
              </a:p>
            </p:txBody>
          </p:sp>
          <p:sp>
            <p:nvSpPr>
              <p:cNvPr id="155661" name="Text Box 13"/>
              <p:cNvSpPr txBox="1">
                <a:spLocks noChangeArrowheads="1"/>
              </p:cNvSpPr>
              <p:nvPr/>
            </p:nvSpPr>
            <p:spPr bwMode="auto">
              <a:xfrm>
                <a:off x="1056" y="2064"/>
                <a:ext cx="376" cy="181"/>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endParaRPr lang="ja-JP" altLang="ja-JP" sz="1200"/>
              </a:p>
            </p:txBody>
          </p:sp>
          <p:sp>
            <p:nvSpPr>
              <p:cNvPr id="155662" name="Text Box 14"/>
              <p:cNvSpPr txBox="1">
                <a:spLocks noChangeArrowheads="1"/>
              </p:cNvSpPr>
              <p:nvPr/>
            </p:nvSpPr>
            <p:spPr bwMode="auto">
              <a:xfrm>
                <a:off x="1176" y="3416"/>
                <a:ext cx="376" cy="181"/>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endParaRPr lang="ja-JP" altLang="ja-JP" sz="1200"/>
              </a:p>
            </p:txBody>
          </p:sp>
          <p:sp>
            <p:nvSpPr>
              <p:cNvPr id="155663" name="Text Box 15"/>
              <p:cNvSpPr txBox="1">
                <a:spLocks noChangeArrowheads="1"/>
              </p:cNvSpPr>
              <p:nvPr/>
            </p:nvSpPr>
            <p:spPr bwMode="auto">
              <a:xfrm>
                <a:off x="416" y="3424"/>
                <a:ext cx="376" cy="181"/>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endParaRPr lang="ja-JP" altLang="ja-JP" sz="1200"/>
              </a:p>
            </p:txBody>
          </p:sp>
          <p:sp>
            <p:nvSpPr>
              <p:cNvPr id="155664" name="Line 16"/>
              <p:cNvSpPr>
                <a:spLocks noChangeShapeType="1"/>
              </p:cNvSpPr>
              <p:nvPr/>
            </p:nvSpPr>
            <p:spPr bwMode="auto">
              <a:xfrm flipH="1">
                <a:off x="776" y="2648"/>
                <a:ext cx="352" cy="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5665" name="Line 17"/>
              <p:cNvSpPr>
                <a:spLocks noChangeShapeType="1"/>
              </p:cNvSpPr>
              <p:nvPr/>
            </p:nvSpPr>
            <p:spPr bwMode="auto">
              <a:xfrm>
                <a:off x="392" y="3080"/>
                <a:ext cx="560" cy="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5666" name="Line 18"/>
              <p:cNvSpPr>
                <a:spLocks noChangeShapeType="1"/>
              </p:cNvSpPr>
              <p:nvPr/>
            </p:nvSpPr>
            <p:spPr bwMode="auto">
              <a:xfrm>
                <a:off x="1376" y="3136"/>
                <a:ext cx="272" cy="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5667" name="Line 19"/>
              <p:cNvSpPr>
                <a:spLocks noChangeShapeType="1"/>
              </p:cNvSpPr>
              <p:nvPr/>
            </p:nvSpPr>
            <p:spPr bwMode="auto">
              <a:xfrm flipH="1">
                <a:off x="1368" y="2472"/>
                <a:ext cx="392" cy="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5668" name="Line 20"/>
              <p:cNvSpPr>
                <a:spLocks noChangeShapeType="1"/>
              </p:cNvSpPr>
              <p:nvPr/>
            </p:nvSpPr>
            <p:spPr bwMode="auto">
              <a:xfrm flipV="1">
                <a:off x="432" y="3099"/>
                <a:ext cx="216" cy="125"/>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5669" name="Line 21"/>
              <p:cNvSpPr>
                <a:spLocks noChangeShapeType="1"/>
              </p:cNvSpPr>
              <p:nvPr/>
            </p:nvSpPr>
            <p:spPr bwMode="auto">
              <a:xfrm flipH="1">
                <a:off x="928" y="2528"/>
                <a:ext cx="32" cy="119"/>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5670" name="Oval 22"/>
              <p:cNvSpPr>
                <a:spLocks noChangeArrowheads="1"/>
              </p:cNvSpPr>
              <p:nvPr/>
            </p:nvSpPr>
            <p:spPr bwMode="auto">
              <a:xfrm>
                <a:off x="840" y="2360"/>
                <a:ext cx="280" cy="168"/>
              </a:xfrm>
              <a:prstGeom prst="ellipse">
                <a:avLst/>
              </a:prstGeom>
              <a:noFill/>
              <a:ln w="12700">
                <a:solidFill>
                  <a:schemeClr val="tx1"/>
                </a:solidFill>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5671" name="Oval 23"/>
              <p:cNvSpPr>
                <a:spLocks noChangeArrowheads="1"/>
              </p:cNvSpPr>
              <p:nvPr/>
            </p:nvSpPr>
            <p:spPr bwMode="auto">
              <a:xfrm>
                <a:off x="304" y="3224"/>
                <a:ext cx="280" cy="168"/>
              </a:xfrm>
              <a:prstGeom prst="ellipse">
                <a:avLst/>
              </a:prstGeom>
              <a:noFill/>
              <a:ln w="12700">
                <a:solidFill>
                  <a:schemeClr val="tx1"/>
                </a:solidFill>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5672" name="Oval 24"/>
              <p:cNvSpPr>
                <a:spLocks noChangeArrowheads="1"/>
              </p:cNvSpPr>
              <p:nvPr/>
            </p:nvSpPr>
            <p:spPr bwMode="auto">
              <a:xfrm>
                <a:off x="1752" y="2400"/>
                <a:ext cx="280" cy="168"/>
              </a:xfrm>
              <a:prstGeom prst="ellipse">
                <a:avLst/>
              </a:prstGeom>
              <a:noFill/>
              <a:ln w="12700">
                <a:solidFill>
                  <a:schemeClr val="tx1"/>
                </a:solidFill>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5673" name="Text Box 25"/>
              <p:cNvSpPr txBox="1">
                <a:spLocks noChangeArrowheads="1"/>
              </p:cNvSpPr>
              <p:nvPr/>
            </p:nvSpPr>
            <p:spPr bwMode="auto">
              <a:xfrm>
                <a:off x="840" y="2336"/>
                <a:ext cx="264"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イ</a:t>
                </a:r>
              </a:p>
            </p:txBody>
          </p:sp>
          <p:sp>
            <p:nvSpPr>
              <p:cNvPr id="155674" name="Text Box 26"/>
              <p:cNvSpPr txBox="1">
                <a:spLocks noChangeArrowheads="1"/>
              </p:cNvSpPr>
              <p:nvPr/>
            </p:nvSpPr>
            <p:spPr bwMode="auto">
              <a:xfrm>
                <a:off x="1752" y="2384"/>
                <a:ext cx="264"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ロ</a:t>
                </a:r>
              </a:p>
            </p:txBody>
          </p:sp>
          <p:sp>
            <p:nvSpPr>
              <p:cNvPr id="155675" name="Text Box 27"/>
              <p:cNvSpPr txBox="1">
                <a:spLocks noChangeArrowheads="1"/>
              </p:cNvSpPr>
              <p:nvPr/>
            </p:nvSpPr>
            <p:spPr bwMode="auto">
              <a:xfrm>
                <a:off x="304" y="3200"/>
                <a:ext cx="264"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ハ</a:t>
                </a:r>
              </a:p>
            </p:txBody>
          </p:sp>
        </p:grpSp>
        <p:sp>
          <p:nvSpPr>
            <p:cNvPr id="155695" name="Text Box 47"/>
            <p:cNvSpPr txBox="1">
              <a:spLocks noChangeArrowheads="1"/>
            </p:cNvSpPr>
            <p:nvPr/>
          </p:nvSpPr>
          <p:spPr bwMode="auto">
            <a:xfrm>
              <a:off x="640" y="3864"/>
              <a:ext cx="1168"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図１１</a:t>
              </a:r>
            </a:p>
          </p:txBody>
        </p:sp>
      </p:grpSp>
      <p:grpSp>
        <p:nvGrpSpPr>
          <p:cNvPr id="155704" name="Group 56"/>
          <p:cNvGrpSpPr>
            <a:grpSpLocks/>
          </p:cNvGrpSpPr>
          <p:nvPr/>
        </p:nvGrpSpPr>
        <p:grpSpPr bwMode="auto">
          <a:xfrm>
            <a:off x="5080000" y="2019300"/>
            <a:ext cx="3886200" cy="4330700"/>
            <a:chOff x="3200" y="1272"/>
            <a:chExt cx="2448" cy="2728"/>
          </a:xfrm>
        </p:grpSpPr>
        <p:sp>
          <p:nvSpPr>
            <p:cNvPr id="155677" name="Text Box 29"/>
            <p:cNvSpPr txBox="1">
              <a:spLocks noChangeArrowheads="1"/>
            </p:cNvSpPr>
            <p:nvPr/>
          </p:nvSpPr>
          <p:spPr bwMode="auto">
            <a:xfrm>
              <a:off x="3200" y="1272"/>
              <a:ext cx="2392" cy="527"/>
            </a:xfrm>
            <a:prstGeom prst="rect">
              <a:avLst/>
            </a:prstGeom>
            <a:solidFill>
              <a:srgbClr val="CCECFF"/>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a:t>②</a:t>
              </a:r>
              <a:r>
                <a:rPr lang="ja-JP" altLang="en-US" sz="1400"/>
                <a:t>原因のイ、ロ、ハ　それぞれのデータを取って</a:t>
              </a:r>
            </a:p>
            <a:p>
              <a:pPr algn="ctr">
                <a:spcBef>
                  <a:spcPct val="50000"/>
                </a:spcBef>
              </a:pPr>
              <a:r>
                <a:rPr lang="ja-JP" altLang="en-US" sz="1400"/>
                <a:t>　一番多い要因に絞って取り組む　　　　　　　　　　　　　</a:t>
              </a:r>
            </a:p>
          </p:txBody>
        </p:sp>
        <p:sp>
          <p:nvSpPr>
            <p:cNvPr id="155679" name="Line 31"/>
            <p:cNvSpPr>
              <a:spLocks noChangeShapeType="1"/>
            </p:cNvSpPr>
            <p:nvPr/>
          </p:nvSpPr>
          <p:spPr bwMode="auto">
            <a:xfrm>
              <a:off x="3304" y="2112"/>
              <a:ext cx="0" cy="100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5680" name="Line 32"/>
            <p:cNvSpPr>
              <a:spLocks noChangeShapeType="1"/>
            </p:cNvSpPr>
            <p:nvPr/>
          </p:nvSpPr>
          <p:spPr bwMode="auto">
            <a:xfrm>
              <a:off x="3304" y="3112"/>
              <a:ext cx="107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5681" name="Rectangle 33"/>
            <p:cNvSpPr>
              <a:spLocks noChangeArrowheads="1"/>
            </p:cNvSpPr>
            <p:nvPr/>
          </p:nvSpPr>
          <p:spPr bwMode="auto">
            <a:xfrm>
              <a:off x="3304" y="2528"/>
              <a:ext cx="336" cy="584"/>
            </a:xfrm>
            <a:prstGeom prst="rect">
              <a:avLst/>
            </a:prstGeom>
            <a:solidFill>
              <a:srgbClr val="CC0099"/>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5682" name="Rectangle 34"/>
            <p:cNvSpPr>
              <a:spLocks noChangeArrowheads="1"/>
            </p:cNvSpPr>
            <p:nvPr/>
          </p:nvSpPr>
          <p:spPr bwMode="auto">
            <a:xfrm>
              <a:off x="3640" y="2968"/>
              <a:ext cx="336" cy="144"/>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5683" name="Rectangle 35"/>
            <p:cNvSpPr>
              <a:spLocks noChangeArrowheads="1"/>
            </p:cNvSpPr>
            <p:nvPr/>
          </p:nvSpPr>
          <p:spPr bwMode="auto">
            <a:xfrm>
              <a:off x="3976" y="3016"/>
              <a:ext cx="336" cy="96"/>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5684" name="Text Box 36"/>
            <p:cNvSpPr txBox="1">
              <a:spLocks noChangeArrowheads="1"/>
            </p:cNvSpPr>
            <p:nvPr/>
          </p:nvSpPr>
          <p:spPr bwMode="auto">
            <a:xfrm>
              <a:off x="4184" y="2232"/>
              <a:ext cx="280"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55685" name="Text Box 37"/>
            <p:cNvSpPr txBox="1">
              <a:spLocks noChangeArrowheads="1"/>
            </p:cNvSpPr>
            <p:nvPr/>
          </p:nvSpPr>
          <p:spPr bwMode="auto">
            <a:xfrm>
              <a:off x="3848" y="2312"/>
              <a:ext cx="280"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55686" name="Text Box 38"/>
            <p:cNvSpPr txBox="1">
              <a:spLocks noChangeArrowheads="1"/>
            </p:cNvSpPr>
            <p:nvPr/>
          </p:nvSpPr>
          <p:spPr bwMode="auto">
            <a:xfrm>
              <a:off x="3512" y="2456"/>
              <a:ext cx="280"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55687" name="Text Box 39"/>
            <p:cNvSpPr txBox="1">
              <a:spLocks noChangeArrowheads="1"/>
            </p:cNvSpPr>
            <p:nvPr/>
          </p:nvSpPr>
          <p:spPr bwMode="auto">
            <a:xfrm>
              <a:off x="3350" y="3120"/>
              <a:ext cx="250" cy="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原因　ロ</a:t>
              </a:r>
            </a:p>
          </p:txBody>
        </p:sp>
        <p:sp>
          <p:nvSpPr>
            <p:cNvPr id="155688" name="Text Box 40"/>
            <p:cNvSpPr txBox="1">
              <a:spLocks noChangeArrowheads="1"/>
            </p:cNvSpPr>
            <p:nvPr/>
          </p:nvSpPr>
          <p:spPr bwMode="auto">
            <a:xfrm>
              <a:off x="3694" y="3148"/>
              <a:ext cx="250" cy="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原因　イ</a:t>
              </a:r>
            </a:p>
          </p:txBody>
        </p:sp>
        <p:sp>
          <p:nvSpPr>
            <p:cNvPr id="155689" name="Text Box 41"/>
            <p:cNvSpPr txBox="1">
              <a:spLocks noChangeArrowheads="1"/>
            </p:cNvSpPr>
            <p:nvPr/>
          </p:nvSpPr>
          <p:spPr bwMode="auto">
            <a:xfrm>
              <a:off x="4038" y="3120"/>
              <a:ext cx="250" cy="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原因　ハ</a:t>
              </a:r>
            </a:p>
          </p:txBody>
        </p:sp>
        <p:sp>
          <p:nvSpPr>
            <p:cNvPr id="155690" name="Line 42"/>
            <p:cNvSpPr>
              <a:spLocks noChangeShapeType="1"/>
            </p:cNvSpPr>
            <p:nvPr/>
          </p:nvSpPr>
          <p:spPr bwMode="auto">
            <a:xfrm flipV="1">
              <a:off x="3312" y="2544"/>
              <a:ext cx="328" cy="568"/>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5691" name="Line 43"/>
            <p:cNvSpPr>
              <a:spLocks noChangeShapeType="1"/>
            </p:cNvSpPr>
            <p:nvPr/>
          </p:nvSpPr>
          <p:spPr bwMode="auto">
            <a:xfrm rot="350450" flipV="1">
              <a:off x="3648" y="2376"/>
              <a:ext cx="305" cy="176"/>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5692" name="Line 44"/>
            <p:cNvSpPr>
              <a:spLocks noChangeShapeType="1"/>
            </p:cNvSpPr>
            <p:nvPr/>
          </p:nvSpPr>
          <p:spPr bwMode="auto">
            <a:xfrm flipV="1">
              <a:off x="3968" y="2304"/>
              <a:ext cx="329" cy="88"/>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5693" name="Text Box 45"/>
            <p:cNvSpPr txBox="1">
              <a:spLocks noChangeArrowheads="1"/>
            </p:cNvSpPr>
            <p:nvPr/>
          </p:nvSpPr>
          <p:spPr bwMode="auto">
            <a:xfrm>
              <a:off x="4656" y="2368"/>
              <a:ext cx="992" cy="5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全体の７０％を</a:t>
              </a:r>
            </a:p>
            <a:p>
              <a:pPr algn="ctr">
                <a:spcBef>
                  <a:spcPct val="50000"/>
                </a:spcBef>
              </a:pPr>
              <a:r>
                <a:rPr lang="ja-JP" altLang="en-US" sz="1400"/>
                <a:t>占める原因ロの</a:t>
              </a:r>
            </a:p>
            <a:p>
              <a:pPr algn="ctr">
                <a:spcBef>
                  <a:spcPct val="50000"/>
                </a:spcBef>
              </a:pPr>
              <a:r>
                <a:rPr lang="ja-JP" altLang="en-US" sz="1400"/>
                <a:t>対策を実施する</a:t>
              </a:r>
            </a:p>
          </p:txBody>
        </p:sp>
        <p:sp>
          <p:nvSpPr>
            <p:cNvPr id="155694" name="Text Box 46"/>
            <p:cNvSpPr txBox="1">
              <a:spLocks noChangeArrowheads="1"/>
            </p:cNvSpPr>
            <p:nvPr/>
          </p:nvSpPr>
          <p:spPr bwMode="auto">
            <a:xfrm>
              <a:off x="4464" y="2208"/>
              <a:ext cx="800"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この図では</a:t>
              </a:r>
            </a:p>
          </p:txBody>
        </p:sp>
        <p:sp>
          <p:nvSpPr>
            <p:cNvPr id="155696" name="Text Box 48"/>
            <p:cNvSpPr txBox="1">
              <a:spLocks noChangeArrowheads="1"/>
            </p:cNvSpPr>
            <p:nvPr/>
          </p:nvSpPr>
          <p:spPr bwMode="auto">
            <a:xfrm>
              <a:off x="3568" y="3808"/>
              <a:ext cx="680"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図</a:t>
              </a:r>
              <a:r>
                <a:rPr lang="en-US" altLang="ja-JP" sz="1400"/>
                <a:t>12</a:t>
              </a:r>
            </a:p>
          </p:txBody>
        </p:sp>
        <p:sp>
          <p:nvSpPr>
            <p:cNvPr id="155697" name="Line 49"/>
            <p:cNvSpPr>
              <a:spLocks noChangeShapeType="1"/>
            </p:cNvSpPr>
            <p:nvPr/>
          </p:nvSpPr>
          <p:spPr bwMode="auto">
            <a:xfrm>
              <a:off x="4320" y="2312"/>
              <a:ext cx="0" cy="80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5698" name="Line 50"/>
            <p:cNvSpPr>
              <a:spLocks noChangeShapeType="1"/>
            </p:cNvSpPr>
            <p:nvPr/>
          </p:nvSpPr>
          <p:spPr bwMode="auto">
            <a:xfrm>
              <a:off x="4257" y="2544"/>
              <a:ext cx="64"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5699" name="Text Box 51"/>
            <p:cNvSpPr txBox="1">
              <a:spLocks noChangeArrowheads="1"/>
            </p:cNvSpPr>
            <p:nvPr/>
          </p:nvSpPr>
          <p:spPr bwMode="auto">
            <a:xfrm>
              <a:off x="4336" y="2464"/>
              <a:ext cx="256"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000"/>
                <a:t>７０</a:t>
              </a:r>
            </a:p>
          </p:txBody>
        </p:sp>
        <p:sp>
          <p:nvSpPr>
            <p:cNvPr id="155700" name="Text Box 52"/>
            <p:cNvSpPr txBox="1">
              <a:spLocks noChangeArrowheads="1"/>
            </p:cNvSpPr>
            <p:nvPr/>
          </p:nvSpPr>
          <p:spPr bwMode="auto">
            <a:xfrm>
              <a:off x="4462" y="2392"/>
              <a:ext cx="204"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1200"/>
                <a:t>％</a:t>
              </a:r>
            </a:p>
          </p:txBody>
        </p:sp>
      </p:grpSp>
      <p:sp>
        <p:nvSpPr>
          <p:cNvPr id="155705" name="Text Box 57"/>
          <p:cNvSpPr txBox="1">
            <a:spLocks noChangeArrowheads="1"/>
          </p:cNvSpPr>
          <p:nvPr/>
        </p:nvSpPr>
        <p:spPr bwMode="auto">
          <a:xfrm>
            <a:off x="8405813" y="100013"/>
            <a:ext cx="7381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a:t>P</a:t>
            </a:r>
            <a:r>
              <a:rPr lang="ja-JP" altLang="en-US" sz="1600"/>
              <a:t>１９</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55651"/>
                                        </p:tgtEl>
                                        <p:attrNameLst>
                                          <p:attrName>style.visibility</p:attrName>
                                        </p:attrNameLst>
                                      </p:cBhvr>
                                      <p:to>
                                        <p:strVal val="visible"/>
                                      </p:to>
                                    </p:set>
                                    <p:anim calcmode="lin" valueType="num">
                                      <p:cBhvr additive="base">
                                        <p:cTn id="7" dur="500" fill="hold"/>
                                        <p:tgtEl>
                                          <p:spTgt spid="155651"/>
                                        </p:tgtEl>
                                        <p:attrNameLst>
                                          <p:attrName>ppt_x</p:attrName>
                                        </p:attrNameLst>
                                      </p:cBhvr>
                                      <p:tavLst>
                                        <p:tav tm="0">
                                          <p:val>
                                            <p:strVal val="0-#ppt_w/2"/>
                                          </p:val>
                                        </p:tav>
                                        <p:tav tm="100000">
                                          <p:val>
                                            <p:strVal val="#ppt_x"/>
                                          </p:val>
                                        </p:tav>
                                      </p:tavLst>
                                    </p:anim>
                                    <p:anim calcmode="lin" valueType="num">
                                      <p:cBhvr additive="base">
                                        <p:cTn id="8" dur="500" fill="hold"/>
                                        <p:tgtEl>
                                          <p:spTgt spid="155651"/>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155703"/>
                                        </p:tgtEl>
                                        <p:attrNameLst>
                                          <p:attrName>style.visibility</p:attrName>
                                        </p:attrNameLst>
                                      </p:cBhvr>
                                      <p:to>
                                        <p:strVal val="visible"/>
                                      </p:to>
                                    </p:set>
                                    <p:anim calcmode="lin" valueType="num">
                                      <p:cBhvr additive="base">
                                        <p:cTn id="13" dur="500" fill="hold"/>
                                        <p:tgtEl>
                                          <p:spTgt spid="155703"/>
                                        </p:tgtEl>
                                        <p:attrNameLst>
                                          <p:attrName>ppt_x</p:attrName>
                                        </p:attrNameLst>
                                      </p:cBhvr>
                                      <p:tavLst>
                                        <p:tav tm="0">
                                          <p:val>
                                            <p:strVal val="0-#ppt_w/2"/>
                                          </p:val>
                                        </p:tav>
                                        <p:tav tm="100000">
                                          <p:val>
                                            <p:strVal val="#ppt_x"/>
                                          </p:val>
                                        </p:tav>
                                      </p:tavLst>
                                    </p:anim>
                                    <p:anim calcmode="lin" valueType="num">
                                      <p:cBhvr additive="base">
                                        <p:cTn id="14" dur="500" fill="hold"/>
                                        <p:tgtEl>
                                          <p:spTgt spid="155703"/>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155704"/>
                                        </p:tgtEl>
                                        <p:attrNameLst>
                                          <p:attrName>style.visibility</p:attrName>
                                        </p:attrNameLst>
                                      </p:cBhvr>
                                      <p:to>
                                        <p:strVal val="visible"/>
                                      </p:to>
                                    </p:set>
                                    <p:anim calcmode="lin" valueType="num">
                                      <p:cBhvr additive="base">
                                        <p:cTn id="19" dur="500" fill="hold"/>
                                        <p:tgtEl>
                                          <p:spTgt spid="155704"/>
                                        </p:tgtEl>
                                        <p:attrNameLst>
                                          <p:attrName>ppt_x</p:attrName>
                                        </p:attrNameLst>
                                      </p:cBhvr>
                                      <p:tavLst>
                                        <p:tav tm="0">
                                          <p:val>
                                            <p:strVal val="0-#ppt_w/2"/>
                                          </p:val>
                                        </p:tav>
                                        <p:tav tm="100000">
                                          <p:val>
                                            <p:strVal val="#ppt_x"/>
                                          </p:val>
                                        </p:tav>
                                      </p:tavLst>
                                    </p:anim>
                                    <p:anim calcmode="lin" valueType="num">
                                      <p:cBhvr additive="base">
                                        <p:cTn id="20" dur="500" fill="hold"/>
                                        <p:tgtEl>
                                          <p:spTgt spid="15570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5651" grpId="0" animBg="1"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318" name="Text Box 6"/>
          <p:cNvSpPr txBox="1">
            <a:spLocks noChangeArrowheads="1"/>
          </p:cNvSpPr>
          <p:nvPr/>
        </p:nvSpPr>
        <p:spPr bwMode="auto">
          <a:xfrm>
            <a:off x="1368425" y="1203325"/>
            <a:ext cx="64706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eaLnBrk="0" hangingPunct="0"/>
            <a:r>
              <a:rPr kumimoji="0" lang="ja-JP" altLang="en-US" sz="2400">
                <a:solidFill>
                  <a:schemeClr val="tx2"/>
                </a:solidFill>
                <a:latin typeface="HGP創英角ﾎﾟｯﾌﾟ体" pitchFamily="50" charset="-128"/>
                <a:ea typeface="HGP創英角ﾎﾟｯﾌﾟ体" pitchFamily="50" charset="-128"/>
              </a:rPr>
              <a:t>問題を解決するために踏むべき手順のことです。</a:t>
            </a:r>
          </a:p>
        </p:txBody>
      </p:sp>
      <p:sp>
        <p:nvSpPr>
          <p:cNvPr id="269320" name="Text Box 8"/>
          <p:cNvSpPr txBox="1">
            <a:spLocks noChangeArrowheads="1"/>
          </p:cNvSpPr>
          <p:nvPr/>
        </p:nvSpPr>
        <p:spPr bwMode="auto">
          <a:xfrm>
            <a:off x="757238" y="1785938"/>
            <a:ext cx="452437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eaLnBrk="0" hangingPunct="0"/>
            <a:r>
              <a:rPr kumimoji="0" lang="ja-JP" altLang="en-US" sz="1800">
                <a:solidFill>
                  <a:schemeClr val="tx2"/>
                </a:solidFill>
                <a:latin typeface="HGP創英角ﾎﾟｯﾌﾟ体" pitchFamily="50" charset="-128"/>
                <a:ea typeface="HGP創英角ﾎﾟｯﾌﾟ体" pitchFamily="50" charset="-128"/>
              </a:rPr>
              <a:t>この手順に従って問題解決に取組めば</a:t>
            </a:r>
          </a:p>
        </p:txBody>
      </p:sp>
      <p:sp>
        <p:nvSpPr>
          <p:cNvPr id="269321" name="Text Box 9"/>
          <p:cNvSpPr txBox="1">
            <a:spLocks noChangeArrowheads="1"/>
          </p:cNvSpPr>
          <p:nvPr/>
        </p:nvSpPr>
        <p:spPr bwMode="auto">
          <a:xfrm>
            <a:off x="954088" y="2224088"/>
            <a:ext cx="687863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eaLnBrk="0" hangingPunct="0"/>
            <a:r>
              <a:rPr kumimoji="0" lang="en-US" altLang="ja-JP" sz="2000">
                <a:solidFill>
                  <a:srgbClr val="FF0000"/>
                </a:solidFill>
                <a:latin typeface="HGP創英角ﾎﾟｯﾌﾟ体" pitchFamily="50" charset="-128"/>
                <a:ea typeface="HGP創英角ﾎﾟｯﾌﾟ体" pitchFamily="50" charset="-128"/>
              </a:rPr>
              <a:t>◇</a:t>
            </a:r>
            <a:r>
              <a:rPr kumimoji="0" lang="ja-JP" altLang="en-US" sz="2000">
                <a:solidFill>
                  <a:srgbClr val="FF0000"/>
                </a:solidFill>
                <a:latin typeface="HGP創英角ﾎﾟｯﾌﾟ体" pitchFamily="50" charset="-128"/>
                <a:ea typeface="HGP創英角ﾎﾟｯﾌﾟ体" pitchFamily="50" charset="-128"/>
              </a:rPr>
              <a:t>困難な問題でも　　◇誰がやっても　　◇どのグループでも</a:t>
            </a:r>
          </a:p>
        </p:txBody>
      </p:sp>
      <p:sp>
        <p:nvSpPr>
          <p:cNvPr id="269322" name="Text Box 10"/>
          <p:cNvSpPr txBox="1">
            <a:spLocks noChangeArrowheads="1"/>
          </p:cNvSpPr>
          <p:nvPr/>
        </p:nvSpPr>
        <p:spPr bwMode="auto">
          <a:xfrm>
            <a:off x="841375" y="2676525"/>
            <a:ext cx="75342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eaLnBrk="0" hangingPunct="0"/>
            <a:r>
              <a:rPr kumimoji="0" lang="ja-JP" altLang="en-US" sz="2000">
                <a:solidFill>
                  <a:srgbClr val="FF9900"/>
                </a:solidFill>
                <a:latin typeface="HGP創英角ﾎﾟｯﾌﾟ体" pitchFamily="50" charset="-128"/>
                <a:ea typeface="HGP創英角ﾎﾟｯﾌﾟ体" pitchFamily="50" charset="-128"/>
              </a:rPr>
              <a:t>合理的・効率的・効果的</a:t>
            </a:r>
            <a:r>
              <a:rPr kumimoji="0" lang="ja-JP" altLang="en-US" sz="2000">
                <a:solidFill>
                  <a:schemeClr val="tx2"/>
                </a:solidFill>
                <a:latin typeface="HGP創英角ﾎﾟｯﾌﾟ体" pitchFamily="50" charset="-128"/>
                <a:ea typeface="HGP創英角ﾎﾟｯﾌﾟ体" pitchFamily="50" charset="-128"/>
              </a:rPr>
              <a:t>に解決できるという</a:t>
            </a:r>
            <a:r>
              <a:rPr kumimoji="0" lang="ja-JP" altLang="en-US" sz="2000">
                <a:solidFill>
                  <a:srgbClr val="FF9900"/>
                </a:solidFill>
                <a:latin typeface="HGP創英角ﾎﾟｯﾌﾟ体" pitchFamily="50" charset="-128"/>
                <a:ea typeface="HGP創英角ﾎﾟｯﾌﾟ体" pitchFamily="50" charset="-128"/>
              </a:rPr>
              <a:t>問題解決の定石</a:t>
            </a:r>
            <a:r>
              <a:rPr kumimoji="0" lang="ja-JP" altLang="en-US" sz="2000">
                <a:solidFill>
                  <a:schemeClr val="tx2"/>
                </a:solidFill>
                <a:latin typeface="HGP創英角ﾎﾟｯﾌﾟ体" pitchFamily="50" charset="-128"/>
                <a:ea typeface="HGP創英角ﾎﾟｯﾌﾟ体" pitchFamily="50" charset="-128"/>
              </a:rPr>
              <a:t>のこと</a:t>
            </a:r>
          </a:p>
        </p:txBody>
      </p:sp>
      <p:sp>
        <p:nvSpPr>
          <p:cNvPr id="269323" name="Rectangle 11"/>
          <p:cNvSpPr>
            <a:spLocks noChangeArrowheads="1"/>
          </p:cNvSpPr>
          <p:nvPr/>
        </p:nvSpPr>
        <p:spPr bwMode="auto">
          <a:xfrm>
            <a:off x="477838" y="815975"/>
            <a:ext cx="8272462" cy="2570163"/>
          </a:xfrm>
          <a:prstGeom prst="rect">
            <a:avLst/>
          </a:prstGeom>
          <a:noFill/>
          <a:ln w="38100" cmpd="dbl">
            <a:solidFill>
              <a:srgbClr val="CC0099"/>
            </a:solidFill>
            <a:miter lim="800000"/>
            <a:headEnd/>
            <a:tailEnd/>
          </a:ln>
          <a:effectLst/>
          <a:extLst>
            <a:ext uri="{909E8E84-426E-40DD-AFC4-6F175D3DCCD1}">
              <a14:hiddenFill xmlns:a14="http://schemas.microsoft.com/office/drawing/2010/main">
                <a:solidFill>
                  <a:schemeClr val="accent2">
                    <a:alpha val="50000"/>
                  </a:scheme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69325" name="Rectangle 13"/>
          <p:cNvSpPr>
            <a:spLocks noGrp="1" noChangeArrowheads="1"/>
          </p:cNvSpPr>
          <p:nvPr/>
        </p:nvSpPr>
        <p:spPr bwMode="auto">
          <a:xfrm>
            <a:off x="1341438" y="358775"/>
            <a:ext cx="6732587" cy="857250"/>
          </a:xfrm>
          <a:prstGeom prst="rect">
            <a:avLst/>
          </a:prstGeom>
          <a:solidFill>
            <a:srgbClr val="00FFFF"/>
          </a:solidFill>
          <a:ln>
            <a:noFill/>
          </a:ln>
          <a:effectLst/>
          <a:extLst>
            <a:ext uri="{91240B29-F687-4F45-9708-019B960494DF}">
              <a14:hiddenLine xmlns:a14="http://schemas.microsoft.com/office/drawing/2010/main" w="9525">
                <a:solidFill>
                  <a:srgbClr val="99C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0" hangingPunct="0"/>
            <a:r>
              <a:rPr kumimoji="0" lang="en-US" altLang="ja-JP" sz="4400">
                <a:solidFill>
                  <a:srgbClr val="660066"/>
                </a:solidFill>
              </a:rPr>
              <a:t>『</a:t>
            </a:r>
            <a:r>
              <a:rPr kumimoji="0" lang="ja-JP" altLang="en-US" sz="4400">
                <a:solidFill>
                  <a:srgbClr val="660066"/>
                </a:solidFill>
              </a:rPr>
              <a:t>問題解決型の手順</a:t>
            </a:r>
            <a:r>
              <a:rPr kumimoji="0" lang="en-US" altLang="ja-JP" sz="4400">
                <a:solidFill>
                  <a:srgbClr val="660066"/>
                </a:solidFill>
              </a:rPr>
              <a:t>』</a:t>
            </a:r>
            <a:r>
              <a:rPr kumimoji="0" lang="ja-JP" altLang="en-US" sz="4400">
                <a:solidFill>
                  <a:srgbClr val="660066"/>
                </a:solidFill>
              </a:rPr>
              <a:t>とは</a:t>
            </a:r>
          </a:p>
        </p:txBody>
      </p:sp>
      <p:grpSp>
        <p:nvGrpSpPr>
          <p:cNvPr id="269386" name="Group 74"/>
          <p:cNvGrpSpPr>
            <a:grpSpLocks/>
          </p:cNvGrpSpPr>
          <p:nvPr/>
        </p:nvGrpSpPr>
        <p:grpSpPr bwMode="auto">
          <a:xfrm>
            <a:off x="2109788" y="5424488"/>
            <a:ext cx="5783262" cy="1276350"/>
            <a:chOff x="1329" y="3417"/>
            <a:chExt cx="3643" cy="804"/>
          </a:xfrm>
        </p:grpSpPr>
        <p:grpSp>
          <p:nvGrpSpPr>
            <p:cNvPr id="269384" name="Group 72"/>
            <p:cNvGrpSpPr>
              <a:grpSpLocks/>
            </p:cNvGrpSpPr>
            <p:nvPr/>
          </p:nvGrpSpPr>
          <p:grpSpPr bwMode="auto">
            <a:xfrm>
              <a:off x="1329" y="3417"/>
              <a:ext cx="3643" cy="804"/>
              <a:chOff x="1329" y="3417"/>
              <a:chExt cx="3643" cy="804"/>
            </a:xfrm>
          </p:grpSpPr>
          <p:grpSp>
            <p:nvGrpSpPr>
              <p:cNvPr id="269370" name="Group 58"/>
              <p:cNvGrpSpPr>
                <a:grpSpLocks/>
              </p:cNvGrpSpPr>
              <p:nvPr/>
            </p:nvGrpSpPr>
            <p:grpSpPr bwMode="auto">
              <a:xfrm>
                <a:off x="1329" y="3417"/>
                <a:ext cx="1090" cy="739"/>
                <a:chOff x="1329" y="3395"/>
                <a:chExt cx="1090" cy="739"/>
              </a:xfrm>
            </p:grpSpPr>
            <p:sp>
              <p:nvSpPr>
                <p:cNvPr id="269343" name="AutoShape 31"/>
                <p:cNvSpPr>
                  <a:spLocks noChangeArrowheads="1"/>
                </p:cNvSpPr>
                <p:nvPr/>
              </p:nvSpPr>
              <p:spPr bwMode="auto">
                <a:xfrm rot="1601120">
                  <a:off x="1329" y="3395"/>
                  <a:ext cx="337" cy="328"/>
                </a:xfrm>
                <a:prstGeom prst="rightArrow">
                  <a:avLst>
                    <a:gd name="adj1" fmla="val 50000"/>
                    <a:gd name="adj2" fmla="val 25686"/>
                  </a:avLst>
                </a:prstGeom>
                <a:solidFill>
                  <a:srgbClr val="00FF00"/>
                </a:solidFill>
                <a:ln w="41275">
                  <a:solidFill>
                    <a:srgbClr val="0000FF"/>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69361" name="Text Box 49"/>
                <p:cNvSpPr txBox="1">
                  <a:spLocks noChangeArrowheads="1"/>
                </p:cNvSpPr>
                <p:nvPr/>
              </p:nvSpPr>
              <p:spPr bwMode="auto">
                <a:xfrm>
                  <a:off x="1765" y="3466"/>
                  <a:ext cx="654" cy="462"/>
                </a:xfrm>
                <a:prstGeom prst="rect">
                  <a:avLst/>
                </a:prstGeom>
                <a:solidFill>
                  <a:srgbClr val="00FF00"/>
                </a:solidFill>
                <a:ln w="31750">
                  <a:solidFill>
                    <a:srgbClr val="0000FF"/>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2000" b="1">
                      <a:solidFill>
                        <a:schemeClr val="bg1"/>
                      </a:solidFill>
                    </a:rPr>
                    <a:t>事実をつかむ</a:t>
                  </a:r>
                </a:p>
              </p:txBody>
            </p:sp>
            <p:sp>
              <p:nvSpPr>
                <p:cNvPr id="269364" name="Text Box 52"/>
                <p:cNvSpPr txBox="1">
                  <a:spLocks noChangeArrowheads="1"/>
                </p:cNvSpPr>
                <p:nvPr/>
              </p:nvSpPr>
              <p:spPr bwMode="auto">
                <a:xfrm>
                  <a:off x="1765" y="3922"/>
                  <a:ext cx="640"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b="1">
                      <a:solidFill>
                        <a:srgbClr val="FF0000"/>
                      </a:solidFill>
                    </a:rPr>
                    <a:t>３現主義</a:t>
                  </a:r>
                </a:p>
              </p:txBody>
            </p:sp>
          </p:grpSp>
          <p:grpSp>
            <p:nvGrpSpPr>
              <p:cNvPr id="269379" name="Group 67"/>
              <p:cNvGrpSpPr>
                <a:grpSpLocks/>
              </p:cNvGrpSpPr>
              <p:nvPr/>
            </p:nvGrpSpPr>
            <p:grpSpPr bwMode="auto">
              <a:xfrm>
                <a:off x="2476" y="3490"/>
                <a:ext cx="2496" cy="731"/>
                <a:chOff x="2476" y="3589"/>
                <a:chExt cx="2496" cy="731"/>
              </a:xfrm>
            </p:grpSpPr>
            <p:grpSp>
              <p:nvGrpSpPr>
                <p:cNvPr id="269377" name="Group 65"/>
                <p:cNvGrpSpPr>
                  <a:grpSpLocks/>
                </p:cNvGrpSpPr>
                <p:nvPr/>
              </p:nvGrpSpPr>
              <p:grpSpPr bwMode="auto">
                <a:xfrm>
                  <a:off x="2773" y="3589"/>
                  <a:ext cx="2199" cy="731"/>
                  <a:chOff x="2773" y="3589"/>
                  <a:chExt cx="2199" cy="731"/>
                </a:xfrm>
              </p:grpSpPr>
              <p:sp>
                <p:nvSpPr>
                  <p:cNvPr id="269339" name="Text Box 27"/>
                  <p:cNvSpPr txBox="1">
                    <a:spLocks noChangeArrowheads="1"/>
                  </p:cNvSpPr>
                  <p:nvPr/>
                </p:nvSpPr>
                <p:spPr bwMode="auto">
                  <a:xfrm>
                    <a:off x="3049" y="4032"/>
                    <a:ext cx="1923" cy="288"/>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28575">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eaLnBrk="0" hangingPunct="0"/>
                    <a:r>
                      <a:rPr kumimoji="0" lang="en-US" altLang="ja-JP" sz="2400" b="1">
                        <a:solidFill>
                          <a:srgbClr val="006600"/>
                        </a:solidFill>
                        <a:ea typeface="HG丸ｺﾞｼｯｸM-PRO" pitchFamily="50" charset="-128"/>
                      </a:rPr>
                      <a:t>◆</a:t>
                    </a:r>
                    <a:r>
                      <a:rPr kumimoji="0" lang="ja-JP" altLang="en-US" sz="2400" b="1" i="1">
                        <a:solidFill>
                          <a:srgbClr val="006600"/>
                        </a:solidFill>
                        <a:ea typeface="HG丸ｺﾞｼｯｸM-PRO" pitchFamily="50" charset="-128"/>
                      </a:rPr>
                      <a:t>ＱＣ的問題解決法</a:t>
                    </a:r>
                  </a:p>
                </p:txBody>
              </p:sp>
              <p:sp>
                <p:nvSpPr>
                  <p:cNvPr id="269353" name="Text Box 41"/>
                  <p:cNvSpPr txBox="1">
                    <a:spLocks noChangeArrowheads="1"/>
                  </p:cNvSpPr>
                  <p:nvPr/>
                </p:nvSpPr>
                <p:spPr bwMode="auto">
                  <a:xfrm>
                    <a:off x="2773" y="3589"/>
                    <a:ext cx="1441" cy="462"/>
                  </a:xfrm>
                  <a:prstGeom prst="rect">
                    <a:avLst/>
                  </a:prstGeom>
                  <a:solidFill>
                    <a:srgbClr val="00FF00"/>
                  </a:solidFill>
                  <a:ln w="31750">
                    <a:solidFill>
                      <a:srgbClr val="0000FF"/>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2000" b="1">
                        <a:solidFill>
                          <a:schemeClr val="bg1"/>
                        </a:solidFill>
                      </a:rPr>
                      <a:t>データーを科学的に考え判断</a:t>
                    </a:r>
                  </a:p>
                </p:txBody>
              </p:sp>
            </p:grpSp>
            <p:sp>
              <p:nvSpPr>
                <p:cNvPr id="269363" name="AutoShape 51"/>
                <p:cNvSpPr>
                  <a:spLocks noChangeArrowheads="1"/>
                </p:cNvSpPr>
                <p:nvPr/>
              </p:nvSpPr>
              <p:spPr bwMode="auto">
                <a:xfrm rot="-5315">
                  <a:off x="2476" y="3659"/>
                  <a:ext cx="210" cy="335"/>
                </a:xfrm>
                <a:prstGeom prst="rightArrow">
                  <a:avLst>
                    <a:gd name="adj1" fmla="val 50000"/>
                    <a:gd name="adj2" fmla="val 25000"/>
                  </a:avLst>
                </a:prstGeom>
                <a:solidFill>
                  <a:srgbClr val="00FF00"/>
                </a:solidFill>
                <a:ln w="4127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sp>
          <p:nvSpPr>
            <p:cNvPr id="269336" name="AutoShape 24"/>
            <p:cNvSpPr>
              <a:spLocks noChangeArrowheads="1"/>
            </p:cNvSpPr>
            <p:nvPr/>
          </p:nvSpPr>
          <p:spPr bwMode="auto">
            <a:xfrm rot="-809500">
              <a:off x="4310" y="3558"/>
              <a:ext cx="474" cy="327"/>
            </a:xfrm>
            <a:prstGeom prst="rightArrow">
              <a:avLst>
                <a:gd name="adj1" fmla="val 50000"/>
                <a:gd name="adj2" fmla="val 36239"/>
              </a:avLst>
            </a:prstGeom>
            <a:solidFill>
              <a:srgbClr val="00FF00"/>
            </a:solidFill>
            <a:ln w="4127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269385" name="Group 73"/>
          <p:cNvGrpSpPr>
            <a:grpSpLocks/>
          </p:cNvGrpSpPr>
          <p:nvPr/>
        </p:nvGrpSpPr>
        <p:grpSpPr bwMode="auto">
          <a:xfrm>
            <a:off x="300038" y="3556000"/>
            <a:ext cx="8170862" cy="2708275"/>
            <a:chOff x="189" y="2240"/>
            <a:chExt cx="5147" cy="1706"/>
          </a:xfrm>
        </p:grpSpPr>
        <p:sp>
          <p:nvSpPr>
            <p:cNvPr id="269337" name="Text Box 25"/>
            <p:cNvSpPr txBox="1">
              <a:spLocks noChangeArrowheads="1"/>
            </p:cNvSpPr>
            <p:nvPr/>
          </p:nvSpPr>
          <p:spPr bwMode="auto">
            <a:xfrm>
              <a:off x="189" y="2240"/>
              <a:ext cx="1953" cy="306"/>
            </a:xfrm>
            <a:prstGeom prst="rect">
              <a:avLst/>
            </a:prstGeom>
            <a:solidFill>
              <a:srgbClr val="CCFFFF"/>
            </a:solidFill>
            <a:ln w="2857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kumimoji="0" lang="ja-JP" altLang="en-US" sz="2400">
                  <a:ea typeface="HGｺﾞｼｯｸE" pitchFamily="49" charset="-128"/>
                </a:rPr>
                <a:t>問題解決のプロセス</a:t>
              </a:r>
            </a:p>
          </p:txBody>
        </p:sp>
        <p:grpSp>
          <p:nvGrpSpPr>
            <p:cNvPr id="269383" name="Group 71"/>
            <p:cNvGrpSpPr>
              <a:grpSpLocks/>
            </p:cNvGrpSpPr>
            <p:nvPr/>
          </p:nvGrpSpPr>
          <p:grpSpPr bwMode="auto">
            <a:xfrm>
              <a:off x="461" y="2495"/>
              <a:ext cx="4875" cy="1451"/>
              <a:chOff x="461" y="2495"/>
              <a:chExt cx="4875" cy="1451"/>
            </a:xfrm>
          </p:grpSpPr>
          <p:grpSp>
            <p:nvGrpSpPr>
              <p:cNvPr id="269368" name="Group 56"/>
              <p:cNvGrpSpPr>
                <a:grpSpLocks/>
              </p:cNvGrpSpPr>
              <p:nvPr/>
            </p:nvGrpSpPr>
            <p:grpSpPr bwMode="auto">
              <a:xfrm>
                <a:off x="461" y="2784"/>
                <a:ext cx="825" cy="996"/>
                <a:chOff x="461" y="2784"/>
                <a:chExt cx="825" cy="996"/>
              </a:xfrm>
            </p:grpSpPr>
            <p:sp>
              <p:nvSpPr>
                <p:cNvPr id="269328" name="Text Box 16"/>
                <p:cNvSpPr txBox="1">
                  <a:spLocks noChangeArrowheads="1"/>
                </p:cNvSpPr>
                <p:nvPr/>
              </p:nvSpPr>
              <p:spPr bwMode="auto">
                <a:xfrm>
                  <a:off x="461" y="2784"/>
                  <a:ext cx="429" cy="996"/>
                </a:xfrm>
                <a:prstGeom prst="rect">
                  <a:avLst/>
                </a:prstGeom>
                <a:noFill/>
                <a:ln w="28575">
                  <a:solidFill>
                    <a:srgbClr val="FF0000"/>
                  </a:solidFill>
                  <a:miter lim="800000"/>
                  <a:headEnd/>
                  <a:tailEnd/>
                </a:ln>
                <a:effectLst/>
                <a:extLst>
                  <a:ext uri="{909E8E84-426E-40DD-AFC4-6F175D3DCCD1}">
                    <a14:hiddenFill xmlns:a14="http://schemas.microsoft.com/office/drawing/2010/main">
                      <a:solidFill>
                        <a:srgbClr val="6699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kumimoji="0" lang="ja-JP" altLang="en-US" sz="2400">
                      <a:solidFill>
                        <a:schemeClr val="tx2"/>
                      </a:solidFill>
                      <a:ea typeface="HG創英角ﾎﾟｯﾌﾟ体" pitchFamily="49" charset="-128"/>
                    </a:rPr>
                    <a:t>問題摘出</a:t>
                  </a:r>
                </a:p>
              </p:txBody>
            </p:sp>
            <p:sp>
              <p:nvSpPr>
                <p:cNvPr id="269346" name="Text Box 34"/>
                <p:cNvSpPr txBox="1">
                  <a:spLocks noChangeArrowheads="1"/>
                </p:cNvSpPr>
                <p:nvPr/>
              </p:nvSpPr>
              <p:spPr bwMode="auto">
                <a:xfrm>
                  <a:off x="965" y="2909"/>
                  <a:ext cx="321" cy="723"/>
                </a:xfrm>
                <a:prstGeom prst="rect">
                  <a:avLst/>
                </a:prstGeom>
                <a:noFill/>
                <a:ln w="50800">
                  <a:solidFill>
                    <a:srgbClr val="FF0000"/>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800" b="1"/>
                    <a:t>情報</a:t>
                  </a:r>
                </a:p>
              </p:txBody>
            </p:sp>
          </p:grpSp>
          <p:grpSp>
            <p:nvGrpSpPr>
              <p:cNvPr id="269382" name="Group 70"/>
              <p:cNvGrpSpPr>
                <a:grpSpLocks/>
              </p:cNvGrpSpPr>
              <p:nvPr/>
            </p:nvGrpSpPr>
            <p:grpSpPr bwMode="auto">
              <a:xfrm>
                <a:off x="1341" y="2495"/>
                <a:ext cx="3594" cy="867"/>
                <a:chOff x="1341" y="2495"/>
                <a:chExt cx="3594" cy="867"/>
              </a:xfrm>
            </p:grpSpPr>
            <p:sp>
              <p:nvSpPr>
                <p:cNvPr id="269342" name="AutoShape 30"/>
                <p:cNvSpPr>
                  <a:spLocks noChangeArrowheads="1"/>
                </p:cNvSpPr>
                <p:nvPr/>
              </p:nvSpPr>
              <p:spPr bwMode="auto">
                <a:xfrm rot="-1336033">
                  <a:off x="1341" y="2960"/>
                  <a:ext cx="476" cy="293"/>
                </a:xfrm>
                <a:prstGeom prst="rightArrow">
                  <a:avLst>
                    <a:gd name="adj1" fmla="val 30759"/>
                    <a:gd name="adj2" fmla="val 44721"/>
                  </a:avLst>
                </a:prstGeom>
                <a:solidFill>
                  <a:srgbClr val="FF6600"/>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69345" name="Oval 33"/>
                <p:cNvSpPr>
                  <a:spLocks noChangeArrowheads="1"/>
                </p:cNvSpPr>
                <p:nvPr/>
              </p:nvSpPr>
              <p:spPr bwMode="auto">
                <a:xfrm>
                  <a:off x="1845" y="2620"/>
                  <a:ext cx="734" cy="429"/>
                </a:xfrm>
                <a:prstGeom prst="ellipse">
                  <a:avLst/>
                </a:prstGeom>
                <a:solidFill>
                  <a:srgbClr val="FFFF00"/>
                </a:solidFill>
                <a:ln w="12700" cap="rnd">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69347" name="Oval 35"/>
                <p:cNvSpPr>
                  <a:spLocks noChangeArrowheads="1"/>
                </p:cNvSpPr>
                <p:nvPr/>
              </p:nvSpPr>
              <p:spPr bwMode="auto">
                <a:xfrm>
                  <a:off x="2024" y="3001"/>
                  <a:ext cx="723" cy="361"/>
                </a:xfrm>
                <a:prstGeom prst="ellipse">
                  <a:avLst/>
                </a:prstGeom>
                <a:solidFill>
                  <a:srgbClr val="FF3399"/>
                </a:solidFill>
                <a:ln w="12700" cap="rnd">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69348" name="Oval 36"/>
                <p:cNvSpPr>
                  <a:spLocks noChangeArrowheads="1"/>
                </p:cNvSpPr>
                <p:nvPr/>
              </p:nvSpPr>
              <p:spPr bwMode="auto">
                <a:xfrm>
                  <a:off x="2458" y="2710"/>
                  <a:ext cx="722" cy="440"/>
                </a:xfrm>
                <a:prstGeom prst="ellipse">
                  <a:avLst/>
                </a:prstGeom>
                <a:solidFill>
                  <a:srgbClr val="FF99CC"/>
                </a:solidFill>
                <a:ln w="12700" cap="rnd">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69350" name="Text Box 38"/>
                <p:cNvSpPr txBox="1">
                  <a:spLocks noChangeArrowheads="1"/>
                </p:cNvSpPr>
                <p:nvPr/>
              </p:nvSpPr>
              <p:spPr bwMode="auto">
                <a:xfrm>
                  <a:off x="1979" y="2641"/>
                  <a:ext cx="531" cy="288"/>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kumimoji="0" lang="ja-JP" altLang="en-US">
                      <a:solidFill>
                        <a:schemeClr val="tx2"/>
                      </a:solidFill>
                      <a:ea typeface="HGｺﾞｼｯｸE" pitchFamily="49" charset="-128"/>
                    </a:rPr>
                    <a:t>経験</a:t>
                  </a:r>
                </a:p>
              </p:txBody>
            </p:sp>
            <p:sp>
              <p:nvSpPr>
                <p:cNvPr id="269351" name="Text Box 39"/>
                <p:cNvSpPr txBox="1">
                  <a:spLocks noChangeArrowheads="1"/>
                </p:cNvSpPr>
                <p:nvPr/>
              </p:nvSpPr>
              <p:spPr bwMode="auto">
                <a:xfrm>
                  <a:off x="2138" y="3025"/>
                  <a:ext cx="519"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kumimoji="0" lang="ja-JP" altLang="en-US">
                      <a:solidFill>
                        <a:schemeClr val="tx2"/>
                      </a:solidFill>
                      <a:ea typeface="HGｺﾞｼｯｸE" pitchFamily="49" charset="-128"/>
                    </a:rPr>
                    <a:t>勘</a:t>
                  </a:r>
                </a:p>
              </p:txBody>
            </p:sp>
            <p:sp>
              <p:nvSpPr>
                <p:cNvPr id="269352" name="Text Box 40"/>
                <p:cNvSpPr txBox="1">
                  <a:spLocks noChangeArrowheads="1"/>
                </p:cNvSpPr>
                <p:nvPr/>
              </p:nvSpPr>
              <p:spPr bwMode="auto">
                <a:xfrm>
                  <a:off x="2522" y="2776"/>
                  <a:ext cx="588"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kumimoji="0" lang="ja-JP" altLang="en-US">
                      <a:solidFill>
                        <a:schemeClr val="tx2"/>
                      </a:solidFill>
                      <a:ea typeface="HGｺﾞｼｯｸE" pitchFamily="49" charset="-128"/>
                    </a:rPr>
                    <a:t>度胸</a:t>
                  </a:r>
                </a:p>
              </p:txBody>
            </p:sp>
            <p:sp>
              <p:nvSpPr>
                <p:cNvPr id="269335" name="AutoShape 23"/>
                <p:cNvSpPr>
                  <a:spLocks noChangeArrowheads="1"/>
                </p:cNvSpPr>
                <p:nvPr/>
              </p:nvSpPr>
              <p:spPr bwMode="auto">
                <a:xfrm rot="664791">
                  <a:off x="3243" y="2912"/>
                  <a:ext cx="1386" cy="188"/>
                </a:xfrm>
                <a:prstGeom prst="rightArrow">
                  <a:avLst>
                    <a:gd name="adj1" fmla="val 50000"/>
                    <a:gd name="adj2" fmla="val 184309"/>
                  </a:avLst>
                </a:prstGeom>
                <a:solidFill>
                  <a:srgbClr val="FF9900"/>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69338" name="Text Box 26"/>
                <p:cNvSpPr txBox="1">
                  <a:spLocks noChangeArrowheads="1"/>
                </p:cNvSpPr>
                <p:nvPr/>
              </p:nvSpPr>
              <p:spPr bwMode="auto">
                <a:xfrm>
                  <a:off x="3041" y="2495"/>
                  <a:ext cx="1894" cy="250"/>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28575">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eaLnBrk="0" hangingPunct="0"/>
                  <a:r>
                    <a:rPr kumimoji="0" lang="en-US" altLang="ja-JP" sz="2000" b="1">
                      <a:solidFill>
                        <a:srgbClr val="FF0000"/>
                      </a:solidFill>
                      <a:ea typeface="HG丸ｺﾞｼｯｸM-PRO" pitchFamily="50" charset="-128"/>
                    </a:rPr>
                    <a:t>◆</a:t>
                  </a:r>
                  <a:r>
                    <a:rPr kumimoji="0" lang="ja-JP" altLang="en-US" sz="2000" b="1" i="1">
                      <a:solidFill>
                        <a:srgbClr val="FF0000"/>
                      </a:solidFill>
                      <a:ea typeface="HG丸ｺﾞｼｯｸM-PRO" pitchFamily="50" charset="-128"/>
                    </a:rPr>
                    <a:t>推奨できないやり方</a:t>
                  </a:r>
                </a:p>
              </p:txBody>
            </p:sp>
            <p:sp>
              <p:nvSpPr>
                <p:cNvPr id="269354" name="Text Box 42"/>
                <p:cNvSpPr txBox="1">
                  <a:spLocks noChangeArrowheads="1"/>
                </p:cNvSpPr>
                <p:nvPr/>
              </p:nvSpPr>
              <p:spPr bwMode="auto">
                <a:xfrm>
                  <a:off x="2991" y="3019"/>
                  <a:ext cx="83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日本人好み</a:t>
                  </a:r>
                </a:p>
              </p:txBody>
            </p:sp>
          </p:grpSp>
          <p:sp>
            <p:nvSpPr>
              <p:cNvPr id="269374" name="Text Box 62"/>
              <p:cNvSpPr txBox="1">
                <a:spLocks noChangeArrowheads="1"/>
              </p:cNvSpPr>
              <p:nvPr/>
            </p:nvSpPr>
            <p:spPr bwMode="auto">
              <a:xfrm>
                <a:off x="4915" y="2710"/>
                <a:ext cx="421" cy="1236"/>
              </a:xfrm>
              <a:prstGeom prst="rect">
                <a:avLst/>
              </a:prstGeom>
              <a:solidFill>
                <a:srgbClr val="99FF33"/>
              </a:solidFill>
              <a:ln w="44450">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kumimoji="0" lang="ja-JP" altLang="en-US" sz="2400">
                    <a:solidFill>
                      <a:schemeClr val="bg1"/>
                    </a:solidFill>
                    <a:ea typeface="HGｺﾞｼｯｸE" pitchFamily="49" charset="-128"/>
                  </a:rPr>
                  <a:t>対策の実施</a:t>
                </a:r>
              </a:p>
            </p:txBody>
          </p:sp>
        </p:grpSp>
      </p:grpSp>
      <p:sp>
        <p:nvSpPr>
          <p:cNvPr id="269381" name="Text Box 69"/>
          <p:cNvSpPr txBox="1">
            <a:spLocks noChangeArrowheads="1"/>
          </p:cNvSpPr>
          <p:nvPr/>
        </p:nvSpPr>
        <p:spPr bwMode="auto">
          <a:xfrm>
            <a:off x="8570913" y="0"/>
            <a:ext cx="5730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a:t>P</a:t>
            </a:r>
            <a:r>
              <a:rPr lang="ja-JP" altLang="en-US" sz="1600"/>
              <a:t>２</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269385"/>
                                        </p:tgtEl>
                                        <p:attrNameLst>
                                          <p:attrName>style.visibility</p:attrName>
                                        </p:attrNameLst>
                                      </p:cBhvr>
                                      <p:to>
                                        <p:strVal val="visible"/>
                                      </p:to>
                                    </p:set>
                                    <p:animEffect transition="in" filter="blinds(horizontal)">
                                      <p:cBhvr>
                                        <p:cTn id="7" dur="500"/>
                                        <p:tgtEl>
                                          <p:spTgt spid="26938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269386"/>
                                        </p:tgtEl>
                                        <p:attrNameLst>
                                          <p:attrName>style.visibility</p:attrName>
                                        </p:attrNameLst>
                                      </p:cBhvr>
                                      <p:to>
                                        <p:strVal val="visible"/>
                                      </p:to>
                                    </p:set>
                                    <p:animEffect transition="in" filter="blinds(horizontal)">
                                      <p:cBhvr>
                                        <p:cTn id="12" dur="500"/>
                                        <p:tgtEl>
                                          <p:spTgt spid="2693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2"/>
          <p:cNvSpPr>
            <a:spLocks noChangeArrowheads="1"/>
          </p:cNvSpPr>
          <p:nvPr/>
        </p:nvSpPr>
        <p:spPr bwMode="auto">
          <a:xfrm>
            <a:off x="171450" y="147638"/>
            <a:ext cx="4032250" cy="469900"/>
          </a:xfrm>
          <a:prstGeom prst="rect">
            <a:avLst/>
          </a:prstGeom>
          <a:solidFill>
            <a:srgbClr val="FFCC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b="1"/>
              <a:t>　パレート図の使い方　Ｎｏ３</a:t>
            </a:r>
            <a:endParaRPr lang="ja-JP" altLang="en-US"/>
          </a:p>
        </p:txBody>
      </p:sp>
      <p:sp>
        <p:nvSpPr>
          <p:cNvPr id="156675" name="Text Box 3"/>
          <p:cNvSpPr txBox="1">
            <a:spLocks noChangeArrowheads="1"/>
          </p:cNvSpPr>
          <p:nvPr/>
        </p:nvSpPr>
        <p:spPr bwMode="auto">
          <a:xfrm>
            <a:off x="279400" y="838200"/>
            <a:ext cx="80518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2000" b="1">
                <a:ea typeface="HGP創英角ｺﾞｼｯｸUB" pitchFamily="50" charset="-128"/>
              </a:rPr>
              <a:t>（３）どの位効果があったのかを確認する。　（</a:t>
            </a:r>
            <a:r>
              <a:rPr lang="ja-JP" altLang="en-US" sz="2000" b="1">
                <a:solidFill>
                  <a:srgbClr val="006600"/>
                </a:solidFill>
                <a:ea typeface="HGP創英角ｺﾞｼｯｸUB" pitchFamily="50" charset="-128"/>
              </a:rPr>
              <a:t>　効果確認で使います　</a:t>
            </a:r>
            <a:r>
              <a:rPr lang="ja-JP" altLang="en-US" sz="2000" b="1">
                <a:ea typeface="HGP創英角ｺﾞｼｯｸUB" pitchFamily="50" charset="-128"/>
              </a:rPr>
              <a:t>）</a:t>
            </a:r>
          </a:p>
        </p:txBody>
      </p:sp>
      <p:sp>
        <p:nvSpPr>
          <p:cNvPr id="156804" name="Text Box 132"/>
          <p:cNvSpPr txBox="1">
            <a:spLocks noChangeArrowheads="1"/>
          </p:cNvSpPr>
          <p:nvPr/>
        </p:nvSpPr>
        <p:spPr bwMode="auto">
          <a:xfrm>
            <a:off x="1422400" y="6197600"/>
            <a:ext cx="64389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b="1"/>
              <a:t>（注）縦軸（個数）の目盛りの高さは同一にすること</a:t>
            </a:r>
          </a:p>
        </p:txBody>
      </p:sp>
      <p:grpSp>
        <p:nvGrpSpPr>
          <p:cNvPr id="156815" name="Group 143"/>
          <p:cNvGrpSpPr>
            <a:grpSpLocks/>
          </p:cNvGrpSpPr>
          <p:nvPr/>
        </p:nvGrpSpPr>
        <p:grpSpPr bwMode="auto">
          <a:xfrm>
            <a:off x="225425" y="1549400"/>
            <a:ext cx="4413250" cy="4445000"/>
            <a:chOff x="142" y="976"/>
            <a:chExt cx="2780" cy="2800"/>
          </a:xfrm>
        </p:grpSpPr>
        <p:sp>
          <p:nvSpPr>
            <p:cNvPr id="156676" name="Line 4"/>
            <p:cNvSpPr>
              <a:spLocks noChangeShapeType="1"/>
            </p:cNvSpPr>
            <p:nvPr/>
          </p:nvSpPr>
          <p:spPr bwMode="auto">
            <a:xfrm>
              <a:off x="2424" y="1568"/>
              <a:ext cx="0" cy="1512"/>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6677" name="Line 5"/>
            <p:cNvSpPr>
              <a:spLocks noChangeShapeType="1"/>
            </p:cNvSpPr>
            <p:nvPr/>
          </p:nvSpPr>
          <p:spPr bwMode="auto">
            <a:xfrm>
              <a:off x="2352" y="1530"/>
              <a:ext cx="7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6678" name="Line 6"/>
            <p:cNvSpPr>
              <a:spLocks noChangeShapeType="1"/>
            </p:cNvSpPr>
            <p:nvPr/>
          </p:nvSpPr>
          <p:spPr bwMode="auto">
            <a:xfrm>
              <a:off x="2352" y="2752"/>
              <a:ext cx="7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6679" name="Line 7"/>
            <p:cNvSpPr>
              <a:spLocks noChangeShapeType="1"/>
            </p:cNvSpPr>
            <p:nvPr/>
          </p:nvSpPr>
          <p:spPr bwMode="auto">
            <a:xfrm>
              <a:off x="2352" y="2464"/>
              <a:ext cx="7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6680" name="Line 8"/>
            <p:cNvSpPr>
              <a:spLocks noChangeShapeType="1"/>
            </p:cNvSpPr>
            <p:nvPr/>
          </p:nvSpPr>
          <p:spPr bwMode="auto">
            <a:xfrm>
              <a:off x="2352" y="2166"/>
              <a:ext cx="7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6681" name="Line 9"/>
            <p:cNvSpPr>
              <a:spLocks noChangeShapeType="1"/>
            </p:cNvSpPr>
            <p:nvPr/>
          </p:nvSpPr>
          <p:spPr bwMode="auto">
            <a:xfrm>
              <a:off x="2352" y="1832"/>
              <a:ext cx="7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6682" name="Text Box 10"/>
            <p:cNvSpPr txBox="1">
              <a:spLocks noChangeArrowheads="1"/>
            </p:cNvSpPr>
            <p:nvPr/>
          </p:nvSpPr>
          <p:spPr bwMode="auto">
            <a:xfrm>
              <a:off x="2357" y="1422"/>
              <a:ext cx="4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１００</a:t>
              </a:r>
            </a:p>
          </p:txBody>
        </p:sp>
        <p:sp>
          <p:nvSpPr>
            <p:cNvPr id="156683" name="Text Box 11"/>
            <p:cNvSpPr txBox="1">
              <a:spLocks noChangeArrowheads="1"/>
            </p:cNvSpPr>
            <p:nvPr/>
          </p:nvSpPr>
          <p:spPr bwMode="auto">
            <a:xfrm>
              <a:off x="2368" y="1756"/>
              <a:ext cx="4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８０</a:t>
              </a:r>
            </a:p>
          </p:txBody>
        </p:sp>
        <p:sp>
          <p:nvSpPr>
            <p:cNvPr id="156684" name="Text Box 12"/>
            <p:cNvSpPr txBox="1">
              <a:spLocks noChangeArrowheads="1"/>
            </p:cNvSpPr>
            <p:nvPr/>
          </p:nvSpPr>
          <p:spPr bwMode="auto">
            <a:xfrm>
              <a:off x="2367" y="2066"/>
              <a:ext cx="4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６０</a:t>
              </a:r>
            </a:p>
          </p:txBody>
        </p:sp>
        <p:sp>
          <p:nvSpPr>
            <p:cNvPr id="156685" name="Text Box 13"/>
            <p:cNvSpPr txBox="1">
              <a:spLocks noChangeArrowheads="1"/>
            </p:cNvSpPr>
            <p:nvPr/>
          </p:nvSpPr>
          <p:spPr bwMode="auto">
            <a:xfrm>
              <a:off x="2368" y="2360"/>
              <a:ext cx="4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４０</a:t>
              </a:r>
            </a:p>
          </p:txBody>
        </p:sp>
        <p:sp>
          <p:nvSpPr>
            <p:cNvPr id="156686" name="Text Box 14"/>
            <p:cNvSpPr txBox="1">
              <a:spLocks noChangeArrowheads="1"/>
            </p:cNvSpPr>
            <p:nvPr/>
          </p:nvSpPr>
          <p:spPr bwMode="auto">
            <a:xfrm>
              <a:off x="2368" y="2648"/>
              <a:ext cx="4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２０</a:t>
              </a:r>
            </a:p>
          </p:txBody>
        </p:sp>
        <p:sp>
          <p:nvSpPr>
            <p:cNvPr id="156687" name="Text Box 15"/>
            <p:cNvSpPr txBox="1">
              <a:spLocks noChangeArrowheads="1"/>
            </p:cNvSpPr>
            <p:nvPr/>
          </p:nvSpPr>
          <p:spPr bwMode="auto">
            <a:xfrm>
              <a:off x="2376" y="2968"/>
              <a:ext cx="4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０</a:t>
              </a:r>
            </a:p>
          </p:txBody>
        </p:sp>
        <p:sp>
          <p:nvSpPr>
            <p:cNvPr id="156688" name="Text Box 16"/>
            <p:cNvSpPr txBox="1">
              <a:spLocks noChangeArrowheads="1"/>
            </p:cNvSpPr>
            <p:nvPr/>
          </p:nvSpPr>
          <p:spPr bwMode="auto">
            <a:xfrm>
              <a:off x="2610" y="1304"/>
              <a:ext cx="31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a:t>
              </a:r>
            </a:p>
          </p:txBody>
        </p:sp>
        <p:sp>
          <p:nvSpPr>
            <p:cNvPr id="156689" name="Text Box 17"/>
            <p:cNvSpPr txBox="1">
              <a:spLocks noChangeArrowheads="1"/>
            </p:cNvSpPr>
            <p:nvPr/>
          </p:nvSpPr>
          <p:spPr bwMode="auto">
            <a:xfrm>
              <a:off x="678" y="3032"/>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混雑</a:t>
              </a:r>
            </a:p>
          </p:txBody>
        </p:sp>
        <p:sp>
          <p:nvSpPr>
            <p:cNvPr id="156690" name="Text Box 18"/>
            <p:cNvSpPr txBox="1">
              <a:spLocks noChangeArrowheads="1"/>
            </p:cNvSpPr>
            <p:nvPr/>
          </p:nvSpPr>
          <p:spPr bwMode="auto">
            <a:xfrm>
              <a:off x="934" y="2992"/>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r">
                <a:spcBef>
                  <a:spcPct val="50000"/>
                </a:spcBef>
              </a:pPr>
              <a:r>
                <a:rPr lang="ja-JP" altLang="en-US" sz="1400"/>
                <a:t>メニュー少</a:t>
              </a:r>
            </a:p>
          </p:txBody>
        </p:sp>
        <p:sp>
          <p:nvSpPr>
            <p:cNvPr id="156691" name="Text Box 19"/>
            <p:cNvSpPr txBox="1">
              <a:spLocks noChangeArrowheads="1"/>
            </p:cNvSpPr>
            <p:nvPr/>
          </p:nvSpPr>
          <p:spPr bwMode="auto">
            <a:xfrm>
              <a:off x="1190" y="3000"/>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値段高い</a:t>
              </a:r>
            </a:p>
          </p:txBody>
        </p:sp>
        <p:sp>
          <p:nvSpPr>
            <p:cNvPr id="156692" name="Text Box 20"/>
            <p:cNvSpPr txBox="1">
              <a:spLocks noChangeArrowheads="1"/>
            </p:cNvSpPr>
            <p:nvPr/>
          </p:nvSpPr>
          <p:spPr bwMode="auto">
            <a:xfrm>
              <a:off x="1430" y="3024"/>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味</a:t>
              </a:r>
            </a:p>
          </p:txBody>
        </p:sp>
        <p:sp>
          <p:nvSpPr>
            <p:cNvPr id="156693" name="Text Box 21"/>
            <p:cNvSpPr txBox="1">
              <a:spLocks noChangeArrowheads="1"/>
            </p:cNvSpPr>
            <p:nvPr/>
          </p:nvSpPr>
          <p:spPr bwMode="auto">
            <a:xfrm>
              <a:off x="1662" y="3000"/>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空調</a:t>
              </a:r>
            </a:p>
          </p:txBody>
        </p:sp>
        <p:sp>
          <p:nvSpPr>
            <p:cNvPr id="156694" name="Text Box 22"/>
            <p:cNvSpPr txBox="1">
              <a:spLocks noChangeArrowheads="1"/>
            </p:cNvSpPr>
            <p:nvPr/>
          </p:nvSpPr>
          <p:spPr bwMode="auto">
            <a:xfrm>
              <a:off x="1894" y="3032"/>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設備</a:t>
              </a:r>
            </a:p>
          </p:txBody>
        </p:sp>
        <p:sp>
          <p:nvSpPr>
            <p:cNvPr id="156695" name="Text Box 23"/>
            <p:cNvSpPr txBox="1">
              <a:spLocks noChangeArrowheads="1"/>
            </p:cNvSpPr>
            <p:nvPr/>
          </p:nvSpPr>
          <p:spPr bwMode="auto">
            <a:xfrm>
              <a:off x="2134" y="3000"/>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その他</a:t>
              </a:r>
            </a:p>
          </p:txBody>
        </p:sp>
        <p:sp>
          <p:nvSpPr>
            <p:cNvPr id="156696" name="Text Box 24"/>
            <p:cNvSpPr txBox="1">
              <a:spLocks noChangeArrowheads="1"/>
            </p:cNvSpPr>
            <p:nvPr/>
          </p:nvSpPr>
          <p:spPr bwMode="auto">
            <a:xfrm>
              <a:off x="142" y="1600"/>
              <a:ext cx="250" cy="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苦情数</a:t>
              </a:r>
            </a:p>
          </p:txBody>
        </p:sp>
        <p:grpSp>
          <p:nvGrpSpPr>
            <p:cNvPr id="156697" name="Group 25"/>
            <p:cNvGrpSpPr>
              <a:grpSpLocks/>
            </p:cNvGrpSpPr>
            <p:nvPr/>
          </p:nvGrpSpPr>
          <p:grpSpPr bwMode="auto">
            <a:xfrm>
              <a:off x="296" y="1136"/>
              <a:ext cx="2192" cy="2032"/>
              <a:chOff x="2904" y="872"/>
              <a:chExt cx="2192" cy="2032"/>
            </a:xfrm>
          </p:grpSpPr>
          <p:grpSp>
            <p:nvGrpSpPr>
              <p:cNvPr id="156698" name="Group 26"/>
              <p:cNvGrpSpPr>
                <a:grpSpLocks/>
              </p:cNvGrpSpPr>
              <p:nvPr/>
            </p:nvGrpSpPr>
            <p:grpSpPr bwMode="auto">
              <a:xfrm>
                <a:off x="3224" y="1111"/>
                <a:ext cx="1872" cy="1713"/>
                <a:chOff x="3224" y="1111"/>
                <a:chExt cx="1872" cy="1713"/>
              </a:xfrm>
            </p:grpSpPr>
            <p:sp>
              <p:nvSpPr>
                <p:cNvPr id="156699" name="Line 27"/>
                <p:cNvSpPr>
                  <a:spLocks noChangeShapeType="1"/>
                </p:cNvSpPr>
                <p:nvPr/>
              </p:nvSpPr>
              <p:spPr bwMode="auto">
                <a:xfrm>
                  <a:off x="3224" y="1111"/>
                  <a:ext cx="0" cy="1713"/>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6700" name="Line 28"/>
                <p:cNvSpPr>
                  <a:spLocks noChangeShapeType="1"/>
                </p:cNvSpPr>
                <p:nvPr/>
              </p:nvSpPr>
              <p:spPr bwMode="auto">
                <a:xfrm>
                  <a:off x="3232" y="2816"/>
                  <a:ext cx="1864"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6701" name="Line 29"/>
                <p:cNvSpPr>
                  <a:spLocks noChangeShapeType="1"/>
                </p:cNvSpPr>
                <p:nvPr/>
              </p:nvSpPr>
              <p:spPr bwMode="auto">
                <a:xfrm>
                  <a:off x="3224" y="2536"/>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6702" name="Line 30"/>
                <p:cNvSpPr>
                  <a:spLocks noChangeShapeType="1"/>
                </p:cNvSpPr>
                <p:nvPr/>
              </p:nvSpPr>
              <p:spPr bwMode="auto">
                <a:xfrm>
                  <a:off x="3224" y="1120"/>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6703" name="Line 31"/>
                <p:cNvSpPr>
                  <a:spLocks noChangeShapeType="1"/>
                </p:cNvSpPr>
                <p:nvPr/>
              </p:nvSpPr>
              <p:spPr bwMode="auto">
                <a:xfrm>
                  <a:off x="3224" y="1408"/>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6704" name="Line 32"/>
                <p:cNvSpPr>
                  <a:spLocks noChangeShapeType="1"/>
                </p:cNvSpPr>
                <p:nvPr/>
              </p:nvSpPr>
              <p:spPr bwMode="auto">
                <a:xfrm>
                  <a:off x="3224" y="1696"/>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6705" name="Line 33"/>
                <p:cNvSpPr>
                  <a:spLocks noChangeShapeType="1"/>
                </p:cNvSpPr>
                <p:nvPr/>
              </p:nvSpPr>
              <p:spPr bwMode="auto">
                <a:xfrm>
                  <a:off x="3224" y="1984"/>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6706" name="Line 34"/>
                <p:cNvSpPr>
                  <a:spLocks noChangeShapeType="1"/>
                </p:cNvSpPr>
                <p:nvPr/>
              </p:nvSpPr>
              <p:spPr bwMode="auto">
                <a:xfrm>
                  <a:off x="3224" y="2272"/>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156707" name="Group 35"/>
              <p:cNvGrpSpPr>
                <a:grpSpLocks/>
              </p:cNvGrpSpPr>
              <p:nvPr/>
            </p:nvGrpSpPr>
            <p:grpSpPr bwMode="auto">
              <a:xfrm>
                <a:off x="2904" y="872"/>
                <a:ext cx="384" cy="2032"/>
                <a:chOff x="2904" y="872"/>
                <a:chExt cx="384" cy="2032"/>
              </a:xfrm>
            </p:grpSpPr>
            <p:sp>
              <p:nvSpPr>
                <p:cNvPr id="156708" name="Text Box 36"/>
                <p:cNvSpPr txBox="1">
                  <a:spLocks noChangeArrowheads="1"/>
                </p:cNvSpPr>
                <p:nvPr/>
              </p:nvSpPr>
              <p:spPr bwMode="auto">
                <a:xfrm>
                  <a:off x="2976" y="2712"/>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０</a:t>
                  </a:r>
                </a:p>
              </p:txBody>
            </p:sp>
            <p:sp>
              <p:nvSpPr>
                <p:cNvPr id="156709" name="Text Box 37"/>
                <p:cNvSpPr txBox="1">
                  <a:spLocks noChangeArrowheads="1"/>
                </p:cNvSpPr>
                <p:nvPr/>
              </p:nvSpPr>
              <p:spPr bwMode="auto">
                <a:xfrm>
                  <a:off x="2968" y="2440"/>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２０</a:t>
                  </a:r>
                </a:p>
              </p:txBody>
            </p:sp>
            <p:sp>
              <p:nvSpPr>
                <p:cNvPr id="156710" name="Text Box 38"/>
                <p:cNvSpPr txBox="1">
                  <a:spLocks noChangeArrowheads="1"/>
                </p:cNvSpPr>
                <p:nvPr/>
              </p:nvSpPr>
              <p:spPr bwMode="auto">
                <a:xfrm>
                  <a:off x="2960" y="2168"/>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４０</a:t>
                  </a:r>
                </a:p>
              </p:txBody>
            </p:sp>
            <p:sp>
              <p:nvSpPr>
                <p:cNvPr id="156711" name="Text Box 39"/>
                <p:cNvSpPr txBox="1">
                  <a:spLocks noChangeArrowheads="1"/>
                </p:cNvSpPr>
                <p:nvPr/>
              </p:nvSpPr>
              <p:spPr bwMode="auto">
                <a:xfrm>
                  <a:off x="2960" y="1888"/>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６０</a:t>
                  </a:r>
                </a:p>
              </p:txBody>
            </p:sp>
            <p:sp>
              <p:nvSpPr>
                <p:cNvPr id="156712" name="Text Box 40"/>
                <p:cNvSpPr txBox="1">
                  <a:spLocks noChangeArrowheads="1"/>
                </p:cNvSpPr>
                <p:nvPr/>
              </p:nvSpPr>
              <p:spPr bwMode="auto">
                <a:xfrm>
                  <a:off x="2960" y="1608"/>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８０</a:t>
                  </a:r>
                </a:p>
              </p:txBody>
            </p:sp>
            <p:sp>
              <p:nvSpPr>
                <p:cNvPr id="156713" name="Text Box 41"/>
                <p:cNvSpPr txBox="1">
                  <a:spLocks noChangeArrowheads="1"/>
                </p:cNvSpPr>
                <p:nvPr/>
              </p:nvSpPr>
              <p:spPr bwMode="auto">
                <a:xfrm>
                  <a:off x="2904" y="1320"/>
                  <a:ext cx="35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１００</a:t>
                  </a:r>
                </a:p>
              </p:txBody>
            </p:sp>
            <p:sp>
              <p:nvSpPr>
                <p:cNvPr id="156714" name="Text Box 42"/>
                <p:cNvSpPr txBox="1">
                  <a:spLocks noChangeArrowheads="1"/>
                </p:cNvSpPr>
                <p:nvPr/>
              </p:nvSpPr>
              <p:spPr bwMode="auto">
                <a:xfrm>
                  <a:off x="2904" y="1024"/>
                  <a:ext cx="35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１２０</a:t>
                  </a:r>
                </a:p>
              </p:txBody>
            </p:sp>
            <p:sp>
              <p:nvSpPr>
                <p:cNvPr id="156715" name="Text Box 43"/>
                <p:cNvSpPr txBox="1">
                  <a:spLocks noChangeArrowheads="1"/>
                </p:cNvSpPr>
                <p:nvPr/>
              </p:nvSpPr>
              <p:spPr bwMode="auto">
                <a:xfrm>
                  <a:off x="2928" y="872"/>
                  <a:ext cx="360"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（件）</a:t>
                  </a:r>
                </a:p>
              </p:txBody>
            </p:sp>
          </p:grpSp>
        </p:grpSp>
        <p:sp>
          <p:nvSpPr>
            <p:cNvPr id="156716" name="Text Box 44"/>
            <p:cNvSpPr txBox="1">
              <a:spLocks noChangeArrowheads="1"/>
            </p:cNvSpPr>
            <p:nvPr/>
          </p:nvSpPr>
          <p:spPr bwMode="auto">
            <a:xfrm>
              <a:off x="608" y="3584"/>
              <a:ext cx="177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図　１３食堂利用ｱﾝｹｰﾄの苦情数　</a:t>
              </a:r>
            </a:p>
          </p:txBody>
        </p:sp>
        <p:grpSp>
          <p:nvGrpSpPr>
            <p:cNvPr id="156717" name="Group 45"/>
            <p:cNvGrpSpPr>
              <a:grpSpLocks/>
            </p:cNvGrpSpPr>
            <p:nvPr/>
          </p:nvGrpSpPr>
          <p:grpSpPr bwMode="auto">
            <a:xfrm>
              <a:off x="896" y="1336"/>
              <a:ext cx="480" cy="200"/>
              <a:chOff x="3704" y="1128"/>
              <a:chExt cx="480" cy="200"/>
            </a:xfrm>
          </p:grpSpPr>
          <p:sp>
            <p:nvSpPr>
              <p:cNvPr id="156718" name="Text Box 46"/>
              <p:cNvSpPr txBox="1">
                <a:spLocks noChangeArrowheads="1"/>
              </p:cNvSpPr>
              <p:nvPr/>
            </p:nvSpPr>
            <p:spPr bwMode="auto">
              <a:xfrm>
                <a:off x="3704" y="1128"/>
                <a:ext cx="19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a:t>n</a:t>
                </a:r>
              </a:p>
            </p:txBody>
          </p:sp>
          <p:sp>
            <p:nvSpPr>
              <p:cNvPr id="156719" name="Text Box 47"/>
              <p:cNvSpPr txBox="1">
                <a:spLocks noChangeArrowheads="1"/>
              </p:cNvSpPr>
              <p:nvPr/>
            </p:nvSpPr>
            <p:spPr bwMode="auto">
              <a:xfrm>
                <a:off x="3784" y="1136"/>
                <a:ext cx="400"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a:t>=110</a:t>
                </a:r>
              </a:p>
            </p:txBody>
          </p:sp>
        </p:grpSp>
        <p:sp>
          <p:nvSpPr>
            <p:cNvPr id="156720" name="Rectangle 48"/>
            <p:cNvSpPr>
              <a:spLocks noChangeArrowheads="1"/>
            </p:cNvSpPr>
            <p:nvPr/>
          </p:nvSpPr>
          <p:spPr bwMode="auto">
            <a:xfrm>
              <a:off x="616" y="2536"/>
              <a:ext cx="256" cy="544"/>
            </a:xfrm>
            <a:prstGeom prst="rect">
              <a:avLst/>
            </a:prstGeom>
            <a:solidFill>
              <a:srgbClr val="FF0066"/>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6721" name="Rectangle 49"/>
            <p:cNvSpPr>
              <a:spLocks noChangeArrowheads="1"/>
            </p:cNvSpPr>
            <p:nvPr/>
          </p:nvSpPr>
          <p:spPr bwMode="auto">
            <a:xfrm>
              <a:off x="872" y="2808"/>
              <a:ext cx="256" cy="272"/>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6722" name="Rectangle 50"/>
            <p:cNvSpPr>
              <a:spLocks noChangeArrowheads="1"/>
            </p:cNvSpPr>
            <p:nvPr/>
          </p:nvSpPr>
          <p:spPr bwMode="auto">
            <a:xfrm>
              <a:off x="1128" y="2880"/>
              <a:ext cx="256" cy="200"/>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6723" name="Rectangle 51"/>
            <p:cNvSpPr>
              <a:spLocks noChangeArrowheads="1"/>
            </p:cNvSpPr>
            <p:nvPr/>
          </p:nvSpPr>
          <p:spPr bwMode="auto">
            <a:xfrm>
              <a:off x="1384" y="2944"/>
              <a:ext cx="256" cy="136"/>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6724" name="Rectangle 52"/>
            <p:cNvSpPr>
              <a:spLocks noChangeArrowheads="1"/>
            </p:cNvSpPr>
            <p:nvPr/>
          </p:nvSpPr>
          <p:spPr bwMode="auto">
            <a:xfrm>
              <a:off x="1640" y="2968"/>
              <a:ext cx="256" cy="112"/>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6725" name="Rectangle 53"/>
            <p:cNvSpPr>
              <a:spLocks noChangeArrowheads="1"/>
            </p:cNvSpPr>
            <p:nvPr/>
          </p:nvSpPr>
          <p:spPr bwMode="auto">
            <a:xfrm>
              <a:off x="1896" y="3000"/>
              <a:ext cx="256" cy="80"/>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6726" name="Rectangle 54"/>
            <p:cNvSpPr>
              <a:spLocks noChangeArrowheads="1"/>
            </p:cNvSpPr>
            <p:nvPr/>
          </p:nvSpPr>
          <p:spPr bwMode="auto">
            <a:xfrm>
              <a:off x="2152" y="2928"/>
              <a:ext cx="256" cy="152"/>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6727" name="Text Box 55"/>
            <p:cNvSpPr txBox="1">
              <a:spLocks noChangeArrowheads="1"/>
            </p:cNvSpPr>
            <p:nvPr/>
          </p:nvSpPr>
          <p:spPr bwMode="auto">
            <a:xfrm>
              <a:off x="1808" y="1727"/>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56728" name="Text Box 56"/>
            <p:cNvSpPr txBox="1">
              <a:spLocks noChangeArrowheads="1"/>
            </p:cNvSpPr>
            <p:nvPr/>
          </p:nvSpPr>
          <p:spPr bwMode="auto">
            <a:xfrm>
              <a:off x="1552" y="1848"/>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56729" name="Text Box 57"/>
            <p:cNvSpPr txBox="1">
              <a:spLocks noChangeArrowheads="1"/>
            </p:cNvSpPr>
            <p:nvPr/>
          </p:nvSpPr>
          <p:spPr bwMode="auto">
            <a:xfrm>
              <a:off x="1278" y="1984"/>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56730" name="Text Box 58"/>
            <p:cNvSpPr txBox="1">
              <a:spLocks noChangeArrowheads="1"/>
            </p:cNvSpPr>
            <p:nvPr/>
          </p:nvSpPr>
          <p:spPr bwMode="auto">
            <a:xfrm>
              <a:off x="1022" y="2175"/>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56731" name="Text Box 59"/>
            <p:cNvSpPr txBox="1">
              <a:spLocks noChangeArrowheads="1"/>
            </p:cNvSpPr>
            <p:nvPr/>
          </p:nvSpPr>
          <p:spPr bwMode="auto">
            <a:xfrm>
              <a:off x="775" y="2455"/>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56732" name="Text Box 60"/>
            <p:cNvSpPr txBox="1">
              <a:spLocks noChangeArrowheads="1"/>
            </p:cNvSpPr>
            <p:nvPr/>
          </p:nvSpPr>
          <p:spPr bwMode="auto">
            <a:xfrm>
              <a:off x="2064" y="1630"/>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56733" name="Text Box 61"/>
            <p:cNvSpPr txBox="1">
              <a:spLocks noChangeArrowheads="1"/>
            </p:cNvSpPr>
            <p:nvPr/>
          </p:nvSpPr>
          <p:spPr bwMode="auto">
            <a:xfrm>
              <a:off x="2295" y="1458"/>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56734" name="Line 62"/>
            <p:cNvSpPr>
              <a:spLocks noChangeShapeType="1"/>
            </p:cNvSpPr>
            <p:nvPr/>
          </p:nvSpPr>
          <p:spPr bwMode="auto">
            <a:xfrm rot="21299207" flipV="1">
              <a:off x="608" y="2564"/>
              <a:ext cx="287" cy="50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6735" name="Line 63"/>
            <p:cNvSpPr>
              <a:spLocks noChangeShapeType="1"/>
            </p:cNvSpPr>
            <p:nvPr/>
          </p:nvSpPr>
          <p:spPr bwMode="auto">
            <a:xfrm rot="414213" flipV="1">
              <a:off x="1136" y="2048"/>
              <a:ext cx="224" cy="224"/>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6736" name="Line 64"/>
            <p:cNvSpPr>
              <a:spLocks noChangeShapeType="1"/>
            </p:cNvSpPr>
            <p:nvPr/>
          </p:nvSpPr>
          <p:spPr bwMode="auto">
            <a:xfrm rot="20370755" flipV="1">
              <a:off x="832" y="2307"/>
              <a:ext cx="328" cy="189"/>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6737" name="Line 65"/>
            <p:cNvSpPr>
              <a:spLocks noChangeShapeType="1"/>
            </p:cNvSpPr>
            <p:nvPr/>
          </p:nvSpPr>
          <p:spPr bwMode="auto">
            <a:xfrm rot="248694" flipV="1">
              <a:off x="1384" y="1928"/>
              <a:ext cx="236" cy="136"/>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6738" name="Line 66"/>
            <p:cNvSpPr>
              <a:spLocks noChangeShapeType="1"/>
            </p:cNvSpPr>
            <p:nvPr/>
          </p:nvSpPr>
          <p:spPr bwMode="auto">
            <a:xfrm rot="21020423" flipV="1">
              <a:off x="1615" y="1838"/>
              <a:ext cx="279" cy="7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6739" name="Line 67"/>
            <p:cNvSpPr>
              <a:spLocks noChangeShapeType="1"/>
            </p:cNvSpPr>
            <p:nvPr/>
          </p:nvSpPr>
          <p:spPr bwMode="auto">
            <a:xfrm rot="21269423" flipV="1">
              <a:off x="1880" y="1733"/>
              <a:ext cx="280" cy="7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6740" name="Line 68"/>
            <p:cNvSpPr>
              <a:spLocks noChangeShapeType="1"/>
            </p:cNvSpPr>
            <p:nvPr/>
          </p:nvSpPr>
          <p:spPr bwMode="auto">
            <a:xfrm rot="21243493" flipV="1">
              <a:off x="2148" y="1544"/>
              <a:ext cx="309" cy="154"/>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6741" name="Text Box 69"/>
            <p:cNvSpPr txBox="1">
              <a:spLocks noChangeArrowheads="1"/>
            </p:cNvSpPr>
            <p:nvPr/>
          </p:nvSpPr>
          <p:spPr bwMode="auto">
            <a:xfrm>
              <a:off x="2662" y="1704"/>
              <a:ext cx="250" cy="9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累積比率</a:t>
              </a:r>
            </a:p>
          </p:txBody>
        </p:sp>
        <p:sp>
          <p:nvSpPr>
            <p:cNvPr id="156742" name="Text Box 70"/>
            <p:cNvSpPr txBox="1">
              <a:spLocks noChangeArrowheads="1"/>
            </p:cNvSpPr>
            <p:nvPr/>
          </p:nvSpPr>
          <p:spPr bwMode="auto">
            <a:xfrm>
              <a:off x="992" y="976"/>
              <a:ext cx="952" cy="296"/>
            </a:xfrm>
            <a:prstGeom prst="rect">
              <a:avLst/>
            </a:prstGeom>
            <a:solidFill>
              <a:srgbClr val="FFFF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b="1"/>
                <a:t>対策前</a:t>
              </a:r>
            </a:p>
          </p:txBody>
        </p:sp>
      </p:grpSp>
      <p:grpSp>
        <p:nvGrpSpPr>
          <p:cNvPr id="156816" name="Group 144"/>
          <p:cNvGrpSpPr>
            <a:grpSpLocks/>
          </p:cNvGrpSpPr>
          <p:nvPr/>
        </p:nvGrpSpPr>
        <p:grpSpPr bwMode="auto">
          <a:xfrm>
            <a:off x="4711700" y="1549400"/>
            <a:ext cx="4394200" cy="4657725"/>
            <a:chOff x="2968" y="976"/>
            <a:chExt cx="2768" cy="2934"/>
          </a:xfrm>
        </p:grpSpPr>
        <p:sp>
          <p:nvSpPr>
            <p:cNvPr id="156802" name="Text Box 130"/>
            <p:cNvSpPr txBox="1">
              <a:spLocks noChangeArrowheads="1"/>
            </p:cNvSpPr>
            <p:nvPr/>
          </p:nvSpPr>
          <p:spPr bwMode="auto">
            <a:xfrm>
              <a:off x="5486" y="2016"/>
              <a:ext cx="250" cy="9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累積比率</a:t>
              </a:r>
            </a:p>
          </p:txBody>
        </p:sp>
        <p:sp>
          <p:nvSpPr>
            <p:cNvPr id="156756" name="Text Box 84"/>
            <p:cNvSpPr txBox="1">
              <a:spLocks noChangeArrowheads="1"/>
            </p:cNvSpPr>
            <p:nvPr/>
          </p:nvSpPr>
          <p:spPr bwMode="auto">
            <a:xfrm>
              <a:off x="5249" y="1794"/>
              <a:ext cx="458"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a:t>
              </a:r>
            </a:p>
          </p:txBody>
        </p:sp>
        <p:sp>
          <p:nvSpPr>
            <p:cNvPr id="156743" name="Text Box 71"/>
            <p:cNvSpPr txBox="1">
              <a:spLocks noChangeArrowheads="1"/>
            </p:cNvSpPr>
            <p:nvPr/>
          </p:nvSpPr>
          <p:spPr bwMode="auto">
            <a:xfrm>
              <a:off x="4032" y="976"/>
              <a:ext cx="952" cy="296"/>
            </a:xfrm>
            <a:prstGeom prst="rect">
              <a:avLst/>
            </a:prstGeom>
            <a:solidFill>
              <a:srgbClr val="FFFF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b="1"/>
                <a:t>対策後</a:t>
              </a:r>
            </a:p>
          </p:txBody>
        </p:sp>
        <p:sp>
          <p:nvSpPr>
            <p:cNvPr id="156744" name="Line 72"/>
            <p:cNvSpPr>
              <a:spLocks noChangeShapeType="1"/>
            </p:cNvSpPr>
            <p:nvPr/>
          </p:nvSpPr>
          <p:spPr bwMode="auto">
            <a:xfrm>
              <a:off x="5272" y="2117"/>
              <a:ext cx="0" cy="963"/>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6745" name="Line 73"/>
            <p:cNvSpPr>
              <a:spLocks noChangeShapeType="1"/>
            </p:cNvSpPr>
            <p:nvPr/>
          </p:nvSpPr>
          <p:spPr bwMode="auto">
            <a:xfrm>
              <a:off x="5200" y="2496"/>
              <a:ext cx="7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6746" name="Line 74"/>
            <p:cNvSpPr>
              <a:spLocks noChangeShapeType="1"/>
            </p:cNvSpPr>
            <p:nvPr/>
          </p:nvSpPr>
          <p:spPr bwMode="auto">
            <a:xfrm>
              <a:off x="5200" y="2888"/>
              <a:ext cx="7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6747" name="Line 75"/>
            <p:cNvSpPr>
              <a:spLocks noChangeShapeType="1"/>
            </p:cNvSpPr>
            <p:nvPr/>
          </p:nvSpPr>
          <p:spPr bwMode="auto">
            <a:xfrm>
              <a:off x="5200" y="2688"/>
              <a:ext cx="7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6748" name="Line 76"/>
            <p:cNvSpPr>
              <a:spLocks noChangeShapeType="1"/>
            </p:cNvSpPr>
            <p:nvPr/>
          </p:nvSpPr>
          <p:spPr bwMode="auto">
            <a:xfrm>
              <a:off x="5200" y="2296"/>
              <a:ext cx="7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6749" name="Line 77"/>
            <p:cNvSpPr>
              <a:spLocks noChangeShapeType="1"/>
            </p:cNvSpPr>
            <p:nvPr/>
          </p:nvSpPr>
          <p:spPr bwMode="auto">
            <a:xfrm>
              <a:off x="5216" y="2094"/>
              <a:ext cx="7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6750" name="Text Box 78"/>
            <p:cNvSpPr txBox="1">
              <a:spLocks noChangeArrowheads="1"/>
            </p:cNvSpPr>
            <p:nvPr/>
          </p:nvSpPr>
          <p:spPr bwMode="auto">
            <a:xfrm>
              <a:off x="5215" y="1985"/>
              <a:ext cx="4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１００</a:t>
              </a:r>
            </a:p>
          </p:txBody>
        </p:sp>
        <p:sp>
          <p:nvSpPr>
            <p:cNvPr id="156751" name="Text Box 79"/>
            <p:cNvSpPr txBox="1">
              <a:spLocks noChangeArrowheads="1"/>
            </p:cNvSpPr>
            <p:nvPr/>
          </p:nvSpPr>
          <p:spPr bwMode="auto">
            <a:xfrm>
              <a:off x="5184" y="2208"/>
              <a:ext cx="4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８０</a:t>
              </a:r>
            </a:p>
          </p:txBody>
        </p:sp>
        <p:sp>
          <p:nvSpPr>
            <p:cNvPr id="156752" name="Text Box 80"/>
            <p:cNvSpPr txBox="1">
              <a:spLocks noChangeArrowheads="1"/>
            </p:cNvSpPr>
            <p:nvPr/>
          </p:nvSpPr>
          <p:spPr bwMode="auto">
            <a:xfrm>
              <a:off x="5184" y="2408"/>
              <a:ext cx="4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６０</a:t>
              </a:r>
            </a:p>
          </p:txBody>
        </p:sp>
        <p:sp>
          <p:nvSpPr>
            <p:cNvPr id="156753" name="Text Box 81"/>
            <p:cNvSpPr txBox="1">
              <a:spLocks noChangeArrowheads="1"/>
            </p:cNvSpPr>
            <p:nvPr/>
          </p:nvSpPr>
          <p:spPr bwMode="auto">
            <a:xfrm>
              <a:off x="5200" y="2592"/>
              <a:ext cx="4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４０</a:t>
              </a:r>
            </a:p>
          </p:txBody>
        </p:sp>
        <p:sp>
          <p:nvSpPr>
            <p:cNvPr id="156754" name="Text Box 82"/>
            <p:cNvSpPr txBox="1">
              <a:spLocks noChangeArrowheads="1"/>
            </p:cNvSpPr>
            <p:nvPr/>
          </p:nvSpPr>
          <p:spPr bwMode="auto">
            <a:xfrm>
              <a:off x="5200" y="2792"/>
              <a:ext cx="4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２０</a:t>
              </a:r>
            </a:p>
          </p:txBody>
        </p:sp>
        <p:sp>
          <p:nvSpPr>
            <p:cNvPr id="156755" name="Text Box 83"/>
            <p:cNvSpPr txBox="1">
              <a:spLocks noChangeArrowheads="1"/>
            </p:cNvSpPr>
            <p:nvPr/>
          </p:nvSpPr>
          <p:spPr bwMode="auto">
            <a:xfrm>
              <a:off x="5240" y="2968"/>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０</a:t>
              </a:r>
            </a:p>
          </p:txBody>
        </p:sp>
        <p:sp>
          <p:nvSpPr>
            <p:cNvPr id="156757" name="Text Box 85"/>
            <p:cNvSpPr txBox="1">
              <a:spLocks noChangeArrowheads="1"/>
            </p:cNvSpPr>
            <p:nvPr/>
          </p:nvSpPr>
          <p:spPr bwMode="auto">
            <a:xfrm>
              <a:off x="3798" y="2992"/>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r">
                <a:spcBef>
                  <a:spcPct val="50000"/>
                </a:spcBef>
              </a:pPr>
              <a:r>
                <a:rPr lang="ja-JP" altLang="en-US" sz="1400"/>
                <a:t>メニュー少</a:t>
              </a:r>
            </a:p>
          </p:txBody>
        </p:sp>
        <p:sp>
          <p:nvSpPr>
            <p:cNvPr id="156758" name="Text Box 86"/>
            <p:cNvSpPr txBox="1">
              <a:spLocks noChangeArrowheads="1"/>
            </p:cNvSpPr>
            <p:nvPr/>
          </p:nvSpPr>
          <p:spPr bwMode="auto">
            <a:xfrm>
              <a:off x="4054" y="3000"/>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値段高い</a:t>
              </a:r>
            </a:p>
          </p:txBody>
        </p:sp>
        <p:sp>
          <p:nvSpPr>
            <p:cNvPr id="156759" name="Text Box 87"/>
            <p:cNvSpPr txBox="1">
              <a:spLocks noChangeArrowheads="1"/>
            </p:cNvSpPr>
            <p:nvPr/>
          </p:nvSpPr>
          <p:spPr bwMode="auto">
            <a:xfrm>
              <a:off x="4294" y="3024"/>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味</a:t>
              </a:r>
            </a:p>
          </p:txBody>
        </p:sp>
        <p:sp>
          <p:nvSpPr>
            <p:cNvPr id="156760" name="Text Box 88"/>
            <p:cNvSpPr txBox="1">
              <a:spLocks noChangeArrowheads="1"/>
            </p:cNvSpPr>
            <p:nvPr/>
          </p:nvSpPr>
          <p:spPr bwMode="auto">
            <a:xfrm>
              <a:off x="4526" y="3000"/>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空調</a:t>
              </a:r>
            </a:p>
          </p:txBody>
        </p:sp>
        <p:sp>
          <p:nvSpPr>
            <p:cNvPr id="156761" name="Text Box 89"/>
            <p:cNvSpPr txBox="1">
              <a:spLocks noChangeArrowheads="1"/>
            </p:cNvSpPr>
            <p:nvPr/>
          </p:nvSpPr>
          <p:spPr bwMode="auto">
            <a:xfrm>
              <a:off x="4758" y="3032"/>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設備</a:t>
              </a:r>
            </a:p>
          </p:txBody>
        </p:sp>
        <p:sp>
          <p:nvSpPr>
            <p:cNvPr id="156762" name="Text Box 90"/>
            <p:cNvSpPr txBox="1">
              <a:spLocks noChangeArrowheads="1"/>
            </p:cNvSpPr>
            <p:nvPr/>
          </p:nvSpPr>
          <p:spPr bwMode="auto">
            <a:xfrm>
              <a:off x="4998" y="3000"/>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その他</a:t>
              </a:r>
            </a:p>
          </p:txBody>
        </p:sp>
        <p:sp>
          <p:nvSpPr>
            <p:cNvPr id="156763" name="Text Box 91"/>
            <p:cNvSpPr txBox="1">
              <a:spLocks noChangeArrowheads="1"/>
            </p:cNvSpPr>
            <p:nvPr/>
          </p:nvSpPr>
          <p:spPr bwMode="auto">
            <a:xfrm>
              <a:off x="3302" y="1600"/>
              <a:ext cx="250" cy="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苦情数</a:t>
              </a:r>
            </a:p>
          </p:txBody>
        </p:sp>
        <p:sp>
          <p:nvSpPr>
            <p:cNvPr id="156764" name="Line 92"/>
            <p:cNvSpPr>
              <a:spLocks noChangeShapeType="1"/>
            </p:cNvSpPr>
            <p:nvPr/>
          </p:nvSpPr>
          <p:spPr bwMode="auto">
            <a:xfrm>
              <a:off x="3736" y="1375"/>
              <a:ext cx="0" cy="1713"/>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6765" name="Line 93"/>
            <p:cNvSpPr>
              <a:spLocks noChangeShapeType="1"/>
            </p:cNvSpPr>
            <p:nvPr/>
          </p:nvSpPr>
          <p:spPr bwMode="auto">
            <a:xfrm>
              <a:off x="3744" y="3080"/>
              <a:ext cx="1544"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6766" name="Line 94"/>
            <p:cNvSpPr>
              <a:spLocks noChangeShapeType="1"/>
            </p:cNvSpPr>
            <p:nvPr/>
          </p:nvSpPr>
          <p:spPr bwMode="auto">
            <a:xfrm>
              <a:off x="3736" y="2800"/>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6767" name="Line 95"/>
            <p:cNvSpPr>
              <a:spLocks noChangeShapeType="1"/>
            </p:cNvSpPr>
            <p:nvPr/>
          </p:nvSpPr>
          <p:spPr bwMode="auto">
            <a:xfrm>
              <a:off x="3736" y="1384"/>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6768" name="Line 96"/>
            <p:cNvSpPr>
              <a:spLocks noChangeShapeType="1"/>
            </p:cNvSpPr>
            <p:nvPr/>
          </p:nvSpPr>
          <p:spPr bwMode="auto">
            <a:xfrm>
              <a:off x="3736" y="1672"/>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6769" name="Line 97"/>
            <p:cNvSpPr>
              <a:spLocks noChangeShapeType="1"/>
            </p:cNvSpPr>
            <p:nvPr/>
          </p:nvSpPr>
          <p:spPr bwMode="auto">
            <a:xfrm>
              <a:off x="3736" y="1960"/>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6770" name="Line 98"/>
            <p:cNvSpPr>
              <a:spLocks noChangeShapeType="1"/>
            </p:cNvSpPr>
            <p:nvPr/>
          </p:nvSpPr>
          <p:spPr bwMode="auto">
            <a:xfrm>
              <a:off x="3736" y="2248"/>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6771" name="Line 99"/>
            <p:cNvSpPr>
              <a:spLocks noChangeShapeType="1"/>
            </p:cNvSpPr>
            <p:nvPr/>
          </p:nvSpPr>
          <p:spPr bwMode="auto">
            <a:xfrm>
              <a:off x="3736" y="2536"/>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6772" name="Text Box 100"/>
            <p:cNvSpPr txBox="1">
              <a:spLocks noChangeArrowheads="1"/>
            </p:cNvSpPr>
            <p:nvPr/>
          </p:nvSpPr>
          <p:spPr bwMode="auto">
            <a:xfrm>
              <a:off x="3488" y="2992"/>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０</a:t>
              </a:r>
            </a:p>
          </p:txBody>
        </p:sp>
        <p:sp>
          <p:nvSpPr>
            <p:cNvPr id="156773" name="Text Box 101"/>
            <p:cNvSpPr txBox="1">
              <a:spLocks noChangeArrowheads="1"/>
            </p:cNvSpPr>
            <p:nvPr/>
          </p:nvSpPr>
          <p:spPr bwMode="auto">
            <a:xfrm>
              <a:off x="3480" y="2704"/>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２０</a:t>
              </a:r>
            </a:p>
          </p:txBody>
        </p:sp>
        <p:sp>
          <p:nvSpPr>
            <p:cNvPr id="156774" name="Text Box 102"/>
            <p:cNvSpPr txBox="1">
              <a:spLocks noChangeArrowheads="1"/>
            </p:cNvSpPr>
            <p:nvPr/>
          </p:nvSpPr>
          <p:spPr bwMode="auto">
            <a:xfrm>
              <a:off x="3472" y="2432"/>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４０</a:t>
              </a:r>
            </a:p>
          </p:txBody>
        </p:sp>
        <p:sp>
          <p:nvSpPr>
            <p:cNvPr id="156775" name="Text Box 103"/>
            <p:cNvSpPr txBox="1">
              <a:spLocks noChangeArrowheads="1"/>
            </p:cNvSpPr>
            <p:nvPr/>
          </p:nvSpPr>
          <p:spPr bwMode="auto">
            <a:xfrm>
              <a:off x="3472" y="2152"/>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６０</a:t>
              </a:r>
            </a:p>
          </p:txBody>
        </p:sp>
        <p:sp>
          <p:nvSpPr>
            <p:cNvPr id="156776" name="Text Box 104"/>
            <p:cNvSpPr txBox="1">
              <a:spLocks noChangeArrowheads="1"/>
            </p:cNvSpPr>
            <p:nvPr/>
          </p:nvSpPr>
          <p:spPr bwMode="auto">
            <a:xfrm>
              <a:off x="3472" y="1872"/>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８０</a:t>
              </a:r>
            </a:p>
          </p:txBody>
        </p:sp>
        <p:sp>
          <p:nvSpPr>
            <p:cNvPr id="156777" name="Text Box 105"/>
            <p:cNvSpPr txBox="1">
              <a:spLocks noChangeArrowheads="1"/>
            </p:cNvSpPr>
            <p:nvPr/>
          </p:nvSpPr>
          <p:spPr bwMode="auto">
            <a:xfrm>
              <a:off x="3416" y="1584"/>
              <a:ext cx="35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１００</a:t>
              </a:r>
            </a:p>
          </p:txBody>
        </p:sp>
        <p:sp>
          <p:nvSpPr>
            <p:cNvPr id="156778" name="Text Box 106"/>
            <p:cNvSpPr txBox="1">
              <a:spLocks noChangeArrowheads="1"/>
            </p:cNvSpPr>
            <p:nvPr/>
          </p:nvSpPr>
          <p:spPr bwMode="auto">
            <a:xfrm>
              <a:off x="3416" y="1288"/>
              <a:ext cx="35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１２０</a:t>
              </a:r>
            </a:p>
          </p:txBody>
        </p:sp>
        <p:sp>
          <p:nvSpPr>
            <p:cNvPr id="156779" name="Text Box 107"/>
            <p:cNvSpPr txBox="1">
              <a:spLocks noChangeArrowheads="1"/>
            </p:cNvSpPr>
            <p:nvPr/>
          </p:nvSpPr>
          <p:spPr bwMode="auto">
            <a:xfrm>
              <a:off x="3440" y="1136"/>
              <a:ext cx="360"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（件）</a:t>
              </a:r>
            </a:p>
          </p:txBody>
        </p:sp>
        <p:sp>
          <p:nvSpPr>
            <p:cNvPr id="156780" name="Text Box 108"/>
            <p:cNvSpPr txBox="1">
              <a:spLocks noChangeArrowheads="1"/>
            </p:cNvSpPr>
            <p:nvPr/>
          </p:nvSpPr>
          <p:spPr bwMode="auto">
            <a:xfrm>
              <a:off x="3472" y="3584"/>
              <a:ext cx="1776"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図　１４　食堂利用ｱﾝｹｰﾄの苦情数　</a:t>
              </a:r>
            </a:p>
          </p:txBody>
        </p:sp>
        <p:grpSp>
          <p:nvGrpSpPr>
            <p:cNvPr id="156781" name="Group 109"/>
            <p:cNvGrpSpPr>
              <a:grpSpLocks/>
            </p:cNvGrpSpPr>
            <p:nvPr/>
          </p:nvGrpSpPr>
          <p:grpSpPr bwMode="auto">
            <a:xfrm>
              <a:off x="3944" y="1576"/>
              <a:ext cx="480" cy="200"/>
              <a:chOff x="3704" y="1128"/>
              <a:chExt cx="480" cy="200"/>
            </a:xfrm>
          </p:grpSpPr>
          <p:sp>
            <p:nvSpPr>
              <p:cNvPr id="156782" name="Text Box 110"/>
              <p:cNvSpPr txBox="1">
                <a:spLocks noChangeArrowheads="1"/>
              </p:cNvSpPr>
              <p:nvPr/>
            </p:nvSpPr>
            <p:spPr bwMode="auto">
              <a:xfrm>
                <a:off x="3704" y="1128"/>
                <a:ext cx="19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a:t>n</a:t>
                </a:r>
              </a:p>
            </p:txBody>
          </p:sp>
          <p:sp>
            <p:nvSpPr>
              <p:cNvPr id="156783" name="Text Box 111"/>
              <p:cNvSpPr txBox="1">
                <a:spLocks noChangeArrowheads="1"/>
              </p:cNvSpPr>
              <p:nvPr/>
            </p:nvSpPr>
            <p:spPr bwMode="auto">
              <a:xfrm>
                <a:off x="3784" y="1136"/>
                <a:ext cx="400"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a:t>=</a:t>
                </a:r>
                <a:r>
                  <a:rPr lang="ja-JP" altLang="en-US" sz="1400"/>
                  <a:t>　</a:t>
                </a:r>
                <a:r>
                  <a:rPr lang="en-US" altLang="ja-JP" sz="1400"/>
                  <a:t>70</a:t>
                </a:r>
              </a:p>
            </p:txBody>
          </p:sp>
        </p:grpSp>
        <p:sp>
          <p:nvSpPr>
            <p:cNvPr id="156784" name="Rectangle 112"/>
            <p:cNvSpPr>
              <a:spLocks noChangeArrowheads="1"/>
            </p:cNvSpPr>
            <p:nvPr/>
          </p:nvSpPr>
          <p:spPr bwMode="auto">
            <a:xfrm>
              <a:off x="3736" y="2792"/>
              <a:ext cx="256" cy="288"/>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6785" name="Rectangle 113"/>
            <p:cNvSpPr>
              <a:spLocks noChangeArrowheads="1"/>
            </p:cNvSpPr>
            <p:nvPr/>
          </p:nvSpPr>
          <p:spPr bwMode="auto">
            <a:xfrm>
              <a:off x="3992" y="2880"/>
              <a:ext cx="256" cy="200"/>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6786" name="Rectangle 114"/>
            <p:cNvSpPr>
              <a:spLocks noChangeArrowheads="1"/>
            </p:cNvSpPr>
            <p:nvPr/>
          </p:nvSpPr>
          <p:spPr bwMode="auto">
            <a:xfrm>
              <a:off x="4248" y="2944"/>
              <a:ext cx="256" cy="136"/>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6787" name="Rectangle 115"/>
            <p:cNvSpPr>
              <a:spLocks noChangeArrowheads="1"/>
            </p:cNvSpPr>
            <p:nvPr/>
          </p:nvSpPr>
          <p:spPr bwMode="auto">
            <a:xfrm>
              <a:off x="4504" y="2968"/>
              <a:ext cx="256" cy="112"/>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6788" name="Rectangle 116"/>
            <p:cNvSpPr>
              <a:spLocks noChangeArrowheads="1"/>
            </p:cNvSpPr>
            <p:nvPr/>
          </p:nvSpPr>
          <p:spPr bwMode="auto">
            <a:xfrm>
              <a:off x="4760" y="3000"/>
              <a:ext cx="256" cy="80"/>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6789" name="Rectangle 117"/>
            <p:cNvSpPr>
              <a:spLocks noChangeArrowheads="1"/>
            </p:cNvSpPr>
            <p:nvPr/>
          </p:nvSpPr>
          <p:spPr bwMode="auto">
            <a:xfrm>
              <a:off x="5016" y="2928"/>
              <a:ext cx="256" cy="152"/>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6790" name="Text Box 118"/>
            <p:cNvSpPr txBox="1">
              <a:spLocks noChangeArrowheads="1"/>
            </p:cNvSpPr>
            <p:nvPr/>
          </p:nvSpPr>
          <p:spPr bwMode="auto">
            <a:xfrm>
              <a:off x="4672" y="2280"/>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56791" name="Text Box 119"/>
            <p:cNvSpPr txBox="1">
              <a:spLocks noChangeArrowheads="1"/>
            </p:cNvSpPr>
            <p:nvPr/>
          </p:nvSpPr>
          <p:spPr bwMode="auto">
            <a:xfrm>
              <a:off x="4416" y="2392"/>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56792" name="Text Box 120"/>
            <p:cNvSpPr txBox="1">
              <a:spLocks noChangeArrowheads="1"/>
            </p:cNvSpPr>
            <p:nvPr/>
          </p:nvSpPr>
          <p:spPr bwMode="auto">
            <a:xfrm>
              <a:off x="4151" y="2510"/>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56793" name="Text Box 121"/>
            <p:cNvSpPr txBox="1">
              <a:spLocks noChangeArrowheads="1"/>
            </p:cNvSpPr>
            <p:nvPr/>
          </p:nvSpPr>
          <p:spPr bwMode="auto">
            <a:xfrm>
              <a:off x="3895" y="2710"/>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56794" name="Text Box 122"/>
            <p:cNvSpPr txBox="1">
              <a:spLocks noChangeArrowheads="1"/>
            </p:cNvSpPr>
            <p:nvPr/>
          </p:nvSpPr>
          <p:spPr bwMode="auto">
            <a:xfrm>
              <a:off x="4919" y="2183"/>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56795" name="Text Box 123"/>
            <p:cNvSpPr txBox="1">
              <a:spLocks noChangeArrowheads="1"/>
            </p:cNvSpPr>
            <p:nvPr/>
          </p:nvSpPr>
          <p:spPr bwMode="auto">
            <a:xfrm>
              <a:off x="5154" y="2040"/>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56796" name="Line 124"/>
            <p:cNvSpPr>
              <a:spLocks noChangeShapeType="1"/>
            </p:cNvSpPr>
            <p:nvPr/>
          </p:nvSpPr>
          <p:spPr bwMode="auto">
            <a:xfrm rot="414213" flipV="1">
              <a:off x="4000" y="2592"/>
              <a:ext cx="224" cy="224"/>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6797" name="Line 125"/>
            <p:cNvSpPr>
              <a:spLocks noChangeShapeType="1"/>
            </p:cNvSpPr>
            <p:nvPr/>
          </p:nvSpPr>
          <p:spPr bwMode="auto">
            <a:xfrm rot="20370755" flipV="1">
              <a:off x="3696" y="2851"/>
              <a:ext cx="328" cy="189"/>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6798" name="Line 126"/>
            <p:cNvSpPr>
              <a:spLocks noChangeShapeType="1"/>
            </p:cNvSpPr>
            <p:nvPr/>
          </p:nvSpPr>
          <p:spPr bwMode="auto">
            <a:xfrm rot="248694" flipV="1">
              <a:off x="4247" y="2472"/>
              <a:ext cx="237" cy="127"/>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6799" name="Line 127"/>
            <p:cNvSpPr>
              <a:spLocks noChangeShapeType="1"/>
            </p:cNvSpPr>
            <p:nvPr/>
          </p:nvSpPr>
          <p:spPr bwMode="auto">
            <a:xfrm rot="21020423" flipV="1">
              <a:off x="4479" y="2382"/>
              <a:ext cx="279" cy="7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6800" name="Line 128"/>
            <p:cNvSpPr>
              <a:spLocks noChangeShapeType="1"/>
            </p:cNvSpPr>
            <p:nvPr/>
          </p:nvSpPr>
          <p:spPr bwMode="auto">
            <a:xfrm rot="21269423" flipV="1">
              <a:off x="4744" y="2277"/>
              <a:ext cx="280" cy="7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6801" name="Line 129"/>
            <p:cNvSpPr>
              <a:spLocks noChangeShapeType="1"/>
            </p:cNvSpPr>
            <p:nvPr/>
          </p:nvSpPr>
          <p:spPr bwMode="auto">
            <a:xfrm rot="20886985" flipV="1">
              <a:off x="5018" y="2134"/>
              <a:ext cx="266" cy="86"/>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6803" name="AutoShape 131"/>
            <p:cNvSpPr>
              <a:spLocks noChangeArrowheads="1"/>
            </p:cNvSpPr>
            <p:nvPr/>
          </p:nvSpPr>
          <p:spPr bwMode="auto">
            <a:xfrm>
              <a:off x="2968" y="2088"/>
              <a:ext cx="272" cy="1200"/>
            </a:xfrm>
            <a:prstGeom prst="rightArrow">
              <a:avLst>
                <a:gd name="adj1" fmla="val 50000"/>
                <a:gd name="adj2" fmla="val 25000"/>
              </a:avLst>
            </a:prstGeom>
            <a:solidFill>
              <a:srgbClr val="008000"/>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6805" name="Text Box 133"/>
            <p:cNvSpPr txBox="1">
              <a:spLocks noChangeArrowheads="1"/>
            </p:cNvSpPr>
            <p:nvPr/>
          </p:nvSpPr>
          <p:spPr bwMode="auto">
            <a:xfrm>
              <a:off x="4056" y="1296"/>
              <a:ext cx="1480" cy="173"/>
            </a:xfrm>
            <a:prstGeom prst="rect">
              <a:avLst/>
            </a:prstGeom>
            <a:solidFill>
              <a:srgbClr val="CCECFF"/>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混雑の苦情が０になった</a:t>
              </a:r>
            </a:p>
          </p:txBody>
        </p:sp>
      </p:grpSp>
      <p:grpSp>
        <p:nvGrpSpPr>
          <p:cNvPr id="156814" name="Group 142"/>
          <p:cNvGrpSpPr>
            <a:grpSpLocks/>
          </p:cNvGrpSpPr>
          <p:nvPr/>
        </p:nvGrpSpPr>
        <p:grpSpPr bwMode="auto">
          <a:xfrm>
            <a:off x="3924300" y="2444750"/>
            <a:ext cx="4495800" cy="892175"/>
            <a:chOff x="2432" y="1530"/>
            <a:chExt cx="2832" cy="562"/>
          </a:xfrm>
        </p:grpSpPr>
        <p:sp>
          <p:nvSpPr>
            <p:cNvPr id="156806" name="Line 134"/>
            <p:cNvSpPr>
              <a:spLocks noChangeShapeType="1"/>
            </p:cNvSpPr>
            <p:nvPr/>
          </p:nvSpPr>
          <p:spPr bwMode="auto">
            <a:xfrm>
              <a:off x="2432" y="2092"/>
              <a:ext cx="2808" cy="0"/>
            </a:xfrm>
            <a:prstGeom prst="line">
              <a:avLst/>
            </a:prstGeom>
            <a:noFill/>
            <a:ln w="12700" cap="rnd">
              <a:solidFill>
                <a:srgbClr val="FF0000"/>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6807" name="Line 135"/>
            <p:cNvSpPr>
              <a:spLocks noChangeShapeType="1"/>
            </p:cNvSpPr>
            <p:nvPr/>
          </p:nvSpPr>
          <p:spPr bwMode="auto">
            <a:xfrm>
              <a:off x="2432" y="1530"/>
              <a:ext cx="2832" cy="0"/>
            </a:xfrm>
            <a:prstGeom prst="line">
              <a:avLst/>
            </a:prstGeom>
            <a:noFill/>
            <a:ln w="12700" cap="rnd">
              <a:solidFill>
                <a:srgbClr val="FF0000"/>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6808" name="Line 136"/>
            <p:cNvSpPr>
              <a:spLocks noChangeShapeType="1"/>
            </p:cNvSpPr>
            <p:nvPr/>
          </p:nvSpPr>
          <p:spPr bwMode="auto">
            <a:xfrm>
              <a:off x="4584" y="1538"/>
              <a:ext cx="0" cy="534"/>
            </a:xfrm>
            <a:prstGeom prst="line">
              <a:avLst/>
            </a:prstGeom>
            <a:noFill/>
            <a:ln w="12700">
              <a:solidFill>
                <a:srgbClr val="FF0000"/>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6809" name="Text Box 137"/>
            <p:cNvSpPr txBox="1">
              <a:spLocks noChangeArrowheads="1"/>
            </p:cNvSpPr>
            <p:nvPr/>
          </p:nvSpPr>
          <p:spPr bwMode="auto">
            <a:xfrm>
              <a:off x="4632" y="1712"/>
              <a:ext cx="600"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solidFill>
                    <a:srgbClr val="FF0000"/>
                  </a:solidFill>
                </a:rPr>
                <a:t>３６％低減</a:t>
              </a:r>
            </a:p>
          </p:txBody>
        </p:sp>
      </p:grpSp>
      <p:sp>
        <p:nvSpPr>
          <p:cNvPr id="156817" name="Text Box 145"/>
          <p:cNvSpPr txBox="1">
            <a:spLocks noChangeArrowheads="1"/>
          </p:cNvSpPr>
          <p:nvPr/>
        </p:nvSpPr>
        <p:spPr bwMode="auto">
          <a:xfrm>
            <a:off x="8405813" y="100013"/>
            <a:ext cx="7381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a:t>P</a:t>
            </a:r>
            <a:r>
              <a:rPr lang="ja-JP" altLang="en-US" sz="1600"/>
              <a:t>２０</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56675"/>
                                        </p:tgtEl>
                                        <p:attrNameLst>
                                          <p:attrName>style.visibility</p:attrName>
                                        </p:attrNameLst>
                                      </p:cBhvr>
                                      <p:to>
                                        <p:strVal val="visible"/>
                                      </p:to>
                                    </p:set>
                                    <p:anim calcmode="lin" valueType="num">
                                      <p:cBhvr additive="base">
                                        <p:cTn id="7" dur="500" fill="hold"/>
                                        <p:tgtEl>
                                          <p:spTgt spid="156675"/>
                                        </p:tgtEl>
                                        <p:attrNameLst>
                                          <p:attrName>ppt_x</p:attrName>
                                        </p:attrNameLst>
                                      </p:cBhvr>
                                      <p:tavLst>
                                        <p:tav tm="0">
                                          <p:val>
                                            <p:strVal val="0-#ppt_w/2"/>
                                          </p:val>
                                        </p:tav>
                                        <p:tav tm="100000">
                                          <p:val>
                                            <p:strVal val="#ppt_x"/>
                                          </p:val>
                                        </p:tav>
                                      </p:tavLst>
                                    </p:anim>
                                    <p:anim calcmode="lin" valueType="num">
                                      <p:cBhvr additive="base">
                                        <p:cTn id="8" dur="500" fill="hold"/>
                                        <p:tgtEl>
                                          <p:spTgt spid="156675"/>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156815"/>
                                        </p:tgtEl>
                                        <p:attrNameLst>
                                          <p:attrName>style.visibility</p:attrName>
                                        </p:attrNameLst>
                                      </p:cBhvr>
                                      <p:to>
                                        <p:strVal val="visible"/>
                                      </p:to>
                                    </p:set>
                                    <p:anim calcmode="lin" valueType="num">
                                      <p:cBhvr additive="base">
                                        <p:cTn id="13" dur="500" fill="hold"/>
                                        <p:tgtEl>
                                          <p:spTgt spid="156815"/>
                                        </p:tgtEl>
                                        <p:attrNameLst>
                                          <p:attrName>ppt_x</p:attrName>
                                        </p:attrNameLst>
                                      </p:cBhvr>
                                      <p:tavLst>
                                        <p:tav tm="0">
                                          <p:val>
                                            <p:strVal val="0-#ppt_w/2"/>
                                          </p:val>
                                        </p:tav>
                                        <p:tav tm="100000">
                                          <p:val>
                                            <p:strVal val="#ppt_x"/>
                                          </p:val>
                                        </p:tav>
                                      </p:tavLst>
                                    </p:anim>
                                    <p:anim calcmode="lin" valueType="num">
                                      <p:cBhvr additive="base">
                                        <p:cTn id="14" dur="500" fill="hold"/>
                                        <p:tgtEl>
                                          <p:spTgt spid="156815"/>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156816"/>
                                        </p:tgtEl>
                                        <p:attrNameLst>
                                          <p:attrName>style.visibility</p:attrName>
                                        </p:attrNameLst>
                                      </p:cBhvr>
                                      <p:to>
                                        <p:strVal val="visible"/>
                                      </p:to>
                                    </p:set>
                                    <p:anim calcmode="lin" valueType="num">
                                      <p:cBhvr additive="base">
                                        <p:cTn id="19" dur="500" fill="hold"/>
                                        <p:tgtEl>
                                          <p:spTgt spid="156816"/>
                                        </p:tgtEl>
                                        <p:attrNameLst>
                                          <p:attrName>ppt_x</p:attrName>
                                        </p:attrNameLst>
                                      </p:cBhvr>
                                      <p:tavLst>
                                        <p:tav tm="0">
                                          <p:val>
                                            <p:strVal val="0-#ppt_w/2"/>
                                          </p:val>
                                        </p:tav>
                                        <p:tav tm="100000">
                                          <p:val>
                                            <p:strVal val="#ppt_x"/>
                                          </p:val>
                                        </p:tav>
                                      </p:tavLst>
                                    </p:anim>
                                    <p:anim calcmode="lin" valueType="num">
                                      <p:cBhvr additive="base">
                                        <p:cTn id="20" dur="500" fill="hold"/>
                                        <p:tgtEl>
                                          <p:spTgt spid="156816"/>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nodeType="clickEffect">
                                  <p:stCondLst>
                                    <p:cond delay="0"/>
                                  </p:stCondLst>
                                  <p:childTnLst>
                                    <p:set>
                                      <p:cBhvr>
                                        <p:cTn id="24" dur="1" fill="hold">
                                          <p:stCondLst>
                                            <p:cond delay="0"/>
                                          </p:stCondLst>
                                        </p:cTn>
                                        <p:tgtEl>
                                          <p:spTgt spid="156814"/>
                                        </p:tgtEl>
                                        <p:attrNameLst>
                                          <p:attrName>style.visibility</p:attrName>
                                        </p:attrNameLst>
                                      </p:cBhvr>
                                      <p:to>
                                        <p:strVal val="visible"/>
                                      </p:to>
                                    </p:set>
                                    <p:anim calcmode="lin" valueType="num">
                                      <p:cBhvr additive="base">
                                        <p:cTn id="25" dur="500" fill="hold"/>
                                        <p:tgtEl>
                                          <p:spTgt spid="156814"/>
                                        </p:tgtEl>
                                        <p:attrNameLst>
                                          <p:attrName>ppt_x</p:attrName>
                                        </p:attrNameLst>
                                      </p:cBhvr>
                                      <p:tavLst>
                                        <p:tav tm="0">
                                          <p:val>
                                            <p:strVal val="0-#ppt_w/2"/>
                                          </p:val>
                                        </p:tav>
                                        <p:tav tm="100000">
                                          <p:val>
                                            <p:strVal val="#ppt_x"/>
                                          </p:val>
                                        </p:tav>
                                      </p:tavLst>
                                    </p:anim>
                                    <p:anim calcmode="lin" valueType="num">
                                      <p:cBhvr additive="base">
                                        <p:cTn id="26" dur="500" fill="hold"/>
                                        <p:tgtEl>
                                          <p:spTgt spid="156814"/>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56804"/>
                                        </p:tgtEl>
                                        <p:attrNameLst>
                                          <p:attrName>style.visibility</p:attrName>
                                        </p:attrNameLst>
                                      </p:cBhvr>
                                      <p:to>
                                        <p:strVal val="visible"/>
                                      </p:to>
                                    </p:set>
                                    <p:anim calcmode="lin" valueType="num">
                                      <p:cBhvr additive="base">
                                        <p:cTn id="31" dur="500" fill="hold"/>
                                        <p:tgtEl>
                                          <p:spTgt spid="156804"/>
                                        </p:tgtEl>
                                        <p:attrNameLst>
                                          <p:attrName>ppt_x</p:attrName>
                                        </p:attrNameLst>
                                      </p:cBhvr>
                                      <p:tavLst>
                                        <p:tav tm="0">
                                          <p:val>
                                            <p:strVal val="0-#ppt_w/2"/>
                                          </p:val>
                                        </p:tav>
                                        <p:tav tm="100000">
                                          <p:val>
                                            <p:strVal val="#ppt_x"/>
                                          </p:val>
                                        </p:tav>
                                      </p:tavLst>
                                    </p:anim>
                                    <p:anim calcmode="lin" valueType="num">
                                      <p:cBhvr additive="base">
                                        <p:cTn id="32" dur="500" fill="hold"/>
                                        <p:tgtEl>
                                          <p:spTgt spid="15680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6675" grpId="0" autoUpdateAnimBg="0"/>
      <p:bldP spid="156804" grpId="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Text Box 2"/>
          <p:cNvSpPr txBox="1">
            <a:spLocks noChangeArrowheads="1"/>
          </p:cNvSpPr>
          <p:nvPr/>
        </p:nvSpPr>
        <p:spPr bwMode="auto">
          <a:xfrm>
            <a:off x="782638" y="2859088"/>
            <a:ext cx="7469187" cy="927100"/>
          </a:xfrm>
          <a:prstGeom prst="rect">
            <a:avLst/>
          </a:prstGeom>
          <a:solidFill>
            <a:srgbClr val="FFC1C1"/>
          </a:solidFill>
          <a:ln w="12700">
            <a:solidFill>
              <a:srgbClr val="FFC1C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fontAlgn="ctr"/>
            <a:r>
              <a:rPr lang="en-US" altLang="ja-JP" sz="5400" b="1">
                <a:effectLst>
                  <a:outerShdw blurRad="38100" dist="38100" dir="2700000" algn="tl">
                    <a:srgbClr val="FFFFFF"/>
                  </a:outerShdw>
                </a:effectLst>
                <a:ea typeface="HG創英角ﾎﾟｯﾌﾟ体" pitchFamily="49" charset="-128"/>
              </a:rPr>
              <a:t> </a:t>
            </a:r>
            <a:r>
              <a:rPr lang="ja-JP" altLang="en-US" sz="5400" b="1">
                <a:effectLst>
                  <a:outerShdw blurRad="38100" dist="38100" dir="2700000" algn="tl">
                    <a:srgbClr val="FFFFFF"/>
                  </a:outerShdw>
                </a:effectLst>
                <a:ea typeface="HG創英角ﾎﾟｯﾌﾟ体" pitchFamily="49" charset="-128"/>
              </a:rPr>
              <a:t>パレート図の作り方</a:t>
            </a:r>
          </a:p>
        </p:txBody>
      </p:sp>
      <p:sp>
        <p:nvSpPr>
          <p:cNvPr id="157700" name="Text Box 4"/>
          <p:cNvSpPr txBox="1">
            <a:spLocks noChangeArrowheads="1"/>
          </p:cNvSpPr>
          <p:nvPr/>
        </p:nvSpPr>
        <p:spPr bwMode="auto">
          <a:xfrm>
            <a:off x="8405813" y="100013"/>
            <a:ext cx="7381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a:t>P</a:t>
            </a:r>
            <a:r>
              <a:rPr lang="ja-JP" altLang="en-US" sz="1600"/>
              <a:t>２１</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ChangeArrowheads="1"/>
          </p:cNvSpPr>
          <p:nvPr/>
        </p:nvSpPr>
        <p:spPr bwMode="auto">
          <a:xfrm>
            <a:off x="388938" y="285750"/>
            <a:ext cx="4918075" cy="469900"/>
          </a:xfrm>
          <a:prstGeom prst="rect">
            <a:avLst/>
          </a:prstGeom>
          <a:solidFill>
            <a:srgbClr val="FFFF66"/>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b="1"/>
              <a:t>手順１　目的を決めてﾃﾞｰﾀを取る</a:t>
            </a:r>
            <a:endParaRPr lang="ja-JP" altLang="en-US"/>
          </a:p>
        </p:txBody>
      </p:sp>
      <p:grpSp>
        <p:nvGrpSpPr>
          <p:cNvPr id="158793" name="Group 73"/>
          <p:cNvGrpSpPr>
            <a:grpSpLocks/>
          </p:cNvGrpSpPr>
          <p:nvPr/>
        </p:nvGrpSpPr>
        <p:grpSpPr bwMode="auto">
          <a:xfrm>
            <a:off x="336550" y="966788"/>
            <a:ext cx="7916863" cy="1366837"/>
            <a:chOff x="212" y="609"/>
            <a:chExt cx="4987" cy="861"/>
          </a:xfrm>
        </p:grpSpPr>
        <p:sp>
          <p:nvSpPr>
            <p:cNvPr id="158784" name="Rectangle 64" descr="20%"/>
            <p:cNvSpPr>
              <a:spLocks noChangeArrowheads="1"/>
            </p:cNvSpPr>
            <p:nvPr/>
          </p:nvSpPr>
          <p:spPr bwMode="auto">
            <a:xfrm>
              <a:off x="296" y="609"/>
              <a:ext cx="4463" cy="399"/>
            </a:xfrm>
            <a:prstGeom prst="rect">
              <a:avLst/>
            </a:prstGeom>
            <a:pattFill prst="pct20">
              <a:fgClr>
                <a:schemeClr val="accent1"/>
              </a:fgClr>
              <a:bgClr>
                <a:schemeClr val="bg1"/>
              </a:bgClr>
            </a:patt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8724" name="Text Box 4"/>
            <p:cNvSpPr txBox="1">
              <a:spLocks noChangeArrowheads="1"/>
            </p:cNvSpPr>
            <p:nvPr/>
          </p:nvSpPr>
          <p:spPr bwMode="auto">
            <a:xfrm>
              <a:off x="445" y="722"/>
              <a:ext cx="4754"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a:t>　　　この例題の場合は、</a:t>
              </a:r>
              <a:r>
                <a:rPr lang="ja-JP" altLang="en-US" sz="1600" b="1" u="sng"/>
                <a:t>食堂利用の苦情数を減らす</a:t>
              </a:r>
              <a:r>
                <a:rPr lang="ja-JP" altLang="en-US" sz="1600" b="1"/>
                <a:t>ことを目的</a:t>
              </a:r>
              <a:r>
                <a:rPr lang="ja-JP" altLang="en-US" sz="1600"/>
                <a:t>とします。　　　</a:t>
              </a:r>
            </a:p>
          </p:txBody>
        </p:sp>
        <p:sp>
          <p:nvSpPr>
            <p:cNvPr id="158725" name="Text Box 5"/>
            <p:cNvSpPr txBox="1">
              <a:spLocks noChangeArrowheads="1"/>
            </p:cNvSpPr>
            <p:nvPr/>
          </p:nvSpPr>
          <p:spPr bwMode="auto">
            <a:xfrm>
              <a:off x="212" y="1104"/>
              <a:ext cx="2925" cy="3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　　　従って、どんな種類の苦情がどの位あるのかを調べます。　　　　　</a:t>
              </a:r>
            </a:p>
          </p:txBody>
        </p:sp>
      </p:grpSp>
      <p:grpSp>
        <p:nvGrpSpPr>
          <p:cNvPr id="158795" name="Group 75"/>
          <p:cNvGrpSpPr>
            <a:grpSpLocks/>
          </p:cNvGrpSpPr>
          <p:nvPr/>
        </p:nvGrpSpPr>
        <p:grpSpPr bwMode="auto">
          <a:xfrm>
            <a:off x="641350" y="1668463"/>
            <a:ext cx="8083550" cy="4778375"/>
            <a:chOff x="404" y="1051"/>
            <a:chExt cx="5092" cy="3010"/>
          </a:xfrm>
        </p:grpSpPr>
        <p:grpSp>
          <p:nvGrpSpPr>
            <p:cNvPr id="158794" name="Group 74"/>
            <p:cNvGrpSpPr>
              <a:grpSpLocks/>
            </p:cNvGrpSpPr>
            <p:nvPr/>
          </p:nvGrpSpPr>
          <p:grpSpPr bwMode="auto">
            <a:xfrm>
              <a:off x="404" y="1051"/>
              <a:ext cx="5092" cy="3010"/>
              <a:chOff x="404" y="1051"/>
              <a:chExt cx="5092" cy="3010"/>
            </a:xfrm>
          </p:grpSpPr>
          <p:sp>
            <p:nvSpPr>
              <p:cNvPr id="158726" name="Text Box 6"/>
              <p:cNvSpPr txBox="1">
                <a:spLocks noChangeArrowheads="1"/>
              </p:cNvSpPr>
              <p:nvPr/>
            </p:nvSpPr>
            <p:spPr bwMode="auto">
              <a:xfrm>
                <a:off x="657" y="3419"/>
                <a:ext cx="1642" cy="250"/>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endParaRPr lang="ja-JP" altLang="ja-JP" sz="2000"/>
              </a:p>
            </p:txBody>
          </p:sp>
          <p:sp>
            <p:nvSpPr>
              <p:cNvPr id="158727" name="Rectangle 7"/>
              <p:cNvSpPr>
                <a:spLocks noChangeArrowheads="1"/>
              </p:cNvSpPr>
              <p:nvPr/>
            </p:nvSpPr>
            <p:spPr bwMode="auto">
              <a:xfrm>
                <a:off x="3887" y="3077"/>
                <a:ext cx="387" cy="942"/>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a:p>
            </p:txBody>
          </p:sp>
          <p:sp>
            <p:nvSpPr>
              <p:cNvPr id="158728" name="Rectangle 8"/>
              <p:cNvSpPr>
                <a:spLocks noChangeArrowheads="1"/>
              </p:cNvSpPr>
              <p:nvPr/>
            </p:nvSpPr>
            <p:spPr bwMode="auto">
              <a:xfrm>
                <a:off x="3500" y="3077"/>
                <a:ext cx="387" cy="942"/>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a:p>
            </p:txBody>
          </p:sp>
          <p:sp>
            <p:nvSpPr>
              <p:cNvPr id="158729" name="Rectangle 9"/>
              <p:cNvSpPr>
                <a:spLocks noChangeArrowheads="1"/>
              </p:cNvSpPr>
              <p:nvPr/>
            </p:nvSpPr>
            <p:spPr bwMode="auto">
              <a:xfrm>
                <a:off x="3113" y="3077"/>
                <a:ext cx="387" cy="942"/>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a:p>
            </p:txBody>
          </p:sp>
          <p:sp>
            <p:nvSpPr>
              <p:cNvPr id="158730" name="Rectangle 10"/>
              <p:cNvSpPr>
                <a:spLocks noChangeArrowheads="1"/>
              </p:cNvSpPr>
              <p:nvPr/>
            </p:nvSpPr>
            <p:spPr bwMode="auto">
              <a:xfrm>
                <a:off x="2726" y="3077"/>
                <a:ext cx="387" cy="942"/>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a:p>
            </p:txBody>
          </p:sp>
          <p:sp>
            <p:nvSpPr>
              <p:cNvPr id="158731" name="Rectangle 11"/>
              <p:cNvSpPr>
                <a:spLocks noChangeArrowheads="1"/>
              </p:cNvSpPr>
              <p:nvPr/>
            </p:nvSpPr>
            <p:spPr bwMode="auto">
              <a:xfrm>
                <a:off x="2360" y="3031"/>
                <a:ext cx="387" cy="943"/>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a:p>
            </p:txBody>
          </p:sp>
          <p:sp>
            <p:nvSpPr>
              <p:cNvPr id="158732" name="Rectangle 12"/>
              <p:cNvSpPr>
                <a:spLocks noChangeArrowheads="1"/>
              </p:cNvSpPr>
              <p:nvPr/>
            </p:nvSpPr>
            <p:spPr bwMode="auto">
              <a:xfrm>
                <a:off x="2809" y="2959"/>
                <a:ext cx="388" cy="942"/>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a:p>
            </p:txBody>
          </p:sp>
          <p:sp>
            <p:nvSpPr>
              <p:cNvPr id="158733" name="Rectangle 13"/>
              <p:cNvSpPr>
                <a:spLocks noChangeArrowheads="1"/>
              </p:cNvSpPr>
              <p:nvPr/>
            </p:nvSpPr>
            <p:spPr bwMode="auto">
              <a:xfrm>
                <a:off x="1486" y="3066"/>
                <a:ext cx="387" cy="942"/>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a:p>
            </p:txBody>
          </p:sp>
          <p:sp>
            <p:nvSpPr>
              <p:cNvPr id="158734" name="Rectangle 14"/>
              <p:cNvSpPr>
                <a:spLocks noChangeArrowheads="1"/>
              </p:cNvSpPr>
              <p:nvPr/>
            </p:nvSpPr>
            <p:spPr bwMode="auto">
              <a:xfrm>
                <a:off x="1178" y="3077"/>
                <a:ext cx="387" cy="942"/>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a:p>
            </p:txBody>
          </p:sp>
          <p:sp>
            <p:nvSpPr>
              <p:cNvPr id="158735" name="Rectangle 15"/>
              <p:cNvSpPr>
                <a:spLocks noChangeArrowheads="1"/>
              </p:cNvSpPr>
              <p:nvPr/>
            </p:nvSpPr>
            <p:spPr bwMode="auto">
              <a:xfrm>
                <a:off x="791" y="3077"/>
                <a:ext cx="387" cy="942"/>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a:p>
            </p:txBody>
          </p:sp>
          <p:sp>
            <p:nvSpPr>
              <p:cNvPr id="158736" name="Rectangle 16"/>
              <p:cNvSpPr>
                <a:spLocks noChangeArrowheads="1"/>
              </p:cNvSpPr>
              <p:nvPr/>
            </p:nvSpPr>
            <p:spPr bwMode="auto">
              <a:xfrm>
                <a:off x="404" y="3077"/>
                <a:ext cx="387" cy="942"/>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a:p>
            </p:txBody>
          </p:sp>
          <p:sp>
            <p:nvSpPr>
              <p:cNvPr id="158737" name="Rectangle 17"/>
              <p:cNvSpPr>
                <a:spLocks noChangeArrowheads="1"/>
              </p:cNvSpPr>
              <p:nvPr/>
            </p:nvSpPr>
            <p:spPr bwMode="auto">
              <a:xfrm>
                <a:off x="3887" y="2134"/>
                <a:ext cx="387" cy="943"/>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a:p>
            </p:txBody>
          </p:sp>
          <p:sp>
            <p:nvSpPr>
              <p:cNvPr id="158738" name="Rectangle 18"/>
              <p:cNvSpPr>
                <a:spLocks noChangeArrowheads="1"/>
              </p:cNvSpPr>
              <p:nvPr/>
            </p:nvSpPr>
            <p:spPr bwMode="auto">
              <a:xfrm>
                <a:off x="3500" y="2134"/>
                <a:ext cx="387" cy="943"/>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a:p>
            </p:txBody>
          </p:sp>
          <p:sp>
            <p:nvSpPr>
              <p:cNvPr id="158739" name="Rectangle 19"/>
              <p:cNvSpPr>
                <a:spLocks noChangeArrowheads="1"/>
              </p:cNvSpPr>
              <p:nvPr/>
            </p:nvSpPr>
            <p:spPr bwMode="auto">
              <a:xfrm>
                <a:off x="3113" y="2134"/>
                <a:ext cx="387" cy="943"/>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a:p>
            </p:txBody>
          </p:sp>
          <p:sp>
            <p:nvSpPr>
              <p:cNvPr id="158740" name="Rectangle 20"/>
              <p:cNvSpPr>
                <a:spLocks noChangeArrowheads="1"/>
              </p:cNvSpPr>
              <p:nvPr/>
            </p:nvSpPr>
            <p:spPr bwMode="auto">
              <a:xfrm>
                <a:off x="2726" y="2134"/>
                <a:ext cx="387" cy="943"/>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a:p>
            </p:txBody>
          </p:sp>
          <p:sp>
            <p:nvSpPr>
              <p:cNvPr id="158741" name="Rectangle 21"/>
              <p:cNvSpPr>
                <a:spLocks noChangeArrowheads="1"/>
              </p:cNvSpPr>
              <p:nvPr/>
            </p:nvSpPr>
            <p:spPr bwMode="auto">
              <a:xfrm>
                <a:off x="2340" y="2134"/>
                <a:ext cx="386" cy="943"/>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a:p>
            </p:txBody>
          </p:sp>
          <p:sp>
            <p:nvSpPr>
              <p:cNvPr id="158742" name="Rectangle 22"/>
              <p:cNvSpPr>
                <a:spLocks noChangeArrowheads="1"/>
              </p:cNvSpPr>
              <p:nvPr/>
            </p:nvSpPr>
            <p:spPr bwMode="auto">
              <a:xfrm>
                <a:off x="1972" y="2152"/>
                <a:ext cx="388" cy="942"/>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a:p>
            </p:txBody>
          </p:sp>
          <p:sp>
            <p:nvSpPr>
              <p:cNvPr id="158743" name="Rectangle 23"/>
              <p:cNvSpPr>
                <a:spLocks noChangeArrowheads="1"/>
              </p:cNvSpPr>
              <p:nvPr/>
            </p:nvSpPr>
            <p:spPr bwMode="auto">
              <a:xfrm>
                <a:off x="1565" y="2134"/>
                <a:ext cx="387" cy="943"/>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a:p>
            </p:txBody>
          </p:sp>
          <p:sp>
            <p:nvSpPr>
              <p:cNvPr id="158744" name="Rectangle 24"/>
              <p:cNvSpPr>
                <a:spLocks noChangeArrowheads="1"/>
              </p:cNvSpPr>
              <p:nvPr/>
            </p:nvSpPr>
            <p:spPr bwMode="auto">
              <a:xfrm>
                <a:off x="1178" y="2134"/>
                <a:ext cx="387" cy="943"/>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a:p>
            </p:txBody>
          </p:sp>
          <p:sp>
            <p:nvSpPr>
              <p:cNvPr id="158745" name="Rectangle 25"/>
              <p:cNvSpPr>
                <a:spLocks noChangeArrowheads="1"/>
              </p:cNvSpPr>
              <p:nvPr/>
            </p:nvSpPr>
            <p:spPr bwMode="auto">
              <a:xfrm>
                <a:off x="791" y="2134"/>
                <a:ext cx="387" cy="943"/>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a:p>
            </p:txBody>
          </p:sp>
          <p:sp>
            <p:nvSpPr>
              <p:cNvPr id="158746" name="Rectangle 26"/>
              <p:cNvSpPr>
                <a:spLocks noChangeArrowheads="1"/>
              </p:cNvSpPr>
              <p:nvPr/>
            </p:nvSpPr>
            <p:spPr bwMode="auto">
              <a:xfrm>
                <a:off x="404" y="2134"/>
                <a:ext cx="387" cy="943"/>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a:p>
            </p:txBody>
          </p:sp>
          <p:sp>
            <p:nvSpPr>
              <p:cNvPr id="158747" name="Line 27"/>
              <p:cNvSpPr>
                <a:spLocks noChangeShapeType="1"/>
              </p:cNvSpPr>
              <p:nvPr/>
            </p:nvSpPr>
            <p:spPr bwMode="auto">
              <a:xfrm>
                <a:off x="404" y="2134"/>
                <a:ext cx="3870" cy="0"/>
              </a:xfrm>
              <a:prstGeom prst="line">
                <a:avLst/>
              </a:prstGeom>
              <a:noFill/>
              <a:ln w="28575"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8748" name="Line 28"/>
              <p:cNvSpPr>
                <a:spLocks noChangeShapeType="1"/>
              </p:cNvSpPr>
              <p:nvPr/>
            </p:nvSpPr>
            <p:spPr bwMode="auto">
              <a:xfrm>
                <a:off x="404" y="3282"/>
                <a:ext cx="387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8749" name="Line 29"/>
              <p:cNvSpPr>
                <a:spLocks noChangeShapeType="1"/>
              </p:cNvSpPr>
              <p:nvPr/>
            </p:nvSpPr>
            <p:spPr bwMode="auto">
              <a:xfrm>
                <a:off x="404" y="4019"/>
                <a:ext cx="3870" cy="0"/>
              </a:xfrm>
              <a:prstGeom prst="line">
                <a:avLst/>
              </a:prstGeom>
              <a:noFill/>
              <a:ln w="28575"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8750" name="Line 30"/>
              <p:cNvSpPr>
                <a:spLocks noChangeShapeType="1"/>
              </p:cNvSpPr>
              <p:nvPr/>
            </p:nvSpPr>
            <p:spPr bwMode="auto">
              <a:xfrm>
                <a:off x="404" y="2134"/>
                <a:ext cx="0" cy="1885"/>
              </a:xfrm>
              <a:prstGeom prst="line">
                <a:avLst/>
              </a:prstGeom>
              <a:noFill/>
              <a:ln w="28575"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8751" name="Line 31"/>
              <p:cNvSpPr>
                <a:spLocks noChangeShapeType="1"/>
              </p:cNvSpPr>
              <p:nvPr/>
            </p:nvSpPr>
            <p:spPr bwMode="auto">
              <a:xfrm>
                <a:off x="791" y="2134"/>
                <a:ext cx="0" cy="1885"/>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8752" name="Line 32"/>
              <p:cNvSpPr>
                <a:spLocks noChangeShapeType="1"/>
              </p:cNvSpPr>
              <p:nvPr/>
            </p:nvSpPr>
            <p:spPr bwMode="auto">
              <a:xfrm>
                <a:off x="1178" y="2134"/>
                <a:ext cx="0" cy="188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8753" name="Line 33"/>
              <p:cNvSpPr>
                <a:spLocks noChangeShapeType="1"/>
              </p:cNvSpPr>
              <p:nvPr/>
            </p:nvSpPr>
            <p:spPr bwMode="auto">
              <a:xfrm>
                <a:off x="1565" y="2134"/>
                <a:ext cx="0" cy="188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8754" name="Line 34"/>
              <p:cNvSpPr>
                <a:spLocks noChangeShapeType="1"/>
              </p:cNvSpPr>
              <p:nvPr/>
            </p:nvSpPr>
            <p:spPr bwMode="auto">
              <a:xfrm>
                <a:off x="1952" y="2134"/>
                <a:ext cx="0" cy="188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8755" name="Line 35"/>
              <p:cNvSpPr>
                <a:spLocks noChangeShapeType="1"/>
              </p:cNvSpPr>
              <p:nvPr/>
            </p:nvSpPr>
            <p:spPr bwMode="auto">
              <a:xfrm>
                <a:off x="2340" y="2134"/>
                <a:ext cx="0" cy="188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8756" name="Line 36"/>
              <p:cNvSpPr>
                <a:spLocks noChangeShapeType="1"/>
              </p:cNvSpPr>
              <p:nvPr/>
            </p:nvSpPr>
            <p:spPr bwMode="auto">
              <a:xfrm>
                <a:off x="2726" y="2134"/>
                <a:ext cx="0" cy="188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8757" name="Line 37"/>
              <p:cNvSpPr>
                <a:spLocks noChangeShapeType="1"/>
              </p:cNvSpPr>
              <p:nvPr/>
            </p:nvSpPr>
            <p:spPr bwMode="auto">
              <a:xfrm>
                <a:off x="3113" y="2134"/>
                <a:ext cx="0" cy="188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8758" name="Line 38"/>
              <p:cNvSpPr>
                <a:spLocks noChangeShapeType="1"/>
              </p:cNvSpPr>
              <p:nvPr/>
            </p:nvSpPr>
            <p:spPr bwMode="auto">
              <a:xfrm>
                <a:off x="3500" y="2134"/>
                <a:ext cx="0" cy="188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8759" name="Line 39"/>
              <p:cNvSpPr>
                <a:spLocks noChangeShapeType="1"/>
              </p:cNvSpPr>
              <p:nvPr/>
            </p:nvSpPr>
            <p:spPr bwMode="auto">
              <a:xfrm>
                <a:off x="3887" y="2134"/>
                <a:ext cx="0" cy="188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8760" name="Line 40"/>
              <p:cNvSpPr>
                <a:spLocks noChangeShapeType="1"/>
              </p:cNvSpPr>
              <p:nvPr/>
            </p:nvSpPr>
            <p:spPr bwMode="auto">
              <a:xfrm>
                <a:off x="4274" y="2134"/>
                <a:ext cx="0" cy="1885"/>
              </a:xfrm>
              <a:prstGeom prst="line">
                <a:avLst/>
              </a:prstGeom>
              <a:noFill/>
              <a:ln w="28575"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8761" name="Text Box 41"/>
              <p:cNvSpPr txBox="1">
                <a:spLocks noChangeArrowheads="1"/>
              </p:cNvSpPr>
              <p:nvPr/>
            </p:nvSpPr>
            <p:spPr bwMode="auto">
              <a:xfrm>
                <a:off x="418" y="2329"/>
                <a:ext cx="289" cy="852"/>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800"/>
                  <a:t>種類</a:t>
                </a:r>
              </a:p>
            </p:txBody>
          </p:sp>
          <p:sp>
            <p:nvSpPr>
              <p:cNvPr id="158762" name="Text Box 42"/>
              <p:cNvSpPr txBox="1">
                <a:spLocks noChangeArrowheads="1"/>
              </p:cNvSpPr>
              <p:nvPr/>
            </p:nvSpPr>
            <p:spPr bwMode="auto">
              <a:xfrm>
                <a:off x="426" y="3254"/>
                <a:ext cx="289" cy="807"/>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800"/>
                  <a:t>件　数</a:t>
                </a:r>
              </a:p>
            </p:txBody>
          </p:sp>
          <p:sp>
            <p:nvSpPr>
              <p:cNvPr id="158763" name="AutoShape 43"/>
              <p:cNvSpPr>
                <a:spLocks noChangeArrowheads="1"/>
              </p:cNvSpPr>
              <p:nvPr/>
            </p:nvSpPr>
            <p:spPr bwMode="auto">
              <a:xfrm>
                <a:off x="664" y="2550"/>
                <a:ext cx="185" cy="499"/>
              </a:xfrm>
              <a:prstGeom prst="rightArrow">
                <a:avLst>
                  <a:gd name="adj1" fmla="val 50000"/>
                  <a:gd name="adj2" fmla="val 25000"/>
                </a:avLst>
              </a:prstGeom>
              <a:solidFill>
                <a:srgbClr val="CCECFF"/>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8764" name="AutoShape 44"/>
              <p:cNvSpPr>
                <a:spLocks noChangeArrowheads="1"/>
              </p:cNvSpPr>
              <p:nvPr/>
            </p:nvSpPr>
            <p:spPr bwMode="auto">
              <a:xfrm>
                <a:off x="662" y="3413"/>
                <a:ext cx="185" cy="498"/>
              </a:xfrm>
              <a:prstGeom prst="rightArrow">
                <a:avLst>
                  <a:gd name="adj1" fmla="val 50000"/>
                  <a:gd name="adj2" fmla="val 25000"/>
                </a:avLst>
              </a:prstGeom>
              <a:solidFill>
                <a:srgbClr val="CCECFF"/>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8765" name="Text Box 45"/>
              <p:cNvSpPr txBox="1">
                <a:spLocks noChangeArrowheads="1"/>
              </p:cNvSpPr>
              <p:nvPr/>
            </p:nvSpPr>
            <p:spPr bwMode="auto">
              <a:xfrm>
                <a:off x="840" y="2268"/>
                <a:ext cx="289" cy="1015"/>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800"/>
                  <a:t>メニュー少ない</a:t>
                </a:r>
              </a:p>
            </p:txBody>
          </p:sp>
          <p:sp>
            <p:nvSpPr>
              <p:cNvPr id="158766" name="Text Box 46"/>
              <p:cNvSpPr txBox="1">
                <a:spLocks noChangeArrowheads="1"/>
              </p:cNvSpPr>
              <p:nvPr/>
            </p:nvSpPr>
            <p:spPr bwMode="auto">
              <a:xfrm>
                <a:off x="1191" y="2274"/>
                <a:ext cx="289" cy="1015"/>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800"/>
                  <a:t>味が不満</a:t>
                </a:r>
              </a:p>
            </p:txBody>
          </p:sp>
          <p:sp>
            <p:nvSpPr>
              <p:cNvPr id="158767" name="Text Box 47"/>
              <p:cNvSpPr txBox="1">
                <a:spLocks noChangeArrowheads="1"/>
              </p:cNvSpPr>
              <p:nvPr/>
            </p:nvSpPr>
            <p:spPr bwMode="auto">
              <a:xfrm>
                <a:off x="1581" y="2289"/>
                <a:ext cx="289" cy="1015"/>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800"/>
                  <a:t>設備が不便</a:t>
                </a:r>
              </a:p>
            </p:txBody>
          </p:sp>
          <p:sp>
            <p:nvSpPr>
              <p:cNvPr id="158768" name="Text Box 48"/>
              <p:cNvSpPr txBox="1">
                <a:spLocks noChangeArrowheads="1"/>
              </p:cNvSpPr>
              <p:nvPr/>
            </p:nvSpPr>
            <p:spPr bwMode="auto">
              <a:xfrm>
                <a:off x="2357" y="2385"/>
                <a:ext cx="289" cy="806"/>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800"/>
                  <a:t>空調が悪い</a:t>
                </a:r>
              </a:p>
            </p:txBody>
          </p:sp>
          <p:sp>
            <p:nvSpPr>
              <p:cNvPr id="158769" name="Text Box 49"/>
              <p:cNvSpPr txBox="1">
                <a:spLocks noChangeArrowheads="1"/>
              </p:cNvSpPr>
              <p:nvPr/>
            </p:nvSpPr>
            <p:spPr bwMode="auto">
              <a:xfrm>
                <a:off x="3585" y="2133"/>
                <a:ext cx="289" cy="1286"/>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800"/>
                  <a:t>片付け面倒</a:t>
                </a:r>
              </a:p>
            </p:txBody>
          </p:sp>
          <p:sp>
            <p:nvSpPr>
              <p:cNvPr id="158770" name="Text Box 50"/>
              <p:cNvSpPr txBox="1">
                <a:spLocks noChangeArrowheads="1"/>
              </p:cNvSpPr>
              <p:nvPr/>
            </p:nvSpPr>
            <p:spPr bwMode="auto">
              <a:xfrm>
                <a:off x="3966" y="2058"/>
                <a:ext cx="289" cy="1552"/>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800"/>
                  <a:t>判りにくい</a:t>
                </a:r>
              </a:p>
            </p:txBody>
          </p:sp>
          <p:sp>
            <p:nvSpPr>
              <p:cNvPr id="158771" name="Text Box 51"/>
              <p:cNvSpPr txBox="1">
                <a:spLocks noChangeArrowheads="1"/>
              </p:cNvSpPr>
              <p:nvPr/>
            </p:nvSpPr>
            <p:spPr bwMode="auto">
              <a:xfrm>
                <a:off x="2022" y="2381"/>
                <a:ext cx="289" cy="1015"/>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800"/>
                  <a:t>混　雑　　</a:t>
                </a:r>
              </a:p>
            </p:txBody>
          </p:sp>
          <p:sp>
            <p:nvSpPr>
              <p:cNvPr id="158772" name="Text Box 52"/>
              <p:cNvSpPr txBox="1">
                <a:spLocks noChangeArrowheads="1"/>
              </p:cNvSpPr>
              <p:nvPr/>
            </p:nvSpPr>
            <p:spPr bwMode="auto">
              <a:xfrm>
                <a:off x="2731" y="2357"/>
                <a:ext cx="289" cy="879"/>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800"/>
                  <a:t>値段高い</a:t>
                </a:r>
              </a:p>
            </p:txBody>
          </p:sp>
          <p:sp>
            <p:nvSpPr>
              <p:cNvPr id="158773" name="Text Box 53"/>
              <p:cNvSpPr txBox="1">
                <a:spLocks noChangeArrowheads="1"/>
              </p:cNvSpPr>
              <p:nvPr/>
            </p:nvSpPr>
            <p:spPr bwMode="auto">
              <a:xfrm>
                <a:off x="3113" y="2332"/>
                <a:ext cx="289" cy="979"/>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800"/>
                  <a:t>清潔さ不満</a:t>
                </a:r>
              </a:p>
            </p:txBody>
          </p:sp>
          <p:sp>
            <p:nvSpPr>
              <p:cNvPr id="158774" name="Text Box 54"/>
              <p:cNvSpPr txBox="1">
                <a:spLocks noChangeArrowheads="1"/>
              </p:cNvSpPr>
              <p:nvPr/>
            </p:nvSpPr>
            <p:spPr bwMode="auto">
              <a:xfrm>
                <a:off x="734" y="3562"/>
                <a:ext cx="581" cy="231"/>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800"/>
                  <a:t>２０</a:t>
                </a:r>
              </a:p>
            </p:txBody>
          </p:sp>
          <p:sp>
            <p:nvSpPr>
              <p:cNvPr id="158775" name="Text Box 55"/>
              <p:cNvSpPr txBox="1">
                <a:spLocks noChangeArrowheads="1"/>
              </p:cNvSpPr>
              <p:nvPr/>
            </p:nvSpPr>
            <p:spPr bwMode="auto">
              <a:xfrm>
                <a:off x="1612" y="3567"/>
                <a:ext cx="298" cy="231"/>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800"/>
                  <a:t>６</a:t>
                </a:r>
              </a:p>
            </p:txBody>
          </p:sp>
          <p:sp>
            <p:nvSpPr>
              <p:cNvPr id="158776" name="Text Box 56"/>
              <p:cNvSpPr txBox="1">
                <a:spLocks noChangeArrowheads="1"/>
              </p:cNvSpPr>
              <p:nvPr/>
            </p:nvSpPr>
            <p:spPr bwMode="auto">
              <a:xfrm>
                <a:off x="1870" y="3568"/>
                <a:ext cx="570" cy="231"/>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800"/>
                  <a:t>４０</a:t>
                </a:r>
              </a:p>
            </p:txBody>
          </p:sp>
          <p:sp>
            <p:nvSpPr>
              <p:cNvPr id="158777" name="Text Box 57"/>
              <p:cNvSpPr txBox="1">
                <a:spLocks noChangeArrowheads="1"/>
              </p:cNvSpPr>
              <p:nvPr/>
            </p:nvSpPr>
            <p:spPr bwMode="auto">
              <a:xfrm>
                <a:off x="2369" y="3584"/>
                <a:ext cx="299" cy="231"/>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800"/>
                  <a:t>８</a:t>
                </a:r>
              </a:p>
            </p:txBody>
          </p:sp>
          <p:sp>
            <p:nvSpPr>
              <p:cNvPr id="158778" name="Text Box 58"/>
              <p:cNvSpPr txBox="1">
                <a:spLocks noChangeArrowheads="1"/>
              </p:cNvSpPr>
              <p:nvPr/>
            </p:nvSpPr>
            <p:spPr bwMode="auto">
              <a:xfrm>
                <a:off x="2679" y="3568"/>
                <a:ext cx="570" cy="231"/>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800"/>
                  <a:t>１５</a:t>
                </a:r>
              </a:p>
            </p:txBody>
          </p:sp>
          <p:sp>
            <p:nvSpPr>
              <p:cNvPr id="158779" name="Text Box 59"/>
              <p:cNvSpPr txBox="1">
                <a:spLocks noChangeArrowheads="1"/>
              </p:cNvSpPr>
              <p:nvPr/>
            </p:nvSpPr>
            <p:spPr bwMode="auto">
              <a:xfrm>
                <a:off x="3546" y="3571"/>
                <a:ext cx="299" cy="231"/>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800"/>
                  <a:t>３</a:t>
                </a:r>
              </a:p>
            </p:txBody>
          </p:sp>
          <p:sp>
            <p:nvSpPr>
              <p:cNvPr id="158780" name="Text Box 60"/>
              <p:cNvSpPr txBox="1">
                <a:spLocks noChangeArrowheads="1"/>
              </p:cNvSpPr>
              <p:nvPr/>
            </p:nvSpPr>
            <p:spPr bwMode="auto">
              <a:xfrm>
                <a:off x="3171" y="3576"/>
                <a:ext cx="299" cy="231"/>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800"/>
                  <a:t>４</a:t>
                </a:r>
              </a:p>
            </p:txBody>
          </p:sp>
          <p:sp>
            <p:nvSpPr>
              <p:cNvPr id="158781" name="Text Box 61"/>
              <p:cNvSpPr txBox="1">
                <a:spLocks noChangeArrowheads="1"/>
              </p:cNvSpPr>
              <p:nvPr/>
            </p:nvSpPr>
            <p:spPr bwMode="auto">
              <a:xfrm>
                <a:off x="3919" y="3571"/>
                <a:ext cx="299" cy="231"/>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800"/>
                  <a:t>４</a:t>
                </a:r>
              </a:p>
            </p:txBody>
          </p:sp>
          <p:sp>
            <p:nvSpPr>
              <p:cNvPr id="158782" name="Text Box 62"/>
              <p:cNvSpPr txBox="1">
                <a:spLocks noChangeArrowheads="1"/>
              </p:cNvSpPr>
              <p:nvPr/>
            </p:nvSpPr>
            <p:spPr bwMode="auto">
              <a:xfrm>
                <a:off x="1146" y="3574"/>
                <a:ext cx="480" cy="231"/>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800"/>
                  <a:t>１０</a:t>
                </a:r>
              </a:p>
            </p:txBody>
          </p:sp>
          <p:sp>
            <p:nvSpPr>
              <p:cNvPr id="158783" name="Text Box 63"/>
              <p:cNvSpPr txBox="1">
                <a:spLocks noChangeArrowheads="1"/>
              </p:cNvSpPr>
              <p:nvPr/>
            </p:nvSpPr>
            <p:spPr bwMode="auto">
              <a:xfrm>
                <a:off x="410" y="1925"/>
                <a:ext cx="1119"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800"/>
                  <a:t>表　１</a:t>
                </a:r>
              </a:p>
            </p:txBody>
          </p:sp>
          <p:pic>
            <p:nvPicPr>
              <p:cNvPr id="158788" name="Picture 68" descr="00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52" y="1051"/>
                <a:ext cx="1144" cy="2218"/>
              </a:xfrm>
              <a:prstGeom prst="rect">
                <a:avLst/>
              </a:prstGeom>
              <a:noFill/>
              <a:extLst>
                <a:ext uri="{909E8E84-426E-40DD-AFC4-6F175D3DCCD1}">
                  <a14:hiddenFill xmlns:a14="http://schemas.microsoft.com/office/drawing/2010/main">
                    <a:solidFill>
                      <a:srgbClr val="FFFFFF"/>
                    </a:solidFill>
                  </a14:hiddenFill>
                </a:ext>
              </a:extLst>
            </p:spPr>
          </p:pic>
        </p:grpSp>
        <p:sp>
          <p:nvSpPr>
            <p:cNvPr id="158789" name="AutoShape 69"/>
            <p:cNvSpPr>
              <a:spLocks noChangeArrowheads="1"/>
            </p:cNvSpPr>
            <p:nvPr/>
          </p:nvSpPr>
          <p:spPr bwMode="auto">
            <a:xfrm>
              <a:off x="1853" y="1355"/>
              <a:ext cx="2552" cy="598"/>
            </a:xfrm>
            <a:prstGeom prst="wedgeRoundRectCallout">
              <a:avLst>
                <a:gd name="adj1" fmla="val 49648"/>
                <a:gd name="adj2" fmla="val 64380"/>
                <a:gd name="adj3" fmla="val 16667"/>
              </a:avLst>
            </a:prstGeom>
            <a:solidFill>
              <a:srgbClr val="99CCFF"/>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endParaRPr lang="ja-JP" altLang="ja-JP" sz="1400"/>
            </a:p>
          </p:txBody>
        </p:sp>
        <p:sp>
          <p:nvSpPr>
            <p:cNvPr id="158785" name="Text Box 65"/>
            <p:cNvSpPr txBox="1">
              <a:spLocks noChangeArrowheads="1"/>
            </p:cNvSpPr>
            <p:nvPr/>
          </p:nvSpPr>
          <p:spPr bwMode="auto">
            <a:xfrm>
              <a:off x="1965" y="1452"/>
              <a:ext cx="2226" cy="366"/>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b="1"/>
                <a:t>平成１８年９月の１ヶ月間の苦情数を調べたら表１のようになりました。</a:t>
              </a:r>
            </a:p>
          </p:txBody>
        </p:sp>
      </p:grpSp>
      <p:sp>
        <p:nvSpPr>
          <p:cNvPr id="158796" name="Text Box 76"/>
          <p:cNvSpPr txBox="1">
            <a:spLocks noChangeArrowheads="1"/>
          </p:cNvSpPr>
          <p:nvPr/>
        </p:nvSpPr>
        <p:spPr bwMode="auto">
          <a:xfrm>
            <a:off x="8405813" y="100013"/>
            <a:ext cx="7381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a:t>P</a:t>
            </a:r>
            <a:r>
              <a:rPr lang="ja-JP" altLang="en-US" sz="1600"/>
              <a:t>２２</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158793"/>
                                        </p:tgtEl>
                                        <p:attrNameLst>
                                          <p:attrName>style.visibility</p:attrName>
                                        </p:attrNameLst>
                                      </p:cBhvr>
                                      <p:to>
                                        <p:strVal val="visible"/>
                                      </p:to>
                                    </p:set>
                                    <p:anim calcmode="lin" valueType="num">
                                      <p:cBhvr additive="base">
                                        <p:cTn id="7" dur="500" fill="hold"/>
                                        <p:tgtEl>
                                          <p:spTgt spid="158793"/>
                                        </p:tgtEl>
                                        <p:attrNameLst>
                                          <p:attrName>ppt_x</p:attrName>
                                        </p:attrNameLst>
                                      </p:cBhvr>
                                      <p:tavLst>
                                        <p:tav tm="0">
                                          <p:val>
                                            <p:strVal val="0-#ppt_w/2"/>
                                          </p:val>
                                        </p:tav>
                                        <p:tav tm="100000">
                                          <p:val>
                                            <p:strVal val="#ppt_x"/>
                                          </p:val>
                                        </p:tav>
                                      </p:tavLst>
                                    </p:anim>
                                    <p:anim calcmode="lin" valueType="num">
                                      <p:cBhvr additive="base">
                                        <p:cTn id="8" dur="500" fill="hold"/>
                                        <p:tgtEl>
                                          <p:spTgt spid="158793"/>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158795"/>
                                        </p:tgtEl>
                                        <p:attrNameLst>
                                          <p:attrName>style.visibility</p:attrName>
                                        </p:attrNameLst>
                                      </p:cBhvr>
                                      <p:to>
                                        <p:strVal val="visible"/>
                                      </p:to>
                                    </p:set>
                                    <p:anim calcmode="lin" valueType="num">
                                      <p:cBhvr additive="base">
                                        <p:cTn id="13" dur="500" fill="hold"/>
                                        <p:tgtEl>
                                          <p:spTgt spid="158795"/>
                                        </p:tgtEl>
                                        <p:attrNameLst>
                                          <p:attrName>ppt_x</p:attrName>
                                        </p:attrNameLst>
                                      </p:cBhvr>
                                      <p:tavLst>
                                        <p:tav tm="0">
                                          <p:val>
                                            <p:strVal val="0-#ppt_w/2"/>
                                          </p:val>
                                        </p:tav>
                                        <p:tav tm="100000">
                                          <p:val>
                                            <p:strVal val="#ppt_x"/>
                                          </p:val>
                                        </p:tav>
                                      </p:tavLst>
                                    </p:anim>
                                    <p:anim calcmode="lin" valueType="num">
                                      <p:cBhvr additive="base">
                                        <p:cTn id="14" dur="500" fill="hold"/>
                                        <p:tgtEl>
                                          <p:spTgt spid="15879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1" name="Rectangle 3"/>
          <p:cNvSpPr>
            <a:spLocks noChangeArrowheads="1"/>
          </p:cNvSpPr>
          <p:nvPr/>
        </p:nvSpPr>
        <p:spPr bwMode="auto">
          <a:xfrm>
            <a:off x="209550" y="198438"/>
            <a:ext cx="5168900" cy="469900"/>
          </a:xfrm>
          <a:prstGeom prst="rect">
            <a:avLst/>
          </a:prstGeom>
          <a:solidFill>
            <a:srgbClr val="FFFF66"/>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b="1"/>
              <a:t>手順２　パレート図のデータ表をつくる</a:t>
            </a:r>
            <a:endParaRPr lang="ja-JP" altLang="en-US"/>
          </a:p>
        </p:txBody>
      </p:sp>
      <p:sp>
        <p:nvSpPr>
          <p:cNvPr id="160773" name="Text Box 5" descr="20%"/>
          <p:cNvSpPr txBox="1">
            <a:spLocks noChangeArrowheads="1"/>
          </p:cNvSpPr>
          <p:nvPr/>
        </p:nvSpPr>
        <p:spPr bwMode="auto">
          <a:xfrm>
            <a:off x="663575" y="971550"/>
            <a:ext cx="7726363" cy="715963"/>
          </a:xfrm>
          <a:prstGeom prst="rect">
            <a:avLst/>
          </a:prstGeom>
          <a:pattFill prst="pct20">
            <a:fgClr>
              <a:schemeClr val="accent1"/>
            </a:fgClr>
            <a:bgClr>
              <a:schemeClr val="bg1"/>
            </a:bgClr>
          </a:patt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苦情数の</a:t>
            </a:r>
            <a:r>
              <a:rPr lang="ja-JP" altLang="en-US" sz="1600" b="1"/>
              <a:t>多い順に並び替え</a:t>
            </a:r>
            <a:r>
              <a:rPr lang="ja-JP" altLang="en-US" sz="1600"/>
              <a:t>、苦情数の</a:t>
            </a:r>
            <a:r>
              <a:rPr lang="ja-JP" altLang="en-US" sz="1600" b="1"/>
              <a:t>多い順に足した累積個数</a:t>
            </a:r>
            <a:r>
              <a:rPr lang="ja-JP" altLang="en-US" sz="1600"/>
              <a:t>と</a:t>
            </a:r>
          </a:p>
          <a:p>
            <a:pPr algn="ctr">
              <a:spcBef>
                <a:spcPct val="50000"/>
              </a:spcBef>
            </a:pPr>
            <a:r>
              <a:rPr lang="ja-JP" altLang="en-US" sz="1600"/>
              <a:t>全苦情数の</a:t>
            </a:r>
            <a:r>
              <a:rPr lang="ja-JP" altLang="en-US" sz="1600" b="1"/>
              <a:t>比率を計算</a:t>
            </a:r>
            <a:r>
              <a:rPr lang="ja-JP" altLang="en-US" sz="1600"/>
              <a:t>して、表２のようなデータ表を作ります。　　　　</a:t>
            </a:r>
          </a:p>
        </p:txBody>
      </p:sp>
      <p:grpSp>
        <p:nvGrpSpPr>
          <p:cNvPr id="160882" name="Group 114"/>
          <p:cNvGrpSpPr>
            <a:grpSpLocks/>
          </p:cNvGrpSpPr>
          <p:nvPr/>
        </p:nvGrpSpPr>
        <p:grpSpPr bwMode="auto">
          <a:xfrm>
            <a:off x="635000" y="1892300"/>
            <a:ext cx="6858000" cy="3898900"/>
            <a:chOff x="400" y="1192"/>
            <a:chExt cx="4320" cy="2456"/>
          </a:xfrm>
        </p:grpSpPr>
        <p:sp>
          <p:nvSpPr>
            <p:cNvPr id="160775" name="Rectangle 7"/>
            <p:cNvSpPr>
              <a:spLocks noChangeArrowheads="1"/>
            </p:cNvSpPr>
            <p:nvPr/>
          </p:nvSpPr>
          <p:spPr bwMode="auto">
            <a:xfrm>
              <a:off x="3640" y="3426"/>
              <a:ext cx="1080" cy="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fontAlgn="ctr">
                <a:lnSpc>
                  <a:spcPct val="70000"/>
                </a:lnSpc>
                <a:buFontTx/>
                <a:buNone/>
              </a:pPr>
              <a:endParaRPr lang="ja-JP" altLang="ja-JP" sz="2000"/>
            </a:p>
          </p:txBody>
        </p:sp>
        <p:sp>
          <p:nvSpPr>
            <p:cNvPr id="160776" name="Rectangle 8"/>
            <p:cNvSpPr>
              <a:spLocks noChangeArrowheads="1"/>
            </p:cNvSpPr>
            <p:nvPr/>
          </p:nvSpPr>
          <p:spPr bwMode="auto">
            <a:xfrm>
              <a:off x="2560" y="3426"/>
              <a:ext cx="1080" cy="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fontAlgn="ctr">
                <a:lnSpc>
                  <a:spcPct val="70000"/>
                </a:lnSpc>
                <a:buFontTx/>
                <a:buNone/>
              </a:pPr>
              <a:endParaRPr lang="ja-JP" altLang="ja-JP" sz="2000">
                <a:solidFill>
                  <a:srgbClr val="000066"/>
                </a:solidFill>
              </a:endParaRPr>
            </a:p>
          </p:txBody>
        </p:sp>
        <p:sp>
          <p:nvSpPr>
            <p:cNvPr id="160777" name="Rectangle 9"/>
            <p:cNvSpPr>
              <a:spLocks noChangeArrowheads="1"/>
            </p:cNvSpPr>
            <p:nvPr/>
          </p:nvSpPr>
          <p:spPr bwMode="auto">
            <a:xfrm>
              <a:off x="1490" y="3426"/>
              <a:ext cx="1070" cy="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fontAlgn="ctr">
                <a:lnSpc>
                  <a:spcPct val="70000"/>
                </a:lnSpc>
                <a:buFontTx/>
                <a:buNone/>
              </a:pPr>
              <a:endParaRPr lang="ja-JP" altLang="ja-JP" sz="2000"/>
            </a:p>
          </p:txBody>
        </p:sp>
        <p:sp>
          <p:nvSpPr>
            <p:cNvPr id="160778" name="Rectangle 10"/>
            <p:cNvSpPr>
              <a:spLocks noChangeArrowheads="1"/>
            </p:cNvSpPr>
            <p:nvPr/>
          </p:nvSpPr>
          <p:spPr bwMode="auto">
            <a:xfrm>
              <a:off x="400" y="3426"/>
              <a:ext cx="1090" cy="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fontAlgn="ctr">
                <a:lnSpc>
                  <a:spcPct val="70000"/>
                </a:lnSpc>
                <a:buFontTx/>
                <a:buNone/>
              </a:pPr>
              <a:endParaRPr lang="ja-JP" altLang="ja-JP" sz="2000"/>
            </a:p>
          </p:txBody>
        </p:sp>
        <p:sp>
          <p:nvSpPr>
            <p:cNvPr id="160779" name="Rectangle 11"/>
            <p:cNvSpPr>
              <a:spLocks noChangeArrowheads="1"/>
            </p:cNvSpPr>
            <p:nvPr/>
          </p:nvSpPr>
          <p:spPr bwMode="auto">
            <a:xfrm>
              <a:off x="3640" y="3204"/>
              <a:ext cx="1080" cy="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fontAlgn="ctr">
                <a:lnSpc>
                  <a:spcPct val="70000"/>
                </a:lnSpc>
                <a:buFontTx/>
                <a:buNone/>
              </a:pPr>
              <a:endParaRPr lang="ja-JP" altLang="ja-JP" sz="2000"/>
            </a:p>
          </p:txBody>
        </p:sp>
        <p:sp>
          <p:nvSpPr>
            <p:cNvPr id="160780" name="Rectangle 12"/>
            <p:cNvSpPr>
              <a:spLocks noChangeArrowheads="1"/>
            </p:cNvSpPr>
            <p:nvPr/>
          </p:nvSpPr>
          <p:spPr bwMode="auto">
            <a:xfrm>
              <a:off x="2560" y="3204"/>
              <a:ext cx="1080" cy="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fontAlgn="ctr">
                <a:lnSpc>
                  <a:spcPct val="70000"/>
                </a:lnSpc>
                <a:buFontTx/>
                <a:buNone/>
              </a:pPr>
              <a:endParaRPr lang="ja-JP" altLang="ja-JP" sz="2000">
                <a:solidFill>
                  <a:srgbClr val="000066"/>
                </a:solidFill>
              </a:endParaRPr>
            </a:p>
          </p:txBody>
        </p:sp>
        <p:sp>
          <p:nvSpPr>
            <p:cNvPr id="160781" name="Rectangle 13"/>
            <p:cNvSpPr>
              <a:spLocks noChangeArrowheads="1"/>
            </p:cNvSpPr>
            <p:nvPr/>
          </p:nvSpPr>
          <p:spPr bwMode="auto">
            <a:xfrm>
              <a:off x="1490" y="3204"/>
              <a:ext cx="1070" cy="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fontAlgn="ctr">
                <a:lnSpc>
                  <a:spcPct val="70000"/>
                </a:lnSpc>
                <a:buFontTx/>
                <a:buNone/>
              </a:pPr>
              <a:endParaRPr lang="ja-JP" altLang="ja-JP" sz="2000"/>
            </a:p>
          </p:txBody>
        </p:sp>
        <p:sp>
          <p:nvSpPr>
            <p:cNvPr id="160782" name="Rectangle 14"/>
            <p:cNvSpPr>
              <a:spLocks noChangeArrowheads="1"/>
            </p:cNvSpPr>
            <p:nvPr/>
          </p:nvSpPr>
          <p:spPr bwMode="auto">
            <a:xfrm>
              <a:off x="400" y="3204"/>
              <a:ext cx="1090" cy="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fontAlgn="ctr">
                <a:lnSpc>
                  <a:spcPct val="70000"/>
                </a:lnSpc>
                <a:buFontTx/>
                <a:buNone/>
              </a:pPr>
              <a:endParaRPr lang="ja-JP" altLang="ja-JP" sz="2000"/>
            </a:p>
          </p:txBody>
        </p:sp>
        <p:sp>
          <p:nvSpPr>
            <p:cNvPr id="160783" name="Rectangle 15"/>
            <p:cNvSpPr>
              <a:spLocks noChangeArrowheads="1"/>
            </p:cNvSpPr>
            <p:nvPr/>
          </p:nvSpPr>
          <p:spPr bwMode="auto">
            <a:xfrm>
              <a:off x="3640" y="2981"/>
              <a:ext cx="1080" cy="2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fontAlgn="ctr">
                <a:lnSpc>
                  <a:spcPct val="70000"/>
                </a:lnSpc>
                <a:buFontTx/>
                <a:buNone/>
              </a:pPr>
              <a:endParaRPr lang="ja-JP" altLang="ja-JP" sz="2000"/>
            </a:p>
          </p:txBody>
        </p:sp>
        <p:sp>
          <p:nvSpPr>
            <p:cNvPr id="160784" name="Rectangle 16"/>
            <p:cNvSpPr>
              <a:spLocks noChangeArrowheads="1"/>
            </p:cNvSpPr>
            <p:nvPr/>
          </p:nvSpPr>
          <p:spPr bwMode="auto">
            <a:xfrm>
              <a:off x="2560" y="2981"/>
              <a:ext cx="1080" cy="2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fontAlgn="ctr">
                <a:lnSpc>
                  <a:spcPct val="70000"/>
                </a:lnSpc>
                <a:buFontTx/>
                <a:buNone/>
              </a:pPr>
              <a:endParaRPr lang="ja-JP" altLang="ja-JP" sz="2000">
                <a:solidFill>
                  <a:srgbClr val="000066"/>
                </a:solidFill>
              </a:endParaRPr>
            </a:p>
          </p:txBody>
        </p:sp>
        <p:sp>
          <p:nvSpPr>
            <p:cNvPr id="160785" name="Rectangle 17"/>
            <p:cNvSpPr>
              <a:spLocks noChangeArrowheads="1"/>
            </p:cNvSpPr>
            <p:nvPr/>
          </p:nvSpPr>
          <p:spPr bwMode="auto">
            <a:xfrm>
              <a:off x="1490" y="2981"/>
              <a:ext cx="1070" cy="2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fontAlgn="ctr">
                <a:lnSpc>
                  <a:spcPct val="70000"/>
                </a:lnSpc>
                <a:buFontTx/>
                <a:buNone/>
              </a:pPr>
              <a:endParaRPr lang="ja-JP" altLang="ja-JP" sz="2000"/>
            </a:p>
          </p:txBody>
        </p:sp>
        <p:sp>
          <p:nvSpPr>
            <p:cNvPr id="160786" name="Rectangle 18"/>
            <p:cNvSpPr>
              <a:spLocks noChangeArrowheads="1"/>
            </p:cNvSpPr>
            <p:nvPr/>
          </p:nvSpPr>
          <p:spPr bwMode="auto">
            <a:xfrm>
              <a:off x="400" y="2981"/>
              <a:ext cx="1090" cy="2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fontAlgn="ctr">
                <a:lnSpc>
                  <a:spcPct val="70000"/>
                </a:lnSpc>
                <a:buFontTx/>
                <a:buNone/>
              </a:pPr>
              <a:endParaRPr lang="ja-JP" altLang="ja-JP" sz="2000"/>
            </a:p>
          </p:txBody>
        </p:sp>
        <p:sp>
          <p:nvSpPr>
            <p:cNvPr id="160787" name="Rectangle 19"/>
            <p:cNvSpPr>
              <a:spLocks noChangeArrowheads="1"/>
            </p:cNvSpPr>
            <p:nvPr/>
          </p:nvSpPr>
          <p:spPr bwMode="auto">
            <a:xfrm>
              <a:off x="3640" y="2759"/>
              <a:ext cx="1080" cy="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fontAlgn="ctr">
                <a:lnSpc>
                  <a:spcPct val="70000"/>
                </a:lnSpc>
                <a:buFontTx/>
                <a:buNone/>
              </a:pPr>
              <a:endParaRPr lang="ja-JP" altLang="ja-JP" sz="2000"/>
            </a:p>
          </p:txBody>
        </p:sp>
        <p:sp>
          <p:nvSpPr>
            <p:cNvPr id="160788" name="Rectangle 20"/>
            <p:cNvSpPr>
              <a:spLocks noChangeArrowheads="1"/>
            </p:cNvSpPr>
            <p:nvPr/>
          </p:nvSpPr>
          <p:spPr bwMode="auto">
            <a:xfrm>
              <a:off x="2560" y="2759"/>
              <a:ext cx="1080" cy="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fontAlgn="ctr">
                <a:lnSpc>
                  <a:spcPct val="70000"/>
                </a:lnSpc>
                <a:buFontTx/>
                <a:buNone/>
              </a:pPr>
              <a:endParaRPr lang="ja-JP" altLang="ja-JP" sz="2000">
                <a:solidFill>
                  <a:srgbClr val="000066"/>
                </a:solidFill>
              </a:endParaRPr>
            </a:p>
          </p:txBody>
        </p:sp>
        <p:sp>
          <p:nvSpPr>
            <p:cNvPr id="160789" name="Rectangle 21"/>
            <p:cNvSpPr>
              <a:spLocks noChangeArrowheads="1"/>
            </p:cNvSpPr>
            <p:nvPr/>
          </p:nvSpPr>
          <p:spPr bwMode="auto">
            <a:xfrm>
              <a:off x="1490" y="2759"/>
              <a:ext cx="1070" cy="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fontAlgn="ctr">
                <a:lnSpc>
                  <a:spcPct val="70000"/>
                </a:lnSpc>
                <a:buFontTx/>
                <a:buNone/>
              </a:pPr>
              <a:endParaRPr lang="ja-JP" altLang="ja-JP" sz="2000"/>
            </a:p>
          </p:txBody>
        </p:sp>
        <p:sp>
          <p:nvSpPr>
            <p:cNvPr id="160790" name="Rectangle 22"/>
            <p:cNvSpPr>
              <a:spLocks noChangeArrowheads="1"/>
            </p:cNvSpPr>
            <p:nvPr/>
          </p:nvSpPr>
          <p:spPr bwMode="auto">
            <a:xfrm>
              <a:off x="400" y="2759"/>
              <a:ext cx="1090" cy="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fontAlgn="ctr">
                <a:lnSpc>
                  <a:spcPct val="70000"/>
                </a:lnSpc>
                <a:buFontTx/>
                <a:buNone/>
              </a:pPr>
              <a:endParaRPr lang="ja-JP" altLang="ja-JP" sz="2000"/>
            </a:p>
          </p:txBody>
        </p:sp>
        <p:sp>
          <p:nvSpPr>
            <p:cNvPr id="160791" name="Rectangle 23"/>
            <p:cNvSpPr>
              <a:spLocks noChangeArrowheads="1"/>
            </p:cNvSpPr>
            <p:nvPr/>
          </p:nvSpPr>
          <p:spPr bwMode="auto">
            <a:xfrm>
              <a:off x="3640" y="2537"/>
              <a:ext cx="1080" cy="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fontAlgn="ctr">
                <a:lnSpc>
                  <a:spcPct val="70000"/>
                </a:lnSpc>
                <a:buFontTx/>
                <a:buNone/>
              </a:pPr>
              <a:endParaRPr lang="ja-JP" altLang="ja-JP" sz="2000"/>
            </a:p>
          </p:txBody>
        </p:sp>
        <p:sp>
          <p:nvSpPr>
            <p:cNvPr id="160792" name="Rectangle 24"/>
            <p:cNvSpPr>
              <a:spLocks noChangeArrowheads="1"/>
            </p:cNvSpPr>
            <p:nvPr/>
          </p:nvSpPr>
          <p:spPr bwMode="auto">
            <a:xfrm>
              <a:off x="2560" y="2537"/>
              <a:ext cx="1080" cy="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fontAlgn="ctr">
                <a:lnSpc>
                  <a:spcPct val="70000"/>
                </a:lnSpc>
                <a:buFontTx/>
                <a:buNone/>
              </a:pPr>
              <a:endParaRPr lang="ja-JP" altLang="ja-JP" sz="2000">
                <a:solidFill>
                  <a:srgbClr val="000066"/>
                </a:solidFill>
              </a:endParaRPr>
            </a:p>
          </p:txBody>
        </p:sp>
        <p:sp>
          <p:nvSpPr>
            <p:cNvPr id="160793" name="Rectangle 25"/>
            <p:cNvSpPr>
              <a:spLocks noChangeArrowheads="1"/>
            </p:cNvSpPr>
            <p:nvPr/>
          </p:nvSpPr>
          <p:spPr bwMode="auto">
            <a:xfrm>
              <a:off x="1490" y="2537"/>
              <a:ext cx="1070" cy="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fontAlgn="ctr">
                <a:lnSpc>
                  <a:spcPct val="70000"/>
                </a:lnSpc>
                <a:buFontTx/>
                <a:buNone/>
              </a:pPr>
              <a:endParaRPr lang="ja-JP" altLang="ja-JP" sz="2000"/>
            </a:p>
          </p:txBody>
        </p:sp>
        <p:sp>
          <p:nvSpPr>
            <p:cNvPr id="160794" name="Rectangle 26"/>
            <p:cNvSpPr>
              <a:spLocks noChangeArrowheads="1"/>
            </p:cNvSpPr>
            <p:nvPr/>
          </p:nvSpPr>
          <p:spPr bwMode="auto">
            <a:xfrm>
              <a:off x="400" y="2537"/>
              <a:ext cx="1090" cy="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fontAlgn="ctr">
                <a:lnSpc>
                  <a:spcPct val="70000"/>
                </a:lnSpc>
                <a:buFontTx/>
                <a:buNone/>
              </a:pPr>
              <a:endParaRPr lang="ja-JP" altLang="ja-JP" sz="2000"/>
            </a:p>
          </p:txBody>
        </p:sp>
        <p:sp>
          <p:nvSpPr>
            <p:cNvPr id="160795" name="Rectangle 27"/>
            <p:cNvSpPr>
              <a:spLocks noChangeArrowheads="1"/>
            </p:cNvSpPr>
            <p:nvPr/>
          </p:nvSpPr>
          <p:spPr bwMode="auto">
            <a:xfrm>
              <a:off x="3640" y="2315"/>
              <a:ext cx="1080" cy="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fontAlgn="ctr">
                <a:lnSpc>
                  <a:spcPct val="70000"/>
                </a:lnSpc>
                <a:buFontTx/>
                <a:buNone/>
              </a:pPr>
              <a:endParaRPr lang="ja-JP" altLang="ja-JP" sz="2000"/>
            </a:p>
          </p:txBody>
        </p:sp>
        <p:sp>
          <p:nvSpPr>
            <p:cNvPr id="160796" name="Rectangle 28"/>
            <p:cNvSpPr>
              <a:spLocks noChangeArrowheads="1"/>
            </p:cNvSpPr>
            <p:nvPr/>
          </p:nvSpPr>
          <p:spPr bwMode="auto">
            <a:xfrm>
              <a:off x="2560" y="2315"/>
              <a:ext cx="1080" cy="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fontAlgn="ctr">
                <a:lnSpc>
                  <a:spcPct val="70000"/>
                </a:lnSpc>
                <a:buFontTx/>
                <a:buNone/>
              </a:pPr>
              <a:endParaRPr lang="ja-JP" altLang="ja-JP" sz="2000">
                <a:solidFill>
                  <a:srgbClr val="000066"/>
                </a:solidFill>
              </a:endParaRPr>
            </a:p>
          </p:txBody>
        </p:sp>
        <p:sp>
          <p:nvSpPr>
            <p:cNvPr id="160797" name="Rectangle 29"/>
            <p:cNvSpPr>
              <a:spLocks noChangeArrowheads="1"/>
            </p:cNvSpPr>
            <p:nvPr/>
          </p:nvSpPr>
          <p:spPr bwMode="auto">
            <a:xfrm>
              <a:off x="1490" y="2315"/>
              <a:ext cx="1070" cy="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fontAlgn="ctr">
                <a:lnSpc>
                  <a:spcPct val="70000"/>
                </a:lnSpc>
                <a:buFontTx/>
                <a:buNone/>
              </a:pPr>
              <a:endParaRPr lang="ja-JP" altLang="ja-JP" sz="2000"/>
            </a:p>
          </p:txBody>
        </p:sp>
        <p:sp>
          <p:nvSpPr>
            <p:cNvPr id="160798" name="Rectangle 30"/>
            <p:cNvSpPr>
              <a:spLocks noChangeArrowheads="1"/>
            </p:cNvSpPr>
            <p:nvPr/>
          </p:nvSpPr>
          <p:spPr bwMode="auto">
            <a:xfrm>
              <a:off x="400" y="2315"/>
              <a:ext cx="1090" cy="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fontAlgn="ctr">
                <a:lnSpc>
                  <a:spcPct val="70000"/>
                </a:lnSpc>
                <a:buFontTx/>
                <a:buNone/>
              </a:pPr>
              <a:endParaRPr lang="ja-JP" altLang="ja-JP" sz="2000"/>
            </a:p>
          </p:txBody>
        </p:sp>
        <p:sp>
          <p:nvSpPr>
            <p:cNvPr id="160799" name="Rectangle 31"/>
            <p:cNvSpPr>
              <a:spLocks noChangeArrowheads="1"/>
            </p:cNvSpPr>
            <p:nvPr/>
          </p:nvSpPr>
          <p:spPr bwMode="auto">
            <a:xfrm>
              <a:off x="3640" y="2093"/>
              <a:ext cx="1080" cy="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fontAlgn="ctr">
                <a:lnSpc>
                  <a:spcPct val="70000"/>
                </a:lnSpc>
                <a:buFontTx/>
                <a:buNone/>
              </a:pPr>
              <a:endParaRPr lang="ja-JP" altLang="ja-JP" sz="2000"/>
            </a:p>
          </p:txBody>
        </p:sp>
        <p:sp>
          <p:nvSpPr>
            <p:cNvPr id="160800" name="Rectangle 32"/>
            <p:cNvSpPr>
              <a:spLocks noChangeArrowheads="1"/>
            </p:cNvSpPr>
            <p:nvPr/>
          </p:nvSpPr>
          <p:spPr bwMode="auto">
            <a:xfrm>
              <a:off x="2560" y="2093"/>
              <a:ext cx="1080" cy="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fontAlgn="ctr">
                <a:lnSpc>
                  <a:spcPct val="70000"/>
                </a:lnSpc>
                <a:buFontTx/>
                <a:buNone/>
              </a:pPr>
              <a:endParaRPr lang="ja-JP" altLang="ja-JP" sz="2000">
                <a:solidFill>
                  <a:srgbClr val="000066"/>
                </a:solidFill>
              </a:endParaRPr>
            </a:p>
          </p:txBody>
        </p:sp>
        <p:sp>
          <p:nvSpPr>
            <p:cNvPr id="160801" name="Rectangle 33"/>
            <p:cNvSpPr>
              <a:spLocks noChangeArrowheads="1"/>
            </p:cNvSpPr>
            <p:nvPr/>
          </p:nvSpPr>
          <p:spPr bwMode="auto">
            <a:xfrm>
              <a:off x="1490" y="2093"/>
              <a:ext cx="1070" cy="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fontAlgn="ctr">
                <a:lnSpc>
                  <a:spcPct val="70000"/>
                </a:lnSpc>
                <a:buFontTx/>
                <a:buNone/>
              </a:pPr>
              <a:endParaRPr lang="ja-JP" altLang="ja-JP" sz="2000"/>
            </a:p>
          </p:txBody>
        </p:sp>
        <p:sp>
          <p:nvSpPr>
            <p:cNvPr id="160802" name="Rectangle 34"/>
            <p:cNvSpPr>
              <a:spLocks noChangeArrowheads="1"/>
            </p:cNvSpPr>
            <p:nvPr/>
          </p:nvSpPr>
          <p:spPr bwMode="auto">
            <a:xfrm>
              <a:off x="400" y="2093"/>
              <a:ext cx="1090" cy="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fontAlgn="ctr">
                <a:lnSpc>
                  <a:spcPct val="70000"/>
                </a:lnSpc>
                <a:buFontTx/>
                <a:buNone/>
              </a:pPr>
              <a:endParaRPr lang="ja-JP" altLang="ja-JP" sz="2000"/>
            </a:p>
          </p:txBody>
        </p:sp>
        <p:sp>
          <p:nvSpPr>
            <p:cNvPr id="160803" name="Rectangle 35"/>
            <p:cNvSpPr>
              <a:spLocks noChangeArrowheads="1"/>
            </p:cNvSpPr>
            <p:nvPr/>
          </p:nvSpPr>
          <p:spPr bwMode="auto">
            <a:xfrm>
              <a:off x="3640" y="1870"/>
              <a:ext cx="1080" cy="2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fontAlgn="ctr">
                <a:lnSpc>
                  <a:spcPct val="70000"/>
                </a:lnSpc>
                <a:buFontTx/>
                <a:buNone/>
              </a:pPr>
              <a:endParaRPr lang="ja-JP" altLang="ja-JP" sz="2000"/>
            </a:p>
          </p:txBody>
        </p:sp>
        <p:sp>
          <p:nvSpPr>
            <p:cNvPr id="160804" name="Rectangle 36"/>
            <p:cNvSpPr>
              <a:spLocks noChangeArrowheads="1"/>
            </p:cNvSpPr>
            <p:nvPr/>
          </p:nvSpPr>
          <p:spPr bwMode="auto">
            <a:xfrm>
              <a:off x="2560" y="1870"/>
              <a:ext cx="1080" cy="2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fontAlgn="ctr">
                <a:lnSpc>
                  <a:spcPct val="70000"/>
                </a:lnSpc>
                <a:buFontTx/>
                <a:buNone/>
              </a:pPr>
              <a:endParaRPr lang="ja-JP" altLang="ja-JP" sz="2000">
                <a:solidFill>
                  <a:srgbClr val="000066"/>
                </a:solidFill>
              </a:endParaRPr>
            </a:p>
          </p:txBody>
        </p:sp>
        <p:sp>
          <p:nvSpPr>
            <p:cNvPr id="160805" name="Rectangle 37"/>
            <p:cNvSpPr>
              <a:spLocks noChangeArrowheads="1"/>
            </p:cNvSpPr>
            <p:nvPr/>
          </p:nvSpPr>
          <p:spPr bwMode="auto">
            <a:xfrm>
              <a:off x="1490" y="1870"/>
              <a:ext cx="1070" cy="2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fontAlgn="ctr">
                <a:lnSpc>
                  <a:spcPct val="70000"/>
                </a:lnSpc>
                <a:buFontTx/>
                <a:buNone/>
              </a:pPr>
              <a:endParaRPr lang="ja-JP" altLang="ja-JP" sz="2000"/>
            </a:p>
          </p:txBody>
        </p:sp>
        <p:sp>
          <p:nvSpPr>
            <p:cNvPr id="160806" name="Rectangle 38"/>
            <p:cNvSpPr>
              <a:spLocks noChangeArrowheads="1"/>
            </p:cNvSpPr>
            <p:nvPr/>
          </p:nvSpPr>
          <p:spPr bwMode="auto">
            <a:xfrm>
              <a:off x="400" y="1870"/>
              <a:ext cx="1090" cy="2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fontAlgn="ctr">
                <a:lnSpc>
                  <a:spcPct val="70000"/>
                </a:lnSpc>
                <a:buFontTx/>
                <a:buNone/>
              </a:pPr>
              <a:endParaRPr lang="ja-JP" altLang="ja-JP" sz="2000"/>
            </a:p>
          </p:txBody>
        </p:sp>
        <p:sp>
          <p:nvSpPr>
            <p:cNvPr id="160807" name="Rectangle 39"/>
            <p:cNvSpPr>
              <a:spLocks noChangeArrowheads="1"/>
            </p:cNvSpPr>
            <p:nvPr/>
          </p:nvSpPr>
          <p:spPr bwMode="auto">
            <a:xfrm>
              <a:off x="3640" y="1648"/>
              <a:ext cx="1080" cy="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fontAlgn="ctr">
                <a:lnSpc>
                  <a:spcPct val="70000"/>
                </a:lnSpc>
                <a:buFontTx/>
                <a:buNone/>
              </a:pPr>
              <a:endParaRPr lang="ja-JP" altLang="ja-JP" sz="2000"/>
            </a:p>
          </p:txBody>
        </p:sp>
        <p:sp>
          <p:nvSpPr>
            <p:cNvPr id="160808" name="Rectangle 40"/>
            <p:cNvSpPr>
              <a:spLocks noChangeArrowheads="1"/>
            </p:cNvSpPr>
            <p:nvPr/>
          </p:nvSpPr>
          <p:spPr bwMode="auto">
            <a:xfrm>
              <a:off x="2560" y="1648"/>
              <a:ext cx="1080" cy="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fontAlgn="ctr">
                <a:lnSpc>
                  <a:spcPct val="70000"/>
                </a:lnSpc>
                <a:buFontTx/>
                <a:buNone/>
              </a:pPr>
              <a:endParaRPr lang="ja-JP" altLang="ja-JP" sz="2000">
                <a:solidFill>
                  <a:srgbClr val="000066"/>
                </a:solidFill>
              </a:endParaRPr>
            </a:p>
          </p:txBody>
        </p:sp>
        <p:sp>
          <p:nvSpPr>
            <p:cNvPr id="160809" name="Rectangle 41"/>
            <p:cNvSpPr>
              <a:spLocks noChangeArrowheads="1"/>
            </p:cNvSpPr>
            <p:nvPr/>
          </p:nvSpPr>
          <p:spPr bwMode="auto">
            <a:xfrm>
              <a:off x="1490" y="1648"/>
              <a:ext cx="1070" cy="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fontAlgn="ctr">
                <a:lnSpc>
                  <a:spcPct val="70000"/>
                </a:lnSpc>
                <a:buFontTx/>
                <a:buNone/>
              </a:pPr>
              <a:endParaRPr lang="ja-JP" altLang="ja-JP" sz="2000"/>
            </a:p>
          </p:txBody>
        </p:sp>
        <p:sp>
          <p:nvSpPr>
            <p:cNvPr id="160810" name="Rectangle 42"/>
            <p:cNvSpPr>
              <a:spLocks noChangeArrowheads="1"/>
            </p:cNvSpPr>
            <p:nvPr/>
          </p:nvSpPr>
          <p:spPr bwMode="auto">
            <a:xfrm>
              <a:off x="400" y="1648"/>
              <a:ext cx="1090" cy="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fontAlgn="ctr">
                <a:lnSpc>
                  <a:spcPct val="70000"/>
                </a:lnSpc>
                <a:buFontTx/>
                <a:buNone/>
              </a:pPr>
              <a:endParaRPr lang="ja-JP" altLang="ja-JP" sz="2000"/>
            </a:p>
          </p:txBody>
        </p:sp>
        <p:sp>
          <p:nvSpPr>
            <p:cNvPr id="160811" name="Rectangle 43"/>
            <p:cNvSpPr>
              <a:spLocks noChangeArrowheads="1"/>
            </p:cNvSpPr>
            <p:nvPr/>
          </p:nvSpPr>
          <p:spPr bwMode="auto">
            <a:xfrm>
              <a:off x="3640" y="1408"/>
              <a:ext cx="1080" cy="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fontAlgn="ctr">
                <a:lnSpc>
                  <a:spcPct val="70000"/>
                </a:lnSpc>
                <a:buFontTx/>
                <a:buNone/>
              </a:pPr>
              <a:endParaRPr lang="ja-JP" altLang="ja-JP" sz="2000"/>
            </a:p>
          </p:txBody>
        </p:sp>
        <p:sp>
          <p:nvSpPr>
            <p:cNvPr id="160812" name="Rectangle 44"/>
            <p:cNvSpPr>
              <a:spLocks noChangeArrowheads="1"/>
            </p:cNvSpPr>
            <p:nvPr/>
          </p:nvSpPr>
          <p:spPr bwMode="auto">
            <a:xfrm>
              <a:off x="2560" y="1408"/>
              <a:ext cx="1080" cy="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fontAlgn="ctr">
                <a:lnSpc>
                  <a:spcPct val="70000"/>
                </a:lnSpc>
                <a:buFontTx/>
                <a:buNone/>
              </a:pPr>
              <a:endParaRPr lang="ja-JP" altLang="ja-JP" sz="2000">
                <a:solidFill>
                  <a:srgbClr val="000066"/>
                </a:solidFill>
              </a:endParaRPr>
            </a:p>
          </p:txBody>
        </p:sp>
        <p:sp>
          <p:nvSpPr>
            <p:cNvPr id="160813" name="Rectangle 45"/>
            <p:cNvSpPr>
              <a:spLocks noChangeArrowheads="1"/>
            </p:cNvSpPr>
            <p:nvPr/>
          </p:nvSpPr>
          <p:spPr bwMode="auto">
            <a:xfrm>
              <a:off x="1490" y="1408"/>
              <a:ext cx="1070" cy="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fontAlgn="ctr">
                <a:lnSpc>
                  <a:spcPct val="70000"/>
                </a:lnSpc>
                <a:buFontTx/>
                <a:buNone/>
              </a:pPr>
              <a:endParaRPr lang="ja-JP" altLang="ja-JP" sz="2000"/>
            </a:p>
          </p:txBody>
        </p:sp>
        <p:sp>
          <p:nvSpPr>
            <p:cNvPr id="160814" name="Rectangle 46"/>
            <p:cNvSpPr>
              <a:spLocks noChangeArrowheads="1"/>
            </p:cNvSpPr>
            <p:nvPr/>
          </p:nvSpPr>
          <p:spPr bwMode="auto">
            <a:xfrm>
              <a:off x="400" y="1408"/>
              <a:ext cx="1090" cy="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fontAlgn="ctr">
                <a:lnSpc>
                  <a:spcPct val="70000"/>
                </a:lnSpc>
                <a:buFontTx/>
                <a:buNone/>
              </a:pPr>
              <a:r>
                <a:rPr lang="ja-JP" altLang="en-US" sz="2000"/>
                <a:t>　　</a:t>
              </a:r>
            </a:p>
          </p:txBody>
        </p:sp>
        <p:sp>
          <p:nvSpPr>
            <p:cNvPr id="160815" name="Line 47"/>
            <p:cNvSpPr>
              <a:spLocks noChangeShapeType="1"/>
            </p:cNvSpPr>
            <p:nvPr/>
          </p:nvSpPr>
          <p:spPr bwMode="auto">
            <a:xfrm>
              <a:off x="400" y="1408"/>
              <a:ext cx="4320" cy="0"/>
            </a:xfrm>
            <a:prstGeom prst="line">
              <a:avLst/>
            </a:prstGeom>
            <a:noFill/>
            <a:ln w="28575"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0816" name="Line 48"/>
            <p:cNvSpPr>
              <a:spLocks noChangeShapeType="1"/>
            </p:cNvSpPr>
            <p:nvPr/>
          </p:nvSpPr>
          <p:spPr bwMode="auto">
            <a:xfrm>
              <a:off x="400" y="1648"/>
              <a:ext cx="4320"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0817" name="Line 49"/>
            <p:cNvSpPr>
              <a:spLocks noChangeShapeType="1"/>
            </p:cNvSpPr>
            <p:nvPr/>
          </p:nvSpPr>
          <p:spPr bwMode="auto">
            <a:xfrm>
              <a:off x="400" y="1870"/>
              <a:ext cx="432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0818" name="Line 50"/>
            <p:cNvSpPr>
              <a:spLocks noChangeShapeType="1"/>
            </p:cNvSpPr>
            <p:nvPr/>
          </p:nvSpPr>
          <p:spPr bwMode="auto">
            <a:xfrm>
              <a:off x="400" y="2093"/>
              <a:ext cx="432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0819" name="Line 51"/>
            <p:cNvSpPr>
              <a:spLocks noChangeShapeType="1"/>
            </p:cNvSpPr>
            <p:nvPr/>
          </p:nvSpPr>
          <p:spPr bwMode="auto">
            <a:xfrm>
              <a:off x="400" y="2315"/>
              <a:ext cx="432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0820" name="Line 52"/>
            <p:cNvSpPr>
              <a:spLocks noChangeShapeType="1"/>
            </p:cNvSpPr>
            <p:nvPr/>
          </p:nvSpPr>
          <p:spPr bwMode="auto">
            <a:xfrm>
              <a:off x="400" y="2537"/>
              <a:ext cx="432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0821" name="Line 53"/>
            <p:cNvSpPr>
              <a:spLocks noChangeShapeType="1"/>
            </p:cNvSpPr>
            <p:nvPr/>
          </p:nvSpPr>
          <p:spPr bwMode="auto">
            <a:xfrm>
              <a:off x="400" y="2759"/>
              <a:ext cx="432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0822" name="Line 54"/>
            <p:cNvSpPr>
              <a:spLocks noChangeShapeType="1"/>
            </p:cNvSpPr>
            <p:nvPr/>
          </p:nvSpPr>
          <p:spPr bwMode="auto">
            <a:xfrm>
              <a:off x="400" y="2981"/>
              <a:ext cx="432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0823" name="Line 55"/>
            <p:cNvSpPr>
              <a:spLocks noChangeShapeType="1"/>
            </p:cNvSpPr>
            <p:nvPr/>
          </p:nvSpPr>
          <p:spPr bwMode="auto">
            <a:xfrm>
              <a:off x="400" y="3204"/>
              <a:ext cx="432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0824" name="Line 56"/>
            <p:cNvSpPr>
              <a:spLocks noChangeShapeType="1"/>
            </p:cNvSpPr>
            <p:nvPr/>
          </p:nvSpPr>
          <p:spPr bwMode="auto">
            <a:xfrm>
              <a:off x="400" y="3426"/>
              <a:ext cx="432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0825" name="Line 57"/>
            <p:cNvSpPr>
              <a:spLocks noChangeShapeType="1"/>
            </p:cNvSpPr>
            <p:nvPr/>
          </p:nvSpPr>
          <p:spPr bwMode="auto">
            <a:xfrm>
              <a:off x="400" y="3648"/>
              <a:ext cx="4320" cy="0"/>
            </a:xfrm>
            <a:prstGeom prst="line">
              <a:avLst/>
            </a:prstGeom>
            <a:noFill/>
            <a:ln w="28575"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0826" name="Line 58"/>
            <p:cNvSpPr>
              <a:spLocks noChangeShapeType="1"/>
            </p:cNvSpPr>
            <p:nvPr/>
          </p:nvSpPr>
          <p:spPr bwMode="auto">
            <a:xfrm>
              <a:off x="400" y="1408"/>
              <a:ext cx="0" cy="2240"/>
            </a:xfrm>
            <a:prstGeom prst="line">
              <a:avLst/>
            </a:prstGeom>
            <a:noFill/>
            <a:ln w="28575"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0827" name="Line 59"/>
            <p:cNvSpPr>
              <a:spLocks noChangeShapeType="1"/>
            </p:cNvSpPr>
            <p:nvPr/>
          </p:nvSpPr>
          <p:spPr bwMode="auto">
            <a:xfrm>
              <a:off x="1490" y="1408"/>
              <a:ext cx="0" cy="224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0828" name="Line 60"/>
            <p:cNvSpPr>
              <a:spLocks noChangeShapeType="1"/>
            </p:cNvSpPr>
            <p:nvPr/>
          </p:nvSpPr>
          <p:spPr bwMode="auto">
            <a:xfrm>
              <a:off x="2560" y="1408"/>
              <a:ext cx="0" cy="224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0829" name="Line 61"/>
            <p:cNvSpPr>
              <a:spLocks noChangeShapeType="1"/>
            </p:cNvSpPr>
            <p:nvPr/>
          </p:nvSpPr>
          <p:spPr bwMode="auto">
            <a:xfrm>
              <a:off x="3640" y="1408"/>
              <a:ext cx="0" cy="224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0830" name="Line 62"/>
            <p:cNvSpPr>
              <a:spLocks noChangeShapeType="1"/>
            </p:cNvSpPr>
            <p:nvPr/>
          </p:nvSpPr>
          <p:spPr bwMode="auto">
            <a:xfrm>
              <a:off x="4720" y="1408"/>
              <a:ext cx="0" cy="2240"/>
            </a:xfrm>
            <a:prstGeom prst="line">
              <a:avLst/>
            </a:prstGeom>
            <a:noFill/>
            <a:ln w="28575"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0831" name="Text Box 63"/>
            <p:cNvSpPr txBox="1">
              <a:spLocks noChangeArrowheads="1"/>
            </p:cNvSpPr>
            <p:nvPr/>
          </p:nvSpPr>
          <p:spPr bwMode="auto">
            <a:xfrm>
              <a:off x="440" y="1192"/>
              <a:ext cx="124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800"/>
                <a:t>表２　　データ表</a:t>
              </a:r>
            </a:p>
          </p:txBody>
        </p:sp>
        <p:sp>
          <p:nvSpPr>
            <p:cNvPr id="160832" name="Text Box 64"/>
            <p:cNvSpPr txBox="1">
              <a:spLocks noChangeArrowheads="1"/>
            </p:cNvSpPr>
            <p:nvPr/>
          </p:nvSpPr>
          <p:spPr bwMode="auto">
            <a:xfrm>
              <a:off x="464" y="1416"/>
              <a:ext cx="91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苦情種類</a:t>
              </a:r>
            </a:p>
          </p:txBody>
        </p:sp>
        <p:sp>
          <p:nvSpPr>
            <p:cNvPr id="160833" name="Text Box 65"/>
            <p:cNvSpPr txBox="1">
              <a:spLocks noChangeArrowheads="1"/>
            </p:cNvSpPr>
            <p:nvPr/>
          </p:nvSpPr>
          <p:spPr bwMode="auto">
            <a:xfrm>
              <a:off x="1560" y="1424"/>
              <a:ext cx="91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苦情数</a:t>
              </a:r>
            </a:p>
          </p:txBody>
        </p:sp>
        <p:sp>
          <p:nvSpPr>
            <p:cNvPr id="160834" name="Text Box 66"/>
            <p:cNvSpPr txBox="1">
              <a:spLocks noChangeArrowheads="1"/>
            </p:cNvSpPr>
            <p:nvPr/>
          </p:nvSpPr>
          <p:spPr bwMode="auto">
            <a:xfrm>
              <a:off x="2648" y="1416"/>
              <a:ext cx="91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累積件数</a:t>
              </a:r>
            </a:p>
          </p:txBody>
        </p:sp>
        <p:sp>
          <p:nvSpPr>
            <p:cNvPr id="160868" name="Text Box 100"/>
            <p:cNvSpPr txBox="1">
              <a:spLocks noChangeArrowheads="1"/>
            </p:cNvSpPr>
            <p:nvPr/>
          </p:nvSpPr>
          <p:spPr bwMode="auto">
            <a:xfrm>
              <a:off x="432" y="3424"/>
              <a:ext cx="91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片付け</a:t>
              </a:r>
            </a:p>
          </p:txBody>
        </p:sp>
        <p:sp>
          <p:nvSpPr>
            <p:cNvPr id="160869" name="Text Box 101"/>
            <p:cNvSpPr txBox="1">
              <a:spLocks noChangeArrowheads="1"/>
            </p:cNvSpPr>
            <p:nvPr/>
          </p:nvSpPr>
          <p:spPr bwMode="auto">
            <a:xfrm>
              <a:off x="1536" y="3432"/>
              <a:ext cx="91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solidFill>
                    <a:srgbClr val="CC0000"/>
                  </a:solidFill>
                </a:rPr>
                <a:t>　３</a:t>
              </a:r>
            </a:p>
          </p:txBody>
        </p:sp>
        <p:sp>
          <p:nvSpPr>
            <p:cNvPr id="160870" name="Text Box 102"/>
            <p:cNvSpPr txBox="1">
              <a:spLocks noChangeArrowheads="1"/>
            </p:cNvSpPr>
            <p:nvPr/>
          </p:nvSpPr>
          <p:spPr bwMode="auto">
            <a:xfrm>
              <a:off x="2632" y="3424"/>
              <a:ext cx="91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１１０</a:t>
              </a:r>
            </a:p>
          </p:txBody>
        </p:sp>
        <p:sp>
          <p:nvSpPr>
            <p:cNvPr id="160835" name="Text Box 67"/>
            <p:cNvSpPr txBox="1">
              <a:spLocks noChangeArrowheads="1"/>
            </p:cNvSpPr>
            <p:nvPr/>
          </p:nvSpPr>
          <p:spPr bwMode="auto">
            <a:xfrm>
              <a:off x="3728" y="1424"/>
              <a:ext cx="91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累積比率　％</a:t>
              </a:r>
            </a:p>
          </p:txBody>
        </p:sp>
        <p:grpSp>
          <p:nvGrpSpPr>
            <p:cNvPr id="160879" name="Group 111"/>
            <p:cNvGrpSpPr>
              <a:grpSpLocks/>
            </p:cNvGrpSpPr>
            <p:nvPr/>
          </p:nvGrpSpPr>
          <p:grpSpPr bwMode="auto">
            <a:xfrm>
              <a:off x="432" y="1656"/>
              <a:ext cx="4200" cy="1988"/>
              <a:chOff x="432" y="1656"/>
              <a:chExt cx="4200" cy="1988"/>
            </a:xfrm>
          </p:grpSpPr>
          <p:sp>
            <p:nvSpPr>
              <p:cNvPr id="160839" name="Text Box 71"/>
              <p:cNvSpPr txBox="1">
                <a:spLocks noChangeArrowheads="1"/>
              </p:cNvSpPr>
              <p:nvPr/>
            </p:nvSpPr>
            <p:spPr bwMode="auto">
              <a:xfrm>
                <a:off x="3720" y="1664"/>
                <a:ext cx="91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３６</a:t>
                </a:r>
              </a:p>
            </p:txBody>
          </p:sp>
          <p:sp>
            <p:nvSpPr>
              <p:cNvPr id="160843" name="Text Box 75"/>
              <p:cNvSpPr txBox="1">
                <a:spLocks noChangeArrowheads="1"/>
              </p:cNvSpPr>
              <p:nvPr/>
            </p:nvSpPr>
            <p:spPr bwMode="auto">
              <a:xfrm>
                <a:off x="3712" y="1872"/>
                <a:ext cx="91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５５</a:t>
                </a:r>
              </a:p>
            </p:txBody>
          </p:sp>
          <p:sp>
            <p:nvSpPr>
              <p:cNvPr id="160847" name="Text Box 79"/>
              <p:cNvSpPr txBox="1">
                <a:spLocks noChangeArrowheads="1"/>
              </p:cNvSpPr>
              <p:nvPr/>
            </p:nvSpPr>
            <p:spPr bwMode="auto">
              <a:xfrm>
                <a:off x="3712" y="2104"/>
                <a:ext cx="91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６８</a:t>
                </a:r>
              </a:p>
            </p:txBody>
          </p:sp>
          <p:sp>
            <p:nvSpPr>
              <p:cNvPr id="160851" name="Text Box 83"/>
              <p:cNvSpPr txBox="1">
                <a:spLocks noChangeArrowheads="1"/>
              </p:cNvSpPr>
              <p:nvPr/>
            </p:nvSpPr>
            <p:spPr bwMode="auto">
              <a:xfrm>
                <a:off x="3704" y="2328"/>
                <a:ext cx="91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７７</a:t>
                </a:r>
              </a:p>
            </p:txBody>
          </p:sp>
          <p:sp>
            <p:nvSpPr>
              <p:cNvPr id="160855" name="Text Box 87"/>
              <p:cNvSpPr txBox="1">
                <a:spLocks noChangeArrowheads="1"/>
              </p:cNvSpPr>
              <p:nvPr/>
            </p:nvSpPr>
            <p:spPr bwMode="auto">
              <a:xfrm>
                <a:off x="3704" y="2560"/>
                <a:ext cx="91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８５</a:t>
                </a:r>
              </a:p>
            </p:txBody>
          </p:sp>
          <p:sp>
            <p:nvSpPr>
              <p:cNvPr id="160859" name="Text Box 91"/>
              <p:cNvSpPr txBox="1">
                <a:spLocks noChangeArrowheads="1"/>
              </p:cNvSpPr>
              <p:nvPr/>
            </p:nvSpPr>
            <p:spPr bwMode="auto">
              <a:xfrm>
                <a:off x="3704" y="2776"/>
                <a:ext cx="91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９０</a:t>
                </a:r>
              </a:p>
            </p:txBody>
          </p:sp>
          <p:sp>
            <p:nvSpPr>
              <p:cNvPr id="160863" name="Text Box 95"/>
              <p:cNvSpPr txBox="1">
                <a:spLocks noChangeArrowheads="1"/>
              </p:cNvSpPr>
              <p:nvPr/>
            </p:nvSpPr>
            <p:spPr bwMode="auto">
              <a:xfrm>
                <a:off x="3704" y="3000"/>
                <a:ext cx="91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９４</a:t>
                </a:r>
              </a:p>
            </p:txBody>
          </p:sp>
          <p:grpSp>
            <p:nvGrpSpPr>
              <p:cNvPr id="160878" name="Group 110"/>
              <p:cNvGrpSpPr>
                <a:grpSpLocks/>
              </p:cNvGrpSpPr>
              <p:nvPr/>
            </p:nvGrpSpPr>
            <p:grpSpPr bwMode="auto">
              <a:xfrm>
                <a:off x="432" y="1656"/>
                <a:ext cx="3120" cy="1772"/>
                <a:chOff x="432" y="1656"/>
                <a:chExt cx="3120" cy="1772"/>
              </a:xfrm>
            </p:grpSpPr>
            <p:sp>
              <p:nvSpPr>
                <p:cNvPr id="160836" name="Text Box 68"/>
                <p:cNvSpPr txBox="1">
                  <a:spLocks noChangeArrowheads="1"/>
                </p:cNvSpPr>
                <p:nvPr/>
              </p:nvSpPr>
              <p:spPr bwMode="auto">
                <a:xfrm>
                  <a:off x="456" y="1656"/>
                  <a:ext cx="91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混　雑</a:t>
                  </a:r>
                </a:p>
              </p:txBody>
            </p:sp>
            <p:sp>
              <p:nvSpPr>
                <p:cNvPr id="160837" name="Text Box 69"/>
                <p:cNvSpPr txBox="1">
                  <a:spLocks noChangeArrowheads="1"/>
                </p:cNvSpPr>
                <p:nvPr/>
              </p:nvSpPr>
              <p:spPr bwMode="auto">
                <a:xfrm>
                  <a:off x="1552" y="1664"/>
                  <a:ext cx="91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４０</a:t>
                  </a:r>
                </a:p>
              </p:txBody>
            </p:sp>
            <p:sp>
              <p:nvSpPr>
                <p:cNvPr id="160838" name="Text Box 70"/>
                <p:cNvSpPr txBox="1">
                  <a:spLocks noChangeArrowheads="1"/>
                </p:cNvSpPr>
                <p:nvPr/>
              </p:nvSpPr>
              <p:spPr bwMode="auto">
                <a:xfrm>
                  <a:off x="2640" y="1656"/>
                  <a:ext cx="91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４０</a:t>
                  </a:r>
                </a:p>
              </p:txBody>
            </p:sp>
            <p:sp>
              <p:nvSpPr>
                <p:cNvPr id="160840" name="Text Box 72"/>
                <p:cNvSpPr txBox="1">
                  <a:spLocks noChangeArrowheads="1"/>
                </p:cNvSpPr>
                <p:nvPr/>
              </p:nvSpPr>
              <p:spPr bwMode="auto">
                <a:xfrm>
                  <a:off x="448" y="1864"/>
                  <a:ext cx="91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メニュー少</a:t>
                  </a:r>
                </a:p>
              </p:txBody>
            </p:sp>
            <p:sp>
              <p:nvSpPr>
                <p:cNvPr id="160841" name="Text Box 73"/>
                <p:cNvSpPr txBox="1">
                  <a:spLocks noChangeArrowheads="1"/>
                </p:cNvSpPr>
                <p:nvPr/>
              </p:nvSpPr>
              <p:spPr bwMode="auto">
                <a:xfrm>
                  <a:off x="1544" y="1872"/>
                  <a:ext cx="91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２０</a:t>
                  </a:r>
                </a:p>
              </p:txBody>
            </p:sp>
            <p:sp>
              <p:nvSpPr>
                <p:cNvPr id="160842" name="Text Box 74"/>
                <p:cNvSpPr txBox="1">
                  <a:spLocks noChangeArrowheads="1"/>
                </p:cNvSpPr>
                <p:nvPr/>
              </p:nvSpPr>
              <p:spPr bwMode="auto">
                <a:xfrm>
                  <a:off x="2632" y="1864"/>
                  <a:ext cx="91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６０</a:t>
                  </a:r>
                </a:p>
              </p:txBody>
            </p:sp>
            <p:sp>
              <p:nvSpPr>
                <p:cNvPr id="160844" name="Text Box 76"/>
                <p:cNvSpPr txBox="1">
                  <a:spLocks noChangeArrowheads="1"/>
                </p:cNvSpPr>
                <p:nvPr/>
              </p:nvSpPr>
              <p:spPr bwMode="auto">
                <a:xfrm>
                  <a:off x="440" y="2096"/>
                  <a:ext cx="91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値段高い</a:t>
                  </a:r>
                </a:p>
              </p:txBody>
            </p:sp>
            <p:sp>
              <p:nvSpPr>
                <p:cNvPr id="160845" name="Text Box 77"/>
                <p:cNvSpPr txBox="1">
                  <a:spLocks noChangeArrowheads="1"/>
                </p:cNvSpPr>
                <p:nvPr/>
              </p:nvSpPr>
              <p:spPr bwMode="auto">
                <a:xfrm>
                  <a:off x="1544" y="2104"/>
                  <a:ext cx="91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１５</a:t>
                  </a:r>
                </a:p>
              </p:txBody>
            </p:sp>
            <p:sp>
              <p:nvSpPr>
                <p:cNvPr id="160846" name="Text Box 78"/>
                <p:cNvSpPr txBox="1">
                  <a:spLocks noChangeArrowheads="1"/>
                </p:cNvSpPr>
                <p:nvPr/>
              </p:nvSpPr>
              <p:spPr bwMode="auto">
                <a:xfrm>
                  <a:off x="2640" y="2096"/>
                  <a:ext cx="91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７５</a:t>
                  </a:r>
                </a:p>
              </p:txBody>
            </p:sp>
            <p:sp>
              <p:nvSpPr>
                <p:cNvPr id="160848" name="Text Box 80"/>
                <p:cNvSpPr txBox="1">
                  <a:spLocks noChangeArrowheads="1"/>
                </p:cNvSpPr>
                <p:nvPr/>
              </p:nvSpPr>
              <p:spPr bwMode="auto">
                <a:xfrm>
                  <a:off x="432" y="2320"/>
                  <a:ext cx="91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味</a:t>
                  </a:r>
                </a:p>
              </p:txBody>
            </p:sp>
            <p:sp>
              <p:nvSpPr>
                <p:cNvPr id="160849" name="Text Box 81"/>
                <p:cNvSpPr txBox="1">
                  <a:spLocks noChangeArrowheads="1"/>
                </p:cNvSpPr>
                <p:nvPr/>
              </p:nvSpPr>
              <p:spPr bwMode="auto">
                <a:xfrm>
                  <a:off x="1536" y="2328"/>
                  <a:ext cx="91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１０</a:t>
                  </a:r>
                </a:p>
              </p:txBody>
            </p:sp>
            <p:sp>
              <p:nvSpPr>
                <p:cNvPr id="160850" name="Text Box 82"/>
                <p:cNvSpPr txBox="1">
                  <a:spLocks noChangeArrowheads="1"/>
                </p:cNvSpPr>
                <p:nvPr/>
              </p:nvSpPr>
              <p:spPr bwMode="auto">
                <a:xfrm>
                  <a:off x="2632" y="2320"/>
                  <a:ext cx="91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８５</a:t>
                  </a:r>
                </a:p>
              </p:txBody>
            </p:sp>
            <p:sp>
              <p:nvSpPr>
                <p:cNvPr id="160852" name="Text Box 84"/>
                <p:cNvSpPr txBox="1">
                  <a:spLocks noChangeArrowheads="1"/>
                </p:cNvSpPr>
                <p:nvPr/>
              </p:nvSpPr>
              <p:spPr bwMode="auto">
                <a:xfrm>
                  <a:off x="432" y="2552"/>
                  <a:ext cx="91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　空　調　</a:t>
                  </a:r>
                </a:p>
              </p:txBody>
            </p:sp>
            <p:sp>
              <p:nvSpPr>
                <p:cNvPr id="160853" name="Text Box 85"/>
                <p:cNvSpPr txBox="1">
                  <a:spLocks noChangeArrowheads="1"/>
                </p:cNvSpPr>
                <p:nvPr/>
              </p:nvSpPr>
              <p:spPr bwMode="auto">
                <a:xfrm>
                  <a:off x="1536" y="2560"/>
                  <a:ext cx="91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　８</a:t>
                  </a:r>
                </a:p>
              </p:txBody>
            </p:sp>
            <p:sp>
              <p:nvSpPr>
                <p:cNvPr id="160854" name="Text Box 86"/>
                <p:cNvSpPr txBox="1">
                  <a:spLocks noChangeArrowheads="1"/>
                </p:cNvSpPr>
                <p:nvPr/>
              </p:nvSpPr>
              <p:spPr bwMode="auto">
                <a:xfrm>
                  <a:off x="2632" y="2552"/>
                  <a:ext cx="91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９３</a:t>
                  </a:r>
                </a:p>
              </p:txBody>
            </p:sp>
            <p:sp>
              <p:nvSpPr>
                <p:cNvPr id="160856" name="Text Box 88"/>
                <p:cNvSpPr txBox="1">
                  <a:spLocks noChangeArrowheads="1"/>
                </p:cNvSpPr>
                <p:nvPr/>
              </p:nvSpPr>
              <p:spPr bwMode="auto">
                <a:xfrm>
                  <a:off x="432" y="2768"/>
                  <a:ext cx="91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設　備</a:t>
                  </a:r>
                </a:p>
              </p:txBody>
            </p:sp>
            <p:sp>
              <p:nvSpPr>
                <p:cNvPr id="160857" name="Text Box 89"/>
                <p:cNvSpPr txBox="1">
                  <a:spLocks noChangeArrowheads="1"/>
                </p:cNvSpPr>
                <p:nvPr/>
              </p:nvSpPr>
              <p:spPr bwMode="auto">
                <a:xfrm>
                  <a:off x="1536" y="2776"/>
                  <a:ext cx="91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　６</a:t>
                  </a:r>
                </a:p>
              </p:txBody>
            </p:sp>
            <p:sp>
              <p:nvSpPr>
                <p:cNvPr id="160858" name="Text Box 90"/>
                <p:cNvSpPr txBox="1">
                  <a:spLocks noChangeArrowheads="1"/>
                </p:cNvSpPr>
                <p:nvPr/>
              </p:nvSpPr>
              <p:spPr bwMode="auto">
                <a:xfrm>
                  <a:off x="2632" y="2768"/>
                  <a:ext cx="91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９９</a:t>
                  </a:r>
                </a:p>
              </p:txBody>
            </p:sp>
            <p:sp>
              <p:nvSpPr>
                <p:cNvPr id="160860" name="Text Box 92"/>
                <p:cNvSpPr txBox="1">
                  <a:spLocks noChangeArrowheads="1"/>
                </p:cNvSpPr>
                <p:nvPr/>
              </p:nvSpPr>
              <p:spPr bwMode="auto">
                <a:xfrm>
                  <a:off x="432" y="2992"/>
                  <a:ext cx="91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清潔さ</a:t>
                  </a:r>
                </a:p>
              </p:txBody>
            </p:sp>
            <p:sp>
              <p:nvSpPr>
                <p:cNvPr id="160861" name="Text Box 93"/>
                <p:cNvSpPr txBox="1">
                  <a:spLocks noChangeArrowheads="1"/>
                </p:cNvSpPr>
                <p:nvPr/>
              </p:nvSpPr>
              <p:spPr bwMode="auto">
                <a:xfrm>
                  <a:off x="1552" y="3000"/>
                  <a:ext cx="91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solidFill>
                        <a:srgbClr val="CC0000"/>
                      </a:solidFill>
                    </a:rPr>
                    <a:t>　４</a:t>
                  </a:r>
                </a:p>
              </p:txBody>
            </p:sp>
            <p:sp>
              <p:nvSpPr>
                <p:cNvPr id="160862" name="Text Box 94"/>
                <p:cNvSpPr txBox="1">
                  <a:spLocks noChangeArrowheads="1"/>
                </p:cNvSpPr>
                <p:nvPr/>
              </p:nvSpPr>
              <p:spPr bwMode="auto">
                <a:xfrm>
                  <a:off x="2632" y="2992"/>
                  <a:ext cx="91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１０３</a:t>
                  </a:r>
                </a:p>
              </p:txBody>
            </p:sp>
            <p:sp>
              <p:nvSpPr>
                <p:cNvPr id="160864" name="Text Box 96"/>
                <p:cNvSpPr txBox="1">
                  <a:spLocks noChangeArrowheads="1"/>
                </p:cNvSpPr>
                <p:nvPr/>
              </p:nvSpPr>
              <p:spPr bwMode="auto">
                <a:xfrm>
                  <a:off x="432" y="3208"/>
                  <a:ext cx="91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判りにくい</a:t>
                  </a:r>
                </a:p>
              </p:txBody>
            </p:sp>
            <p:sp>
              <p:nvSpPr>
                <p:cNvPr id="160865" name="Text Box 97"/>
                <p:cNvSpPr txBox="1">
                  <a:spLocks noChangeArrowheads="1"/>
                </p:cNvSpPr>
                <p:nvPr/>
              </p:nvSpPr>
              <p:spPr bwMode="auto">
                <a:xfrm>
                  <a:off x="1536" y="3216"/>
                  <a:ext cx="91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solidFill>
                        <a:srgbClr val="CC0000"/>
                      </a:solidFill>
                    </a:rPr>
                    <a:t>　４</a:t>
                  </a:r>
                </a:p>
              </p:txBody>
            </p:sp>
            <p:sp>
              <p:nvSpPr>
                <p:cNvPr id="160866" name="Text Box 98"/>
                <p:cNvSpPr txBox="1">
                  <a:spLocks noChangeArrowheads="1"/>
                </p:cNvSpPr>
                <p:nvPr/>
              </p:nvSpPr>
              <p:spPr bwMode="auto">
                <a:xfrm>
                  <a:off x="2632" y="3208"/>
                  <a:ext cx="91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１０７</a:t>
                  </a:r>
                </a:p>
              </p:txBody>
            </p:sp>
          </p:grpSp>
          <p:sp>
            <p:nvSpPr>
              <p:cNvPr id="160867" name="Text Box 99"/>
              <p:cNvSpPr txBox="1">
                <a:spLocks noChangeArrowheads="1"/>
              </p:cNvSpPr>
              <p:nvPr/>
            </p:nvSpPr>
            <p:spPr bwMode="auto">
              <a:xfrm>
                <a:off x="3704" y="3216"/>
                <a:ext cx="91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９７</a:t>
                </a:r>
              </a:p>
            </p:txBody>
          </p:sp>
          <p:sp>
            <p:nvSpPr>
              <p:cNvPr id="160871" name="Text Box 103"/>
              <p:cNvSpPr txBox="1">
                <a:spLocks noChangeArrowheads="1"/>
              </p:cNvSpPr>
              <p:nvPr/>
            </p:nvSpPr>
            <p:spPr bwMode="auto">
              <a:xfrm>
                <a:off x="3704" y="3432"/>
                <a:ext cx="91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１００</a:t>
                </a:r>
              </a:p>
            </p:txBody>
          </p:sp>
        </p:grpSp>
      </p:grpSp>
      <p:grpSp>
        <p:nvGrpSpPr>
          <p:cNvPr id="160884" name="Group 116"/>
          <p:cNvGrpSpPr>
            <a:grpSpLocks/>
          </p:cNvGrpSpPr>
          <p:nvPr/>
        </p:nvGrpSpPr>
        <p:grpSpPr bwMode="auto">
          <a:xfrm>
            <a:off x="1244600" y="4749800"/>
            <a:ext cx="7556500" cy="1619250"/>
            <a:chOff x="784" y="2992"/>
            <a:chExt cx="4760" cy="1020"/>
          </a:xfrm>
        </p:grpSpPr>
        <p:sp>
          <p:nvSpPr>
            <p:cNvPr id="160872" name="Text Box 104"/>
            <p:cNvSpPr txBox="1">
              <a:spLocks noChangeArrowheads="1"/>
            </p:cNvSpPr>
            <p:nvPr/>
          </p:nvSpPr>
          <p:spPr bwMode="auto">
            <a:xfrm>
              <a:off x="784" y="3800"/>
              <a:ext cx="4104" cy="212"/>
            </a:xfrm>
            <a:prstGeom prst="rect">
              <a:avLst/>
            </a:prstGeom>
            <a:solidFill>
              <a:srgbClr val="FFCCCC"/>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（注）“その他”の基準は⇒それらの数を足しても</a:t>
              </a:r>
              <a:r>
                <a:rPr lang="ja-JP" altLang="en-US" sz="1600" b="1"/>
                <a:t>１０％以下</a:t>
              </a:r>
              <a:r>
                <a:rPr lang="ja-JP" altLang="en-US" sz="1600"/>
                <a:t>のもの</a:t>
              </a:r>
            </a:p>
          </p:txBody>
        </p:sp>
        <p:grpSp>
          <p:nvGrpSpPr>
            <p:cNvPr id="160883" name="Group 115"/>
            <p:cNvGrpSpPr>
              <a:grpSpLocks/>
            </p:cNvGrpSpPr>
            <p:nvPr/>
          </p:nvGrpSpPr>
          <p:grpSpPr bwMode="auto">
            <a:xfrm>
              <a:off x="4760" y="2992"/>
              <a:ext cx="784" cy="632"/>
              <a:chOff x="4760" y="2992"/>
              <a:chExt cx="784" cy="632"/>
            </a:xfrm>
          </p:grpSpPr>
          <p:sp>
            <p:nvSpPr>
              <p:cNvPr id="160873" name="Line 105"/>
              <p:cNvSpPr>
                <a:spLocks noChangeShapeType="1"/>
              </p:cNvSpPr>
              <p:nvPr/>
            </p:nvSpPr>
            <p:spPr bwMode="auto">
              <a:xfrm>
                <a:off x="4760" y="2992"/>
                <a:ext cx="88"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0874" name="Line 106"/>
              <p:cNvSpPr>
                <a:spLocks noChangeShapeType="1"/>
              </p:cNvSpPr>
              <p:nvPr/>
            </p:nvSpPr>
            <p:spPr bwMode="auto">
              <a:xfrm>
                <a:off x="4848" y="2992"/>
                <a:ext cx="0" cy="632"/>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0875" name="Line 107"/>
              <p:cNvSpPr>
                <a:spLocks noChangeShapeType="1"/>
              </p:cNvSpPr>
              <p:nvPr/>
            </p:nvSpPr>
            <p:spPr bwMode="auto">
              <a:xfrm>
                <a:off x="4760" y="3624"/>
                <a:ext cx="88"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0876" name="Text Box 108"/>
              <p:cNvSpPr txBox="1">
                <a:spLocks noChangeArrowheads="1"/>
              </p:cNvSpPr>
              <p:nvPr/>
            </p:nvSpPr>
            <p:spPr bwMode="auto">
              <a:xfrm>
                <a:off x="4832" y="3120"/>
                <a:ext cx="712" cy="3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000">
                    <a:solidFill>
                      <a:srgbClr val="CC0000"/>
                    </a:solidFill>
                  </a:rPr>
                  <a:t>この３つの商品は数が少ないので</a:t>
                </a:r>
              </a:p>
              <a:p>
                <a:pPr algn="ctr">
                  <a:spcBef>
                    <a:spcPct val="50000"/>
                  </a:spcBef>
                </a:pPr>
                <a:r>
                  <a:rPr lang="ja-JP" altLang="en-US" sz="1000">
                    <a:solidFill>
                      <a:srgbClr val="CC0000"/>
                    </a:solidFill>
                  </a:rPr>
                  <a:t>“その他”とする</a:t>
                </a:r>
              </a:p>
            </p:txBody>
          </p:sp>
        </p:grpSp>
      </p:grpSp>
      <p:sp>
        <p:nvSpPr>
          <p:cNvPr id="160885" name="Text Box 117"/>
          <p:cNvSpPr txBox="1">
            <a:spLocks noChangeArrowheads="1"/>
          </p:cNvSpPr>
          <p:nvPr/>
        </p:nvSpPr>
        <p:spPr bwMode="auto">
          <a:xfrm>
            <a:off x="8405813" y="100013"/>
            <a:ext cx="7381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a:t>P</a:t>
            </a:r>
            <a:r>
              <a:rPr lang="ja-JP" altLang="en-US" sz="1600"/>
              <a:t>２３</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60773"/>
                                        </p:tgtEl>
                                        <p:attrNameLst>
                                          <p:attrName>style.visibility</p:attrName>
                                        </p:attrNameLst>
                                      </p:cBhvr>
                                      <p:to>
                                        <p:strVal val="visible"/>
                                      </p:to>
                                    </p:set>
                                    <p:anim calcmode="lin" valueType="num">
                                      <p:cBhvr additive="base">
                                        <p:cTn id="7" dur="500" fill="hold"/>
                                        <p:tgtEl>
                                          <p:spTgt spid="160773"/>
                                        </p:tgtEl>
                                        <p:attrNameLst>
                                          <p:attrName>ppt_x</p:attrName>
                                        </p:attrNameLst>
                                      </p:cBhvr>
                                      <p:tavLst>
                                        <p:tav tm="0">
                                          <p:val>
                                            <p:strVal val="0-#ppt_w/2"/>
                                          </p:val>
                                        </p:tav>
                                        <p:tav tm="100000">
                                          <p:val>
                                            <p:strVal val="#ppt_x"/>
                                          </p:val>
                                        </p:tav>
                                      </p:tavLst>
                                    </p:anim>
                                    <p:anim calcmode="lin" valueType="num">
                                      <p:cBhvr additive="base">
                                        <p:cTn id="8" dur="500" fill="hold"/>
                                        <p:tgtEl>
                                          <p:spTgt spid="160773"/>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160882"/>
                                        </p:tgtEl>
                                        <p:attrNameLst>
                                          <p:attrName>style.visibility</p:attrName>
                                        </p:attrNameLst>
                                      </p:cBhvr>
                                      <p:to>
                                        <p:strVal val="visible"/>
                                      </p:to>
                                    </p:set>
                                    <p:anim calcmode="lin" valueType="num">
                                      <p:cBhvr additive="base">
                                        <p:cTn id="13" dur="500" fill="hold"/>
                                        <p:tgtEl>
                                          <p:spTgt spid="160882"/>
                                        </p:tgtEl>
                                        <p:attrNameLst>
                                          <p:attrName>ppt_x</p:attrName>
                                        </p:attrNameLst>
                                      </p:cBhvr>
                                      <p:tavLst>
                                        <p:tav tm="0">
                                          <p:val>
                                            <p:strVal val="0-#ppt_w/2"/>
                                          </p:val>
                                        </p:tav>
                                        <p:tav tm="100000">
                                          <p:val>
                                            <p:strVal val="#ppt_x"/>
                                          </p:val>
                                        </p:tav>
                                      </p:tavLst>
                                    </p:anim>
                                    <p:anim calcmode="lin" valueType="num">
                                      <p:cBhvr additive="base">
                                        <p:cTn id="14" dur="500" fill="hold"/>
                                        <p:tgtEl>
                                          <p:spTgt spid="160882"/>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160884"/>
                                        </p:tgtEl>
                                        <p:attrNameLst>
                                          <p:attrName>style.visibility</p:attrName>
                                        </p:attrNameLst>
                                      </p:cBhvr>
                                      <p:to>
                                        <p:strVal val="visible"/>
                                      </p:to>
                                    </p:set>
                                    <p:anim calcmode="lin" valueType="num">
                                      <p:cBhvr additive="base">
                                        <p:cTn id="19" dur="500" fill="hold"/>
                                        <p:tgtEl>
                                          <p:spTgt spid="160884"/>
                                        </p:tgtEl>
                                        <p:attrNameLst>
                                          <p:attrName>ppt_x</p:attrName>
                                        </p:attrNameLst>
                                      </p:cBhvr>
                                      <p:tavLst>
                                        <p:tav tm="0">
                                          <p:val>
                                            <p:strVal val="0-#ppt_w/2"/>
                                          </p:val>
                                        </p:tav>
                                        <p:tav tm="100000">
                                          <p:val>
                                            <p:strVal val="#ppt_x"/>
                                          </p:val>
                                        </p:tav>
                                      </p:tavLst>
                                    </p:anim>
                                    <p:anim calcmode="lin" valueType="num">
                                      <p:cBhvr additive="base">
                                        <p:cTn id="20" dur="500" fill="hold"/>
                                        <p:tgtEl>
                                          <p:spTgt spid="16088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0773" grpId="0" animBg="1"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5" name="Rectangle 3"/>
          <p:cNvSpPr>
            <a:spLocks noChangeArrowheads="1"/>
          </p:cNvSpPr>
          <p:nvPr/>
        </p:nvSpPr>
        <p:spPr bwMode="auto">
          <a:xfrm>
            <a:off x="209550" y="198438"/>
            <a:ext cx="3992563" cy="469900"/>
          </a:xfrm>
          <a:prstGeom prst="rect">
            <a:avLst/>
          </a:prstGeom>
          <a:solidFill>
            <a:srgbClr val="FFFF66"/>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b="1"/>
              <a:t>手順３　タテ軸とヨコ軸を書く</a:t>
            </a:r>
            <a:endParaRPr lang="ja-JP" altLang="en-US"/>
          </a:p>
        </p:txBody>
      </p:sp>
      <p:grpSp>
        <p:nvGrpSpPr>
          <p:cNvPr id="161849" name="Group 57"/>
          <p:cNvGrpSpPr>
            <a:grpSpLocks/>
          </p:cNvGrpSpPr>
          <p:nvPr/>
        </p:nvGrpSpPr>
        <p:grpSpPr bwMode="auto">
          <a:xfrm>
            <a:off x="222250" y="1371600"/>
            <a:ext cx="4997450" cy="2886075"/>
            <a:chOff x="140" y="864"/>
            <a:chExt cx="3148" cy="1818"/>
          </a:xfrm>
        </p:grpSpPr>
        <p:sp>
          <p:nvSpPr>
            <p:cNvPr id="161806" name="Text Box 14"/>
            <p:cNvSpPr txBox="1">
              <a:spLocks noChangeArrowheads="1"/>
            </p:cNvSpPr>
            <p:nvPr/>
          </p:nvSpPr>
          <p:spPr bwMode="auto">
            <a:xfrm>
              <a:off x="140" y="2162"/>
              <a:ext cx="2728" cy="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600"/>
                <a:t>②</a:t>
              </a:r>
              <a:r>
                <a:rPr lang="ja-JP" altLang="en-US" sz="1600"/>
                <a:t>タテ軸には“結果”という</a:t>
              </a:r>
              <a:r>
                <a:rPr lang="ja-JP" altLang="en-US" sz="1600" b="1"/>
                <a:t>特性値</a:t>
              </a:r>
              <a:r>
                <a:rPr lang="ja-JP" altLang="en-US" sz="1600"/>
                <a:t>を書きます。　　　　この例の場合には“</a:t>
              </a:r>
              <a:r>
                <a:rPr lang="ja-JP" altLang="en-US" sz="1600" b="1">
                  <a:solidFill>
                    <a:srgbClr val="CC0000"/>
                  </a:solidFill>
                </a:rPr>
                <a:t>苦情数</a:t>
              </a:r>
              <a:r>
                <a:rPr lang="ja-JP" altLang="en-US" sz="1600"/>
                <a:t>”になります。　　　　</a:t>
              </a:r>
            </a:p>
          </p:txBody>
        </p:sp>
        <p:sp>
          <p:nvSpPr>
            <p:cNvPr id="161808" name="Text Box 16"/>
            <p:cNvSpPr txBox="1">
              <a:spLocks noChangeArrowheads="1"/>
            </p:cNvSpPr>
            <p:nvPr/>
          </p:nvSpPr>
          <p:spPr bwMode="auto">
            <a:xfrm>
              <a:off x="2730" y="1336"/>
              <a:ext cx="270" cy="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苦情数</a:t>
              </a:r>
            </a:p>
          </p:txBody>
        </p:sp>
        <p:sp>
          <p:nvSpPr>
            <p:cNvPr id="161827" name="Text Box 35"/>
            <p:cNvSpPr txBox="1">
              <a:spLocks noChangeArrowheads="1"/>
            </p:cNvSpPr>
            <p:nvPr/>
          </p:nvSpPr>
          <p:spPr bwMode="auto">
            <a:xfrm>
              <a:off x="2928" y="864"/>
              <a:ext cx="360"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（件）</a:t>
              </a:r>
            </a:p>
          </p:txBody>
        </p:sp>
      </p:grpSp>
      <p:grpSp>
        <p:nvGrpSpPr>
          <p:cNvPr id="161847" name="Group 55"/>
          <p:cNvGrpSpPr>
            <a:grpSpLocks/>
          </p:cNvGrpSpPr>
          <p:nvPr/>
        </p:nvGrpSpPr>
        <p:grpSpPr bwMode="auto">
          <a:xfrm>
            <a:off x="206375" y="965200"/>
            <a:ext cx="7883525" cy="3505200"/>
            <a:chOff x="130" y="608"/>
            <a:chExt cx="4966" cy="2208"/>
          </a:xfrm>
        </p:grpSpPr>
        <p:sp>
          <p:nvSpPr>
            <p:cNvPr id="161811" name="Line 19"/>
            <p:cNvSpPr>
              <a:spLocks noChangeShapeType="1"/>
            </p:cNvSpPr>
            <p:nvPr/>
          </p:nvSpPr>
          <p:spPr bwMode="auto">
            <a:xfrm>
              <a:off x="3224" y="1103"/>
              <a:ext cx="0" cy="1713"/>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1812" name="Line 20"/>
            <p:cNvSpPr>
              <a:spLocks noChangeShapeType="1"/>
            </p:cNvSpPr>
            <p:nvPr/>
          </p:nvSpPr>
          <p:spPr bwMode="auto">
            <a:xfrm>
              <a:off x="3232" y="2808"/>
              <a:ext cx="1864"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1829" name="Text Box 37"/>
            <p:cNvSpPr txBox="1">
              <a:spLocks noChangeArrowheads="1"/>
            </p:cNvSpPr>
            <p:nvPr/>
          </p:nvSpPr>
          <p:spPr bwMode="auto">
            <a:xfrm>
              <a:off x="130" y="608"/>
              <a:ext cx="2525"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600"/>
                <a:t>①</a:t>
              </a:r>
              <a:r>
                <a:rPr lang="ja-JP" altLang="en-US" sz="1600"/>
                <a:t>方眼用紙にタテ軸とヨコ軸を記入する　　　</a:t>
              </a:r>
            </a:p>
          </p:txBody>
        </p:sp>
      </p:grpSp>
      <p:grpSp>
        <p:nvGrpSpPr>
          <p:cNvPr id="161851" name="Group 59"/>
          <p:cNvGrpSpPr>
            <a:grpSpLocks/>
          </p:cNvGrpSpPr>
          <p:nvPr/>
        </p:nvGrpSpPr>
        <p:grpSpPr bwMode="auto">
          <a:xfrm>
            <a:off x="238125" y="1555750"/>
            <a:ext cx="5057775" cy="3041650"/>
            <a:chOff x="150" y="980"/>
            <a:chExt cx="3186" cy="1916"/>
          </a:xfrm>
        </p:grpSpPr>
        <p:sp>
          <p:nvSpPr>
            <p:cNvPr id="161813" name="Line 21"/>
            <p:cNvSpPr>
              <a:spLocks noChangeShapeType="1"/>
            </p:cNvSpPr>
            <p:nvPr/>
          </p:nvSpPr>
          <p:spPr bwMode="auto">
            <a:xfrm>
              <a:off x="3224" y="2528"/>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1814" name="Line 22"/>
            <p:cNvSpPr>
              <a:spLocks noChangeShapeType="1"/>
            </p:cNvSpPr>
            <p:nvPr/>
          </p:nvSpPr>
          <p:spPr bwMode="auto">
            <a:xfrm>
              <a:off x="3224" y="1112"/>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1815" name="Line 23"/>
            <p:cNvSpPr>
              <a:spLocks noChangeShapeType="1"/>
            </p:cNvSpPr>
            <p:nvPr/>
          </p:nvSpPr>
          <p:spPr bwMode="auto">
            <a:xfrm>
              <a:off x="3224" y="1400"/>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1816" name="Line 24"/>
            <p:cNvSpPr>
              <a:spLocks noChangeShapeType="1"/>
            </p:cNvSpPr>
            <p:nvPr/>
          </p:nvSpPr>
          <p:spPr bwMode="auto">
            <a:xfrm>
              <a:off x="3224" y="1688"/>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1817" name="Line 25"/>
            <p:cNvSpPr>
              <a:spLocks noChangeShapeType="1"/>
            </p:cNvSpPr>
            <p:nvPr/>
          </p:nvSpPr>
          <p:spPr bwMode="auto">
            <a:xfrm>
              <a:off x="3224" y="1976"/>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1818" name="Line 26"/>
            <p:cNvSpPr>
              <a:spLocks noChangeShapeType="1"/>
            </p:cNvSpPr>
            <p:nvPr/>
          </p:nvSpPr>
          <p:spPr bwMode="auto">
            <a:xfrm>
              <a:off x="3224" y="2264"/>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1804" name="Text Box 12"/>
            <p:cNvSpPr txBox="1">
              <a:spLocks noChangeArrowheads="1"/>
            </p:cNvSpPr>
            <p:nvPr/>
          </p:nvSpPr>
          <p:spPr bwMode="auto">
            <a:xfrm>
              <a:off x="150" y="980"/>
              <a:ext cx="2664" cy="3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基軸を“０”としてタテ軸にデータ数と</a:t>
              </a:r>
              <a:r>
                <a:rPr lang="ja-JP" altLang="en-US" sz="1400"/>
                <a:t>目盛り線を入れる。</a:t>
              </a:r>
              <a:r>
                <a:rPr lang="ja-JP" altLang="en-US" sz="1600"/>
                <a:t> 　　　　　　　　　　　　　　</a:t>
              </a:r>
            </a:p>
          </p:txBody>
        </p:sp>
        <p:sp>
          <p:nvSpPr>
            <p:cNvPr id="161805" name="Text Box 13"/>
            <p:cNvSpPr txBox="1">
              <a:spLocks noChangeArrowheads="1"/>
            </p:cNvSpPr>
            <p:nvPr/>
          </p:nvSpPr>
          <p:spPr bwMode="auto">
            <a:xfrm>
              <a:off x="224" y="1392"/>
              <a:ext cx="2208" cy="393"/>
            </a:xfrm>
            <a:prstGeom prst="rect">
              <a:avLst/>
            </a:prstGeom>
            <a:solidFill>
              <a:srgbClr val="FFCCCC"/>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（注）タテ軸の目盛りは、全件数（</a:t>
              </a:r>
              <a:r>
                <a:rPr lang="en-US" altLang="ja-JP" sz="1400"/>
                <a:t>n=110</a:t>
              </a:r>
              <a:r>
                <a:rPr lang="ja-JP" altLang="en-US" sz="1400"/>
                <a:t>）より</a:t>
              </a:r>
            </a:p>
            <a:p>
              <a:pPr algn="ctr">
                <a:spcBef>
                  <a:spcPct val="50000"/>
                </a:spcBef>
              </a:pPr>
              <a:r>
                <a:rPr lang="ja-JP" altLang="en-US" sz="1400"/>
                <a:t>多い数まで目盛って下さい。　　　　　</a:t>
              </a:r>
            </a:p>
          </p:txBody>
        </p:sp>
        <p:sp>
          <p:nvSpPr>
            <p:cNvPr id="161820" name="Text Box 28"/>
            <p:cNvSpPr txBox="1">
              <a:spLocks noChangeArrowheads="1"/>
            </p:cNvSpPr>
            <p:nvPr/>
          </p:nvSpPr>
          <p:spPr bwMode="auto">
            <a:xfrm>
              <a:off x="2976" y="2704"/>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０</a:t>
              </a:r>
            </a:p>
          </p:txBody>
        </p:sp>
        <p:sp>
          <p:nvSpPr>
            <p:cNvPr id="161821" name="Text Box 29"/>
            <p:cNvSpPr txBox="1">
              <a:spLocks noChangeArrowheads="1"/>
            </p:cNvSpPr>
            <p:nvPr/>
          </p:nvSpPr>
          <p:spPr bwMode="auto">
            <a:xfrm>
              <a:off x="2968" y="2432"/>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２０</a:t>
              </a:r>
            </a:p>
          </p:txBody>
        </p:sp>
        <p:sp>
          <p:nvSpPr>
            <p:cNvPr id="161822" name="Text Box 30"/>
            <p:cNvSpPr txBox="1">
              <a:spLocks noChangeArrowheads="1"/>
            </p:cNvSpPr>
            <p:nvPr/>
          </p:nvSpPr>
          <p:spPr bwMode="auto">
            <a:xfrm>
              <a:off x="2960" y="2160"/>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４０</a:t>
              </a:r>
            </a:p>
          </p:txBody>
        </p:sp>
        <p:sp>
          <p:nvSpPr>
            <p:cNvPr id="161823" name="Text Box 31"/>
            <p:cNvSpPr txBox="1">
              <a:spLocks noChangeArrowheads="1"/>
            </p:cNvSpPr>
            <p:nvPr/>
          </p:nvSpPr>
          <p:spPr bwMode="auto">
            <a:xfrm>
              <a:off x="2960" y="1880"/>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６０</a:t>
              </a:r>
            </a:p>
          </p:txBody>
        </p:sp>
        <p:sp>
          <p:nvSpPr>
            <p:cNvPr id="161824" name="Text Box 32"/>
            <p:cNvSpPr txBox="1">
              <a:spLocks noChangeArrowheads="1"/>
            </p:cNvSpPr>
            <p:nvPr/>
          </p:nvSpPr>
          <p:spPr bwMode="auto">
            <a:xfrm>
              <a:off x="2960" y="1600"/>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８０</a:t>
              </a:r>
            </a:p>
          </p:txBody>
        </p:sp>
        <p:sp>
          <p:nvSpPr>
            <p:cNvPr id="161825" name="Text Box 33"/>
            <p:cNvSpPr txBox="1">
              <a:spLocks noChangeArrowheads="1"/>
            </p:cNvSpPr>
            <p:nvPr/>
          </p:nvSpPr>
          <p:spPr bwMode="auto">
            <a:xfrm>
              <a:off x="2904" y="1312"/>
              <a:ext cx="35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１００</a:t>
              </a:r>
            </a:p>
          </p:txBody>
        </p:sp>
        <p:sp>
          <p:nvSpPr>
            <p:cNvPr id="161826" name="Text Box 34"/>
            <p:cNvSpPr txBox="1">
              <a:spLocks noChangeArrowheads="1"/>
            </p:cNvSpPr>
            <p:nvPr/>
          </p:nvSpPr>
          <p:spPr bwMode="auto">
            <a:xfrm>
              <a:off x="2904" y="1016"/>
              <a:ext cx="35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１２０</a:t>
              </a:r>
            </a:p>
          </p:txBody>
        </p:sp>
      </p:grpSp>
      <p:grpSp>
        <p:nvGrpSpPr>
          <p:cNvPr id="161852" name="Group 60"/>
          <p:cNvGrpSpPr>
            <a:grpSpLocks/>
          </p:cNvGrpSpPr>
          <p:nvPr/>
        </p:nvGrpSpPr>
        <p:grpSpPr bwMode="auto">
          <a:xfrm>
            <a:off x="228600" y="4330700"/>
            <a:ext cx="7696200" cy="1422400"/>
            <a:chOff x="144" y="2728"/>
            <a:chExt cx="4848" cy="896"/>
          </a:xfrm>
        </p:grpSpPr>
        <p:sp>
          <p:nvSpPr>
            <p:cNvPr id="161833" name="Line 41"/>
            <p:cNvSpPr>
              <a:spLocks noChangeShapeType="1"/>
            </p:cNvSpPr>
            <p:nvPr/>
          </p:nvSpPr>
          <p:spPr bwMode="auto">
            <a:xfrm>
              <a:off x="3496" y="2811"/>
              <a:ext cx="0" cy="129"/>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1807" name="Text Box 15"/>
            <p:cNvSpPr txBox="1">
              <a:spLocks noChangeArrowheads="1"/>
            </p:cNvSpPr>
            <p:nvPr/>
          </p:nvSpPr>
          <p:spPr bwMode="auto">
            <a:xfrm>
              <a:off x="144" y="2904"/>
              <a:ext cx="2552" cy="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600"/>
                <a:t>③</a:t>
              </a:r>
              <a:r>
                <a:rPr lang="ja-JP" altLang="en-US" sz="1600"/>
                <a:t>ヨコ軸には“</a:t>
              </a:r>
              <a:r>
                <a:rPr lang="ja-JP" altLang="en-US" sz="1600" b="1"/>
                <a:t>項目</a:t>
              </a:r>
              <a:r>
                <a:rPr lang="ja-JP" altLang="en-US" sz="1600"/>
                <a:t>”を書きます。　　　　　　　　　この例の場合は“</a:t>
              </a:r>
              <a:r>
                <a:rPr lang="ja-JP" altLang="en-US" sz="1600" b="1">
                  <a:solidFill>
                    <a:srgbClr val="CC0000"/>
                  </a:solidFill>
                </a:rPr>
                <a:t>苦情種類</a:t>
              </a:r>
              <a:r>
                <a:rPr lang="ja-JP" altLang="en-US" sz="1600"/>
                <a:t>”です。　　　　　　　　　</a:t>
              </a:r>
            </a:p>
          </p:txBody>
        </p:sp>
        <p:sp>
          <p:nvSpPr>
            <p:cNvPr id="161797" name="Text Box 5"/>
            <p:cNvSpPr txBox="1">
              <a:spLocks noChangeArrowheads="1"/>
            </p:cNvSpPr>
            <p:nvPr/>
          </p:nvSpPr>
          <p:spPr bwMode="auto">
            <a:xfrm>
              <a:off x="3286" y="2768"/>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混　雑</a:t>
              </a:r>
            </a:p>
          </p:txBody>
        </p:sp>
        <p:sp>
          <p:nvSpPr>
            <p:cNvPr id="161798" name="Text Box 6"/>
            <p:cNvSpPr txBox="1">
              <a:spLocks noChangeArrowheads="1"/>
            </p:cNvSpPr>
            <p:nvPr/>
          </p:nvSpPr>
          <p:spPr bwMode="auto">
            <a:xfrm>
              <a:off x="3542" y="2728"/>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r">
                <a:spcBef>
                  <a:spcPct val="50000"/>
                </a:spcBef>
              </a:pPr>
              <a:r>
                <a:rPr lang="ja-JP" altLang="en-US" sz="1400"/>
                <a:t>メニュー少</a:t>
              </a:r>
            </a:p>
          </p:txBody>
        </p:sp>
        <p:sp>
          <p:nvSpPr>
            <p:cNvPr id="161799" name="Text Box 7"/>
            <p:cNvSpPr txBox="1">
              <a:spLocks noChangeArrowheads="1"/>
            </p:cNvSpPr>
            <p:nvPr/>
          </p:nvSpPr>
          <p:spPr bwMode="auto">
            <a:xfrm>
              <a:off x="3798" y="2736"/>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r">
                <a:spcBef>
                  <a:spcPct val="50000"/>
                </a:spcBef>
              </a:pPr>
              <a:r>
                <a:rPr lang="ja-JP" altLang="en-US" sz="1400"/>
                <a:t>値段高い</a:t>
              </a:r>
            </a:p>
          </p:txBody>
        </p:sp>
        <p:sp>
          <p:nvSpPr>
            <p:cNvPr id="161800" name="Text Box 8"/>
            <p:cNvSpPr txBox="1">
              <a:spLocks noChangeArrowheads="1"/>
            </p:cNvSpPr>
            <p:nvPr/>
          </p:nvSpPr>
          <p:spPr bwMode="auto">
            <a:xfrm>
              <a:off x="4038" y="2760"/>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味</a:t>
              </a:r>
            </a:p>
          </p:txBody>
        </p:sp>
        <p:sp>
          <p:nvSpPr>
            <p:cNvPr id="161801" name="Text Box 9"/>
            <p:cNvSpPr txBox="1">
              <a:spLocks noChangeArrowheads="1"/>
            </p:cNvSpPr>
            <p:nvPr/>
          </p:nvSpPr>
          <p:spPr bwMode="auto">
            <a:xfrm>
              <a:off x="4270" y="2736"/>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　空　調</a:t>
              </a:r>
            </a:p>
          </p:txBody>
        </p:sp>
        <p:sp>
          <p:nvSpPr>
            <p:cNvPr id="161802" name="Text Box 10"/>
            <p:cNvSpPr txBox="1">
              <a:spLocks noChangeArrowheads="1"/>
            </p:cNvSpPr>
            <p:nvPr/>
          </p:nvSpPr>
          <p:spPr bwMode="auto">
            <a:xfrm>
              <a:off x="4502" y="2768"/>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設　備</a:t>
              </a:r>
            </a:p>
          </p:txBody>
        </p:sp>
        <p:sp>
          <p:nvSpPr>
            <p:cNvPr id="161803" name="Text Box 11"/>
            <p:cNvSpPr txBox="1">
              <a:spLocks noChangeArrowheads="1"/>
            </p:cNvSpPr>
            <p:nvPr/>
          </p:nvSpPr>
          <p:spPr bwMode="auto">
            <a:xfrm>
              <a:off x="4742" y="2736"/>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その他</a:t>
              </a:r>
            </a:p>
          </p:txBody>
        </p:sp>
        <p:sp>
          <p:nvSpPr>
            <p:cNvPr id="161828" name="Text Box 36"/>
            <p:cNvSpPr txBox="1">
              <a:spLocks noChangeArrowheads="1"/>
            </p:cNvSpPr>
            <p:nvPr/>
          </p:nvSpPr>
          <p:spPr bwMode="auto">
            <a:xfrm>
              <a:off x="3288" y="3432"/>
              <a:ext cx="1560"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図２　食堂利用の苦情数</a:t>
              </a:r>
            </a:p>
          </p:txBody>
        </p:sp>
        <p:sp>
          <p:nvSpPr>
            <p:cNvPr id="161834" name="Line 42"/>
            <p:cNvSpPr>
              <a:spLocks noChangeShapeType="1"/>
            </p:cNvSpPr>
            <p:nvPr/>
          </p:nvSpPr>
          <p:spPr bwMode="auto">
            <a:xfrm>
              <a:off x="3742" y="2811"/>
              <a:ext cx="0" cy="129"/>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1835" name="Line 43"/>
            <p:cNvSpPr>
              <a:spLocks noChangeShapeType="1"/>
            </p:cNvSpPr>
            <p:nvPr/>
          </p:nvSpPr>
          <p:spPr bwMode="auto">
            <a:xfrm>
              <a:off x="3989" y="2820"/>
              <a:ext cx="0" cy="12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1836" name="Line 44"/>
            <p:cNvSpPr>
              <a:spLocks noChangeShapeType="1"/>
            </p:cNvSpPr>
            <p:nvPr/>
          </p:nvSpPr>
          <p:spPr bwMode="auto">
            <a:xfrm>
              <a:off x="4235" y="2811"/>
              <a:ext cx="0" cy="129"/>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1837" name="Line 45"/>
            <p:cNvSpPr>
              <a:spLocks noChangeShapeType="1"/>
            </p:cNvSpPr>
            <p:nvPr/>
          </p:nvSpPr>
          <p:spPr bwMode="auto">
            <a:xfrm>
              <a:off x="4482" y="2821"/>
              <a:ext cx="0" cy="119"/>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1838" name="Line 46"/>
            <p:cNvSpPr>
              <a:spLocks noChangeShapeType="1"/>
            </p:cNvSpPr>
            <p:nvPr/>
          </p:nvSpPr>
          <p:spPr bwMode="auto">
            <a:xfrm>
              <a:off x="4718" y="2820"/>
              <a:ext cx="0" cy="14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1839" name="Line 47"/>
            <p:cNvSpPr>
              <a:spLocks noChangeShapeType="1"/>
            </p:cNvSpPr>
            <p:nvPr/>
          </p:nvSpPr>
          <p:spPr bwMode="auto">
            <a:xfrm>
              <a:off x="4975" y="2832"/>
              <a:ext cx="0" cy="108"/>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161853" name="Text Box 61"/>
          <p:cNvSpPr txBox="1">
            <a:spLocks noChangeArrowheads="1"/>
          </p:cNvSpPr>
          <p:nvPr/>
        </p:nvSpPr>
        <p:spPr bwMode="auto">
          <a:xfrm>
            <a:off x="8405813" y="100013"/>
            <a:ext cx="7381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a:t>P</a:t>
            </a:r>
            <a:r>
              <a:rPr lang="ja-JP" altLang="en-US" sz="1600"/>
              <a:t>２４</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161847"/>
                                        </p:tgtEl>
                                        <p:attrNameLst>
                                          <p:attrName>style.visibility</p:attrName>
                                        </p:attrNameLst>
                                      </p:cBhvr>
                                      <p:to>
                                        <p:strVal val="visible"/>
                                      </p:to>
                                    </p:set>
                                    <p:anim calcmode="lin" valueType="num">
                                      <p:cBhvr additive="base">
                                        <p:cTn id="7" dur="500" fill="hold"/>
                                        <p:tgtEl>
                                          <p:spTgt spid="161847"/>
                                        </p:tgtEl>
                                        <p:attrNameLst>
                                          <p:attrName>ppt_x</p:attrName>
                                        </p:attrNameLst>
                                      </p:cBhvr>
                                      <p:tavLst>
                                        <p:tav tm="0">
                                          <p:val>
                                            <p:strVal val="0-#ppt_w/2"/>
                                          </p:val>
                                        </p:tav>
                                        <p:tav tm="100000">
                                          <p:val>
                                            <p:strVal val="#ppt_x"/>
                                          </p:val>
                                        </p:tav>
                                      </p:tavLst>
                                    </p:anim>
                                    <p:anim calcmode="lin" valueType="num">
                                      <p:cBhvr additive="base">
                                        <p:cTn id="8" dur="500" fill="hold"/>
                                        <p:tgtEl>
                                          <p:spTgt spid="161847"/>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161851"/>
                                        </p:tgtEl>
                                        <p:attrNameLst>
                                          <p:attrName>style.visibility</p:attrName>
                                        </p:attrNameLst>
                                      </p:cBhvr>
                                      <p:to>
                                        <p:strVal val="visible"/>
                                      </p:to>
                                    </p:set>
                                    <p:anim calcmode="lin" valueType="num">
                                      <p:cBhvr additive="base">
                                        <p:cTn id="13" dur="500" fill="hold"/>
                                        <p:tgtEl>
                                          <p:spTgt spid="161851"/>
                                        </p:tgtEl>
                                        <p:attrNameLst>
                                          <p:attrName>ppt_x</p:attrName>
                                        </p:attrNameLst>
                                      </p:cBhvr>
                                      <p:tavLst>
                                        <p:tav tm="0">
                                          <p:val>
                                            <p:strVal val="0-#ppt_w/2"/>
                                          </p:val>
                                        </p:tav>
                                        <p:tav tm="100000">
                                          <p:val>
                                            <p:strVal val="#ppt_x"/>
                                          </p:val>
                                        </p:tav>
                                      </p:tavLst>
                                    </p:anim>
                                    <p:anim calcmode="lin" valueType="num">
                                      <p:cBhvr additive="base">
                                        <p:cTn id="14" dur="500" fill="hold"/>
                                        <p:tgtEl>
                                          <p:spTgt spid="161851"/>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161849"/>
                                        </p:tgtEl>
                                        <p:attrNameLst>
                                          <p:attrName>style.visibility</p:attrName>
                                        </p:attrNameLst>
                                      </p:cBhvr>
                                      <p:to>
                                        <p:strVal val="visible"/>
                                      </p:to>
                                    </p:set>
                                    <p:anim calcmode="lin" valueType="num">
                                      <p:cBhvr additive="base">
                                        <p:cTn id="19" dur="500" fill="hold"/>
                                        <p:tgtEl>
                                          <p:spTgt spid="161849"/>
                                        </p:tgtEl>
                                        <p:attrNameLst>
                                          <p:attrName>ppt_x</p:attrName>
                                        </p:attrNameLst>
                                      </p:cBhvr>
                                      <p:tavLst>
                                        <p:tav tm="0">
                                          <p:val>
                                            <p:strVal val="0-#ppt_w/2"/>
                                          </p:val>
                                        </p:tav>
                                        <p:tav tm="100000">
                                          <p:val>
                                            <p:strVal val="#ppt_x"/>
                                          </p:val>
                                        </p:tav>
                                      </p:tavLst>
                                    </p:anim>
                                    <p:anim calcmode="lin" valueType="num">
                                      <p:cBhvr additive="base">
                                        <p:cTn id="20" dur="500" fill="hold"/>
                                        <p:tgtEl>
                                          <p:spTgt spid="161849"/>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nodeType="clickEffect">
                                  <p:stCondLst>
                                    <p:cond delay="0"/>
                                  </p:stCondLst>
                                  <p:childTnLst>
                                    <p:set>
                                      <p:cBhvr>
                                        <p:cTn id="24" dur="1" fill="hold">
                                          <p:stCondLst>
                                            <p:cond delay="0"/>
                                          </p:stCondLst>
                                        </p:cTn>
                                        <p:tgtEl>
                                          <p:spTgt spid="161852"/>
                                        </p:tgtEl>
                                        <p:attrNameLst>
                                          <p:attrName>style.visibility</p:attrName>
                                        </p:attrNameLst>
                                      </p:cBhvr>
                                      <p:to>
                                        <p:strVal val="visible"/>
                                      </p:to>
                                    </p:set>
                                    <p:anim calcmode="lin" valueType="num">
                                      <p:cBhvr additive="base">
                                        <p:cTn id="25" dur="500" fill="hold"/>
                                        <p:tgtEl>
                                          <p:spTgt spid="161852"/>
                                        </p:tgtEl>
                                        <p:attrNameLst>
                                          <p:attrName>ppt_x</p:attrName>
                                        </p:attrNameLst>
                                      </p:cBhvr>
                                      <p:tavLst>
                                        <p:tav tm="0">
                                          <p:val>
                                            <p:strVal val="0-#ppt_w/2"/>
                                          </p:val>
                                        </p:tav>
                                        <p:tav tm="100000">
                                          <p:val>
                                            <p:strVal val="#ppt_x"/>
                                          </p:val>
                                        </p:tav>
                                      </p:tavLst>
                                    </p:anim>
                                    <p:anim calcmode="lin" valueType="num">
                                      <p:cBhvr additive="base">
                                        <p:cTn id="26" dur="500" fill="hold"/>
                                        <p:tgtEl>
                                          <p:spTgt spid="16185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3" name="Rectangle 3"/>
          <p:cNvSpPr>
            <a:spLocks noChangeArrowheads="1"/>
          </p:cNvSpPr>
          <p:nvPr/>
        </p:nvSpPr>
        <p:spPr bwMode="auto">
          <a:xfrm>
            <a:off x="209550" y="198438"/>
            <a:ext cx="3992563" cy="469900"/>
          </a:xfrm>
          <a:prstGeom prst="rect">
            <a:avLst/>
          </a:prstGeom>
          <a:solidFill>
            <a:srgbClr val="FFFF66"/>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b="1"/>
              <a:t>手順４　棒グラフを書く</a:t>
            </a:r>
            <a:endParaRPr lang="ja-JP" altLang="en-US"/>
          </a:p>
        </p:txBody>
      </p:sp>
      <p:sp>
        <p:nvSpPr>
          <p:cNvPr id="163844" name="Text Box 4"/>
          <p:cNvSpPr txBox="1">
            <a:spLocks noChangeArrowheads="1"/>
          </p:cNvSpPr>
          <p:nvPr/>
        </p:nvSpPr>
        <p:spPr bwMode="auto">
          <a:xfrm>
            <a:off x="4467225" y="2311400"/>
            <a:ext cx="396875" cy="190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苦情数</a:t>
            </a:r>
          </a:p>
        </p:txBody>
      </p:sp>
      <p:grpSp>
        <p:nvGrpSpPr>
          <p:cNvPr id="163845" name="Group 5"/>
          <p:cNvGrpSpPr>
            <a:grpSpLocks/>
          </p:cNvGrpSpPr>
          <p:nvPr/>
        </p:nvGrpSpPr>
        <p:grpSpPr bwMode="auto">
          <a:xfrm>
            <a:off x="4711700" y="1574800"/>
            <a:ext cx="3479800" cy="3225800"/>
            <a:chOff x="2904" y="872"/>
            <a:chExt cx="2192" cy="2032"/>
          </a:xfrm>
        </p:grpSpPr>
        <p:grpSp>
          <p:nvGrpSpPr>
            <p:cNvPr id="163846" name="Group 6"/>
            <p:cNvGrpSpPr>
              <a:grpSpLocks/>
            </p:cNvGrpSpPr>
            <p:nvPr/>
          </p:nvGrpSpPr>
          <p:grpSpPr bwMode="auto">
            <a:xfrm>
              <a:off x="3224" y="1111"/>
              <a:ext cx="1872" cy="1713"/>
              <a:chOff x="3224" y="1111"/>
              <a:chExt cx="1872" cy="1713"/>
            </a:xfrm>
          </p:grpSpPr>
          <p:sp>
            <p:nvSpPr>
              <p:cNvPr id="163847" name="Line 7"/>
              <p:cNvSpPr>
                <a:spLocks noChangeShapeType="1"/>
              </p:cNvSpPr>
              <p:nvPr/>
            </p:nvSpPr>
            <p:spPr bwMode="auto">
              <a:xfrm>
                <a:off x="3224" y="1111"/>
                <a:ext cx="0" cy="1713"/>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3848" name="Line 8"/>
              <p:cNvSpPr>
                <a:spLocks noChangeShapeType="1"/>
              </p:cNvSpPr>
              <p:nvPr/>
            </p:nvSpPr>
            <p:spPr bwMode="auto">
              <a:xfrm>
                <a:off x="3232" y="2816"/>
                <a:ext cx="1864"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3849" name="Line 9"/>
              <p:cNvSpPr>
                <a:spLocks noChangeShapeType="1"/>
              </p:cNvSpPr>
              <p:nvPr/>
            </p:nvSpPr>
            <p:spPr bwMode="auto">
              <a:xfrm>
                <a:off x="3224" y="2536"/>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3850" name="Line 10"/>
              <p:cNvSpPr>
                <a:spLocks noChangeShapeType="1"/>
              </p:cNvSpPr>
              <p:nvPr/>
            </p:nvSpPr>
            <p:spPr bwMode="auto">
              <a:xfrm>
                <a:off x="3224" y="1120"/>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3851" name="Line 11"/>
              <p:cNvSpPr>
                <a:spLocks noChangeShapeType="1"/>
              </p:cNvSpPr>
              <p:nvPr/>
            </p:nvSpPr>
            <p:spPr bwMode="auto">
              <a:xfrm>
                <a:off x="3224" y="1408"/>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3852" name="Line 12"/>
              <p:cNvSpPr>
                <a:spLocks noChangeShapeType="1"/>
              </p:cNvSpPr>
              <p:nvPr/>
            </p:nvSpPr>
            <p:spPr bwMode="auto">
              <a:xfrm>
                <a:off x="3224" y="1696"/>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3853" name="Line 13"/>
              <p:cNvSpPr>
                <a:spLocks noChangeShapeType="1"/>
              </p:cNvSpPr>
              <p:nvPr/>
            </p:nvSpPr>
            <p:spPr bwMode="auto">
              <a:xfrm>
                <a:off x="3224" y="1984"/>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3854" name="Line 14"/>
              <p:cNvSpPr>
                <a:spLocks noChangeShapeType="1"/>
              </p:cNvSpPr>
              <p:nvPr/>
            </p:nvSpPr>
            <p:spPr bwMode="auto">
              <a:xfrm>
                <a:off x="3224" y="2272"/>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163855" name="Group 15"/>
            <p:cNvGrpSpPr>
              <a:grpSpLocks/>
            </p:cNvGrpSpPr>
            <p:nvPr/>
          </p:nvGrpSpPr>
          <p:grpSpPr bwMode="auto">
            <a:xfrm>
              <a:off x="2904" y="872"/>
              <a:ext cx="384" cy="2032"/>
              <a:chOff x="2904" y="872"/>
              <a:chExt cx="384" cy="2032"/>
            </a:xfrm>
          </p:grpSpPr>
          <p:sp>
            <p:nvSpPr>
              <p:cNvPr id="163856" name="Text Box 16"/>
              <p:cNvSpPr txBox="1">
                <a:spLocks noChangeArrowheads="1"/>
              </p:cNvSpPr>
              <p:nvPr/>
            </p:nvSpPr>
            <p:spPr bwMode="auto">
              <a:xfrm>
                <a:off x="2976" y="2712"/>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０</a:t>
                </a:r>
              </a:p>
            </p:txBody>
          </p:sp>
          <p:sp>
            <p:nvSpPr>
              <p:cNvPr id="163857" name="Text Box 17"/>
              <p:cNvSpPr txBox="1">
                <a:spLocks noChangeArrowheads="1"/>
              </p:cNvSpPr>
              <p:nvPr/>
            </p:nvSpPr>
            <p:spPr bwMode="auto">
              <a:xfrm>
                <a:off x="2968" y="2440"/>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２０</a:t>
                </a:r>
              </a:p>
            </p:txBody>
          </p:sp>
          <p:sp>
            <p:nvSpPr>
              <p:cNvPr id="163858" name="Text Box 18"/>
              <p:cNvSpPr txBox="1">
                <a:spLocks noChangeArrowheads="1"/>
              </p:cNvSpPr>
              <p:nvPr/>
            </p:nvSpPr>
            <p:spPr bwMode="auto">
              <a:xfrm>
                <a:off x="2960" y="2168"/>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４０</a:t>
                </a:r>
              </a:p>
            </p:txBody>
          </p:sp>
          <p:sp>
            <p:nvSpPr>
              <p:cNvPr id="163859" name="Text Box 19"/>
              <p:cNvSpPr txBox="1">
                <a:spLocks noChangeArrowheads="1"/>
              </p:cNvSpPr>
              <p:nvPr/>
            </p:nvSpPr>
            <p:spPr bwMode="auto">
              <a:xfrm>
                <a:off x="2960" y="1888"/>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６０</a:t>
                </a:r>
              </a:p>
            </p:txBody>
          </p:sp>
          <p:sp>
            <p:nvSpPr>
              <p:cNvPr id="163860" name="Text Box 20"/>
              <p:cNvSpPr txBox="1">
                <a:spLocks noChangeArrowheads="1"/>
              </p:cNvSpPr>
              <p:nvPr/>
            </p:nvSpPr>
            <p:spPr bwMode="auto">
              <a:xfrm>
                <a:off x="2960" y="1608"/>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８０</a:t>
                </a:r>
              </a:p>
            </p:txBody>
          </p:sp>
          <p:sp>
            <p:nvSpPr>
              <p:cNvPr id="163861" name="Text Box 21"/>
              <p:cNvSpPr txBox="1">
                <a:spLocks noChangeArrowheads="1"/>
              </p:cNvSpPr>
              <p:nvPr/>
            </p:nvSpPr>
            <p:spPr bwMode="auto">
              <a:xfrm>
                <a:off x="2904" y="1320"/>
                <a:ext cx="35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１００</a:t>
                </a:r>
              </a:p>
            </p:txBody>
          </p:sp>
          <p:sp>
            <p:nvSpPr>
              <p:cNvPr id="163862" name="Text Box 22"/>
              <p:cNvSpPr txBox="1">
                <a:spLocks noChangeArrowheads="1"/>
              </p:cNvSpPr>
              <p:nvPr/>
            </p:nvSpPr>
            <p:spPr bwMode="auto">
              <a:xfrm>
                <a:off x="2904" y="1024"/>
                <a:ext cx="35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１２０</a:t>
                </a:r>
              </a:p>
            </p:txBody>
          </p:sp>
          <p:sp>
            <p:nvSpPr>
              <p:cNvPr id="163863" name="Text Box 23"/>
              <p:cNvSpPr txBox="1">
                <a:spLocks noChangeArrowheads="1"/>
              </p:cNvSpPr>
              <p:nvPr/>
            </p:nvSpPr>
            <p:spPr bwMode="auto">
              <a:xfrm>
                <a:off x="2928" y="872"/>
                <a:ext cx="360"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（件）</a:t>
                </a:r>
              </a:p>
            </p:txBody>
          </p:sp>
        </p:grpSp>
      </p:grpSp>
      <p:sp>
        <p:nvSpPr>
          <p:cNvPr id="163864" name="Text Box 24"/>
          <p:cNvSpPr txBox="1">
            <a:spLocks noChangeArrowheads="1"/>
          </p:cNvSpPr>
          <p:nvPr/>
        </p:nvSpPr>
        <p:spPr bwMode="auto">
          <a:xfrm>
            <a:off x="5372100" y="5549900"/>
            <a:ext cx="26416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図３　食堂利用の苦情数</a:t>
            </a:r>
          </a:p>
        </p:txBody>
      </p:sp>
      <p:grpSp>
        <p:nvGrpSpPr>
          <p:cNvPr id="163865" name="Group 25"/>
          <p:cNvGrpSpPr>
            <a:grpSpLocks/>
          </p:cNvGrpSpPr>
          <p:nvPr/>
        </p:nvGrpSpPr>
        <p:grpSpPr bwMode="auto">
          <a:xfrm>
            <a:off x="7086600" y="1739900"/>
            <a:ext cx="762000" cy="317500"/>
            <a:chOff x="3704" y="1128"/>
            <a:chExt cx="480" cy="200"/>
          </a:xfrm>
        </p:grpSpPr>
        <p:sp>
          <p:nvSpPr>
            <p:cNvPr id="163866" name="Text Box 26"/>
            <p:cNvSpPr txBox="1">
              <a:spLocks noChangeArrowheads="1"/>
            </p:cNvSpPr>
            <p:nvPr/>
          </p:nvSpPr>
          <p:spPr bwMode="auto">
            <a:xfrm>
              <a:off x="3704" y="1128"/>
              <a:ext cx="19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a:t>n</a:t>
              </a:r>
            </a:p>
          </p:txBody>
        </p:sp>
        <p:sp>
          <p:nvSpPr>
            <p:cNvPr id="163867" name="Text Box 27"/>
            <p:cNvSpPr txBox="1">
              <a:spLocks noChangeArrowheads="1"/>
            </p:cNvSpPr>
            <p:nvPr/>
          </p:nvSpPr>
          <p:spPr bwMode="auto">
            <a:xfrm>
              <a:off x="3784" y="1136"/>
              <a:ext cx="400"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endParaRPr lang="ja-JP" altLang="ja-JP" sz="1400"/>
            </a:p>
          </p:txBody>
        </p:sp>
      </p:grpSp>
      <p:grpSp>
        <p:nvGrpSpPr>
          <p:cNvPr id="163870" name="Group 30"/>
          <p:cNvGrpSpPr>
            <a:grpSpLocks/>
          </p:cNvGrpSpPr>
          <p:nvPr/>
        </p:nvGrpSpPr>
        <p:grpSpPr bwMode="auto">
          <a:xfrm>
            <a:off x="5318125" y="4521200"/>
            <a:ext cx="2708275" cy="1066800"/>
            <a:chOff x="3286" y="2728"/>
            <a:chExt cx="1706" cy="672"/>
          </a:xfrm>
        </p:grpSpPr>
        <p:sp>
          <p:nvSpPr>
            <p:cNvPr id="163871" name="Text Box 31"/>
            <p:cNvSpPr txBox="1">
              <a:spLocks noChangeArrowheads="1"/>
            </p:cNvSpPr>
            <p:nvPr/>
          </p:nvSpPr>
          <p:spPr bwMode="auto">
            <a:xfrm>
              <a:off x="3286" y="2768"/>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混　雑</a:t>
              </a:r>
            </a:p>
          </p:txBody>
        </p:sp>
        <p:sp>
          <p:nvSpPr>
            <p:cNvPr id="163872" name="Text Box 32"/>
            <p:cNvSpPr txBox="1">
              <a:spLocks noChangeArrowheads="1"/>
            </p:cNvSpPr>
            <p:nvPr/>
          </p:nvSpPr>
          <p:spPr bwMode="auto">
            <a:xfrm>
              <a:off x="3542" y="2728"/>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r">
                <a:spcBef>
                  <a:spcPct val="50000"/>
                </a:spcBef>
              </a:pPr>
              <a:r>
                <a:rPr lang="ja-JP" altLang="en-US" sz="1400"/>
                <a:t>メニュー少</a:t>
              </a:r>
            </a:p>
          </p:txBody>
        </p:sp>
        <p:sp>
          <p:nvSpPr>
            <p:cNvPr id="163873" name="Text Box 33"/>
            <p:cNvSpPr txBox="1">
              <a:spLocks noChangeArrowheads="1"/>
            </p:cNvSpPr>
            <p:nvPr/>
          </p:nvSpPr>
          <p:spPr bwMode="auto">
            <a:xfrm>
              <a:off x="3798" y="2736"/>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r">
                <a:spcBef>
                  <a:spcPct val="50000"/>
                </a:spcBef>
              </a:pPr>
              <a:r>
                <a:rPr lang="ja-JP" altLang="en-US" sz="1400"/>
                <a:t>値段高い</a:t>
              </a:r>
            </a:p>
          </p:txBody>
        </p:sp>
        <p:sp>
          <p:nvSpPr>
            <p:cNvPr id="163874" name="Text Box 34"/>
            <p:cNvSpPr txBox="1">
              <a:spLocks noChangeArrowheads="1"/>
            </p:cNvSpPr>
            <p:nvPr/>
          </p:nvSpPr>
          <p:spPr bwMode="auto">
            <a:xfrm>
              <a:off x="4038" y="2760"/>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味</a:t>
              </a:r>
            </a:p>
          </p:txBody>
        </p:sp>
        <p:sp>
          <p:nvSpPr>
            <p:cNvPr id="163875" name="Text Box 35"/>
            <p:cNvSpPr txBox="1">
              <a:spLocks noChangeArrowheads="1"/>
            </p:cNvSpPr>
            <p:nvPr/>
          </p:nvSpPr>
          <p:spPr bwMode="auto">
            <a:xfrm>
              <a:off x="4270" y="2736"/>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　空　調</a:t>
              </a:r>
            </a:p>
          </p:txBody>
        </p:sp>
        <p:sp>
          <p:nvSpPr>
            <p:cNvPr id="163876" name="Text Box 36"/>
            <p:cNvSpPr txBox="1">
              <a:spLocks noChangeArrowheads="1"/>
            </p:cNvSpPr>
            <p:nvPr/>
          </p:nvSpPr>
          <p:spPr bwMode="auto">
            <a:xfrm>
              <a:off x="4502" y="2768"/>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設　備</a:t>
              </a:r>
            </a:p>
          </p:txBody>
        </p:sp>
        <p:sp>
          <p:nvSpPr>
            <p:cNvPr id="163877" name="Text Box 37"/>
            <p:cNvSpPr txBox="1">
              <a:spLocks noChangeArrowheads="1"/>
            </p:cNvSpPr>
            <p:nvPr/>
          </p:nvSpPr>
          <p:spPr bwMode="auto">
            <a:xfrm>
              <a:off x="4742" y="2736"/>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その他</a:t>
              </a:r>
            </a:p>
          </p:txBody>
        </p:sp>
      </p:grpSp>
      <p:grpSp>
        <p:nvGrpSpPr>
          <p:cNvPr id="163879" name="Group 39"/>
          <p:cNvGrpSpPr>
            <a:grpSpLocks/>
          </p:cNvGrpSpPr>
          <p:nvPr/>
        </p:nvGrpSpPr>
        <p:grpSpPr bwMode="auto">
          <a:xfrm>
            <a:off x="5219700" y="3797300"/>
            <a:ext cx="2438400" cy="863600"/>
            <a:chOff x="3288" y="2392"/>
            <a:chExt cx="1536" cy="544"/>
          </a:xfrm>
        </p:grpSpPr>
        <p:sp>
          <p:nvSpPr>
            <p:cNvPr id="163880" name="Rectangle 40"/>
            <p:cNvSpPr>
              <a:spLocks noChangeArrowheads="1"/>
            </p:cNvSpPr>
            <p:nvPr/>
          </p:nvSpPr>
          <p:spPr bwMode="auto">
            <a:xfrm>
              <a:off x="3288" y="2392"/>
              <a:ext cx="256" cy="544"/>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3881" name="Rectangle 41"/>
            <p:cNvSpPr>
              <a:spLocks noChangeArrowheads="1"/>
            </p:cNvSpPr>
            <p:nvPr/>
          </p:nvSpPr>
          <p:spPr bwMode="auto">
            <a:xfrm>
              <a:off x="3544" y="2664"/>
              <a:ext cx="256" cy="272"/>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3882" name="Rectangle 42"/>
            <p:cNvSpPr>
              <a:spLocks noChangeArrowheads="1"/>
            </p:cNvSpPr>
            <p:nvPr/>
          </p:nvSpPr>
          <p:spPr bwMode="auto">
            <a:xfrm>
              <a:off x="3800" y="2736"/>
              <a:ext cx="256" cy="200"/>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3883" name="Rectangle 43"/>
            <p:cNvSpPr>
              <a:spLocks noChangeArrowheads="1"/>
            </p:cNvSpPr>
            <p:nvPr/>
          </p:nvSpPr>
          <p:spPr bwMode="auto">
            <a:xfrm>
              <a:off x="4056" y="2800"/>
              <a:ext cx="256" cy="136"/>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3884" name="Rectangle 44"/>
            <p:cNvSpPr>
              <a:spLocks noChangeArrowheads="1"/>
            </p:cNvSpPr>
            <p:nvPr/>
          </p:nvSpPr>
          <p:spPr bwMode="auto">
            <a:xfrm>
              <a:off x="4312" y="2824"/>
              <a:ext cx="256" cy="112"/>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3885" name="Rectangle 45"/>
            <p:cNvSpPr>
              <a:spLocks noChangeArrowheads="1"/>
            </p:cNvSpPr>
            <p:nvPr/>
          </p:nvSpPr>
          <p:spPr bwMode="auto">
            <a:xfrm>
              <a:off x="4568" y="2856"/>
              <a:ext cx="256" cy="80"/>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163886" name="Rectangle 46"/>
          <p:cNvSpPr>
            <a:spLocks noChangeArrowheads="1"/>
          </p:cNvSpPr>
          <p:nvPr/>
        </p:nvSpPr>
        <p:spPr bwMode="auto">
          <a:xfrm>
            <a:off x="7658100" y="4419600"/>
            <a:ext cx="406400" cy="241300"/>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3887" name="Text Box 47"/>
          <p:cNvSpPr txBox="1">
            <a:spLocks noChangeArrowheads="1"/>
          </p:cNvSpPr>
          <p:nvPr/>
        </p:nvSpPr>
        <p:spPr bwMode="auto">
          <a:xfrm>
            <a:off x="7137400" y="1689100"/>
            <a:ext cx="317500" cy="304800"/>
          </a:xfrm>
          <a:prstGeom prst="rect">
            <a:avLst/>
          </a:prstGeom>
          <a:solidFill>
            <a:schemeClr val="bg1"/>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endParaRPr lang="ja-JP" altLang="ja-JP" sz="1400"/>
          </a:p>
        </p:txBody>
      </p:sp>
      <p:grpSp>
        <p:nvGrpSpPr>
          <p:cNvPr id="163889" name="Group 49"/>
          <p:cNvGrpSpPr>
            <a:grpSpLocks/>
          </p:cNvGrpSpPr>
          <p:nvPr/>
        </p:nvGrpSpPr>
        <p:grpSpPr bwMode="auto">
          <a:xfrm>
            <a:off x="0" y="2400300"/>
            <a:ext cx="7626350" cy="2185988"/>
            <a:chOff x="64" y="1512"/>
            <a:chExt cx="4804" cy="1377"/>
          </a:xfrm>
        </p:grpSpPr>
        <p:sp>
          <p:nvSpPr>
            <p:cNvPr id="163869" name="Text Box 29"/>
            <p:cNvSpPr txBox="1">
              <a:spLocks noChangeArrowheads="1"/>
            </p:cNvSpPr>
            <p:nvPr/>
          </p:nvSpPr>
          <p:spPr bwMode="auto">
            <a:xfrm>
              <a:off x="64" y="1512"/>
              <a:ext cx="2728" cy="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a:t>②</a:t>
              </a:r>
              <a:r>
                <a:rPr lang="ja-JP" altLang="en-US" sz="1600" b="1"/>
                <a:t>「その他</a:t>
              </a:r>
              <a:r>
                <a:rPr lang="ja-JP" altLang="en-US" sz="1600"/>
                <a:t>」の項目の棒グラフは</a:t>
              </a:r>
              <a:r>
                <a:rPr lang="ja-JP" altLang="en-US" sz="1600" b="1"/>
                <a:t>一番右</a:t>
              </a:r>
              <a:r>
                <a:rPr lang="ja-JP" altLang="en-US" sz="1600"/>
                <a:t>の位置　　に書きます。　　　　　　　　　　　　　　　　　　　　　　　　　　　　　　　　　　　　　　　　　　</a:t>
              </a:r>
            </a:p>
          </p:txBody>
        </p:sp>
        <p:sp>
          <p:nvSpPr>
            <p:cNvPr id="163888" name="Line 48"/>
            <p:cNvSpPr>
              <a:spLocks noChangeShapeType="1"/>
            </p:cNvSpPr>
            <p:nvPr/>
          </p:nvSpPr>
          <p:spPr bwMode="auto">
            <a:xfrm>
              <a:off x="2651" y="1609"/>
              <a:ext cx="2217" cy="1280"/>
            </a:xfrm>
            <a:prstGeom prst="line">
              <a:avLst/>
            </a:prstGeom>
            <a:noFill/>
            <a:ln w="12700">
              <a:solidFill>
                <a:schemeClr val="tx1"/>
              </a:solidFill>
              <a:prstDash val="sysDot"/>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163891" name="Group 51"/>
          <p:cNvGrpSpPr>
            <a:grpSpLocks/>
          </p:cNvGrpSpPr>
          <p:nvPr/>
        </p:nvGrpSpPr>
        <p:grpSpPr bwMode="auto">
          <a:xfrm>
            <a:off x="101600" y="1295400"/>
            <a:ext cx="5216525" cy="2705100"/>
            <a:chOff x="64" y="816"/>
            <a:chExt cx="3286" cy="1704"/>
          </a:xfrm>
        </p:grpSpPr>
        <p:sp>
          <p:nvSpPr>
            <p:cNvPr id="163868" name="Text Box 28"/>
            <p:cNvSpPr txBox="1">
              <a:spLocks noChangeArrowheads="1"/>
            </p:cNvSpPr>
            <p:nvPr/>
          </p:nvSpPr>
          <p:spPr bwMode="auto">
            <a:xfrm>
              <a:off x="64" y="816"/>
              <a:ext cx="2872" cy="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a:t>①</a:t>
              </a:r>
              <a:r>
                <a:rPr lang="ja-JP" altLang="en-US" sz="1600"/>
                <a:t>数の</a:t>
              </a:r>
              <a:r>
                <a:rPr lang="ja-JP" altLang="en-US" sz="1600" b="1"/>
                <a:t>多い順</a:t>
              </a:r>
              <a:r>
                <a:rPr lang="ja-JP" altLang="en-US" sz="1600"/>
                <a:t>に棒グラフを書き、</a:t>
              </a:r>
              <a:r>
                <a:rPr lang="ja-JP" altLang="en-US" sz="1600" b="1"/>
                <a:t>間隔を</a:t>
              </a:r>
              <a:r>
                <a:rPr lang="ja-JP" altLang="en-US" sz="1600"/>
                <a:t>　　　　　　　　　</a:t>
              </a:r>
              <a:r>
                <a:rPr lang="ja-JP" altLang="en-US" sz="1600" b="1"/>
                <a:t>あけない</a:t>
              </a:r>
              <a:r>
                <a:rPr lang="ja-JP" altLang="en-US" sz="1600"/>
                <a:t>ようにして書きます。　　　　　　　　　　　　　　　　　　　　　　</a:t>
              </a:r>
            </a:p>
          </p:txBody>
        </p:sp>
        <p:sp>
          <p:nvSpPr>
            <p:cNvPr id="163890" name="Line 50"/>
            <p:cNvSpPr>
              <a:spLocks noChangeShapeType="1"/>
            </p:cNvSpPr>
            <p:nvPr/>
          </p:nvSpPr>
          <p:spPr bwMode="auto">
            <a:xfrm>
              <a:off x="1897" y="1067"/>
              <a:ext cx="1453" cy="1453"/>
            </a:xfrm>
            <a:prstGeom prst="line">
              <a:avLst/>
            </a:prstGeom>
            <a:noFill/>
            <a:ln w="12700">
              <a:solidFill>
                <a:schemeClr val="tx1"/>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163893" name="Group 53"/>
          <p:cNvGrpSpPr>
            <a:grpSpLocks/>
          </p:cNvGrpSpPr>
          <p:nvPr/>
        </p:nvGrpSpPr>
        <p:grpSpPr bwMode="auto">
          <a:xfrm>
            <a:off x="76200" y="3505200"/>
            <a:ext cx="5272088" cy="1384300"/>
            <a:chOff x="48" y="2208"/>
            <a:chExt cx="3321" cy="872"/>
          </a:xfrm>
        </p:grpSpPr>
        <p:sp>
          <p:nvSpPr>
            <p:cNvPr id="163878" name="Text Box 38"/>
            <p:cNvSpPr txBox="1">
              <a:spLocks noChangeArrowheads="1"/>
            </p:cNvSpPr>
            <p:nvPr/>
          </p:nvSpPr>
          <p:spPr bwMode="auto">
            <a:xfrm>
              <a:off x="48" y="2208"/>
              <a:ext cx="2776" cy="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a:t>③</a:t>
              </a:r>
              <a:r>
                <a:rPr lang="ja-JP" altLang="en-US" sz="1600"/>
                <a:t>棒グラフの</a:t>
              </a:r>
              <a:r>
                <a:rPr lang="ja-JP" altLang="en-US" sz="1600" b="1"/>
                <a:t>下に項目名</a:t>
              </a:r>
              <a:r>
                <a:rPr lang="ja-JP" altLang="en-US" sz="1600"/>
                <a:t>を書きます。　　　　　　　　ここでは既に項目（種類名）が書かれています。　</a:t>
              </a:r>
            </a:p>
          </p:txBody>
        </p:sp>
        <p:sp>
          <p:nvSpPr>
            <p:cNvPr id="163892" name="Line 52"/>
            <p:cNvSpPr>
              <a:spLocks noChangeShapeType="1"/>
            </p:cNvSpPr>
            <p:nvPr/>
          </p:nvSpPr>
          <p:spPr bwMode="auto">
            <a:xfrm>
              <a:off x="1494" y="2578"/>
              <a:ext cx="1875" cy="502"/>
            </a:xfrm>
            <a:prstGeom prst="line">
              <a:avLst/>
            </a:prstGeom>
            <a:noFill/>
            <a:ln w="12700">
              <a:solidFill>
                <a:schemeClr val="tx1"/>
              </a:solidFill>
              <a:prstDash val="sysDot"/>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163895" name="Text Box 55"/>
          <p:cNvSpPr txBox="1">
            <a:spLocks noChangeArrowheads="1"/>
          </p:cNvSpPr>
          <p:nvPr/>
        </p:nvSpPr>
        <p:spPr bwMode="auto">
          <a:xfrm>
            <a:off x="8405813" y="100013"/>
            <a:ext cx="7381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a:t>P</a:t>
            </a:r>
            <a:r>
              <a:rPr lang="ja-JP" altLang="en-US" sz="1600"/>
              <a:t>２５</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163891"/>
                                        </p:tgtEl>
                                        <p:attrNameLst>
                                          <p:attrName>style.visibility</p:attrName>
                                        </p:attrNameLst>
                                      </p:cBhvr>
                                      <p:to>
                                        <p:strVal val="visible"/>
                                      </p:to>
                                    </p:set>
                                    <p:anim calcmode="lin" valueType="num">
                                      <p:cBhvr additive="base">
                                        <p:cTn id="7" dur="500" fill="hold"/>
                                        <p:tgtEl>
                                          <p:spTgt spid="163891"/>
                                        </p:tgtEl>
                                        <p:attrNameLst>
                                          <p:attrName>ppt_x</p:attrName>
                                        </p:attrNameLst>
                                      </p:cBhvr>
                                      <p:tavLst>
                                        <p:tav tm="0">
                                          <p:val>
                                            <p:strVal val="0-#ppt_w/2"/>
                                          </p:val>
                                        </p:tav>
                                        <p:tav tm="100000">
                                          <p:val>
                                            <p:strVal val="#ppt_x"/>
                                          </p:val>
                                        </p:tav>
                                      </p:tavLst>
                                    </p:anim>
                                    <p:anim calcmode="lin" valueType="num">
                                      <p:cBhvr additive="base">
                                        <p:cTn id="8" dur="500" fill="hold"/>
                                        <p:tgtEl>
                                          <p:spTgt spid="163891"/>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163889"/>
                                        </p:tgtEl>
                                        <p:attrNameLst>
                                          <p:attrName>style.visibility</p:attrName>
                                        </p:attrNameLst>
                                      </p:cBhvr>
                                      <p:to>
                                        <p:strVal val="visible"/>
                                      </p:to>
                                    </p:set>
                                    <p:anim calcmode="lin" valueType="num">
                                      <p:cBhvr additive="base">
                                        <p:cTn id="13" dur="500" fill="hold"/>
                                        <p:tgtEl>
                                          <p:spTgt spid="163889"/>
                                        </p:tgtEl>
                                        <p:attrNameLst>
                                          <p:attrName>ppt_x</p:attrName>
                                        </p:attrNameLst>
                                      </p:cBhvr>
                                      <p:tavLst>
                                        <p:tav tm="0">
                                          <p:val>
                                            <p:strVal val="0-#ppt_w/2"/>
                                          </p:val>
                                        </p:tav>
                                        <p:tav tm="100000">
                                          <p:val>
                                            <p:strVal val="#ppt_x"/>
                                          </p:val>
                                        </p:tav>
                                      </p:tavLst>
                                    </p:anim>
                                    <p:anim calcmode="lin" valueType="num">
                                      <p:cBhvr additive="base">
                                        <p:cTn id="14" dur="500" fill="hold"/>
                                        <p:tgtEl>
                                          <p:spTgt spid="163889"/>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163893"/>
                                        </p:tgtEl>
                                        <p:attrNameLst>
                                          <p:attrName>style.visibility</p:attrName>
                                        </p:attrNameLst>
                                      </p:cBhvr>
                                      <p:to>
                                        <p:strVal val="visible"/>
                                      </p:to>
                                    </p:set>
                                    <p:anim calcmode="lin" valueType="num">
                                      <p:cBhvr additive="base">
                                        <p:cTn id="19" dur="500" fill="hold"/>
                                        <p:tgtEl>
                                          <p:spTgt spid="163893"/>
                                        </p:tgtEl>
                                        <p:attrNameLst>
                                          <p:attrName>ppt_x</p:attrName>
                                        </p:attrNameLst>
                                      </p:cBhvr>
                                      <p:tavLst>
                                        <p:tav tm="0">
                                          <p:val>
                                            <p:strVal val="0-#ppt_w/2"/>
                                          </p:val>
                                        </p:tav>
                                        <p:tav tm="100000">
                                          <p:val>
                                            <p:strVal val="#ppt_x"/>
                                          </p:val>
                                        </p:tav>
                                      </p:tavLst>
                                    </p:anim>
                                    <p:anim calcmode="lin" valueType="num">
                                      <p:cBhvr additive="base">
                                        <p:cTn id="20" dur="500" fill="hold"/>
                                        <p:tgtEl>
                                          <p:spTgt spid="16389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2"/>
          <p:cNvSpPr>
            <a:spLocks noChangeArrowheads="1"/>
          </p:cNvSpPr>
          <p:nvPr/>
        </p:nvSpPr>
        <p:spPr bwMode="auto">
          <a:xfrm>
            <a:off x="238125" y="214313"/>
            <a:ext cx="4079875" cy="469900"/>
          </a:xfrm>
          <a:prstGeom prst="rect">
            <a:avLst/>
          </a:prstGeom>
          <a:solidFill>
            <a:srgbClr val="FFFF66"/>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b="1"/>
              <a:t>手順５　累積の折れ線を書く</a:t>
            </a:r>
            <a:endParaRPr lang="ja-JP" altLang="en-US" sz="1800"/>
          </a:p>
        </p:txBody>
      </p:sp>
      <p:grpSp>
        <p:nvGrpSpPr>
          <p:cNvPr id="164948" name="Group 84"/>
          <p:cNvGrpSpPr>
            <a:grpSpLocks/>
          </p:cNvGrpSpPr>
          <p:nvPr/>
        </p:nvGrpSpPr>
        <p:grpSpPr bwMode="auto">
          <a:xfrm>
            <a:off x="4460875" y="1706563"/>
            <a:ext cx="930275" cy="3225800"/>
            <a:chOff x="2810" y="1075"/>
            <a:chExt cx="586" cy="2032"/>
          </a:xfrm>
        </p:grpSpPr>
        <p:sp>
          <p:nvSpPr>
            <p:cNvPr id="164875" name="Text Box 11"/>
            <p:cNvSpPr txBox="1">
              <a:spLocks noChangeArrowheads="1"/>
            </p:cNvSpPr>
            <p:nvPr/>
          </p:nvSpPr>
          <p:spPr bwMode="auto">
            <a:xfrm>
              <a:off x="2810" y="1539"/>
              <a:ext cx="250" cy="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苦情数</a:t>
              </a:r>
            </a:p>
          </p:txBody>
        </p:sp>
        <p:sp>
          <p:nvSpPr>
            <p:cNvPr id="164877" name="Line 13"/>
            <p:cNvSpPr>
              <a:spLocks noChangeShapeType="1"/>
            </p:cNvSpPr>
            <p:nvPr/>
          </p:nvSpPr>
          <p:spPr bwMode="auto">
            <a:xfrm>
              <a:off x="3284" y="1314"/>
              <a:ext cx="0" cy="1713"/>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4879" name="Line 15"/>
            <p:cNvSpPr>
              <a:spLocks noChangeShapeType="1"/>
            </p:cNvSpPr>
            <p:nvPr/>
          </p:nvSpPr>
          <p:spPr bwMode="auto">
            <a:xfrm>
              <a:off x="3284" y="2739"/>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4880" name="Line 16"/>
            <p:cNvSpPr>
              <a:spLocks noChangeShapeType="1"/>
            </p:cNvSpPr>
            <p:nvPr/>
          </p:nvSpPr>
          <p:spPr bwMode="auto">
            <a:xfrm>
              <a:off x="3284" y="1323"/>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4881" name="Line 17"/>
            <p:cNvSpPr>
              <a:spLocks noChangeShapeType="1"/>
            </p:cNvSpPr>
            <p:nvPr/>
          </p:nvSpPr>
          <p:spPr bwMode="auto">
            <a:xfrm>
              <a:off x="3284" y="1611"/>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4882" name="Line 18"/>
            <p:cNvSpPr>
              <a:spLocks noChangeShapeType="1"/>
            </p:cNvSpPr>
            <p:nvPr/>
          </p:nvSpPr>
          <p:spPr bwMode="auto">
            <a:xfrm>
              <a:off x="3284" y="1899"/>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4883" name="Line 19"/>
            <p:cNvSpPr>
              <a:spLocks noChangeShapeType="1"/>
            </p:cNvSpPr>
            <p:nvPr/>
          </p:nvSpPr>
          <p:spPr bwMode="auto">
            <a:xfrm>
              <a:off x="3284" y="2187"/>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4884" name="Line 20"/>
            <p:cNvSpPr>
              <a:spLocks noChangeShapeType="1"/>
            </p:cNvSpPr>
            <p:nvPr/>
          </p:nvSpPr>
          <p:spPr bwMode="auto">
            <a:xfrm>
              <a:off x="3284" y="2475"/>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4886" name="Text Box 22"/>
            <p:cNvSpPr txBox="1">
              <a:spLocks noChangeArrowheads="1"/>
            </p:cNvSpPr>
            <p:nvPr/>
          </p:nvSpPr>
          <p:spPr bwMode="auto">
            <a:xfrm>
              <a:off x="3036" y="2915"/>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０</a:t>
              </a:r>
            </a:p>
          </p:txBody>
        </p:sp>
        <p:sp>
          <p:nvSpPr>
            <p:cNvPr id="164887" name="Text Box 23"/>
            <p:cNvSpPr txBox="1">
              <a:spLocks noChangeArrowheads="1"/>
            </p:cNvSpPr>
            <p:nvPr/>
          </p:nvSpPr>
          <p:spPr bwMode="auto">
            <a:xfrm>
              <a:off x="3028" y="2643"/>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２０</a:t>
              </a:r>
            </a:p>
          </p:txBody>
        </p:sp>
        <p:sp>
          <p:nvSpPr>
            <p:cNvPr id="164888" name="Text Box 24"/>
            <p:cNvSpPr txBox="1">
              <a:spLocks noChangeArrowheads="1"/>
            </p:cNvSpPr>
            <p:nvPr/>
          </p:nvSpPr>
          <p:spPr bwMode="auto">
            <a:xfrm>
              <a:off x="3020" y="2371"/>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４０</a:t>
              </a:r>
            </a:p>
          </p:txBody>
        </p:sp>
        <p:sp>
          <p:nvSpPr>
            <p:cNvPr id="164889" name="Text Box 25"/>
            <p:cNvSpPr txBox="1">
              <a:spLocks noChangeArrowheads="1"/>
            </p:cNvSpPr>
            <p:nvPr/>
          </p:nvSpPr>
          <p:spPr bwMode="auto">
            <a:xfrm>
              <a:off x="3020" y="2091"/>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６０</a:t>
              </a:r>
            </a:p>
          </p:txBody>
        </p:sp>
        <p:sp>
          <p:nvSpPr>
            <p:cNvPr id="164890" name="Text Box 26"/>
            <p:cNvSpPr txBox="1">
              <a:spLocks noChangeArrowheads="1"/>
            </p:cNvSpPr>
            <p:nvPr/>
          </p:nvSpPr>
          <p:spPr bwMode="auto">
            <a:xfrm>
              <a:off x="3020" y="1811"/>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８０</a:t>
              </a:r>
            </a:p>
          </p:txBody>
        </p:sp>
        <p:sp>
          <p:nvSpPr>
            <p:cNvPr id="164891" name="Text Box 27"/>
            <p:cNvSpPr txBox="1">
              <a:spLocks noChangeArrowheads="1"/>
            </p:cNvSpPr>
            <p:nvPr/>
          </p:nvSpPr>
          <p:spPr bwMode="auto">
            <a:xfrm>
              <a:off x="2964" y="1523"/>
              <a:ext cx="35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１００</a:t>
              </a:r>
            </a:p>
          </p:txBody>
        </p:sp>
        <p:sp>
          <p:nvSpPr>
            <p:cNvPr id="164892" name="Text Box 28"/>
            <p:cNvSpPr txBox="1">
              <a:spLocks noChangeArrowheads="1"/>
            </p:cNvSpPr>
            <p:nvPr/>
          </p:nvSpPr>
          <p:spPr bwMode="auto">
            <a:xfrm>
              <a:off x="2964" y="1227"/>
              <a:ext cx="35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１２０</a:t>
              </a:r>
            </a:p>
          </p:txBody>
        </p:sp>
        <p:sp>
          <p:nvSpPr>
            <p:cNvPr id="164893" name="Text Box 29"/>
            <p:cNvSpPr txBox="1">
              <a:spLocks noChangeArrowheads="1"/>
            </p:cNvSpPr>
            <p:nvPr/>
          </p:nvSpPr>
          <p:spPr bwMode="auto">
            <a:xfrm>
              <a:off x="2988" y="1075"/>
              <a:ext cx="360"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（件）</a:t>
              </a:r>
            </a:p>
          </p:txBody>
        </p:sp>
      </p:grpSp>
      <p:sp>
        <p:nvSpPr>
          <p:cNvPr id="164895" name="Rectangle 31"/>
          <p:cNvSpPr>
            <a:spLocks noChangeArrowheads="1"/>
          </p:cNvSpPr>
          <p:nvPr/>
        </p:nvSpPr>
        <p:spPr bwMode="auto">
          <a:xfrm>
            <a:off x="5213350" y="3929063"/>
            <a:ext cx="406400" cy="863600"/>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4923" name="Text Box 59"/>
          <p:cNvSpPr txBox="1">
            <a:spLocks noChangeArrowheads="1"/>
          </p:cNvSpPr>
          <p:nvPr/>
        </p:nvSpPr>
        <p:spPr bwMode="auto">
          <a:xfrm>
            <a:off x="5480050" y="3814763"/>
            <a:ext cx="2921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64926" name="Line 62"/>
          <p:cNvSpPr>
            <a:spLocks noChangeShapeType="1"/>
          </p:cNvSpPr>
          <p:nvPr/>
        </p:nvSpPr>
        <p:spPr bwMode="auto">
          <a:xfrm rot="21299207" flipV="1">
            <a:off x="5186363" y="3973513"/>
            <a:ext cx="455612" cy="79375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164958" name="Group 94"/>
          <p:cNvGrpSpPr>
            <a:grpSpLocks/>
          </p:cNvGrpSpPr>
          <p:nvPr/>
        </p:nvGrpSpPr>
        <p:grpSpPr bwMode="auto">
          <a:xfrm>
            <a:off x="5226050" y="4360863"/>
            <a:ext cx="3238500" cy="1758950"/>
            <a:chOff x="3292" y="2747"/>
            <a:chExt cx="2040" cy="1108"/>
          </a:xfrm>
        </p:grpSpPr>
        <p:grpSp>
          <p:nvGrpSpPr>
            <p:cNvPr id="164949" name="Group 85"/>
            <p:cNvGrpSpPr>
              <a:grpSpLocks/>
            </p:cNvGrpSpPr>
            <p:nvPr/>
          </p:nvGrpSpPr>
          <p:grpSpPr bwMode="auto">
            <a:xfrm>
              <a:off x="3292" y="2931"/>
              <a:ext cx="2040" cy="924"/>
              <a:chOff x="3292" y="2931"/>
              <a:chExt cx="2040" cy="924"/>
            </a:xfrm>
          </p:grpSpPr>
          <p:sp>
            <p:nvSpPr>
              <p:cNvPr id="164868" name="Text Box 4"/>
              <p:cNvSpPr txBox="1">
                <a:spLocks noChangeArrowheads="1"/>
              </p:cNvSpPr>
              <p:nvPr/>
            </p:nvSpPr>
            <p:spPr bwMode="auto">
              <a:xfrm>
                <a:off x="3346" y="2971"/>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混　雑</a:t>
                </a:r>
              </a:p>
            </p:txBody>
          </p:sp>
          <p:sp>
            <p:nvSpPr>
              <p:cNvPr id="164869" name="Text Box 5"/>
              <p:cNvSpPr txBox="1">
                <a:spLocks noChangeArrowheads="1"/>
              </p:cNvSpPr>
              <p:nvPr/>
            </p:nvSpPr>
            <p:spPr bwMode="auto">
              <a:xfrm>
                <a:off x="3602" y="2931"/>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r">
                  <a:spcBef>
                    <a:spcPct val="50000"/>
                  </a:spcBef>
                </a:pPr>
                <a:r>
                  <a:rPr lang="ja-JP" altLang="en-US" sz="1400"/>
                  <a:t>メニュー少</a:t>
                </a:r>
              </a:p>
            </p:txBody>
          </p:sp>
          <p:sp>
            <p:nvSpPr>
              <p:cNvPr id="164870" name="Text Box 6"/>
              <p:cNvSpPr txBox="1">
                <a:spLocks noChangeArrowheads="1"/>
              </p:cNvSpPr>
              <p:nvPr/>
            </p:nvSpPr>
            <p:spPr bwMode="auto">
              <a:xfrm>
                <a:off x="3858" y="2939"/>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r">
                  <a:spcBef>
                    <a:spcPct val="50000"/>
                  </a:spcBef>
                </a:pPr>
                <a:r>
                  <a:rPr lang="ja-JP" altLang="en-US" sz="1400"/>
                  <a:t>値段高い</a:t>
                </a:r>
              </a:p>
            </p:txBody>
          </p:sp>
          <p:sp>
            <p:nvSpPr>
              <p:cNvPr id="164871" name="Text Box 7"/>
              <p:cNvSpPr txBox="1">
                <a:spLocks noChangeArrowheads="1"/>
              </p:cNvSpPr>
              <p:nvPr/>
            </p:nvSpPr>
            <p:spPr bwMode="auto">
              <a:xfrm>
                <a:off x="4098" y="2963"/>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味</a:t>
                </a:r>
              </a:p>
            </p:txBody>
          </p:sp>
          <p:sp>
            <p:nvSpPr>
              <p:cNvPr id="164872" name="Text Box 8"/>
              <p:cNvSpPr txBox="1">
                <a:spLocks noChangeArrowheads="1"/>
              </p:cNvSpPr>
              <p:nvPr/>
            </p:nvSpPr>
            <p:spPr bwMode="auto">
              <a:xfrm>
                <a:off x="4330" y="2939"/>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　空　調</a:t>
                </a:r>
              </a:p>
            </p:txBody>
          </p:sp>
          <p:sp>
            <p:nvSpPr>
              <p:cNvPr id="164873" name="Text Box 9"/>
              <p:cNvSpPr txBox="1">
                <a:spLocks noChangeArrowheads="1"/>
              </p:cNvSpPr>
              <p:nvPr/>
            </p:nvSpPr>
            <p:spPr bwMode="auto">
              <a:xfrm>
                <a:off x="4562" y="2971"/>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設　備</a:t>
                </a:r>
              </a:p>
            </p:txBody>
          </p:sp>
          <p:sp>
            <p:nvSpPr>
              <p:cNvPr id="164874" name="Text Box 10"/>
              <p:cNvSpPr txBox="1">
                <a:spLocks noChangeArrowheads="1"/>
              </p:cNvSpPr>
              <p:nvPr/>
            </p:nvSpPr>
            <p:spPr bwMode="auto">
              <a:xfrm>
                <a:off x="4802" y="2939"/>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その他</a:t>
                </a:r>
              </a:p>
            </p:txBody>
          </p:sp>
          <p:sp>
            <p:nvSpPr>
              <p:cNvPr id="164878" name="Line 14"/>
              <p:cNvSpPr>
                <a:spLocks noChangeShapeType="1"/>
              </p:cNvSpPr>
              <p:nvPr/>
            </p:nvSpPr>
            <p:spPr bwMode="auto">
              <a:xfrm>
                <a:off x="3292" y="3019"/>
                <a:ext cx="1864"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4894" name="Text Box 30"/>
              <p:cNvSpPr txBox="1">
                <a:spLocks noChangeArrowheads="1"/>
              </p:cNvSpPr>
              <p:nvPr/>
            </p:nvSpPr>
            <p:spPr bwMode="auto">
              <a:xfrm>
                <a:off x="3292" y="3643"/>
                <a:ext cx="2040"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図４　食堂利用の苦情数</a:t>
                </a:r>
              </a:p>
            </p:txBody>
          </p:sp>
        </p:grpSp>
        <p:sp>
          <p:nvSpPr>
            <p:cNvPr id="164897" name="Rectangle 33"/>
            <p:cNvSpPr>
              <a:spLocks noChangeArrowheads="1"/>
            </p:cNvSpPr>
            <p:nvPr/>
          </p:nvSpPr>
          <p:spPr bwMode="auto">
            <a:xfrm>
              <a:off x="3796" y="2819"/>
              <a:ext cx="256" cy="200"/>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4896" name="Rectangle 32"/>
            <p:cNvSpPr>
              <a:spLocks noChangeArrowheads="1"/>
            </p:cNvSpPr>
            <p:nvPr/>
          </p:nvSpPr>
          <p:spPr bwMode="auto">
            <a:xfrm>
              <a:off x="3540" y="2747"/>
              <a:ext cx="256" cy="272"/>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4898" name="Rectangle 34"/>
            <p:cNvSpPr>
              <a:spLocks noChangeArrowheads="1"/>
            </p:cNvSpPr>
            <p:nvPr/>
          </p:nvSpPr>
          <p:spPr bwMode="auto">
            <a:xfrm>
              <a:off x="4052" y="2883"/>
              <a:ext cx="256" cy="136"/>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4899" name="Rectangle 35"/>
            <p:cNvSpPr>
              <a:spLocks noChangeArrowheads="1"/>
            </p:cNvSpPr>
            <p:nvPr/>
          </p:nvSpPr>
          <p:spPr bwMode="auto">
            <a:xfrm>
              <a:off x="4308" y="2907"/>
              <a:ext cx="256" cy="112"/>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4900" name="Rectangle 36"/>
            <p:cNvSpPr>
              <a:spLocks noChangeArrowheads="1"/>
            </p:cNvSpPr>
            <p:nvPr/>
          </p:nvSpPr>
          <p:spPr bwMode="auto">
            <a:xfrm>
              <a:off x="4564" y="2939"/>
              <a:ext cx="256" cy="80"/>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4901" name="Rectangle 37"/>
            <p:cNvSpPr>
              <a:spLocks noChangeArrowheads="1"/>
            </p:cNvSpPr>
            <p:nvPr/>
          </p:nvSpPr>
          <p:spPr bwMode="auto">
            <a:xfrm>
              <a:off x="4820" y="2867"/>
              <a:ext cx="256" cy="152"/>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164961" name="Group 97"/>
          <p:cNvGrpSpPr>
            <a:grpSpLocks/>
          </p:cNvGrpSpPr>
          <p:nvPr/>
        </p:nvGrpSpPr>
        <p:grpSpPr bwMode="auto">
          <a:xfrm>
            <a:off x="5556250" y="2265363"/>
            <a:ext cx="2654300" cy="2362200"/>
            <a:chOff x="3500" y="1427"/>
            <a:chExt cx="1672" cy="1488"/>
          </a:xfrm>
        </p:grpSpPr>
        <p:grpSp>
          <p:nvGrpSpPr>
            <p:cNvPr id="164953" name="Group 89"/>
            <p:cNvGrpSpPr>
              <a:grpSpLocks/>
            </p:cNvGrpSpPr>
            <p:nvPr/>
          </p:nvGrpSpPr>
          <p:grpSpPr bwMode="auto">
            <a:xfrm>
              <a:off x="3804" y="1930"/>
              <a:ext cx="335" cy="873"/>
              <a:chOff x="3804" y="1930"/>
              <a:chExt cx="335" cy="873"/>
            </a:xfrm>
          </p:grpSpPr>
          <p:sp>
            <p:nvSpPr>
              <p:cNvPr id="164921" name="Text Box 57"/>
              <p:cNvSpPr txBox="1">
                <a:spLocks noChangeArrowheads="1"/>
              </p:cNvSpPr>
              <p:nvPr/>
            </p:nvSpPr>
            <p:spPr bwMode="auto">
              <a:xfrm>
                <a:off x="3955" y="1930"/>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64905" name="Rectangle 41"/>
              <p:cNvSpPr>
                <a:spLocks noChangeArrowheads="1"/>
              </p:cNvSpPr>
              <p:nvPr/>
            </p:nvSpPr>
            <p:spPr bwMode="auto">
              <a:xfrm>
                <a:off x="3820" y="2027"/>
                <a:ext cx="216" cy="192"/>
              </a:xfrm>
              <a:prstGeom prst="rect">
                <a:avLst/>
              </a:prstGeom>
              <a:solidFill>
                <a:srgbClr val="CCFFFF"/>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4912" name="Line 48"/>
              <p:cNvSpPr>
                <a:spLocks noChangeShapeType="1"/>
              </p:cNvSpPr>
              <p:nvPr/>
            </p:nvSpPr>
            <p:spPr bwMode="auto">
              <a:xfrm flipV="1">
                <a:off x="3924" y="2219"/>
                <a:ext cx="0" cy="584"/>
              </a:xfrm>
              <a:prstGeom prst="line">
                <a:avLst/>
              </a:prstGeom>
              <a:noFill/>
              <a:ln w="12700" cap="rnd">
                <a:solidFill>
                  <a:schemeClr val="tx1"/>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4927" name="Line 63"/>
              <p:cNvSpPr>
                <a:spLocks noChangeShapeType="1"/>
              </p:cNvSpPr>
              <p:nvPr/>
            </p:nvSpPr>
            <p:spPr bwMode="auto">
              <a:xfrm rot="414213" flipV="1">
                <a:off x="3804" y="1986"/>
                <a:ext cx="223" cy="22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164952" name="Group 88"/>
            <p:cNvGrpSpPr>
              <a:grpSpLocks/>
            </p:cNvGrpSpPr>
            <p:nvPr/>
          </p:nvGrpSpPr>
          <p:grpSpPr bwMode="auto">
            <a:xfrm>
              <a:off x="3500" y="2105"/>
              <a:ext cx="383" cy="602"/>
              <a:chOff x="3500" y="2105"/>
              <a:chExt cx="383" cy="602"/>
            </a:xfrm>
          </p:grpSpPr>
          <p:sp>
            <p:nvSpPr>
              <p:cNvPr id="164922" name="Text Box 58"/>
              <p:cNvSpPr txBox="1">
                <a:spLocks noChangeArrowheads="1"/>
              </p:cNvSpPr>
              <p:nvPr/>
            </p:nvSpPr>
            <p:spPr bwMode="auto">
              <a:xfrm>
                <a:off x="3699" y="2105"/>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64904" name="Rectangle 40"/>
              <p:cNvSpPr>
                <a:spLocks noChangeArrowheads="1"/>
              </p:cNvSpPr>
              <p:nvPr/>
            </p:nvSpPr>
            <p:spPr bwMode="auto">
              <a:xfrm>
                <a:off x="3579" y="2218"/>
                <a:ext cx="186" cy="281"/>
              </a:xfrm>
              <a:prstGeom prst="rect">
                <a:avLst/>
              </a:prstGeom>
              <a:solidFill>
                <a:srgbClr val="CCFFFF"/>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4911" name="Line 47"/>
              <p:cNvSpPr>
                <a:spLocks noChangeShapeType="1"/>
              </p:cNvSpPr>
              <p:nvPr/>
            </p:nvSpPr>
            <p:spPr bwMode="auto">
              <a:xfrm flipV="1">
                <a:off x="3668" y="2483"/>
                <a:ext cx="0" cy="224"/>
              </a:xfrm>
              <a:prstGeom prst="line">
                <a:avLst/>
              </a:prstGeom>
              <a:noFill/>
              <a:ln w="12700" cap="rnd">
                <a:solidFill>
                  <a:schemeClr val="tx1"/>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4928" name="Line 64"/>
              <p:cNvSpPr>
                <a:spLocks noChangeShapeType="1"/>
              </p:cNvSpPr>
              <p:nvPr/>
            </p:nvSpPr>
            <p:spPr bwMode="auto">
              <a:xfrm rot="20370755" flipV="1">
                <a:off x="3500" y="2246"/>
                <a:ext cx="328" cy="189"/>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164955" name="Group 91"/>
            <p:cNvGrpSpPr>
              <a:grpSpLocks/>
            </p:cNvGrpSpPr>
            <p:nvPr/>
          </p:nvGrpSpPr>
          <p:grpSpPr bwMode="auto">
            <a:xfrm>
              <a:off x="4075" y="1803"/>
              <a:ext cx="266" cy="1040"/>
              <a:chOff x="4075" y="1803"/>
              <a:chExt cx="266" cy="1040"/>
            </a:xfrm>
          </p:grpSpPr>
          <p:sp>
            <p:nvSpPr>
              <p:cNvPr id="164920" name="Text Box 56"/>
              <p:cNvSpPr txBox="1">
                <a:spLocks noChangeArrowheads="1"/>
              </p:cNvSpPr>
              <p:nvPr/>
            </p:nvSpPr>
            <p:spPr bwMode="auto">
              <a:xfrm>
                <a:off x="4220" y="1803"/>
                <a:ext cx="121"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64906" name="Rectangle 42"/>
              <p:cNvSpPr>
                <a:spLocks noChangeArrowheads="1"/>
              </p:cNvSpPr>
              <p:nvPr/>
            </p:nvSpPr>
            <p:spPr bwMode="auto">
              <a:xfrm>
                <a:off x="4075" y="1883"/>
                <a:ext cx="209" cy="144"/>
              </a:xfrm>
              <a:prstGeom prst="rect">
                <a:avLst/>
              </a:prstGeom>
              <a:solidFill>
                <a:srgbClr val="CCFFFF"/>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4916" name="Line 52"/>
              <p:cNvSpPr>
                <a:spLocks noChangeShapeType="1"/>
              </p:cNvSpPr>
              <p:nvPr/>
            </p:nvSpPr>
            <p:spPr bwMode="auto">
              <a:xfrm flipV="1">
                <a:off x="4180" y="2035"/>
                <a:ext cx="0" cy="808"/>
              </a:xfrm>
              <a:prstGeom prst="line">
                <a:avLst/>
              </a:prstGeom>
              <a:noFill/>
              <a:ln w="12700" cap="rnd">
                <a:solidFill>
                  <a:schemeClr val="tx1"/>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4929" name="Line 65"/>
              <p:cNvSpPr>
                <a:spLocks noChangeShapeType="1"/>
              </p:cNvSpPr>
              <p:nvPr/>
            </p:nvSpPr>
            <p:spPr bwMode="auto">
              <a:xfrm rot="248694" flipV="1">
                <a:off x="4090" y="1874"/>
                <a:ext cx="207" cy="103"/>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164956" name="Group 92"/>
            <p:cNvGrpSpPr>
              <a:grpSpLocks/>
            </p:cNvGrpSpPr>
            <p:nvPr/>
          </p:nvGrpSpPr>
          <p:grpSpPr bwMode="auto">
            <a:xfrm>
              <a:off x="4287" y="1675"/>
              <a:ext cx="373" cy="1208"/>
              <a:chOff x="4287" y="1675"/>
              <a:chExt cx="373" cy="1208"/>
            </a:xfrm>
          </p:grpSpPr>
          <p:sp>
            <p:nvSpPr>
              <p:cNvPr id="164907" name="Rectangle 43"/>
              <p:cNvSpPr>
                <a:spLocks noChangeArrowheads="1"/>
              </p:cNvSpPr>
              <p:nvPr/>
            </p:nvSpPr>
            <p:spPr bwMode="auto">
              <a:xfrm>
                <a:off x="4348" y="1755"/>
                <a:ext cx="185" cy="120"/>
              </a:xfrm>
              <a:prstGeom prst="rect">
                <a:avLst/>
              </a:prstGeom>
              <a:solidFill>
                <a:srgbClr val="CCFFFF"/>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4913" name="Line 49"/>
              <p:cNvSpPr>
                <a:spLocks noChangeShapeType="1"/>
              </p:cNvSpPr>
              <p:nvPr/>
            </p:nvSpPr>
            <p:spPr bwMode="auto">
              <a:xfrm flipV="1">
                <a:off x="4436" y="1883"/>
                <a:ext cx="0" cy="1000"/>
              </a:xfrm>
              <a:prstGeom prst="line">
                <a:avLst/>
              </a:prstGeom>
              <a:noFill/>
              <a:ln w="12700" cap="rnd">
                <a:solidFill>
                  <a:schemeClr val="tx1"/>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4919" name="Text Box 55"/>
              <p:cNvSpPr txBox="1">
                <a:spLocks noChangeArrowheads="1"/>
              </p:cNvSpPr>
              <p:nvPr/>
            </p:nvSpPr>
            <p:spPr bwMode="auto">
              <a:xfrm>
                <a:off x="4476" y="1675"/>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64930" name="Line 66"/>
              <p:cNvSpPr>
                <a:spLocks noChangeShapeType="1"/>
              </p:cNvSpPr>
              <p:nvPr/>
            </p:nvSpPr>
            <p:spPr bwMode="auto">
              <a:xfrm rot="21020423" flipV="1">
                <a:off x="4287" y="1788"/>
                <a:ext cx="240" cy="64"/>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164959" name="Group 95"/>
            <p:cNvGrpSpPr>
              <a:grpSpLocks/>
            </p:cNvGrpSpPr>
            <p:nvPr/>
          </p:nvGrpSpPr>
          <p:grpSpPr bwMode="auto">
            <a:xfrm>
              <a:off x="4603" y="1578"/>
              <a:ext cx="304" cy="1337"/>
              <a:chOff x="4603" y="1578"/>
              <a:chExt cx="304" cy="1337"/>
            </a:xfrm>
          </p:grpSpPr>
          <p:sp>
            <p:nvSpPr>
              <p:cNvPr id="164908" name="Rectangle 44"/>
              <p:cNvSpPr>
                <a:spLocks noChangeArrowheads="1"/>
              </p:cNvSpPr>
              <p:nvPr/>
            </p:nvSpPr>
            <p:spPr bwMode="auto">
              <a:xfrm>
                <a:off x="4611" y="1667"/>
                <a:ext cx="178" cy="80"/>
              </a:xfrm>
              <a:prstGeom prst="rect">
                <a:avLst/>
              </a:prstGeom>
              <a:solidFill>
                <a:srgbClr val="CCFFFF"/>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4924" name="Text Box 60"/>
              <p:cNvSpPr txBox="1">
                <a:spLocks noChangeArrowheads="1"/>
              </p:cNvSpPr>
              <p:nvPr/>
            </p:nvSpPr>
            <p:spPr bwMode="auto">
              <a:xfrm>
                <a:off x="4723" y="1578"/>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64914" name="Line 50"/>
              <p:cNvSpPr>
                <a:spLocks noChangeShapeType="1"/>
              </p:cNvSpPr>
              <p:nvPr/>
            </p:nvSpPr>
            <p:spPr bwMode="auto">
              <a:xfrm flipV="1">
                <a:off x="4692" y="1763"/>
                <a:ext cx="0" cy="1152"/>
              </a:xfrm>
              <a:prstGeom prst="line">
                <a:avLst/>
              </a:prstGeom>
              <a:noFill/>
              <a:ln w="12700" cap="rnd">
                <a:solidFill>
                  <a:schemeClr val="tx1"/>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4931" name="Line 67"/>
              <p:cNvSpPr>
                <a:spLocks noChangeShapeType="1"/>
              </p:cNvSpPr>
              <p:nvPr/>
            </p:nvSpPr>
            <p:spPr bwMode="auto">
              <a:xfrm rot="21269423" flipV="1">
                <a:off x="4603" y="1674"/>
                <a:ext cx="183" cy="52"/>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164957" name="Group 93"/>
            <p:cNvGrpSpPr>
              <a:grpSpLocks/>
            </p:cNvGrpSpPr>
            <p:nvPr/>
          </p:nvGrpSpPr>
          <p:grpSpPr bwMode="auto">
            <a:xfrm>
              <a:off x="4844" y="1427"/>
              <a:ext cx="328" cy="1416"/>
              <a:chOff x="4844" y="1427"/>
              <a:chExt cx="328" cy="1416"/>
            </a:xfrm>
          </p:grpSpPr>
          <p:sp>
            <p:nvSpPr>
              <p:cNvPr id="164909" name="Rectangle 45"/>
              <p:cNvSpPr>
                <a:spLocks noChangeArrowheads="1"/>
              </p:cNvSpPr>
              <p:nvPr/>
            </p:nvSpPr>
            <p:spPr bwMode="auto">
              <a:xfrm>
                <a:off x="4844" y="1507"/>
                <a:ext cx="232" cy="144"/>
              </a:xfrm>
              <a:prstGeom prst="rect">
                <a:avLst/>
              </a:prstGeom>
              <a:solidFill>
                <a:srgbClr val="CCFFFF"/>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4925" name="Text Box 61"/>
              <p:cNvSpPr txBox="1">
                <a:spLocks noChangeArrowheads="1"/>
              </p:cNvSpPr>
              <p:nvPr/>
            </p:nvSpPr>
            <p:spPr bwMode="auto">
              <a:xfrm>
                <a:off x="4988" y="1427"/>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64915" name="Line 51"/>
              <p:cNvSpPr>
                <a:spLocks noChangeShapeType="1"/>
              </p:cNvSpPr>
              <p:nvPr/>
            </p:nvSpPr>
            <p:spPr bwMode="auto">
              <a:xfrm flipV="1">
                <a:off x="4948" y="1675"/>
                <a:ext cx="0" cy="1168"/>
              </a:xfrm>
              <a:prstGeom prst="line">
                <a:avLst/>
              </a:prstGeom>
              <a:noFill/>
              <a:ln w="12700" cap="rnd">
                <a:solidFill>
                  <a:schemeClr val="tx1"/>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4932" name="Line 68"/>
              <p:cNvSpPr>
                <a:spLocks noChangeShapeType="1"/>
              </p:cNvSpPr>
              <p:nvPr/>
            </p:nvSpPr>
            <p:spPr bwMode="auto">
              <a:xfrm flipV="1">
                <a:off x="4859" y="1539"/>
                <a:ext cx="169" cy="88"/>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grpSp>
        <p:nvGrpSpPr>
          <p:cNvPr id="164950" name="Group 86"/>
          <p:cNvGrpSpPr>
            <a:grpSpLocks/>
          </p:cNvGrpSpPr>
          <p:nvPr/>
        </p:nvGrpSpPr>
        <p:grpSpPr bwMode="auto">
          <a:xfrm>
            <a:off x="488950" y="1300163"/>
            <a:ext cx="4064000" cy="2036762"/>
            <a:chOff x="308" y="819"/>
            <a:chExt cx="2560" cy="1283"/>
          </a:xfrm>
        </p:grpSpPr>
        <p:sp>
          <p:nvSpPr>
            <p:cNvPr id="164933" name="Text Box 69"/>
            <p:cNvSpPr txBox="1">
              <a:spLocks noChangeArrowheads="1"/>
            </p:cNvSpPr>
            <p:nvPr/>
          </p:nvSpPr>
          <p:spPr bwMode="auto">
            <a:xfrm>
              <a:off x="316" y="819"/>
              <a:ext cx="2552" cy="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a:t>①</a:t>
              </a:r>
              <a:r>
                <a:rPr lang="ja-JP" altLang="en-US" sz="1600"/>
                <a:t>右の図４のように、それぞれの棒グラフを</a:t>
              </a:r>
            </a:p>
            <a:p>
              <a:pPr>
                <a:spcBef>
                  <a:spcPct val="50000"/>
                </a:spcBef>
              </a:pPr>
              <a:r>
                <a:rPr lang="ja-JP" altLang="en-US" sz="1600"/>
                <a:t>　</a:t>
              </a:r>
              <a:r>
                <a:rPr lang="ja-JP" altLang="en-US" sz="1600" b="1"/>
                <a:t>上方に移動したと仮定</a:t>
              </a:r>
              <a:r>
                <a:rPr lang="ja-JP" altLang="en-US" sz="1600"/>
                <a:t>して、　　　　　　　　</a:t>
              </a:r>
            </a:p>
          </p:txBody>
        </p:sp>
        <p:sp>
          <p:nvSpPr>
            <p:cNvPr id="164934" name="Text Box 70"/>
            <p:cNvSpPr txBox="1">
              <a:spLocks noChangeArrowheads="1"/>
            </p:cNvSpPr>
            <p:nvPr/>
          </p:nvSpPr>
          <p:spPr bwMode="auto">
            <a:xfrm>
              <a:off x="308" y="1659"/>
              <a:ext cx="2416" cy="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a:t>②</a:t>
              </a:r>
              <a:r>
                <a:rPr lang="ja-JP" altLang="en-US" sz="1600"/>
                <a:t>それぞれの</a:t>
              </a:r>
              <a:r>
                <a:rPr lang="ja-JP" altLang="en-US" sz="1600" b="1"/>
                <a:t>右肩に打点し、</a:t>
              </a:r>
              <a:r>
                <a:rPr lang="ja-JP" altLang="en-US" sz="1600"/>
                <a:t>その打点を</a:t>
              </a:r>
            </a:p>
            <a:p>
              <a:pPr>
                <a:spcBef>
                  <a:spcPct val="50000"/>
                </a:spcBef>
              </a:pPr>
              <a:r>
                <a:rPr lang="ja-JP" altLang="en-US" sz="1600"/>
                <a:t>　　線で結びます。　　　　　　　　　　　</a:t>
              </a:r>
            </a:p>
          </p:txBody>
        </p:sp>
      </p:grpSp>
      <p:sp>
        <p:nvSpPr>
          <p:cNvPr id="164960" name="Text Box 96"/>
          <p:cNvSpPr txBox="1">
            <a:spLocks noChangeArrowheads="1"/>
          </p:cNvSpPr>
          <p:nvPr/>
        </p:nvSpPr>
        <p:spPr bwMode="auto">
          <a:xfrm>
            <a:off x="8405813" y="100013"/>
            <a:ext cx="7381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a:t>P</a:t>
            </a:r>
            <a:r>
              <a:rPr lang="ja-JP" altLang="en-US" sz="1600"/>
              <a:t>２６</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164950"/>
                                        </p:tgtEl>
                                        <p:attrNameLst>
                                          <p:attrName>style.visibility</p:attrName>
                                        </p:attrNameLst>
                                      </p:cBhvr>
                                      <p:to>
                                        <p:strVal val="visible"/>
                                      </p:to>
                                    </p:set>
                                    <p:anim calcmode="lin" valueType="num">
                                      <p:cBhvr additive="base">
                                        <p:cTn id="7" dur="500" fill="hold"/>
                                        <p:tgtEl>
                                          <p:spTgt spid="164950"/>
                                        </p:tgtEl>
                                        <p:attrNameLst>
                                          <p:attrName>ppt_x</p:attrName>
                                        </p:attrNameLst>
                                      </p:cBhvr>
                                      <p:tavLst>
                                        <p:tav tm="0">
                                          <p:val>
                                            <p:strVal val="0-#ppt_w/2"/>
                                          </p:val>
                                        </p:tav>
                                        <p:tav tm="100000">
                                          <p:val>
                                            <p:strVal val="#ppt_x"/>
                                          </p:val>
                                        </p:tav>
                                      </p:tavLst>
                                    </p:anim>
                                    <p:anim calcmode="lin" valueType="num">
                                      <p:cBhvr additive="base">
                                        <p:cTn id="8" dur="500" fill="hold"/>
                                        <p:tgtEl>
                                          <p:spTgt spid="164950"/>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3" presetClass="entr" presetSubtype="10" fill="hold" nodeType="clickEffect">
                                  <p:stCondLst>
                                    <p:cond delay="0"/>
                                  </p:stCondLst>
                                  <p:childTnLst>
                                    <p:set>
                                      <p:cBhvr>
                                        <p:cTn id="12" dur="1" fill="hold">
                                          <p:stCondLst>
                                            <p:cond delay="0"/>
                                          </p:stCondLst>
                                        </p:cTn>
                                        <p:tgtEl>
                                          <p:spTgt spid="164961"/>
                                        </p:tgtEl>
                                        <p:attrNameLst>
                                          <p:attrName>style.visibility</p:attrName>
                                        </p:attrNameLst>
                                      </p:cBhvr>
                                      <p:to>
                                        <p:strVal val="visible"/>
                                      </p:to>
                                    </p:set>
                                    <p:animEffect transition="in" filter="blinds(horizontal)">
                                      <p:cBhvr>
                                        <p:cTn id="13" dur="500"/>
                                        <p:tgtEl>
                                          <p:spTgt spid="1649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2"/>
          <p:cNvSpPr>
            <a:spLocks noChangeArrowheads="1"/>
          </p:cNvSpPr>
          <p:nvPr/>
        </p:nvSpPr>
        <p:spPr bwMode="auto">
          <a:xfrm>
            <a:off x="120650" y="198438"/>
            <a:ext cx="4856163" cy="469900"/>
          </a:xfrm>
          <a:prstGeom prst="rect">
            <a:avLst/>
          </a:prstGeom>
          <a:solidFill>
            <a:srgbClr val="FFFF66"/>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b="1"/>
              <a:t>手順６　累積比率の目盛り線を書く</a:t>
            </a:r>
            <a:endParaRPr lang="ja-JP" altLang="en-US"/>
          </a:p>
        </p:txBody>
      </p:sp>
      <p:sp>
        <p:nvSpPr>
          <p:cNvPr id="165895" name="Text Box 7" descr="青い画用紙"/>
          <p:cNvSpPr txBox="1">
            <a:spLocks noChangeArrowheads="1"/>
          </p:cNvSpPr>
          <p:nvPr/>
        </p:nvSpPr>
        <p:spPr bwMode="auto">
          <a:xfrm>
            <a:off x="177800" y="4495800"/>
            <a:ext cx="4340225" cy="715963"/>
          </a:xfrm>
          <a:prstGeom prst="rect">
            <a:avLst/>
          </a:prstGeom>
          <a:blipFill dpi="0" rotWithShape="0">
            <a:blip r:embed="rId3"/>
            <a:srcRect/>
            <a:tile tx="0" ty="0" sx="100000" sy="100000" flip="none" algn="tl"/>
          </a:blipFill>
          <a:ln w="12700">
            <a:solidFill>
              <a:srgbClr val="FF0066"/>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a:t>（注）累積比率の刻み方にルールは無いが</a:t>
            </a:r>
          </a:p>
          <a:p>
            <a:pPr>
              <a:spcBef>
                <a:spcPct val="50000"/>
              </a:spcBef>
            </a:pPr>
            <a:r>
              <a:rPr lang="ja-JP" altLang="en-US" sz="1600"/>
              <a:t>　　　２０％位が見やすい。</a:t>
            </a:r>
          </a:p>
        </p:txBody>
      </p:sp>
      <p:sp>
        <p:nvSpPr>
          <p:cNvPr id="165918" name="Text Box 30"/>
          <p:cNvSpPr txBox="1">
            <a:spLocks noChangeArrowheads="1"/>
          </p:cNvSpPr>
          <p:nvPr/>
        </p:nvSpPr>
        <p:spPr bwMode="auto">
          <a:xfrm>
            <a:off x="4502150" y="2311400"/>
            <a:ext cx="396875" cy="190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苦情数</a:t>
            </a:r>
          </a:p>
        </p:txBody>
      </p:sp>
      <p:grpSp>
        <p:nvGrpSpPr>
          <p:cNvPr id="165967" name="Group 79"/>
          <p:cNvGrpSpPr>
            <a:grpSpLocks/>
          </p:cNvGrpSpPr>
          <p:nvPr/>
        </p:nvGrpSpPr>
        <p:grpSpPr bwMode="auto">
          <a:xfrm>
            <a:off x="139700" y="1371600"/>
            <a:ext cx="7874000" cy="3289300"/>
            <a:chOff x="88" y="864"/>
            <a:chExt cx="4960" cy="2072"/>
          </a:xfrm>
        </p:grpSpPr>
        <p:sp>
          <p:nvSpPr>
            <p:cNvPr id="165892" name="Text Box 4"/>
            <p:cNvSpPr txBox="1">
              <a:spLocks noChangeArrowheads="1"/>
            </p:cNvSpPr>
            <p:nvPr/>
          </p:nvSpPr>
          <p:spPr bwMode="auto">
            <a:xfrm>
              <a:off x="88" y="864"/>
              <a:ext cx="2954" cy="6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a:t>①</a:t>
              </a:r>
              <a:r>
                <a:rPr lang="ja-JP" altLang="en-US" sz="1600"/>
                <a:t>最後の「その他」の打点位置が累積比率１００％</a:t>
              </a:r>
            </a:p>
            <a:p>
              <a:pPr>
                <a:spcBef>
                  <a:spcPct val="50000"/>
                </a:spcBef>
              </a:pPr>
              <a:r>
                <a:rPr lang="ja-JP" altLang="en-US" sz="1600"/>
                <a:t>　の位置になりますので、それから真下に線を　</a:t>
              </a:r>
            </a:p>
            <a:p>
              <a:pPr>
                <a:spcBef>
                  <a:spcPct val="50000"/>
                </a:spcBef>
              </a:pPr>
              <a:r>
                <a:rPr lang="ja-JP" altLang="en-US" sz="1600"/>
                <a:t>　書きます。　　　　　　　　　　　　　　　　　　　　　　</a:t>
              </a:r>
            </a:p>
          </p:txBody>
        </p:sp>
        <p:sp>
          <p:nvSpPr>
            <p:cNvPr id="165896" name="Line 8"/>
            <p:cNvSpPr>
              <a:spLocks noChangeShapeType="1"/>
            </p:cNvSpPr>
            <p:nvPr/>
          </p:nvSpPr>
          <p:spPr bwMode="auto">
            <a:xfrm>
              <a:off x="5048" y="1384"/>
              <a:ext cx="0" cy="1552"/>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165920" name="Group 32"/>
          <p:cNvGrpSpPr>
            <a:grpSpLocks/>
          </p:cNvGrpSpPr>
          <p:nvPr/>
        </p:nvGrpSpPr>
        <p:grpSpPr bwMode="auto">
          <a:xfrm>
            <a:off x="5168900" y="1954213"/>
            <a:ext cx="2971800" cy="2719387"/>
            <a:chOff x="3224" y="1111"/>
            <a:chExt cx="1872" cy="1713"/>
          </a:xfrm>
        </p:grpSpPr>
        <p:sp>
          <p:nvSpPr>
            <p:cNvPr id="165921" name="Line 33"/>
            <p:cNvSpPr>
              <a:spLocks noChangeShapeType="1"/>
            </p:cNvSpPr>
            <p:nvPr/>
          </p:nvSpPr>
          <p:spPr bwMode="auto">
            <a:xfrm>
              <a:off x="3224" y="1111"/>
              <a:ext cx="0" cy="1713"/>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5922" name="Line 34"/>
            <p:cNvSpPr>
              <a:spLocks noChangeShapeType="1"/>
            </p:cNvSpPr>
            <p:nvPr/>
          </p:nvSpPr>
          <p:spPr bwMode="auto">
            <a:xfrm>
              <a:off x="3232" y="2816"/>
              <a:ext cx="1864"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5923" name="Line 35"/>
            <p:cNvSpPr>
              <a:spLocks noChangeShapeType="1"/>
            </p:cNvSpPr>
            <p:nvPr/>
          </p:nvSpPr>
          <p:spPr bwMode="auto">
            <a:xfrm>
              <a:off x="3224" y="2536"/>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5924" name="Line 36"/>
            <p:cNvSpPr>
              <a:spLocks noChangeShapeType="1"/>
            </p:cNvSpPr>
            <p:nvPr/>
          </p:nvSpPr>
          <p:spPr bwMode="auto">
            <a:xfrm>
              <a:off x="3224" y="1120"/>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5925" name="Line 37"/>
            <p:cNvSpPr>
              <a:spLocks noChangeShapeType="1"/>
            </p:cNvSpPr>
            <p:nvPr/>
          </p:nvSpPr>
          <p:spPr bwMode="auto">
            <a:xfrm>
              <a:off x="3224" y="1408"/>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5926" name="Line 38"/>
            <p:cNvSpPr>
              <a:spLocks noChangeShapeType="1"/>
            </p:cNvSpPr>
            <p:nvPr/>
          </p:nvSpPr>
          <p:spPr bwMode="auto">
            <a:xfrm>
              <a:off x="3224" y="1696"/>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5927" name="Line 39"/>
            <p:cNvSpPr>
              <a:spLocks noChangeShapeType="1"/>
            </p:cNvSpPr>
            <p:nvPr/>
          </p:nvSpPr>
          <p:spPr bwMode="auto">
            <a:xfrm>
              <a:off x="3224" y="1984"/>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5928" name="Line 40"/>
            <p:cNvSpPr>
              <a:spLocks noChangeShapeType="1"/>
            </p:cNvSpPr>
            <p:nvPr/>
          </p:nvSpPr>
          <p:spPr bwMode="auto">
            <a:xfrm>
              <a:off x="3224" y="2272"/>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165929" name="Group 41"/>
          <p:cNvGrpSpPr>
            <a:grpSpLocks/>
          </p:cNvGrpSpPr>
          <p:nvPr/>
        </p:nvGrpSpPr>
        <p:grpSpPr bwMode="auto">
          <a:xfrm>
            <a:off x="4660900" y="1574800"/>
            <a:ext cx="609600" cy="3225800"/>
            <a:chOff x="2904" y="872"/>
            <a:chExt cx="384" cy="2032"/>
          </a:xfrm>
        </p:grpSpPr>
        <p:sp>
          <p:nvSpPr>
            <p:cNvPr id="165930" name="Text Box 42"/>
            <p:cNvSpPr txBox="1">
              <a:spLocks noChangeArrowheads="1"/>
            </p:cNvSpPr>
            <p:nvPr/>
          </p:nvSpPr>
          <p:spPr bwMode="auto">
            <a:xfrm>
              <a:off x="2976" y="2712"/>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０</a:t>
              </a:r>
            </a:p>
          </p:txBody>
        </p:sp>
        <p:sp>
          <p:nvSpPr>
            <p:cNvPr id="165931" name="Text Box 43"/>
            <p:cNvSpPr txBox="1">
              <a:spLocks noChangeArrowheads="1"/>
            </p:cNvSpPr>
            <p:nvPr/>
          </p:nvSpPr>
          <p:spPr bwMode="auto">
            <a:xfrm>
              <a:off x="2968" y="2440"/>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２０</a:t>
              </a:r>
            </a:p>
          </p:txBody>
        </p:sp>
        <p:sp>
          <p:nvSpPr>
            <p:cNvPr id="165932" name="Text Box 44"/>
            <p:cNvSpPr txBox="1">
              <a:spLocks noChangeArrowheads="1"/>
            </p:cNvSpPr>
            <p:nvPr/>
          </p:nvSpPr>
          <p:spPr bwMode="auto">
            <a:xfrm>
              <a:off x="2960" y="2168"/>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４０</a:t>
              </a:r>
            </a:p>
          </p:txBody>
        </p:sp>
        <p:sp>
          <p:nvSpPr>
            <p:cNvPr id="165933" name="Text Box 45"/>
            <p:cNvSpPr txBox="1">
              <a:spLocks noChangeArrowheads="1"/>
            </p:cNvSpPr>
            <p:nvPr/>
          </p:nvSpPr>
          <p:spPr bwMode="auto">
            <a:xfrm>
              <a:off x="2960" y="1888"/>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６０</a:t>
              </a:r>
            </a:p>
          </p:txBody>
        </p:sp>
        <p:sp>
          <p:nvSpPr>
            <p:cNvPr id="165934" name="Text Box 46"/>
            <p:cNvSpPr txBox="1">
              <a:spLocks noChangeArrowheads="1"/>
            </p:cNvSpPr>
            <p:nvPr/>
          </p:nvSpPr>
          <p:spPr bwMode="auto">
            <a:xfrm>
              <a:off x="2960" y="1608"/>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８０</a:t>
              </a:r>
            </a:p>
          </p:txBody>
        </p:sp>
        <p:sp>
          <p:nvSpPr>
            <p:cNvPr id="165935" name="Text Box 47"/>
            <p:cNvSpPr txBox="1">
              <a:spLocks noChangeArrowheads="1"/>
            </p:cNvSpPr>
            <p:nvPr/>
          </p:nvSpPr>
          <p:spPr bwMode="auto">
            <a:xfrm>
              <a:off x="2904" y="1320"/>
              <a:ext cx="35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１００</a:t>
              </a:r>
            </a:p>
          </p:txBody>
        </p:sp>
        <p:sp>
          <p:nvSpPr>
            <p:cNvPr id="165936" name="Text Box 48"/>
            <p:cNvSpPr txBox="1">
              <a:spLocks noChangeArrowheads="1"/>
            </p:cNvSpPr>
            <p:nvPr/>
          </p:nvSpPr>
          <p:spPr bwMode="auto">
            <a:xfrm>
              <a:off x="2904" y="1024"/>
              <a:ext cx="35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１２０</a:t>
              </a:r>
            </a:p>
          </p:txBody>
        </p:sp>
        <p:sp>
          <p:nvSpPr>
            <p:cNvPr id="165937" name="Text Box 49"/>
            <p:cNvSpPr txBox="1">
              <a:spLocks noChangeArrowheads="1"/>
            </p:cNvSpPr>
            <p:nvPr/>
          </p:nvSpPr>
          <p:spPr bwMode="auto">
            <a:xfrm>
              <a:off x="2928" y="872"/>
              <a:ext cx="360"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（件）</a:t>
              </a:r>
            </a:p>
          </p:txBody>
        </p:sp>
      </p:grpSp>
      <p:sp>
        <p:nvSpPr>
          <p:cNvPr id="165942" name="Rectangle 54"/>
          <p:cNvSpPr>
            <a:spLocks noChangeArrowheads="1"/>
          </p:cNvSpPr>
          <p:nvPr/>
        </p:nvSpPr>
        <p:spPr bwMode="auto">
          <a:xfrm>
            <a:off x="5168900" y="3797300"/>
            <a:ext cx="406400" cy="863600"/>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165969" name="Group 81"/>
          <p:cNvGrpSpPr>
            <a:grpSpLocks/>
          </p:cNvGrpSpPr>
          <p:nvPr/>
        </p:nvGrpSpPr>
        <p:grpSpPr bwMode="auto">
          <a:xfrm>
            <a:off x="5016500" y="4229100"/>
            <a:ext cx="3009900" cy="1695450"/>
            <a:chOff x="3160" y="2664"/>
            <a:chExt cx="1896" cy="1068"/>
          </a:xfrm>
        </p:grpSpPr>
        <p:sp>
          <p:nvSpPr>
            <p:cNvPr id="165911" name="Text Box 23"/>
            <p:cNvSpPr txBox="1">
              <a:spLocks noChangeArrowheads="1"/>
            </p:cNvSpPr>
            <p:nvPr/>
          </p:nvSpPr>
          <p:spPr bwMode="auto">
            <a:xfrm>
              <a:off x="3318" y="2888"/>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混　雑</a:t>
              </a:r>
            </a:p>
          </p:txBody>
        </p:sp>
        <p:sp>
          <p:nvSpPr>
            <p:cNvPr id="165912" name="Text Box 24"/>
            <p:cNvSpPr txBox="1">
              <a:spLocks noChangeArrowheads="1"/>
            </p:cNvSpPr>
            <p:nvPr/>
          </p:nvSpPr>
          <p:spPr bwMode="auto">
            <a:xfrm>
              <a:off x="3574" y="2848"/>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r">
                <a:spcBef>
                  <a:spcPct val="50000"/>
                </a:spcBef>
              </a:pPr>
              <a:r>
                <a:rPr lang="ja-JP" altLang="en-US" sz="1400"/>
                <a:t>メニュー少</a:t>
              </a:r>
            </a:p>
          </p:txBody>
        </p:sp>
        <p:sp>
          <p:nvSpPr>
            <p:cNvPr id="165913" name="Text Box 25"/>
            <p:cNvSpPr txBox="1">
              <a:spLocks noChangeArrowheads="1"/>
            </p:cNvSpPr>
            <p:nvPr/>
          </p:nvSpPr>
          <p:spPr bwMode="auto">
            <a:xfrm>
              <a:off x="3830" y="2856"/>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r">
                <a:spcBef>
                  <a:spcPct val="50000"/>
                </a:spcBef>
              </a:pPr>
              <a:r>
                <a:rPr lang="ja-JP" altLang="en-US" sz="1400"/>
                <a:t>値段高い</a:t>
              </a:r>
            </a:p>
          </p:txBody>
        </p:sp>
        <p:sp>
          <p:nvSpPr>
            <p:cNvPr id="165914" name="Text Box 26"/>
            <p:cNvSpPr txBox="1">
              <a:spLocks noChangeArrowheads="1"/>
            </p:cNvSpPr>
            <p:nvPr/>
          </p:nvSpPr>
          <p:spPr bwMode="auto">
            <a:xfrm>
              <a:off x="4070" y="2880"/>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味</a:t>
              </a:r>
            </a:p>
          </p:txBody>
        </p:sp>
        <p:sp>
          <p:nvSpPr>
            <p:cNvPr id="165915" name="Text Box 27"/>
            <p:cNvSpPr txBox="1">
              <a:spLocks noChangeArrowheads="1"/>
            </p:cNvSpPr>
            <p:nvPr/>
          </p:nvSpPr>
          <p:spPr bwMode="auto">
            <a:xfrm>
              <a:off x="4302" y="2856"/>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　空　調</a:t>
              </a:r>
            </a:p>
          </p:txBody>
        </p:sp>
        <p:sp>
          <p:nvSpPr>
            <p:cNvPr id="165916" name="Text Box 28"/>
            <p:cNvSpPr txBox="1">
              <a:spLocks noChangeArrowheads="1"/>
            </p:cNvSpPr>
            <p:nvPr/>
          </p:nvSpPr>
          <p:spPr bwMode="auto">
            <a:xfrm>
              <a:off x="4534" y="2888"/>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設　備</a:t>
              </a:r>
            </a:p>
          </p:txBody>
        </p:sp>
        <p:sp>
          <p:nvSpPr>
            <p:cNvPr id="165917" name="Text Box 29"/>
            <p:cNvSpPr txBox="1">
              <a:spLocks noChangeArrowheads="1"/>
            </p:cNvSpPr>
            <p:nvPr/>
          </p:nvSpPr>
          <p:spPr bwMode="auto">
            <a:xfrm>
              <a:off x="4774" y="2856"/>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その他</a:t>
              </a:r>
            </a:p>
          </p:txBody>
        </p:sp>
        <p:sp>
          <p:nvSpPr>
            <p:cNvPr id="165938" name="Text Box 50"/>
            <p:cNvSpPr txBox="1">
              <a:spLocks noChangeArrowheads="1"/>
            </p:cNvSpPr>
            <p:nvPr/>
          </p:nvSpPr>
          <p:spPr bwMode="auto">
            <a:xfrm>
              <a:off x="3160" y="3520"/>
              <a:ext cx="189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図５　食堂利用の苦情数</a:t>
              </a:r>
            </a:p>
          </p:txBody>
        </p:sp>
        <p:sp>
          <p:nvSpPr>
            <p:cNvPr id="165943" name="Rectangle 55"/>
            <p:cNvSpPr>
              <a:spLocks noChangeArrowheads="1"/>
            </p:cNvSpPr>
            <p:nvPr/>
          </p:nvSpPr>
          <p:spPr bwMode="auto">
            <a:xfrm>
              <a:off x="3512" y="2664"/>
              <a:ext cx="256" cy="272"/>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5944" name="Rectangle 56"/>
            <p:cNvSpPr>
              <a:spLocks noChangeArrowheads="1"/>
            </p:cNvSpPr>
            <p:nvPr/>
          </p:nvSpPr>
          <p:spPr bwMode="auto">
            <a:xfrm>
              <a:off x="3768" y="2736"/>
              <a:ext cx="256" cy="200"/>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5945" name="Rectangle 57"/>
            <p:cNvSpPr>
              <a:spLocks noChangeArrowheads="1"/>
            </p:cNvSpPr>
            <p:nvPr/>
          </p:nvSpPr>
          <p:spPr bwMode="auto">
            <a:xfrm>
              <a:off x="4024" y="2800"/>
              <a:ext cx="256" cy="136"/>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5946" name="Rectangle 58"/>
            <p:cNvSpPr>
              <a:spLocks noChangeArrowheads="1"/>
            </p:cNvSpPr>
            <p:nvPr/>
          </p:nvSpPr>
          <p:spPr bwMode="auto">
            <a:xfrm>
              <a:off x="4280" y="2824"/>
              <a:ext cx="256" cy="112"/>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5947" name="Rectangle 59"/>
            <p:cNvSpPr>
              <a:spLocks noChangeArrowheads="1"/>
            </p:cNvSpPr>
            <p:nvPr/>
          </p:nvSpPr>
          <p:spPr bwMode="auto">
            <a:xfrm>
              <a:off x="4536" y="2856"/>
              <a:ext cx="256" cy="80"/>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5948" name="Rectangle 60"/>
            <p:cNvSpPr>
              <a:spLocks noChangeArrowheads="1"/>
            </p:cNvSpPr>
            <p:nvPr/>
          </p:nvSpPr>
          <p:spPr bwMode="auto">
            <a:xfrm>
              <a:off x="4792" y="2784"/>
              <a:ext cx="256" cy="152"/>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165956" name="Line 68"/>
          <p:cNvSpPr>
            <a:spLocks noChangeShapeType="1"/>
          </p:cNvSpPr>
          <p:nvPr/>
        </p:nvSpPr>
        <p:spPr bwMode="auto">
          <a:xfrm rot="21299207" flipV="1">
            <a:off x="5141913" y="3841750"/>
            <a:ext cx="455612" cy="79375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165971" name="Group 83"/>
          <p:cNvGrpSpPr>
            <a:grpSpLocks/>
          </p:cNvGrpSpPr>
          <p:nvPr/>
        </p:nvGrpSpPr>
        <p:grpSpPr bwMode="auto">
          <a:xfrm>
            <a:off x="5435600" y="1739900"/>
            <a:ext cx="2732088" cy="2187575"/>
            <a:chOff x="3424" y="1096"/>
            <a:chExt cx="1721" cy="1378"/>
          </a:xfrm>
        </p:grpSpPr>
        <p:sp>
          <p:nvSpPr>
            <p:cNvPr id="165940" name="Text Box 52"/>
            <p:cNvSpPr txBox="1">
              <a:spLocks noChangeArrowheads="1"/>
            </p:cNvSpPr>
            <p:nvPr/>
          </p:nvSpPr>
          <p:spPr bwMode="auto">
            <a:xfrm>
              <a:off x="4432" y="1096"/>
              <a:ext cx="19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a:t>n</a:t>
              </a:r>
            </a:p>
          </p:txBody>
        </p:sp>
        <p:sp>
          <p:nvSpPr>
            <p:cNvPr id="165941" name="Text Box 53"/>
            <p:cNvSpPr txBox="1">
              <a:spLocks noChangeArrowheads="1"/>
            </p:cNvSpPr>
            <p:nvPr/>
          </p:nvSpPr>
          <p:spPr bwMode="auto">
            <a:xfrm>
              <a:off x="4512" y="1104"/>
              <a:ext cx="400"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a:t>=110</a:t>
              </a:r>
            </a:p>
          </p:txBody>
        </p:sp>
        <p:sp>
          <p:nvSpPr>
            <p:cNvPr id="165949" name="Text Box 61"/>
            <p:cNvSpPr txBox="1">
              <a:spLocks noChangeArrowheads="1"/>
            </p:cNvSpPr>
            <p:nvPr/>
          </p:nvSpPr>
          <p:spPr bwMode="auto">
            <a:xfrm>
              <a:off x="4448" y="1592"/>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65950" name="Text Box 62"/>
            <p:cNvSpPr txBox="1">
              <a:spLocks noChangeArrowheads="1"/>
            </p:cNvSpPr>
            <p:nvPr/>
          </p:nvSpPr>
          <p:spPr bwMode="auto">
            <a:xfrm>
              <a:off x="4192" y="1704"/>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65951" name="Text Box 63"/>
            <p:cNvSpPr txBox="1">
              <a:spLocks noChangeArrowheads="1"/>
            </p:cNvSpPr>
            <p:nvPr/>
          </p:nvSpPr>
          <p:spPr bwMode="auto">
            <a:xfrm>
              <a:off x="3936" y="1822"/>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65952" name="Text Box 64"/>
            <p:cNvSpPr txBox="1">
              <a:spLocks noChangeArrowheads="1"/>
            </p:cNvSpPr>
            <p:nvPr/>
          </p:nvSpPr>
          <p:spPr bwMode="auto">
            <a:xfrm>
              <a:off x="3671" y="2022"/>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65953" name="Text Box 65"/>
            <p:cNvSpPr txBox="1">
              <a:spLocks noChangeArrowheads="1"/>
            </p:cNvSpPr>
            <p:nvPr/>
          </p:nvSpPr>
          <p:spPr bwMode="auto">
            <a:xfrm>
              <a:off x="3424" y="2320"/>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65954" name="Text Box 66"/>
            <p:cNvSpPr txBox="1">
              <a:spLocks noChangeArrowheads="1"/>
            </p:cNvSpPr>
            <p:nvPr/>
          </p:nvSpPr>
          <p:spPr bwMode="auto">
            <a:xfrm>
              <a:off x="4704" y="1486"/>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65955" name="Text Box 67"/>
            <p:cNvSpPr txBox="1">
              <a:spLocks noChangeArrowheads="1"/>
            </p:cNvSpPr>
            <p:nvPr/>
          </p:nvSpPr>
          <p:spPr bwMode="auto">
            <a:xfrm>
              <a:off x="4961" y="1320"/>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65957" name="Line 69"/>
            <p:cNvSpPr>
              <a:spLocks noChangeShapeType="1"/>
            </p:cNvSpPr>
            <p:nvPr/>
          </p:nvSpPr>
          <p:spPr bwMode="auto">
            <a:xfrm rot="414213" flipV="1">
              <a:off x="3776" y="1904"/>
              <a:ext cx="224" cy="224"/>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5958" name="Line 70"/>
            <p:cNvSpPr>
              <a:spLocks noChangeShapeType="1"/>
            </p:cNvSpPr>
            <p:nvPr/>
          </p:nvSpPr>
          <p:spPr bwMode="auto">
            <a:xfrm rot="20370755" flipV="1">
              <a:off x="3472" y="2163"/>
              <a:ext cx="328" cy="189"/>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5959" name="Line 71"/>
            <p:cNvSpPr>
              <a:spLocks noChangeShapeType="1"/>
            </p:cNvSpPr>
            <p:nvPr/>
          </p:nvSpPr>
          <p:spPr bwMode="auto">
            <a:xfrm rot="248694" flipV="1">
              <a:off x="4024" y="1784"/>
              <a:ext cx="236" cy="136"/>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5960" name="Line 72"/>
            <p:cNvSpPr>
              <a:spLocks noChangeShapeType="1"/>
            </p:cNvSpPr>
            <p:nvPr/>
          </p:nvSpPr>
          <p:spPr bwMode="auto">
            <a:xfrm rot="21020423" flipV="1">
              <a:off x="4255" y="1694"/>
              <a:ext cx="279" cy="7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5961" name="Line 73"/>
            <p:cNvSpPr>
              <a:spLocks noChangeShapeType="1"/>
            </p:cNvSpPr>
            <p:nvPr/>
          </p:nvSpPr>
          <p:spPr bwMode="auto">
            <a:xfrm rot="21269423" flipV="1">
              <a:off x="4520" y="1589"/>
              <a:ext cx="280" cy="7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5962" name="Line 74"/>
            <p:cNvSpPr>
              <a:spLocks noChangeShapeType="1"/>
            </p:cNvSpPr>
            <p:nvPr/>
          </p:nvSpPr>
          <p:spPr bwMode="auto">
            <a:xfrm rot="21243493" flipV="1">
              <a:off x="4792" y="1408"/>
              <a:ext cx="264" cy="152"/>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165973" name="Group 85"/>
          <p:cNvGrpSpPr>
            <a:grpSpLocks/>
          </p:cNvGrpSpPr>
          <p:nvPr/>
        </p:nvGrpSpPr>
        <p:grpSpPr bwMode="auto">
          <a:xfrm>
            <a:off x="0" y="1784350"/>
            <a:ext cx="8788400" cy="3003550"/>
            <a:chOff x="0" y="1124"/>
            <a:chExt cx="5536" cy="1892"/>
          </a:xfrm>
        </p:grpSpPr>
        <p:sp>
          <p:nvSpPr>
            <p:cNvPr id="165894" name="Text Box 6"/>
            <p:cNvSpPr txBox="1">
              <a:spLocks noChangeArrowheads="1"/>
            </p:cNvSpPr>
            <p:nvPr/>
          </p:nvSpPr>
          <p:spPr bwMode="auto">
            <a:xfrm>
              <a:off x="176" y="2304"/>
              <a:ext cx="231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そうすると図５のようになります。</a:t>
              </a:r>
            </a:p>
          </p:txBody>
        </p:sp>
        <p:grpSp>
          <p:nvGrpSpPr>
            <p:cNvPr id="165972" name="Group 84"/>
            <p:cNvGrpSpPr>
              <a:grpSpLocks/>
            </p:cNvGrpSpPr>
            <p:nvPr/>
          </p:nvGrpSpPr>
          <p:grpSpPr bwMode="auto">
            <a:xfrm>
              <a:off x="0" y="1124"/>
              <a:ext cx="5536" cy="1892"/>
              <a:chOff x="0" y="1124"/>
              <a:chExt cx="5536" cy="1892"/>
            </a:xfrm>
          </p:grpSpPr>
          <p:sp>
            <p:nvSpPr>
              <p:cNvPr id="165893" name="Text Box 5"/>
              <p:cNvSpPr txBox="1">
                <a:spLocks noChangeArrowheads="1"/>
              </p:cNvSpPr>
              <p:nvPr/>
            </p:nvSpPr>
            <p:spPr bwMode="auto">
              <a:xfrm>
                <a:off x="0" y="1728"/>
                <a:ext cx="2712" cy="3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a:t>②</a:t>
                </a:r>
                <a:r>
                  <a:rPr lang="ja-JP" altLang="en-US" sz="1600"/>
                  <a:t>２０％刻み位に目盛り線と数字を書き　　　　　　　　　　　　　　　右に「累積比率」と入れます。　</a:t>
                </a:r>
              </a:p>
            </p:txBody>
          </p:sp>
          <p:sp>
            <p:nvSpPr>
              <p:cNvPr id="165899" name="Line 11"/>
              <p:cNvSpPr>
                <a:spLocks noChangeShapeType="1"/>
              </p:cNvSpPr>
              <p:nvPr/>
            </p:nvSpPr>
            <p:spPr bwMode="auto">
              <a:xfrm>
                <a:off x="4985" y="2608"/>
                <a:ext cx="7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5900" name="Line 12"/>
              <p:cNvSpPr>
                <a:spLocks noChangeShapeType="1"/>
              </p:cNvSpPr>
              <p:nvPr/>
            </p:nvSpPr>
            <p:spPr bwMode="auto">
              <a:xfrm>
                <a:off x="4985" y="2320"/>
                <a:ext cx="7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5901" name="Line 13"/>
              <p:cNvSpPr>
                <a:spLocks noChangeShapeType="1"/>
              </p:cNvSpPr>
              <p:nvPr/>
            </p:nvSpPr>
            <p:spPr bwMode="auto">
              <a:xfrm>
                <a:off x="4985" y="2008"/>
                <a:ext cx="7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5902" name="Line 14"/>
              <p:cNvSpPr>
                <a:spLocks noChangeShapeType="1"/>
              </p:cNvSpPr>
              <p:nvPr/>
            </p:nvSpPr>
            <p:spPr bwMode="auto">
              <a:xfrm>
                <a:off x="4985" y="1688"/>
                <a:ext cx="7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5904" name="Text Box 16"/>
              <p:cNvSpPr txBox="1">
                <a:spLocks noChangeArrowheads="1"/>
              </p:cNvSpPr>
              <p:nvPr/>
            </p:nvSpPr>
            <p:spPr bwMode="auto">
              <a:xfrm>
                <a:off x="4983" y="1288"/>
                <a:ext cx="353"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１００</a:t>
                </a:r>
              </a:p>
            </p:txBody>
          </p:sp>
          <p:sp>
            <p:nvSpPr>
              <p:cNvPr id="165905" name="Text Box 17"/>
              <p:cNvSpPr txBox="1">
                <a:spLocks noChangeArrowheads="1"/>
              </p:cNvSpPr>
              <p:nvPr/>
            </p:nvSpPr>
            <p:spPr bwMode="auto">
              <a:xfrm>
                <a:off x="5068" y="1592"/>
                <a:ext cx="298"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８０</a:t>
                </a:r>
              </a:p>
            </p:txBody>
          </p:sp>
          <p:sp>
            <p:nvSpPr>
              <p:cNvPr id="165906" name="Text Box 18"/>
              <p:cNvSpPr txBox="1">
                <a:spLocks noChangeArrowheads="1"/>
              </p:cNvSpPr>
              <p:nvPr/>
            </p:nvSpPr>
            <p:spPr bwMode="auto">
              <a:xfrm>
                <a:off x="5053" y="1912"/>
                <a:ext cx="337"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６０</a:t>
                </a:r>
              </a:p>
            </p:txBody>
          </p:sp>
          <p:sp>
            <p:nvSpPr>
              <p:cNvPr id="165907" name="Text Box 19"/>
              <p:cNvSpPr txBox="1">
                <a:spLocks noChangeArrowheads="1"/>
              </p:cNvSpPr>
              <p:nvPr/>
            </p:nvSpPr>
            <p:spPr bwMode="auto">
              <a:xfrm>
                <a:off x="5045" y="2216"/>
                <a:ext cx="34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４０</a:t>
                </a:r>
              </a:p>
            </p:txBody>
          </p:sp>
          <p:sp>
            <p:nvSpPr>
              <p:cNvPr id="165908" name="Text Box 20"/>
              <p:cNvSpPr txBox="1">
                <a:spLocks noChangeArrowheads="1"/>
              </p:cNvSpPr>
              <p:nvPr/>
            </p:nvSpPr>
            <p:spPr bwMode="auto">
              <a:xfrm>
                <a:off x="5069" y="2504"/>
                <a:ext cx="28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２０</a:t>
                </a:r>
              </a:p>
            </p:txBody>
          </p:sp>
          <p:sp>
            <p:nvSpPr>
              <p:cNvPr id="165909" name="Text Box 21"/>
              <p:cNvSpPr txBox="1">
                <a:spLocks noChangeArrowheads="1"/>
              </p:cNvSpPr>
              <p:nvPr/>
            </p:nvSpPr>
            <p:spPr bwMode="auto">
              <a:xfrm>
                <a:off x="5069" y="2824"/>
                <a:ext cx="23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０</a:t>
                </a:r>
              </a:p>
            </p:txBody>
          </p:sp>
          <p:sp>
            <p:nvSpPr>
              <p:cNvPr id="165910" name="Text Box 22"/>
              <p:cNvSpPr txBox="1">
                <a:spLocks noChangeArrowheads="1"/>
              </p:cNvSpPr>
              <p:nvPr/>
            </p:nvSpPr>
            <p:spPr bwMode="auto">
              <a:xfrm>
                <a:off x="5095" y="1124"/>
                <a:ext cx="350"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a:t>
                </a:r>
              </a:p>
            </p:txBody>
          </p:sp>
          <p:sp>
            <p:nvSpPr>
              <p:cNvPr id="165964" name="Text Box 76"/>
              <p:cNvSpPr txBox="1">
                <a:spLocks noChangeArrowheads="1"/>
              </p:cNvSpPr>
              <p:nvPr/>
            </p:nvSpPr>
            <p:spPr bwMode="auto">
              <a:xfrm>
                <a:off x="5286" y="1560"/>
                <a:ext cx="250" cy="9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累積比率</a:t>
                </a:r>
              </a:p>
            </p:txBody>
          </p:sp>
        </p:grpSp>
      </p:grpSp>
      <p:sp>
        <p:nvSpPr>
          <p:cNvPr id="165974" name="Text Box 86"/>
          <p:cNvSpPr txBox="1">
            <a:spLocks noChangeArrowheads="1"/>
          </p:cNvSpPr>
          <p:nvPr/>
        </p:nvSpPr>
        <p:spPr bwMode="auto">
          <a:xfrm>
            <a:off x="8405813" y="100013"/>
            <a:ext cx="7381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a:t>P</a:t>
            </a:r>
            <a:r>
              <a:rPr lang="ja-JP" altLang="en-US" sz="1600"/>
              <a:t>２７</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165967"/>
                                        </p:tgtEl>
                                        <p:attrNameLst>
                                          <p:attrName>style.visibility</p:attrName>
                                        </p:attrNameLst>
                                      </p:cBhvr>
                                      <p:to>
                                        <p:strVal val="visible"/>
                                      </p:to>
                                    </p:set>
                                    <p:anim calcmode="lin" valueType="num">
                                      <p:cBhvr additive="base">
                                        <p:cTn id="7" dur="500" fill="hold"/>
                                        <p:tgtEl>
                                          <p:spTgt spid="165967"/>
                                        </p:tgtEl>
                                        <p:attrNameLst>
                                          <p:attrName>ppt_x</p:attrName>
                                        </p:attrNameLst>
                                      </p:cBhvr>
                                      <p:tavLst>
                                        <p:tav tm="0">
                                          <p:val>
                                            <p:strVal val="0-#ppt_w/2"/>
                                          </p:val>
                                        </p:tav>
                                        <p:tav tm="100000">
                                          <p:val>
                                            <p:strVal val="#ppt_x"/>
                                          </p:val>
                                        </p:tav>
                                      </p:tavLst>
                                    </p:anim>
                                    <p:anim calcmode="lin" valueType="num">
                                      <p:cBhvr additive="base">
                                        <p:cTn id="8" dur="500" fill="hold"/>
                                        <p:tgtEl>
                                          <p:spTgt spid="165967"/>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165973"/>
                                        </p:tgtEl>
                                        <p:attrNameLst>
                                          <p:attrName>style.visibility</p:attrName>
                                        </p:attrNameLst>
                                      </p:cBhvr>
                                      <p:to>
                                        <p:strVal val="visible"/>
                                      </p:to>
                                    </p:set>
                                    <p:anim calcmode="lin" valueType="num">
                                      <p:cBhvr additive="base">
                                        <p:cTn id="13" dur="500" fill="hold"/>
                                        <p:tgtEl>
                                          <p:spTgt spid="165973"/>
                                        </p:tgtEl>
                                        <p:attrNameLst>
                                          <p:attrName>ppt_x</p:attrName>
                                        </p:attrNameLst>
                                      </p:cBhvr>
                                      <p:tavLst>
                                        <p:tav tm="0">
                                          <p:val>
                                            <p:strVal val="0-#ppt_w/2"/>
                                          </p:val>
                                        </p:tav>
                                        <p:tav tm="100000">
                                          <p:val>
                                            <p:strVal val="#ppt_x"/>
                                          </p:val>
                                        </p:tav>
                                      </p:tavLst>
                                    </p:anim>
                                    <p:anim calcmode="lin" valueType="num">
                                      <p:cBhvr additive="base">
                                        <p:cTn id="14" dur="500" fill="hold"/>
                                        <p:tgtEl>
                                          <p:spTgt spid="165973"/>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65895"/>
                                        </p:tgtEl>
                                        <p:attrNameLst>
                                          <p:attrName>style.visibility</p:attrName>
                                        </p:attrNameLst>
                                      </p:cBhvr>
                                      <p:to>
                                        <p:strVal val="visible"/>
                                      </p:to>
                                    </p:set>
                                    <p:anim calcmode="lin" valueType="num">
                                      <p:cBhvr additive="base">
                                        <p:cTn id="19" dur="500" fill="hold"/>
                                        <p:tgtEl>
                                          <p:spTgt spid="165895"/>
                                        </p:tgtEl>
                                        <p:attrNameLst>
                                          <p:attrName>ppt_x</p:attrName>
                                        </p:attrNameLst>
                                      </p:cBhvr>
                                      <p:tavLst>
                                        <p:tav tm="0">
                                          <p:val>
                                            <p:strVal val="0-#ppt_w/2"/>
                                          </p:val>
                                        </p:tav>
                                        <p:tav tm="100000">
                                          <p:val>
                                            <p:strVal val="#ppt_x"/>
                                          </p:val>
                                        </p:tav>
                                      </p:tavLst>
                                    </p:anim>
                                    <p:anim calcmode="lin" valueType="num">
                                      <p:cBhvr additive="base">
                                        <p:cTn id="20" dur="500" fill="hold"/>
                                        <p:tgtEl>
                                          <p:spTgt spid="16589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5895" grpId="0" animBg="1"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2"/>
          <p:cNvSpPr>
            <a:spLocks noChangeArrowheads="1"/>
          </p:cNvSpPr>
          <p:nvPr/>
        </p:nvSpPr>
        <p:spPr bwMode="auto">
          <a:xfrm>
            <a:off x="95250" y="69850"/>
            <a:ext cx="4043363" cy="469900"/>
          </a:xfrm>
          <a:prstGeom prst="rect">
            <a:avLst/>
          </a:prstGeom>
          <a:solidFill>
            <a:srgbClr val="FFFF66"/>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b="1"/>
              <a:t>手順７　必要事項を記入する</a:t>
            </a:r>
            <a:endParaRPr lang="ja-JP" altLang="en-US"/>
          </a:p>
        </p:txBody>
      </p:sp>
      <p:sp>
        <p:nvSpPr>
          <p:cNvPr id="166950" name="Text Box 38"/>
          <p:cNvSpPr txBox="1">
            <a:spLocks noChangeArrowheads="1"/>
          </p:cNvSpPr>
          <p:nvPr/>
        </p:nvSpPr>
        <p:spPr bwMode="auto">
          <a:xfrm>
            <a:off x="3946525" y="2182813"/>
            <a:ext cx="396875" cy="190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苦情数</a:t>
            </a:r>
          </a:p>
        </p:txBody>
      </p:sp>
      <p:grpSp>
        <p:nvGrpSpPr>
          <p:cNvPr id="166951" name="Group 39"/>
          <p:cNvGrpSpPr>
            <a:grpSpLocks/>
          </p:cNvGrpSpPr>
          <p:nvPr/>
        </p:nvGrpSpPr>
        <p:grpSpPr bwMode="auto">
          <a:xfrm>
            <a:off x="4191000" y="1446213"/>
            <a:ext cx="3479800" cy="3225800"/>
            <a:chOff x="2904" y="872"/>
            <a:chExt cx="2192" cy="2032"/>
          </a:xfrm>
        </p:grpSpPr>
        <p:grpSp>
          <p:nvGrpSpPr>
            <p:cNvPr id="166952" name="Group 40"/>
            <p:cNvGrpSpPr>
              <a:grpSpLocks/>
            </p:cNvGrpSpPr>
            <p:nvPr/>
          </p:nvGrpSpPr>
          <p:grpSpPr bwMode="auto">
            <a:xfrm>
              <a:off x="3224" y="1111"/>
              <a:ext cx="1872" cy="1713"/>
              <a:chOff x="3224" y="1111"/>
              <a:chExt cx="1872" cy="1713"/>
            </a:xfrm>
          </p:grpSpPr>
          <p:sp>
            <p:nvSpPr>
              <p:cNvPr id="166953" name="Line 41"/>
              <p:cNvSpPr>
                <a:spLocks noChangeShapeType="1"/>
              </p:cNvSpPr>
              <p:nvPr/>
            </p:nvSpPr>
            <p:spPr bwMode="auto">
              <a:xfrm>
                <a:off x="3224" y="1111"/>
                <a:ext cx="0" cy="1713"/>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6954" name="Line 42"/>
              <p:cNvSpPr>
                <a:spLocks noChangeShapeType="1"/>
              </p:cNvSpPr>
              <p:nvPr/>
            </p:nvSpPr>
            <p:spPr bwMode="auto">
              <a:xfrm>
                <a:off x="3232" y="2816"/>
                <a:ext cx="1864"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6955" name="Line 43"/>
              <p:cNvSpPr>
                <a:spLocks noChangeShapeType="1"/>
              </p:cNvSpPr>
              <p:nvPr/>
            </p:nvSpPr>
            <p:spPr bwMode="auto">
              <a:xfrm>
                <a:off x="3224" y="2536"/>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6956" name="Line 44"/>
              <p:cNvSpPr>
                <a:spLocks noChangeShapeType="1"/>
              </p:cNvSpPr>
              <p:nvPr/>
            </p:nvSpPr>
            <p:spPr bwMode="auto">
              <a:xfrm>
                <a:off x="3224" y="1120"/>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6957" name="Line 45"/>
              <p:cNvSpPr>
                <a:spLocks noChangeShapeType="1"/>
              </p:cNvSpPr>
              <p:nvPr/>
            </p:nvSpPr>
            <p:spPr bwMode="auto">
              <a:xfrm>
                <a:off x="3224" y="1408"/>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6958" name="Line 46"/>
              <p:cNvSpPr>
                <a:spLocks noChangeShapeType="1"/>
              </p:cNvSpPr>
              <p:nvPr/>
            </p:nvSpPr>
            <p:spPr bwMode="auto">
              <a:xfrm>
                <a:off x="3224" y="1696"/>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6959" name="Line 47"/>
              <p:cNvSpPr>
                <a:spLocks noChangeShapeType="1"/>
              </p:cNvSpPr>
              <p:nvPr/>
            </p:nvSpPr>
            <p:spPr bwMode="auto">
              <a:xfrm>
                <a:off x="3224" y="1984"/>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6960" name="Line 48"/>
              <p:cNvSpPr>
                <a:spLocks noChangeShapeType="1"/>
              </p:cNvSpPr>
              <p:nvPr/>
            </p:nvSpPr>
            <p:spPr bwMode="auto">
              <a:xfrm>
                <a:off x="3224" y="2272"/>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166961" name="Group 49"/>
            <p:cNvGrpSpPr>
              <a:grpSpLocks/>
            </p:cNvGrpSpPr>
            <p:nvPr/>
          </p:nvGrpSpPr>
          <p:grpSpPr bwMode="auto">
            <a:xfrm>
              <a:off x="2904" y="872"/>
              <a:ext cx="384" cy="2032"/>
              <a:chOff x="2904" y="872"/>
              <a:chExt cx="384" cy="2032"/>
            </a:xfrm>
          </p:grpSpPr>
          <p:sp>
            <p:nvSpPr>
              <p:cNvPr id="166962" name="Text Box 50"/>
              <p:cNvSpPr txBox="1">
                <a:spLocks noChangeArrowheads="1"/>
              </p:cNvSpPr>
              <p:nvPr/>
            </p:nvSpPr>
            <p:spPr bwMode="auto">
              <a:xfrm>
                <a:off x="2976" y="2712"/>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０</a:t>
                </a:r>
              </a:p>
            </p:txBody>
          </p:sp>
          <p:sp>
            <p:nvSpPr>
              <p:cNvPr id="166963" name="Text Box 51"/>
              <p:cNvSpPr txBox="1">
                <a:spLocks noChangeArrowheads="1"/>
              </p:cNvSpPr>
              <p:nvPr/>
            </p:nvSpPr>
            <p:spPr bwMode="auto">
              <a:xfrm>
                <a:off x="2968" y="2440"/>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２０</a:t>
                </a:r>
              </a:p>
            </p:txBody>
          </p:sp>
          <p:sp>
            <p:nvSpPr>
              <p:cNvPr id="166964" name="Text Box 52"/>
              <p:cNvSpPr txBox="1">
                <a:spLocks noChangeArrowheads="1"/>
              </p:cNvSpPr>
              <p:nvPr/>
            </p:nvSpPr>
            <p:spPr bwMode="auto">
              <a:xfrm>
                <a:off x="2960" y="2168"/>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４０</a:t>
                </a:r>
              </a:p>
            </p:txBody>
          </p:sp>
          <p:sp>
            <p:nvSpPr>
              <p:cNvPr id="166965" name="Text Box 53"/>
              <p:cNvSpPr txBox="1">
                <a:spLocks noChangeArrowheads="1"/>
              </p:cNvSpPr>
              <p:nvPr/>
            </p:nvSpPr>
            <p:spPr bwMode="auto">
              <a:xfrm>
                <a:off x="2960" y="1888"/>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６０</a:t>
                </a:r>
              </a:p>
            </p:txBody>
          </p:sp>
          <p:sp>
            <p:nvSpPr>
              <p:cNvPr id="166966" name="Text Box 54"/>
              <p:cNvSpPr txBox="1">
                <a:spLocks noChangeArrowheads="1"/>
              </p:cNvSpPr>
              <p:nvPr/>
            </p:nvSpPr>
            <p:spPr bwMode="auto">
              <a:xfrm>
                <a:off x="2960" y="1608"/>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８０</a:t>
                </a:r>
              </a:p>
            </p:txBody>
          </p:sp>
          <p:sp>
            <p:nvSpPr>
              <p:cNvPr id="166967" name="Text Box 55"/>
              <p:cNvSpPr txBox="1">
                <a:spLocks noChangeArrowheads="1"/>
              </p:cNvSpPr>
              <p:nvPr/>
            </p:nvSpPr>
            <p:spPr bwMode="auto">
              <a:xfrm>
                <a:off x="2904" y="1320"/>
                <a:ext cx="35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１００</a:t>
                </a:r>
              </a:p>
            </p:txBody>
          </p:sp>
          <p:sp>
            <p:nvSpPr>
              <p:cNvPr id="166968" name="Text Box 56"/>
              <p:cNvSpPr txBox="1">
                <a:spLocks noChangeArrowheads="1"/>
              </p:cNvSpPr>
              <p:nvPr/>
            </p:nvSpPr>
            <p:spPr bwMode="auto">
              <a:xfrm>
                <a:off x="2904" y="1024"/>
                <a:ext cx="35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１２０</a:t>
                </a:r>
              </a:p>
            </p:txBody>
          </p:sp>
          <p:sp>
            <p:nvSpPr>
              <p:cNvPr id="166969" name="Text Box 57"/>
              <p:cNvSpPr txBox="1">
                <a:spLocks noChangeArrowheads="1"/>
              </p:cNvSpPr>
              <p:nvPr/>
            </p:nvSpPr>
            <p:spPr bwMode="auto">
              <a:xfrm>
                <a:off x="2928" y="872"/>
                <a:ext cx="360"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（件）</a:t>
                </a:r>
              </a:p>
            </p:txBody>
          </p:sp>
        </p:grpSp>
      </p:grpSp>
      <p:grpSp>
        <p:nvGrpSpPr>
          <p:cNvPr id="167008" name="Group 96"/>
          <p:cNvGrpSpPr>
            <a:grpSpLocks/>
          </p:cNvGrpSpPr>
          <p:nvPr/>
        </p:nvGrpSpPr>
        <p:grpSpPr bwMode="auto">
          <a:xfrm>
            <a:off x="200025" y="1839913"/>
            <a:ext cx="7207250" cy="3943350"/>
            <a:chOff x="126" y="1159"/>
            <a:chExt cx="4540" cy="2484"/>
          </a:xfrm>
        </p:grpSpPr>
        <p:grpSp>
          <p:nvGrpSpPr>
            <p:cNvPr id="167006" name="Group 94"/>
            <p:cNvGrpSpPr>
              <a:grpSpLocks/>
            </p:cNvGrpSpPr>
            <p:nvPr/>
          </p:nvGrpSpPr>
          <p:grpSpPr bwMode="auto">
            <a:xfrm>
              <a:off x="126" y="1159"/>
              <a:ext cx="4521" cy="1282"/>
              <a:chOff x="63" y="1159"/>
              <a:chExt cx="4521" cy="1282"/>
            </a:xfrm>
          </p:grpSpPr>
          <p:sp>
            <p:nvSpPr>
              <p:cNvPr id="166916" name="Text Box 4"/>
              <p:cNvSpPr txBox="1">
                <a:spLocks noChangeArrowheads="1"/>
              </p:cNvSpPr>
              <p:nvPr/>
            </p:nvSpPr>
            <p:spPr bwMode="auto">
              <a:xfrm>
                <a:off x="63" y="1159"/>
                <a:ext cx="2640" cy="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a:t>①</a:t>
                </a:r>
                <a:r>
                  <a:rPr lang="ja-JP" altLang="en-US" sz="1600"/>
                  <a:t>データ取りの</a:t>
                </a:r>
                <a:r>
                  <a:rPr lang="ja-JP" altLang="en-US" sz="1600" b="1">
                    <a:solidFill>
                      <a:srgbClr val="CC0000"/>
                    </a:solidFill>
                  </a:rPr>
                  <a:t>期間</a:t>
                </a:r>
                <a:r>
                  <a:rPr lang="ja-JP" altLang="en-US" sz="1600"/>
                  <a:t>、</a:t>
                </a:r>
                <a:r>
                  <a:rPr lang="ja-JP" altLang="en-US" sz="1600" b="1">
                    <a:solidFill>
                      <a:srgbClr val="CC0000"/>
                    </a:solidFill>
                  </a:rPr>
                  <a:t>データ数</a:t>
                </a:r>
                <a:r>
                  <a:rPr lang="ja-JP" altLang="en-US" sz="1600"/>
                  <a:t>　、</a:t>
                </a:r>
                <a:r>
                  <a:rPr lang="ja-JP" altLang="en-US" sz="1600" b="1">
                    <a:solidFill>
                      <a:srgbClr val="CC0000"/>
                    </a:solidFill>
                  </a:rPr>
                  <a:t>作成日</a:t>
                </a:r>
                <a:r>
                  <a:rPr lang="ja-JP" altLang="en-US" sz="1600"/>
                  <a:t>　　　　　及び</a:t>
                </a:r>
                <a:r>
                  <a:rPr lang="ja-JP" altLang="en-US" sz="1600" b="1">
                    <a:solidFill>
                      <a:srgbClr val="CC0000"/>
                    </a:solidFill>
                  </a:rPr>
                  <a:t>作成者</a:t>
                </a:r>
                <a:r>
                  <a:rPr lang="ja-JP" altLang="en-US" sz="1600"/>
                  <a:t>を余白に記入すると完成です。　　　　　　</a:t>
                </a:r>
              </a:p>
            </p:txBody>
          </p:sp>
          <p:grpSp>
            <p:nvGrpSpPr>
              <p:cNvPr id="166918" name="Group 6"/>
              <p:cNvGrpSpPr>
                <a:grpSpLocks/>
              </p:cNvGrpSpPr>
              <p:nvPr/>
            </p:nvGrpSpPr>
            <p:grpSpPr bwMode="auto">
              <a:xfrm>
                <a:off x="3152" y="1159"/>
                <a:ext cx="1432" cy="1282"/>
                <a:chOff x="3224" y="1240"/>
                <a:chExt cx="1432" cy="1282"/>
              </a:xfrm>
            </p:grpSpPr>
            <p:sp>
              <p:nvSpPr>
                <p:cNvPr id="166919" name="Rectangle 7"/>
                <p:cNvSpPr>
                  <a:spLocks noChangeArrowheads="1"/>
                </p:cNvSpPr>
                <p:nvPr/>
              </p:nvSpPr>
              <p:spPr bwMode="auto">
                <a:xfrm>
                  <a:off x="3448" y="1432"/>
                  <a:ext cx="600" cy="152"/>
                </a:xfrm>
                <a:prstGeom prst="rect">
                  <a:avLst/>
                </a:prstGeom>
                <a:solidFill>
                  <a:srgbClr val="FFFF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166920" name="Group 8"/>
                <p:cNvGrpSpPr>
                  <a:grpSpLocks/>
                </p:cNvGrpSpPr>
                <p:nvPr/>
              </p:nvGrpSpPr>
              <p:grpSpPr bwMode="auto">
                <a:xfrm>
                  <a:off x="3224" y="1240"/>
                  <a:ext cx="952" cy="356"/>
                  <a:chOff x="3224" y="1240"/>
                  <a:chExt cx="952" cy="356"/>
                </a:xfrm>
              </p:grpSpPr>
              <p:sp>
                <p:nvSpPr>
                  <p:cNvPr id="166921" name="Text Box 9"/>
                  <p:cNvSpPr txBox="1">
                    <a:spLocks noChangeArrowheads="1"/>
                  </p:cNvSpPr>
                  <p:nvPr/>
                </p:nvSpPr>
                <p:spPr bwMode="auto">
                  <a:xfrm>
                    <a:off x="3224" y="1240"/>
                    <a:ext cx="952"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solidFill>
                          <a:srgbClr val="FF0000"/>
                        </a:solidFill>
                      </a:rPr>
                      <a:t>平成１８年９月</a:t>
                    </a:r>
                  </a:p>
                </p:txBody>
              </p:sp>
              <p:sp>
                <p:nvSpPr>
                  <p:cNvPr id="166922" name="Text Box 10"/>
                  <p:cNvSpPr txBox="1">
                    <a:spLocks noChangeArrowheads="1"/>
                  </p:cNvSpPr>
                  <p:nvPr/>
                </p:nvSpPr>
                <p:spPr bwMode="auto">
                  <a:xfrm>
                    <a:off x="3360" y="1400"/>
                    <a:ext cx="8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solidFill>
                          <a:srgbClr val="FF0000"/>
                        </a:solidFill>
                      </a:rPr>
                      <a:t>＝１１０</a:t>
                    </a:r>
                  </a:p>
                </p:txBody>
              </p:sp>
              <p:sp>
                <p:nvSpPr>
                  <p:cNvPr id="166923" name="Text Box 11"/>
                  <p:cNvSpPr txBox="1">
                    <a:spLocks noChangeArrowheads="1"/>
                  </p:cNvSpPr>
                  <p:nvPr/>
                </p:nvSpPr>
                <p:spPr bwMode="auto">
                  <a:xfrm>
                    <a:off x="3384" y="1384"/>
                    <a:ext cx="304"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600">
                        <a:solidFill>
                          <a:srgbClr val="FF0000"/>
                        </a:solidFill>
                      </a:rPr>
                      <a:t>n</a:t>
                    </a:r>
                  </a:p>
                </p:txBody>
              </p:sp>
            </p:grpSp>
            <p:sp>
              <p:nvSpPr>
                <p:cNvPr id="166924" name="Text Box 12"/>
                <p:cNvSpPr txBox="1">
                  <a:spLocks noChangeArrowheads="1"/>
                </p:cNvSpPr>
                <p:nvPr/>
              </p:nvSpPr>
              <p:spPr bwMode="auto">
                <a:xfrm>
                  <a:off x="3928" y="2176"/>
                  <a:ext cx="728" cy="3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solidFill>
                        <a:srgbClr val="FF0000"/>
                      </a:solidFill>
                    </a:rPr>
                    <a:t>作成日：</a:t>
                  </a:r>
                  <a:r>
                    <a:rPr lang="en-US" altLang="ja-JP" sz="1200">
                      <a:solidFill>
                        <a:srgbClr val="FF0000"/>
                      </a:solidFill>
                    </a:rPr>
                    <a:t>10/3</a:t>
                  </a:r>
                </a:p>
                <a:p>
                  <a:pPr algn="ctr">
                    <a:spcBef>
                      <a:spcPct val="50000"/>
                    </a:spcBef>
                  </a:pPr>
                  <a:r>
                    <a:rPr lang="ja-JP" altLang="en-US" sz="1200">
                      <a:solidFill>
                        <a:srgbClr val="FF0000"/>
                      </a:solidFill>
                    </a:rPr>
                    <a:t>作成者：山田</a:t>
                  </a:r>
                </a:p>
              </p:txBody>
            </p:sp>
          </p:grpSp>
        </p:grpSp>
        <p:sp>
          <p:nvSpPr>
            <p:cNvPr id="166970" name="Text Box 58"/>
            <p:cNvSpPr txBox="1">
              <a:spLocks noChangeArrowheads="1"/>
            </p:cNvSpPr>
            <p:nvPr/>
          </p:nvSpPr>
          <p:spPr bwMode="auto">
            <a:xfrm>
              <a:off x="2977" y="3451"/>
              <a:ext cx="1689"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solidFill>
                    <a:srgbClr val="FF0000"/>
                  </a:solidFill>
                </a:rPr>
                <a:t>図　６　食堂利用の苦情数</a:t>
              </a:r>
            </a:p>
          </p:txBody>
        </p:sp>
      </p:grpSp>
      <p:grpSp>
        <p:nvGrpSpPr>
          <p:cNvPr id="167009" name="Group 97"/>
          <p:cNvGrpSpPr>
            <a:grpSpLocks/>
          </p:cNvGrpSpPr>
          <p:nvPr/>
        </p:nvGrpSpPr>
        <p:grpSpPr bwMode="auto">
          <a:xfrm>
            <a:off x="4672013" y="1655763"/>
            <a:ext cx="3684587" cy="3803650"/>
            <a:chOff x="2943" y="1043"/>
            <a:chExt cx="2321" cy="2396"/>
          </a:xfrm>
        </p:grpSpPr>
        <p:sp>
          <p:nvSpPr>
            <p:cNvPr id="166927" name="Line 15"/>
            <p:cNvSpPr>
              <a:spLocks noChangeShapeType="1"/>
            </p:cNvSpPr>
            <p:nvPr/>
          </p:nvSpPr>
          <p:spPr bwMode="auto">
            <a:xfrm>
              <a:off x="4752" y="1303"/>
              <a:ext cx="0" cy="1552"/>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166928" name="Group 16"/>
            <p:cNvGrpSpPr>
              <a:grpSpLocks/>
            </p:cNvGrpSpPr>
            <p:nvPr/>
          </p:nvGrpSpPr>
          <p:grpSpPr bwMode="auto">
            <a:xfrm>
              <a:off x="4680" y="1303"/>
              <a:ext cx="72" cy="1224"/>
              <a:chOff x="4744" y="1384"/>
              <a:chExt cx="72" cy="1224"/>
            </a:xfrm>
          </p:grpSpPr>
          <p:sp>
            <p:nvSpPr>
              <p:cNvPr id="166929" name="Line 17"/>
              <p:cNvSpPr>
                <a:spLocks noChangeShapeType="1"/>
              </p:cNvSpPr>
              <p:nvPr/>
            </p:nvSpPr>
            <p:spPr bwMode="auto">
              <a:xfrm>
                <a:off x="4744" y="1384"/>
                <a:ext cx="7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6930" name="Line 18"/>
              <p:cNvSpPr>
                <a:spLocks noChangeShapeType="1"/>
              </p:cNvSpPr>
              <p:nvPr/>
            </p:nvSpPr>
            <p:spPr bwMode="auto">
              <a:xfrm>
                <a:off x="4744" y="2608"/>
                <a:ext cx="7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6931" name="Line 19"/>
              <p:cNvSpPr>
                <a:spLocks noChangeShapeType="1"/>
              </p:cNvSpPr>
              <p:nvPr/>
            </p:nvSpPr>
            <p:spPr bwMode="auto">
              <a:xfrm>
                <a:off x="4744" y="2320"/>
                <a:ext cx="7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6932" name="Line 20"/>
              <p:cNvSpPr>
                <a:spLocks noChangeShapeType="1"/>
              </p:cNvSpPr>
              <p:nvPr/>
            </p:nvSpPr>
            <p:spPr bwMode="auto">
              <a:xfrm>
                <a:off x="4744" y="2008"/>
                <a:ext cx="7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6933" name="Line 21"/>
              <p:cNvSpPr>
                <a:spLocks noChangeShapeType="1"/>
              </p:cNvSpPr>
              <p:nvPr/>
            </p:nvSpPr>
            <p:spPr bwMode="auto">
              <a:xfrm>
                <a:off x="4744" y="1688"/>
                <a:ext cx="7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166935" name="Text Box 23"/>
            <p:cNvSpPr txBox="1">
              <a:spLocks noChangeArrowheads="1"/>
            </p:cNvSpPr>
            <p:nvPr/>
          </p:nvSpPr>
          <p:spPr bwMode="auto">
            <a:xfrm>
              <a:off x="4696" y="1207"/>
              <a:ext cx="4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１００</a:t>
              </a:r>
            </a:p>
          </p:txBody>
        </p:sp>
        <p:sp>
          <p:nvSpPr>
            <p:cNvPr id="166936" name="Text Box 24"/>
            <p:cNvSpPr txBox="1">
              <a:spLocks noChangeArrowheads="1"/>
            </p:cNvSpPr>
            <p:nvPr/>
          </p:nvSpPr>
          <p:spPr bwMode="auto">
            <a:xfrm>
              <a:off x="4696" y="1511"/>
              <a:ext cx="4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８０</a:t>
              </a:r>
            </a:p>
          </p:txBody>
        </p:sp>
        <p:sp>
          <p:nvSpPr>
            <p:cNvPr id="166937" name="Text Box 25"/>
            <p:cNvSpPr txBox="1">
              <a:spLocks noChangeArrowheads="1"/>
            </p:cNvSpPr>
            <p:nvPr/>
          </p:nvSpPr>
          <p:spPr bwMode="auto">
            <a:xfrm>
              <a:off x="4696" y="1831"/>
              <a:ext cx="4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６０</a:t>
              </a:r>
            </a:p>
          </p:txBody>
        </p:sp>
        <p:sp>
          <p:nvSpPr>
            <p:cNvPr id="166938" name="Text Box 26"/>
            <p:cNvSpPr txBox="1">
              <a:spLocks noChangeArrowheads="1"/>
            </p:cNvSpPr>
            <p:nvPr/>
          </p:nvSpPr>
          <p:spPr bwMode="auto">
            <a:xfrm>
              <a:off x="4696" y="2135"/>
              <a:ext cx="4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４０</a:t>
              </a:r>
            </a:p>
          </p:txBody>
        </p:sp>
        <p:sp>
          <p:nvSpPr>
            <p:cNvPr id="166939" name="Text Box 27"/>
            <p:cNvSpPr txBox="1">
              <a:spLocks noChangeArrowheads="1"/>
            </p:cNvSpPr>
            <p:nvPr/>
          </p:nvSpPr>
          <p:spPr bwMode="auto">
            <a:xfrm>
              <a:off x="4696" y="2423"/>
              <a:ext cx="4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２０</a:t>
              </a:r>
            </a:p>
          </p:txBody>
        </p:sp>
        <p:sp>
          <p:nvSpPr>
            <p:cNvPr id="166940" name="Text Box 28"/>
            <p:cNvSpPr txBox="1">
              <a:spLocks noChangeArrowheads="1"/>
            </p:cNvSpPr>
            <p:nvPr/>
          </p:nvSpPr>
          <p:spPr bwMode="auto">
            <a:xfrm>
              <a:off x="4704" y="2743"/>
              <a:ext cx="4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０</a:t>
              </a:r>
            </a:p>
          </p:txBody>
        </p:sp>
        <p:sp>
          <p:nvSpPr>
            <p:cNvPr id="166941" name="Text Box 29"/>
            <p:cNvSpPr txBox="1">
              <a:spLocks noChangeArrowheads="1"/>
            </p:cNvSpPr>
            <p:nvPr/>
          </p:nvSpPr>
          <p:spPr bwMode="auto">
            <a:xfrm>
              <a:off x="4808" y="1043"/>
              <a:ext cx="37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a:t>
              </a:r>
            </a:p>
          </p:txBody>
        </p:sp>
        <p:grpSp>
          <p:nvGrpSpPr>
            <p:cNvPr id="166942" name="Group 30"/>
            <p:cNvGrpSpPr>
              <a:grpSpLocks/>
            </p:cNvGrpSpPr>
            <p:nvPr/>
          </p:nvGrpSpPr>
          <p:grpSpPr bwMode="auto">
            <a:xfrm>
              <a:off x="3022" y="2767"/>
              <a:ext cx="1706" cy="672"/>
              <a:chOff x="3286" y="2728"/>
              <a:chExt cx="1706" cy="672"/>
            </a:xfrm>
          </p:grpSpPr>
          <p:sp>
            <p:nvSpPr>
              <p:cNvPr id="166943" name="Text Box 31"/>
              <p:cNvSpPr txBox="1">
                <a:spLocks noChangeArrowheads="1"/>
              </p:cNvSpPr>
              <p:nvPr/>
            </p:nvSpPr>
            <p:spPr bwMode="auto">
              <a:xfrm>
                <a:off x="3286" y="2768"/>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混　雑</a:t>
                </a:r>
              </a:p>
            </p:txBody>
          </p:sp>
          <p:sp>
            <p:nvSpPr>
              <p:cNvPr id="166944" name="Text Box 32"/>
              <p:cNvSpPr txBox="1">
                <a:spLocks noChangeArrowheads="1"/>
              </p:cNvSpPr>
              <p:nvPr/>
            </p:nvSpPr>
            <p:spPr bwMode="auto">
              <a:xfrm>
                <a:off x="3542" y="2728"/>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r">
                  <a:spcBef>
                    <a:spcPct val="50000"/>
                  </a:spcBef>
                </a:pPr>
                <a:r>
                  <a:rPr lang="ja-JP" altLang="en-US" sz="1400"/>
                  <a:t>メニュー少</a:t>
                </a:r>
              </a:p>
            </p:txBody>
          </p:sp>
          <p:sp>
            <p:nvSpPr>
              <p:cNvPr id="166945" name="Text Box 33"/>
              <p:cNvSpPr txBox="1">
                <a:spLocks noChangeArrowheads="1"/>
              </p:cNvSpPr>
              <p:nvPr/>
            </p:nvSpPr>
            <p:spPr bwMode="auto">
              <a:xfrm>
                <a:off x="3798" y="2736"/>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r">
                  <a:spcBef>
                    <a:spcPct val="50000"/>
                  </a:spcBef>
                </a:pPr>
                <a:r>
                  <a:rPr lang="ja-JP" altLang="en-US" sz="1400"/>
                  <a:t>値段高い</a:t>
                </a:r>
              </a:p>
            </p:txBody>
          </p:sp>
          <p:sp>
            <p:nvSpPr>
              <p:cNvPr id="166946" name="Text Box 34"/>
              <p:cNvSpPr txBox="1">
                <a:spLocks noChangeArrowheads="1"/>
              </p:cNvSpPr>
              <p:nvPr/>
            </p:nvSpPr>
            <p:spPr bwMode="auto">
              <a:xfrm>
                <a:off x="4038" y="2760"/>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味</a:t>
                </a:r>
              </a:p>
            </p:txBody>
          </p:sp>
          <p:sp>
            <p:nvSpPr>
              <p:cNvPr id="166947" name="Text Box 35"/>
              <p:cNvSpPr txBox="1">
                <a:spLocks noChangeArrowheads="1"/>
              </p:cNvSpPr>
              <p:nvPr/>
            </p:nvSpPr>
            <p:spPr bwMode="auto">
              <a:xfrm>
                <a:off x="4270" y="2736"/>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　空　調</a:t>
                </a:r>
              </a:p>
            </p:txBody>
          </p:sp>
          <p:sp>
            <p:nvSpPr>
              <p:cNvPr id="166948" name="Text Box 36"/>
              <p:cNvSpPr txBox="1">
                <a:spLocks noChangeArrowheads="1"/>
              </p:cNvSpPr>
              <p:nvPr/>
            </p:nvSpPr>
            <p:spPr bwMode="auto">
              <a:xfrm>
                <a:off x="4502" y="2768"/>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設　備</a:t>
                </a:r>
              </a:p>
            </p:txBody>
          </p:sp>
          <p:sp>
            <p:nvSpPr>
              <p:cNvPr id="166949" name="Text Box 37"/>
              <p:cNvSpPr txBox="1">
                <a:spLocks noChangeArrowheads="1"/>
              </p:cNvSpPr>
              <p:nvPr/>
            </p:nvSpPr>
            <p:spPr bwMode="auto">
              <a:xfrm>
                <a:off x="4742" y="2736"/>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その他</a:t>
                </a:r>
              </a:p>
            </p:txBody>
          </p:sp>
        </p:grpSp>
        <p:grpSp>
          <p:nvGrpSpPr>
            <p:cNvPr id="166971" name="Group 59"/>
            <p:cNvGrpSpPr>
              <a:grpSpLocks/>
            </p:cNvGrpSpPr>
            <p:nvPr/>
          </p:nvGrpSpPr>
          <p:grpSpPr bwMode="auto">
            <a:xfrm>
              <a:off x="2960" y="2311"/>
              <a:ext cx="1536" cy="544"/>
              <a:chOff x="3288" y="2392"/>
              <a:chExt cx="1536" cy="544"/>
            </a:xfrm>
          </p:grpSpPr>
          <p:sp>
            <p:nvSpPr>
              <p:cNvPr id="166972" name="Rectangle 60"/>
              <p:cNvSpPr>
                <a:spLocks noChangeArrowheads="1"/>
              </p:cNvSpPr>
              <p:nvPr/>
            </p:nvSpPr>
            <p:spPr bwMode="auto">
              <a:xfrm>
                <a:off x="3288" y="2392"/>
                <a:ext cx="256" cy="544"/>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6973" name="Rectangle 61"/>
              <p:cNvSpPr>
                <a:spLocks noChangeArrowheads="1"/>
              </p:cNvSpPr>
              <p:nvPr/>
            </p:nvSpPr>
            <p:spPr bwMode="auto">
              <a:xfrm>
                <a:off x="3544" y="2664"/>
                <a:ext cx="256" cy="272"/>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6974" name="Rectangle 62"/>
              <p:cNvSpPr>
                <a:spLocks noChangeArrowheads="1"/>
              </p:cNvSpPr>
              <p:nvPr/>
            </p:nvSpPr>
            <p:spPr bwMode="auto">
              <a:xfrm>
                <a:off x="3800" y="2736"/>
                <a:ext cx="256" cy="200"/>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6975" name="Rectangle 63"/>
              <p:cNvSpPr>
                <a:spLocks noChangeArrowheads="1"/>
              </p:cNvSpPr>
              <p:nvPr/>
            </p:nvSpPr>
            <p:spPr bwMode="auto">
              <a:xfrm>
                <a:off x="4056" y="2800"/>
                <a:ext cx="256" cy="136"/>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6976" name="Rectangle 64"/>
              <p:cNvSpPr>
                <a:spLocks noChangeArrowheads="1"/>
              </p:cNvSpPr>
              <p:nvPr/>
            </p:nvSpPr>
            <p:spPr bwMode="auto">
              <a:xfrm>
                <a:off x="4312" y="2824"/>
                <a:ext cx="256" cy="112"/>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6977" name="Rectangle 65"/>
              <p:cNvSpPr>
                <a:spLocks noChangeArrowheads="1"/>
              </p:cNvSpPr>
              <p:nvPr/>
            </p:nvSpPr>
            <p:spPr bwMode="auto">
              <a:xfrm>
                <a:off x="4568" y="2856"/>
                <a:ext cx="256" cy="80"/>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166978" name="Rectangle 66"/>
            <p:cNvSpPr>
              <a:spLocks noChangeArrowheads="1"/>
            </p:cNvSpPr>
            <p:nvPr/>
          </p:nvSpPr>
          <p:spPr bwMode="auto">
            <a:xfrm>
              <a:off x="4496" y="2703"/>
              <a:ext cx="256" cy="152"/>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6981" name="Text Box 69"/>
            <p:cNvSpPr txBox="1">
              <a:spLocks noChangeArrowheads="1"/>
            </p:cNvSpPr>
            <p:nvPr/>
          </p:nvSpPr>
          <p:spPr bwMode="auto">
            <a:xfrm>
              <a:off x="4152" y="1502"/>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66982" name="Text Box 70"/>
            <p:cNvSpPr txBox="1">
              <a:spLocks noChangeArrowheads="1"/>
            </p:cNvSpPr>
            <p:nvPr/>
          </p:nvSpPr>
          <p:spPr bwMode="auto">
            <a:xfrm>
              <a:off x="3896" y="1623"/>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66983" name="Text Box 71"/>
            <p:cNvSpPr txBox="1">
              <a:spLocks noChangeArrowheads="1"/>
            </p:cNvSpPr>
            <p:nvPr/>
          </p:nvSpPr>
          <p:spPr bwMode="auto">
            <a:xfrm>
              <a:off x="3631" y="1750"/>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66984" name="Text Box 72"/>
            <p:cNvSpPr txBox="1">
              <a:spLocks noChangeArrowheads="1"/>
            </p:cNvSpPr>
            <p:nvPr/>
          </p:nvSpPr>
          <p:spPr bwMode="auto">
            <a:xfrm>
              <a:off x="3375" y="1941"/>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66985" name="Text Box 73"/>
            <p:cNvSpPr txBox="1">
              <a:spLocks noChangeArrowheads="1"/>
            </p:cNvSpPr>
            <p:nvPr/>
          </p:nvSpPr>
          <p:spPr bwMode="auto">
            <a:xfrm>
              <a:off x="3128" y="2239"/>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66986" name="Text Box 74"/>
            <p:cNvSpPr txBox="1">
              <a:spLocks noChangeArrowheads="1"/>
            </p:cNvSpPr>
            <p:nvPr/>
          </p:nvSpPr>
          <p:spPr bwMode="auto">
            <a:xfrm>
              <a:off x="4408" y="1414"/>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66987" name="Text Box 75"/>
            <p:cNvSpPr txBox="1">
              <a:spLocks noChangeArrowheads="1"/>
            </p:cNvSpPr>
            <p:nvPr/>
          </p:nvSpPr>
          <p:spPr bwMode="auto">
            <a:xfrm>
              <a:off x="4664" y="1231"/>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66988" name="Line 76"/>
            <p:cNvSpPr>
              <a:spLocks noChangeShapeType="1"/>
            </p:cNvSpPr>
            <p:nvPr/>
          </p:nvSpPr>
          <p:spPr bwMode="auto">
            <a:xfrm rot="21299207" flipV="1">
              <a:off x="2943" y="2339"/>
              <a:ext cx="287" cy="50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6989" name="Line 77"/>
            <p:cNvSpPr>
              <a:spLocks noChangeShapeType="1"/>
            </p:cNvSpPr>
            <p:nvPr/>
          </p:nvSpPr>
          <p:spPr bwMode="auto">
            <a:xfrm rot="414213" flipV="1">
              <a:off x="3480" y="1823"/>
              <a:ext cx="224" cy="224"/>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6990" name="Line 78"/>
            <p:cNvSpPr>
              <a:spLocks noChangeShapeType="1"/>
            </p:cNvSpPr>
            <p:nvPr/>
          </p:nvSpPr>
          <p:spPr bwMode="auto">
            <a:xfrm rot="20370755" flipV="1">
              <a:off x="3176" y="2082"/>
              <a:ext cx="328" cy="189"/>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6991" name="Line 79"/>
            <p:cNvSpPr>
              <a:spLocks noChangeShapeType="1"/>
            </p:cNvSpPr>
            <p:nvPr/>
          </p:nvSpPr>
          <p:spPr bwMode="auto">
            <a:xfrm rot="248694" flipV="1">
              <a:off x="3728" y="1703"/>
              <a:ext cx="236" cy="136"/>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6992" name="Line 80"/>
            <p:cNvSpPr>
              <a:spLocks noChangeShapeType="1"/>
            </p:cNvSpPr>
            <p:nvPr/>
          </p:nvSpPr>
          <p:spPr bwMode="auto">
            <a:xfrm rot="21020423" flipV="1">
              <a:off x="3959" y="1613"/>
              <a:ext cx="279" cy="7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6993" name="Line 81"/>
            <p:cNvSpPr>
              <a:spLocks noChangeShapeType="1"/>
            </p:cNvSpPr>
            <p:nvPr/>
          </p:nvSpPr>
          <p:spPr bwMode="auto">
            <a:xfrm rot="21269423" flipV="1">
              <a:off x="4224" y="1508"/>
              <a:ext cx="280" cy="7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6994" name="Line 82"/>
            <p:cNvSpPr>
              <a:spLocks noChangeShapeType="1"/>
            </p:cNvSpPr>
            <p:nvPr/>
          </p:nvSpPr>
          <p:spPr bwMode="auto">
            <a:xfrm rot="21243493" flipV="1">
              <a:off x="4496" y="1327"/>
              <a:ext cx="264" cy="152"/>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6995" name="Text Box 83"/>
            <p:cNvSpPr txBox="1">
              <a:spLocks noChangeArrowheads="1"/>
            </p:cNvSpPr>
            <p:nvPr/>
          </p:nvSpPr>
          <p:spPr bwMode="auto">
            <a:xfrm>
              <a:off x="5014" y="1423"/>
              <a:ext cx="250" cy="11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累積比率</a:t>
              </a:r>
            </a:p>
          </p:txBody>
        </p:sp>
      </p:grpSp>
      <p:grpSp>
        <p:nvGrpSpPr>
          <p:cNvPr id="167007" name="Group 95"/>
          <p:cNvGrpSpPr>
            <a:grpSpLocks/>
          </p:cNvGrpSpPr>
          <p:nvPr/>
        </p:nvGrpSpPr>
        <p:grpSpPr bwMode="auto">
          <a:xfrm>
            <a:off x="228600" y="2486025"/>
            <a:ext cx="5076825" cy="2371725"/>
            <a:chOff x="144" y="1566"/>
            <a:chExt cx="3198" cy="1494"/>
          </a:xfrm>
        </p:grpSpPr>
        <p:sp>
          <p:nvSpPr>
            <p:cNvPr id="166997" name="Rectangle 85" descr="青い画用紙"/>
            <p:cNvSpPr>
              <a:spLocks noChangeArrowheads="1"/>
            </p:cNvSpPr>
            <p:nvPr/>
          </p:nvSpPr>
          <p:spPr bwMode="auto">
            <a:xfrm>
              <a:off x="144" y="2208"/>
              <a:ext cx="2315" cy="852"/>
            </a:xfrm>
            <a:prstGeom prst="rect">
              <a:avLst/>
            </a:prstGeom>
            <a:blipFill dpi="0" rotWithShape="0">
              <a:blip r:embed="rId3"/>
              <a:srcRect/>
              <a:tile tx="0" ty="0" sx="100000" sy="100000" flip="none" algn="tl"/>
            </a:blip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7000" name="Text Box 88"/>
            <p:cNvSpPr txBox="1">
              <a:spLocks noChangeArrowheads="1"/>
            </p:cNvSpPr>
            <p:nvPr/>
          </p:nvSpPr>
          <p:spPr bwMode="auto">
            <a:xfrm>
              <a:off x="364" y="2560"/>
              <a:ext cx="2140" cy="460"/>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時間と金額は　「合計＝○○○」　　　　　　　その他は　　　　「　　＝○○○」　　　　　　　　　</a:t>
              </a:r>
            </a:p>
          </p:txBody>
        </p:sp>
        <p:sp>
          <p:nvSpPr>
            <p:cNvPr id="167001" name="Text Box 89"/>
            <p:cNvSpPr txBox="1">
              <a:spLocks noChangeArrowheads="1"/>
            </p:cNvSpPr>
            <p:nvPr/>
          </p:nvSpPr>
          <p:spPr bwMode="auto">
            <a:xfrm>
              <a:off x="1169" y="2688"/>
              <a:ext cx="285" cy="192"/>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a:t>n</a:t>
              </a:r>
            </a:p>
          </p:txBody>
        </p:sp>
        <p:sp>
          <p:nvSpPr>
            <p:cNvPr id="166999" name="Text Box 87"/>
            <p:cNvSpPr txBox="1">
              <a:spLocks noChangeArrowheads="1"/>
            </p:cNvSpPr>
            <p:nvPr/>
          </p:nvSpPr>
          <p:spPr bwMode="auto">
            <a:xfrm>
              <a:off x="239" y="2325"/>
              <a:ext cx="2067" cy="326"/>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a:t>(</a:t>
              </a:r>
              <a:r>
                <a:rPr lang="ja-JP" altLang="en-US" sz="1400"/>
                <a:t>注）データ数の書き方　　　　　　　　　　　　　　</a:t>
              </a:r>
            </a:p>
          </p:txBody>
        </p:sp>
        <p:sp>
          <p:nvSpPr>
            <p:cNvPr id="167005" name="Line 93"/>
            <p:cNvSpPr>
              <a:spLocks noChangeShapeType="1"/>
            </p:cNvSpPr>
            <p:nvPr/>
          </p:nvSpPr>
          <p:spPr bwMode="auto">
            <a:xfrm flipV="1">
              <a:off x="2473" y="1566"/>
              <a:ext cx="869" cy="849"/>
            </a:xfrm>
            <a:prstGeom prst="line">
              <a:avLst/>
            </a:prstGeom>
            <a:noFill/>
            <a:ln w="38100">
              <a:solidFill>
                <a:schemeClr val="tx1"/>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167010" name="Text Box 98"/>
          <p:cNvSpPr txBox="1">
            <a:spLocks noChangeArrowheads="1"/>
          </p:cNvSpPr>
          <p:nvPr/>
        </p:nvSpPr>
        <p:spPr bwMode="auto">
          <a:xfrm>
            <a:off x="8405813" y="100013"/>
            <a:ext cx="7381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a:t>P</a:t>
            </a:r>
            <a:r>
              <a:rPr lang="ja-JP" altLang="en-US" sz="1600"/>
              <a:t>２８</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167008"/>
                                        </p:tgtEl>
                                        <p:attrNameLst>
                                          <p:attrName>style.visibility</p:attrName>
                                        </p:attrNameLst>
                                      </p:cBhvr>
                                      <p:to>
                                        <p:strVal val="visible"/>
                                      </p:to>
                                    </p:set>
                                    <p:anim calcmode="lin" valueType="num">
                                      <p:cBhvr additive="base">
                                        <p:cTn id="7" dur="500" fill="hold"/>
                                        <p:tgtEl>
                                          <p:spTgt spid="167008"/>
                                        </p:tgtEl>
                                        <p:attrNameLst>
                                          <p:attrName>ppt_x</p:attrName>
                                        </p:attrNameLst>
                                      </p:cBhvr>
                                      <p:tavLst>
                                        <p:tav tm="0">
                                          <p:val>
                                            <p:strVal val="0-#ppt_w/2"/>
                                          </p:val>
                                        </p:tav>
                                        <p:tav tm="100000">
                                          <p:val>
                                            <p:strVal val="#ppt_x"/>
                                          </p:val>
                                        </p:tav>
                                      </p:tavLst>
                                    </p:anim>
                                    <p:anim calcmode="lin" valueType="num">
                                      <p:cBhvr additive="base">
                                        <p:cTn id="8" dur="500" fill="hold"/>
                                        <p:tgtEl>
                                          <p:spTgt spid="167008"/>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167007"/>
                                        </p:tgtEl>
                                        <p:attrNameLst>
                                          <p:attrName>style.visibility</p:attrName>
                                        </p:attrNameLst>
                                      </p:cBhvr>
                                      <p:to>
                                        <p:strVal val="visible"/>
                                      </p:to>
                                    </p:set>
                                    <p:anim calcmode="lin" valueType="num">
                                      <p:cBhvr additive="base">
                                        <p:cTn id="13" dur="500" fill="hold"/>
                                        <p:tgtEl>
                                          <p:spTgt spid="167007"/>
                                        </p:tgtEl>
                                        <p:attrNameLst>
                                          <p:attrName>ppt_x</p:attrName>
                                        </p:attrNameLst>
                                      </p:cBhvr>
                                      <p:tavLst>
                                        <p:tav tm="0">
                                          <p:val>
                                            <p:strVal val="0-#ppt_w/2"/>
                                          </p:val>
                                        </p:tav>
                                        <p:tav tm="100000">
                                          <p:val>
                                            <p:strVal val="#ppt_x"/>
                                          </p:val>
                                        </p:tav>
                                      </p:tavLst>
                                    </p:anim>
                                    <p:anim calcmode="lin" valueType="num">
                                      <p:cBhvr additive="base">
                                        <p:cTn id="14" dur="500" fill="hold"/>
                                        <p:tgtEl>
                                          <p:spTgt spid="16700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Rectangle 2"/>
          <p:cNvSpPr>
            <a:spLocks noChangeArrowheads="1"/>
          </p:cNvSpPr>
          <p:nvPr/>
        </p:nvSpPr>
        <p:spPr bwMode="auto">
          <a:xfrm>
            <a:off x="209550" y="198438"/>
            <a:ext cx="4870450" cy="469900"/>
          </a:xfrm>
          <a:prstGeom prst="rect">
            <a:avLst/>
          </a:prstGeom>
          <a:solidFill>
            <a:srgbClr val="FFFF66"/>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b="1"/>
              <a:t>作成にあたっての留意点　Ｎｏ１</a:t>
            </a:r>
            <a:endParaRPr lang="ja-JP" altLang="en-US"/>
          </a:p>
        </p:txBody>
      </p:sp>
      <p:grpSp>
        <p:nvGrpSpPr>
          <p:cNvPr id="168046" name="Group 110"/>
          <p:cNvGrpSpPr>
            <a:grpSpLocks/>
          </p:cNvGrpSpPr>
          <p:nvPr/>
        </p:nvGrpSpPr>
        <p:grpSpPr bwMode="auto">
          <a:xfrm>
            <a:off x="2117725" y="1905000"/>
            <a:ext cx="4340225" cy="4279900"/>
            <a:chOff x="1334" y="1200"/>
            <a:chExt cx="2734" cy="2696"/>
          </a:xfrm>
        </p:grpSpPr>
        <p:sp>
          <p:nvSpPr>
            <p:cNvPr id="167940" name="Text Box 4"/>
            <p:cNvSpPr txBox="1">
              <a:spLocks noChangeArrowheads="1"/>
            </p:cNvSpPr>
            <p:nvPr/>
          </p:nvSpPr>
          <p:spPr bwMode="auto">
            <a:xfrm>
              <a:off x="2008" y="1448"/>
              <a:ext cx="952"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平成１８年９月</a:t>
              </a:r>
            </a:p>
          </p:txBody>
        </p:sp>
        <p:sp>
          <p:nvSpPr>
            <p:cNvPr id="167941" name="Text Box 5"/>
            <p:cNvSpPr txBox="1">
              <a:spLocks noChangeArrowheads="1"/>
            </p:cNvSpPr>
            <p:nvPr/>
          </p:nvSpPr>
          <p:spPr bwMode="auto">
            <a:xfrm>
              <a:off x="2144" y="1608"/>
              <a:ext cx="8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＝１１０</a:t>
              </a:r>
            </a:p>
          </p:txBody>
        </p:sp>
        <p:sp>
          <p:nvSpPr>
            <p:cNvPr id="167942" name="Text Box 6"/>
            <p:cNvSpPr txBox="1">
              <a:spLocks noChangeArrowheads="1"/>
            </p:cNvSpPr>
            <p:nvPr/>
          </p:nvSpPr>
          <p:spPr bwMode="auto">
            <a:xfrm>
              <a:off x="2168" y="1592"/>
              <a:ext cx="304"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600"/>
                <a:t>n</a:t>
              </a:r>
            </a:p>
          </p:txBody>
        </p:sp>
        <p:sp>
          <p:nvSpPr>
            <p:cNvPr id="167943" name="Text Box 7"/>
            <p:cNvSpPr txBox="1">
              <a:spLocks noChangeArrowheads="1"/>
            </p:cNvSpPr>
            <p:nvPr/>
          </p:nvSpPr>
          <p:spPr bwMode="auto">
            <a:xfrm>
              <a:off x="2712" y="2384"/>
              <a:ext cx="728" cy="3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作成日：</a:t>
              </a:r>
              <a:r>
                <a:rPr lang="en-US" altLang="ja-JP" sz="1200"/>
                <a:t>10/3</a:t>
              </a:r>
            </a:p>
            <a:p>
              <a:pPr algn="ctr">
                <a:spcBef>
                  <a:spcPct val="50000"/>
                </a:spcBef>
              </a:pPr>
              <a:r>
                <a:rPr lang="ja-JP" altLang="en-US" sz="1200"/>
                <a:t>作成者：山田</a:t>
              </a:r>
            </a:p>
          </p:txBody>
        </p:sp>
        <p:sp>
          <p:nvSpPr>
            <p:cNvPr id="167944" name="Line 8"/>
            <p:cNvSpPr>
              <a:spLocks noChangeShapeType="1"/>
            </p:cNvSpPr>
            <p:nvPr/>
          </p:nvSpPr>
          <p:spPr bwMode="auto">
            <a:xfrm>
              <a:off x="3600" y="1592"/>
              <a:ext cx="0" cy="1552"/>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167945" name="Group 9"/>
            <p:cNvGrpSpPr>
              <a:grpSpLocks/>
            </p:cNvGrpSpPr>
            <p:nvPr/>
          </p:nvGrpSpPr>
          <p:grpSpPr bwMode="auto">
            <a:xfrm>
              <a:off x="3528" y="1592"/>
              <a:ext cx="72" cy="1224"/>
              <a:chOff x="4744" y="1384"/>
              <a:chExt cx="72" cy="1224"/>
            </a:xfrm>
          </p:grpSpPr>
          <p:sp>
            <p:nvSpPr>
              <p:cNvPr id="167946" name="Line 10"/>
              <p:cNvSpPr>
                <a:spLocks noChangeShapeType="1"/>
              </p:cNvSpPr>
              <p:nvPr/>
            </p:nvSpPr>
            <p:spPr bwMode="auto">
              <a:xfrm>
                <a:off x="4744" y="1384"/>
                <a:ext cx="7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7947" name="Line 11"/>
              <p:cNvSpPr>
                <a:spLocks noChangeShapeType="1"/>
              </p:cNvSpPr>
              <p:nvPr/>
            </p:nvSpPr>
            <p:spPr bwMode="auto">
              <a:xfrm>
                <a:off x="4744" y="2608"/>
                <a:ext cx="7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7948" name="Line 12"/>
              <p:cNvSpPr>
                <a:spLocks noChangeShapeType="1"/>
              </p:cNvSpPr>
              <p:nvPr/>
            </p:nvSpPr>
            <p:spPr bwMode="auto">
              <a:xfrm>
                <a:off x="4744" y="2320"/>
                <a:ext cx="7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7949" name="Line 13"/>
              <p:cNvSpPr>
                <a:spLocks noChangeShapeType="1"/>
              </p:cNvSpPr>
              <p:nvPr/>
            </p:nvSpPr>
            <p:spPr bwMode="auto">
              <a:xfrm>
                <a:off x="4744" y="2008"/>
                <a:ext cx="7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7950" name="Line 14"/>
              <p:cNvSpPr>
                <a:spLocks noChangeShapeType="1"/>
              </p:cNvSpPr>
              <p:nvPr/>
            </p:nvSpPr>
            <p:spPr bwMode="auto">
              <a:xfrm>
                <a:off x="4744" y="1688"/>
                <a:ext cx="7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167952" name="Text Box 16"/>
            <p:cNvSpPr txBox="1">
              <a:spLocks noChangeArrowheads="1"/>
            </p:cNvSpPr>
            <p:nvPr/>
          </p:nvSpPr>
          <p:spPr bwMode="auto">
            <a:xfrm>
              <a:off x="3544" y="1496"/>
              <a:ext cx="4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１００</a:t>
              </a:r>
            </a:p>
          </p:txBody>
        </p:sp>
        <p:sp>
          <p:nvSpPr>
            <p:cNvPr id="167953" name="Text Box 17"/>
            <p:cNvSpPr txBox="1">
              <a:spLocks noChangeArrowheads="1"/>
            </p:cNvSpPr>
            <p:nvPr/>
          </p:nvSpPr>
          <p:spPr bwMode="auto">
            <a:xfrm>
              <a:off x="3544" y="1800"/>
              <a:ext cx="4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８０</a:t>
              </a:r>
            </a:p>
          </p:txBody>
        </p:sp>
        <p:sp>
          <p:nvSpPr>
            <p:cNvPr id="167954" name="Text Box 18"/>
            <p:cNvSpPr txBox="1">
              <a:spLocks noChangeArrowheads="1"/>
            </p:cNvSpPr>
            <p:nvPr/>
          </p:nvSpPr>
          <p:spPr bwMode="auto">
            <a:xfrm>
              <a:off x="3544" y="2120"/>
              <a:ext cx="4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６０</a:t>
              </a:r>
            </a:p>
          </p:txBody>
        </p:sp>
        <p:sp>
          <p:nvSpPr>
            <p:cNvPr id="167955" name="Text Box 19"/>
            <p:cNvSpPr txBox="1">
              <a:spLocks noChangeArrowheads="1"/>
            </p:cNvSpPr>
            <p:nvPr/>
          </p:nvSpPr>
          <p:spPr bwMode="auto">
            <a:xfrm>
              <a:off x="3544" y="2424"/>
              <a:ext cx="4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４０</a:t>
              </a:r>
            </a:p>
          </p:txBody>
        </p:sp>
        <p:sp>
          <p:nvSpPr>
            <p:cNvPr id="167956" name="Text Box 20"/>
            <p:cNvSpPr txBox="1">
              <a:spLocks noChangeArrowheads="1"/>
            </p:cNvSpPr>
            <p:nvPr/>
          </p:nvSpPr>
          <p:spPr bwMode="auto">
            <a:xfrm>
              <a:off x="3544" y="2712"/>
              <a:ext cx="4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２０</a:t>
              </a:r>
            </a:p>
          </p:txBody>
        </p:sp>
        <p:sp>
          <p:nvSpPr>
            <p:cNvPr id="167957" name="Text Box 21"/>
            <p:cNvSpPr txBox="1">
              <a:spLocks noChangeArrowheads="1"/>
            </p:cNvSpPr>
            <p:nvPr/>
          </p:nvSpPr>
          <p:spPr bwMode="auto">
            <a:xfrm>
              <a:off x="3552" y="3032"/>
              <a:ext cx="4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０</a:t>
              </a:r>
            </a:p>
          </p:txBody>
        </p:sp>
        <p:sp>
          <p:nvSpPr>
            <p:cNvPr id="167958" name="Text Box 22"/>
            <p:cNvSpPr txBox="1">
              <a:spLocks noChangeArrowheads="1"/>
            </p:cNvSpPr>
            <p:nvPr/>
          </p:nvSpPr>
          <p:spPr bwMode="auto">
            <a:xfrm>
              <a:off x="3638" y="1350"/>
              <a:ext cx="430"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a:t>
              </a:r>
            </a:p>
          </p:txBody>
        </p:sp>
        <p:sp>
          <p:nvSpPr>
            <p:cNvPr id="167960" name="Text Box 24"/>
            <p:cNvSpPr txBox="1">
              <a:spLocks noChangeArrowheads="1"/>
            </p:cNvSpPr>
            <p:nvPr/>
          </p:nvSpPr>
          <p:spPr bwMode="auto">
            <a:xfrm>
              <a:off x="1852" y="3096"/>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混　雑</a:t>
              </a:r>
            </a:p>
          </p:txBody>
        </p:sp>
        <p:sp>
          <p:nvSpPr>
            <p:cNvPr id="167961" name="Text Box 25"/>
            <p:cNvSpPr txBox="1">
              <a:spLocks noChangeArrowheads="1"/>
            </p:cNvSpPr>
            <p:nvPr/>
          </p:nvSpPr>
          <p:spPr bwMode="auto">
            <a:xfrm>
              <a:off x="2126" y="3056"/>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r">
                <a:spcBef>
                  <a:spcPct val="50000"/>
                </a:spcBef>
              </a:pPr>
              <a:r>
                <a:rPr lang="ja-JP" altLang="en-US" sz="1400"/>
                <a:t>メニュー少</a:t>
              </a:r>
            </a:p>
          </p:txBody>
        </p:sp>
        <p:sp>
          <p:nvSpPr>
            <p:cNvPr id="167962" name="Text Box 26"/>
            <p:cNvSpPr txBox="1">
              <a:spLocks noChangeArrowheads="1"/>
            </p:cNvSpPr>
            <p:nvPr/>
          </p:nvSpPr>
          <p:spPr bwMode="auto">
            <a:xfrm>
              <a:off x="2382" y="3064"/>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r">
                <a:spcBef>
                  <a:spcPct val="50000"/>
                </a:spcBef>
              </a:pPr>
              <a:r>
                <a:rPr lang="ja-JP" altLang="en-US" sz="1400"/>
                <a:t>値段高い</a:t>
              </a:r>
            </a:p>
          </p:txBody>
        </p:sp>
        <p:sp>
          <p:nvSpPr>
            <p:cNvPr id="167963" name="Text Box 27"/>
            <p:cNvSpPr txBox="1">
              <a:spLocks noChangeArrowheads="1"/>
            </p:cNvSpPr>
            <p:nvPr/>
          </p:nvSpPr>
          <p:spPr bwMode="auto">
            <a:xfrm>
              <a:off x="2622" y="3088"/>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味</a:t>
              </a:r>
            </a:p>
          </p:txBody>
        </p:sp>
        <p:sp>
          <p:nvSpPr>
            <p:cNvPr id="167964" name="Text Box 28"/>
            <p:cNvSpPr txBox="1">
              <a:spLocks noChangeArrowheads="1"/>
            </p:cNvSpPr>
            <p:nvPr/>
          </p:nvSpPr>
          <p:spPr bwMode="auto">
            <a:xfrm>
              <a:off x="2854" y="3064"/>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　空　調</a:t>
              </a:r>
            </a:p>
          </p:txBody>
        </p:sp>
        <p:sp>
          <p:nvSpPr>
            <p:cNvPr id="167965" name="Text Box 29"/>
            <p:cNvSpPr txBox="1">
              <a:spLocks noChangeArrowheads="1"/>
            </p:cNvSpPr>
            <p:nvPr/>
          </p:nvSpPr>
          <p:spPr bwMode="auto">
            <a:xfrm>
              <a:off x="3086" y="3096"/>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設　備</a:t>
              </a:r>
            </a:p>
          </p:txBody>
        </p:sp>
        <p:sp>
          <p:nvSpPr>
            <p:cNvPr id="167966" name="Text Box 30"/>
            <p:cNvSpPr txBox="1">
              <a:spLocks noChangeArrowheads="1"/>
            </p:cNvSpPr>
            <p:nvPr/>
          </p:nvSpPr>
          <p:spPr bwMode="auto">
            <a:xfrm>
              <a:off x="3326" y="3064"/>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その他</a:t>
              </a:r>
            </a:p>
          </p:txBody>
        </p:sp>
        <p:sp>
          <p:nvSpPr>
            <p:cNvPr id="167967" name="Text Box 31"/>
            <p:cNvSpPr txBox="1">
              <a:spLocks noChangeArrowheads="1"/>
            </p:cNvSpPr>
            <p:nvPr/>
          </p:nvSpPr>
          <p:spPr bwMode="auto">
            <a:xfrm>
              <a:off x="1334" y="1664"/>
              <a:ext cx="250" cy="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苦情数</a:t>
              </a:r>
            </a:p>
          </p:txBody>
        </p:sp>
        <p:grpSp>
          <p:nvGrpSpPr>
            <p:cNvPr id="167968" name="Group 32"/>
            <p:cNvGrpSpPr>
              <a:grpSpLocks/>
            </p:cNvGrpSpPr>
            <p:nvPr/>
          </p:nvGrpSpPr>
          <p:grpSpPr bwMode="auto">
            <a:xfrm>
              <a:off x="1488" y="1200"/>
              <a:ext cx="2192" cy="2032"/>
              <a:chOff x="2904" y="872"/>
              <a:chExt cx="2192" cy="2032"/>
            </a:xfrm>
          </p:grpSpPr>
          <p:grpSp>
            <p:nvGrpSpPr>
              <p:cNvPr id="167969" name="Group 33"/>
              <p:cNvGrpSpPr>
                <a:grpSpLocks/>
              </p:cNvGrpSpPr>
              <p:nvPr/>
            </p:nvGrpSpPr>
            <p:grpSpPr bwMode="auto">
              <a:xfrm>
                <a:off x="3224" y="1111"/>
                <a:ext cx="1872" cy="1713"/>
                <a:chOff x="3224" y="1111"/>
                <a:chExt cx="1872" cy="1713"/>
              </a:xfrm>
            </p:grpSpPr>
            <p:sp>
              <p:nvSpPr>
                <p:cNvPr id="167970" name="Line 34"/>
                <p:cNvSpPr>
                  <a:spLocks noChangeShapeType="1"/>
                </p:cNvSpPr>
                <p:nvPr/>
              </p:nvSpPr>
              <p:spPr bwMode="auto">
                <a:xfrm>
                  <a:off x="3224" y="1111"/>
                  <a:ext cx="0" cy="1713"/>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7971" name="Line 35"/>
                <p:cNvSpPr>
                  <a:spLocks noChangeShapeType="1"/>
                </p:cNvSpPr>
                <p:nvPr/>
              </p:nvSpPr>
              <p:spPr bwMode="auto">
                <a:xfrm>
                  <a:off x="3232" y="2816"/>
                  <a:ext cx="1864"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7972" name="Line 36"/>
                <p:cNvSpPr>
                  <a:spLocks noChangeShapeType="1"/>
                </p:cNvSpPr>
                <p:nvPr/>
              </p:nvSpPr>
              <p:spPr bwMode="auto">
                <a:xfrm>
                  <a:off x="3224" y="2536"/>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7973" name="Line 37"/>
                <p:cNvSpPr>
                  <a:spLocks noChangeShapeType="1"/>
                </p:cNvSpPr>
                <p:nvPr/>
              </p:nvSpPr>
              <p:spPr bwMode="auto">
                <a:xfrm>
                  <a:off x="3224" y="1120"/>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7974" name="Line 38"/>
                <p:cNvSpPr>
                  <a:spLocks noChangeShapeType="1"/>
                </p:cNvSpPr>
                <p:nvPr/>
              </p:nvSpPr>
              <p:spPr bwMode="auto">
                <a:xfrm>
                  <a:off x="3224" y="1408"/>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7975" name="Line 39"/>
                <p:cNvSpPr>
                  <a:spLocks noChangeShapeType="1"/>
                </p:cNvSpPr>
                <p:nvPr/>
              </p:nvSpPr>
              <p:spPr bwMode="auto">
                <a:xfrm>
                  <a:off x="3224" y="1696"/>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7976" name="Line 40"/>
                <p:cNvSpPr>
                  <a:spLocks noChangeShapeType="1"/>
                </p:cNvSpPr>
                <p:nvPr/>
              </p:nvSpPr>
              <p:spPr bwMode="auto">
                <a:xfrm>
                  <a:off x="3224" y="1984"/>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7977" name="Line 41"/>
                <p:cNvSpPr>
                  <a:spLocks noChangeShapeType="1"/>
                </p:cNvSpPr>
                <p:nvPr/>
              </p:nvSpPr>
              <p:spPr bwMode="auto">
                <a:xfrm>
                  <a:off x="3224" y="2272"/>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167978" name="Group 42"/>
              <p:cNvGrpSpPr>
                <a:grpSpLocks/>
              </p:cNvGrpSpPr>
              <p:nvPr/>
            </p:nvGrpSpPr>
            <p:grpSpPr bwMode="auto">
              <a:xfrm>
                <a:off x="2904" y="872"/>
                <a:ext cx="384" cy="2032"/>
                <a:chOff x="2904" y="872"/>
                <a:chExt cx="384" cy="2032"/>
              </a:xfrm>
            </p:grpSpPr>
            <p:sp>
              <p:nvSpPr>
                <p:cNvPr id="167979" name="Text Box 43"/>
                <p:cNvSpPr txBox="1">
                  <a:spLocks noChangeArrowheads="1"/>
                </p:cNvSpPr>
                <p:nvPr/>
              </p:nvSpPr>
              <p:spPr bwMode="auto">
                <a:xfrm>
                  <a:off x="2976" y="2712"/>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０</a:t>
                  </a:r>
                </a:p>
              </p:txBody>
            </p:sp>
            <p:sp>
              <p:nvSpPr>
                <p:cNvPr id="167980" name="Text Box 44"/>
                <p:cNvSpPr txBox="1">
                  <a:spLocks noChangeArrowheads="1"/>
                </p:cNvSpPr>
                <p:nvPr/>
              </p:nvSpPr>
              <p:spPr bwMode="auto">
                <a:xfrm>
                  <a:off x="2968" y="2440"/>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２０</a:t>
                  </a:r>
                </a:p>
              </p:txBody>
            </p:sp>
            <p:sp>
              <p:nvSpPr>
                <p:cNvPr id="167981" name="Text Box 45"/>
                <p:cNvSpPr txBox="1">
                  <a:spLocks noChangeArrowheads="1"/>
                </p:cNvSpPr>
                <p:nvPr/>
              </p:nvSpPr>
              <p:spPr bwMode="auto">
                <a:xfrm>
                  <a:off x="2960" y="2168"/>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４０</a:t>
                  </a:r>
                </a:p>
              </p:txBody>
            </p:sp>
            <p:sp>
              <p:nvSpPr>
                <p:cNvPr id="167982" name="Text Box 46"/>
                <p:cNvSpPr txBox="1">
                  <a:spLocks noChangeArrowheads="1"/>
                </p:cNvSpPr>
                <p:nvPr/>
              </p:nvSpPr>
              <p:spPr bwMode="auto">
                <a:xfrm>
                  <a:off x="2960" y="1888"/>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６０</a:t>
                  </a:r>
                </a:p>
              </p:txBody>
            </p:sp>
            <p:sp>
              <p:nvSpPr>
                <p:cNvPr id="167983" name="Text Box 47"/>
                <p:cNvSpPr txBox="1">
                  <a:spLocks noChangeArrowheads="1"/>
                </p:cNvSpPr>
                <p:nvPr/>
              </p:nvSpPr>
              <p:spPr bwMode="auto">
                <a:xfrm>
                  <a:off x="2960" y="1608"/>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８０</a:t>
                  </a:r>
                </a:p>
              </p:txBody>
            </p:sp>
            <p:sp>
              <p:nvSpPr>
                <p:cNvPr id="167984" name="Text Box 48"/>
                <p:cNvSpPr txBox="1">
                  <a:spLocks noChangeArrowheads="1"/>
                </p:cNvSpPr>
                <p:nvPr/>
              </p:nvSpPr>
              <p:spPr bwMode="auto">
                <a:xfrm>
                  <a:off x="2904" y="1320"/>
                  <a:ext cx="35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１００</a:t>
                  </a:r>
                </a:p>
              </p:txBody>
            </p:sp>
            <p:sp>
              <p:nvSpPr>
                <p:cNvPr id="167985" name="Text Box 49"/>
                <p:cNvSpPr txBox="1">
                  <a:spLocks noChangeArrowheads="1"/>
                </p:cNvSpPr>
                <p:nvPr/>
              </p:nvSpPr>
              <p:spPr bwMode="auto">
                <a:xfrm>
                  <a:off x="2904" y="1024"/>
                  <a:ext cx="35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１２０</a:t>
                  </a:r>
                </a:p>
              </p:txBody>
            </p:sp>
            <p:sp>
              <p:nvSpPr>
                <p:cNvPr id="167986" name="Text Box 50"/>
                <p:cNvSpPr txBox="1">
                  <a:spLocks noChangeArrowheads="1"/>
                </p:cNvSpPr>
                <p:nvPr/>
              </p:nvSpPr>
              <p:spPr bwMode="auto">
                <a:xfrm>
                  <a:off x="2928" y="872"/>
                  <a:ext cx="360"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（件）</a:t>
                  </a:r>
                </a:p>
              </p:txBody>
            </p:sp>
          </p:grpSp>
        </p:grpSp>
        <p:sp>
          <p:nvSpPr>
            <p:cNvPr id="167987" name="Text Box 51"/>
            <p:cNvSpPr txBox="1">
              <a:spLocks noChangeArrowheads="1"/>
            </p:cNvSpPr>
            <p:nvPr/>
          </p:nvSpPr>
          <p:spPr bwMode="auto">
            <a:xfrm>
              <a:off x="1912" y="3704"/>
              <a:ext cx="163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図７　食堂利用の苦情数　</a:t>
              </a:r>
            </a:p>
          </p:txBody>
        </p:sp>
        <p:grpSp>
          <p:nvGrpSpPr>
            <p:cNvPr id="167988" name="Group 52"/>
            <p:cNvGrpSpPr>
              <a:grpSpLocks/>
            </p:cNvGrpSpPr>
            <p:nvPr/>
          </p:nvGrpSpPr>
          <p:grpSpPr bwMode="auto">
            <a:xfrm>
              <a:off x="1808" y="2600"/>
              <a:ext cx="1536" cy="544"/>
              <a:chOff x="3288" y="2392"/>
              <a:chExt cx="1536" cy="544"/>
            </a:xfrm>
          </p:grpSpPr>
          <p:sp>
            <p:nvSpPr>
              <p:cNvPr id="167989" name="Rectangle 53"/>
              <p:cNvSpPr>
                <a:spLocks noChangeArrowheads="1"/>
              </p:cNvSpPr>
              <p:nvPr/>
            </p:nvSpPr>
            <p:spPr bwMode="auto">
              <a:xfrm>
                <a:off x="3288" y="2392"/>
                <a:ext cx="256" cy="544"/>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7990" name="Rectangle 54"/>
              <p:cNvSpPr>
                <a:spLocks noChangeArrowheads="1"/>
              </p:cNvSpPr>
              <p:nvPr/>
            </p:nvSpPr>
            <p:spPr bwMode="auto">
              <a:xfrm>
                <a:off x="3544" y="2664"/>
                <a:ext cx="256" cy="272"/>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7991" name="Rectangle 55"/>
              <p:cNvSpPr>
                <a:spLocks noChangeArrowheads="1"/>
              </p:cNvSpPr>
              <p:nvPr/>
            </p:nvSpPr>
            <p:spPr bwMode="auto">
              <a:xfrm>
                <a:off x="3800" y="2736"/>
                <a:ext cx="256" cy="200"/>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7992" name="Rectangle 56"/>
              <p:cNvSpPr>
                <a:spLocks noChangeArrowheads="1"/>
              </p:cNvSpPr>
              <p:nvPr/>
            </p:nvSpPr>
            <p:spPr bwMode="auto">
              <a:xfrm>
                <a:off x="4056" y="2800"/>
                <a:ext cx="256" cy="136"/>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7993" name="Rectangle 57"/>
              <p:cNvSpPr>
                <a:spLocks noChangeArrowheads="1"/>
              </p:cNvSpPr>
              <p:nvPr/>
            </p:nvSpPr>
            <p:spPr bwMode="auto">
              <a:xfrm>
                <a:off x="4312" y="2824"/>
                <a:ext cx="256" cy="112"/>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7994" name="Rectangle 58"/>
              <p:cNvSpPr>
                <a:spLocks noChangeArrowheads="1"/>
              </p:cNvSpPr>
              <p:nvPr/>
            </p:nvSpPr>
            <p:spPr bwMode="auto">
              <a:xfrm>
                <a:off x="4568" y="2856"/>
                <a:ext cx="256" cy="80"/>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167995" name="Rectangle 59"/>
            <p:cNvSpPr>
              <a:spLocks noChangeArrowheads="1"/>
            </p:cNvSpPr>
            <p:nvPr/>
          </p:nvSpPr>
          <p:spPr bwMode="auto">
            <a:xfrm>
              <a:off x="3344" y="2992"/>
              <a:ext cx="256" cy="152"/>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7998" name="Text Box 62"/>
            <p:cNvSpPr txBox="1">
              <a:spLocks noChangeArrowheads="1"/>
            </p:cNvSpPr>
            <p:nvPr/>
          </p:nvSpPr>
          <p:spPr bwMode="auto">
            <a:xfrm>
              <a:off x="3000" y="1800"/>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67999" name="Text Box 63"/>
            <p:cNvSpPr txBox="1">
              <a:spLocks noChangeArrowheads="1"/>
            </p:cNvSpPr>
            <p:nvPr/>
          </p:nvSpPr>
          <p:spPr bwMode="auto">
            <a:xfrm>
              <a:off x="2744" y="1912"/>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68000" name="Text Box 64"/>
            <p:cNvSpPr txBox="1">
              <a:spLocks noChangeArrowheads="1"/>
            </p:cNvSpPr>
            <p:nvPr/>
          </p:nvSpPr>
          <p:spPr bwMode="auto">
            <a:xfrm>
              <a:off x="2479" y="2039"/>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68001" name="Text Box 65"/>
            <p:cNvSpPr txBox="1">
              <a:spLocks noChangeArrowheads="1"/>
            </p:cNvSpPr>
            <p:nvPr/>
          </p:nvSpPr>
          <p:spPr bwMode="auto">
            <a:xfrm>
              <a:off x="2223" y="2230"/>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68002" name="Text Box 66"/>
            <p:cNvSpPr txBox="1">
              <a:spLocks noChangeArrowheads="1"/>
            </p:cNvSpPr>
            <p:nvPr/>
          </p:nvSpPr>
          <p:spPr bwMode="auto">
            <a:xfrm>
              <a:off x="1976" y="2528"/>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68003" name="Text Box 67"/>
            <p:cNvSpPr txBox="1">
              <a:spLocks noChangeArrowheads="1"/>
            </p:cNvSpPr>
            <p:nvPr/>
          </p:nvSpPr>
          <p:spPr bwMode="auto">
            <a:xfrm>
              <a:off x="3256" y="1694"/>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68004" name="Text Box 68"/>
            <p:cNvSpPr txBox="1">
              <a:spLocks noChangeArrowheads="1"/>
            </p:cNvSpPr>
            <p:nvPr/>
          </p:nvSpPr>
          <p:spPr bwMode="auto">
            <a:xfrm>
              <a:off x="3512" y="1520"/>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68005" name="Line 69"/>
            <p:cNvSpPr>
              <a:spLocks noChangeShapeType="1"/>
            </p:cNvSpPr>
            <p:nvPr/>
          </p:nvSpPr>
          <p:spPr bwMode="auto">
            <a:xfrm rot="21299207" flipV="1">
              <a:off x="1791" y="2628"/>
              <a:ext cx="287" cy="50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8006" name="Line 70"/>
            <p:cNvSpPr>
              <a:spLocks noChangeShapeType="1"/>
            </p:cNvSpPr>
            <p:nvPr/>
          </p:nvSpPr>
          <p:spPr bwMode="auto">
            <a:xfrm rot="414213" flipV="1">
              <a:off x="2328" y="2112"/>
              <a:ext cx="224" cy="224"/>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8007" name="Line 71"/>
            <p:cNvSpPr>
              <a:spLocks noChangeShapeType="1"/>
            </p:cNvSpPr>
            <p:nvPr/>
          </p:nvSpPr>
          <p:spPr bwMode="auto">
            <a:xfrm rot="20370755" flipV="1">
              <a:off x="2024" y="2371"/>
              <a:ext cx="328" cy="189"/>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8008" name="Line 72"/>
            <p:cNvSpPr>
              <a:spLocks noChangeShapeType="1"/>
            </p:cNvSpPr>
            <p:nvPr/>
          </p:nvSpPr>
          <p:spPr bwMode="auto">
            <a:xfrm rot="248694" flipV="1">
              <a:off x="2576" y="1992"/>
              <a:ext cx="236" cy="136"/>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8009" name="Line 73"/>
            <p:cNvSpPr>
              <a:spLocks noChangeShapeType="1"/>
            </p:cNvSpPr>
            <p:nvPr/>
          </p:nvSpPr>
          <p:spPr bwMode="auto">
            <a:xfrm rot="21020423" flipV="1">
              <a:off x="2807" y="1902"/>
              <a:ext cx="279" cy="7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8010" name="Line 74"/>
            <p:cNvSpPr>
              <a:spLocks noChangeShapeType="1"/>
            </p:cNvSpPr>
            <p:nvPr/>
          </p:nvSpPr>
          <p:spPr bwMode="auto">
            <a:xfrm rot="21269423" flipV="1">
              <a:off x="3072" y="1797"/>
              <a:ext cx="280" cy="7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8011" name="Line 75"/>
            <p:cNvSpPr>
              <a:spLocks noChangeShapeType="1"/>
            </p:cNvSpPr>
            <p:nvPr/>
          </p:nvSpPr>
          <p:spPr bwMode="auto">
            <a:xfrm rot="21243493" flipV="1">
              <a:off x="3344" y="1616"/>
              <a:ext cx="264" cy="152"/>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168012" name="Text Box 76"/>
          <p:cNvSpPr txBox="1">
            <a:spLocks noChangeArrowheads="1"/>
          </p:cNvSpPr>
          <p:nvPr/>
        </p:nvSpPr>
        <p:spPr bwMode="auto">
          <a:xfrm>
            <a:off x="6130925" y="2717800"/>
            <a:ext cx="396875" cy="177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累積比率</a:t>
            </a:r>
          </a:p>
        </p:txBody>
      </p:sp>
      <p:grpSp>
        <p:nvGrpSpPr>
          <p:cNvPr id="168037" name="Group 101"/>
          <p:cNvGrpSpPr>
            <a:grpSpLocks/>
          </p:cNvGrpSpPr>
          <p:nvPr/>
        </p:nvGrpSpPr>
        <p:grpSpPr bwMode="auto">
          <a:xfrm>
            <a:off x="1841500" y="1028700"/>
            <a:ext cx="3949700" cy="1633538"/>
            <a:chOff x="1160" y="648"/>
            <a:chExt cx="2488" cy="1029"/>
          </a:xfrm>
        </p:grpSpPr>
        <p:sp>
          <p:nvSpPr>
            <p:cNvPr id="168013" name="Line 77"/>
            <p:cNvSpPr>
              <a:spLocks noChangeShapeType="1"/>
            </p:cNvSpPr>
            <p:nvPr/>
          </p:nvSpPr>
          <p:spPr bwMode="auto">
            <a:xfrm>
              <a:off x="1877" y="1008"/>
              <a:ext cx="387" cy="669"/>
            </a:xfrm>
            <a:prstGeom prst="line">
              <a:avLst/>
            </a:prstGeom>
            <a:noFill/>
            <a:ln w="12700">
              <a:solidFill>
                <a:schemeClr val="tx1"/>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8014" name="Text Box 78" descr="新聞紙"/>
            <p:cNvSpPr txBox="1">
              <a:spLocks noChangeArrowheads="1"/>
            </p:cNvSpPr>
            <p:nvPr/>
          </p:nvSpPr>
          <p:spPr bwMode="auto">
            <a:xfrm>
              <a:off x="1160" y="648"/>
              <a:ext cx="2488" cy="401"/>
            </a:xfrm>
            <a:prstGeom prst="rect">
              <a:avLst/>
            </a:prstGeom>
            <a:blipFill dpi="0" rotWithShape="0">
              <a:blip r:embed="rId3"/>
              <a:srcRect/>
              <a:tile tx="0" ty="0" sx="100000" sy="100000" flip="none" algn="tl"/>
            </a:blip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＊数えられるものは→　ｎ　と書く　　　　　　　　</a:t>
              </a:r>
            </a:p>
            <a:p>
              <a:pPr>
                <a:spcBef>
                  <a:spcPct val="50000"/>
                </a:spcBef>
              </a:pPr>
              <a:r>
                <a:rPr lang="ja-JP" altLang="en-US" sz="1400"/>
                <a:t>＊金額・時間等は→合計と書く　</a:t>
              </a:r>
            </a:p>
          </p:txBody>
        </p:sp>
      </p:grpSp>
      <p:grpSp>
        <p:nvGrpSpPr>
          <p:cNvPr id="168040" name="Group 104"/>
          <p:cNvGrpSpPr>
            <a:grpSpLocks/>
          </p:cNvGrpSpPr>
          <p:nvPr/>
        </p:nvGrpSpPr>
        <p:grpSpPr bwMode="auto">
          <a:xfrm>
            <a:off x="171450" y="1739900"/>
            <a:ext cx="2311400" cy="530225"/>
            <a:chOff x="108" y="1096"/>
            <a:chExt cx="1456" cy="334"/>
          </a:xfrm>
        </p:grpSpPr>
        <p:sp>
          <p:nvSpPr>
            <p:cNvPr id="168015" name="Line 79"/>
            <p:cNvSpPr>
              <a:spLocks noChangeShapeType="1"/>
            </p:cNvSpPr>
            <p:nvPr/>
          </p:nvSpPr>
          <p:spPr bwMode="auto">
            <a:xfrm rot="-305854">
              <a:off x="956" y="1160"/>
              <a:ext cx="608" cy="163"/>
            </a:xfrm>
            <a:prstGeom prst="line">
              <a:avLst/>
            </a:prstGeom>
            <a:noFill/>
            <a:ln w="12700">
              <a:solidFill>
                <a:schemeClr val="tx1"/>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8016" name="Text Box 80" descr="新聞紙"/>
            <p:cNvSpPr txBox="1">
              <a:spLocks noChangeArrowheads="1"/>
            </p:cNvSpPr>
            <p:nvPr/>
          </p:nvSpPr>
          <p:spPr bwMode="auto">
            <a:xfrm>
              <a:off x="108" y="1096"/>
              <a:ext cx="968" cy="334"/>
            </a:xfrm>
            <a:prstGeom prst="rect">
              <a:avLst/>
            </a:prstGeom>
            <a:blipFill dpi="0" rotWithShape="0">
              <a:blip r:embed="rId3"/>
              <a:srcRect/>
              <a:tile tx="0" ty="0" sx="100000" sy="100000" flip="none" algn="tl"/>
            </a:blip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＊単位は数値の上に書く　　　　</a:t>
              </a:r>
            </a:p>
          </p:txBody>
        </p:sp>
      </p:grpSp>
      <p:grpSp>
        <p:nvGrpSpPr>
          <p:cNvPr id="168039" name="Group 103"/>
          <p:cNvGrpSpPr>
            <a:grpSpLocks/>
          </p:cNvGrpSpPr>
          <p:nvPr/>
        </p:nvGrpSpPr>
        <p:grpSpPr bwMode="auto">
          <a:xfrm>
            <a:off x="6186488" y="4140200"/>
            <a:ext cx="2703512" cy="469900"/>
            <a:chOff x="3897" y="2608"/>
            <a:chExt cx="1703" cy="296"/>
          </a:xfrm>
        </p:grpSpPr>
        <p:sp>
          <p:nvSpPr>
            <p:cNvPr id="168018" name="Text Box 82" descr="新聞紙"/>
            <p:cNvSpPr txBox="1">
              <a:spLocks noChangeArrowheads="1"/>
            </p:cNvSpPr>
            <p:nvPr/>
          </p:nvSpPr>
          <p:spPr bwMode="auto">
            <a:xfrm>
              <a:off x="4096" y="2608"/>
              <a:ext cx="1504" cy="296"/>
            </a:xfrm>
            <a:prstGeom prst="rect">
              <a:avLst/>
            </a:prstGeom>
            <a:blipFill dpi="0" rotWithShape="0">
              <a:blip r:embed="rId3"/>
              <a:srcRect/>
              <a:tile tx="0" ty="0" sx="100000" sy="100000" flip="none" algn="tl"/>
            </a:blip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＊累積比率の目盛りの間隔は　　　２０％間隔位が見やすい　　　　　</a:t>
              </a:r>
            </a:p>
          </p:txBody>
        </p:sp>
        <p:sp>
          <p:nvSpPr>
            <p:cNvPr id="168019" name="Line 83"/>
            <p:cNvSpPr>
              <a:spLocks noChangeShapeType="1"/>
            </p:cNvSpPr>
            <p:nvPr/>
          </p:nvSpPr>
          <p:spPr bwMode="auto">
            <a:xfrm rot="1414997" flipH="1">
              <a:off x="3897" y="2768"/>
              <a:ext cx="191" cy="110"/>
            </a:xfrm>
            <a:prstGeom prst="line">
              <a:avLst/>
            </a:prstGeom>
            <a:noFill/>
            <a:ln w="12700">
              <a:solidFill>
                <a:schemeClr val="tx1"/>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168044" name="Group 108"/>
          <p:cNvGrpSpPr>
            <a:grpSpLocks/>
          </p:cNvGrpSpPr>
          <p:nvPr/>
        </p:nvGrpSpPr>
        <p:grpSpPr bwMode="auto">
          <a:xfrm>
            <a:off x="5600700" y="5194300"/>
            <a:ext cx="3213100" cy="317500"/>
            <a:chOff x="3528" y="3272"/>
            <a:chExt cx="2024" cy="200"/>
          </a:xfrm>
        </p:grpSpPr>
        <p:sp>
          <p:nvSpPr>
            <p:cNvPr id="168020" name="Text Box 84" descr="新聞紙"/>
            <p:cNvSpPr txBox="1">
              <a:spLocks noChangeArrowheads="1"/>
            </p:cNvSpPr>
            <p:nvPr/>
          </p:nvSpPr>
          <p:spPr bwMode="auto">
            <a:xfrm>
              <a:off x="4008" y="3272"/>
              <a:ext cx="1544" cy="200"/>
            </a:xfrm>
            <a:prstGeom prst="rect">
              <a:avLst/>
            </a:prstGeom>
            <a:blipFill dpi="0" rotWithShape="0">
              <a:blip r:embed="rId3"/>
              <a:srcRect/>
              <a:tile tx="0" ty="0" sx="100000" sy="100000" flip="none" algn="tl"/>
            </a:blip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＊その他は最後に書く</a:t>
              </a:r>
            </a:p>
          </p:txBody>
        </p:sp>
        <p:sp>
          <p:nvSpPr>
            <p:cNvPr id="168021" name="Line 85"/>
            <p:cNvSpPr>
              <a:spLocks noChangeShapeType="1"/>
            </p:cNvSpPr>
            <p:nvPr/>
          </p:nvSpPr>
          <p:spPr bwMode="auto">
            <a:xfrm flipH="1">
              <a:off x="3528" y="3352"/>
              <a:ext cx="464" cy="0"/>
            </a:xfrm>
            <a:prstGeom prst="line">
              <a:avLst/>
            </a:prstGeom>
            <a:noFill/>
            <a:ln w="12700">
              <a:solidFill>
                <a:schemeClr val="tx1"/>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168045" name="Group 109"/>
          <p:cNvGrpSpPr>
            <a:grpSpLocks/>
          </p:cNvGrpSpPr>
          <p:nvPr/>
        </p:nvGrpSpPr>
        <p:grpSpPr bwMode="auto">
          <a:xfrm>
            <a:off x="5372100" y="5943600"/>
            <a:ext cx="3505200" cy="469900"/>
            <a:chOff x="3384" y="3744"/>
            <a:chExt cx="2208" cy="296"/>
          </a:xfrm>
        </p:grpSpPr>
        <p:sp>
          <p:nvSpPr>
            <p:cNvPr id="168022" name="Text Box 86" descr="新聞紙"/>
            <p:cNvSpPr txBox="1">
              <a:spLocks noChangeArrowheads="1"/>
            </p:cNvSpPr>
            <p:nvPr/>
          </p:nvSpPr>
          <p:spPr bwMode="auto">
            <a:xfrm>
              <a:off x="3928" y="3744"/>
              <a:ext cx="1664" cy="296"/>
            </a:xfrm>
            <a:prstGeom prst="rect">
              <a:avLst/>
            </a:prstGeom>
            <a:blipFill dpi="0" rotWithShape="0">
              <a:blip r:embed="rId3"/>
              <a:srcRect/>
              <a:tile tx="0" ty="0" sx="100000" sy="100000" flip="none" algn="tl"/>
            </a:blip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＊タイトルの位置取り決め　　　　　　　　図は下、　表は上</a:t>
              </a:r>
            </a:p>
          </p:txBody>
        </p:sp>
        <p:sp>
          <p:nvSpPr>
            <p:cNvPr id="168023" name="Line 87"/>
            <p:cNvSpPr>
              <a:spLocks noChangeShapeType="1"/>
            </p:cNvSpPr>
            <p:nvPr/>
          </p:nvSpPr>
          <p:spPr bwMode="auto">
            <a:xfrm flipH="1" flipV="1">
              <a:off x="3384" y="3800"/>
              <a:ext cx="536" cy="144"/>
            </a:xfrm>
            <a:prstGeom prst="line">
              <a:avLst/>
            </a:prstGeom>
            <a:noFill/>
            <a:ln w="12700">
              <a:solidFill>
                <a:schemeClr val="tx1"/>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168047" name="Group 111"/>
          <p:cNvGrpSpPr>
            <a:grpSpLocks/>
          </p:cNvGrpSpPr>
          <p:nvPr/>
        </p:nvGrpSpPr>
        <p:grpSpPr bwMode="auto">
          <a:xfrm>
            <a:off x="4462463" y="1143000"/>
            <a:ext cx="4414837" cy="2682875"/>
            <a:chOff x="2811" y="720"/>
            <a:chExt cx="2781" cy="1690"/>
          </a:xfrm>
        </p:grpSpPr>
        <p:grpSp>
          <p:nvGrpSpPr>
            <p:cNvPr id="168036" name="Group 100"/>
            <p:cNvGrpSpPr>
              <a:grpSpLocks/>
            </p:cNvGrpSpPr>
            <p:nvPr/>
          </p:nvGrpSpPr>
          <p:grpSpPr bwMode="auto">
            <a:xfrm>
              <a:off x="2811" y="720"/>
              <a:ext cx="2781" cy="800"/>
              <a:chOff x="2811" y="720"/>
              <a:chExt cx="2781" cy="800"/>
            </a:xfrm>
          </p:grpSpPr>
          <p:sp>
            <p:nvSpPr>
              <p:cNvPr id="168024" name="Text Box 88" descr="新聞紙"/>
              <p:cNvSpPr txBox="1">
                <a:spLocks noChangeArrowheads="1"/>
              </p:cNvSpPr>
              <p:nvPr/>
            </p:nvSpPr>
            <p:spPr bwMode="auto">
              <a:xfrm>
                <a:off x="3928" y="720"/>
                <a:ext cx="1664" cy="296"/>
              </a:xfrm>
              <a:prstGeom prst="rect">
                <a:avLst/>
              </a:prstGeom>
              <a:blipFill dpi="0" rotWithShape="0">
                <a:blip r:embed="rId3"/>
                <a:srcRect/>
                <a:tile tx="0" ty="0" sx="100000" sy="100000" flip="none" algn="tl"/>
              </a:blip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＊データを取った期間、データ数　　　　作成日、作成者等の必要事項を書く</a:t>
                </a:r>
              </a:p>
            </p:txBody>
          </p:sp>
          <p:sp>
            <p:nvSpPr>
              <p:cNvPr id="168025" name="Line 89"/>
              <p:cNvSpPr>
                <a:spLocks noChangeShapeType="1"/>
              </p:cNvSpPr>
              <p:nvPr/>
            </p:nvSpPr>
            <p:spPr bwMode="auto">
              <a:xfrm flipH="1">
                <a:off x="2811" y="880"/>
                <a:ext cx="1109" cy="640"/>
              </a:xfrm>
              <a:prstGeom prst="line">
                <a:avLst/>
              </a:prstGeom>
              <a:noFill/>
              <a:ln w="12700">
                <a:solidFill>
                  <a:schemeClr val="tx1"/>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168026" name="Line 90"/>
            <p:cNvSpPr>
              <a:spLocks noChangeShapeType="1"/>
            </p:cNvSpPr>
            <p:nvPr/>
          </p:nvSpPr>
          <p:spPr bwMode="auto">
            <a:xfrm flipH="1">
              <a:off x="3040" y="872"/>
              <a:ext cx="888" cy="1538"/>
            </a:xfrm>
            <a:prstGeom prst="line">
              <a:avLst/>
            </a:prstGeom>
            <a:noFill/>
            <a:ln w="12700">
              <a:solidFill>
                <a:schemeClr val="tx1"/>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168043" name="Group 107"/>
          <p:cNvGrpSpPr>
            <a:grpSpLocks/>
          </p:cNvGrpSpPr>
          <p:nvPr/>
        </p:nvGrpSpPr>
        <p:grpSpPr bwMode="auto">
          <a:xfrm>
            <a:off x="914400" y="5067300"/>
            <a:ext cx="1689100" cy="977900"/>
            <a:chOff x="576" y="3192"/>
            <a:chExt cx="1064" cy="616"/>
          </a:xfrm>
        </p:grpSpPr>
        <p:sp>
          <p:nvSpPr>
            <p:cNvPr id="168029" name="Text Box 93" descr="新聞紙"/>
            <p:cNvSpPr txBox="1">
              <a:spLocks noChangeArrowheads="1"/>
            </p:cNvSpPr>
            <p:nvPr/>
          </p:nvSpPr>
          <p:spPr bwMode="auto">
            <a:xfrm>
              <a:off x="576" y="3608"/>
              <a:ext cx="976" cy="200"/>
            </a:xfrm>
            <a:prstGeom prst="rect">
              <a:avLst/>
            </a:prstGeom>
            <a:blipFill dpi="0" rotWithShape="0">
              <a:blip r:embed="rId3"/>
              <a:srcRect/>
              <a:tile tx="0" ty="0" sx="100000" sy="100000" flip="none" algn="tl"/>
            </a:blip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＊０を忘れずに</a:t>
              </a:r>
            </a:p>
          </p:txBody>
        </p:sp>
        <p:sp>
          <p:nvSpPr>
            <p:cNvPr id="168030" name="Line 94"/>
            <p:cNvSpPr>
              <a:spLocks noChangeShapeType="1"/>
            </p:cNvSpPr>
            <p:nvPr/>
          </p:nvSpPr>
          <p:spPr bwMode="auto">
            <a:xfrm flipV="1">
              <a:off x="1400" y="3192"/>
              <a:ext cx="240" cy="416"/>
            </a:xfrm>
            <a:prstGeom prst="line">
              <a:avLst/>
            </a:prstGeom>
            <a:noFill/>
            <a:ln w="12700">
              <a:solidFill>
                <a:schemeClr val="tx1"/>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168042" name="Group 106"/>
          <p:cNvGrpSpPr>
            <a:grpSpLocks/>
          </p:cNvGrpSpPr>
          <p:nvPr/>
        </p:nvGrpSpPr>
        <p:grpSpPr bwMode="auto">
          <a:xfrm>
            <a:off x="38100" y="3327400"/>
            <a:ext cx="2114550" cy="1285875"/>
            <a:chOff x="24" y="2096"/>
            <a:chExt cx="1332" cy="810"/>
          </a:xfrm>
        </p:grpSpPr>
        <p:sp>
          <p:nvSpPr>
            <p:cNvPr id="168027" name="Text Box 91" descr="新聞紙"/>
            <p:cNvSpPr txBox="1">
              <a:spLocks noChangeArrowheads="1"/>
            </p:cNvSpPr>
            <p:nvPr/>
          </p:nvSpPr>
          <p:spPr bwMode="auto">
            <a:xfrm>
              <a:off x="24" y="2312"/>
              <a:ext cx="808" cy="200"/>
            </a:xfrm>
            <a:prstGeom prst="rect">
              <a:avLst/>
            </a:prstGeom>
            <a:blipFill dpi="0" rotWithShape="0">
              <a:blip r:embed="rId3"/>
              <a:srcRect/>
              <a:tile tx="0" ty="0" sx="100000" sy="100000" flip="none" algn="tl"/>
            </a:blip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＊特性を書く</a:t>
              </a:r>
            </a:p>
          </p:txBody>
        </p:sp>
        <p:sp>
          <p:nvSpPr>
            <p:cNvPr id="168028" name="Line 92"/>
            <p:cNvSpPr>
              <a:spLocks noChangeShapeType="1"/>
            </p:cNvSpPr>
            <p:nvPr/>
          </p:nvSpPr>
          <p:spPr bwMode="auto">
            <a:xfrm flipV="1">
              <a:off x="816" y="2096"/>
              <a:ext cx="540" cy="312"/>
            </a:xfrm>
            <a:prstGeom prst="line">
              <a:avLst/>
            </a:prstGeom>
            <a:noFill/>
            <a:ln w="12700">
              <a:solidFill>
                <a:schemeClr val="tx1"/>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8031" name="Text Box 95" descr="新聞紙"/>
            <p:cNvSpPr txBox="1">
              <a:spLocks noChangeArrowheads="1"/>
            </p:cNvSpPr>
            <p:nvPr/>
          </p:nvSpPr>
          <p:spPr bwMode="auto">
            <a:xfrm>
              <a:off x="136" y="2552"/>
              <a:ext cx="904" cy="354"/>
            </a:xfrm>
            <a:prstGeom prst="rect">
              <a:avLst/>
            </a:prstGeom>
            <a:blipFill dpi="0" rotWithShape="0">
              <a:blip r:embed="rId3"/>
              <a:srcRect/>
              <a:tile tx="0" ty="0" sx="100000" sy="100000" flip="none" algn="tl"/>
            </a:blip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000"/>
                <a:t>（注）特性とは、結果の　ことであり、良く言う　　“悪さ”のことである</a:t>
              </a:r>
            </a:p>
          </p:txBody>
        </p:sp>
      </p:grpSp>
      <p:grpSp>
        <p:nvGrpSpPr>
          <p:cNvPr id="168041" name="Group 105"/>
          <p:cNvGrpSpPr>
            <a:grpSpLocks/>
          </p:cNvGrpSpPr>
          <p:nvPr/>
        </p:nvGrpSpPr>
        <p:grpSpPr bwMode="auto">
          <a:xfrm>
            <a:off x="63500" y="2260600"/>
            <a:ext cx="2887663" cy="698500"/>
            <a:chOff x="40" y="1424"/>
            <a:chExt cx="1819" cy="440"/>
          </a:xfrm>
        </p:grpSpPr>
        <p:sp>
          <p:nvSpPr>
            <p:cNvPr id="168032" name="Text Box 96" descr="新聞紙"/>
            <p:cNvSpPr txBox="1">
              <a:spLocks noChangeArrowheads="1"/>
            </p:cNvSpPr>
            <p:nvPr/>
          </p:nvSpPr>
          <p:spPr bwMode="auto">
            <a:xfrm>
              <a:off x="40" y="1664"/>
              <a:ext cx="1304" cy="200"/>
            </a:xfrm>
            <a:prstGeom prst="rect">
              <a:avLst/>
            </a:prstGeom>
            <a:blipFill dpi="0" rotWithShape="0">
              <a:blip r:embed="rId3"/>
              <a:srcRect/>
              <a:tile tx="0" ty="0" sx="100000" sy="100000" flip="none" algn="tl"/>
            </a:blip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＊目盛り線は内側に書く</a:t>
              </a:r>
            </a:p>
          </p:txBody>
        </p:sp>
        <p:sp>
          <p:nvSpPr>
            <p:cNvPr id="168033" name="Line 97"/>
            <p:cNvSpPr>
              <a:spLocks noChangeShapeType="1"/>
            </p:cNvSpPr>
            <p:nvPr/>
          </p:nvSpPr>
          <p:spPr bwMode="auto">
            <a:xfrm rot="380910" flipV="1">
              <a:off x="1208" y="1424"/>
              <a:ext cx="651" cy="376"/>
            </a:xfrm>
            <a:prstGeom prst="line">
              <a:avLst/>
            </a:prstGeom>
            <a:noFill/>
            <a:ln w="12700">
              <a:solidFill>
                <a:schemeClr val="tx1"/>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168038" name="Group 102"/>
          <p:cNvGrpSpPr>
            <a:grpSpLocks/>
          </p:cNvGrpSpPr>
          <p:nvPr/>
        </p:nvGrpSpPr>
        <p:grpSpPr bwMode="auto">
          <a:xfrm>
            <a:off x="6197600" y="2349500"/>
            <a:ext cx="2616200" cy="530225"/>
            <a:chOff x="3904" y="1480"/>
            <a:chExt cx="1648" cy="334"/>
          </a:xfrm>
        </p:grpSpPr>
        <p:sp>
          <p:nvSpPr>
            <p:cNvPr id="168017" name="Line 81"/>
            <p:cNvSpPr>
              <a:spLocks noChangeShapeType="1"/>
            </p:cNvSpPr>
            <p:nvPr/>
          </p:nvSpPr>
          <p:spPr bwMode="auto">
            <a:xfrm flipH="1">
              <a:off x="3904" y="1584"/>
              <a:ext cx="216" cy="0"/>
            </a:xfrm>
            <a:prstGeom prst="line">
              <a:avLst/>
            </a:prstGeom>
            <a:noFill/>
            <a:ln w="12700">
              <a:solidFill>
                <a:schemeClr val="tx1"/>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8034" name="Text Box 98" descr="新聞紙"/>
            <p:cNvSpPr txBox="1">
              <a:spLocks noChangeArrowheads="1"/>
            </p:cNvSpPr>
            <p:nvPr/>
          </p:nvSpPr>
          <p:spPr bwMode="auto">
            <a:xfrm>
              <a:off x="4144" y="1480"/>
              <a:ext cx="1408" cy="334"/>
            </a:xfrm>
            <a:prstGeom prst="rect">
              <a:avLst/>
            </a:prstGeom>
            <a:blipFill dpi="0" rotWithShape="0">
              <a:blip r:embed="rId3"/>
              <a:srcRect/>
              <a:tile tx="0" ty="0" sx="100000" sy="100000" flip="none" algn="tl"/>
            </a:blip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１００％の位置はｎ数の高さと同じにする　　　</a:t>
              </a:r>
            </a:p>
          </p:txBody>
        </p:sp>
      </p:grpSp>
      <p:sp>
        <p:nvSpPr>
          <p:cNvPr id="168048" name="Text Box 112"/>
          <p:cNvSpPr txBox="1">
            <a:spLocks noChangeArrowheads="1"/>
          </p:cNvSpPr>
          <p:nvPr/>
        </p:nvSpPr>
        <p:spPr bwMode="auto">
          <a:xfrm>
            <a:off x="8405813" y="100013"/>
            <a:ext cx="7381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a:t>P</a:t>
            </a:r>
            <a:r>
              <a:rPr lang="ja-JP" altLang="en-US" sz="1600"/>
              <a:t>２９</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168047"/>
                                        </p:tgtEl>
                                        <p:attrNameLst>
                                          <p:attrName>style.visibility</p:attrName>
                                        </p:attrNameLst>
                                      </p:cBhvr>
                                      <p:to>
                                        <p:strVal val="visible"/>
                                      </p:to>
                                    </p:set>
                                    <p:anim calcmode="lin" valueType="num">
                                      <p:cBhvr additive="base">
                                        <p:cTn id="7" dur="500" fill="hold"/>
                                        <p:tgtEl>
                                          <p:spTgt spid="168047"/>
                                        </p:tgtEl>
                                        <p:attrNameLst>
                                          <p:attrName>ppt_x</p:attrName>
                                        </p:attrNameLst>
                                      </p:cBhvr>
                                      <p:tavLst>
                                        <p:tav tm="0">
                                          <p:val>
                                            <p:strVal val="0-#ppt_w/2"/>
                                          </p:val>
                                        </p:tav>
                                        <p:tav tm="100000">
                                          <p:val>
                                            <p:strVal val="#ppt_x"/>
                                          </p:val>
                                        </p:tav>
                                      </p:tavLst>
                                    </p:anim>
                                    <p:anim calcmode="lin" valueType="num">
                                      <p:cBhvr additive="base">
                                        <p:cTn id="8" dur="500" fill="hold"/>
                                        <p:tgtEl>
                                          <p:spTgt spid="168047"/>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168037"/>
                                        </p:tgtEl>
                                        <p:attrNameLst>
                                          <p:attrName>style.visibility</p:attrName>
                                        </p:attrNameLst>
                                      </p:cBhvr>
                                      <p:to>
                                        <p:strVal val="visible"/>
                                      </p:to>
                                    </p:set>
                                    <p:anim calcmode="lin" valueType="num">
                                      <p:cBhvr additive="base">
                                        <p:cTn id="13" dur="500" fill="hold"/>
                                        <p:tgtEl>
                                          <p:spTgt spid="168037"/>
                                        </p:tgtEl>
                                        <p:attrNameLst>
                                          <p:attrName>ppt_x</p:attrName>
                                        </p:attrNameLst>
                                      </p:cBhvr>
                                      <p:tavLst>
                                        <p:tav tm="0">
                                          <p:val>
                                            <p:strVal val="0-#ppt_w/2"/>
                                          </p:val>
                                        </p:tav>
                                        <p:tav tm="100000">
                                          <p:val>
                                            <p:strVal val="#ppt_x"/>
                                          </p:val>
                                        </p:tav>
                                      </p:tavLst>
                                    </p:anim>
                                    <p:anim calcmode="lin" valueType="num">
                                      <p:cBhvr additive="base">
                                        <p:cTn id="14" dur="500" fill="hold"/>
                                        <p:tgtEl>
                                          <p:spTgt spid="168037"/>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168040"/>
                                        </p:tgtEl>
                                        <p:attrNameLst>
                                          <p:attrName>style.visibility</p:attrName>
                                        </p:attrNameLst>
                                      </p:cBhvr>
                                      <p:to>
                                        <p:strVal val="visible"/>
                                      </p:to>
                                    </p:set>
                                    <p:anim calcmode="lin" valueType="num">
                                      <p:cBhvr additive="base">
                                        <p:cTn id="19" dur="500" fill="hold"/>
                                        <p:tgtEl>
                                          <p:spTgt spid="168040"/>
                                        </p:tgtEl>
                                        <p:attrNameLst>
                                          <p:attrName>ppt_x</p:attrName>
                                        </p:attrNameLst>
                                      </p:cBhvr>
                                      <p:tavLst>
                                        <p:tav tm="0">
                                          <p:val>
                                            <p:strVal val="0-#ppt_w/2"/>
                                          </p:val>
                                        </p:tav>
                                        <p:tav tm="100000">
                                          <p:val>
                                            <p:strVal val="#ppt_x"/>
                                          </p:val>
                                        </p:tav>
                                      </p:tavLst>
                                    </p:anim>
                                    <p:anim calcmode="lin" valueType="num">
                                      <p:cBhvr additive="base">
                                        <p:cTn id="20" dur="500" fill="hold"/>
                                        <p:tgtEl>
                                          <p:spTgt spid="168040"/>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nodeType="clickEffect">
                                  <p:stCondLst>
                                    <p:cond delay="0"/>
                                  </p:stCondLst>
                                  <p:childTnLst>
                                    <p:set>
                                      <p:cBhvr>
                                        <p:cTn id="24" dur="1" fill="hold">
                                          <p:stCondLst>
                                            <p:cond delay="0"/>
                                          </p:stCondLst>
                                        </p:cTn>
                                        <p:tgtEl>
                                          <p:spTgt spid="168038"/>
                                        </p:tgtEl>
                                        <p:attrNameLst>
                                          <p:attrName>style.visibility</p:attrName>
                                        </p:attrNameLst>
                                      </p:cBhvr>
                                      <p:to>
                                        <p:strVal val="visible"/>
                                      </p:to>
                                    </p:set>
                                    <p:anim calcmode="lin" valueType="num">
                                      <p:cBhvr additive="base">
                                        <p:cTn id="25" dur="500" fill="hold"/>
                                        <p:tgtEl>
                                          <p:spTgt spid="168038"/>
                                        </p:tgtEl>
                                        <p:attrNameLst>
                                          <p:attrName>ppt_x</p:attrName>
                                        </p:attrNameLst>
                                      </p:cBhvr>
                                      <p:tavLst>
                                        <p:tav tm="0">
                                          <p:val>
                                            <p:strVal val="0-#ppt_w/2"/>
                                          </p:val>
                                        </p:tav>
                                        <p:tav tm="100000">
                                          <p:val>
                                            <p:strVal val="#ppt_x"/>
                                          </p:val>
                                        </p:tav>
                                      </p:tavLst>
                                    </p:anim>
                                    <p:anim calcmode="lin" valueType="num">
                                      <p:cBhvr additive="base">
                                        <p:cTn id="26" dur="500" fill="hold"/>
                                        <p:tgtEl>
                                          <p:spTgt spid="168038"/>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nodeType="clickEffect">
                                  <p:stCondLst>
                                    <p:cond delay="0"/>
                                  </p:stCondLst>
                                  <p:childTnLst>
                                    <p:set>
                                      <p:cBhvr>
                                        <p:cTn id="30" dur="1" fill="hold">
                                          <p:stCondLst>
                                            <p:cond delay="0"/>
                                          </p:stCondLst>
                                        </p:cTn>
                                        <p:tgtEl>
                                          <p:spTgt spid="168039"/>
                                        </p:tgtEl>
                                        <p:attrNameLst>
                                          <p:attrName>style.visibility</p:attrName>
                                        </p:attrNameLst>
                                      </p:cBhvr>
                                      <p:to>
                                        <p:strVal val="visible"/>
                                      </p:to>
                                    </p:set>
                                    <p:anim calcmode="lin" valueType="num">
                                      <p:cBhvr additive="base">
                                        <p:cTn id="31" dur="500" fill="hold"/>
                                        <p:tgtEl>
                                          <p:spTgt spid="168039"/>
                                        </p:tgtEl>
                                        <p:attrNameLst>
                                          <p:attrName>ppt_x</p:attrName>
                                        </p:attrNameLst>
                                      </p:cBhvr>
                                      <p:tavLst>
                                        <p:tav tm="0">
                                          <p:val>
                                            <p:strVal val="0-#ppt_w/2"/>
                                          </p:val>
                                        </p:tav>
                                        <p:tav tm="100000">
                                          <p:val>
                                            <p:strVal val="#ppt_x"/>
                                          </p:val>
                                        </p:tav>
                                      </p:tavLst>
                                    </p:anim>
                                    <p:anim calcmode="lin" valueType="num">
                                      <p:cBhvr additive="base">
                                        <p:cTn id="32" dur="500" fill="hold"/>
                                        <p:tgtEl>
                                          <p:spTgt spid="168039"/>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nodeType="clickEffect">
                                  <p:stCondLst>
                                    <p:cond delay="0"/>
                                  </p:stCondLst>
                                  <p:childTnLst>
                                    <p:set>
                                      <p:cBhvr>
                                        <p:cTn id="36" dur="1" fill="hold">
                                          <p:stCondLst>
                                            <p:cond delay="0"/>
                                          </p:stCondLst>
                                        </p:cTn>
                                        <p:tgtEl>
                                          <p:spTgt spid="168041"/>
                                        </p:tgtEl>
                                        <p:attrNameLst>
                                          <p:attrName>style.visibility</p:attrName>
                                        </p:attrNameLst>
                                      </p:cBhvr>
                                      <p:to>
                                        <p:strVal val="visible"/>
                                      </p:to>
                                    </p:set>
                                    <p:anim calcmode="lin" valueType="num">
                                      <p:cBhvr additive="base">
                                        <p:cTn id="37" dur="500" fill="hold"/>
                                        <p:tgtEl>
                                          <p:spTgt spid="168041"/>
                                        </p:tgtEl>
                                        <p:attrNameLst>
                                          <p:attrName>ppt_x</p:attrName>
                                        </p:attrNameLst>
                                      </p:cBhvr>
                                      <p:tavLst>
                                        <p:tav tm="0">
                                          <p:val>
                                            <p:strVal val="0-#ppt_w/2"/>
                                          </p:val>
                                        </p:tav>
                                        <p:tav tm="100000">
                                          <p:val>
                                            <p:strVal val="#ppt_x"/>
                                          </p:val>
                                        </p:tav>
                                      </p:tavLst>
                                    </p:anim>
                                    <p:anim calcmode="lin" valueType="num">
                                      <p:cBhvr additive="base">
                                        <p:cTn id="38" dur="500" fill="hold"/>
                                        <p:tgtEl>
                                          <p:spTgt spid="168041"/>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nodeType="clickEffect">
                                  <p:stCondLst>
                                    <p:cond delay="0"/>
                                  </p:stCondLst>
                                  <p:childTnLst>
                                    <p:set>
                                      <p:cBhvr>
                                        <p:cTn id="42" dur="1" fill="hold">
                                          <p:stCondLst>
                                            <p:cond delay="0"/>
                                          </p:stCondLst>
                                        </p:cTn>
                                        <p:tgtEl>
                                          <p:spTgt spid="168042"/>
                                        </p:tgtEl>
                                        <p:attrNameLst>
                                          <p:attrName>style.visibility</p:attrName>
                                        </p:attrNameLst>
                                      </p:cBhvr>
                                      <p:to>
                                        <p:strVal val="visible"/>
                                      </p:to>
                                    </p:set>
                                    <p:anim calcmode="lin" valueType="num">
                                      <p:cBhvr additive="base">
                                        <p:cTn id="43" dur="500" fill="hold"/>
                                        <p:tgtEl>
                                          <p:spTgt spid="168042"/>
                                        </p:tgtEl>
                                        <p:attrNameLst>
                                          <p:attrName>ppt_x</p:attrName>
                                        </p:attrNameLst>
                                      </p:cBhvr>
                                      <p:tavLst>
                                        <p:tav tm="0">
                                          <p:val>
                                            <p:strVal val="0-#ppt_w/2"/>
                                          </p:val>
                                        </p:tav>
                                        <p:tav tm="100000">
                                          <p:val>
                                            <p:strVal val="#ppt_x"/>
                                          </p:val>
                                        </p:tav>
                                      </p:tavLst>
                                    </p:anim>
                                    <p:anim calcmode="lin" valueType="num">
                                      <p:cBhvr additive="base">
                                        <p:cTn id="44" dur="500" fill="hold"/>
                                        <p:tgtEl>
                                          <p:spTgt spid="168042"/>
                                        </p:tgtEl>
                                        <p:attrNameLst>
                                          <p:attrName>ppt_y</p:attrName>
                                        </p:attrNameLst>
                                      </p:cBhvr>
                                      <p:tavLst>
                                        <p:tav tm="0">
                                          <p:val>
                                            <p:strVal val="#ppt_y"/>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8" fill="hold" nodeType="clickEffect">
                                  <p:stCondLst>
                                    <p:cond delay="0"/>
                                  </p:stCondLst>
                                  <p:childTnLst>
                                    <p:set>
                                      <p:cBhvr>
                                        <p:cTn id="48" dur="1" fill="hold">
                                          <p:stCondLst>
                                            <p:cond delay="0"/>
                                          </p:stCondLst>
                                        </p:cTn>
                                        <p:tgtEl>
                                          <p:spTgt spid="168043"/>
                                        </p:tgtEl>
                                        <p:attrNameLst>
                                          <p:attrName>style.visibility</p:attrName>
                                        </p:attrNameLst>
                                      </p:cBhvr>
                                      <p:to>
                                        <p:strVal val="visible"/>
                                      </p:to>
                                    </p:set>
                                    <p:anim calcmode="lin" valueType="num">
                                      <p:cBhvr additive="base">
                                        <p:cTn id="49" dur="500" fill="hold"/>
                                        <p:tgtEl>
                                          <p:spTgt spid="168043"/>
                                        </p:tgtEl>
                                        <p:attrNameLst>
                                          <p:attrName>ppt_x</p:attrName>
                                        </p:attrNameLst>
                                      </p:cBhvr>
                                      <p:tavLst>
                                        <p:tav tm="0">
                                          <p:val>
                                            <p:strVal val="0-#ppt_w/2"/>
                                          </p:val>
                                        </p:tav>
                                        <p:tav tm="100000">
                                          <p:val>
                                            <p:strVal val="#ppt_x"/>
                                          </p:val>
                                        </p:tav>
                                      </p:tavLst>
                                    </p:anim>
                                    <p:anim calcmode="lin" valueType="num">
                                      <p:cBhvr additive="base">
                                        <p:cTn id="50" dur="500" fill="hold"/>
                                        <p:tgtEl>
                                          <p:spTgt spid="168043"/>
                                        </p:tgtEl>
                                        <p:attrNameLst>
                                          <p:attrName>ppt_y</p:attrName>
                                        </p:attrNameLst>
                                      </p:cBhvr>
                                      <p:tavLst>
                                        <p:tav tm="0">
                                          <p:val>
                                            <p:strVal val="#ppt_y"/>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2" presetClass="entr" presetSubtype="8" fill="hold" nodeType="clickEffect">
                                  <p:stCondLst>
                                    <p:cond delay="0"/>
                                  </p:stCondLst>
                                  <p:childTnLst>
                                    <p:set>
                                      <p:cBhvr>
                                        <p:cTn id="54" dur="1" fill="hold">
                                          <p:stCondLst>
                                            <p:cond delay="0"/>
                                          </p:stCondLst>
                                        </p:cTn>
                                        <p:tgtEl>
                                          <p:spTgt spid="168044"/>
                                        </p:tgtEl>
                                        <p:attrNameLst>
                                          <p:attrName>style.visibility</p:attrName>
                                        </p:attrNameLst>
                                      </p:cBhvr>
                                      <p:to>
                                        <p:strVal val="visible"/>
                                      </p:to>
                                    </p:set>
                                    <p:anim calcmode="lin" valueType="num">
                                      <p:cBhvr additive="base">
                                        <p:cTn id="55" dur="500" fill="hold"/>
                                        <p:tgtEl>
                                          <p:spTgt spid="168044"/>
                                        </p:tgtEl>
                                        <p:attrNameLst>
                                          <p:attrName>ppt_x</p:attrName>
                                        </p:attrNameLst>
                                      </p:cBhvr>
                                      <p:tavLst>
                                        <p:tav tm="0">
                                          <p:val>
                                            <p:strVal val="0-#ppt_w/2"/>
                                          </p:val>
                                        </p:tav>
                                        <p:tav tm="100000">
                                          <p:val>
                                            <p:strVal val="#ppt_x"/>
                                          </p:val>
                                        </p:tav>
                                      </p:tavLst>
                                    </p:anim>
                                    <p:anim calcmode="lin" valueType="num">
                                      <p:cBhvr additive="base">
                                        <p:cTn id="56" dur="500" fill="hold"/>
                                        <p:tgtEl>
                                          <p:spTgt spid="168044"/>
                                        </p:tgtEl>
                                        <p:attrNameLst>
                                          <p:attrName>ppt_y</p:attrName>
                                        </p:attrNameLst>
                                      </p:cBhvr>
                                      <p:tavLst>
                                        <p:tav tm="0">
                                          <p:val>
                                            <p:strVal val="#ppt_y"/>
                                          </p:val>
                                        </p:tav>
                                        <p:tav tm="100000">
                                          <p:val>
                                            <p:strVal val="#ppt_y"/>
                                          </p:val>
                                        </p:tav>
                                      </p:tavLst>
                                    </p:anim>
                                  </p:childTnLst>
                                </p:cTn>
                              </p:par>
                            </p:childTnLst>
                          </p:cTn>
                        </p:par>
                      </p:childTnLst>
                    </p:cTn>
                  </p:par>
                  <p:par>
                    <p:cTn id="57" fill="hold" nodeType="clickPar">
                      <p:stCondLst>
                        <p:cond delay="indefinite"/>
                      </p:stCondLst>
                      <p:childTnLst>
                        <p:par>
                          <p:cTn id="58" fill="hold" nodeType="withGroup">
                            <p:stCondLst>
                              <p:cond delay="0"/>
                            </p:stCondLst>
                            <p:childTnLst>
                              <p:par>
                                <p:cTn id="59" presetID="2" presetClass="entr" presetSubtype="8" fill="hold" nodeType="clickEffect">
                                  <p:stCondLst>
                                    <p:cond delay="0"/>
                                  </p:stCondLst>
                                  <p:childTnLst>
                                    <p:set>
                                      <p:cBhvr>
                                        <p:cTn id="60" dur="1" fill="hold">
                                          <p:stCondLst>
                                            <p:cond delay="0"/>
                                          </p:stCondLst>
                                        </p:cTn>
                                        <p:tgtEl>
                                          <p:spTgt spid="168045"/>
                                        </p:tgtEl>
                                        <p:attrNameLst>
                                          <p:attrName>style.visibility</p:attrName>
                                        </p:attrNameLst>
                                      </p:cBhvr>
                                      <p:to>
                                        <p:strVal val="visible"/>
                                      </p:to>
                                    </p:set>
                                    <p:anim calcmode="lin" valueType="num">
                                      <p:cBhvr additive="base">
                                        <p:cTn id="61" dur="500" fill="hold"/>
                                        <p:tgtEl>
                                          <p:spTgt spid="168045"/>
                                        </p:tgtEl>
                                        <p:attrNameLst>
                                          <p:attrName>ppt_x</p:attrName>
                                        </p:attrNameLst>
                                      </p:cBhvr>
                                      <p:tavLst>
                                        <p:tav tm="0">
                                          <p:val>
                                            <p:strVal val="0-#ppt_w/2"/>
                                          </p:val>
                                        </p:tav>
                                        <p:tav tm="100000">
                                          <p:val>
                                            <p:strVal val="#ppt_x"/>
                                          </p:val>
                                        </p:tav>
                                      </p:tavLst>
                                    </p:anim>
                                    <p:anim calcmode="lin" valueType="num">
                                      <p:cBhvr additive="base">
                                        <p:cTn id="62" dur="500" fill="hold"/>
                                        <p:tgtEl>
                                          <p:spTgt spid="16804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61" name="Text Box 5"/>
          <p:cNvSpPr txBox="1">
            <a:spLocks noChangeArrowheads="1"/>
          </p:cNvSpPr>
          <p:nvPr/>
        </p:nvSpPr>
        <p:spPr bwMode="auto">
          <a:xfrm>
            <a:off x="327025" y="254000"/>
            <a:ext cx="8018463" cy="836613"/>
          </a:xfrm>
          <a:prstGeom prst="rect">
            <a:avLst/>
          </a:prstGeom>
          <a:solidFill>
            <a:srgbClr val="FFC1C1"/>
          </a:solidFill>
          <a:ln w="12700">
            <a:solidFill>
              <a:srgbClr val="FFC1C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4800" b="1">
                <a:effectLst>
                  <a:outerShdw blurRad="38100" dist="38100" dir="2700000" algn="tl">
                    <a:srgbClr val="FFFFFF"/>
                  </a:outerShdw>
                </a:effectLst>
                <a:ea typeface="HG創英角ﾎﾟｯﾌﾟ体" pitchFamily="49" charset="-128"/>
              </a:rPr>
              <a:t>問題解決の勉強をしよう！</a:t>
            </a:r>
          </a:p>
        </p:txBody>
      </p:sp>
      <p:grpSp>
        <p:nvGrpSpPr>
          <p:cNvPr id="198695" name="Group 39"/>
          <p:cNvGrpSpPr>
            <a:grpSpLocks/>
          </p:cNvGrpSpPr>
          <p:nvPr/>
        </p:nvGrpSpPr>
        <p:grpSpPr bwMode="auto">
          <a:xfrm>
            <a:off x="622300" y="1054100"/>
            <a:ext cx="4643438" cy="1492250"/>
            <a:chOff x="392" y="664"/>
            <a:chExt cx="2925" cy="940"/>
          </a:xfrm>
        </p:grpSpPr>
        <p:sp>
          <p:nvSpPr>
            <p:cNvPr id="198662" name="Text Box 6"/>
            <p:cNvSpPr txBox="1">
              <a:spLocks noChangeArrowheads="1"/>
            </p:cNvSpPr>
            <p:nvPr/>
          </p:nvSpPr>
          <p:spPr bwMode="auto">
            <a:xfrm>
              <a:off x="1555" y="896"/>
              <a:ext cx="1762"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2000" b="1">
                  <a:ea typeface="HGP創英角ｺﾞｼｯｸUB" pitchFamily="50" charset="-128"/>
                </a:rPr>
                <a:t>手順１． </a:t>
              </a:r>
              <a:r>
                <a:rPr lang="ja-JP" altLang="en-US" sz="2000" b="1">
                  <a:solidFill>
                    <a:schemeClr val="accent2"/>
                  </a:solidFill>
                  <a:ea typeface="HGP創英角ｺﾞｼｯｸUB" pitchFamily="50" charset="-128"/>
                </a:rPr>
                <a:t>テーマの選定</a:t>
              </a:r>
            </a:p>
          </p:txBody>
        </p:sp>
        <p:pic>
          <p:nvPicPr>
            <p:cNvPr id="198670" name="Picture 1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2" y="664"/>
              <a:ext cx="1103" cy="9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198696" name="Group 40"/>
          <p:cNvGrpSpPr>
            <a:grpSpLocks/>
          </p:cNvGrpSpPr>
          <p:nvPr/>
        </p:nvGrpSpPr>
        <p:grpSpPr bwMode="auto">
          <a:xfrm>
            <a:off x="2803525" y="1303338"/>
            <a:ext cx="4506913" cy="1289050"/>
            <a:chOff x="1766" y="821"/>
            <a:chExt cx="2839" cy="812"/>
          </a:xfrm>
        </p:grpSpPr>
        <p:sp>
          <p:nvSpPr>
            <p:cNvPr id="198663" name="Text Box 7"/>
            <p:cNvSpPr txBox="1">
              <a:spLocks noChangeArrowheads="1"/>
            </p:cNvSpPr>
            <p:nvPr/>
          </p:nvSpPr>
          <p:spPr bwMode="auto">
            <a:xfrm>
              <a:off x="1766" y="1327"/>
              <a:ext cx="2209"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2000" b="1">
                  <a:ea typeface="HGP創英角ｺﾞｼｯｸUB" pitchFamily="50" charset="-128"/>
                </a:rPr>
                <a:t>手順２． </a:t>
              </a:r>
              <a:r>
                <a:rPr lang="ja-JP" altLang="en-US" sz="2000" b="1">
                  <a:solidFill>
                    <a:schemeClr val="accent2"/>
                  </a:solidFill>
                  <a:ea typeface="HGP創英角ｺﾞｼｯｸUB" pitchFamily="50" charset="-128"/>
                </a:rPr>
                <a:t>現状把握と目標設定</a:t>
              </a:r>
            </a:p>
          </p:txBody>
        </p:sp>
        <p:pic>
          <p:nvPicPr>
            <p:cNvPr id="198675" name="Picture 1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06" y="821"/>
              <a:ext cx="799" cy="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8680" name="Line 24"/>
            <p:cNvSpPr>
              <a:spLocks noChangeShapeType="1"/>
            </p:cNvSpPr>
            <p:nvPr/>
          </p:nvSpPr>
          <p:spPr bwMode="auto">
            <a:xfrm>
              <a:off x="1904" y="1152"/>
              <a:ext cx="94" cy="165"/>
            </a:xfrm>
            <a:prstGeom prst="line">
              <a:avLst/>
            </a:prstGeom>
            <a:noFill/>
            <a:ln w="38100" cap="rnd">
              <a:solidFill>
                <a:schemeClr val="tx1"/>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198697" name="Group 41"/>
          <p:cNvGrpSpPr>
            <a:grpSpLocks/>
          </p:cNvGrpSpPr>
          <p:nvPr/>
        </p:nvGrpSpPr>
        <p:grpSpPr bwMode="auto">
          <a:xfrm>
            <a:off x="3138488" y="2043113"/>
            <a:ext cx="5445125" cy="1223962"/>
            <a:chOff x="1977" y="1287"/>
            <a:chExt cx="3430" cy="771"/>
          </a:xfrm>
        </p:grpSpPr>
        <p:sp>
          <p:nvSpPr>
            <p:cNvPr id="198664" name="Text Box 8"/>
            <p:cNvSpPr txBox="1">
              <a:spLocks noChangeArrowheads="1"/>
            </p:cNvSpPr>
            <p:nvPr/>
          </p:nvSpPr>
          <p:spPr bwMode="auto">
            <a:xfrm>
              <a:off x="1977" y="1770"/>
              <a:ext cx="1927"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2000" b="1">
                  <a:ea typeface="HGP創英角ｺﾞｼｯｸUB" pitchFamily="50" charset="-128"/>
                </a:rPr>
                <a:t>手順３． </a:t>
              </a:r>
              <a:r>
                <a:rPr lang="ja-JP" altLang="en-US" sz="2000" b="1">
                  <a:solidFill>
                    <a:schemeClr val="accent2"/>
                  </a:solidFill>
                  <a:ea typeface="HGP創英角ｺﾞｼｯｸUB" pitchFamily="50" charset="-128"/>
                </a:rPr>
                <a:t>活動計画の作成</a:t>
              </a:r>
            </a:p>
          </p:txBody>
        </p:sp>
        <p:pic>
          <p:nvPicPr>
            <p:cNvPr id="198674" name="Picture 18"/>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459" y="1287"/>
              <a:ext cx="948" cy="7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8681" name="Line 25"/>
            <p:cNvSpPr>
              <a:spLocks noChangeShapeType="1"/>
            </p:cNvSpPr>
            <p:nvPr/>
          </p:nvSpPr>
          <p:spPr bwMode="auto">
            <a:xfrm>
              <a:off x="2139" y="1575"/>
              <a:ext cx="106" cy="212"/>
            </a:xfrm>
            <a:prstGeom prst="line">
              <a:avLst/>
            </a:prstGeom>
            <a:noFill/>
            <a:ln w="38100">
              <a:solidFill>
                <a:schemeClr val="tx1"/>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198698" name="Group 42"/>
          <p:cNvGrpSpPr>
            <a:grpSpLocks/>
          </p:cNvGrpSpPr>
          <p:nvPr/>
        </p:nvGrpSpPr>
        <p:grpSpPr bwMode="auto">
          <a:xfrm>
            <a:off x="373063" y="2762250"/>
            <a:ext cx="5753100" cy="1676400"/>
            <a:chOff x="235" y="1740"/>
            <a:chExt cx="3624" cy="1056"/>
          </a:xfrm>
        </p:grpSpPr>
        <p:sp>
          <p:nvSpPr>
            <p:cNvPr id="198665" name="Text Box 9"/>
            <p:cNvSpPr txBox="1">
              <a:spLocks noChangeArrowheads="1"/>
            </p:cNvSpPr>
            <p:nvPr/>
          </p:nvSpPr>
          <p:spPr bwMode="auto">
            <a:xfrm>
              <a:off x="2120" y="2214"/>
              <a:ext cx="1739"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2000" b="1">
                  <a:ea typeface="HGP創英角ｺﾞｼｯｸUB" pitchFamily="50" charset="-128"/>
                </a:rPr>
                <a:t>手順４． </a:t>
              </a:r>
              <a:r>
                <a:rPr lang="ja-JP" altLang="en-US" sz="2000" b="1">
                  <a:solidFill>
                    <a:schemeClr val="accent2"/>
                  </a:solidFill>
                  <a:ea typeface="HGP創英角ｺﾞｼｯｸUB" pitchFamily="50" charset="-128"/>
                </a:rPr>
                <a:t>要因解析</a:t>
              </a:r>
            </a:p>
          </p:txBody>
        </p:sp>
        <p:pic>
          <p:nvPicPr>
            <p:cNvPr id="198671" name="Picture 1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35" y="1740"/>
              <a:ext cx="1455" cy="10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8682" name="Line 26"/>
            <p:cNvSpPr>
              <a:spLocks noChangeShapeType="1"/>
            </p:cNvSpPr>
            <p:nvPr/>
          </p:nvSpPr>
          <p:spPr bwMode="auto">
            <a:xfrm>
              <a:off x="2304" y="2046"/>
              <a:ext cx="71" cy="152"/>
            </a:xfrm>
            <a:prstGeom prst="line">
              <a:avLst/>
            </a:prstGeom>
            <a:noFill/>
            <a:ln w="38100">
              <a:solidFill>
                <a:schemeClr val="tx1"/>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198699" name="Group 43"/>
          <p:cNvGrpSpPr>
            <a:grpSpLocks/>
          </p:cNvGrpSpPr>
          <p:nvPr/>
        </p:nvGrpSpPr>
        <p:grpSpPr bwMode="auto">
          <a:xfrm>
            <a:off x="2708275" y="3544888"/>
            <a:ext cx="5297488" cy="1550987"/>
            <a:chOff x="1706" y="2233"/>
            <a:chExt cx="3337" cy="977"/>
          </a:xfrm>
        </p:grpSpPr>
        <p:sp>
          <p:nvSpPr>
            <p:cNvPr id="198666" name="Text Box 10"/>
            <p:cNvSpPr txBox="1">
              <a:spLocks noChangeArrowheads="1"/>
            </p:cNvSpPr>
            <p:nvPr/>
          </p:nvSpPr>
          <p:spPr bwMode="auto">
            <a:xfrm>
              <a:off x="1706" y="2665"/>
              <a:ext cx="218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2000" b="1">
                  <a:ea typeface="HGP創英角ｺﾞｼｯｸUB" pitchFamily="50" charset="-128"/>
                </a:rPr>
                <a:t>手順５． </a:t>
              </a:r>
              <a:r>
                <a:rPr lang="ja-JP" altLang="en-US" sz="2000" b="1">
                  <a:solidFill>
                    <a:schemeClr val="accent2"/>
                  </a:solidFill>
                  <a:ea typeface="HGP創英角ｺﾞｼｯｸUB" pitchFamily="50" charset="-128"/>
                </a:rPr>
                <a:t>対策案の検討と実施</a:t>
              </a:r>
            </a:p>
          </p:txBody>
        </p:sp>
        <p:pic>
          <p:nvPicPr>
            <p:cNvPr id="198676" name="Picture 20"/>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137" y="2233"/>
              <a:ext cx="906" cy="9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8683" name="Line 27"/>
            <p:cNvSpPr>
              <a:spLocks noChangeShapeType="1"/>
            </p:cNvSpPr>
            <p:nvPr/>
          </p:nvSpPr>
          <p:spPr bwMode="auto">
            <a:xfrm flipH="1">
              <a:off x="2175" y="2469"/>
              <a:ext cx="177" cy="164"/>
            </a:xfrm>
            <a:prstGeom prst="line">
              <a:avLst/>
            </a:prstGeom>
            <a:noFill/>
            <a:ln w="38100">
              <a:solidFill>
                <a:schemeClr val="tx1"/>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198700" name="Group 44"/>
          <p:cNvGrpSpPr>
            <a:grpSpLocks/>
          </p:cNvGrpSpPr>
          <p:nvPr/>
        </p:nvGrpSpPr>
        <p:grpSpPr bwMode="auto">
          <a:xfrm>
            <a:off x="1944688" y="4610100"/>
            <a:ext cx="4724400" cy="1614488"/>
            <a:chOff x="1225" y="2904"/>
            <a:chExt cx="2976" cy="1017"/>
          </a:xfrm>
        </p:grpSpPr>
        <p:sp>
          <p:nvSpPr>
            <p:cNvPr id="198667" name="Text Box 11"/>
            <p:cNvSpPr txBox="1">
              <a:spLocks noChangeArrowheads="1"/>
            </p:cNvSpPr>
            <p:nvPr/>
          </p:nvSpPr>
          <p:spPr bwMode="auto">
            <a:xfrm>
              <a:off x="1225" y="3094"/>
              <a:ext cx="1997"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2000" b="1">
                  <a:ea typeface="HGP創英角ｺﾞｼｯｸUB" pitchFamily="50" charset="-128"/>
                </a:rPr>
                <a:t>手順６． </a:t>
              </a:r>
              <a:r>
                <a:rPr lang="ja-JP" altLang="en-US" sz="2000" b="1">
                  <a:solidFill>
                    <a:schemeClr val="accent2"/>
                  </a:solidFill>
                  <a:ea typeface="HGP創英角ｺﾞｼｯｸUB" pitchFamily="50" charset="-128"/>
                </a:rPr>
                <a:t>効果の確認</a:t>
              </a:r>
            </a:p>
          </p:txBody>
        </p:sp>
        <p:pic>
          <p:nvPicPr>
            <p:cNvPr id="198672" name="Picture 1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959" y="3020"/>
              <a:ext cx="1242" cy="9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8684" name="Line 28"/>
            <p:cNvSpPr>
              <a:spLocks noChangeShapeType="1"/>
            </p:cNvSpPr>
            <p:nvPr/>
          </p:nvSpPr>
          <p:spPr bwMode="auto">
            <a:xfrm flipH="1">
              <a:off x="1634" y="2904"/>
              <a:ext cx="282" cy="212"/>
            </a:xfrm>
            <a:prstGeom prst="line">
              <a:avLst/>
            </a:prstGeom>
            <a:noFill/>
            <a:ln w="38100">
              <a:solidFill>
                <a:schemeClr val="tx1"/>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198701" name="Group 45"/>
          <p:cNvGrpSpPr>
            <a:grpSpLocks/>
          </p:cNvGrpSpPr>
          <p:nvPr/>
        </p:nvGrpSpPr>
        <p:grpSpPr bwMode="auto">
          <a:xfrm>
            <a:off x="769938" y="5299075"/>
            <a:ext cx="8029575" cy="1292225"/>
            <a:chOff x="485" y="3338"/>
            <a:chExt cx="5058" cy="814"/>
          </a:xfrm>
        </p:grpSpPr>
        <p:sp>
          <p:nvSpPr>
            <p:cNvPr id="198668" name="Text Box 12"/>
            <p:cNvSpPr txBox="1">
              <a:spLocks noChangeArrowheads="1"/>
            </p:cNvSpPr>
            <p:nvPr/>
          </p:nvSpPr>
          <p:spPr bwMode="auto">
            <a:xfrm>
              <a:off x="485" y="3611"/>
              <a:ext cx="2291"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2000" b="1">
                  <a:ea typeface="HGP創英角ｺﾞｼｯｸUB" pitchFamily="50" charset="-128"/>
                </a:rPr>
                <a:t>手順７． </a:t>
              </a:r>
              <a:r>
                <a:rPr lang="ja-JP" altLang="en-US" sz="2000" b="1">
                  <a:solidFill>
                    <a:schemeClr val="accent2"/>
                  </a:solidFill>
                  <a:ea typeface="HGP創英角ｺﾞｼｯｸUB" pitchFamily="50" charset="-128"/>
                </a:rPr>
                <a:t>標準化と管理の定着</a:t>
              </a:r>
            </a:p>
          </p:txBody>
        </p:sp>
        <p:pic>
          <p:nvPicPr>
            <p:cNvPr id="198673" name="Picture 17"/>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292" y="3380"/>
              <a:ext cx="1251" cy="7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8685" name="Line 29"/>
            <p:cNvSpPr>
              <a:spLocks noChangeShapeType="1"/>
            </p:cNvSpPr>
            <p:nvPr/>
          </p:nvSpPr>
          <p:spPr bwMode="auto">
            <a:xfrm flipH="1">
              <a:off x="952" y="3338"/>
              <a:ext cx="412" cy="247"/>
            </a:xfrm>
            <a:prstGeom prst="line">
              <a:avLst/>
            </a:prstGeom>
            <a:noFill/>
            <a:ln w="38100">
              <a:solidFill>
                <a:schemeClr val="tx1"/>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198702" name="Text Box 46"/>
          <p:cNvSpPr txBox="1">
            <a:spLocks noChangeArrowheads="1"/>
          </p:cNvSpPr>
          <p:nvPr/>
        </p:nvSpPr>
        <p:spPr bwMode="auto">
          <a:xfrm>
            <a:off x="8570913" y="100013"/>
            <a:ext cx="5730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a:t>P</a:t>
            </a:r>
            <a:r>
              <a:rPr lang="ja-JP" altLang="en-US" sz="1600"/>
              <a:t>３</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198695"/>
                                        </p:tgtEl>
                                        <p:attrNameLst>
                                          <p:attrName>style.visibility</p:attrName>
                                        </p:attrNameLst>
                                      </p:cBhvr>
                                      <p:to>
                                        <p:strVal val="visible"/>
                                      </p:to>
                                    </p:set>
                                    <p:anim calcmode="lin" valueType="num">
                                      <p:cBhvr additive="base">
                                        <p:cTn id="7" dur="500" fill="hold"/>
                                        <p:tgtEl>
                                          <p:spTgt spid="198695"/>
                                        </p:tgtEl>
                                        <p:attrNameLst>
                                          <p:attrName>ppt_x</p:attrName>
                                        </p:attrNameLst>
                                      </p:cBhvr>
                                      <p:tavLst>
                                        <p:tav tm="0">
                                          <p:val>
                                            <p:strVal val="0-#ppt_w/2"/>
                                          </p:val>
                                        </p:tav>
                                        <p:tav tm="100000">
                                          <p:val>
                                            <p:strVal val="#ppt_x"/>
                                          </p:val>
                                        </p:tav>
                                      </p:tavLst>
                                    </p:anim>
                                    <p:anim calcmode="lin" valueType="num">
                                      <p:cBhvr additive="base">
                                        <p:cTn id="8" dur="500" fill="hold"/>
                                        <p:tgtEl>
                                          <p:spTgt spid="198695"/>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198696"/>
                                        </p:tgtEl>
                                        <p:attrNameLst>
                                          <p:attrName>style.visibility</p:attrName>
                                        </p:attrNameLst>
                                      </p:cBhvr>
                                      <p:to>
                                        <p:strVal val="visible"/>
                                      </p:to>
                                    </p:set>
                                    <p:anim calcmode="lin" valueType="num">
                                      <p:cBhvr additive="base">
                                        <p:cTn id="13" dur="500" fill="hold"/>
                                        <p:tgtEl>
                                          <p:spTgt spid="198696"/>
                                        </p:tgtEl>
                                        <p:attrNameLst>
                                          <p:attrName>ppt_x</p:attrName>
                                        </p:attrNameLst>
                                      </p:cBhvr>
                                      <p:tavLst>
                                        <p:tav tm="0">
                                          <p:val>
                                            <p:strVal val="0-#ppt_w/2"/>
                                          </p:val>
                                        </p:tav>
                                        <p:tav tm="100000">
                                          <p:val>
                                            <p:strVal val="#ppt_x"/>
                                          </p:val>
                                        </p:tav>
                                      </p:tavLst>
                                    </p:anim>
                                    <p:anim calcmode="lin" valueType="num">
                                      <p:cBhvr additive="base">
                                        <p:cTn id="14" dur="500" fill="hold"/>
                                        <p:tgtEl>
                                          <p:spTgt spid="198696"/>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198697"/>
                                        </p:tgtEl>
                                        <p:attrNameLst>
                                          <p:attrName>style.visibility</p:attrName>
                                        </p:attrNameLst>
                                      </p:cBhvr>
                                      <p:to>
                                        <p:strVal val="visible"/>
                                      </p:to>
                                    </p:set>
                                    <p:anim calcmode="lin" valueType="num">
                                      <p:cBhvr additive="base">
                                        <p:cTn id="19" dur="500" fill="hold"/>
                                        <p:tgtEl>
                                          <p:spTgt spid="198697"/>
                                        </p:tgtEl>
                                        <p:attrNameLst>
                                          <p:attrName>ppt_x</p:attrName>
                                        </p:attrNameLst>
                                      </p:cBhvr>
                                      <p:tavLst>
                                        <p:tav tm="0">
                                          <p:val>
                                            <p:strVal val="0-#ppt_w/2"/>
                                          </p:val>
                                        </p:tav>
                                        <p:tav tm="100000">
                                          <p:val>
                                            <p:strVal val="#ppt_x"/>
                                          </p:val>
                                        </p:tav>
                                      </p:tavLst>
                                    </p:anim>
                                    <p:anim calcmode="lin" valueType="num">
                                      <p:cBhvr additive="base">
                                        <p:cTn id="20" dur="500" fill="hold"/>
                                        <p:tgtEl>
                                          <p:spTgt spid="198697"/>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nodeType="clickEffect">
                                  <p:stCondLst>
                                    <p:cond delay="0"/>
                                  </p:stCondLst>
                                  <p:childTnLst>
                                    <p:set>
                                      <p:cBhvr>
                                        <p:cTn id="24" dur="1" fill="hold">
                                          <p:stCondLst>
                                            <p:cond delay="0"/>
                                          </p:stCondLst>
                                        </p:cTn>
                                        <p:tgtEl>
                                          <p:spTgt spid="198698"/>
                                        </p:tgtEl>
                                        <p:attrNameLst>
                                          <p:attrName>style.visibility</p:attrName>
                                        </p:attrNameLst>
                                      </p:cBhvr>
                                      <p:to>
                                        <p:strVal val="visible"/>
                                      </p:to>
                                    </p:set>
                                    <p:anim calcmode="lin" valueType="num">
                                      <p:cBhvr additive="base">
                                        <p:cTn id="25" dur="500" fill="hold"/>
                                        <p:tgtEl>
                                          <p:spTgt spid="198698"/>
                                        </p:tgtEl>
                                        <p:attrNameLst>
                                          <p:attrName>ppt_x</p:attrName>
                                        </p:attrNameLst>
                                      </p:cBhvr>
                                      <p:tavLst>
                                        <p:tav tm="0">
                                          <p:val>
                                            <p:strVal val="0-#ppt_w/2"/>
                                          </p:val>
                                        </p:tav>
                                        <p:tav tm="100000">
                                          <p:val>
                                            <p:strVal val="#ppt_x"/>
                                          </p:val>
                                        </p:tav>
                                      </p:tavLst>
                                    </p:anim>
                                    <p:anim calcmode="lin" valueType="num">
                                      <p:cBhvr additive="base">
                                        <p:cTn id="26" dur="500" fill="hold"/>
                                        <p:tgtEl>
                                          <p:spTgt spid="198698"/>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nodeType="clickEffect">
                                  <p:stCondLst>
                                    <p:cond delay="0"/>
                                  </p:stCondLst>
                                  <p:childTnLst>
                                    <p:set>
                                      <p:cBhvr>
                                        <p:cTn id="30" dur="1" fill="hold">
                                          <p:stCondLst>
                                            <p:cond delay="0"/>
                                          </p:stCondLst>
                                        </p:cTn>
                                        <p:tgtEl>
                                          <p:spTgt spid="198699"/>
                                        </p:tgtEl>
                                        <p:attrNameLst>
                                          <p:attrName>style.visibility</p:attrName>
                                        </p:attrNameLst>
                                      </p:cBhvr>
                                      <p:to>
                                        <p:strVal val="visible"/>
                                      </p:to>
                                    </p:set>
                                    <p:anim calcmode="lin" valueType="num">
                                      <p:cBhvr additive="base">
                                        <p:cTn id="31" dur="500" fill="hold"/>
                                        <p:tgtEl>
                                          <p:spTgt spid="198699"/>
                                        </p:tgtEl>
                                        <p:attrNameLst>
                                          <p:attrName>ppt_x</p:attrName>
                                        </p:attrNameLst>
                                      </p:cBhvr>
                                      <p:tavLst>
                                        <p:tav tm="0">
                                          <p:val>
                                            <p:strVal val="0-#ppt_w/2"/>
                                          </p:val>
                                        </p:tav>
                                        <p:tav tm="100000">
                                          <p:val>
                                            <p:strVal val="#ppt_x"/>
                                          </p:val>
                                        </p:tav>
                                      </p:tavLst>
                                    </p:anim>
                                    <p:anim calcmode="lin" valueType="num">
                                      <p:cBhvr additive="base">
                                        <p:cTn id="32" dur="500" fill="hold"/>
                                        <p:tgtEl>
                                          <p:spTgt spid="198699"/>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nodeType="clickEffect">
                                  <p:stCondLst>
                                    <p:cond delay="0"/>
                                  </p:stCondLst>
                                  <p:childTnLst>
                                    <p:set>
                                      <p:cBhvr>
                                        <p:cTn id="36" dur="1" fill="hold">
                                          <p:stCondLst>
                                            <p:cond delay="0"/>
                                          </p:stCondLst>
                                        </p:cTn>
                                        <p:tgtEl>
                                          <p:spTgt spid="198700"/>
                                        </p:tgtEl>
                                        <p:attrNameLst>
                                          <p:attrName>style.visibility</p:attrName>
                                        </p:attrNameLst>
                                      </p:cBhvr>
                                      <p:to>
                                        <p:strVal val="visible"/>
                                      </p:to>
                                    </p:set>
                                    <p:anim calcmode="lin" valueType="num">
                                      <p:cBhvr additive="base">
                                        <p:cTn id="37" dur="500" fill="hold"/>
                                        <p:tgtEl>
                                          <p:spTgt spid="198700"/>
                                        </p:tgtEl>
                                        <p:attrNameLst>
                                          <p:attrName>ppt_x</p:attrName>
                                        </p:attrNameLst>
                                      </p:cBhvr>
                                      <p:tavLst>
                                        <p:tav tm="0">
                                          <p:val>
                                            <p:strVal val="0-#ppt_w/2"/>
                                          </p:val>
                                        </p:tav>
                                        <p:tav tm="100000">
                                          <p:val>
                                            <p:strVal val="#ppt_x"/>
                                          </p:val>
                                        </p:tav>
                                      </p:tavLst>
                                    </p:anim>
                                    <p:anim calcmode="lin" valueType="num">
                                      <p:cBhvr additive="base">
                                        <p:cTn id="38" dur="500" fill="hold"/>
                                        <p:tgtEl>
                                          <p:spTgt spid="198700"/>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nodeType="clickEffect">
                                  <p:stCondLst>
                                    <p:cond delay="0"/>
                                  </p:stCondLst>
                                  <p:childTnLst>
                                    <p:set>
                                      <p:cBhvr>
                                        <p:cTn id="42" dur="1" fill="hold">
                                          <p:stCondLst>
                                            <p:cond delay="0"/>
                                          </p:stCondLst>
                                        </p:cTn>
                                        <p:tgtEl>
                                          <p:spTgt spid="198701"/>
                                        </p:tgtEl>
                                        <p:attrNameLst>
                                          <p:attrName>style.visibility</p:attrName>
                                        </p:attrNameLst>
                                      </p:cBhvr>
                                      <p:to>
                                        <p:strVal val="visible"/>
                                      </p:to>
                                    </p:set>
                                    <p:anim calcmode="lin" valueType="num">
                                      <p:cBhvr additive="base">
                                        <p:cTn id="43" dur="500" fill="hold"/>
                                        <p:tgtEl>
                                          <p:spTgt spid="198701"/>
                                        </p:tgtEl>
                                        <p:attrNameLst>
                                          <p:attrName>ppt_x</p:attrName>
                                        </p:attrNameLst>
                                      </p:cBhvr>
                                      <p:tavLst>
                                        <p:tav tm="0">
                                          <p:val>
                                            <p:strVal val="0-#ppt_w/2"/>
                                          </p:val>
                                        </p:tav>
                                        <p:tav tm="100000">
                                          <p:val>
                                            <p:strVal val="#ppt_x"/>
                                          </p:val>
                                        </p:tav>
                                      </p:tavLst>
                                    </p:anim>
                                    <p:anim calcmode="lin" valueType="num">
                                      <p:cBhvr additive="base">
                                        <p:cTn id="44" dur="500" fill="hold"/>
                                        <p:tgtEl>
                                          <p:spTgt spid="19870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2"/>
          <p:cNvSpPr>
            <a:spLocks noChangeArrowheads="1"/>
          </p:cNvSpPr>
          <p:nvPr/>
        </p:nvSpPr>
        <p:spPr bwMode="auto">
          <a:xfrm>
            <a:off x="309563" y="85725"/>
            <a:ext cx="4730750" cy="469900"/>
          </a:xfrm>
          <a:prstGeom prst="rect">
            <a:avLst/>
          </a:prstGeom>
          <a:solidFill>
            <a:srgbClr val="FFFF66"/>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b="1"/>
              <a:t>　作成にあたっての留意点　Ｎｏ２　</a:t>
            </a:r>
            <a:endParaRPr lang="ja-JP" altLang="en-US"/>
          </a:p>
        </p:txBody>
      </p:sp>
      <p:grpSp>
        <p:nvGrpSpPr>
          <p:cNvPr id="169109" name="Group 149"/>
          <p:cNvGrpSpPr>
            <a:grpSpLocks/>
          </p:cNvGrpSpPr>
          <p:nvPr/>
        </p:nvGrpSpPr>
        <p:grpSpPr bwMode="auto">
          <a:xfrm>
            <a:off x="314325" y="604838"/>
            <a:ext cx="8561388" cy="1339850"/>
            <a:chOff x="198" y="381"/>
            <a:chExt cx="5393" cy="844"/>
          </a:xfrm>
        </p:grpSpPr>
        <p:sp>
          <p:nvSpPr>
            <p:cNvPr id="168968" name="Rectangle 8" descr="ひし形 (点)"/>
            <p:cNvSpPr>
              <a:spLocks noChangeArrowheads="1"/>
            </p:cNvSpPr>
            <p:nvPr/>
          </p:nvSpPr>
          <p:spPr bwMode="auto">
            <a:xfrm>
              <a:off x="279" y="585"/>
              <a:ext cx="3544" cy="640"/>
            </a:xfrm>
            <a:prstGeom prst="rect">
              <a:avLst/>
            </a:prstGeom>
            <a:pattFill prst="dotDmnd">
              <a:fgClr>
                <a:srgbClr val="FF66FF"/>
              </a:fgClr>
              <a:bgClr>
                <a:schemeClr val="bg1"/>
              </a:bgClr>
            </a:patt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8964" name="Text Box 4"/>
            <p:cNvSpPr txBox="1">
              <a:spLocks noChangeArrowheads="1"/>
            </p:cNvSpPr>
            <p:nvPr/>
          </p:nvSpPr>
          <p:spPr bwMode="auto">
            <a:xfrm>
              <a:off x="198" y="381"/>
              <a:ext cx="4918"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b="1"/>
                <a:t>◇</a:t>
              </a:r>
              <a:r>
                <a:rPr lang="ja-JP" altLang="en-US" sz="1400" b="1"/>
                <a:t>作成する前に、このテーマは何が目的なのかを考えて、データを取る。　　　　　　　　　　　　　　　　　　　　　　　　　　　</a:t>
              </a:r>
            </a:p>
          </p:txBody>
        </p:sp>
        <p:sp>
          <p:nvSpPr>
            <p:cNvPr id="168966" name="Text Box 6"/>
            <p:cNvSpPr txBox="1">
              <a:spLocks noChangeArrowheads="1"/>
            </p:cNvSpPr>
            <p:nvPr/>
          </p:nvSpPr>
          <p:spPr bwMode="auto">
            <a:xfrm>
              <a:off x="287" y="593"/>
              <a:ext cx="1503" cy="5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t>・数を減らすことが目的　　　　</a:t>
              </a:r>
            </a:p>
            <a:p>
              <a:pPr>
                <a:spcBef>
                  <a:spcPct val="50000"/>
                </a:spcBef>
              </a:pPr>
              <a:r>
                <a:rPr lang="ja-JP" altLang="en-US" sz="1400" b="1"/>
                <a:t>・損失を減らすことが目的　　</a:t>
              </a:r>
            </a:p>
            <a:p>
              <a:pPr>
                <a:spcBef>
                  <a:spcPct val="50000"/>
                </a:spcBef>
              </a:pPr>
              <a:r>
                <a:rPr lang="ja-JP" altLang="en-US" sz="1400" b="1"/>
                <a:t>・疲労度を下げることが目的</a:t>
              </a:r>
            </a:p>
          </p:txBody>
        </p:sp>
        <p:sp>
          <p:nvSpPr>
            <p:cNvPr id="168967" name="Text Box 7"/>
            <p:cNvSpPr txBox="1">
              <a:spLocks noChangeArrowheads="1"/>
            </p:cNvSpPr>
            <p:nvPr/>
          </p:nvSpPr>
          <p:spPr bwMode="auto">
            <a:xfrm>
              <a:off x="2043" y="593"/>
              <a:ext cx="1503" cy="3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t>・率を下げることが目的　　　</a:t>
              </a:r>
            </a:p>
            <a:p>
              <a:pPr>
                <a:spcBef>
                  <a:spcPct val="50000"/>
                </a:spcBef>
              </a:pPr>
              <a:r>
                <a:rPr lang="ja-JP" altLang="en-US" sz="1400" b="1"/>
                <a:t>・危険度を下げることが目的</a:t>
              </a:r>
            </a:p>
          </p:txBody>
        </p:sp>
        <p:sp>
          <p:nvSpPr>
            <p:cNvPr id="168969" name="AutoShape 9"/>
            <p:cNvSpPr>
              <a:spLocks noChangeArrowheads="1"/>
            </p:cNvSpPr>
            <p:nvPr/>
          </p:nvSpPr>
          <p:spPr bwMode="auto">
            <a:xfrm>
              <a:off x="3839" y="537"/>
              <a:ext cx="200" cy="672"/>
            </a:xfrm>
            <a:prstGeom prst="rightArrow">
              <a:avLst>
                <a:gd name="adj1" fmla="val 50000"/>
                <a:gd name="adj2" fmla="val 25000"/>
              </a:avLst>
            </a:prstGeom>
            <a:solidFill>
              <a:schemeClr val="tx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8970" name="Text Box 10" descr="ひし形 (点)"/>
            <p:cNvSpPr txBox="1">
              <a:spLocks noChangeArrowheads="1"/>
            </p:cNvSpPr>
            <p:nvPr/>
          </p:nvSpPr>
          <p:spPr bwMode="auto">
            <a:xfrm>
              <a:off x="4055" y="585"/>
              <a:ext cx="1536" cy="602"/>
            </a:xfrm>
            <a:prstGeom prst="rect">
              <a:avLst/>
            </a:prstGeom>
            <a:pattFill prst="dotDmnd">
              <a:fgClr>
                <a:srgbClr val="FF99FF"/>
              </a:fgClr>
              <a:bgClr>
                <a:schemeClr val="bg1"/>
              </a:bgClr>
            </a:patt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色々な角度からデータを</a:t>
              </a:r>
            </a:p>
            <a:p>
              <a:pPr>
                <a:spcBef>
                  <a:spcPct val="50000"/>
                </a:spcBef>
              </a:pPr>
              <a:r>
                <a:rPr lang="ja-JP" altLang="en-US" sz="1400"/>
                <a:t>見て、パレート図を作成</a:t>
              </a:r>
            </a:p>
            <a:p>
              <a:pPr>
                <a:spcBef>
                  <a:spcPct val="50000"/>
                </a:spcBef>
              </a:pPr>
              <a:r>
                <a:rPr lang="ja-JP" altLang="en-US" sz="1400"/>
                <a:t>する。　　　　　　　　　　　</a:t>
              </a:r>
            </a:p>
          </p:txBody>
        </p:sp>
      </p:grpSp>
      <p:sp>
        <p:nvSpPr>
          <p:cNvPr id="168972" name="Text Box 12"/>
          <p:cNvSpPr txBox="1">
            <a:spLocks noChangeArrowheads="1"/>
          </p:cNvSpPr>
          <p:nvPr/>
        </p:nvSpPr>
        <p:spPr bwMode="auto">
          <a:xfrm>
            <a:off x="620713" y="2122488"/>
            <a:ext cx="8166100" cy="349250"/>
          </a:xfrm>
          <a:prstGeom prst="rect">
            <a:avLst/>
          </a:prstGeom>
          <a:solidFill>
            <a:srgbClr val="FFFF99"/>
          </a:solidFill>
          <a:ln w="12700">
            <a:solidFill>
              <a:srgbClr val="FF0000"/>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600" b="1"/>
              <a:t>“</a:t>
            </a:r>
            <a:r>
              <a:rPr lang="ja-JP" altLang="en-US" sz="1600" b="1"/>
              <a:t>目的が何か？で、廃却個数だけのパレート図だけでは正しい判断はできない例”</a:t>
            </a:r>
          </a:p>
        </p:txBody>
      </p:sp>
      <p:grpSp>
        <p:nvGrpSpPr>
          <p:cNvPr id="169110" name="Group 150"/>
          <p:cNvGrpSpPr>
            <a:grpSpLocks/>
          </p:cNvGrpSpPr>
          <p:nvPr/>
        </p:nvGrpSpPr>
        <p:grpSpPr bwMode="auto">
          <a:xfrm>
            <a:off x="47625" y="2528888"/>
            <a:ext cx="4344988" cy="4191000"/>
            <a:chOff x="30" y="1593"/>
            <a:chExt cx="2737" cy="2640"/>
          </a:xfrm>
        </p:grpSpPr>
        <p:sp>
          <p:nvSpPr>
            <p:cNvPr id="168994" name="Text Box 34"/>
            <p:cNvSpPr txBox="1">
              <a:spLocks noChangeArrowheads="1"/>
            </p:cNvSpPr>
            <p:nvPr/>
          </p:nvSpPr>
          <p:spPr bwMode="auto">
            <a:xfrm>
              <a:off x="30" y="2072"/>
              <a:ext cx="250" cy="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solidFill>
                    <a:srgbClr val="800000"/>
                  </a:solidFill>
                </a:rPr>
                <a:t>売れ残り個数</a:t>
              </a:r>
            </a:p>
          </p:txBody>
        </p:sp>
        <p:sp>
          <p:nvSpPr>
            <p:cNvPr id="168973" name="Text Box 13"/>
            <p:cNvSpPr txBox="1">
              <a:spLocks noChangeArrowheads="1"/>
            </p:cNvSpPr>
            <p:nvPr/>
          </p:nvSpPr>
          <p:spPr bwMode="auto">
            <a:xfrm>
              <a:off x="557" y="3449"/>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solidFill>
                    <a:srgbClr val="800000"/>
                  </a:solidFill>
                </a:rPr>
                <a:t>おにぎり</a:t>
              </a:r>
            </a:p>
          </p:txBody>
        </p:sp>
        <p:sp>
          <p:nvSpPr>
            <p:cNvPr id="168974" name="Text Box 14"/>
            <p:cNvSpPr txBox="1">
              <a:spLocks noChangeArrowheads="1"/>
            </p:cNvSpPr>
            <p:nvPr/>
          </p:nvSpPr>
          <p:spPr bwMode="auto">
            <a:xfrm>
              <a:off x="1309" y="3473"/>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惣　　菜</a:t>
              </a:r>
            </a:p>
          </p:txBody>
        </p:sp>
        <p:sp>
          <p:nvSpPr>
            <p:cNvPr id="168975" name="Text Box 15"/>
            <p:cNvSpPr txBox="1">
              <a:spLocks noChangeArrowheads="1"/>
            </p:cNvSpPr>
            <p:nvPr/>
          </p:nvSpPr>
          <p:spPr bwMode="auto">
            <a:xfrm>
              <a:off x="1773" y="3465"/>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果　　物</a:t>
              </a:r>
            </a:p>
          </p:txBody>
        </p:sp>
        <p:sp>
          <p:nvSpPr>
            <p:cNvPr id="168976" name="Text Box 16"/>
            <p:cNvSpPr txBox="1">
              <a:spLocks noChangeArrowheads="1"/>
            </p:cNvSpPr>
            <p:nvPr/>
          </p:nvSpPr>
          <p:spPr bwMode="auto">
            <a:xfrm>
              <a:off x="813" y="3449"/>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solidFill>
                    <a:srgbClr val="800000"/>
                  </a:solidFill>
                </a:rPr>
                <a:t>お弁当</a:t>
              </a:r>
            </a:p>
          </p:txBody>
        </p:sp>
        <p:sp>
          <p:nvSpPr>
            <p:cNvPr id="168977" name="Text Box 17"/>
            <p:cNvSpPr txBox="1">
              <a:spLocks noChangeArrowheads="1"/>
            </p:cNvSpPr>
            <p:nvPr/>
          </p:nvSpPr>
          <p:spPr bwMode="auto">
            <a:xfrm>
              <a:off x="1069" y="3457"/>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ケーキ</a:t>
              </a:r>
            </a:p>
          </p:txBody>
        </p:sp>
        <p:sp>
          <p:nvSpPr>
            <p:cNvPr id="168978" name="Text Box 18"/>
            <p:cNvSpPr txBox="1">
              <a:spLocks noChangeArrowheads="1"/>
            </p:cNvSpPr>
            <p:nvPr/>
          </p:nvSpPr>
          <p:spPr bwMode="auto">
            <a:xfrm>
              <a:off x="1541" y="3457"/>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パ　　ン</a:t>
              </a:r>
            </a:p>
          </p:txBody>
        </p:sp>
        <p:sp>
          <p:nvSpPr>
            <p:cNvPr id="168979" name="Text Box 19"/>
            <p:cNvSpPr txBox="1">
              <a:spLocks noChangeArrowheads="1"/>
            </p:cNvSpPr>
            <p:nvPr/>
          </p:nvSpPr>
          <p:spPr bwMode="auto">
            <a:xfrm>
              <a:off x="2013" y="3457"/>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その他</a:t>
              </a:r>
            </a:p>
          </p:txBody>
        </p:sp>
        <p:sp>
          <p:nvSpPr>
            <p:cNvPr id="168981" name="Line 21"/>
            <p:cNvSpPr>
              <a:spLocks noChangeShapeType="1"/>
            </p:cNvSpPr>
            <p:nvPr/>
          </p:nvSpPr>
          <p:spPr bwMode="auto">
            <a:xfrm>
              <a:off x="2287" y="1985"/>
              <a:ext cx="0" cy="1552"/>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8982" name="Line 22"/>
            <p:cNvSpPr>
              <a:spLocks noChangeShapeType="1"/>
            </p:cNvSpPr>
            <p:nvPr/>
          </p:nvSpPr>
          <p:spPr bwMode="auto">
            <a:xfrm>
              <a:off x="2215" y="1985"/>
              <a:ext cx="7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8983" name="Line 23"/>
            <p:cNvSpPr>
              <a:spLocks noChangeShapeType="1"/>
            </p:cNvSpPr>
            <p:nvPr/>
          </p:nvSpPr>
          <p:spPr bwMode="auto">
            <a:xfrm>
              <a:off x="2215" y="3209"/>
              <a:ext cx="7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8984" name="Line 24"/>
            <p:cNvSpPr>
              <a:spLocks noChangeShapeType="1"/>
            </p:cNvSpPr>
            <p:nvPr/>
          </p:nvSpPr>
          <p:spPr bwMode="auto">
            <a:xfrm>
              <a:off x="2215" y="2921"/>
              <a:ext cx="7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8985" name="Line 25"/>
            <p:cNvSpPr>
              <a:spLocks noChangeShapeType="1"/>
            </p:cNvSpPr>
            <p:nvPr/>
          </p:nvSpPr>
          <p:spPr bwMode="auto">
            <a:xfrm>
              <a:off x="2215" y="2609"/>
              <a:ext cx="7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8986" name="Line 26"/>
            <p:cNvSpPr>
              <a:spLocks noChangeShapeType="1"/>
            </p:cNvSpPr>
            <p:nvPr/>
          </p:nvSpPr>
          <p:spPr bwMode="auto">
            <a:xfrm>
              <a:off x="2215" y="2289"/>
              <a:ext cx="7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8987" name="Text Box 27"/>
            <p:cNvSpPr txBox="1">
              <a:spLocks noChangeArrowheads="1"/>
            </p:cNvSpPr>
            <p:nvPr/>
          </p:nvSpPr>
          <p:spPr bwMode="auto">
            <a:xfrm>
              <a:off x="2223" y="1889"/>
              <a:ext cx="4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１００</a:t>
              </a:r>
            </a:p>
          </p:txBody>
        </p:sp>
        <p:sp>
          <p:nvSpPr>
            <p:cNvPr id="168988" name="Text Box 28"/>
            <p:cNvSpPr txBox="1">
              <a:spLocks noChangeArrowheads="1"/>
            </p:cNvSpPr>
            <p:nvPr/>
          </p:nvSpPr>
          <p:spPr bwMode="auto">
            <a:xfrm>
              <a:off x="2223" y="2193"/>
              <a:ext cx="4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８０</a:t>
              </a:r>
            </a:p>
          </p:txBody>
        </p:sp>
        <p:sp>
          <p:nvSpPr>
            <p:cNvPr id="168989" name="Text Box 29"/>
            <p:cNvSpPr txBox="1">
              <a:spLocks noChangeArrowheads="1"/>
            </p:cNvSpPr>
            <p:nvPr/>
          </p:nvSpPr>
          <p:spPr bwMode="auto">
            <a:xfrm>
              <a:off x="2231" y="2513"/>
              <a:ext cx="4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６０</a:t>
              </a:r>
            </a:p>
          </p:txBody>
        </p:sp>
        <p:sp>
          <p:nvSpPr>
            <p:cNvPr id="168990" name="Text Box 30"/>
            <p:cNvSpPr txBox="1">
              <a:spLocks noChangeArrowheads="1"/>
            </p:cNvSpPr>
            <p:nvPr/>
          </p:nvSpPr>
          <p:spPr bwMode="auto">
            <a:xfrm>
              <a:off x="2223" y="2817"/>
              <a:ext cx="4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４０</a:t>
              </a:r>
            </a:p>
          </p:txBody>
        </p:sp>
        <p:sp>
          <p:nvSpPr>
            <p:cNvPr id="168991" name="Text Box 31"/>
            <p:cNvSpPr txBox="1">
              <a:spLocks noChangeArrowheads="1"/>
            </p:cNvSpPr>
            <p:nvPr/>
          </p:nvSpPr>
          <p:spPr bwMode="auto">
            <a:xfrm>
              <a:off x="2223" y="3105"/>
              <a:ext cx="4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２０</a:t>
              </a:r>
            </a:p>
          </p:txBody>
        </p:sp>
        <p:sp>
          <p:nvSpPr>
            <p:cNvPr id="168992" name="Text Box 32"/>
            <p:cNvSpPr txBox="1">
              <a:spLocks noChangeArrowheads="1"/>
            </p:cNvSpPr>
            <p:nvPr/>
          </p:nvSpPr>
          <p:spPr bwMode="auto">
            <a:xfrm>
              <a:off x="2215" y="3425"/>
              <a:ext cx="4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０</a:t>
              </a:r>
            </a:p>
          </p:txBody>
        </p:sp>
        <p:sp>
          <p:nvSpPr>
            <p:cNvPr id="168993" name="Text Box 33"/>
            <p:cNvSpPr txBox="1">
              <a:spLocks noChangeArrowheads="1"/>
            </p:cNvSpPr>
            <p:nvPr/>
          </p:nvSpPr>
          <p:spPr bwMode="auto">
            <a:xfrm>
              <a:off x="2316" y="1734"/>
              <a:ext cx="403"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a:t>
              </a:r>
            </a:p>
          </p:txBody>
        </p:sp>
        <p:sp>
          <p:nvSpPr>
            <p:cNvPr id="168995" name="Line 35"/>
            <p:cNvSpPr>
              <a:spLocks noChangeShapeType="1"/>
            </p:cNvSpPr>
            <p:nvPr/>
          </p:nvSpPr>
          <p:spPr bwMode="auto">
            <a:xfrm>
              <a:off x="495" y="1832"/>
              <a:ext cx="0" cy="1713"/>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8996" name="Line 36"/>
            <p:cNvSpPr>
              <a:spLocks noChangeShapeType="1"/>
            </p:cNvSpPr>
            <p:nvPr/>
          </p:nvSpPr>
          <p:spPr bwMode="auto">
            <a:xfrm>
              <a:off x="503" y="3537"/>
              <a:ext cx="1864"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8997" name="Line 37"/>
            <p:cNvSpPr>
              <a:spLocks noChangeShapeType="1"/>
            </p:cNvSpPr>
            <p:nvPr/>
          </p:nvSpPr>
          <p:spPr bwMode="auto">
            <a:xfrm>
              <a:off x="495" y="3257"/>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8998" name="Line 38"/>
            <p:cNvSpPr>
              <a:spLocks noChangeShapeType="1"/>
            </p:cNvSpPr>
            <p:nvPr/>
          </p:nvSpPr>
          <p:spPr bwMode="auto">
            <a:xfrm>
              <a:off x="495" y="1841"/>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8999" name="Line 39"/>
            <p:cNvSpPr>
              <a:spLocks noChangeShapeType="1"/>
            </p:cNvSpPr>
            <p:nvPr/>
          </p:nvSpPr>
          <p:spPr bwMode="auto">
            <a:xfrm>
              <a:off x="495" y="2129"/>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9000" name="Line 40"/>
            <p:cNvSpPr>
              <a:spLocks noChangeShapeType="1"/>
            </p:cNvSpPr>
            <p:nvPr/>
          </p:nvSpPr>
          <p:spPr bwMode="auto">
            <a:xfrm>
              <a:off x="495" y="2417"/>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9001" name="Line 41"/>
            <p:cNvSpPr>
              <a:spLocks noChangeShapeType="1"/>
            </p:cNvSpPr>
            <p:nvPr/>
          </p:nvSpPr>
          <p:spPr bwMode="auto">
            <a:xfrm>
              <a:off x="495" y="2705"/>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9002" name="Line 42"/>
            <p:cNvSpPr>
              <a:spLocks noChangeShapeType="1"/>
            </p:cNvSpPr>
            <p:nvPr/>
          </p:nvSpPr>
          <p:spPr bwMode="auto">
            <a:xfrm>
              <a:off x="495" y="2993"/>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169003" name="Group 43"/>
            <p:cNvGrpSpPr>
              <a:grpSpLocks/>
            </p:cNvGrpSpPr>
            <p:nvPr/>
          </p:nvGrpSpPr>
          <p:grpSpPr bwMode="auto">
            <a:xfrm>
              <a:off x="175" y="1593"/>
              <a:ext cx="384" cy="2032"/>
              <a:chOff x="2904" y="872"/>
              <a:chExt cx="384" cy="2032"/>
            </a:xfrm>
          </p:grpSpPr>
          <p:sp>
            <p:nvSpPr>
              <p:cNvPr id="169004" name="Text Box 44"/>
              <p:cNvSpPr txBox="1">
                <a:spLocks noChangeArrowheads="1"/>
              </p:cNvSpPr>
              <p:nvPr/>
            </p:nvSpPr>
            <p:spPr bwMode="auto">
              <a:xfrm>
                <a:off x="2976" y="2712"/>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０</a:t>
                </a:r>
              </a:p>
            </p:txBody>
          </p:sp>
          <p:sp>
            <p:nvSpPr>
              <p:cNvPr id="169005" name="Text Box 45"/>
              <p:cNvSpPr txBox="1">
                <a:spLocks noChangeArrowheads="1"/>
              </p:cNvSpPr>
              <p:nvPr/>
            </p:nvSpPr>
            <p:spPr bwMode="auto">
              <a:xfrm>
                <a:off x="2968" y="2440"/>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２０</a:t>
                </a:r>
              </a:p>
            </p:txBody>
          </p:sp>
          <p:sp>
            <p:nvSpPr>
              <p:cNvPr id="169006" name="Text Box 46"/>
              <p:cNvSpPr txBox="1">
                <a:spLocks noChangeArrowheads="1"/>
              </p:cNvSpPr>
              <p:nvPr/>
            </p:nvSpPr>
            <p:spPr bwMode="auto">
              <a:xfrm>
                <a:off x="2960" y="2168"/>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４０</a:t>
                </a:r>
              </a:p>
            </p:txBody>
          </p:sp>
          <p:sp>
            <p:nvSpPr>
              <p:cNvPr id="169007" name="Text Box 47"/>
              <p:cNvSpPr txBox="1">
                <a:spLocks noChangeArrowheads="1"/>
              </p:cNvSpPr>
              <p:nvPr/>
            </p:nvSpPr>
            <p:spPr bwMode="auto">
              <a:xfrm>
                <a:off x="2960" y="1888"/>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６０</a:t>
                </a:r>
              </a:p>
            </p:txBody>
          </p:sp>
          <p:sp>
            <p:nvSpPr>
              <p:cNvPr id="169008" name="Text Box 48"/>
              <p:cNvSpPr txBox="1">
                <a:spLocks noChangeArrowheads="1"/>
              </p:cNvSpPr>
              <p:nvPr/>
            </p:nvSpPr>
            <p:spPr bwMode="auto">
              <a:xfrm>
                <a:off x="2960" y="1608"/>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８０</a:t>
                </a:r>
              </a:p>
            </p:txBody>
          </p:sp>
          <p:sp>
            <p:nvSpPr>
              <p:cNvPr id="169009" name="Text Box 49"/>
              <p:cNvSpPr txBox="1">
                <a:spLocks noChangeArrowheads="1"/>
              </p:cNvSpPr>
              <p:nvPr/>
            </p:nvSpPr>
            <p:spPr bwMode="auto">
              <a:xfrm>
                <a:off x="2904" y="1320"/>
                <a:ext cx="35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１００</a:t>
                </a:r>
              </a:p>
            </p:txBody>
          </p:sp>
          <p:sp>
            <p:nvSpPr>
              <p:cNvPr id="169010" name="Text Box 50"/>
              <p:cNvSpPr txBox="1">
                <a:spLocks noChangeArrowheads="1"/>
              </p:cNvSpPr>
              <p:nvPr/>
            </p:nvSpPr>
            <p:spPr bwMode="auto">
              <a:xfrm>
                <a:off x="2904" y="1024"/>
                <a:ext cx="35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１２０</a:t>
                </a:r>
              </a:p>
            </p:txBody>
          </p:sp>
          <p:sp>
            <p:nvSpPr>
              <p:cNvPr id="169011" name="Text Box 51"/>
              <p:cNvSpPr txBox="1">
                <a:spLocks noChangeArrowheads="1"/>
              </p:cNvSpPr>
              <p:nvPr/>
            </p:nvSpPr>
            <p:spPr bwMode="auto">
              <a:xfrm>
                <a:off x="2928" y="872"/>
                <a:ext cx="360"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（個）</a:t>
                </a:r>
              </a:p>
            </p:txBody>
          </p:sp>
        </p:grpSp>
        <p:sp>
          <p:nvSpPr>
            <p:cNvPr id="169012" name="Rectangle 52"/>
            <p:cNvSpPr>
              <a:spLocks noChangeArrowheads="1"/>
            </p:cNvSpPr>
            <p:nvPr/>
          </p:nvSpPr>
          <p:spPr bwMode="auto">
            <a:xfrm>
              <a:off x="495" y="2993"/>
              <a:ext cx="256" cy="544"/>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9013" name="Rectangle 53"/>
            <p:cNvSpPr>
              <a:spLocks noChangeArrowheads="1"/>
            </p:cNvSpPr>
            <p:nvPr/>
          </p:nvSpPr>
          <p:spPr bwMode="auto">
            <a:xfrm>
              <a:off x="751" y="3265"/>
              <a:ext cx="256" cy="272"/>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9014" name="Rectangle 54"/>
            <p:cNvSpPr>
              <a:spLocks noChangeArrowheads="1"/>
            </p:cNvSpPr>
            <p:nvPr/>
          </p:nvSpPr>
          <p:spPr bwMode="auto">
            <a:xfrm>
              <a:off x="1007" y="3337"/>
              <a:ext cx="256" cy="2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9015" name="Rectangle 55"/>
            <p:cNvSpPr>
              <a:spLocks noChangeArrowheads="1"/>
            </p:cNvSpPr>
            <p:nvPr/>
          </p:nvSpPr>
          <p:spPr bwMode="auto">
            <a:xfrm>
              <a:off x="1263" y="3401"/>
              <a:ext cx="256" cy="136"/>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9016" name="Rectangle 56"/>
            <p:cNvSpPr>
              <a:spLocks noChangeArrowheads="1"/>
            </p:cNvSpPr>
            <p:nvPr/>
          </p:nvSpPr>
          <p:spPr bwMode="auto">
            <a:xfrm>
              <a:off x="1519" y="3425"/>
              <a:ext cx="256" cy="112"/>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9017" name="Rectangle 57"/>
            <p:cNvSpPr>
              <a:spLocks noChangeArrowheads="1"/>
            </p:cNvSpPr>
            <p:nvPr/>
          </p:nvSpPr>
          <p:spPr bwMode="auto">
            <a:xfrm>
              <a:off x="1775" y="3457"/>
              <a:ext cx="256" cy="8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9018" name="Rectangle 58"/>
            <p:cNvSpPr>
              <a:spLocks noChangeArrowheads="1"/>
            </p:cNvSpPr>
            <p:nvPr/>
          </p:nvSpPr>
          <p:spPr bwMode="auto">
            <a:xfrm>
              <a:off x="2031" y="3385"/>
              <a:ext cx="256" cy="152"/>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9019" name="Text Box 59"/>
            <p:cNvSpPr txBox="1">
              <a:spLocks noChangeArrowheads="1"/>
            </p:cNvSpPr>
            <p:nvPr/>
          </p:nvSpPr>
          <p:spPr bwMode="auto">
            <a:xfrm>
              <a:off x="1687" y="2184"/>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69020" name="Text Box 60"/>
            <p:cNvSpPr txBox="1">
              <a:spLocks noChangeArrowheads="1"/>
            </p:cNvSpPr>
            <p:nvPr/>
          </p:nvSpPr>
          <p:spPr bwMode="auto">
            <a:xfrm>
              <a:off x="1431" y="2305"/>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69021" name="Text Box 61"/>
            <p:cNvSpPr txBox="1">
              <a:spLocks noChangeArrowheads="1"/>
            </p:cNvSpPr>
            <p:nvPr/>
          </p:nvSpPr>
          <p:spPr bwMode="auto">
            <a:xfrm>
              <a:off x="1175" y="2423"/>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69022" name="Text Box 62"/>
            <p:cNvSpPr txBox="1">
              <a:spLocks noChangeArrowheads="1"/>
            </p:cNvSpPr>
            <p:nvPr/>
          </p:nvSpPr>
          <p:spPr bwMode="auto">
            <a:xfrm>
              <a:off x="910" y="2623"/>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69023" name="Text Box 63"/>
            <p:cNvSpPr txBox="1">
              <a:spLocks noChangeArrowheads="1"/>
            </p:cNvSpPr>
            <p:nvPr/>
          </p:nvSpPr>
          <p:spPr bwMode="auto">
            <a:xfrm>
              <a:off x="645" y="2912"/>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69024" name="Text Box 64"/>
            <p:cNvSpPr txBox="1">
              <a:spLocks noChangeArrowheads="1"/>
            </p:cNvSpPr>
            <p:nvPr/>
          </p:nvSpPr>
          <p:spPr bwMode="auto">
            <a:xfrm>
              <a:off x="1943" y="2087"/>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69025" name="Text Box 65"/>
            <p:cNvSpPr txBox="1">
              <a:spLocks noChangeArrowheads="1"/>
            </p:cNvSpPr>
            <p:nvPr/>
          </p:nvSpPr>
          <p:spPr bwMode="auto">
            <a:xfrm>
              <a:off x="2190" y="1895"/>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69026" name="Line 66"/>
            <p:cNvSpPr>
              <a:spLocks noChangeShapeType="1"/>
            </p:cNvSpPr>
            <p:nvPr/>
          </p:nvSpPr>
          <p:spPr bwMode="auto">
            <a:xfrm rot="21299207" flipV="1">
              <a:off x="478" y="3021"/>
              <a:ext cx="287" cy="50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9027" name="Line 67"/>
            <p:cNvSpPr>
              <a:spLocks noChangeShapeType="1"/>
            </p:cNvSpPr>
            <p:nvPr/>
          </p:nvSpPr>
          <p:spPr bwMode="auto">
            <a:xfrm rot="414213" flipV="1">
              <a:off x="1015" y="2505"/>
              <a:ext cx="224" cy="224"/>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9028" name="Line 68"/>
            <p:cNvSpPr>
              <a:spLocks noChangeShapeType="1"/>
            </p:cNvSpPr>
            <p:nvPr/>
          </p:nvSpPr>
          <p:spPr bwMode="auto">
            <a:xfrm rot="20370755" flipV="1">
              <a:off x="711" y="2764"/>
              <a:ext cx="328" cy="189"/>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9029" name="Line 69"/>
            <p:cNvSpPr>
              <a:spLocks noChangeShapeType="1"/>
            </p:cNvSpPr>
            <p:nvPr/>
          </p:nvSpPr>
          <p:spPr bwMode="auto">
            <a:xfrm rot="248694" flipV="1">
              <a:off x="1263" y="2385"/>
              <a:ext cx="236" cy="136"/>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9030" name="Line 70"/>
            <p:cNvSpPr>
              <a:spLocks noChangeShapeType="1"/>
            </p:cNvSpPr>
            <p:nvPr/>
          </p:nvSpPr>
          <p:spPr bwMode="auto">
            <a:xfrm rot="21020423" flipV="1">
              <a:off x="1494" y="2295"/>
              <a:ext cx="279" cy="7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9031" name="Line 71"/>
            <p:cNvSpPr>
              <a:spLocks noChangeShapeType="1"/>
            </p:cNvSpPr>
            <p:nvPr/>
          </p:nvSpPr>
          <p:spPr bwMode="auto">
            <a:xfrm rot="21269423" flipV="1">
              <a:off x="1759" y="2190"/>
              <a:ext cx="280" cy="7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9032" name="Line 72"/>
            <p:cNvSpPr>
              <a:spLocks noChangeShapeType="1"/>
            </p:cNvSpPr>
            <p:nvPr/>
          </p:nvSpPr>
          <p:spPr bwMode="auto">
            <a:xfrm rot="21243493" flipV="1">
              <a:off x="2031" y="2009"/>
              <a:ext cx="264" cy="152"/>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9033" name="Text Box 73"/>
            <p:cNvSpPr txBox="1">
              <a:spLocks noChangeArrowheads="1"/>
            </p:cNvSpPr>
            <p:nvPr/>
          </p:nvSpPr>
          <p:spPr bwMode="auto">
            <a:xfrm>
              <a:off x="2517" y="2161"/>
              <a:ext cx="250" cy="9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累積比率</a:t>
              </a:r>
            </a:p>
          </p:txBody>
        </p:sp>
        <p:grpSp>
          <p:nvGrpSpPr>
            <p:cNvPr id="169086" name="Group 126"/>
            <p:cNvGrpSpPr>
              <a:grpSpLocks/>
            </p:cNvGrpSpPr>
            <p:nvPr/>
          </p:nvGrpSpPr>
          <p:grpSpPr bwMode="auto">
            <a:xfrm>
              <a:off x="823" y="1793"/>
              <a:ext cx="704" cy="212"/>
              <a:chOff x="760" y="2016"/>
              <a:chExt cx="704" cy="212"/>
            </a:xfrm>
          </p:grpSpPr>
          <p:sp>
            <p:nvSpPr>
              <p:cNvPr id="169087" name="Text Box 127"/>
              <p:cNvSpPr txBox="1">
                <a:spLocks noChangeArrowheads="1"/>
              </p:cNvSpPr>
              <p:nvPr/>
            </p:nvSpPr>
            <p:spPr bwMode="auto">
              <a:xfrm>
                <a:off x="760" y="2016"/>
                <a:ext cx="264"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600"/>
                  <a:t>n</a:t>
                </a:r>
              </a:p>
            </p:txBody>
          </p:sp>
          <p:sp>
            <p:nvSpPr>
              <p:cNvPr id="169088" name="Text Box 128"/>
              <p:cNvSpPr txBox="1">
                <a:spLocks noChangeArrowheads="1"/>
              </p:cNvSpPr>
              <p:nvPr/>
            </p:nvSpPr>
            <p:spPr bwMode="auto">
              <a:xfrm>
                <a:off x="784" y="2048"/>
                <a:ext cx="680"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＝１１０</a:t>
                </a:r>
              </a:p>
            </p:txBody>
          </p:sp>
        </p:grpSp>
        <p:sp>
          <p:nvSpPr>
            <p:cNvPr id="169103" name="Text Box 143"/>
            <p:cNvSpPr txBox="1">
              <a:spLocks noChangeArrowheads="1"/>
            </p:cNvSpPr>
            <p:nvPr/>
          </p:nvSpPr>
          <p:spPr bwMode="auto">
            <a:xfrm>
              <a:off x="591" y="4041"/>
              <a:ext cx="1768"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図８　商品別売れ残り廃却数</a:t>
              </a:r>
            </a:p>
          </p:txBody>
        </p:sp>
      </p:grpSp>
      <p:grpSp>
        <p:nvGrpSpPr>
          <p:cNvPr id="169111" name="Group 151"/>
          <p:cNvGrpSpPr>
            <a:grpSpLocks/>
          </p:cNvGrpSpPr>
          <p:nvPr/>
        </p:nvGrpSpPr>
        <p:grpSpPr bwMode="auto">
          <a:xfrm>
            <a:off x="4745038" y="2465388"/>
            <a:ext cx="4398962" cy="4254500"/>
            <a:chOff x="2989" y="1553"/>
            <a:chExt cx="2771" cy="2680"/>
          </a:xfrm>
        </p:grpSpPr>
        <p:sp>
          <p:nvSpPr>
            <p:cNvPr id="168971" name="Text Box 11"/>
            <p:cNvSpPr txBox="1">
              <a:spLocks noChangeArrowheads="1"/>
            </p:cNvSpPr>
            <p:nvPr/>
          </p:nvSpPr>
          <p:spPr bwMode="auto">
            <a:xfrm>
              <a:off x="5510" y="2328"/>
              <a:ext cx="250" cy="9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累積比率</a:t>
              </a:r>
            </a:p>
          </p:txBody>
        </p:sp>
        <p:sp>
          <p:nvSpPr>
            <p:cNvPr id="169034" name="Text Box 74"/>
            <p:cNvSpPr txBox="1">
              <a:spLocks noChangeArrowheads="1"/>
            </p:cNvSpPr>
            <p:nvPr/>
          </p:nvSpPr>
          <p:spPr bwMode="auto">
            <a:xfrm>
              <a:off x="4037" y="3521"/>
              <a:ext cx="250" cy="5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ケーキ　</a:t>
              </a:r>
            </a:p>
          </p:txBody>
        </p:sp>
        <p:sp>
          <p:nvSpPr>
            <p:cNvPr id="169035" name="Text Box 75"/>
            <p:cNvSpPr txBox="1">
              <a:spLocks noChangeArrowheads="1"/>
            </p:cNvSpPr>
            <p:nvPr/>
          </p:nvSpPr>
          <p:spPr bwMode="auto">
            <a:xfrm>
              <a:off x="4269" y="3497"/>
              <a:ext cx="250" cy="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おにぎり</a:t>
              </a:r>
            </a:p>
          </p:txBody>
        </p:sp>
        <p:sp>
          <p:nvSpPr>
            <p:cNvPr id="169036" name="Text Box 76"/>
            <p:cNvSpPr txBox="1">
              <a:spLocks noChangeArrowheads="1"/>
            </p:cNvSpPr>
            <p:nvPr/>
          </p:nvSpPr>
          <p:spPr bwMode="auto">
            <a:xfrm>
              <a:off x="5053" y="3497"/>
              <a:ext cx="250" cy="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その他　</a:t>
              </a:r>
            </a:p>
          </p:txBody>
        </p:sp>
        <p:sp>
          <p:nvSpPr>
            <p:cNvPr id="169039" name="Line 79"/>
            <p:cNvSpPr>
              <a:spLocks noChangeShapeType="1"/>
            </p:cNvSpPr>
            <p:nvPr/>
          </p:nvSpPr>
          <p:spPr bwMode="auto">
            <a:xfrm>
              <a:off x="5295" y="1945"/>
              <a:ext cx="0" cy="1608"/>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9040" name="Line 80"/>
            <p:cNvSpPr>
              <a:spLocks noChangeShapeType="1"/>
            </p:cNvSpPr>
            <p:nvPr/>
          </p:nvSpPr>
          <p:spPr bwMode="auto">
            <a:xfrm>
              <a:off x="5223" y="1945"/>
              <a:ext cx="7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9041" name="Line 81"/>
            <p:cNvSpPr>
              <a:spLocks noChangeShapeType="1"/>
            </p:cNvSpPr>
            <p:nvPr/>
          </p:nvSpPr>
          <p:spPr bwMode="auto">
            <a:xfrm>
              <a:off x="5223" y="3201"/>
              <a:ext cx="7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9042" name="Line 82"/>
            <p:cNvSpPr>
              <a:spLocks noChangeShapeType="1"/>
            </p:cNvSpPr>
            <p:nvPr/>
          </p:nvSpPr>
          <p:spPr bwMode="auto">
            <a:xfrm>
              <a:off x="5223" y="2913"/>
              <a:ext cx="7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9043" name="Line 83"/>
            <p:cNvSpPr>
              <a:spLocks noChangeShapeType="1"/>
            </p:cNvSpPr>
            <p:nvPr/>
          </p:nvSpPr>
          <p:spPr bwMode="auto">
            <a:xfrm>
              <a:off x="5223" y="2601"/>
              <a:ext cx="7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9044" name="Line 84"/>
            <p:cNvSpPr>
              <a:spLocks noChangeShapeType="1"/>
            </p:cNvSpPr>
            <p:nvPr/>
          </p:nvSpPr>
          <p:spPr bwMode="auto">
            <a:xfrm>
              <a:off x="5223" y="2273"/>
              <a:ext cx="7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9045" name="Text Box 85"/>
            <p:cNvSpPr txBox="1">
              <a:spLocks noChangeArrowheads="1"/>
            </p:cNvSpPr>
            <p:nvPr/>
          </p:nvSpPr>
          <p:spPr bwMode="auto">
            <a:xfrm>
              <a:off x="5263" y="1841"/>
              <a:ext cx="4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１００</a:t>
              </a:r>
            </a:p>
          </p:txBody>
        </p:sp>
        <p:sp>
          <p:nvSpPr>
            <p:cNvPr id="169046" name="Text Box 86"/>
            <p:cNvSpPr txBox="1">
              <a:spLocks noChangeArrowheads="1"/>
            </p:cNvSpPr>
            <p:nvPr/>
          </p:nvSpPr>
          <p:spPr bwMode="auto">
            <a:xfrm>
              <a:off x="5271" y="2177"/>
              <a:ext cx="4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８０</a:t>
              </a:r>
            </a:p>
          </p:txBody>
        </p:sp>
        <p:sp>
          <p:nvSpPr>
            <p:cNvPr id="169047" name="Text Box 87"/>
            <p:cNvSpPr txBox="1">
              <a:spLocks noChangeArrowheads="1"/>
            </p:cNvSpPr>
            <p:nvPr/>
          </p:nvSpPr>
          <p:spPr bwMode="auto">
            <a:xfrm>
              <a:off x="5263" y="2505"/>
              <a:ext cx="4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６０</a:t>
              </a:r>
            </a:p>
          </p:txBody>
        </p:sp>
        <p:sp>
          <p:nvSpPr>
            <p:cNvPr id="169048" name="Text Box 88"/>
            <p:cNvSpPr txBox="1">
              <a:spLocks noChangeArrowheads="1"/>
            </p:cNvSpPr>
            <p:nvPr/>
          </p:nvSpPr>
          <p:spPr bwMode="auto">
            <a:xfrm>
              <a:off x="5255" y="2817"/>
              <a:ext cx="4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４０</a:t>
              </a:r>
            </a:p>
          </p:txBody>
        </p:sp>
        <p:sp>
          <p:nvSpPr>
            <p:cNvPr id="169049" name="Text Box 89"/>
            <p:cNvSpPr txBox="1">
              <a:spLocks noChangeArrowheads="1"/>
            </p:cNvSpPr>
            <p:nvPr/>
          </p:nvSpPr>
          <p:spPr bwMode="auto">
            <a:xfrm>
              <a:off x="5255" y="3105"/>
              <a:ext cx="4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２０</a:t>
              </a:r>
            </a:p>
          </p:txBody>
        </p:sp>
        <p:sp>
          <p:nvSpPr>
            <p:cNvPr id="169050" name="Text Box 90"/>
            <p:cNvSpPr txBox="1">
              <a:spLocks noChangeArrowheads="1"/>
            </p:cNvSpPr>
            <p:nvPr/>
          </p:nvSpPr>
          <p:spPr bwMode="auto">
            <a:xfrm>
              <a:off x="5223" y="3441"/>
              <a:ext cx="4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０</a:t>
              </a:r>
            </a:p>
          </p:txBody>
        </p:sp>
        <p:sp>
          <p:nvSpPr>
            <p:cNvPr id="169051" name="Text Box 91"/>
            <p:cNvSpPr txBox="1">
              <a:spLocks noChangeArrowheads="1"/>
            </p:cNvSpPr>
            <p:nvPr/>
          </p:nvSpPr>
          <p:spPr bwMode="auto">
            <a:xfrm>
              <a:off x="5313" y="1680"/>
              <a:ext cx="39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a:t>
              </a:r>
            </a:p>
          </p:txBody>
        </p:sp>
        <p:sp>
          <p:nvSpPr>
            <p:cNvPr id="169052" name="Text Box 92"/>
            <p:cNvSpPr txBox="1">
              <a:spLocks noChangeArrowheads="1"/>
            </p:cNvSpPr>
            <p:nvPr/>
          </p:nvSpPr>
          <p:spPr bwMode="auto">
            <a:xfrm>
              <a:off x="2989" y="2073"/>
              <a:ext cx="250" cy="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solidFill>
                    <a:srgbClr val="800000"/>
                  </a:solidFill>
                </a:rPr>
                <a:t>売れ残り金額</a:t>
              </a:r>
            </a:p>
          </p:txBody>
        </p:sp>
        <p:sp>
          <p:nvSpPr>
            <p:cNvPr id="169053" name="Line 93"/>
            <p:cNvSpPr>
              <a:spLocks noChangeShapeType="1"/>
            </p:cNvSpPr>
            <p:nvPr/>
          </p:nvSpPr>
          <p:spPr bwMode="auto">
            <a:xfrm>
              <a:off x="3504" y="1760"/>
              <a:ext cx="0" cy="1801"/>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9054" name="Line 94"/>
            <p:cNvSpPr>
              <a:spLocks noChangeShapeType="1"/>
            </p:cNvSpPr>
            <p:nvPr/>
          </p:nvSpPr>
          <p:spPr bwMode="auto">
            <a:xfrm flipV="1">
              <a:off x="3503" y="3544"/>
              <a:ext cx="1791" cy="9"/>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9055" name="Line 95"/>
            <p:cNvSpPr>
              <a:spLocks noChangeShapeType="1"/>
            </p:cNvSpPr>
            <p:nvPr/>
          </p:nvSpPr>
          <p:spPr bwMode="auto">
            <a:xfrm>
              <a:off x="3495" y="3329"/>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9056" name="Line 96"/>
            <p:cNvSpPr>
              <a:spLocks noChangeShapeType="1"/>
            </p:cNvSpPr>
            <p:nvPr/>
          </p:nvSpPr>
          <p:spPr bwMode="auto">
            <a:xfrm>
              <a:off x="3504" y="1761"/>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9057" name="Line 97"/>
            <p:cNvSpPr>
              <a:spLocks noChangeShapeType="1"/>
            </p:cNvSpPr>
            <p:nvPr/>
          </p:nvSpPr>
          <p:spPr bwMode="auto">
            <a:xfrm>
              <a:off x="3504" y="2433"/>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9058" name="Line 98"/>
            <p:cNvSpPr>
              <a:spLocks noChangeShapeType="1"/>
            </p:cNvSpPr>
            <p:nvPr/>
          </p:nvSpPr>
          <p:spPr bwMode="auto">
            <a:xfrm>
              <a:off x="3504" y="2657"/>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9059" name="Line 99"/>
            <p:cNvSpPr>
              <a:spLocks noChangeShapeType="1"/>
            </p:cNvSpPr>
            <p:nvPr/>
          </p:nvSpPr>
          <p:spPr bwMode="auto">
            <a:xfrm>
              <a:off x="3495" y="2881"/>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9060" name="Line 100"/>
            <p:cNvSpPr>
              <a:spLocks noChangeShapeType="1"/>
            </p:cNvSpPr>
            <p:nvPr/>
          </p:nvSpPr>
          <p:spPr bwMode="auto">
            <a:xfrm>
              <a:off x="3495" y="3105"/>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9061" name="Text Box 101"/>
            <p:cNvSpPr txBox="1">
              <a:spLocks noChangeArrowheads="1"/>
            </p:cNvSpPr>
            <p:nvPr/>
          </p:nvSpPr>
          <p:spPr bwMode="auto">
            <a:xfrm>
              <a:off x="3247" y="3449"/>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０</a:t>
              </a:r>
            </a:p>
          </p:txBody>
        </p:sp>
        <p:sp>
          <p:nvSpPr>
            <p:cNvPr id="169062" name="Text Box 102"/>
            <p:cNvSpPr txBox="1">
              <a:spLocks noChangeArrowheads="1"/>
            </p:cNvSpPr>
            <p:nvPr/>
          </p:nvSpPr>
          <p:spPr bwMode="auto">
            <a:xfrm>
              <a:off x="3239" y="3233"/>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２０</a:t>
              </a:r>
            </a:p>
          </p:txBody>
        </p:sp>
        <p:sp>
          <p:nvSpPr>
            <p:cNvPr id="169063" name="Text Box 103"/>
            <p:cNvSpPr txBox="1">
              <a:spLocks noChangeArrowheads="1"/>
            </p:cNvSpPr>
            <p:nvPr/>
          </p:nvSpPr>
          <p:spPr bwMode="auto">
            <a:xfrm>
              <a:off x="3231" y="3009"/>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４０</a:t>
              </a:r>
            </a:p>
          </p:txBody>
        </p:sp>
        <p:sp>
          <p:nvSpPr>
            <p:cNvPr id="169064" name="Text Box 104"/>
            <p:cNvSpPr txBox="1">
              <a:spLocks noChangeArrowheads="1"/>
            </p:cNvSpPr>
            <p:nvPr/>
          </p:nvSpPr>
          <p:spPr bwMode="auto">
            <a:xfrm>
              <a:off x="3231" y="2785"/>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６０</a:t>
              </a:r>
            </a:p>
          </p:txBody>
        </p:sp>
        <p:sp>
          <p:nvSpPr>
            <p:cNvPr id="169065" name="Text Box 105"/>
            <p:cNvSpPr txBox="1">
              <a:spLocks noChangeArrowheads="1"/>
            </p:cNvSpPr>
            <p:nvPr/>
          </p:nvSpPr>
          <p:spPr bwMode="auto">
            <a:xfrm>
              <a:off x="3231" y="2561"/>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８０</a:t>
              </a:r>
            </a:p>
          </p:txBody>
        </p:sp>
        <p:sp>
          <p:nvSpPr>
            <p:cNvPr id="169066" name="Text Box 106"/>
            <p:cNvSpPr txBox="1">
              <a:spLocks noChangeArrowheads="1"/>
            </p:cNvSpPr>
            <p:nvPr/>
          </p:nvSpPr>
          <p:spPr bwMode="auto">
            <a:xfrm>
              <a:off x="3175" y="2337"/>
              <a:ext cx="35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１００</a:t>
              </a:r>
            </a:p>
          </p:txBody>
        </p:sp>
        <p:sp>
          <p:nvSpPr>
            <p:cNvPr id="169067" name="Text Box 107"/>
            <p:cNvSpPr txBox="1">
              <a:spLocks noChangeArrowheads="1"/>
            </p:cNvSpPr>
            <p:nvPr/>
          </p:nvSpPr>
          <p:spPr bwMode="auto">
            <a:xfrm>
              <a:off x="3175" y="2113"/>
              <a:ext cx="35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１２０</a:t>
              </a:r>
            </a:p>
          </p:txBody>
        </p:sp>
        <p:sp>
          <p:nvSpPr>
            <p:cNvPr id="169068" name="Text Box 108"/>
            <p:cNvSpPr txBox="1">
              <a:spLocks noChangeArrowheads="1"/>
            </p:cNvSpPr>
            <p:nvPr/>
          </p:nvSpPr>
          <p:spPr bwMode="auto">
            <a:xfrm>
              <a:off x="3199" y="1553"/>
              <a:ext cx="488"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（千円）</a:t>
              </a:r>
            </a:p>
          </p:txBody>
        </p:sp>
        <p:sp>
          <p:nvSpPr>
            <p:cNvPr id="169070" name="Rectangle 110"/>
            <p:cNvSpPr>
              <a:spLocks noChangeArrowheads="1"/>
            </p:cNvSpPr>
            <p:nvPr/>
          </p:nvSpPr>
          <p:spPr bwMode="auto">
            <a:xfrm>
              <a:off x="3503" y="2881"/>
              <a:ext cx="256" cy="672"/>
            </a:xfrm>
            <a:prstGeom prst="rect">
              <a:avLst/>
            </a:prstGeom>
            <a:solidFill>
              <a:srgbClr val="FFFF99"/>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9071" name="Rectangle 111"/>
            <p:cNvSpPr>
              <a:spLocks noChangeArrowheads="1"/>
            </p:cNvSpPr>
            <p:nvPr/>
          </p:nvSpPr>
          <p:spPr bwMode="auto">
            <a:xfrm>
              <a:off x="3759" y="3241"/>
              <a:ext cx="256" cy="312"/>
            </a:xfrm>
            <a:prstGeom prst="rect">
              <a:avLst/>
            </a:prstGeom>
            <a:solidFill>
              <a:srgbClr val="FFFF99"/>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9072" name="Rectangle 112"/>
            <p:cNvSpPr>
              <a:spLocks noChangeArrowheads="1"/>
            </p:cNvSpPr>
            <p:nvPr/>
          </p:nvSpPr>
          <p:spPr bwMode="auto">
            <a:xfrm>
              <a:off x="4015" y="3353"/>
              <a:ext cx="256" cy="2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9073" name="Rectangle 113"/>
            <p:cNvSpPr>
              <a:spLocks noChangeArrowheads="1"/>
            </p:cNvSpPr>
            <p:nvPr/>
          </p:nvSpPr>
          <p:spPr bwMode="auto">
            <a:xfrm>
              <a:off x="4271" y="3449"/>
              <a:ext cx="256" cy="104"/>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9074" name="Rectangle 114"/>
            <p:cNvSpPr>
              <a:spLocks noChangeArrowheads="1"/>
            </p:cNvSpPr>
            <p:nvPr/>
          </p:nvSpPr>
          <p:spPr bwMode="auto">
            <a:xfrm>
              <a:off x="4527" y="3473"/>
              <a:ext cx="256" cy="8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9075" name="Rectangle 115"/>
            <p:cNvSpPr>
              <a:spLocks noChangeArrowheads="1"/>
            </p:cNvSpPr>
            <p:nvPr/>
          </p:nvSpPr>
          <p:spPr bwMode="auto">
            <a:xfrm>
              <a:off x="4783" y="3489"/>
              <a:ext cx="256" cy="64"/>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9076" name="Rectangle 116"/>
            <p:cNvSpPr>
              <a:spLocks noChangeArrowheads="1"/>
            </p:cNvSpPr>
            <p:nvPr/>
          </p:nvSpPr>
          <p:spPr bwMode="auto">
            <a:xfrm>
              <a:off x="5039" y="3449"/>
              <a:ext cx="256" cy="104"/>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9077" name="Text Box 117"/>
            <p:cNvSpPr txBox="1">
              <a:spLocks noChangeArrowheads="1"/>
            </p:cNvSpPr>
            <p:nvPr/>
          </p:nvSpPr>
          <p:spPr bwMode="auto">
            <a:xfrm>
              <a:off x="3525" y="3433"/>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solidFill>
                    <a:srgbClr val="800000"/>
                  </a:solidFill>
                </a:rPr>
                <a:t>お弁当</a:t>
              </a:r>
            </a:p>
          </p:txBody>
        </p:sp>
        <p:sp>
          <p:nvSpPr>
            <p:cNvPr id="169078" name="Text Box 118"/>
            <p:cNvSpPr txBox="1">
              <a:spLocks noChangeArrowheads="1"/>
            </p:cNvSpPr>
            <p:nvPr/>
          </p:nvSpPr>
          <p:spPr bwMode="auto">
            <a:xfrm>
              <a:off x="3781" y="3433"/>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solidFill>
                    <a:srgbClr val="800000"/>
                  </a:solidFill>
                </a:rPr>
                <a:t>果　物</a:t>
              </a:r>
            </a:p>
          </p:txBody>
        </p:sp>
        <p:sp>
          <p:nvSpPr>
            <p:cNvPr id="169079" name="Text Box 119"/>
            <p:cNvSpPr txBox="1">
              <a:spLocks noChangeArrowheads="1"/>
            </p:cNvSpPr>
            <p:nvPr/>
          </p:nvSpPr>
          <p:spPr bwMode="auto">
            <a:xfrm>
              <a:off x="4541" y="3561"/>
              <a:ext cx="250" cy="4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パ　ン　</a:t>
              </a:r>
            </a:p>
          </p:txBody>
        </p:sp>
        <p:sp>
          <p:nvSpPr>
            <p:cNvPr id="169080" name="Text Box 120"/>
            <p:cNvSpPr txBox="1">
              <a:spLocks noChangeArrowheads="1"/>
            </p:cNvSpPr>
            <p:nvPr/>
          </p:nvSpPr>
          <p:spPr bwMode="auto">
            <a:xfrm>
              <a:off x="4789" y="3561"/>
              <a:ext cx="250" cy="4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惣　菜　</a:t>
              </a:r>
            </a:p>
          </p:txBody>
        </p:sp>
        <p:sp>
          <p:nvSpPr>
            <p:cNvPr id="169081" name="Line 121"/>
            <p:cNvSpPr>
              <a:spLocks noChangeShapeType="1"/>
            </p:cNvSpPr>
            <p:nvPr/>
          </p:nvSpPr>
          <p:spPr bwMode="auto">
            <a:xfrm>
              <a:off x="3504" y="2209"/>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9082" name="Line 122"/>
            <p:cNvSpPr>
              <a:spLocks noChangeShapeType="1"/>
            </p:cNvSpPr>
            <p:nvPr/>
          </p:nvSpPr>
          <p:spPr bwMode="auto">
            <a:xfrm>
              <a:off x="3504" y="1985"/>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9083" name="Text Box 123"/>
            <p:cNvSpPr txBox="1">
              <a:spLocks noChangeArrowheads="1"/>
            </p:cNvSpPr>
            <p:nvPr/>
          </p:nvSpPr>
          <p:spPr bwMode="auto">
            <a:xfrm>
              <a:off x="3175" y="1881"/>
              <a:ext cx="35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１４０</a:t>
              </a:r>
            </a:p>
          </p:txBody>
        </p:sp>
        <p:sp>
          <p:nvSpPr>
            <p:cNvPr id="169084" name="Text Box 124"/>
            <p:cNvSpPr txBox="1">
              <a:spLocks noChangeArrowheads="1"/>
            </p:cNvSpPr>
            <p:nvPr/>
          </p:nvSpPr>
          <p:spPr bwMode="auto">
            <a:xfrm>
              <a:off x="3175" y="1673"/>
              <a:ext cx="35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１６０</a:t>
              </a:r>
            </a:p>
          </p:txBody>
        </p:sp>
        <p:sp>
          <p:nvSpPr>
            <p:cNvPr id="169085" name="Text Box 125"/>
            <p:cNvSpPr txBox="1">
              <a:spLocks noChangeArrowheads="1"/>
            </p:cNvSpPr>
            <p:nvPr/>
          </p:nvSpPr>
          <p:spPr bwMode="auto">
            <a:xfrm>
              <a:off x="3679" y="1769"/>
              <a:ext cx="800"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合計＝１４３千円</a:t>
              </a:r>
            </a:p>
          </p:txBody>
        </p:sp>
        <p:sp>
          <p:nvSpPr>
            <p:cNvPr id="169089" name="Text Box 129"/>
            <p:cNvSpPr txBox="1">
              <a:spLocks noChangeArrowheads="1"/>
            </p:cNvSpPr>
            <p:nvPr/>
          </p:nvSpPr>
          <p:spPr bwMode="auto">
            <a:xfrm>
              <a:off x="3902" y="2472"/>
              <a:ext cx="176"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69090" name="Text Box 130"/>
            <p:cNvSpPr txBox="1">
              <a:spLocks noChangeArrowheads="1"/>
            </p:cNvSpPr>
            <p:nvPr/>
          </p:nvSpPr>
          <p:spPr bwMode="auto">
            <a:xfrm>
              <a:off x="4943" y="1968"/>
              <a:ext cx="176"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69091" name="Text Box 131"/>
            <p:cNvSpPr txBox="1">
              <a:spLocks noChangeArrowheads="1"/>
            </p:cNvSpPr>
            <p:nvPr/>
          </p:nvSpPr>
          <p:spPr bwMode="auto">
            <a:xfrm>
              <a:off x="5207" y="1873"/>
              <a:ext cx="176"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69092" name="Text Box 132"/>
            <p:cNvSpPr txBox="1">
              <a:spLocks noChangeArrowheads="1"/>
            </p:cNvSpPr>
            <p:nvPr/>
          </p:nvSpPr>
          <p:spPr bwMode="auto">
            <a:xfrm>
              <a:off x="3662" y="2808"/>
              <a:ext cx="176"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69093" name="Text Box 133"/>
            <p:cNvSpPr txBox="1">
              <a:spLocks noChangeArrowheads="1"/>
            </p:cNvSpPr>
            <p:nvPr/>
          </p:nvSpPr>
          <p:spPr bwMode="auto">
            <a:xfrm>
              <a:off x="4182" y="2232"/>
              <a:ext cx="176"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69094" name="Text Box 134"/>
            <p:cNvSpPr txBox="1">
              <a:spLocks noChangeArrowheads="1"/>
            </p:cNvSpPr>
            <p:nvPr/>
          </p:nvSpPr>
          <p:spPr bwMode="auto">
            <a:xfrm>
              <a:off x="4447" y="2112"/>
              <a:ext cx="176"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69095" name="Text Box 135"/>
            <p:cNvSpPr txBox="1">
              <a:spLocks noChangeArrowheads="1"/>
            </p:cNvSpPr>
            <p:nvPr/>
          </p:nvSpPr>
          <p:spPr bwMode="auto">
            <a:xfrm>
              <a:off x="4695" y="2032"/>
              <a:ext cx="176"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69096" name="Line 136"/>
            <p:cNvSpPr>
              <a:spLocks noChangeShapeType="1"/>
            </p:cNvSpPr>
            <p:nvPr/>
          </p:nvSpPr>
          <p:spPr bwMode="auto">
            <a:xfrm rot="370189" flipV="1">
              <a:off x="3539" y="2878"/>
              <a:ext cx="185" cy="689"/>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9097" name="Line 137"/>
            <p:cNvSpPr>
              <a:spLocks noChangeShapeType="1"/>
            </p:cNvSpPr>
            <p:nvPr/>
          </p:nvSpPr>
          <p:spPr bwMode="auto">
            <a:xfrm rot="21090086" flipV="1">
              <a:off x="3732" y="2568"/>
              <a:ext cx="294" cy="294"/>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9098" name="Line 138"/>
            <p:cNvSpPr>
              <a:spLocks noChangeShapeType="1"/>
            </p:cNvSpPr>
            <p:nvPr/>
          </p:nvSpPr>
          <p:spPr bwMode="auto">
            <a:xfrm rot="180767" flipV="1">
              <a:off x="4015" y="2313"/>
              <a:ext cx="248" cy="248"/>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9099" name="Line 139"/>
            <p:cNvSpPr>
              <a:spLocks noChangeShapeType="1"/>
            </p:cNvSpPr>
            <p:nvPr/>
          </p:nvSpPr>
          <p:spPr bwMode="auto">
            <a:xfrm rot="266181" flipV="1">
              <a:off x="4287" y="2193"/>
              <a:ext cx="221" cy="128"/>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9100" name="Line 140"/>
            <p:cNvSpPr>
              <a:spLocks noChangeShapeType="1"/>
            </p:cNvSpPr>
            <p:nvPr/>
          </p:nvSpPr>
          <p:spPr bwMode="auto">
            <a:xfrm rot="21393912" flipV="1">
              <a:off x="4527" y="2123"/>
              <a:ext cx="264" cy="7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9101" name="Line 141"/>
            <p:cNvSpPr>
              <a:spLocks noChangeShapeType="1"/>
            </p:cNvSpPr>
            <p:nvPr/>
          </p:nvSpPr>
          <p:spPr bwMode="auto">
            <a:xfrm flipV="1">
              <a:off x="4783" y="2059"/>
              <a:ext cx="232" cy="62"/>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9102" name="Line 142"/>
            <p:cNvSpPr>
              <a:spLocks noChangeShapeType="1"/>
            </p:cNvSpPr>
            <p:nvPr/>
          </p:nvSpPr>
          <p:spPr bwMode="auto">
            <a:xfrm rot="21097458" flipV="1">
              <a:off x="5023" y="1966"/>
              <a:ext cx="280" cy="7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9104" name="Text Box 144"/>
            <p:cNvSpPr txBox="1">
              <a:spLocks noChangeArrowheads="1"/>
            </p:cNvSpPr>
            <p:nvPr/>
          </p:nvSpPr>
          <p:spPr bwMode="auto">
            <a:xfrm>
              <a:off x="3567" y="4041"/>
              <a:ext cx="1768"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図９　商品別売れ残り金額</a:t>
              </a:r>
            </a:p>
          </p:txBody>
        </p:sp>
        <p:sp>
          <p:nvSpPr>
            <p:cNvPr id="169106" name="Text Box 146"/>
            <p:cNvSpPr txBox="1">
              <a:spLocks noChangeArrowheads="1"/>
            </p:cNvSpPr>
            <p:nvPr/>
          </p:nvSpPr>
          <p:spPr bwMode="auto">
            <a:xfrm>
              <a:off x="3754" y="2112"/>
              <a:ext cx="133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目盛り線</a:t>
              </a:r>
            </a:p>
          </p:txBody>
        </p:sp>
      </p:grpSp>
      <p:sp>
        <p:nvSpPr>
          <p:cNvPr id="169112" name="Text Box 152"/>
          <p:cNvSpPr txBox="1">
            <a:spLocks noChangeArrowheads="1"/>
          </p:cNvSpPr>
          <p:nvPr/>
        </p:nvSpPr>
        <p:spPr bwMode="auto">
          <a:xfrm>
            <a:off x="8405813" y="100013"/>
            <a:ext cx="7381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a:t>P</a:t>
            </a:r>
            <a:r>
              <a:rPr lang="ja-JP" altLang="en-US" sz="1600"/>
              <a:t>３０</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169109"/>
                                        </p:tgtEl>
                                        <p:attrNameLst>
                                          <p:attrName>style.visibility</p:attrName>
                                        </p:attrNameLst>
                                      </p:cBhvr>
                                      <p:to>
                                        <p:strVal val="visible"/>
                                      </p:to>
                                    </p:set>
                                    <p:anim calcmode="lin" valueType="num">
                                      <p:cBhvr additive="base">
                                        <p:cTn id="7" dur="500" fill="hold"/>
                                        <p:tgtEl>
                                          <p:spTgt spid="169109"/>
                                        </p:tgtEl>
                                        <p:attrNameLst>
                                          <p:attrName>ppt_x</p:attrName>
                                        </p:attrNameLst>
                                      </p:cBhvr>
                                      <p:tavLst>
                                        <p:tav tm="0">
                                          <p:val>
                                            <p:strVal val="0-#ppt_w/2"/>
                                          </p:val>
                                        </p:tav>
                                        <p:tav tm="100000">
                                          <p:val>
                                            <p:strVal val="#ppt_x"/>
                                          </p:val>
                                        </p:tav>
                                      </p:tavLst>
                                    </p:anim>
                                    <p:anim calcmode="lin" valueType="num">
                                      <p:cBhvr additive="base">
                                        <p:cTn id="8" dur="500" fill="hold"/>
                                        <p:tgtEl>
                                          <p:spTgt spid="169109"/>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68972"/>
                                        </p:tgtEl>
                                        <p:attrNameLst>
                                          <p:attrName>style.visibility</p:attrName>
                                        </p:attrNameLst>
                                      </p:cBhvr>
                                      <p:to>
                                        <p:strVal val="visible"/>
                                      </p:to>
                                    </p:set>
                                    <p:anim calcmode="lin" valueType="num">
                                      <p:cBhvr additive="base">
                                        <p:cTn id="13" dur="500" fill="hold"/>
                                        <p:tgtEl>
                                          <p:spTgt spid="168972"/>
                                        </p:tgtEl>
                                        <p:attrNameLst>
                                          <p:attrName>ppt_x</p:attrName>
                                        </p:attrNameLst>
                                      </p:cBhvr>
                                      <p:tavLst>
                                        <p:tav tm="0">
                                          <p:val>
                                            <p:strVal val="0-#ppt_w/2"/>
                                          </p:val>
                                        </p:tav>
                                        <p:tav tm="100000">
                                          <p:val>
                                            <p:strVal val="#ppt_x"/>
                                          </p:val>
                                        </p:tav>
                                      </p:tavLst>
                                    </p:anim>
                                    <p:anim calcmode="lin" valueType="num">
                                      <p:cBhvr additive="base">
                                        <p:cTn id="14" dur="500" fill="hold"/>
                                        <p:tgtEl>
                                          <p:spTgt spid="168972"/>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169110"/>
                                        </p:tgtEl>
                                        <p:attrNameLst>
                                          <p:attrName>style.visibility</p:attrName>
                                        </p:attrNameLst>
                                      </p:cBhvr>
                                      <p:to>
                                        <p:strVal val="visible"/>
                                      </p:to>
                                    </p:set>
                                    <p:anim calcmode="lin" valueType="num">
                                      <p:cBhvr additive="base">
                                        <p:cTn id="19" dur="500" fill="hold"/>
                                        <p:tgtEl>
                                          <p:spTgt spid="169110"/>
                                        </p:tgtEl>
                                        <p:attrNameLst>
                                          <p:attrName>ppt_x</p:attrName>
                                        </p:attrNameLst>
                                      </p:cBhvr>
                                      <p:tavLst>
                                        <p:tav tm="0">
                                          <p:val>
                                            <p:strVal val="0-#ppt_w/2"/>
                                          </p:val>
                                        </p:tav>
                                        <p:tav tm="100000">
                                          <p:val>
                                            <p:strVal val="#ppt_x"/>
                                          </p:val>
                                        </p:tav>
                                      </p:tavLst>
                                    </p:anim>
                                    <p:anim calcmode="lin" valueType="num">
                                      <p:cBhvr additive="base">
                                        <p:cTn id="20" dur="500" fill="hold"/>
                                        <p:tgtEl>
                                          <p:spTgt spid="169110"/>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nodeType="clickEffect">
                                  <p:stCondLst>
                                    <p:cond delay="0"/>
                                  </p:stCondLst>
                                  <p:childTnLst>
                                    <p:set>
                                      <p:cBhvr>
                                        <p:cTn id="24" dur="1" fill="hold">
                                          <p:stCondLst>
                                            <p:cond delay="0"/>
                                          </p:stCondLst>
                                        </p:cTn>
                                        <p:tgtEl>
                                          <p:spTgt spid="169111"/>
                                        </p:tgtEl>
                                        <p:attrNameLst>
                                          <p:attrName>style.visibility</p:attrName>
                                        </p:attrNameLst>
                                      </p:cBhvr>
                                      <p:to>
                                        <p:strVal val="visible"/>
                                      </p:to>
                                    </p:set>
                                    <p:anim calcmode="lin" valueType="num">
                                      <p:cBhvr additive="base">
                                        <p:cTn id="25" dur="500" fill="hold"/>
                                        <p:tgtEl>
                                          <p:spTgt spid="169111"/>
                                        </p:tgtEl>
                                        <p:attrNameLst>
                                          <p:attrName>ppt_x</p:attrName>
                                        </p:attrNameLst>
                                      </p:cBhvr>
                                      <p:tavLst>
                                        <p:tav tm="0">
                                          <p:val>
                                            <p:strVal val="0-#ppt_w/2"/>
                                          </p:val>
                                        </p:tav>
                                        <p:tav tm="100000">
                                          <p:val>
                                            <p:strVal val="#ppt_x"/>
                                          </p:val>
                                        </p:tav>
                                      </p:tavLst>
                                    </p:anim>
                                    <p:anim calcmode="lin" valueType="num">
                                      <p:cBhvr additive="base">
                                        <p:cTn id="26" dur="500" fill="hold"/>
                                        <p:tgtEl>
                                          <p:spTgt spid="1691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8972" grpId="0" animBg="1"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Text Box 2"/>
          <p:cNvSpPr txBox="1">
            <a:spLocks noChangeArrowheads="1"/>
          </p:cNvSpPr>
          <p:nvPr/>
        </p:nvSpPr>
        <p:spPr bwMode="auto">
          <a:xfrm>
            <a:off x="477838" y="2859088"/>
            <a:ext cx="8267700" cy="1019175"/>
          </a:xfrm>
          <a:prstGeom prst="rect">
            <a:avLst/>
          </a:prstGeom>
          <a:solidFill>
            <a:srgbClr val="FFC1C1"/>
          </a:solidFill>
          <a:ln w="12700">
            <a:solidFill>
              <a:srgbClr val="FFC1C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fontAlgn="ctr"/>
            <a:r>
              <a:rPr lang="ja-JP" altLang="en-US" sz="6000" b="1">
                <a:effectLst>
                  <a:outerShdw blurRad="38100" dist="38100" dir="2700000" algn="tl">
                    <a:srgbClr val="FFFFFF"/>
                  </a:outerShdw>
                </a:effectLst>
                <a:ea typeface="HG創英角ﾎﾟｯﾌﾟ体" pitchFamily="49" charset="-128"/>
              </a:rPr>
              <a:t>皆で 復習しましょう</a:t>
            </a:r>
          </a:p>
        </p:txBody>
      </p:sp>
      <p:sp>
        <p:nvSpPr>
          <p:cNvPr id="180228" name="Text Box 4"/>
          <p:cNvSpPr txBox="1">
            <a:spLocks noChangeArrowheads="1"/>
          </p:cNvSpPr>
          <p:nvPr/>
        </p:nvSpPr>
        <p:spPr bwMode="auto">
          <a:xfrm>
            <a:off x="8405813" y="100013"/>
            <a:ext cx="7381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a:t>P</a:t>
            </a:r>
            <a:r>
              <a:rPr lang="ja-JP" altLang="en-US" sz="1600"/>
              <a:t>３１</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435" name="Rectangle 3"/>
          <p:cNvSpPr>
            <a:spLocks noChangeArrowheads="1"/>
          </p:cNvSpPr>
          <p:nvPr/>
        </p:nvSpPr>
        <p:spPr bwMode="auto">
          <a:xfrm>
            <a:off x="319088" y="441325"/>
            <a:ext cx="3505200" cy="469900"/>
          </a:xfrm>
          <a:prstGeom prst="rect">
            <a:avLst/>
          </a:prstGeom>
          <a:solidFill>
            <a:srgbClr val="FFFF66"/>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b="1">
                <a:ea typeface="HGP創英角ﾎﾟｯﾌﾟ体" pitchFamily="50" charset="-128"/>
              </a:rPr>
              <a:t>◇</a:t>
            </a:r>
            <a:r>
              <a:rPr lang="ja-JP" altLang="en-US" b="1">
                <a:ea typeface="HGP創英角ﾎﾟｯﾌﾟ体" pitchFamily="50" charset="-128"/>
              </a:rPr>
              <a:t>パレート図 間違い探し</a:t>
            </a:r>
          </a:p>
        </p:txBody>
      </p:sp>
      <p:grpSp>
        <p:nvGrpSpPr>
          <p:cNvPr id="274504" name="Group 72"/>
          <p:cNvGrpSpPr>
            <a:grpSpLocks/>
          </p:cNvGrpSpPr>
          <p:nvPr/>
        </p:nvGrpSpPr>
        <p:grpSpPr bwMode="auto">
          <a:xfrm>
            <a:off x="496888" y="1323975"/>
            <a:ext cx="3948112" cy="5243513"/>
            <a:chOff x="313" y="834"/>
            <a:chExt cx="2487" cy="3303"/>
          </a:xfrm>
        </p:grpSpPr>
        <p:sp>
          <p:nvSpPr>
            <p:cNvPr id="274478" name="Text Box 46"/>
            <p:cNvSpPr txBox="1">
              <a:spLocks noChangeArrowheads="1"/>
            </p:cNvSpPr>
            <p:nvPr/>
          </p:nvSpPr>
          <p:spPr bwMode="auto">
            <a:xfrm>
              <a:off x="726" y="834"/>
              <a:ext cx="206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b="1"/>
                <a:t>図７　商品別売れ残り廃却数　</a:t>
              </a:r>
            </a:p>
          </p:txBody>
        </p:sp>
        <p:sp>
          <p:nvSpPr>
            <p:cNvPr id="274439" name="Text Box 7"/>
            <p:cNvSpPr txBox="1">
              <a:spLocks noChangeArrowheads="1"/>
            </p:cNvSpPr>
            <p:nvPr/>
          </p:nvSpPr>
          <p:spPr bwMode="auto">
            <a:xfrm>
              <a:off x="942" y="1548"/>
              <a:ext cx="1027" cy="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合計</a:t>
              </a:r>
              <a:r>
                <a:rPr lang="ja-JP" altLang="en-US" sz="1400"/>
                <a:t>＝１１０</a:t>
              </a:r>
            </a:p>
            <a:p>
              <a:pPr algn="ctr">
                <a:spcBef>
                  <a:spcPct val="50000"/>
                </a:spcBef>
              </a:pPr>
              <a:endParaRPr lang="en-US" altLang="ja-JP" sz="1600"/>
            </a:p>
          </p:txBody>
        </p:sp>
        <p:sp>
          <p:nvSpPr>
            <p:cNvPr id="274440" name="Text Box 8"/>
            <p:cNvSpPr txBox="1">
              <a:spLocks noChangeArrowheads="1"/>
            </p:cNvSpPr>
            <p:nvPr/>
          </p:nvSpPr>
          <p:spPr bwMode="auto">
            <a:xfrm>
              <a:off x="1261" y="3791"/>
              <a:ext cx="666" cy="3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作成日：</a:t>
              </a:r>
              <a:r>
                <a:rPr lang="en-US" altLang="ja-JP" sz="1200"/>
                <a:t>10/3</a:t>
              </a:r>
            </a:p>
            <a:p>
              <a:pPr algn="ctr">
                <a:spcBef>
                  <a:spcPct val="50000"/>
                </a:spcBef>
              </a:pPr>
              <a:r>
                <a:rPr lang="ja-JP" altLang="en-US" sz="1200"/>
                <a:t>作成者：山田</a:t>
              </a:r>
            </a:p>
          </p:txBody>
        </p:sp>
        <p:sp>
          <p:nvSpPr>
            <p:cNvPr id="274441" name="Line 9"/>
            <p:cNvSpPr>
              <a:spLocks noChangeShapeType="1"/>
            </p:cNvSpPr>
            <p:nvPr/>
          </p:nvSpPr>
          <p:spPr bwMode="auto">
            <a:xfrm>
              <a:off x="2429" y="1566"/>
              <a:ext cx="1" cy="1711"/>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274442" name="Group 10"/>
            <p:cNvGrpSpPr>
              <a:grpSpLocks/>
            </p:cNvGrpSpPr>
            <p:nvPr/>
          </p:nvGrpSpPr>
          <p:grpSpPr bwMode="auto">
            <a:xfrm>
              <a:off x="2424" y="1564"/>
              <a:ext cx="70" cy="1436"/>
              <a:chOff x="4744" y="1384"/>
              <a:chExt cx="72" cy="1224"/>
            </a:xfrm>
          </p:grpSpPr>
          <p:sp>
            <p:nvSpPr>
              <p:cNvPr id="274443" name="Line 11"/>
              <p:cNvSpPr>
                <a:spLocks noChangeShapeType="1"/>
              </p:cNvSpPr>
              <p:nvPr/>
            </p:nvSpPr>
            <p:spPr bwMode="auto">
              <a:xfrm>
                <a:off x="4744" y="1384"/>
                <a:ext cx="7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4444" name="Line 12"/>
              <p:cNvSpPr>
                <a:spLocks noChangeShapeType="1"/>
              </p:cNvSpPr>
              <p:nvPr/>
            </p:nvSpPr>
            <p:spPr bwMode="auto">
              <a:xfrm>
                <a:off x="4744" y="2608"/>
                <a:ext cx="7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4445" name="Line 13"/>
              <p:cNvSpPr>
                <a:spLocks noChangeShapeType="1"/>
              </p:cNvSpPr>
              <p:nvPr/>
            </p:nvSpPr>
            <p:spPr bwMode="auto">
              <a:xfrm>
                <a:off x="4744" y="2320"/>
                <a:ext cx="7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4446" name="Line 14"/>
              <p:cNvSpPr>
                <a:spLocks noChangeShapeType="1"/>
              </p:cNvSpPr>
              <p:nvPr/>
            </p:nvSpPr>
            <p:spPr bwMode="auto">
              <a:xfrm>
                <a:off x="4744" y="2008"/>
                <a:ext cx="7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4447" name="Line 15"/>
              <p:cNvSpPr>
                <a:spLocks noChangeShapeType="1"/>
              </p:cNvSpPr>
              <p:nvPr/>
            </p:nvSpPr>
            <p:spPr bwMode="auto">
              <a:xfrm>
                <a:off x="4744" y="1688"/>
                <a:ext cx="7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274448" name="Text Box 16"/>
            <p:cNvSpPr txBox="1">
              <a:spLocks noChangeArrowheads="1"/>
            </p:cNvSpPr>
            <p:nvPr/>
          </p:nvSpPr>
          <p:spPr bwMode="auto">
            <a:xfrm>
              <a:off x="2382" y="1468"/>
              <a:ext cx="381"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１００</a:t>
              </a:r>
            </a:p>
          </p:txBody>
        </p:sp>
        <p:sp>
          <p:nvSpPr>
            <p:cNvPr id="274449" name="Text Box 17"/>
            <p:cNvSpPr txBox="1">
              <a:spLocks noChangeArrowheads="1"/>
            </p:cNvSpPr>
            <p:nvPr/>
          </p:nvSpPr>
          <p:spPr bwMode="auto">
            <a:xfrm>
              <a:off x="2364" y="1836"/>
              <a:ext cx="380"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８０</a:t>
              </a:r>
            </a:p>
          </p:txBody>
        </p:sp>
        <p:sp>
          <p:nvSpPr>
            <p:cNvPr id="274450" name="Text Box 18"/>
            <p:cNvSpPr txBox="1">
              <a:spLocks noChangeArrowheads="1"/>
            </p:cNvSpPr>
            <p:nvPr/>
          </p:nvSpPr>
          <p:spPr bwMode="auto">
            <a:xfrm>
              <a:off x="2368" y="2203"/>
              <a:ext cx="381"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６０</a:t>
              </a:r>
            </a:p>
          </p:txBody>
        </p:sp>
        <p:sp>
          <p:nvSpPr>
            <p:cNvPr id="274451" name="Text Box 19"/>
            <p:cNvSpPr txBox="1">
              <a:spLocks noChangeArrowheads="1"/>
            </p:cNvSpPr>
            <p:nvPr/>
          </p:nvSpPr>
          <p:spPr bwMode="auto">
            <a:xfrm>
              <a:off x="2364" y="2570"/>
              <a:ext cx="380"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４０</a:t>
              </a:r>
            </a:p>
          </p:txBody>
        </p:sp>
        <p:sp>
          <p:nvSpPr>
            <p:cNvPr id="274452" name="Text Box 20"/>
            <p:cNvSpPr txBox="1">
              <a:spLocks noChangeArrowheads="1"/>
            </p:cNvSpPr>
            <p:nvPr/>
          </p:nvSpPr>
          <p:spPr bwMode="auto">
            <a:xfrm>
              <a:off x="2373" y="2911"/>
              <a:ext cx="381"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２０</a:t>
              </a:r>
            </a:p>
          </p:txBody>
        </p:sp>
        <p:sp>
          <p:nvSpPr>
            <p:cNvPr id="274453" name="Text Box 21"/>
            <p:cNvSpPr txBox="1">
              <a:spLocks noChangeArrowheads="1"/>
            </p:cNvSpPr>
            <p:nvPr/>
          </p:nvSpPr>
          <p:spPr bwMode="auto">
            <a:xfrm>
              <a:off x="574" y="1132"/>
              <a:ext cx="28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a:t>
              </a:r>
            </a:p>
          </p:txBody>
        </p:sp>
        <p:sp>
          <p:nvSpPr>
            <p:cNvPr id="274454" name="Text Box 22"/>
            <p:cNvSpPr txBox="1">
              <a:spLocks noChangeArrowheads="1"/>
            </p:cNvSpPr>
            <p:nvPr/>
          </p:nvSpPr>
          <p:spPr bwMode="auto">
            <a:xfrm>
              <a:off x="791" y="3183"/>
              <a:ext cx="231" cy="6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おにぎり</a:t>
              </a:r>
            </a:p>
          </p:txBody>
        </p:sp>
        <p:sp>
          <p:nvSpPr>
            <p:cNvPr id="274455" name="Text Box 23"/>
            <p:cNvSpPr txBox="1">
              <a:spLocks noChangeArrowheads="1"/>
            </p:cNvSpPr>
            <p:nvPr/>
          </p:nvSpPr>
          <p:spPr bwMode="auto">
            <a:xfrm>
              <a:off x="1016" y="3103"/>
              <a:ext cx="231" cy="6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お弁当</a:t>
              </a:r>
            </a:p>
          </p:txBody>
        </p:sp>
        <p:sp>
          <p:nvSpPr>
            <p:cNvPr id="274456" name="Text Box 24"/>
            <p:cNvSpPr txBox="1">
              <a:spLocks noChangeArrowheads="1"/>
            </p:cNvSpPr>
            <p:nvPr/>
          </p:nvSpPr>
          <p:spPr bwMode="auto">
            <a:xfrm>
              <a:off x="1263" y="3104"/>
              <a:ext cx="231" cy="6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ケーキ</a:t>
              </a:r>
            </a:p>
          </p:txBody>
        </p:sp>
        <p:sp>
          <p:nvSpPr>
            <p:cNvPr id="274457" name="Text Box 25"/>
            <p:cNvSpPr txBox="1">
              <a:spLocks noChangeArrowheads="1"/>
            </p:cNvSpPr>
            <p:nvPr/>
          </p:nvSpPr>
          <p:spPr bwMode="auto">
            <a:xfrm>
              <a:off x="1734" y="3130"/>
              <a:ext cx="231" cy="6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惣　　菜</a:t>
              </a:r>
            </a:p>
          </p:txBody>
        </p:sp>
        <p:sp>
          <p:nvSpPr>
            <p:cNvPr id="274458" name="Text Box 26"/>
            <p:cNvSpPr txBox="1">
              <a:spLocks noChangeArrowheads="1"/>
            </p:cNvSpPr>
            <p:nvPr/>
          </p:nvSpPr>
          <p:spPr bwMode="auto">
            <a:xfrm>
              <a:off x="1938" y="3112"/>
              <a:ext cx="231" cy="6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パ　　ン</a:t>
              </a:r>
            </a:p>
          </p:txBody>
        </p:sp>
        <p:sp>
          <p:nvSpPr>
            <p:cNvPr id="274459" name="Text Box 27"/>
            <p:cNvSpPr txBox="1">
              <a:spLocks noChangeArrowheads="1"/>
            </p:cNvSpPr>
            <p:nvPr/>
          </p:nvSpPr>
          <p:spPr bwMode="auto">
            <a:xfrm>
              <a:off x="2217" y="3123"/>
              <a:ext cx="231" cy="6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果　　物</a:t>
              </a:r>
            </a:p>
          </p:txBody>
        </p:sp>
        <p:sp>
          <p:nvSpPr>
            <p:cNvPr id="274460" name="Text Box 28"/>
            <p:cNvSpPr txBox="1">
              <a:spLocks noChangeArrowheads="1"/>
            </p:cNvSpPr>
            <p:nvPr/>
          </p:nvSpPr>
          <p:spPr bwMode="auto">
            <a:xfrm>
              <a:off x="1505" y="3104"/>
              <a:ext cx="231" cy="6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その他</a:t>
              </a:r>
            </a:p>
          </p:txBody>
        </p:sp>
        <p:sp>
          <p:nvSpPr>
            <p:cNvPr id="274461" name="Line 29"/>
            <p:cNvSpPr>
              <a:spLocks noChangeShapeType="1"/>
            </p:cNvSpPr>
            <p:nvPr/>
          </p:nvSpPr>
          <p:spPr bwMode="auto">
            <a:xfrm>
              <a:off x="676" y="3273"/>
              <a:ext cx="170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4462" name="Text Box 30"/>
            <p:cNvSpPr txBox="1">
              <a:spLocks noChangeArrowheads="1"/>
            </p:cNvSpPr>
            <p:nvPr/>
          </p:nvSpPr>
          <p:spPr bwMode="auto">
            <a:xfrm>
              <a:off x="313" y="1745"/>
              <a:ext cx="250" cy="13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廃却率</a:t>
              </a:r>
            </a:p>
          </p:txBody>
        </p:sp>
        <p:sp>
          <p:nvSpPr>
            <p:cNvPr id="274463" name="Line 31"/>
            <p:cNvSpPr>
              <a:spLocks noChangeShapeType="1"/>
            </p:cNvSpPr>
            <p:nvPr/>
          </p:nvSpPr>
          <p:spPr bwMode="auto">
            <a:xfrm>
              <a:off x="788" y="1420"/>
              <a:ext cx="0" cy="184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4464" name="Line 32"/>
            <p:cNvSpPr>
              <a:spLocks noChangeShapeType="1"/>
            </p:cNvSpPr>
            <p:nvPr/>
          </p:nvSpPr>
          <p:spPr bwMode="auto">
            <a:xfrm>
              <a:off x="687" y="2989"/>
              <a:ext cx="103"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4465" name="Line 33"/>
            <p:cNvSpPr>
              <a:spLocks noChangeShapeType="1"/>
            </p:cNvSpPr>
            <p:nvPr/>
          </p:nvSpPr>
          <p:spPr bwMode="auto">
            <a:xfrm>
              <a:off x="687" y="1429"/>
              <a:ext cx="103"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4466" name="Line 34"/>
            <p:cNvSpPr>
              <a:spLocks noChangeShapeType="1"/>
            </p:cNvSpPr>
            <p:nvPr/>
          </p:nvSpPr>
          <p:spPr bwMode="auto">
            <a:xfrm>
              <a:off x="687" y="1747"/>
              <a:ext cx="103"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4467" name="Line 35"/>
            <p:cNvSpPr>
              <a:spLocks noChangeShapeType="1"/>
            </p:cNvSpPr>
            <p:nvPr/>
          </p:nvSpPr>
          <p:spPr bwMode="auto">
            <a:xfrm>
              <a:off x="687" y="2063"/>
              <a:ext cx="103"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4468" name="Line 36"/>
            <p:cNvSpPr>
              <a:spLocks noChangeShapeType="1"/>
            </p:cNvSpPr>
            <p:nvPr/>
          </p:nvSpPr>
          <p:spPr bwMode="auto">
            <a:xfrm>
              <a:off x="687" y="2380"/>
              <a:ext cx="103"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4469" name="Line 37"/>
            <p:cNvSpPr>
              <a:spLocks noChangeShapeType="1"/>
            </p:cNvSpPr>
            <p:nvPr/>
          </p:nvSpPr>
          <p:spPr bwMode="auto">
            <a:xfrm>
              <a:off x="687" y="2698"/>
              <a:ext cx="103"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4470" name="Text Box 38"/>
            <p:cNvSpPr txBox="1">
              <a:spLocks noChangeArrowheads="1"/>
            </p:cNvSpPr>
            <p:nvPr/>
          </p:nvSpPr>
          <p:spPr bwMode="auto">
            <a:xfrm>
              <a:off x="505" y="3183"/>
              <a:ext cx="271"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０</a:t>
              </a:r>
            </a:p>
          </p:txBody>
        </p:sp>
        <p:sp>
          <p:nvSpPr>
            <p:cNvPr id="274471" name="Text Box 39"/>
            <p:cNvSpPr txBox="1">
              <a:spLocks noChangeArrowheads="1"/>
            </p:cNvSpPr>
            <p:nvPr/>
          </p:nvSpPr>
          <p:spPr bwMode="auto">
            <a:xfrm>
              <a:off x="508" y="2884"/>
              <a:ext cx="271"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２０</a:t>
              </a:r>
            </a:p>
          </p:txBody>
        </p:sp>
        <p:sp>
          <p:nvSpPr>
            <p:cNvPr id="274472" name="Text Box 40"/>
            <p:cNvSpPr txBox="1">
              <a:spLocks noChangeArrowheads="1"/>
            </p:cNvSpPr>
            <p:nvPr/>
          </p:nvSpPr>
          <p:spPr bwMode="auto">
            <a:xfrm>
              <a:off x="500" y="2584"/>
              <a:ext cx="271"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４０</a:t>
              </a:r>
            </a:p>
          </p:txBody>
        </p:sp>
        <p:sp>
          <p:nvSpPr>
            <p:cNvPr id="274473" name="Text Box 41"/>
            <p:cNvSpPr txBox="1">
              <a:spLocks noChangeArrowheads="1"/>
            </p:cNvSpPr>
            <p:nvPr/>
          </p:nvSpPr>
          <p:spPr bwMode="auto">
            <a:xfrm>
              <a:off x="500" y="2275"/>
              <a:ext cx="271"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６０</a:t>
              </a:r>
            </a:p>
          </p:txBody>
        </p:sp>
        <p:sp>
          <p:nvSpPr>
            <p:cNvPr id="274474" name="Text Box 42"/>
            <p:cNvSpPr txBox="1">
              <a:spLocks noChangeArrowheads="1"/>
            </p:cNvSpPr>
            <p:nvPr/>
          </p:nvSpPr>
          <p:spPr bwMode="auto">
            <a:xfrm>
              <a:off x="500" y="1966"/>
              <a:ext cx="271"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８０</a:t>
              </a:r>
            </a:p>
          </p:txBody>
        </p:sp>
        <p:sp>
          <p:nvSpPr>
            <p:cNvPr id="274475" name="Text Box 43"/>
            <p:cNvSpPr txBox="1">
              <a:spLocks noChangeArrowheads="1"/>
            </p:cNvSpPr>
            <p:nvPr/>
          </p:nvSpPr>
          <p:spPr bwMode="auto">
            <a:xfrm>
              <a:off x="449" y="1650"/>
              <a:ext cx="322"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１００</a:t>
              </a:r>
            </a:p>
          </p:txBody>
        </p:sp>
        <p:sp>
          <p:nvSpPr>
            <p:cNvPr id="274476" name="Text Box 44"/>
            <p:cNvSpPr txBox="1">
              <a:spLocks noChangeArrowheads="1"/>
            </p:cNvSpPr>
            <p:nvPr/>
          </p:nvSpPr>
          <p:spPr bwMode="auto">
            <a:xfrm>
              <a:off x="449" y="1324"/>
              <a:ext cx="322"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１２０</a:t>
              </a:r>
            </a:p>
          </p:txBody>
        </p:sp>
        <p:sp>
          <p:nvSpPr>
            <p:cNvPr id="274477" name="Text Box 45"/>
            <p:cNvSpPr txBox="1">
              <a:spLocks noChangeArrowheads="1"/>
            </p:cNvSpPr>
            <p:nvPr/>
          </p:nvSpPr>
          <p:spPr bwMode="auto">
            <a:xfrm>
              <a:off x="2431" y="1284"/>
              <a:ext cx="330"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（個）</a:t>
              </a:r>
            </a:p>
          </p:txBody>
        </p:sp>
        <p:sp>
          <p:nvSpPr>
            <p:cNvPr id="274479" name="Rectangle 47"/>
            <p:cNvSpPr>
              <a:spLocks noChangeArrowheads="1"/>
            </p:cNvSpPr>
            <p:nvPr/>
          </p:nvSpPr>
          <p:spPr bwMode="auto">
            <a:xfrm>
              <a:off x="790" y="2678"/>
              <a:ext cx="234" cy="599"/>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74480" name="Rectangle 48"/>
            <p:cNvSpPr>
              <a:spLocks noChangeArrowheads="1"/>
            </p:cNvSpPr>
            <p:nvPr/>
          </p:nvSpPr>
          <p:spPr bwMode="auto">
            <a:xfrm>
              <a:off x="1024" y="2977"/>
              <a:ext cx="234" cy="300"/>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74481" name="Rectangle 49"/>
            <p:cNvSpPr>
              <a:spLocks noChangeArrowheads="1"/>
            </p:cNvSpPr>
            <p:nvPr/>
          </p:nvSpPr>
          <p:spPr bwMode="auto">
            <a:xfrm>
              <a:off x="1258" y="3056"/>
              <a:ext cx="234" cy="221"/>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74482" name="Rectangle 50"/>
            <p:cNvSpPr>
              <a:spLocks noChangeArrowheads="1"/>
            </p:cNvSpPr>
            <p:nvPr/>
          </p:nvSpPr>
          <p:spPr bwMode="auto">
            <a:xfrm>
              <a:off x="1730" y="3127"/>
              <a:ext cx="234" cy="150"/>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74483" name="Rectangle 51"/>
            <p:cNvSpPr>
              <a:spLocks noChangeArrowheads="1"/>
            </p:cNvSpPr>
            <p:nvPr/>
          </p:nvSpPr>
          <p:spPr bwMode="auto">
            <a:xfrm>
              <a:off x="1964" y="3153"/>
              <a:ext cx="234" cy="124"/>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74484" name="Rectangle 52"/>
            <p:cNvSpPr>
              <a:spLocks noChangeArrowheads="1"/>
            </p:cNvSpPr>
            <p:nvPr/>
          </p:nvSpPr>
          <p:spPr bwMode="auto">
            <a:xfrm>
              <a:off x="2198" y="3189"/>
              <a:ext cx="234" cy="88"/>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74485" name="Rectangle 53"/>
            <p:cNvSpPr>
              <a:spLocks noChangeArrowheads="1"/>
            </p:cNvSpPr>
            <p:nvPr/>
          </p:nvSpPr>
          <p:spPr bwMode="auto">
            <a:xfrm>
              <a:off x="1495" y="3110"/>
              <a:ext cx="235" cy="167"/>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74486" name="Text Box 54"/>
            <p:cNvSpPr txBox="1">
              <a:spLocks noChangeArrowheads="1"/>
            </p:cNvSpPr>
            <p:nvPr/>
          </p:nvSpPr>
          <p:spPr bwMode="auto">
            <a:xfrm>
              <a:off x="1877" y="1815"/>
              <a:ext cx="170"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274487" name="Text Box 55"/>
            <p:cNvSpPr txBox="1">
              <a:spLocks noChangeArrowheads="1"/>
            </p:cNvSpPr>
            <p:nvPr/>
          </p:nvSpPr>
          <p:spPr bwMode="auto">
            <a:xfrm>
              <a:off x="1630" y="1979"/>
              <a:ext cx="168"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274488" name="Text Box 56"/>
            <p:cNvSpPr txBox="1">
              <a:spLocks noChangeArrowheads="1"/>
            </p:cNvSpPr>
            <p:nvPr/>
          </p:nvSpPr>
          <p:spPr bwMode="auto">
            <a:xfrm>
              <a:off x="1401" y="2112"/>
              <a:ext cx="168"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274489" name="Text Box 57"/>
            <p:cNvSpPr txBox="1">
              <a:spLocks noChangeArrowheads="1"/>
            </p:cNvSpPr>
            <p:nvPr/>
          </p:nvSpPr>
          <p:spPr bwMode="auto">
            <a:xfrm>
              <a:off x="1171" y="2333"/>
              <a:ext cx="168"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274490" name="Text Box 58"/>
            <p:cNvSpPr txBox="1">
              <a:spLocks noChangeArrowheads="1"/>
            </p:cNvSpPr>
            <p:nvPr/>
          </p:nvSpPr>
          <p:spPr bwMode="auto">
            <a:xfrm>
              <a:off x="937" y="2617"/>
              <a:ext cx="168" cy="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274491" name="Text Box 59"/>
            <p:cNvSpPr txBox="1">
              <a:spLocks noChangeArrowheads="1"/>
            </p:cNvSpPr>
            <p:nvPr/>
          </p:nvSpPr>
          <p:spPr bwMode="auto">
            <a:xfrm>
              <a:off x="2144" y="1687"/>
              <a:ext cx="168"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274492" name="Text Box 60"/>
            <p:cNvSpPr txBox="1">
              <a:spLocks noChangeArrowheads="1"/>
            </p:cNvSpPr>
            <p:nvPr/>
          </p:nvSpPr>
          <p:spPr bwMode="auto">
            <a:xfrm>
              <a:off x="2342" y="1500"/>
              <a:ext cx="168"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274493" name="Line 61"/>
            <p:cNvSpPr>
              <a:spLocks noChangeShapeType="1"/>
            </p:cNvSpPr>
            <p:nvPr/>
          </p:nvSpPr>
          <p:spPr bwMode="auto">
            <a:xfrm rot="21299207" flipV="1">
              <a:off x="868" y="2695"/>
              <a:ext cx="166" cy="557"/>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4494" name="Line 62"/>
            <p:cNvSpPr>
              <a:spLocks noChangeShapeType="1"/>
            </p:cNvSpPr>
            <p:nvPr/>
          </p:nvSpPr>
          <p:spPr bwMode="auto">
            <a:xfrm rot="414213" flipV="1">
              <a:off x="1258" y="2175"/>
              <a:ext cx="205" cy="247"/>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4495" name="Line 63"/>
            <p:cNvSpPr>
              <a:spLocks noChangeShapeType="1"/>
            </p:cNvSpPr>
            <p:nvPr/>
          </p:nvSpPr>
          <p:spPr bwMode="auto">
            <a:xfrm rot="20370755" flipV="1">
              <a:off x="1000" y="2490"/>
              <a:ext cx="270" cy="11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4496" name="Line 64"/>
            <p:cNvSpPr>
              <a:spLocks noChangeShapeType="1"/>
            </p:cNvSpPr>
            <p:nvPr/>
          </p:nvSpPr>
          <p:spPr bwMode="auto">
            <a:xfrm rot="248694" flipV="1">
              <a:off x="1485" y="2043"/>
              <a:ext cx="216" cy="15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4497" name="Line 65"/>
            <p:cNvSpPr>
              <a:spLocks noChangeShapeType="1"/>
            </p:cNvSpPr>
            <p:nvPr/>
          </p:nvSpPr>
          <p:spPr bwMode="auto">
            <a:xfrm rot="21020423" flipV="1">
              <a:off x="1706" y="1927"/>
              <a:ext cx="255" cy="83"/>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4498" name="Line 66"/>
            <p:cNvSpPr>
              <a:spLocks noChangeShapeType="1"/>
            </p:cNvSpPr>
            <p:nvPr/>
          </p:nvSpPr>
          <p:spPr bwMode="auto">
            <a:xfrm rot="21269423" flipV="1">
              <a:off x="1957" y="1788"/>
              <a:ext cx="257" cy="83"/>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4499" name="Line 67"/>
            <p:cNvSpPr>
              <a:spLocks noChangeShapeType="1"/>
            </p:cNvSpPr>
            <p:nvPr/>
          </p:nvSpPr>
          <p:spPr bwMode="auto">
            <a:xfrm rot="21243493" flipV="1">
              <a:off x="2221" y="1607"/>
              <a:ext cx="198" cy="136"/>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4500" name="Text Box 68"/>
            <p:cNvSpPr txBox="1">
              <a:spLocks noChangeArrowheads="1"/>
            </p:cNvSpPr>
            <p:nvPr/>
          </p:nvSpPr>
          <p:spPr bwMode="auto">
            <a:xfrm>
              <a:off x="2569" y="1781"/>
              <a:ext cx="231" cy="12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累積件数</a:t>
              </a:r>
            </a:p>
          </p:txBody>
        </p:sp>
      </p:grpSp>
      <p:grpSp>
        <p:nvGrpSpPr>
          <p:cNvPr id="274877" name="Group 445"/>
          <p:cNvGrpSpPr>
            <a:grpSpLocks/>
          </p:cNvGrpSpPr>
          <p:nvPr/>
        </p:nvGrpSpPr>
        <p:grpSpPr bwMode="auto">
          <a:xfrm>
            <a:off x="4710113" y="841375"/>
            <a:ext cx="3773487" cy="5651500"/>
            <a:chOff x="2967" y="530"/>
            <a:chExt cx="2377" cy="3560"/>
          </a:xfrm>
        </p:grpSpPr>
        <p:sp>
          <p:nvSpPr>
            <p:cNvPr id="274508" name="Rectangle 76"/>
            <p:cNvSpPr>
              <a:spLocks noChangeArrowheads="1"/>
            </p:cNvSpPr>
            <p:nvPr/>
          </p:nvSpPr>
          <p:spPr bwMode="auto">
            <a:xfrm>
              <a:off x="4047" y="530"/>
              <a:ext cx="386" cy="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b="1">
                  <a:solidFill>
                    <a:srgbClr val="000000"/>
                  </a:solidFill>
                  <a:latin typeface="HGP創英角ﾎﾟｯﾌﾟ体" pitchFamily="50" charset="-128"/>
                  <a:ea typeface="HGP創英角ﾎﾟｯﾌﾟ体" pitchFamily="50" charset="-128"/>
                </a:rPr>
                <a:t>正解</a:t>
              </a:r>
              <a:endParaRPr lang="ja-JP" altLang="en-US" sz="1400"/>
            </a:p>
          </p:txBody>
        </p:sp>
        <p:sp>
          <p:nvSpPr>
            <p:cNvPr id="274561" name="Rectangle 129"/>
            <p:cNvSpPr>
              <a:spLocks noChangeArrowheads="1"/>
            </p:cNvSpPr>
            <p:nvPr/>
          </p:nvSpPr>
          <p:spPr bwMode="auto">
            <a:xfrm rot="5400000">
              <a:off x="2866" y="2256"/>
              <a:ext cx="336"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1400">
                  <a:solidFill>
                    <a:srgbClr val="FF0000"/>
                  </a:solidFill>
                  <a:latin typeface="ＭＳ Ｐゴシック" pitchFamily="50" charset="-128"/>
                </a:rPr>
                <a:t>廃却数</a:t>
              </a:r>
              <a:endParaRPr lang="ja-JP" altLang="en-US" sz="1400"/>
            </a:p>
          </p:txBody>
        </p:sp>
        <p:sp>
          <p:nvSpPr>
            <p:cNvPr id="274512" name="Rectangle 80"/>
            <p:cNvSpPr>
              <a:spLocks noChangeArrowheads="1"/>
            </p:cNvSpPr>
            <p:nvPr/>
          </p:nvSpPr>
          <p:spPr bwMode="auto">
            <a:xfrm>
              <a:off x="3531" y="1437"/>
              <a:ext cx="836"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4513" name="Rectangle 81"/>
            <p:cNvSpPr>
              <a:spLocks noChangeArrowheads="1"/>
            </p:cNvSpPr>
            <p:nvPr/>
          </p:nvSpPr>
          <p:spPr bwMode="auto">
            <a:xfrm>
              <a:off x="3722" y="1485"/>
              <a:ext cx="143" cy="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900">
                  <a:solidFill>
                    <a:srgbClr val="000000"/>
                  </a:solidFill>
                  <a:latin typeface="ＭＳ Ｐゴシック" pitchFamily="50" charset="-128"/>
                </a:rPr>
                <a:t>平成</a:t>
              </a:r>
              <a:endParaRPr lang="ja-JP" altLang="en-US" sz="1400"/>
            </a:p>
          </p:txBody>
        </p:sp>
        <p:sp>
          <p:nvSpPr>
            <p:cNvPr id="274514" name="Rectangle 82"/>
            <p:cNvSpPr>
              <a:spLocks noChangeArrowheads="1"/>
            </p:cNvSpPr>
            <p:nvPr/>
          </p:nvSpPr>
          <p:spPr bwMode="auto">
            <a:xfrm>
              <a:off x="3891" y="1485"/>
              <a:ext cx="170" cy="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900">
                  <a:solidFill>
                    <a:srgbClr val="000000"/>
                  </a:solidFill>
                  <a:latin typeface="ＭＳ Ｐゴシック" pitchFamily="50" charset="-128"/>
                </a:rPr>
                <a:t>１８年</a:t>
              </a:r>
              <a:endParaRPr lang="ja-JP" altLang="en-US" sz="1400"/>
            </a:p>
          </p:txBody>
        </p:sp>
        <p:sp>
          <p:nvSpPr>
            <p:cNvPr id="274515" name="Rectangle 83"/>
            <p:cNvSpPr>
              <a:spLocks noChangeArrowheads="1"/>
            </p:cNvSpPr>
            <p:nvPr/>
          </p:nvSpPr>
          <p:spPr bwMode="auto">
            <a:xfrm>
              <a:off x="4087" y="1485"/>
              <a:ext cx="121" cy="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900">
                  <a:solidFill>
                    <a:srgbClr val="000000"/>
                  </a:solidFill>
                  <a:latin typeface="ＭＳ Ｐゴシック" pitchFamily="50" charset="-128"/>
                </a:rPr>
                <a:t>９月</a:t>
              </a:r>
              <a:endParaRPr lang="ja-JP" altLang="en-US" sz="1400"/>
            </a:p>
          </p:txBody>
        </p:sp>
        <p:sp>
          <p:nvSpPr>
            <p:cNvPr id="274516" name="Rectangle 84"/>
            <p:cNvSpPr>
              <a:spLocks noChangeArrowheads="1"/>
            </p:cNvSpPr>
            <p:nvPr/>
          </p:nvSpPr>
          <p:spPr bwMode="auto">
            <a:xfrm>
              <a:off x="3650" y="1611"/>
              <a:ext cx="717"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4518" name="Rectangle 86"/>
            <p:cNvSpPr>
              <a:spLocks noChangeArrowheads="1"/>
            </p:cNvSpPr>
            <p:nvPr/>
          </p:nvSpPr>
          <p:spPr bwMode="auto">
            <a:xfrm>
              <a:off x="3671" y="1593"/>
              <a:ext cx="269"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4519" name="Rectangle 87"/>
            <p:cNvSpPr>
              <a:spLocks noChangeArrowheads="1"/>
            </p:cNvSpPr>
            <p:nvPr/>
          </p:nvSpPr>
          <p:spPr bwMode="auto">
            <a:xfrm>
              <a:off x="3623" y="1635"/>
              <a:ext cx="695"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en-US" altLang="ja-JP" sz="1600">
                  <a:solidFill>
                    <a:srgbClr val="FF0000"/>
                  </a:solidFill>
                </a:rPr>
                <a:t>n</a:t>
              </a:r>
              <a:r>
                <a:rPr lang="ja-JP" altLang="en-US" sz="1400">
                  <a:solidFill>
                    <a:srgbClr val="FF0000"/>
                  </a:solidFill>
                  <a:latin typeface="ＭＳ Ｐゴシック" pitchFamily="50" charset="-128"/>
                </a:rPr>
                <a:t>＝１１０</a:t>
              </a:r>
              <a:endParaRPr lang="ja-JP" altLang="en-US" sz="1600"/>
            </a:p>
          </p:txBody>
        </p:sp>
        <p:sp>
          <p:nvSpPr>
            <p:cNvPr id="274520" name="Rectangle 88"/>
            <p:cNvSpPr>
              <a:spLocks noChangeArrowheads="1"/>
            </p:cNvSpPr>
            <p:nvPr/>
          </p:nvSpPr>
          <p:spPr bwMode="auto">
            <a:xfrm>
              <a:off x="4148" y="2451"/>
              <a:ext cx="639" cy="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4521" name="Rectangle 89"/>
            <p:cNvSpPr>
              <a:spLocks noChangeArrowheads="1"/>
            </p:cNvSpPr>
            <p:nvPr/>
          </p:nvSpPr>
          <p:spPr bwMode="auto">
            <a:xfrm>
              <a:off x="4283" y="2491"/>
              <a:ext cx="252" cy="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900">
                  <a:solidFill>
                    <a:srgbClr val="000000"/>
                  </a:solidFill>
                  <a:latin typeface="ＭＳ Ｐゴシック" pitchFamily="50" charset="-128"/>
                </a:rPr>
                <a:t>作成日：</a:t>
              </a:r>
              <a:endParaRPr lang="ja-JP" altLang="en-US" sz="1400"/>
            </a:p>
          </p:txBody>
        </p:sp>
        <p:sp>
          <p:nvSpPr>
            <p:cNvPr id="274522" name="Rectangle 90"/>
            <p:cNvSpPr>
              <a:spLocks noChangeArrowheads="1"/>
            </p:cNvSpPr>
            <p:nvPr/>
          </p:nvSpPr>
          <p:spPr bwMode="auto">
            <a:xfrm>
              <a:off x="4564" y="2487"/>
              <a:ext cx="128"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en-US" altLang="ja-JP" sz="900">
                  <a:solidFill>
                    <a:srgbClr val="000000"/>
                  </a:solidFill>
                </a:rPr>
                <a:t>10/3</a:t>
              </a:r>
              <a:endParaRPr lang="en-US" altLang="ja-JP" sz="1400"/>
            </a:p>
          </p:txBody>
        </p:sp>
        <p:sp>
          <p:nvSpPr>
            <p:cNvPr id="274523" name="Rectangle 91"/>
            <p:cNvSpPr>
              <a:spLocks noChangeArrowheads="1"/>
            </p:cNvSpPr>
            <p:nvPr/>
          </p:nvSpPr>
          <p:spPr bwMode="auto">
            <a:xfrm>
              <a:off x="4286" y="2686"/>
              <a:ext cx="396"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900">
                  <a:solidFill>
                    <a:srgbClr val="000000"/>
                  </a:solidFill>
                  <a:latin typeface="ＭＳ Ｐゴシック" pitchFamily="50" charset="-128"/>
                </a:rPr>
                <a:t>作成者：山田</a:t>
              </a:r>
              <a:endParaRPr lang="ja-JP" altLang="en-US" sz="1400"/>
            </a:p>
          </p:txBody>
        </p:sp>
        <p:sp>
          <p:nvSpPr>
            <p:cNvPr id="274524" name="Line 92"/>
            <p:cNvSpPr>
              <a:spLocks noChangeShapeType="1"/>
            </p:cNvSpPr>
            <p:nvPr/>
          </p:nvSpPr>
          <p:spPr bwMode="auto">
            <a:xfrm>
              <a:off x="4925" y="1593"/>
              <a:ext cx="1" cy="168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525" name="Line 93"/>
            <p:cNvSpPr>
              <a:spLocks noChangeShapeType="1"/>
            </p:cNvSpPr>
            <p:nvPr/>
          </p:nvSpPr>
          <p:spPr bwMode="auto">
            <a:xfrm>
              <a:off x="4862" y="1593"/>
              <a:ext cx="63" cy="1"/>
            </a:xfrm>
            <a:prstGeom prst="line">
              <a:avLst/>
            </a:prstGeom>
            <a:noFill/>
            <a:ln w="9525">
              <a:solidFill>
                <a:srgbClr val="FF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526" name="Line 94"/>
            <p:cNvSpPr>
              <a:spLocks noChangeShapeType="1"/>
            </p:cNvSpPr>
            <p:nvPr/>
          </p:nvSpPr>
          <p:spPr bwMode="auto">
            <a:xfrm>
              <a:off x="4862" y="2919"/>
              <a:ext cx="63" cy="1"/>
            </a:xfrm>
            <a:prstGeom prst="line">
              <a:avLst/>
            </a:prstGeom>
            <a:noFill/>
            <a:ln w="9525">
              <a:solidFill>
                <a:srgbClr val="FF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527" name="Line 95"/>
            <p:cNvSpPr>
              <a:spLocks noChangeShapeType="1"/>
            </p:cNvSpPr>
            <p:nvPr/>
          </p:nvSpPr>
          <p:spPr bwMode="auto">
            <a:xfrm>
              <a:off x="4862" y="2607"/>
              <a:ext cx="63" cy="1"/>
            </a:xfrm>
            <a:prstGeom prst="line">
              <a:avLst/>
            </a:prstGeom>
            <a:noFill/>
            <a:ln w="9525">
              <a:solidFill>
                <a:srgbClr val="FF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528" name="Line 96"/>
            <p:cNvSpPr>
              <a:spLocks noChangeShapeType="1"/>
            </p:cNvSpPr>
            <p:nvPr/>
          </p:nvSpPr>
          <p:spPr bwMode="auto">
            <a:xfrm>
              <a:off x="4862" y="2269"/>
              <a:ext cx="63" cy="1"/>
            </a:xfrm>
            <a:prstGeom prst="line">
              <a:avLst/>
            </a:prstGeom>
            <a:noFill/>
            <a:ln w="9525">
              <a:solidFill>
                <a:srgbClr val="FF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529" name="Line 97"/>
            <p:cNvSpPr>
              <a:spLocks noChangeShapeType="1"/>
            </p:cNvSpPr>
            <p:nvPr/>
          </p:nvSpPr>
          <p:spPr bwMode="auto">
            <a:xfrm>
              <a:off x="4862" y="1922"/>
              <a:ext cx="63" cy="2"/>
            </a:xfrm>
            <a:prstGeom prst="line">
              <a:avLst/>
            </a:prstGeom>
            <a:noFill/>
            <a:ln w="9525">
              <a:solidFill>
                <a:srgbClr val="FF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531" name="Rectangle 99"/>
            <p:cNvSpPr>
              <a:spLocks noChangeArrowheads="1"/>
            </p:cNvSpPr>
            <p:nvPr/>
          </p:nvSpPr>
          <p:spPr bwMode="auto">
            <a:xfrm>
              <a:off x="4876" y="1489"/>
              <a:ext cx="366" cy="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4532" name="Rectangle 100"/>
            <p:cNvSpPr>
              <a:spLocks noChangeArrowheads="1"/>
            </p:cNvSpPr>
            <p:nvPr/>
          </p:nvSpPr>
          <p:spPr bwMode="auto">
            <a:xfrm>
              <a:off x="4993" y="1541"/>
              <a:ext cx="181"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1100">
                  <a:solidFill>
                    <a:srgbClr val="000000"/>
                  </a:solidFill>
                  <a:latin typeface="ＭＳ Ｐゴシック" pitchFamily="50" charset="-128"/>
                </a:rPr>
                <a:t>１００</a:t>
              </a:r>
              <a:endParaRPr lang="ja-JP" altLang="en-US" sz="1400"/>
            </a:p>
          </p:txBody>
        </p:sp>
        <p:sp>
          <p:nvSpPr>
            <p:cNvPr id="274533" name="Rectangle 101"/>
            <p:cNvSpPr>
              <a:spLocks noChangeArrowheads="1"/>
            </p:cNvSpPr>
            <p:nvPr/>
          </p:nvSpPr>
          <p:spPr bwMode="auto">
            <a:xfrm>
              <a:off x="4876" y="1818"/>
              <a:ext cx="366" cy="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4534" name="Rectangle 102"/>
            <p:cNvSpPr>
              <a:spLocks noChangeArrowheads="1"/>
            </p:cNvSpPr>
            <p:nvPr/>
          </p:nvSpPr>
          <p:spPr bwMode="auto">
            <a:xfrm>
              <a:off x="5023" y="1870"/>
              <a:ext cx="120"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1100">
                  <a:solidFill>
                    <a:srgbClr val="000000"/>
                  </a:solidFill>
                  <a:latin typeface="ＭＳ Ｐゴシック" pitchFamily="50" charset="-128"/>
                </a:rPr>
                <a:t>８０</a:t>
              </a:r>
              <a:endParaRPr lang="ja-JP" altLang="en-US" sz="1400"/>
            </a:p>
          </p:txBody>
        </p:sp>
        <p:sp>
          <p:nvSpPr>
            <p:cNvPr id="274535" name="Rectangle 103"/>
            <p:cNvSpPr>
              <a:spLocks noChangeArrowheads="1"/>
            </p:cNvSpPr>
            <p:nvPr/>
          </p:nvSpPr>
          <p:spPr bwMode="auto">
            <a:xfrm>
              <a:off x="4876" y="2165"/>
              <a:ext cx="366" cy="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4536" name="Rectangle 104"/>
            <p:cNvSpPr>
              <a:spLocks noChangeArrowheads="1"/>
            </p:cNvSpPr>
            <p:nvPr/>
          </p:nvSpPr>
          <p:spPr bwMode="auto">
            <a:xfrm>
              <a:off x="5023" y="2217"/>
              <a:ext cx="120"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1100">
                  <a:solidFill>
                    <a:srgbClr val="000000"/>
                  </a:solidFill>
                  <a:latin typeface="ＭＳ Ｐゴシック" pitchFamily="50" charset="-128"/>
                </a:rPr>
                <a:t>６０</a:t>
              </a:r>
              <a:endParaRPr lang="ja-JP" altLang="en-US" sz="1400"/>
            </a:p>
          </p:txBody>
        </p:sp>
        <p:sp>
          <p:nvSpPr>
            <p:cNvPr id="274537" name="Rectangle 105"/>
            <p:cNvSpPr>
              <a:spLocks noChangeArrowheads="1"/>
            </p:cNvSpPr>
            <p:nvPr/>
          </p:nvSpPr>
          <p:spPr bwMode="auto">
            <a:xfrm>
              <a:off x="4869" y="2494"/>
              <a:ext cx="366" cy="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4538" name="Rectangle 106"/>
            <p:cNvSpPr>
              <a:spLocks noChangeArrowheads="1"/>
            </p:cNvSpPr>
            <p:nvPr/>
          </p:nvSpPr>
          <p:spPr bwMode="auto">
            <a:xfrm>
              <a:off x="5016" y="2546"/>
              <a:ext cx="120"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1100">
                  <a:solidFill>
                    <a:srgbClr val="000000"/>
                  </a:solidFill>
                  <a:latin typeface="ＭＳ Ｐゴシック" pitchFamily="50" charset="-128"/>
                </a:rPr>
                <a:t>４０</a:t>
              </a:r>
              <a:endParaRPr lang="ja-JP" altLang="en-US" sz="1400"/>
            </a:p>
          </p:txBody>
        </p:sp>
        <p:sp>
          <p:nvSpPr>
            <p:cNvPr id="274539" name="Rectangle 107"/>
            <p:cNvSpPr>
              <a:spLocks noChangeArrowheads="1"/>
            </p:cNvSpPr>
            <p:nvPr/>
          </p:nvSpPr>
          <p:spPr bwMode="auto">
            <a:xfrm>
              <a:off x="4876" y="2806"/>
              <a:ext cx="366"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4540" name="Rectangle 108"/>
            <p:cNvSpPr>
              <a:spLocks noChangeArrowheads="1"/>
            </p:cNvSpPr>
            <p:nvPr/>
          </p:nvSpPr>
          <p:spPr bwMode="auto">
            <a:xfrm>
              <a:off x="5023" y="2858"/>
              <a:ext cx="120"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1100">
                  <a:solidFill>
                    <a:srgbClr val="000000"/>
                  </a:solidFill>
                  <a:latin typeface="ＭＳ Ｐゴシック" pitchFamily="50" charset="-128"/>
                </a:rPr>
                <a:t>２０</a:t>
              </a:r>
              <a:endParaRPr lang="ja-JP" altLang="en-US" sz="1400"/>
            </a:p>
          </p:txBody>
        </p:sp>
        <p:sp>
          <p:nvSpPr>
            <p:cNvPr id="274541" name="Rectangle 109"/>
            <p:cNvSpPr>
              <a:spLocks noChangeArrowheads="1"/>
            </p:cNvSpPr>
            <p:nvPr/>
          </p:nvSpPr>
          <p:spPr bwMode="auto">
            <a:xfrm>
              <a:off x="4883" y="3152"/>
              <a:ext cx="366" cy="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4542" name="Rectangle 110"/>
            <p:cNvSpPr>
              <a:spLocks noChangeArrowheads="1"/>
            </p:cNvSpPr>
            <p:nvPr/>
          </p:nvSpPr>
          <p:spPr bwMode="auto">
            <a:xfrm>
              <a:off x="5059" y="3204"/>
              <a:ext cx="60"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1100">
                  <a:solidFill>
                    <a:srgbClr val="FF0000"/>
                  </a:solidFill>
                  <a:latin typeface="ＭＳ Ｐゴシック" pitchFamily="50" charset="-128"/>
                </a:rPr>
                <a:t>０</a:t>
              </a:r>
              <a:endParaRPr lang="ja-JP" altLang="en-US" sz="1400"/>
            </a:p>
          </p:txBody>
        </p:sp>
        <p:sp>
          <p:nvSpPr>
            <p:cNvPr id="274543" name="Rectangle 111"/>
            <p:cNvSpPr>
              <a:spLocks noChangeArrowheads="1"/>
            </p:cNvSpPr>
            <p:nvPr/>
          </p:nvSpPr>
          <p:spPr bwMode="auto">
            <a:xfrm>
              <a:off x="4974" y="1351"/>
              <a:ext cx="356" cy="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4544" name="Rectangle 112"/>
            <p:cNvSpPr>
              <a:spLocks noChangeArrowheads="1"/>
            </p:cNvSpPr>
            <p:nvPr/>
          </p:nvSpPr>
          <p:spPr bwMode="auto">
            <a:xfrm>
              <a:off x="5034" y="1253"/>
              <a:ext cx="302"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1400">
                  <a:solidFill>
                    <a:srgbClr val="FF0000"/>
                  </a:solidFill>
                  <a:latin typeface="ＭＳ Ｐゴシック" pitchFamily="50" charset="-128"/>
                </a:rPr>
                <a:t>（％）</a:t>
              </a:r>
              <a:endParaRPr lang="ja-JP" altLang="en-US" sz="1400"/>
            </a:p>
          </p:txBody>
        </p:sp>
        <p:sp>
          <p:nvSpPr>
            <p:cNvPr id="274545" name="Rectangle 113"/>
            <p:cNvSpPr>
              <a:spLocks noChangeArrowheads="1"/>
            </p:cNvSpPr>
            <p:nvPr/>
          </p:nvSpPr>
          <p:spPr bwMode="auto">
            <a:xfrm>
              <a:off x="3411" y="3221"/>
              <a:ext cx="221" cy="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4546" name="Rectangle 114"/>
            <p:cNvSpPr>
              <a:spLocks noChangeArrowheads="1"/>
            </p:cNvSpPr>
            <p:nvPr/>
          </p:nvSpPr>
          <p:spPr bwMode="auto">
            <a:xfrm rot="5400000">
              <a:off x="3333" y="3481"/>
              <a:ext cx="338"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1100">
                  <a:solidFill>
                    <a:srgbClr val="000000"/>
                  </a:solidFill>
                  <a:latin typeface="ＭＳ Ｐゴシック" pitchFamily="50" charset="-128"/>
                </a:rPr>
                <a:t>おにぎり</a:t>
              </a:r>
              <a:endParaRPr lang="ja-JP" altLang="en-US" sz="1400"/>
            </a:p>
          </p:txBody>
        </p:sp>
        <p:sp>
          <p:nvSpPr>
            <p:cNvPr id="274547" name="Rectangle 115"/>
            <p:cNvSpPr>
              <a:spLocks noChangeArrowheads="1"/>
            </p:cNvSpPr>
            <p:nvPr/>
          </p:nvSpPr>
          <p:spPr bwMode="auto">
            <a:xfrm>
              <a:off x="3635" y="3178"/>
              <a:ext cx="221" cy="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4548" name="Rectangle 116"/>
            <p:cNvSpPr>
              <a:spLocks noChangeArrowheads="1"/>
            </p:cNvSpPr>
            <p:nvPr/>
          </p:nvSpPr>
          <p:spPr bwMode="auto">
            <a:xfrm rot="5400000">
              <a:off x="3592" y="3449"/>
              <a:ext cx="262"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1100">
                  <a:solidFill>
                    <a:srgbClr val="000000"/>
                  </a:solidFill>
                  <a:latin typeface="ＭＳ Ｐゴシック" pitchFamily="50" charset="-128"/>
                </a:rPr>
                <a:t>お弁当</a:t>
              </a:r>
              <a:endParaRPr lang="ja-JP" altLang="en-US" sz="1400"/>
            </a:p>
          </p:txBody>
        </p:sp>
        <p:sp>
          <p:nvSpPr>
            <p:cNvPr id="274549" name="Rectangle 117"/>
            <p:cNvSpPr>
              <a:spLocks noChangeArrowheads="1"/>
            </p:cNvSpPr>
            <p:nvPr/>
          </p:nvSpPr>
          <p:spPr bwMode="auto">
            <a:xfrm>
              <a:off x="3859" y="3187"/>
              <a:ext cx="221" cy="6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4550" name="Rectangle 118"/>
            <p:cNvSpPr>
              <a:spLocks noChangeArrowheads="1"/>
            </p:cNvSpPr>
            <p:nvPr/>
          </p:nvSpPr>
          <p:spPr bwMode="auto">
            <a:xfrm rot="5400000">
              <a:off x="3821" y="3456"/>
              <a:ext cx="256"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1100">
                  <a:solidFill>
                    <a:srgbClr val="000000"/>
                  </a:solidFill>
                  <a:latin typeface="ＭＳ Ｐゴシック" pitchFamily="50" charset="-128"/>
                </a:rPr>
                <a:t>ケーキ</a:t>
              </a:r>
              <a:endParaRPr lang="ja-JP" altLang="en-US" sz="1400"/>
            </a:p>
          </p:txBody>
        </p:sp>
        <p:sp>
          <p:nvSpPr>
            <p:cNvPr id="274551" name="Rectangle 119"/>
            <p:cNvSpPr>
              <a:spLocks noChangeArrowheads="1"/>
            </p:cNvSpPr>
            <p:nvPr/>
          </p:nvSpPr>
          <p:spPr bwMode="auto">
            <a:xfrm>
              <a:off x="4069" y="3213"/>
              <a:ext cx="221" cy="6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4552" name="Rectangle 120"/>
            <p:cNvSpPr>
              <a:spLocks noChangeArrowheads="1"/>
            </p:cNvSpPr>
            <p:nvPr/>
          </p:nvSpPr>
          <p:spPr bwMode="auto">
            <a:xfrm rot="5400000">
              <a:off x="4012" y="3459"/>
              <a:ext cx="291" cy="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1100">
                  <a:solidFill>
                    <a:srgbClr val="000000"/>
                  </a:solidFill>
                  <a:latin typeface="ＭＳ Ｐゴシック" pitchFamily="50" charset="-128"/>
                </a:rPr>
                <a:t>惣　　菜</a:t>
              </a:r>
              <a:endParaRPr lang="ja-JP" altLang="en-US" sz="1400"/>
            </a:p>
          </p:txBody>
        </p:sp>
        <p:sp>
          <p:nvSpPr>
            <p:cNvPr id="274553" name="Rectangle 121"/>
            <p:cNvSpPr>
              <a:spLocks noChangeArrowheads="1"/>
            </p:cNvSpPr>
            <p:nvPr/>
          </p:nvSpPr>
          <p:spPr bwMode="auto">
            <a:xfrm>
              <a:off x="4272" y="3187"/>
              <a:ext cx="221" cy="6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4554" name="Rectangle 122"/>
            <p:cNvSpPr>
              <a:spLocks noChangeArrowheads="1"/>
            </p:cNvSpPr>
            <p:nvPr/>
          </p:nvSpPr>
          <p:spPr bwMode="auto">
            <a:xfrm rot="5400000">
              <a:off x="4227" y="3443"/>
              <a:ext cx="268"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1100">
                  <a:solidFill>
                    <a:srgbClr val="000000"/>
                  </a:solidFill>
                  <a:latin typeface="ＭＳ Ｐゴシック" pitchFamily="50" charset="-128"/>
                </a:rPr>
                <a:t>パ　　ン</a:t>
              </a:r>
              <a:endParaRPr lang="ja-JP" altLang="en-US" sz="1400"/>
            </a:p>
          </p:txBody>
        </p:sp>
        <p:sp>
          <p:nvSpPr>
            <p:cNvPr id="274555" name="Rectangle 123"/>
            <p:cNvSpPr>
              <a:spLocks noChangeArrowheads="1"/>
            </p:cNvSpPr>
            <p:nvPr/>
          </p:nvSpPr>
          <p:spPr bwMode="auto">
            <a:xfrm>
              <a:off x="4475" y="3221"/>
              <a:ext cx="221" cy="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4556" name="Rectangle 124"/>
            <p:cNvSpPr>
              <a:spLocks noChangeArrowheads="1"/>
            </p:cNvSpPr>
            <p:nvPr/>
          </p:nvSpPr>
          <p:spPr bwMode="auto">
            <a:xfrm rot="5400000">
              <a:off x="4442" y="3468"/>
              <a:ext cx="291"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1100">
                  <a:solidFill>
                    <a:srgbClr val="000000"/>
                  </a:solidFill>
                  <a:latin typeface="ＭＳ Ｐゴシック" pitchFamily="50" charset="-128"/>
                </a:rPr>
                <a:t>果　　物</a:t>
              </a:r>
              <a:endParaRPr lang="ja-JP" altLang="en-US" sz="1400"/>
            </a:p>
          </p:txBody>
        </p:sp>
        <p:sp>
          <p:nvSpPr>
            <p:cNvPr id="274557" name="Rectangle 125"/>
            <p:cNvSpPr>
              <a:spLocks noChangeArrowheads="1"/>
            </p:cNvSpPr>
            <p:nvPr/>
          </p:nvSpPr>
          <p:spPr bwMode="auto">
            <a:xfrm>
              <a:off x="4685" y="3187"/>
              <a:ext cx="221" cy="6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4558" name="Rectangle 126"/>
            <p:cNvSpPr>
              <a:spLocks noChangeArrowheads="1"/>
            </p:cNvSpPr>
            <p:nvPr/>
          </p:nvSpPr>
          <p:spPr bwMode="auto">
            <a:xfrm rot="5400000">
              <a:off x="4648" y="3442"/>
              <a:ext cx="318"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1400">
                  <a:solidFill>
                    <a:srgbClr val="FF0000"/>
                  </a:solidFill>
                  <a:latin typeface="ＭＳ Ｐゴシック" pitchFamily="50" charset="-128"/>
                </a:rPr>
                <a:t>その他</a:t>
              </a:r>
              <a:endParaRPr lang="ja-JP" altLang="en-US" sz="1400"/>
            </a:p>
          </p:txBody>
        </p:sp>
        <p:sp>
          <p:nvSpPr>
            <p:cNvPr id="274562" name="Line 130"/>
            <p:cNvSpPr>
              <a:spLocks noChangeShapeType="1"/>
            </p:cNvSpPr>
            <p:nvPr/>
          </p:nvSpPr>
          <p:spPr bwMode="auto">
            <a:xfrm>
              <a:off x="3356" y="1429"/>
              <a:ext cx="1" cy="185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563" name="Line 131"/>
            <p:cNvSpPr>
              <a:spLocks noChangeShapeType="1"/>
            </p:cNvSpPr>
            <p:nvPr/>
          </p:nvSpPr>
          <p:spPr bwMode="auto">
            <a:xfrm>
              <a:off x="3363" y="3273"/>
              <a:ext cx="1632" cy="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564" name="Line 132"/>
            <p:cNvSpPr>
              <a:spLocks noChangeShapeType="1"/>
            </p:cNvSpPr>
            <p:nvPr/>
          </p:nvSpPr>
          <p:spPr bwMode="auto">
            <a:xfrm>
              <a:off x="3356" y="2970"/>
              <a:ext cx="98" cy="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565" name="Line 133"/>
            <p:cNvSpPr>
              <a:spLocks noChangeShapeType="1"/>
            </p:cNvSpPr>
            <p:nvPr/>
          </p:nvSpPr>
          <p:spPr bwMode="auto">
            <a:xfrm>
              <a:off x="3356" y="1437"/>
              <a:ext cx="98" cy="2"/>
            </a:xfrm>
            <a:prstGeom prst="line">
              <a:avLst/>
            </a:prstGeom>
            <a:noFill/>
            <a:ln w="9525">
              <a:solidFill>
                <a:srgbClr val="FF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566" name="Line 134"/>
            <p:cNvSpPr>
              <a:spLocks noChangeShapeType="1"/>
            </p:cNvSpPr>
            <p:nvPr/>
          </p:nvSpPr>
          <p:spPr bwMode="auto">
            <a:xfrm>
              <a:off x="3356" y="1749"/>
              <a:ext cx="98" cy="2"/>
            </a:xfrm>
            <a:prstGeom prst="line">
              <a:avLst/>
            </a:prstGeom>
            <a:noFill/>
            <a:ln w="9525">
              <a:solidFill>
                <a:srgbClr val="FF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567" name="Line 135"/>
            <p:cNvSpPr>
              <a:spLocks noChangeShapeType="1"/>
            </p:cNvSpPr>
            <p:nvPr/>
          </p:nvSpPr>
          <p:spPr bwMode="auto">
            <a:xfrm>
              <a:off x="3356" y="2061"/>
              <a:ext cx="98" cy="1"/>
            </a:xfrm>
            <a:prstGeom prst="line">
              <a:avLst/>
            </a:prstGeom>
            <a:noFill/>
            <a:ln w="9525">
              <a:solidFill>
                <a:srgbClr val="FF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568" name="Line 136"/>
            <p:cNvSpPr>
              <a:spLocks noChangeShapeType="1"/>
            </p:cNvSpPr>
            <p:nvPr/>
          </p:nvSpPr>
          <p:spPr bwMode="auto">
            <a:xfrm>
              <a:off x="3356" y="2373"/>
              <a:ext cx="98" cy="1"/>
            </a:xfrm>
            <a:prstGeom prst="line">
              <a:avLst/>
            </a:prstGeom>
            <a:noFill/>
            <a:ln w="9525">
              <a:solidFill>
                <a:srgbClr val="FF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569" name="Line 137"/>
            <p:cNvSpPr>
              <a:spLocks noChangeShapeType="1"/>
            </p:cNvSpPr>
            <p:nvPr/>
          </p:nvSpPr>
          <p:spPr bwMode="auto">
            <a:xfrm>
              <a:off x="3356" y="2684"/>
              <a:ext cx="98" cy="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570" name="Rectangle 138"/>
            <p:cNvSpPr>
              <a:spLocks noChangeArrowheads="1"/>
            </p:cNvSpPr>
            <p:nvPr/>
          </p:nvSpPr>
          <p:spPr bwMode="auto">
            <a:xfrm>
              <a:off x="3139" y="3161"/>
              <a:ext cx="262"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4571" name="Rectangle 139"/>
            <p:cNvSpPr>
              <a:spLocks noChangeArrowheads="1"/>
            </p:cNvSpPr>
            <p:nvPr/>
          </p:nvSpPr>
          <p:spPr bwMode="auto">
            <a:xfrm>
              <a:off x="3263" y="3213"/>
              <a:ext cx="60"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1100">
                  <a:solidFill>
                    <a:srgbClr val="000000"/>
                  </a:solidFill>
                  <a:latin typeface="ＭＳ Ｐゴシック" pitchFamily="50" charset="-128"/>
                </a:rPr>
                <a:t>０</a:t>
              </a:r>
              <a:endParaRPr lang="ja-JP" altLang="en-US" sz="1400"/>
            </a:p>
          </p:txBody>
        </p:sp>
        <p:sp>
          <p:nvSpPr>
            <p:cNvPr id="274572" name="Rectangle 140"/>
            <p:cNvSpPr>
              <a:spLocks noChangeArrowheads="1"/>
            </p:cNvSpPr>
            <p:nvPr/>
          </p:nvSpPr>
          <p:spPr bwMode="auto">
            <a:xfrm>
              <a:off x="3132" y="2866"/>
              <a:ext cx="262" cy="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4573" name="Rectangle 141"/>
            <p:cNvSpPr>
              <a:spLocks noChangeArrowheads="1"/>
            </p:cNvSpPr>
            <p:nvPr/>
          </p:nvSpPr>
          <p:spPr bwMode="auto">
            <a:xfrm>
              <a:off x="3227" y="2918"/>
              <a:ext cx="119" cy="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1100">
                  <a:solidFill>
                    <a:srgbClr val="000000"/>
                  </a:solidFill>
                  <a:latin typeface="ＭＳ Ｐゴシック" pitchFamily="50" charset="-128"/>
                </a:rPr>
                <a:t>２０</a:t>
              </a:r>
              <a:endParaRPr lang="ja-JP" altLang="en-US" sz="1400"/>
            </a:p>
          </p:txBody>
        </p:sp>
        <p:sp>
          <p:nvSpPr>
            <p:cNvPr id="274574" name="Rectangle 142"/>
            <p:cNvSpPr>
              <a:spLocks noChangeArrowheads="1"/>
            </p:cNvSpPr>
            <p:nvPr/>
          </p:nvSpPr>
          <p:spPr bwMode="auto">
            <a:xfrm>
              <a:off x="3125" y="2572"/>
              <a:ext cx="262"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4575" name="Rectangle 143"/>
            <p:cNvSpPr>
              <a:spLocks noChangeArrowheads="1"/>
            </p:cNvSpPr>
            <p:nvPr/>
          </p:nvSpPr>
          <p:spPr bwMode="auto">
            <a:xfrm>
              <a:off x="3220" y="2624"/>
              <a:ext cx="119"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1100">
                  <a:solidFill>
                    <a:srgbClr val="000000"/>
                  </a:solidFill>
                  <a:latin typeface="ＭＳ Ｐゴシック" pitchFamily="50" charset="-128"/>
                </a:rPr>
                <a:t>４０</a:t>
              </a:r>
              <a:endParaRPr lang="ja-JP" altLang="en-US" sz="1400"/>
            </a:p>
          </p:txBody>
        </p:sp>
        <p:sp>
          <p:nvSpPr>
            <p:cNvPr id="274576" name="Rectangle 144"/>
            <p:cNvSpPr>
              <a:spLocks noChangeArrowheads="1"/>
            </p:cNvSpPr>
            <p:nvPr/>
          </p:nvSpPr>
          <p:spPr bwMode="auto">
            <a:xfrm>
              <a:off x="3125" y="2269"/>
              <a:ext cx="262"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4577" name="Rectangle 145"/>
            <p:cNvSpPr>
              <a:spLocks noChangeArrowheads="1"/>
            </p:cNvSpPr>
            <p:nvPr/>
          </p:nvSpPr>
          <p:spPr bwMode="auto">
            <a:xfrm>
              <a:off x="3220" y="2321"/>
              <a:ext cx="119"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1100">
                  <a:solidFill>
                    <a:srgbClr val="000000"/>
                  </a:solidFill>
                  <a:latin typeface="ＭＳ Ｐゴシック" pitchFamily="50" charset="-128"/>
                </a:rPr>
                <a:t>６０</a:t>
              </a:r>
              <a:endParaRPr lang="ja-JP" altLang="en-US" sz="1400"/>
            </a:p>
          </p:txBody>
        </p:sp>
        <p:sp>
          <p:nvSpPr>
            <p:cNvPr id="274578" name="Rectangle 146"/>
            <p:cNvSpPr>
              <a:spLocks noChangeArrowheads="1"/>
            </p:cNvSpPr>
            <p:nvPr/>
          </p:nvSpPr>
          <p:spPr bwMode="auto">
            <a:xfrm>
              <a:off x="3125" y="1966"/>
              <a:ext cx="262"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4579" name="Rectangle 147"/>
            <p:cNvSpPr>
              <a:spLocks noChangeArrowheads="1"/>
            </p:cNvSpPr>
            <p:nvPr/>
          </p:nvSpPr>
          <p:spPr bwMode="auto">
            <a:xfrm>
              <a:off x="3220" y="2018"/>
              <a:ext cx="119"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1100">
                  <a:solidFill>
                    <a:srgbClr val="000000"/>
                  </a:solidFill>
                  <a:latin typeface="ＭＳ Ｐゴシック" pitchFamily="50" charset="-128"/>
                </a:rPr>
                <a:t>８０</a:t>
              </a:r>
              <a:endParaRPr lang="ja-JP" altLang="en-US" sz="1400"/>
            </a:p>
          </p:txBody>
        </p:sp>
        <p:sp>
          <p:nvSpPr>
            <p:cNvPr id="274580" name="Rectangle 148"/>
            <p:cNvSpPr>
              <a:spLocks noChangeArrowheads="1"/>
            </p:cNvSpPr>
            <p:nvPr/>
          </p:nvSpPr>
          <p:spPr bwMode="auto">
            <a:xfrm>
              <a:off x="3076" y="1654"/>
              <a:ext cx="311" cy="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4581" name="Rectangle 149"/>
            <p:cNvSpPr>
              <a:spLocks noChangeArrowheads="1"/>
            </p:cNvSpPr>
            <p:nvPr/>
          </p:nvSpPr>
          <p:spPr bwMode="auto">
            <a:xfrm>
              <a:off x="3166" y="1706"/>
              <a:ext cx="180"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1100">
                  <a:solidFill>
                    <a:srgbClr val="000000"/>
                  </a:solidFill>
                  <a:latin typeface="ＭＳ Ｐゴシック" pitchFamily="50" charset="-128"/>
                </a:rPr>
                <a:t>１００</a:t>
              </a:r>
              <a:endParaRPr lang="ja-JP" altLang="en-US" sz="1400"/>
            </a:p>
          </p:txBody>
        </p:sp>
        <p:sp>
          <p:nvSpPr>
            <p:cNvPr id="274582" name="Rectangle 150"/>
            <p:cNvSpPr>
              <a:spLocks noChangeArrowheads="1"/>
            </p:cNvSpPr>
            <p:nvPr/>
          </p:nvSpPr>
          <p:spPr bwMode="auto">
            <a:xfrm>
              <a:off x="3076" y="1334"/>
              <a:ext cx="311"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4583" name="Rectangle 151"/>
            <p:cNvSpPr>
              <a:spLocks noChangeArrowheads="1"/>
            </p:cNvSpPr>
            <p:nvPr/>
          </p:nvSpPr>
          <p:spPr bwMode="auto">
            <a:xfrm>
              <a:off x="3166" y="1385"/>
              <a:ext cx="180"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1100">
                  <a:solidFill>
                    <a:srgbClr val="000000"/>
                  </a:solidFill>
                  <a:latin typeface="ＭＳ Ｐゴシック" pitchFamily="50" charset="-128"/>
                </a:rPr>
                <a:t>１２０</a:t>
              </a:r>
              <a:endParaRPr lang="ja-JP" altLang="en-US" sz="1400"/>
            </a:p>
          </p:txBody>
        </p:sp>
        <p:sp>
          <p:nvSpPr>
            <p:cNvPr id="274584" name="Rectangle 152"/>
            <p:cNvSpPr>
              <a:spLocks noChangeArrowheads="1"/>
            </p:cNvSpPr>
            <p:nvPr/>
          </p:nvSpPr>
          <p:spPr bwMode="auto">
            <a:xfrm>
              <a:off x="3097" y="1169"/>
              <a:ext cx="318" cy="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4585" name="Rectangle 153"/>
            <p:cNvSpPr>
              <a:spLocks noChangeArrowheads="1"/>
            </p:cNvSpPr>
            <p:nvPr/>
          </p:nvSpPr>
          <p:spPr bwMode="auto">
            <a:xfrm>
              <a:off x="3240" y="1130"/>
              <a:ext cx="372"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1400">
                  <a:solidFill>
                    <a:srgbClr val="FF0000"/>
                  </a:solidFill>
                  <a:latin typeface="ＭＳ Ｐゴシック" pitchFamily="50" charset="-128"/>
                </a:rPr>
                <a:t>（個）</a:t>
              </a:r>
              <a:endParaRPr lang="ja-JP" altLang="en-US" sz="1400"/>
            </a:p>
          </p:txBody>
        </p:sp>
        <p:sp>
          <p:nvSpPr>
            <p:cNvPr id="274586" name="Rectangle 154"/>
            <p:cNvSpPr>
              <a:spLocks noChangeArrowheads="1"/>
            </p:cNvSpPr>
            <p:nvPr/>
          </p:nvSpPr>
          <p:spPr bwMode="auto">
            <a:xfrm>
              <a:off x="3447" y="3879"/>
              <a:ext cx="1431" cy="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4587" name="Rectangle 155"/>
            <p:cNvSpPr>
              <a:spLocks noChangeArrowheads="1"/>
            </p:cNvSpPr>
            <p:nvPr/>
          </p:nvSpPr>
          <p:spPr bwMode="auto">
            <a:xfrm>
              <a:off x="3510" y="3885"/>
              <a:ext cx="1243"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1400">
                  <a:solidFill>
                    <a:srgbClr val="FF0000"/>
                  </a:solidFill>
                  <a:latin typeface="ＭＳ Ｐゴシック" pitchFamily="50" charset="-128"/>
                </a:rPr>
                <a:t>図７　商品別売れ残り廃却</a:t>
              </a:r>
              <a:endParaRPr lang="ja-JP" altLang="en-US" sz="1400"/>
            </a:p>
          </p:txBody>
        </p:sp>
        <p:sp>
          <p:nvSpPr>
            <p:cNvPr id="274588" name="Rectangle 156"/>
            <p:cNvSpPr>
              <a:spLocks noChangeArrowheads="1"/>
            </p:cNvSpPr>
            <p:nvPr/>
          </p:nvSpPr>
          <p:spPr bwMode="auto">
            <a:xfrm>
              <a:off x="4653" y="3931"/>
              <a:ext cx="88"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1100">
                  <a:solidFill>
                    <a:srgbClr val="FF0000"/>
                  </a:solidFill>
                  <a:latin typeface="ＭＳ Ｐゴシック" pitchFamily="50" charset="-128"/>
                </a:rPr>
                <a:t>数</a:t>
              </a:r>
              <a:endParaRPr lang="ja-JP" altLang="en-US" sz="1400"/>
            </a:p>
          </p:txBody>
        </p:sp>
        <p:sp>
          <p:nvSpPr>
            <p:cNvPr id="274589" name="Rectangle 157"/>
            <p:cNvSpPr>
              <a:spLocks noChangeArrowheads="1"/>
            </p:cNvSpPr>
            <p:nvPr/>
          </p:nvSpPr>
          <p:spPr bwMode="auto">
            <a:xfrm>
              <a:off x="4749" y="3931"/>
              <a:ext cx="58"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1100">
                  <a:solidFill>
                    <a:srgbClr val="FF0000"/>
                  </a:solidFill>
                  <a:latin typeface="ＭＳ Ｐゴシック" pitchFamily="50" charset="-128"/>
                </a:rPr>
                <a:t>　</a:t>
              </a:r>
              <a:endParaRPr lang="ja-JP" altLang="en-US" sz="1400"/>
            </a:p>
          </p:txBody>
        </p:sp>
        <p:sp>
          <p:nvSpPr>
            <p:cNvPr id="274590" name="Rectangle 158"/>
            <p:cNvSpPr>
              <a:spLocks noChangeArrowheads="1"/>
            </p:cNvSpPr>
            <p:nvPr/>
          </p:nvSpPr>
          <p:spPr bwMode="auto">
            <a:xfrm>
              <a:off x="3356" y="2684"/>
              <a:ext cx="226" cy="592"/>
            </a:xfrm>
            <a:prstGeom prst="rect">
              <a:avLst/>
            </a:prstGeom>
            <a:solidFill>
              <a:srgbClr val="FFCCCC"/>
            </a:solidFill>
            <a:ln w="9525">
              <a:solidFill>
                <a:srgbClr val="000000"/>
              </a:solidFill>
              <a:miter lim="800000"/>
              <a:headEnd/>
              <a:tailEnd/>
            </a:ln>
          </p:spPr>
          <p:txBody>
            <a:bodyPr/>
            <a:lstStyle/>
            <a:p>
              <a:endParaRPr lang="ja-JP" altLang="en-US"/>
            </a:p>
          </p:txBody>
        </p:sp>
        <p:sp>
          <p:nvSpPr>
            <p:cNvPr id="274591" name="Rectangle 159"/>
            <p:cNvSpPr>
              <a:spLocks noChangeArrowheads="1"/>
            </p:cNvSpPr>
            <p:nvPr/>
          </p:nvSpPr>
          <p:spPr bwMode="auto">
            <a:xfrm>
              <a:off x="3580" y="2979"/>
              <a:ext cx="227" cy="297"/>
            </a:xfrm>
            <a:prstGeom prst="rect">
              <a:avLst/>
            </a:prstGeom>
            <a:solidFill>
              <a:srgbClr val="FFCCCC"/>
            </a:solidFill>
            <a:ln w="9525">
              <a:solidFill>
                <a:srgbClr val="000000"/>
              </a:solidFill>
              <a:miter lim="800000"/>
              <a:headEnd/>
              <a:tailEnd/>
            </a:ln>
          </p:spPr>
          <p:txBody>
            <a:bodyPr/>
            <a:lstStyle/>
            <a:p>
              <a:endParaRPr lang="ja-JP" altLang="en-US"/>
            </a:p>
          </p:txBody>
        </p:sp>
        <p:sp>
          <p:nvSpPr>
            <p:cNvPr id="274592" name="Rectangle 160"/>
            <p:cNvSpPr>
              <a:spLocks noChangeArrowheads="1"/>
            </p:cNvSpPr>
            <p:nvPr/>
          </p:nvSpPr>
          <p:spPr bwMode="auto">
            <a:xfrm>
              <a:off x="3804" y="3057"/>
              <a:ext cx="227" cy="219"/>
            </a:xfrm>
            <a:prstGeom prst="rect">
              <a:avLst/>
            </a:prstGeom>
            <a:solidFill>
              <a:srgbClr val="FFCCCC"/>
            </a:solidFill>
            <a:ln w="9525">
              <a:solidFill>
                <a:srgbClr val="000000"/>
              </a:solidFill>
              <a:miter lim="800000"/>
              <a:headEnd/>
              <a:tailEnd/>
            </a:ln>
          </p:spPr>
          <p:txBody>
            <a:bodyPr/>
            <a:lstStyle/>
            <a:p>
              <a:endParaRPr lang="ja-JP" altLang="en-US"/>
            </a:p>
          </p:txBody>
        </p:sp>
        <p:sp>
          <p:nvSpPr>
            <p:cNvPr id="274593" name="Rectangle 161"/>
            <p:cNvSpPr>
              <a:spLocks noChangeArrowheads="1"/>
            </p:cNvSpPr>
            <p:nvPr/>
          </p:nvSpPr>
          <p:spPr bwMode="auto">
            <a:xfrm>
              <a:off x="4028" y="3126"/>
              <a:ext cx="227" cy="150"/>
            </a:xfrm>
            <a:prstGeom prst="rect">
              <a:avLst/>
            </a:prstGeom>
            <a:solidFill>
              <a:srgbClr val="FFCCCC"/>
            </a:solidFill>
            <a:ln w="9525">
              <a:solidFill>
                <a:srgbClr val="000000"/>
              </a:solidFill>
              <a:miter lim="800000"/>
              <a:headEnd/>
              <a:tailEnd/>
            </a:ln>
          </p:spPr>
          <p:txBody>
            <a:bodyPr/>
            <a:lstStyle/>
            <a:p>
              <a:endParaRPr lang="ja-JP" altLang="en-US"/>
            </a:p>
          </p:txBody>
        </p:sp>
        <p:sp>
          <p:nvSpPr>
            <p:cNvPr id="274594" name="Rectangle 162"/>
            <p:cNvSpPr>
              <a:spLocks noChangeArrowheads="1"/>
            </p:cNvSpPr>
            <p:nvPr/>
          </p:nvSpPr>
          <p:spPr bwMode="auto">
            <a:xfrm>
              <a:off x="4252" y="3152"/>
              <a:ext cx="227" cy="124"/>
            </a:xfrm>
            <a:prstGeom prst="rect">
              <a:avLst/>
            </a:prstGeom>
            <a:solidFill>
              <a:srgbClr val="FFCCCC"/>
            </a:solidFill>
            <a:ln w="9525">
              <a:solidFill>
                <a:srgbClr val="000000"/>
              </a:solidFill>
              <a:miter lim="800000"/>
              <a:headEnd/>
              <a:tailEnd/>
            </a:ln>
          </p:spPr>
          <p:txBody>
            <a:bodyPr/>
            <a:lstStyle/>
            <a:p>
              <a:endParaRPr lang="ja-JP" altLang="en-US"/>
            </a:p>
          </p:txBody>
        </p:sp>
        <p:sp>
          <p:nvSpPr>
            <p:cNvPr id="274595" name="Rectangle 163"/>
            <p:cNvSpPr>
              <a:spLocks noChangeArrowheads="1"/>
            </p:cNvSpPr>
            <p:nvPr/>
          </p:nvSpPr>
          <p:spPr bwMode="auto">
            <a:xfrm>
              <a:off x="4477" y="3186"/>
              <a:ext cx="226" cy="90"/>
            </a:xfrm>
            <a:prstGeom prst="rect">
              <a:avLst/>
            </a:prstGeom>
            <a:solidFill>
              <a:srgbClr val="FFCCCC"/>
            </a:solidFill>
            <a:ln w="9525">
              <a:solidFill>
                <a:srgbClr val="000000"/>
              </a:solidFill>
              <a:miter lim="800000"/>
              <a:headEnd/>
              <a:tailEnd/>
            </a:ln>
          </p:spPr>
          <p:txBody>
            <a:bodyPr/>
            <a:lstStyle/>
            <a:p>
              <a:endParaRPr lang="ja-JP" altLang="en-US"/>
            </a:p>
          </p:txBody>
        </p:sp>
        <p:sp>
          <p:nvSpPr>
            <p:cNvPr id="274597" name="Rectangle 165"/>
            <p:cNvSpPr>
              <a:spLocks noChangeArrowheads="1"/>
            </p:cNvSpPr>
            <p:nvPr/>
          </p:nvSpPr>
          <p:spPr bwMode="auto">
            <a:xfrm>
              <a:off x="4701" y="3109"/>
              <a:ext cx="226" cy="167"/>
            </a:xfrm>
            <a:prstGeom prst="rect">
              <a:avLst/>
            </a:prstGeom>
            <a:solidFill>
              <a:srgbClr val="FFCCCC"/>
            </a:solidFill>
            <a:ln w="9525">
              <a:solidFill>
                <a:srgbClr val="FF0000"/>
              </a:solidFill>
              <a:miter lim="800000"/>
              <a:headEnd/>
              <a:tailEnd/>
            </a:ln>
          </p:spPr>
          <p:txBody>
            <a:bodyPr/>
            <a:lstStyle/>
            <a:p>
              <a:endParaRPr lang="ja-JP" altLang="en-US"/>
            </a:p>
          </p:txBody>
        </p:sp>
        <p:sp>
          <p:nvSpPr>
            <p:cNvPr id="274598" name="Rectangle 166"/>
            <p:cNvSpPr>
              <a:spLocks noChangeArrowheads="1"/>
            </p:cNvSpPr>
            <p:nvPr/>
          </p:nvSpPr>
          <p:spPr bwMode="auto">
            <a:xfrm>
              <a:off x="4400" y="1818"/>
              <a:ext cx="163" cy="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4599" name="Rectangle 167"/>
            <p:cNvSpPr>
              <a:spLocks noChangeArrowheads="1"/>
            </p:cNvSpPr>
            <p:nvPr/>
          </p:nvSpPr>
          <p:spPr bwMode="auto">
            <a:xfrm>
              <a:off x="4472" y="1866"/>
              <a:ext cx="64" cy="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en-US" altLang="ja-JP" sz="800">
                  <a:solidFill>
                    <a:srgbClr val="000000"/>
                  </a:solidFill>
                  <a:latin typeface="ＭＳ Ｐゴシック" pitchFamily="50" charset="-128"/>
                </a:rPr>
                <a:t>●</a:t>
              </a:r>
              <a:endParaRPr lang="en-US" altLang="ja-JP" sz="1400"/>
            </a:p>
          </p:txBody>
        </p:sp>
        <p:sp>
          <p:nvSpPr>
            <p:cNvPr id="274600" name="Rectangle 168"/>
            <p:cNvSpPr>
              <a:spLocks noChangeArrowheads="1"/>
            </p:cNvSpPr>
            <p:nvPr/>
          </p:nvSpPr>
          <p:spPr bwMode="auto">
            <a:xfrm>
              <a:off x="4176" y="1940"/>
              <a:ext cx="163" cy="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4601" name="Rectangle 169"/>
            <p:cNvSpPr>
              <a:spLocks noChangeArrowheads="1"/>
            </p:cNvSpPr>
            <p:nvPr/>
          </p:nvSpPr>
          <p:spPr bwMode="auto">
            <a:xfrm>
              <a:off x="4249" y="1987"/>
              <a:ext cx="64" cy="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en-US" altLang="ja-JP" sz="800">
                  <a:solidFill>
                    <a:srgbClr val="000000"/>
                  </a:solidFill>
                  <a:latin typeface="ＭＳ Ｐゴシック" pitchFamily="50" charset="-128"/>
                </a:rPr>
                <a:t>●</a:t>
              </a:r>
              <a:endParaRPr lang="en-US" altLang="ja-JP" sz="1400"/>
            </a:p>
          </p:txBody>
        </p:sp>
        <p:sp>
          <p:nvSpPr>
            <p:cNvPr id="274602" name="Rectangle 170"/>
            <p:cNvSpPr>
              <a:spLocks noChangeArrowheads="1"/>
            </p:cNvSpPr>
            <p:nvPr/>
          </p:nvSpPr>
          <p:spPr bwMode="auto">
            <a:xfrm>
              <a:off x="3951" y="2087"/>
              <a:ext cx="164" cy="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4603" name="Rectangle 171"/>
            <p:cNvSpPr>
              <a:spLocks noChangeArrowheads="1"/>
            </p:cNvSpPr>
            <p:nvPr/>
          </p:nvSpPr>
          <p:spPr bwMode="auto">
            <a:xfrm>
              <a:off x="4025" y="2134"/>
              <a:ext cx="64" cy="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en-US" altLang="ja-JP" sz="800">
                  <a:solidFill>
                    <a:srgbClr val="000000"/>
                  </a:solidFill>
                  <a:latin typeface="ＭＳ Ｐゴシック" pitchFamily="50" charset="-128"/>
                </a:rPr>
                <a:t>●</a:t>
              </a:r>
              <a:endParaRPr lang="en-US" altLang="ja-JP" sz="1400"/>
            </a:p>
          </p:txBody>
        </p:sp>
        <p:sp>
          <p:nvSpPr>
            <p:cNvPr id="274604" name="Rectangle 172"/>
            <p:cNvSpPr>
              <a:spLocks noChangeArrowheads="1"/>
            </p:cNvSpPr>
            <p:nvPr/>
          </p:nvSpPr>
          <p:spPr bwMode="auto">
            <a:xfrm>
              <a:off x="3727" y="2285"/>
              <a:ext cx="164" cy="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4605" name="Rectangle 173"/>
            <p:cNvSpPr>
              <a:spLocks noChangeArrowheads="1"/>
            </p:cNvSpPr>
            <p:nvPr/>
          </p:nvSpPr>
          <p:spPr bwMode="auto">
            <a:xfrm>
              <a:off x="3801" y="2332"/>
              <a:ext cx="64" cy="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en-US" altLang="ja-JP" sz="800">
                  <a:solidFill>
                    <a:srgbClr val="000000"/>
                  </a:solidFill>
                  <a:latin typeface="ＭＳ Ｐゴシック" pitchFamily="50" charset="-128"/>
                </a:rPr>
                <a:t>●</a:t>
              </a:r>
              <a:endParaRPr lang="en-US" altLang="ja-JP" sz="1400"/>
            </a:p>
          </p:txBody>
        </p:sp>
        <p:sp>
          <p:nvSpPr>
            <p:cNvPr id="274606" name="Rectangle 174"/>
            <p:cNvSpPr>
              <a:spLocks noChangeArrowheads="1"/>
            </p:cNvSpPr>
            <p:nvPr/>
          </p:nvSpPr>
          <p:spPr bwMode="auto">
            <a:xfrm>
              <a:off x="3503" y="2606"/>
              <a:ext cx="164" cy="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4607" name="Rectangle 175"/>
            <p:cNvSpPr>
              <a:spLocks noChangeArrowheads="1"/>
            </p:cNvSpPr>
            <p:nvPr/>
          </p:nvSpPr>
          <p:spPr bwMode="auto">
            <a:xfrm>
              <a:off x="3574" y="2654"/>
              <a:ext cx="65" cy="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en-US" altLang="ja-JP" sz="800">
                  <a:solidFill>
                    <a:srgbClr val="000000"/>
                  </a:solidFill>
                  <a:latin typeface="ＭＳ Ｐゴシック" pitchFamily="50" charset="-128"/>
                </a:rPr>
                <a:t>●</a:t>
              </a:r>
              <a:endParaRPr lang="en-US" altLang="ja-JP" sz="1400"/>
            </a:p>
          </p:txBody>
        </p:sp>
        <p:sp>
          <p:nvSpPr>
            <p:cNvPr id="274608" name="Rectangle 176"/>
            <p:cNvSpPr>
              <a:spLocks noChangeArrowheads="1"/>
            </p:cNvSpPr>
            <p:nvPr/>
          </p:nvSpPr>
          <p:spPr bwMode="auto">
            <a:xfrm>
              <a:off x="4624" y="1715"/>
              <a:ext cx="163" cy="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4609" name="Rectangle 177"/>
            <p:cNvSpPr>
              <a:spLocks noChangeArrowheads="1"/>
            </p:cNvSpPr>
            <p:nvPr/>
          </p:nvSpPr>
          <p:spPr bwMode="auto">
            <a:xfrm>
              <a:off x="4697" y="1761"/>
              <a:ext cx="65" cy="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en-US" altLang="ja-JP" sz="800">
                  <a:solidFill>
                    <a:srgbClr val="000000"/>
                  </a:solidFill>
                  <a:latin typeface="ＭＳ Ｐゴシック" pitchFamily="50" charset="-128"/>
                </a:rPr>
                <a:t>●</a:t>
              </a:r>
              <a:endParaRPr lang="en-US" altLang="ja-JP" sz="1400"/>
            </a:p>
          </p:txBody>
        </p:sp>
        <p:sp>
          <p:nvSpPr>
            <p:cNvPr id="274610" name="Rectangle 178"/>
            <p:cNvSpPr>
              <a:spLocks noChangeArrowheads="1"/>
            </p:cNvSpPr>
            <p:nvPr/>
          </p:nvSpPr>
          <p:spPr bwMode="auto">
            <a:xfrm>
              <a:off x="4848" y="1515"/>
              <a:ext cx="163" cy="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4611" name="Rectangle 179"/>
            <p:cNvSpPr>
              <a:spLocks noChangeArrowheads="1"/>
            </p:cNvSpPr>
            <p:nvPr/>
          </p:nvSpPr>
          <p:spPr bwMode="auto">
            <a:xfrm>
              <a:off x="4921" y="1563"/>
              <a:ext cx="63" cy="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en-US" altLang="ja-JP" sz="800">
                  <a:solidFill>
                    <a:srgbClr val="000000"/>
                  </a:solidFill>
                  <a:latin typeface="ＭＳ Ｐゴシック" pitchFamily="50" charset="-128"/>
                </a:rPr>
                <a:t>●</a:t>
              </a:r>
              <a:endParaRPr lang="en-US" altLang="ja-JP" sz="1400"/>
            </a:p>
          </p:txBody>
        </p:sp>
        <p:sp>
          <p:nvSpPr>
            <p:cNvPr id="274612" name="Line 180"/>
            <p:cNvSpPr>
              <a:spLocks noChangeShapeType="1"/>
            </p:cNvSpPr>
            <p:nvPr/>
          </p:nvSpPr>
          <p:spPr bwMode="auto">
            <a:xfrm flipV="1">
              <a:off x="3362" y="2702"/>
              <a:ext cx="211" cy="56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613" name="Line 181"/>
            <p:cNvSpPr>
              <a:spLocks noChangeShapeType="1"/>
            </p:cNvSpPr>
            <p:nvPr/>
          </p:nvSpPr>
          <p:spPr bwMode="auto">
            <a:xfrm flipV="1">
              <a:off x="3801" y="2172"/>
              <a:ext cx="217" cy="21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614" name="Line 182"/>
            <p:cNvSpPr>
              <a:spLocks noChangeShapeType="1"/>
            </p:cNvSpPr>
            <p:nvPr/>
          </p:nvSpPr>
          <p:spPr bwMode="auto">
            <a:xfrm flipV="1">
              <a:off x="3584" y="2381"/>
              <a:ext cx="210" cy="31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615" name="Line 183"/>
            <p:cNvSpPr>
              <a:spLocks noChangeShapeType="1"/>
            </p:cNvSpPr>
            <p:nvPr/>
          </p:nvSpPr>
          <p:spPr bwMode="auto">
            <a:xfrm flipV="1">
              <a:off x="4025" y="2035"/>
              <a:ext cx="214" cy="13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616" name="Line 184"/>
            <p:cNvSpPr>
              <a:spLocks noChangeShapeType="1"/>
            </p:cNvSpPr>
            <p:nvPr/>
          </p:nvSpPr>
          <p:spPr bwMode="auto">
            <a:xfrm flipV="1">
              <a:off x="4239" y="1905"/>
              <a:ext cx="230" cy="13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617" name="Line 185"/>
            <p:cNvSpPr>
              <a:spLocks noChangeShapeType="1"/>
            </p:cNvSpPr>
            <p:nvPr/>
          </p:nvSpPr>
          <p:spPr bwMode="auto">
            <a:xfrm flipV="1">
              <a:off x="4466" y="1801"/>
              <a:ext cx="238" cy="11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618" name="Line 186"/>
            <p:cNvSpPr>
              <a:spLocks noChangeShapeType="1"/>
            </p:cNvSpPr>
            <p:nvPr/>
          </p:nvSpPr>
          <p:spPr bwMode="auto">
            <a:xfrm flipV="1">
              <a:off x="4708" y="1605"/>
              <a:ext cx="217" cy="19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74619" name="Rectangle 187"/>
            <p:cNvSpPr>
              <a:spLocks noChangeArrowheads="1"/>
            </p:cNvSpPr>
            <p:nvPr/>
          </p:nvSpPr>
          <p:spPr bwMode="auto">
            <a:xfrm>
              <a:off x="5123" y="1723"/>
              <a:ext cx="221" cy="1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74620" name="Rectangle 188"/>
            <p:cNvSpPr>
              <a:spLocks noChangeArrowheads="1"/>
            </p:cNvSpPr>
            <p:nvPr/>
          </p:nvSpPr>
          <p:spPr bwMode="auto">
            <a:xfrm rot="5400000">
              <a:off x="4986" y="2199"/>
              <a:ext cx="514"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1400">
                  <a:solidFill>
                    <a:srgbClr val="FF0000"/>
                  </a:solidFill>
                  <a:latin typeface="ＭＳ Ｐゴシック" pitchFamily="50" charset="-128"/>
                </a:rPr>
                <a:t>累積比率</a:t>
              </a:r>
              <a:endParaRPr lang="ja-JP" altLang="en-US" sz="1400"/>
            </a:p>
          </p:txBody>
        </p:sp>
      </p:grpSp>
      <p:sp>
        <p:nvSpPr>
          <p:cNvPr id="274878" name="Text Box 446"/>
          <p:cNvSpPr txBox="1">
            <a:spLocks noChangeArrowheads="1"/>
          </p:cNvSpPr>
          <p:nvPr/>
        </p:nvSpPr>
        <p:spPr bwMode="auto">
          <a:xfrm>
            <a:off x="8405813" y="100013"/>
            <a:ext cx="7381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a:t>P</a:t>
            </a:r>
            <a:r>
              <a:rPr lang="ja-JP" altLang="en-US" sz="1600"/>
              <a:t>３２</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274504"/>
                                        </p:tgtEl>
                                        <p:attrNameLst>
                                          <p:attrName>style.visibility</p:attrName>
                                        </p:attrNameLst>
                                      </p:cBhvr>
                                      <p:to>
                                        <p:strVal val="visible"/>
                                      </p:to>
                                    </p:set>
                                    <p:anim calcmode="lin" valueType="num">
                                      <p:cBhvr additive="base">
                                        <p:cTn id="7" dur="500" fill="hold"/>
                                        <p:tgtEl>
                                          <p:spTgt spid="274504"/>
                                        </p:tgtEl>
                                        <p:attrNameLst>
                                          <p:attrName>ppt_x</p:attrName>
                                        </p:attrNameLst>
                                      </p:cBhvr>
                                      <p:tavLst>
                                        <p:tav tm="0">
                                          <p:val>
                                            <p:strVal val="0-#ppt_w/2"/>
                                          </p:val>
                                        </p:tav>
                                        <p:tav tm="100000">
                                          <p:val>
                                            <p:strVal val="#ppt_x"/>
                                          </p:val>
                                        </p:tav>
                                      </p:tavLst>
                                    </p:anim>
                                    <p:anim calcmode="lin" valueType="num">
                                      <p:cBhvr additive="base">
                                        <p:cTn id="8" dur="500" fill="hold"/>
                                        <p:tgtEl>
                                          <p:spTgt spid="274504"/>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274877"/>
                                        </p:tgtEl>
                                        <p:attrNameLst>
                                          <p:attrName>style.visibility</p:attrName>
                                        </p:attrNameLst>
                                      </p:cBhvr>
                                      <p:to>
                                        <p:strVal val="visible"/>
                                      </p:to>
                                    </p:set>
                                    <p:anim calcmode="lin" valueType="num">
                                      <p:cBhvr additive="base">
                                        <p:cTn id="13" dur="500" fill="hold"/>
                                        <p:tgtEl>
                                          <p:spTgt spid="274877"/>
                                        </p:tgtEl>
                                        <p:attrNameLst>
                                          <p:attrName>ppt_x</p:attrName>
                                        </p:attrNameLst>
                                      </p:cBhvr>
                                      <p:tavLst>
                                        <p:tav tm="0">
                                          <p:val>
                                            <p:strVal val="0-#ppt_w/2"/>
                                          </p:val>
                                        </p:tav>
                                        <p:tav tm="100000">
                                          <p:val>
                                            <p:strVal val="#ppt_x"/>
                                          </p:val>
                                        </p:tav>
                                      </p:tavLst>
                                    </p:anim>
                                    <p:anim calcmode="lin" valueType="num">
                                      <p:cBhvr additive="base">
                                        <p:cTn id="14" dur="500" fill="hold"/>
                                        <p:tgtEl>
                                          <p:spTgt spid="27487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Rectangle 2"/>
          <p:cNvSpPr>
            <a:spLocks noChangeArrowheads="1"/>
          </p:cNvSpPr>
          <p:nvPr/>
        </p:nvSpPr>
        <p:spPr bwMode="auto">
          <a:xfrm>
            <a:off x="209550" y="198438"/>
            <a:ext cx="1635125" cy="592137"/>
          </a:xfrm>
          <a:prstGeom prst="rect">
            <a:avLst/>
          </a:prstGeom>
          <a:solidFill>
            <a:srgbClr val="99FF33"/>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3200" b="1">
                <a:ea typeface="HGP創英角ﾎﾟｯﾌﾟ体" pitchFamily="50" charset="-128"/>
              </a:rPr>
              <a:t>正解</a:t>
            </a:r>
          </a:p>
        </p:txBody>
      </p:sp>
      <p:sp>
        <p:nvSpPr>
          <p:cNvPr id="188420" name="Text Box 4"/>
          <p:cNvSpPr txBox="1">
            <a:spLocks noChangeArrowheads="1"/>
          </p:cNvSpPr>
          <p:nvPr/>
        </p:nvSpPr>
        <p:spPr bwMode="auto">
          <a:xfrm>
            <a:off x="3187700" y="2298700"/>
            <a:ext cx="15113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平成１８年９月</a:t>
            </a:r>
          </a:p>
        </p:txBody>
      </p:sp>
      <p:sp>
        <p:nvSpPr>
          <p:cNvPr id="188421" name="Text Box 5"/>
          <p:cNvSpPr txBox="1">
            <a:spLocks noChangeArrowheads="1"/>
          </p:cNvSpPr>
          <p:nvPr/>
        </p:nvSpPr>
        <p:spPr bwMode="auto">
          <a:xfrm>
            <a:off x="3403600" y="2552700"/>
            <a:ext cx="12954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solidFill>
                  <a:srgbClr val="FF0000"/>
                </a:solidFill>
              </a:rPr>
              <a:t>＝１１０</a:t>
            </a:r>
          </a:p>
        </p:txBody>
      </p:sp>
      <p:sp>
        <p:nvSpPr>
          <p:cNvPr id="188422" name="Text Box 6"/>
          <p:cNvSpPr txBox="1">
            <a:spLocks noChangeArrowheads="1"/>
          </p:cNvSpPr>
          <p:nvPr/>
        </p:nvSpPr>
        <p:spPr bwMode="auto">
          <a:xfrm>
            <a:off x="3441700" y="2527300"/>
            <a:ext cx="4826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600">
                <a:solidFill>
                  <a:srgbClr val="FF0000"/>
                </a:solidFill>
              </a:rPr>
              <a:t>n</a:t>
            </a:r>
          </a:p>
        </p:txBody>
      </p:sp>
      <p:sp>
        <p:nvSpPr>
          <p:cNvPr id="188423" name="Text Box 7"/>
          <p:cNvSpPr txBox="1">
            <a:spLocks noChangeArrowheads="1"/>
          </p:cNvSpPr>
          <p:nvPr/>
        </p:nvSpPr>
        <p:spPr bwMode="auto">
          <a:xfrm>
            <a:off x="4305300" y="3784600"/>
            <a:ext cx="1155700"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作成日：</a:t>
            </a:r>
            <a:r>
              <a:rPr lang="en-US" altLang="ja-JP" sz="1200"/>
              <a:t>10/3</a:t>
            </a:r>
          </a:p>
          <a:p>
            <a:pPr algn="ctr">
              <a:spcBef>
                <a:spcPct val="50000"/>
              </a:spcBef>
            </a:pPr>
            <a:r>
              <a:rPr lang="ja-JP" altLang="en-US" sz="1200"/>
              <a:t>作成者：山田</a:t>
            </a:r>
          </a:p>
        </p:txBody>
      </p:sp>
      <p:sp>
        <p:nvSpPr>
          <p:cNvPr id="188424" name="Line 8"/>
          <p:cNvSpPr>
            <a:spLocks noChangeShapeType="1"/>
          </p:cNvSpPr>
          <p:nvPr/>
        </p:nvSpPr>
        <p:spPr bwMode="auto">
          <a:xfrm>
            <a:off x="5715000" y="2527300"/>
            <a:ext cx="0" cy="246380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188425" name="Group 9"/>
          <p:cNvGrpSpPr>
            <a:grpSpLocks/>
          </p:cNvGrpSpPr>
          <p:nvPr/>
        </p:nvGrpSpPr>
        <p:grpSpPr bwMode="auto">
          <a:xfrm>
            <a:off x="5600700" y="2527300"/>
            <a:ext cx="114300" cy="1943100"/>
            <a:chOff x="4744" y="1384"/>
            <a:chExt cx="72" cy="1224"/>
          </a:xfrm>
        </p:grpSpPr>
        <p:sp>
          <p:nvSpPr>
            <p:cNvPr id="188426" name="Line 10"/>
            <p:cNvSpPr>
              <a:spLocks noChangeShapeType="1"/>
            </p:cNvSpPr>
            <p:nvPr/>
          </p:nvSpPr>
          <p:spPr bwMode="auto">
            <a:xfrm>
              <a:off x="4744" y="1384"/>
              <a:ext cx="72" cy="0"/>
            </a:xfrm>
            <a:prstGeom prst="line">
              <a:avLst/>
            </a:prstGeom>
            <a:noFill/>
            <a:ln w="1270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427" name="Line 11"/>
            <p:cNvSpPr>
              <a:spLocks noChangeShapeType="1"/>
            </p:cNvSpPr>
            <p:nvPr/>
          </p:nvSpPr>
          <p:spPr bwMode="auto">
            <a:xfrm>
              <a:off x="4744" y="2608"/>
              <a:ext cx="72" cy="0"/>
            </a:xfrm>
            <a:prstGeom prst="line">
              <a:avLst/>
            </a:prstGeom>
            <a:noFill/>
            <a:ln w="1270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428" name="Line 12"/>
            <p:cNvSpPr>
              <a:spLocks noChangeShapeType="1"/>
            </p:cNvSpPr>
            <p:nvPr/>
          </p:nvSpPr>
          <p:spPr bwMode="auto">
            <a:xfrm>
              <a:off x="4744" y="2320"/>
              <a:ext cx="72" cy="0"/>
            </a:xfrm>
            <a:prstGeom prst="line">
              <a:avLst/>
            </a:prstGeom>
            <a:noFill/>
            <a:ln w="1270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429" name="Line 13"/>
            <p:cNvSpPr>
              <a:spLocks noChangeShapeType="1"/>
            </p:cNvSpPr>
            <p:nvPr/>
          </p:nvSpPr>
          <p:spPr bwMode="auto">
            <a:xfrm>
              <a:off x="4744" y="2008"/>
              <a:ext cx="72" cy="0"/>
            </a:xfrm>
            <a:prstGeom prst="line">
              <a:avLst/>
            </a:prstGeom>
            <a:noFill/>
            <a:ln w="1270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430" name="Line 14"/>
            <p:cNvSpPr>
              <a:spLocks noChangeShapeType="1"/>
            </p:cNvSpPr>
            <p:nvPr/>
          </p:nvSpPr>
          <p:spPr bwMode="auto">
            <a:xfrm>
              <a:off x="4744" y="1688"/>
              <a:ext cx="72" cy="0"/>
            </a:xfrm>
            <a:prstGeom prst="line">
              <a:avLst/>
            </a:prstGeom>
            <a:noFill/>
            <a:ln w="1270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188432" name="Text Box 16"/>
          <p:cNvSpPr txBox="1">
            <a:spLocks noChangeArrowheads="1"/>
          </p:cNvSpPr>
          <p:nvPr/>
        </p:nvSpPr>
        <p:spPr bwMode="auto">
          <a:xfrm>
            <a:off x="5626100" y="2374900"/>
            <a:ext cx="6604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１００</a:t>
            </a:r>
          </a:p>
        </p:txBody>
      </p:sp>
      <p:sp>
        <p:nvSpPr>
          <p:cNvPr id="188433" name="Text Box 17"/>
          <p:cNvSpPr txBox="1">
            <a:spLocks noChangeArrowheads="1"/>
          </p:cNvSpPr>
          <p:nvPr/>
        </p:nvSpPr>
        <p:spPr bwMode="auto">
          <a:xfrm>
            <a:off x="5626100" y="2857500"/>
            <a:ext cx="6604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８０</a:t>
            </a:r>
          </a:p>
        </p:txBody>
      </p:sp>
      <p:sp>
        <p:nvSpPr>
          <p:cNvPr id="188434" name="Text Box 18"/>
          <p:cNvSpPr txBox="1">
            <a:spLocks noChangeArrowheads="1"/>
          </p:cNvSpPr>
          <p:nvPr/>
        </p:nvSpPr>
        <p:spPr bwMode="auto">
          <a:xfrm>
            <a:off x="5626100" y="3365500"/>
            <a:ext cx="6604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６０</a:t>
            </a:r>
          </a:p>
        </p:txBody>
      </p:sp>
      <p:sp>
        <p:nvSpPr>
          <p:cNvPr id="188435" name="Text Box 19"/>
          <p:cNvSpPr txBox="1">
            <a:spLocks noChangeArrowheads="1"/>
          </p:cNvSpPr>
          <p:nvPr/>
        </p:nvSpPr>
        <p:spPr bwMode="auto">
          <a:xfrm>
            <a:off x="5611813" y="3848100"/>
            <a:ext cx="6604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４０</a:t>
            </a:r>
          </a:p>
        </p:txBody>
      </p:sp>
      <p:sp>
        <p:nvSpPr>
          <p:cNvPr id="188436" name="Text Box 20"/>
          <p:cNvSpPr txBox="1">
            <a:spLocks noChangeArrowheads="1"/>
          </p:cNvSpPr>
          <p:nvPr/>
        </p:nvSpPr>
        <p:spPr bwMode="auto">
          <a:xfrm>
            <a:off x="5626100" y="4305300"/>
            <a:ext cx="6604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２０</a:t>
            </a:r>
          </a:p>
        </p:txBody>
      </p:sp>
      <p:sp>
        <p:nvSpPr>
          <p:cNvPr id="188437" name="Text Box 21"/>
          <p:cNvSpPr txBox="1">
            <a:spLocks noChangeArrowheads="1"/>
          </p:cNvSpPr>
          <p:nvPr/>
        </p:nvSpPr>
        <p:spPr bwMode="auto">
          <a:xfrm>
            <a:off x="5638800" y="4813300"/>
            <a:ext cx="6604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solidFill>
                  <a:srgbClr val="FF0000"/>
                </a:solidFill>
              </a:rPr>
              <a:t>０</a:t>
            </a:r>
          </a:p>
        </p:txBody>
      </p:sp>
      <p:sp>
        <p:nvSpPr>
          <p:cNvPr id="188438" name="Text Box 22"/>
          <p:cNvSpPr txBox="1">
            <a:spLocks noChangeArrowheads="1"/>
          </p:cNvSpPr>
          <p:nvPr/>
        </p:nvSpPr>
        <p:spPr bwMode="auto">
          <a:xfrm>
            <a:off x="5803900" y="2171700"/>
            <a:ext cx="6397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solidFill>
                  <a:srgbClr val="FF0000"/>
                </a:solidFill>
              </a:rPr>
              <a:t>（％）</a:t>
            </a:r>
          </a:p>
        </p:txBody>
      </p:sp>
      <p:grpSp>
        <p:nvGrpSpPr>
          <p:cNvPr id="188439" name="Group 23"/>
          <p:cNvGrpSpPr>
            <a:grpSpLocks/>
          </p:cNvGrpSpPr>
          <p:nvPr/>
        </p:nvGrpSpPr>
        <p:grpSpPr bwMode="auto">
          <a:xfrm>
            <a:off x="2968625" y="4851400"/>
            <a:ext cx="2708275" cy="1066800"/>
            <a:chOff x="3286" y="2728"/>
            <a:chExt cx="1706" cy="672"/>
          </a:xfrm>
        </p:grpSpPr>
        <p:sp>
          <p:nvSpPr>
            <p:cNvPr id="188440" name="Text Box 24"/>
            <p:cNvSpPr txBox="1">
              <a:spLocks noChangeArrowheads="1"/>
            </p:cNvSpPr>
            <p:nvPr/>
          </p:nvSpPr>
          <p:spPr bwMode="auto">
            <a:xfrm>
              <a:off x="3286" y="2768"/>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おにぎり</a:t>
              </a:r>
            </a:p>
          </p:txBody>
        </p:sp>
        <p:sp>
          <p:nvSpPr>
            <p:cNvPr id="188441" name="Text Box 25"/>
            <p:cNvSpPr txBox="1">
              <a:spLocks noChangeArrowheads="1"/>
            </p:cNvSpPr>
            <p:nvPr/>
          </p:nvSpPr>
          <p:spPr bwMode="auto">
            <a:xfrm>
              <a:off x="3542" y="2728"/>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お弁当</a:t>
              </a:r>
            </a:p>
          </p:txBody>
        </p:sp>
        <p:sp>
          <p:nvSpPr>
            <p:cNvPr id="188442" name="Text Box 26"/>
            <p:cNvSpPr txBox="1">
              <a:spLocks noChangeArrowheads="1"/>
            </p:cNvSpPr>
            <p:nvPr/>
          </p:nvSpPr>
          <p:spPr bwMode="auto">
            <a:xfrm>
              <a:off x="3798" y="2736"/>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ケーキ</a:t>
              </a:r>
            </a:p>
          </p:txBody>
        </p:sp>
        <p:sp>
          <p:nvSpPr>
            <p:cNvPr id="188443" name="Text Box 27"/>
            <p:cNvSpPr txBox="1">
              <a:spLocks noChangeArrowheads="1"/>
            </p:cNvSpPr>
            <p:nvPr/>
          </p:nvSpPr>
          <p:spPr bwMode="auto">
            <a:xfrm>
              <a:off x="4038" y="2760"/>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惣　　菜</a:t>
              </a:r>
            </a:p>
          </p:txBody>
        </p:sp>
        <p:sp>
          <p:nvSpPr>
            <p:cNvPr id="188444" name="Text Box 28"/>
            <p:cNvSpPr txBox="1">
              <a:spLocks noChangeArrowheads="1"/>
            </p:cNvSpPr>
            <p:nvPr/>
          </p:nvSpPr>
          <p:spPr bwMode="auto">
            <a:xfrm>
              <a:off x="4270" y="2736"/>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パ　　ン</a:t>
              </a:r>
            </a:p>
          </p:txBody>
        </p:sp>
        <p:sp>
          <p:nvSpPr>
            <p:cNvPr id="188445" name="Text Box 29"/>
            <p:cNvSpPr txBox="1">
              <a:spLocks noChangeArrowheads="1"/>
            </p:cNvSpPr>
            <p:nvPr/>
          </p:nvSpPr>
          <p:spPr bwMode="auto">
            <a:xfrm>
              <a:off x="4502" y="2768"/>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果　　物</a:t>
              </a:r>
            </a:p>
          </p:txBody>
        </p:sp>
        <p:sp>
          <p:nvSpPr>
            <p:cNvPr id="188446" name="Text Box 30"/>
            <p:cNvSpPr txBox="1">
              <a:spLocks noChangeArrowheads="1"/>
            </p:cNvSpPr>
            <p:nvPr/>
          </p:nvSpPr>
          <p:spPr bwMode="auto">
            <a:xfrm>
              <a:off x="4742" y="2736"/>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solidFill>
                    <a:srgbClr val="FF0000"/>
                  </a:solidFill>
                </a:rPr>
                <a:t>その他</a:t>
              </a:r>
            </a:p>
          </p:txBody>
        </p:sp>
      </p:grpSp>
      <p:sp>
        <p:nvSpPr>
          <p:cNvPr id="188447" name="Text Box 31"/>
          <p:cNvSpPr txBox="1">
            <a:spLocks noChangeArrowheads="1"/>
          </p:cNvSpPr>
          <p:nvPr/>
        </p:nvSpPr>
        <p:spPr bwMode="auto">
          <a:xfrm>
            <a:off x="2117725" y="2641600"/>
            <a:ext cx="396875" cy="190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solidFill>
                  <a:srgbClr val="FF0000"/>
                </a:solidFill>
              </a:rPr>
              <a:t>廃却数</a:t>
            </a:r>
          </a:p>
        </p:txBody>
      </p:sp>
      <p:sp>
        <p:nvSpPr>
          <p:cNvPr id="188450" name="Line 34"/>
          <p:cNvSpPr>
            <a:spLocks noChangeShapeType="1"/>
          </p:cNvSpPr>
          <p:nvPr/>
        </p:nvSpPr>
        <p:spPr bwMode="auto">
          <a:xfrm>
            <a:off x="2870200" y="2284413"/>
            <a:ext cx="0" cy="2719387"/>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451" name="Line 35"/>
          <p:cNvSpPr>
            <a:spLocks noChangeShapeType="1"/>
          </p:cNvSpPr>
          <p:nvPr/>
        </p:nvSpPr>
        <p:spPr bwMode="auto">
          <a:xfrm>
            <a:off x="2882900" y="4991100"/>
            <a:ext cx="29591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452" name="Line 36"/>
          <p:cNvSpPr>
            <a:spLocks noChangeShapeType="1"/>
          </p:cNvSpPr>
          <p:nvPr/>
        </p:nvSpPr>
        <p:spPr bwMode="auto">
          <a:xfrm>
            <a:off x="2870200" y="4546600"/>
            <a:ext cx="1778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453" name="Line 37"/>
          <p:cNvSpPr>
            <a:spLocks noChangeShapeType="1"/>
          </p:cNvSpPr>
          <p:nvPr/>
        </p:nvSpPr>
        <p:spPr bwMode="auto">
          <a:xfrm>
            <a:off x="2870200" y="2298700"/>
            <a:ext cx="177800" cy="0"/>
          </a:xfrm>
          <a:prstGeom prst="line">
            <a:avLst/>
          </a:prstGeom>
          <a:noFill/>
          <a:ln w="1270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454" name="Line 38"/>
          <p:cNvSpPr>
            <a:spLocks noChangeShapeType="1"/>
          </p:cNvSpPr>
          <p:nvPr/>
        </p:nvSpPr>
        <p:spPr bwMode="auto">
          <a:xfrm>
            <a:off x="2870200" y="2755900"/>
            <a:ext cx="177800" cy="0"/>
          </a:xfrm>
          <a:prstGeom prst="line">
            <a:avLst/>
          </a:prstGeom>
          <a:noFill/>
          <a:ln w="1270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455" name="Line 39"/>
          <p:cNvSpPr>
            <a:spLocks noChangeShapeType="1"/>
          </p:cNvSpPr>
          <p:nvPr/>
        </p:nvSpPr>
        <p:spPr bwMode="auto">
          <a:xfrm>
            <a:off x="2870200" y="3213100"/>
            <a:ext cx="177800" cy="0"/>
          </a:xfrm>
          <a:prstGeom prst="line">
            <a:avLst/>
          </a:prstGeom>
          <a:noFill/>
          <a:ln w="1270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456" name="Line 40"/>
          <p:cNvSpPr>
            <a:spLocks noChangeShapeType="1"/>
          </p:cNvSpPr>
          <p:nvPr/>
        </p:nvSpPr>
        <p:spPr bwMode="auto">
          <a:xfrm>
            <a:off x="2870200" y="3670300"/>
            <a:ext cx="177800" cy="0"/>
          </a:xfrm>
          <a:prstGeom prst="line">
            <a:avLst/>
          </a:prstGeom>
          <a:noFill/>
          <a:ln w="1270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457" name="Line 41"/>
          <p:cNvSpPr>
            <a:spLocks noChangeShapeType="1"/>
          </p:cNvSpPr>
          <p:nvPr/>
        </p:nvSpPr>
        <p:spPr bwMode="auto">
          <a:xfrm>
            <a:off x="2870200" y="4127500"/>
            <a:ext cx="1778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459" name="Text Box 43"/>
          <p:cNvSpPr txBox="1">
            <a:spLocks noChangeArrowheads="1"/>
          </p:cNvSpPr>
          <p:nvPr/>
        </p:nvSpPr>
        <p:spPr bwMode="auto">
          <a:xfrm>
            <a:off x="2476500" y="4826000"/>
            <a:ext cx="4699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０</a:t>
            </a:r>
          </a:p>
        </p:txBody>
      </p:sp>
      <p:sp>
        <p:nvSpPr>
          <p:cNvPr id="188460" name="Text Box 44"/>
          <p:cNvSpPr txBox="1">
            <a:spLocks noChangeArrowheads="1"/>
          </p:cNvSpPr>
          <p:nvPr/>
        </p:nvSpPr>
        <p:spPr bwMode="auto">
          <a:xfrm>
            <a:off x="2463800" y="4394200"/>
            <a:ext cx="4699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２０</a:t>
            </a:r>
          </a:p>
        </p:txBody>
      </p:sp>
      <p:sp>
        <p:nvSpPr>
          <p:cNvPr id="188461" name="Text Box 45"/>
          <p:cNvSpPr txBox="1">
            <a:spLocks noChangeArrowheads="1"/>
          </p:cNvSpPr>
          <p:nvPr/>
        </p:nvSpPr>
        <p:spPr bwMode="auto">
          <a:xfrm>
            <a:off x="2451100" y="3962400"/>
            <a:ext cx="4699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４０</a:t>
            </a:r>
          </a:p>
        </p:txBody>
      </p:sp>
      <p:sp>
        <p:nvSpPr>
          <p:cNvPr id="188462" name="Text Box 46"/>
          <p:cNvSpPr txBox="1">
            <a:spLocks noChangeArrowheads="1"/>
          </p:cNvSpPr>
          <p:nvPr/>
        </p:nvSpPr>
        <p:spPr bwMode="auto">
          <a:xfrm>
            <a:off x="2451100" y="3517900"/>
            <a:ext cx="4699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６０</a:t>
            </a:r>
          </a:p>
        </p:txBody>
      </p:sp>
      <p:sp>
        <p:nvSpPr>
          <p:cNvPr id="188463" name="Text Box 47"/>
          <p:cNvSpPr txBox="1">
            <a:spLocks noChangeArrowheads="1"/>
          </p:cNvSpPr>
          <p:nvPr/>
        </p:nvSpPr>
        <p:spPr bwMode="auto">
          <a:xfrm>
            <a:off x="2451100" y="3073400"/>
            <a:ext cx="4699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８０</a:t>
            </a:r>
          </a:p>
        </p:txBody>
      </p:sp>
      <p:sp>
        <p:nvSpPr>
          <p:cNvPr id="188464" name="Text Box 48"/>
          <p:cNvSpPr txBox="1">
            <a:spLocks noChangeArrowheads="1"/>
          </p:cNvSpPr>
          <p:nvPr/>
        </p:nvSpPr>
        <p:spPr bwMode="auto">
          <a:xfrm>
            <a:off x="2362200" y="2616200"/>
            <a:ext cx="558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１００</a:t>
            </a:r>
          </a:p>
        </p:txBody>
      </p:sp>
      <p:sp>
        <p:nvSpPr>
          <p:cNvPr id="188465" name="Text Box 49"/>
          <p:cNvSpPr txBox="1">
            <a:spLocks noChangeArrowheads="1"/>
          </p:cNvSpPr>
          <p:nvPr/>
        </p:nvSpPr>
        <p:spPr bwMode="auto">
          <a:xfrm>
            <a:off x="2362200" y="2146300"/>
            <a:ext cx="558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１２０</a:t>
            </a:r>
          </a:p>
        </p:txBody>
      </p:sp>
      <p:sp>
        <p:nvSpPr>
          <p:cNvPr id="188466" name="Text Box 50"/>
          <p:cNvSpPr txBox="1">
            <a:spLocks noChangeArrowheads="1"/>
          </p:cNvSpPr>
          <p:nvPr/>
        </p:nvSpPr>
        <p:spPr bwMode="auto">
          <a:xfrm>
            <a:off x="2400300" y="1905000"/>
            <a:ext cx="5715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solidFill>
                  <a:srgbClr val="FF0000"/>
                </a:solidFill>
              </a:rPr>
              <a:t>（個）</a:t>
            </a:r>
          </a:p>
        </p:txBody>
      </p:sp>
      <p:sp>
        <p:nvSpPr>
          <p:cNvPr id="188467" name="Text Box 51"/>
          <p:cNvSpPr txBox="1">
            <a:spLocks noChangeArrowheads="1"/>
          </p:cNvSpPr>
          <p:nvPr/>
        </p:nvSpPr>
        <p:spPr bwMode="auto">
          <a:xfrm>
            <a:off x="3035300" y="5880100"/>
            <a:ext cx="2590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solidFill>
                  <a:srgbClr val="FF0000"/>
                </a:solidFill>
              </a:rPr>
              <a:t>図７　商品別売れ残り廃却数　</a:t>
            </a:r>
          </a:p>
        </p:txBody>
      </p:sp>
      <p:grpSp>
        <p:nvGrpSpPr>
          <p:cNvPr id="188468" name="Group 52"/>
          <p:cNvGrpSpPr>
            <a:grpSpLocks/>
          </p:cNvGrpSpPr>
          <p:nvPr/>
        </p:nvGrpSpPr>
        <p:grpSpPr bwMode="auto">
          <a:xfrm>
            <a:off x="2870200" y="4127500"/>
            <a:ext cx="2438400" cy="863600"/>
            <a:chOff x="3288" y="2392"/>
            <a:chExt cx="1536" cy="544"/>
          </a:xfrm>
        </p:grpSpPr>
        <p:sp>
          <p:nvSpPr>
            <p:cNvPr id="188469" name="Rectangle 53"/>
            <p:cNvSpPr>
              <a:spLocks noChangeArrowheads="1"/>
            </p:cNvSpPr>
            <p:nvPr/>
          </p:nvSpPr>
          <p:spPr bwMode="auto">
            <a:xfrm>
              <a:off x="3288" y="2392"/>
              <a:ext cx="256" cy="544"/>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8470" name="Rectangle 54"/>
            <p:cNvSpPr>
              <a:spLocks noChangeArrowheads="1"/>
            </p:cNvSpPr>
            <p:nvPr/>
          </p:nvSpPr>
          <p:spPr bwMode="auto">
            <a:xfrm>
              <a:off x="3544" y="2664"/>
              <a:ext cx="256" cy="272"/>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8471" name="Rectangle 55"/>
            <p:cNvSpPr>
              <a:spLocks noChangeArrowheads="1"/>
            </p:cNvSpPr>
            <p:nvPr/>
          </p:nvSpPr>
          <p:spPr bwMode="auto">
            <a:xfrm>
              <a:off x="3800" y="2736"/>
              <a:ext cx="256" cy="200"/>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8472" name="Rectangle 56"/>
            <p:cNvSpPr>
              <a:spLocks noChangeArrowheads="1"/>
            </p:cNvSpPr>
            <p:nvPr/>
          </p:nvSpPr>
          <p:spPr bwMode="auto">
            <a:xfrm>
              <a:off x="4056" y="2800"/>
              <a:ext cx="256" cy="136"/>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8473" name="Rectangle 57"/>
            <p:cNvSpPr>
              <a:spLocks noChangeArrowheads="1"/>
            </p:cNvSpPr>
            <p:nvPr/>
          </p:nvSpPr>
          <p:spPr bwMode="auto">
            <a:xfrm>
              <a:off x="4312" y="2824"/>
              <a:ext cx="256" cy="112"/>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8474" name="Rectangle 58"/>
            <p:cNvSpPr>
              <a:spLocks noChangeArrowheads="1"/>
            </p:cNvSpPr>
            <p:nvPr/>
          </p:nvSpPr>
          <p:spPr bwMode="auto">
            <a:xfrm>
              <a:off x="4568" y="2856"/>
              <a:ext cx="256" cy="80"/>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188475" name="Rectangle 59"/>
          <p:cNvSpPr>
            <a:spLocks noChangeArrowheads="1"/>
          </p:cNvSpPr>
          <p:nvPr/>
        </p:nvSpPr>
        <p:spPr bwMode="auto">
          <a:xfrm>
            <a:off x="5308600" y="4749800"/>
            <a:ext cx="406400" cy="241300"/>
          </a:xfrm>
          <a:prstGeom prst="rect">
            <a:avLst/>
          </a:prstGeom>
          <a:solidFill>
            <a:srgbClr val="FFCCCC"/>
          </a:solidFill>
          <a:ln w="12700">
            <a:solidFill>
              <a:srgbClr val="FF0000"/>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8478" name="Text Box 62"/>
          <p:cNvSpPr txBox="1">
            <a:spLocks noChangeArrowheads="1"/>
          </p:cNvSpPr>
          <p:nvPr/>
        </p:nvSpPr>
        <p:spPr bwMode="auto">
          <a:xfrm>
            <a:off x="4762500" y="2857500"/>
            <a:ext cx="2921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88479" name="Text Box 63"/>
          <p:cNvSpPr txBox="1">
            <a:spLocks noChangeArrowheads="1"/>
          </p:cNvSpPr>
          <p:nvPr/>
        </p:nvSpPr>
        <p:spPr bwMode="auto">
          <a:xfrm>
            <a:off x="4356100" y="3035300"/>
            <a:ext cx="2921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88480" name="Text Box 64"/>
          <p:cNvSpPr txBox="1">
            <a:spLocks noChangeArrowheads="1"/>
          </p:cNvSpPr>
          <p:nvPr/>
        </p:nvSpPr>
        <p:spPr bwMode="auto">
          <a:xfrm>
            <a:off x="3949700" y="3251200"/>
            <a:ext cx="2921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88481" name="Text Box 65"/>
          <p:cNvSpPr txBox="1">
            <a:spLocks noChangeArrowheads="1"/>
          </p:cNvSpPr>
          <p:nvPr/>
        </p:nvSpPr>
        <p:spPr bwMode="auto">
          <a:xfrm>
            <a:off x="3543300" y="3540125"/>
            <a:ext cx="2921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88482" name="Text Box 66"/>
          <p:cNvSpPr txBox="1">
            <a:spLocks noChangeArrowheads="1"/>
          </p:cNvSpPr>
          <p:nvPr/>
        </p:nvSpPr>
        <p:spPr bwMode="auto">
          <a:xfrm>
            <a:off x="3136900" y="4013200"/>
            <a:ext cx="2921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88483" name="Text Box 67"/>
          <p:cNvSpPr txBox="1">
            <a:spLocks noChangeArrowheads="1"/>
          </p:cNvSpPr>
          <p:nvPr/>
        </p:nvSpPr>
        <p:spPr bwMode="auto">
          <a:xfrm>
            <a:off x="5168900" y="2703513"/>
            <a:ext cx="2921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88484" name="Text Box 68"/>
          <p:cNvSpPr txBox="1">
            <a:spLocks noChangeArrowheads="1"/>
          </p:cNvSpPr>
          <p:nvPr/>
        </p:nvSpPr>
        <p:spPr bwMode="auto">
          <a:xfrm>
            <a:off x="5575300" y="2413000"/>
            <a:ext cx="2921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188485" name="Line 69"/>
          <p:cNvSpPr>
            <a:spLocks noChangeShapeType="1"/>
          </p:cNvSpPr>
          <p:nvPr/>
        </p:nvSpPr>
        <p:spPr bwMode="auto">
          <a:xfrm rot="21299207" flipV="1">
            <a:off x="2843213" y="4171950"/>
            <a:ext cx="455612" cy="79375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486" name="Line 70"/>
          <p:cNvSpPr>
            <a:spLocks noChangeShapeType="1"/>
          </p:cNvSpPr>
          <p:nvPr/>
        </p:nvSpPr>
        <p:spPr bwMode="auto">
          <a:xfrm rot="414213" flipV="1">
            <a:off x="3695700" y="3352800"/>
            <a:ext cx="355600" cy="35560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487" name="Line 71"/>
          <p:cNvSpPr>
            <a:spLocks noChangeShapeType="1"/>
          </p:cNvSpPr>
          <p:nvPr/>
        </p:nvSpPr>
        <p:spPr bwMode="auto">
          <a:xfrm rot="20370755" flipV="1">
            <a:off x="3213100" y="3763963"/>
            <a:ext cx="520700" cy="300037"/>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488" name="Line 72"/>
          <p:cNvSpPr>
            <a:spLocks noChangeShapeType="1"/>
          </p:cNvSpPr>
          <p:nvPr/>
        </p:nvSpPr>
        <p:spPr bwMode="auto">
          <a:xfrm rot="248694" flipV="1">
            <a:off x="4089400" y="3162300"/>
            <a:ext cx="374650" cy="21590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489" name="Line 73"/>
          <p:cNvSpPr>
            <a:spLocks noChangeShapeType="1"/>
          </p:cNvSpPr>
          <p:nvPr/>
        </p:nvSpPr>
        <p:spPr bwMode="auto">
          <a:xfrm rot="21020423" flipV="1">
            <a:off x="4456113" y="3019425"/>
            <a:ext cx="442912" cy="119063"/>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490" name="Line 74"/>
          <p:cNvSpPr>
            <a:spLocks noChangeShapeType="1"/>
          </p:cNvSpPr>
          <p:nvPr/>
        </p:nvSpPr>
        <p:spPr bwMode="auto">
          <a:xfrm rot="21269423" flipV="1">
            <a:off x="4876800" y="2852738"/>
            <a:ext cx="444500" cy="119062"/>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491" name="Line 75"/>
          <p:cNvSpPr>
            <a:spLocks noChangeShapeType="1"/>
          </p:cNvSpPr>
          <p:nvPr/>
        </p:nvSpPr>
        <p:spPr bwMode="auto">
          <a:xfrm rot="21243493" flipV="1">
            <a:off x="5308600" y="2565400"/>
            <a:ext cx="419100" cy="24130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492" name="Text Box 76"/>
          <p:cNvSpPr txBox="1">
            <a:spLocks noChangeArrowheads="1"/>
          </p:cNvSpPr>
          <p:nvPr/>
        </p:nvSpPr>
        <p:spPr bwMode="auto">
          <a:xfrm>
            <a:off x="6073775" y="2717800"/>
            <a:ext cx="396875" cy="177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rgbClr val="FF0000"/>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solidFill>
                  <a:srgbClr val="FF0000"/>
                </a:solidFill>
              </a:rPr>
              <a:t>累積比率</a:t>
            </a:r>
          </a:p>
        </p:txBody>
      </p:sp>
      <p:sp>
        <p:nvSpPr>
          <p:cNvPr id="188493" name="Line 77"/>
          <p:cNvSpPr>
            <a:spLocks noChangeShapeType="1"/>
          </p:cNvSpPr>
          <p:nvPr/>
        </p:nvSpPr>
        <p:spPr bwMode="auto">
          <a:xfrm>
            <a:off x="2979738" y="1600200"/>
            <a:ext cx="614362" cy="1062038"/>
          </a:xfrm>
          <a:prstGeom prst="line">
            <a:avLst/>
          </a:prstGeom>
          <a:noFill/>
          <a:ln w="12700">
            <a:solidFill>
              <a:schemeClr val="tx1"/>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494" name="Text Box 78"/>
          <p:cNvSpPr txBox="1">
            <a:spLocks noChangeArrowheads="1"/>
          </p:cNvSpPr>
          <p:nvPr/>
        </p:nvSpPr>
        <p:spPr bwMode="auto">
          <a:xfrm>
            <a:off x="1841500" y="1028700"/>
            <a:ext cx="3949700" cy="636588"/>
          </a:xfrm>
          <a:prstGeom prst="rect">
            <a:avLst/>
          </a:prstGeom>
          <a:solidFill>
            <a:srgbClr val="CCFF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＊数えられるものは→　ｎ　と書く　　　　　　　　</a:t>
            </a:r>
          </a:p>
          <a:p>
            <a:pPr>
              <a:spcBef>
                <a:spcPct val="50000"/>
              </a:spcBef>
            </a:pPr>
            <a:r>
              <a:rPr lang="ja-JP" altLang="en-US" sz="1400"/>
              <a:t>＊金額・時間等は→合計と書く　</a:t>
            </a:r>
          </a:p>
        </p:txBody>
      </p:sp>
      <p:sp>
        <p:nvSpPr>
          <p:cNvPr id="188495" name="Line 79"/>
          <p:cNvSpPr>
            <a:spLocks noChangeShapeType="1"/>
          </p:cNvSpPr>
          <p:nvPr/>
        </p:nvSpPr>
        <p:spPr bwMode="auto">
          <a:xfrm rot="-305854">
            <a:off x="1485900" y="1841500"/>
            <a:ext cx="965200" cy="258763"/>
          </a:xfrm>
          <a:prstGeom prst="line">
            <a:avLst/>
          </a:prstGeom>
          <a:noFill/>
          <a:ln w="12700">
            <a:solidFill>
              <a:schemeClr val="tx1"/>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496" name="Text Box 80"/>
          <p:cNvSpPr txBox="1">
            <a:spLocks noChangeArrowheads="1"/>
          </p:cNvSpPr>
          <p:nvPr/>
        </p:nvSpPr>
        <p:spPr bwMode="auto">
          <a:xfrm>
            <a:off x="139700" y="1739900"/>
            <a:ext cx="1536700" cy="530225"/>
          </a:xfrm>
          <a:prstGeom prst="rect">
            <a:avLst/>
          </a:prstGeom>
          <a:solidFill>
            <a:srgbClr val="CCFF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＊単位は数値の上に書く　　　　</a:t>
            </a:r>
          </a:p>
        </p:txBody>
      </p:sp>
      <p:sp>
        <p:nvSpPr>
          <p:cNvPr id="188500" name="Text Box 84"/>
          <p:cNvSpPr txBox="1">
            <a:spLocks noChangeArrowheads="1"/>
          </p:cNvSpPr>
          <p:nvPr/>
        </p:nvSpPr>
        <p:spPr bwMode="auto">
          <a:xfrm>
            <a:off x="6362700" y="5194300"/>
            <a:ext cx="2451100" cy="317500"/>
          </a:xfrm>
          <a:prstGeom prst="rect">
            <a:avLst/>
          </a:prstGeom>
          <a:solidFill>
            <a:srgbClr val="CCFF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＊その他は最後に書く</a:t>
            </a:r>
          </a:p>
        </p:txBody>
      </p:sp>
      <p:sp>
        <p:nvSpPr>
          <p:cNvPr id="188501" name="Line 85"/>
          <p:cNvSpPr>
            <a:spLocks noChangeShapeType="1"/>
          </p:cNvSpPr>
          <p:nvPr/>
        </p:nvSpPr>
        <p:spPr bwMode="auto">
          <a:xfrm flipH="1">
            <a:off x="5600700" y="5321300"/>
            <a:ext cx="736600" cy="0"/>
          </a:xfrm>
          <a:prstGeom prst="line">
            <a:avLst/>
          </a:prstGeom>
          <a:noFill/>
          <a:ln w="12700">
            <a:solidFill>
              <a:schemeClr val="tx1"/>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502" name="Text Box 86"/>
          <p:cNvSpPr txBox="1">
            <a:spLocks noChangeArrowheads="1"/>
          </p:cNvSpPr>
          <p:nvPr/>
        </p:nvSpPr>
        <p:spPr bwMode="auto">
          <a:xfrm>
            <a:off x="6235700" y="5943600"/>
            <a:ext cx="2641600" cy="469900"/>
          </a:xfrm>
          <a:prstGeom prst="rect">
            <a:avLst/>
          </a:prstGeom>
          <a:solidFill>
            <a:srgbClr val="CCFF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＊タイトルの位置取り決め　　　　　　　　図は下、　表は上</a:t>
            </a:r>
          </a:p>
        </p:txBody>
      </p:sp>
      <p:sp>
        <p:nvSpPr>
          <p:cNvPr id="188503" name="Line 87"/>
          <p:cNvSpPr>
            <a:spLocks noChangeShapeType="1"/>
          </p:cNvSpPr>
          <p:nvPr/>
        </p:nvSpPr>
        <p:spPr bwMode="auto">
          <a:xfrm flipH="1" flipV="1">
            <a:off x="5372100" y="6032500"/>
            <a:ext cx="850900" cy="228600"/>
          </a:xfrm>
          <a:prstGeom prst="line">
            <a:avLst/>
          </a:prstGeom>
          <a:noFill/>
          <a:ln w="12700">
            <a:solidFill>
              <a:schemeClr val="tx1"/>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507" name="Text Box 91"/>
          <p:cNvSpPr txBox="1">
            <a:spLocks noChangeArrowheads="1"/>
          </p:cNvSpPr>
          <p:nvPr/>
        </p:nvSpPr>
        <p:spPr bwMode="auto">
          <a:xfrm>
            <a:off x="38100" y="3670300"/>
            <a:ext cx="1282700" cy="317500"/>
          </a:xfrm>
          <a:prstGeom prst="rect">
            <a:avLst/>
          </a:prstGeom>
          <a:solidFill>
            <a:srgbClr val="CCFF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＊特性を書く</a:t>
            </a:r>
          </a:p>
        </p:txBody>
      </p:sp>
      <p:sp>
        <p:nvSpPr>
          <p:cNvPr id="188508" name="Line 92"/>
          <p:cNvSpPr>
            <a:spLocks noChangeShapeType="1"/>
          </p:cNvSpPr>
          <p:nvPr/>
        </p:nvSpPr>
        <p:spPr bwMode="auto">
          <a:xfrm flipV="1">
            <a:off x="1295400" y="3327400"/>
            <a:ext cx="857250" cy="495300"/>
          </a:xfrm>
          <a:prstGeom prst="line">
            <a:avLst/>
          </a:prstGeom>
          <a:noFill/>
          <a:ln w="12700">
            <a:solidFill>
              <a:schemeClr val="tx1"/>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512" name="Text Box 96"/>
          <p:cNvSpPr txBox="1">
            <a:spLocks noChangeArrowheads="1"/>
          </p:cNvSpPr>
          <p:nvPr/>
        </p:nvSpPr>
        <p:spPr bwMode="auto">
          <a:xfrm>
            <a:off x="63500" y="2641600"/>
            <a:ext cx="2070100" cy="317500"/>
          </a:xfrm>
          <a:prstGeom prst="rect">
            <a:avLst/>
          </a:prstGeom>
          <a:solidFill>
            <a:srgbClr val="CCFF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＊目盛り線は内側に書く</a:t>
            </a:r>
          </a:p>
        </p:txBody>
      </p:sp>
      <p:sp>
        <p:nvSpPr>
          <p:cNvPr id="188513" name="Line 97"/>
          <p:cNvSpPr>
            <a:spLocks noChangeShapeType="1"/>
          </p:cNvSpPr>
          <p:nvPr/>
        </p:nvSpPr>
        <p:spPr bwMode="auto">
          <a:xfrm rot="380910" flipV="1">
            <a:off x="1917700" y="2260600"/>
            <a:ext cx="1033463" cy="596900"/>
          </a:xfrm>
          <a:prstGeom prst="line">
            <a:avLst/>
          </a:prstGeom>
          <a:noFill/>
          <a:ln w="12700">
            <a:solidFill>
              <a:schemeClr val="tx1"/>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8518" name="Text Box 102"/>
          <p:cNvSpPr txBox="1">
            <a:spLocks noChangeArrowheads="1"/>
          </p:cNvSpPr>
          <p:nvPr/>
        </p:nvSpPr>
        <p:spPr bwMode="auto">
          <a:xfrm>
            <a:off x="8405813" y="100013"/>
            <a:ext cx="7381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a:t>P</a:t>
            </a:r>
            <a:r>
              <a:rPr lang="ja-JP" altLang="en-US" sz="1600"/>
              <a:t>３３</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30" name="Text Box 2"/>
          <p:cNvSpPr txBox="1">
            <a:spLocks noChangeArrowheads="1"/>
          </p:cNvSpPr>
          <p:nvPr/>
        </p:nvSpPr>
        <p:spPr bwMode="auto">
          <a:xfrm>
            <a:off x="1320800" y="1346200"/>
            <a:ext cx="6146800" cy="1019175"/>
          </a:xfrm>
          <a:prstGeom prst="rect">
            <a:avLst/>
          </a:prstGeom>
          <a:solidFill>
            <a:srgbClr val="FF6600"/>
          </a:solidFill>
          <a:ln w="12700">
            <a:solidFill>
              <a:srgbClr val="FDD9C3"/>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6000" b="1">
                <a:solidFill>
                  <a:schemeClr val="bg1"/>
                </a:solidFill>
                <a:effectLst>
                  <a:outerShdw blurRad="38100" dist="38100" dir="2700000" algn="tl">
                    <a:srgbClr val="000000"/>
                  </a:outerShdw>
                </a:effectLst>
                <a:ea typeface="HG創英角ﾎﾟｯﾌﾟ体" pitchFamily="49" charset="-128"/>
              </a:rPr>
              <a:t>特性要因図</a:t>
            </a:r>
          </a:p>
        </p:txBody>
      </p:sp>
      <p:pic>
        <p:nvPicPr>
          <p:cNvPr id="278532" name="Picture 4" descr="00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35188" y="2732088"/>
            <a:ext cx="4910137" cy="2493962"/>
          </a:xfrm>
          <a:prstGeom prst="rect">
            <a:avLst/>
          </a:prstGeom>
          <a:noFill/>
          <a:extLst>
            <a:ext uri="{909E8E84-426E-40DD-AFC4-6F175D3DCCD1}">
              <a14:hiddenFill xmlns:a14="http://schemas.microsoft.com/office/drawing/2010/main">
                <a:solidFill>
                  <a:srgbClr val="FFFFFF"/>
                </a:solidFill>
              </a14:hiddenFill>
            </a:ext>
          </a:extLst>
        </p:spPr>
      </p:pic>
      <p:sp>
        <p:nvSpPr>
          <p:cNvPr id="278533" name="Text Box 5"/>
          <p:cNvSpPr txBox="1">
            <a:spLocks noChangeArrowheads="1"/>
          </p:cNvSpPr>
          <p:nvPr/>
        </p:nvSpPr>
        <p:spPr bwMode="auto">
          <a:xfrm>
            <a:off x="5173663" y="5551488"/>
            <a:ext cx="2963862"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800" b="1"/>
              <a:t>QC</a:t>
            </a:r>
            <a:r>
              <a:rPr lang="ja-JP" altLang="en-US" sz="1800" b="1"/>
              <a:t>サークル静岡地区</a:t>
            </a:r>
          </a:p>
        </p:txBody>
      </p:sp>
      <p:grpSp>
        <p:nvGrpSpPr>
          <p:cNvPr id="278534" name="Group 6"/>
          <p:cNvGrpSpPr>
            <a:grpSpLocks/>
          </p:cNvGrpSpPr>
          <p:nvPr/>
        </p:nvGrpSpPr>
        <p:grpSpPr bwMode="auto">
          <a:xfrm>
            <a:off x="6037263" y="315913"/>
            <a:ext cx="2443162" cy="473075"/>
            <a:chOff x="3803" y="199"/>
            <a:chExt cx="1539" cy="298"/>
          </a:xfrm>
        </p:grpSpPr>
        <p:sp>
          <p:nvSpPr>
            <p:cNvPr id="278535" name="AutoShape 7"/>
            <p:cNvSpPr>
              <a:spLocks noChangeArrowheads="1"/>
            </p:cNvSpPr>
            <p:nvPr/>
          </p:nvSpPr>
          <p:spPr bwMode="auto">
            <a:xfrm>
              <a:off x="3803" y="199"/>
              <a:ext cx="1539" cy="298"/>
            </a:xfrm>
            <a:prstGeom prst="hexagon">
              <a:avLst>
                <a:gd name="adj" fmla="val 129111"/>
                <a:gd name="vf" fmla="val 115470"/>
              </a:avLst>
            </a:prstGeom>
            <a:solidFill>
              <a:schemeClr val="accent1"/>
            </a:solidFill>
            <a:ln w="57150" cmpd="thinThick">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78536" name="Text Box 8"/>
            <p:cNvSpPr txBox="1">
              <a:spLocks noChangeArrowheads="1"/>
            </p:cNvSpPr>
            <p:nvPr/>
          </p:nvSpPr>
          <p:spPr bwMode="auto">
            <a:xfrm>
              <a:off x="3973" y="232"/>
              <a:ext cx="1091"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600" b="1"/>
                <a:t>　２０１１年標準版　　　　</a:t>
              </a:r>
              <a:endParaRPr lang="ja-JP" altLang="en-US"/>
            </a:p>
          </p:txBody>
        </p:sp>
      </p:grpSp>
      <p:sp>
        <p:nvSpPr>
          <p:cNvPr id="278537" name="Text Box 9"/>
          <p:cNvSpPr txBox="1">
            <a:spLocks noChangeArrowheads="1"/>
          </p:cNvSpPr>
          <p:nvPr/>
        </p:nvSpPr>
        <p:spPr bwMode="auto">
          <a:xfrm>
            <a:off x="8405813" y="100013"/>
            <a:ext cx="7381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a:t>P</a:t>
            </a:r>
            <a:r>
              <a:rPr lang="ja-JP" altLang="en-US" sz="1600"/>
              <a:t>３４</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0579" name="Group 3"/>
          <p:cNvGrpSpPr>
            <a:grpSpLocks/>
          </p:cNvGrpSpPr>
          <p:nvPr/>
        </p:nvGrpSpPr>
        <p:grpSpPr bwMode="auto">
          <a:xfrm>
            <a:off x="0" y="2300288"/>
            <a:ext cx="8780463" cy="4475162"/>
            <a:chOff x="0" y="1449"/>
            <a:chExt cx="5531" cy="2819"/>
          </a:xfrm>
        </p:grpSpPr>
        <p:sp>
          <p:nvSpPr>
            <p:cNvPr id="280580" name="Oval 4"/>
            <p:cNvSpPr>
              <a:spLocks noChangeArrowheads="1"/>
            </p:cNvSpPr>
            <p:nvPr/>
          </p:nvSpPr>
          <p:spPr bwMode="auto">
            <a:xfrm>
              <a:off x="3464" y="1913"/>
              <a:ext cx="1416" cy="138"/>
            </a:xfrm>
            <a:prstGeom prst="ellipse">
              <a:avLst/>
            </a:prstGeom>
            <a:solidFill>
              <a:srgbClr val="CCECFF"/>
            </a:solidFill>
            <a:ln w="22225">
              <a:solidFill>
                <a:srgbClr val="FF00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80581" name="Oval 5"/>
            <p:cNvSpPr>
              <a:spLocks noChangeArrowheads="1"/>
            </p:cNvSpPr>
            <p:nvPr/>
          </p:nvSpPr>
          <p:spPr bwMode="auto">
            <a:xfrm>
              <a:off x="155" y="2577"/>
              <a:ext cx="924" cy="156"/>
            </a:xfrm>
            <a:prstGeom prst="ellipse">
              <a:avLst/>
            </a:prstGeom>
            <a:solidFill>
              <a:srgbClr val="CCECFF">
                <a:alpha val="50000"/>
              </a:srgbClr>
            </a:solidFill>
            <a:ln w="22225">
              <a:solidFill>
                <a:srgbClr val="FF00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80582" name="Oval 6"/>
            <p:cNvSpPr>
              <a:spLocks noChangeArrowheads="1"/>
            </p:cNvSpPr>
            <p:nvPr/>
          </p:nvSpPr>
          <p:spPr bwMode="auto">
            <a:xfrm>
              <a:off x="4534" y="3500"/>
              <a:ext cx="924" cy="156"/>
            </a:xfrm>
            <a:prstGeom prst="ellipse">
              <a:avLst/>
            </a:prstGeom>
            <a:solidFill>
              <a:srgbClr val="CCECFF">
                <a:alpha val="50000"/>
              </a:srgbClr>
            </a:solidFill>
            <a:ln w="22225">
              <a:solidFill>
                <a:srgbClr val="FF00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80583" name="Text Box 7"/>
            <p:cNvSpPr txBox="1">
              <a:spLocks noChangeArrowheads="1"/>
            </p:cNvSpPr>
            <p:nvPr/>
          </p:nvSpPr>
          <p:spPr bwMode="auto">
            <a:xfrm>
              <a:off x="1243" y="4076"/>
              <a:ext cx="297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図１　「食堂が混雑する」の特性要因図</a:t>
              </a:r>
            </a:p>
          </p:txBody>
        </p:sp>
        <p:sp>
          <p:nvSpPr>
            <p:cNvPr id="280584" name="Text Box 8"/>
            <p:cNvSpPr txBox="1">
              <a:spLocks noChangeArrowheads="1"/>
            </p:cNvSpPr>
            <p:nvPr/>
          </p:nvSpPr>
          <p:spPr bwMode="auto">
            <a:xfrm>
              <a:off x="5229" y="2155"/>
              <a:ext cx="302" cy="1343"/>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62000">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食堂が混雑する</a:t>
              </a:r>
            </a:p>
          </p:txBody>
        </p:sp>
        <p:sp>
          <p:nvSpPr>
            <p:cNvPr id="280585" name="Line 9"/>
            <p:cNvSpPr>
              <a:spLocks noChangeShapeType="1"/>
            </p:cNvSpPr>
            <p:nvPr/>
          </p:nvSpPr>
          <p:spPr bwMode="auto">
            <a:xfrm>
              <a:off x="526" y="2816"/>
              <a:ext cx="4691" cy="0"/>
            </a:xfrm>
            <a:prstGeom prst="line">
              <a:avLst/>
            </a:prstGeom>
            <a:noFill/>
            <a:ln w="38100">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0586" name="Text Box 10"/>
            <p:cNvSpPr txBox="1">
              <a:spLocks noChangeArrowheads="1"/>
            </p:cNvSpPr>
            <p:nvPr/>
          </p:nvSpPr>
          <p:spPr bwMode="auto">
            <a:xfrm>
              <a:off x="622" y="1528"/>
              <a:ext cx="649" cy="200"/>
            </a:xfrm>
            <a:prstGeom prst="rect">
              <a:avLst/>
            </a:prstGeom>
            <a:solidFill>
              <a:srgbClr val="99FF33"/>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食堂施設</a:t>
              </a:r>
            </a:p>
          </p:txBody>
        </p:sp>
        <p:sp>
          <p:nvSpPr>
            <p:cNvPr id="280587" name="Text Box 11"/>
            <p:cNvSpPr txBox="1">
              <a:spLocks noChangeArrowheads="1"/>
            </p:cNvSpPr>
            <p:nvPr/>
          </p:nvSpPr>
          <p:spPr bwMode="auto">
            <a:xfrm>
              <a:off x="398" y="3814"/>
              <a:ext cx="658" cy="200"/>
            </a:xfrm>
            <a:prstGeom prst="rect">
              <a:avLst/>
            </a:prstGeom>
            <a:solidFill>
              <a:srgbClr val="99FF33"/>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利用者</a:t>
              </a:r>
            </a:p>
          </p:txBody>
        </p:sp>
        <p:sp>
          <p:nvSpPr>
            <p:cNvPr id="280588" name="Text Box 12"/>
            <p:cNvSpPr txBox="1">
              <a:spLocks noChangeArrowheads="1"/>
            </p:cNvSpPr>
            <p:nvPr/>
          </p:nvSpPr>
          <p:spPr bwMode="auto">
            <a:xfrm>
              <a:off x="2633" y="3838"/>
              <a:ext cx="841" cy="200"/>
            </a:xfrm>
            <a:prstGeom prst="rect">
              <a:avLst/>
            </a:prstGeom>
            <a:solidFill>
              <a:srgbClr val="99FF33"/>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調理・配膳者</a:t>
              </a:r>
            </a:p>
          </p:txBody>
        </p:sp>
        <p:sp>
          <p:nvSpPr>
            <p:cNvPr id="280589" name="Line 13"/>
            <p:cNvSpPr>
              <a:spLocks noChangeShapeType="1"/>
            </p:cNvSpPr>
            <p:nvPr/>
          </p:nvSpPr>
          <p:spPr bwMode="auto">
            <a:xfrm flipV="1">
              <a:off x="744" y="2827"/>
              <a:ext cx="1688" cy="974"/>
            </a:xfrm>
            <a:prstGeom prst="line">
              <a:avLst/>
            </a:prstGeom>
            <a:noFill/>
            <a:ln w="22225">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0590" name="Line 14"/>
            <p:cNvSpPr>
              <a:spLocks noChangeShapeType="1"/>
            </p:cNvSpPr>
            <p:nvPr/>
          </p:nvSpPr>
          <p:spPr bwMode="auto">
            <a:xfrm>
              <a:off x="996" y="1710"/>
              <a:ext cx="1079" cy="1079"/>
            </a:xfrm>
            <a:prstGeom prst="line">
              <a:avLst/>
            </a:prstGeom>
            <a:noFill/>
            <a:ln w="22225">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0591" name="Line 15"/>
            <p:cNvSpPr>
              <a:spLocks noChangeShapeType="1"/>
            </p:cNvSpPr>
            <p:nvPr/>
          </p:nvSpPr>
          <p:spPr bwMode="auto">
            <a:xfrm>
              <a:off x="2689" y="1699"/>
              <a:ext cx="1098" cy="1098"/>
            </a:xfrm>
            <a:prstGeom prst="line">
              <a:avLst/>
            </a:prstGeom>
            <a:noFill/>
            <a:ln w="22225">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0592" name="Line 16"/>
            <p:cNvSpPr>
              <a:spLocks noChangeShapeType="1"/>
            </p:cNvSpPr>
            <p:nvPr/>
          </p:nvSpPr>
          <p:spPr bwMode="auto">
            <a:xfrm>
              <a:off x="644" y="2363"/>
              <a:ext cx="959" cy="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0593" name="Text Box 17"/>
            <p:cNvSpPr txBox="1">
              <a:spLocks noChangeArrowheads="1"/>
            </p:cNvSpPr>
            <p:nvPr/>
          </p:nvSpPr>
          <p:spPr bwMode="auto">
            <a:xfrm>
              <a:off x="31" y="2190"/>
              <a:ext cx="649"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ｽﾍﾟｰｽ容量が不足</a:t>
              </a:r>
            </a:p>
          </p:txBody>
        </p:sp>
        <p:sp>
          <p:nvSpPr>
            <p:cNvPr id="280594" name="Line 18"/>
            <p:cNvSpPr>
              <a:spLocks noChangeShapeType="1"/>
            </p:cNvSpPr>
            <p:nvPr/>
          </p:nvSpPr>
          <p:spPr bwMode="auto">
            <a:xfrm flipV="1">
              <a:off x="2462" y="2361"/>
              <a:ext cx="802" cy="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0595" name="Text Box 19"/>
            <p:cNvSpPr txBox="1">
              <a:spLocks noChangeArrowheads="1"/>
            </p:cNvSpPr>
            <p:nvPr/>
          </p:nvSpPr>
          <p:spPr bwMode="auto">
            <a:xfrm>
              <a:off x="1849" y="2274"/>
              <a:ext cx="687"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返却口で混む</a:t>
              </a:r>
            </a:p>
          </p:txBody>
        </p:sp>
        <p:sp>
          <p:nvSpPr>
            <p:cNvPr id="280596" name="Line 20"/>
            <p:cNvSpPr>
              <a:spLocks noChangeShapeType="1"/>
            </p:cNvSpPr>
            <p:nvPr/>
          </p:nvSpPr>
          <p:spPr bwMode="auto">
            <a:xfrm>
              <a:off x="2456" y="1821"/>
              <a:ext cx="540" cy="54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0597" name="Text Box 21"/>
            <p:cNvSpPr txBox="1">
              <a:spLocks noChangeArrowheads="1"/>
            </p:cNvSpPr>
            <p:nvPr/>
          </p:nvSpPr>
          <p:spPr bwMode="auto">
            <a:xfrm>
              <a:off x="1519" y="1633"/>
              <a:ext cx="121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a:t>処理に時間がかかる</a:t>
              </a:r>
            </a:p>
          </p:txBody>
        </p:sp>
        <p:sp>
          <p:nvSpPr>
            <p:cNvPr id="280598" name="Line 22"/>
            <p:cNvSpPr>
              <a:spLocks noChangeShapeType="1"/>
            </p:cNvSpPr>
            <p:nvPr/>
          </p:nvSpPr>
          <p:spPr bwMode="auto">
            <a:xfrm flipH="1">
              <a:off x="2872" y="1864"/>
              <a:ext cx="1380" cy="1"/>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0599" name="Text Box 23"/>
            <p:cNvSpPr txBox="1">
              <a:spLocks noChangeArrowheads="1"/>
            </p:cNvSpPr>
            <p:nvPr/>
          </p:nvSpPr>
          <p:spPr bwMode="auto">
            <a:xfrm>
              <a:off x="4232" y="1764"/>
              <a:ext cx="915"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入り口付近が混む</a:t>
              </a:r>
            </a:p>
          </p:txBody>
        </p:sp>
        <p:sp>
          <p:nvSpPr>
            <p:cNvPr id="280600" name="Line 24"/>
            <p:cNvSpPr>
              <a:spLocks noChangeShapeType="1"/>
            </p:cNvSpPr>
            <p:nvPr/>
          </p:nvSpPr>
          <p:spPr bwMode="auto">
            <a:xfrm flipH="1" flipV="1">
              <a:off x="3524" y="2361"/>
              <a:ext cx="642" cy="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0601" name="Text Box 25"/>
            <p:cNvSpPr txBox="1">
              <a:spLocks noChangeArrowheads="1"/>
            </p:cNvSpPr>
            <p:nvPr/>
          </p:nvSpPr>
          <p:spPr bwMode="auto">
            <a:xfrm>
              <a:off x="4200" y="2274"/>
              <a:ext cx="987"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並びや通行者がｸﾛｽ</a:t>
              </a:r>
            </a:p>
          </p:txBody>
        </p:sp>
        <p:sp>
          <p:nvSpPr>
            <p:cNvPr id="280602" name="Text Box 26"/>
            <p:cNvSpPr txBox="1">
              <a:spLocks noChangeArrowheads="1"/>
            </p:cNvSpPr>
            <p:nvPr/>
          </p:nvSpPr>
          <p:spPr bwMode="auto">
            <a:xfrm>
              <a:off x="3928" y="2415"/>
              <a:ext cx="869" cy="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100"/>
                <a:t>順路設定がまずい</a:t>
              </a:r>
            </a:p>
          </p:txBody>
        </p:sp>
        <p:sp>
          <p:nvSpPr>
            <p:cNvPr id="280603" name="Text Box 27"/>
            <p:cNvSpPr txBox="1">
              <a:spLocks noChangeArrowheads="1"/>
            </p:cNvSpPr>
            <p:nvPr/>
          </p:nvSpPr>
          <p:spPr bwMode="auto">
            <a:xfrm>
              <a:off x="3652" y="2560"/>
              <a:ext cx="1114"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a:t>並びがはみ出る</a:t>
              </a:r>
            </a:p>
          </p:txBody>
        </p:sp>
        <p:sp>
          <p:nvSpPr>
            <p:cNvPr id="280604" name="Line 28"/>
            <p:cNvSpPr>
              <a:spLocks noChangeShapeType="1"/>
            </p:cNvSpPr>
            <p:nvPr/>
          </p:nvSpPr>
          <p:spPr bwMode="auto">
            <a:xfrm flipH="1">
              <a:off x="3293" y="3383"/>
              <a:ext cx="860" cy="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0605" name="Line 29"/>
            <p:cNvSpPr>
              <a:spLocks noChangeShapeType="1"/>
            </p:cNvSpPr>
            <p:nvPr/>
          </p:nvSpPr>
          <p:spPr bwMode="auto">
            <a:xfrm flipH="1" flipV="1">
              <a:off x="3908" y="3401"/>
              <a:ext cx="747" cy="433"/>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0606" name="Text Box 30"/>
            <p:cNvSpPr txBox="1">
              <a:spLocks noChangeArrowheads="1"/>
            </p:cNvSpPr>
            <p:nvPr/>
          </p:nvSpPr>
          <p:spPr bwMode="auto">
            <a:xfrm>
              <a:off x="4171" y="3292"/>
              <a:ext cx="842"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すぐに出てこない</a:t>
              </a:r>
            </a:p>
          </p:txBody>
        </p:sp>
        <p:sp>
          <p:nvSpPr>
            <p:cNvPr id="280607" name="Line 31"/>
            <p:cNvSpPr>
              <a:spLocks noChangeShapeType="1"/>
            </p:cNvSpPr>
            <p:nvPr/>
          </p:nvSpPr>
          <p:spPr bwMode="auto">
            <a:xfrm>
              <a:off x="817" y="3211"/>
              <a:ext cx="940" cy="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0608" name="Line 32"/>
            <p:cNvSpPr>
              <a:spLocks noChangeShapeType="1"/>
            </p:cNvSpPr>
            <p:nvPr/>
          </p:nvSpPr>
          <p:spPr bwMode="auto">
            <a:xfrm>
              <a:off x="1252" y="3071"/>
              <a:ext cx="158" cy="102"/>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0609" name="Line 33"/>
            <p:cNvSpPr>
              <a:spLocks noChangeShapeType="1"/>
            </p:cNvSpPr>
            <p:nvPr/>
          </p:nvSpPr>
          <p:spPr bwMode="auto">
            <a:xfrm flipH="1">
              <a:off x="1256" y="3514"/>
              <a:ext cx="1098" cy="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0610" name="Line 34"/>
            <p:cNvSpPr>
              <a:spLocks noChangeShapeType="1"/>
            </p:cNvSpPr>
            <p:nvPr/>
          </p:nvSpPr>
          <p:spPr bwMode="auto">
            <a:xfrm flipH="1">
              <a:off x="3892" y="1601"/>
              <a:ext cx="256" cy="265"/>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0611" name="Line 35"/>
            <p:cNvSpPr>
              <a:spLocks noChangeShapeType="1"/>
            </p:cNvSpPr>
            <p:nvPr/>
          </p:nvSpPr>
          <p:spPr bwMode="auto">
            <a:xfrm flipH="1" flipV="1">
              <a:off x="3062" y="1884"/>
              <a:ext cx="695" cy="695"/>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0612" name="Line 36"/>
            <p:cNvSpPr>
              <a:spLocks noChangeShapeType="1"/>
            </p:cNvSpPr>
            <p:nvPr/>
          </p:nvSpPr>
          <p:spPr bwMode="auto">
            <a:xfrm flipH="1" flipV="1">
              <a:off x="3731" y="2361"/>
              <a:ext cx="265" cy="153"/>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0613" name="Line 37"/>
            <p:cNvSpPr>
              <a:spLocks noChangeShapeType="1"/>
            </p:cNvSpPr>
            <p:nvPr/>
          </p:nvSpPr>
          <p:spPr bwMode="auto">
            <a:xfrm flipH="1">
              <a:off x="3702" y="2201"/>
              <a:ext cx="211" cy="160"/>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0614" name="Text Box 38"/>
            <p:cNvSpPr txBox="1">
              <a:spLocks noChangeArrowheads="1"/>
            </p:cNvSpPr>
            <p:nvPr/>
          </p:nvSpPr>
          <p:spPr bwMode="auto">
            <a:xfrm>
              <a:off x="3772" y="2152"/>
              <a:ext cx="915" cy="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100"/>
                <a:t>全体ﾚｲｱｳﾄが悪い</a:t>
              </a:r>
            </a:p>
          </p:txBody>
        </p:sp>
        <p:sp>
          <p:nvSpPr>
            <p:cNvPr id="280615" name="Line 39"/>
            <p:cNvSpPr>
              <a:spLocks noChangeShapeType="1"/>
            </p:cNvSpPr>
            <p:nvPr/>
          </p:nvSpPr>
          <p:spPr bwMode="auto">
            <a:xfrm flipH="1">
              <a:off x="4115" y="1682"/>
              <a:ext cx="192" cy="0"/>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0616" name="Line 40"/>
            <p:cNvSpPr>
              <a:spLocks noChangeShapeType="1"/>
            </p:cNvSpPr>
            <p:nvPr/>
          </p:nvSpPr>
          <p:spPr bwMode="auto">
            <a:xfrm flipV="1">
              <a:off x="2552" y="2149"/>
              <a:ext cx="171" cy="1"/>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0617" name="Text Box 41"/>
            <p:cNvSpPr txBox="1">
              <a:spLocks noChangeArrowheads="1"/>
            </p:cNvSpPr>
            <p:nvPr/>
          </p:nvSpPr>
          <p:spPr bwMode="auto">
            <a:xfrm>
              <a:off x="1551" y="1853"/>
              <a:ext cx="778"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全部洗っている</a:t>
              </a:r>
            </a:p>
          </p:txBody>
        </p:sp>
        <p:sp>
          <p:nvSpPr>
            <p:cNvPr id="280618" name="Line 42"/>
            <p:cNvSpPr>
              <a:spLocks noChangeShapeType="1"/>
            </p:cNvSpPr>
            <p:nvPr/>
          </p:nvSpPr>
          <p:spPr bwMode="auto">
            <a:xfrm flipV="1">
              <a:off x="2598" y="2361"/>
              <a:ext cx="120" cy="248"/>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0619" name="Text Box 43"/>
            <p:cNvSpPr txBox="1">
              <a:spLocks noChangeArrowheads="1"/>
            </p:cNvSpPr>
            <p:nvPr/>
          </p:nvSpPr>
          <p:spPr bwMode="auto">
            <a:xfrm>
              <a:off x="2131" y="3085"/>
              <a:ext cx="915"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ｸﾞﾙｰﾌﾟで座りたい</a:t>
              </a:r>
            </a:p>
          </p:txBody>
        </p:sp>
        <p:sp>
          <p:nvSpPr>
            <p:cNvPr id="280620" name="Line 44"/>
            <p:cNvSpPr>
              <a:spLocks noChangeShapeType="1"/>
            </p:cNvSpPr>
            <p:nvPr/>
          </p:nvSpPr>
          <p:spPr bwMode="auto">
            <a:xfrm flipH="1" flipV="1">
              <a:off x="2654" y="2514"/>
              <a:ext cx="209" cy="2"/>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0621" name="Text Box 45"/>
            <p:cNvSpPr txBox="1">
              <a:spLocks noChangeArrowheads="1"/>
            </p:cNvSpPr>
            <p:nvPr/>
          </p:nvSpPr>
          <p:spPr bwMode="auto">
            <a:xfrm>
              <a:off x="2058" y="3271"/>
              <a:ext cx="915"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仲間と話したい</a:t>
              </a:r>
            </a:p>
          </p:txBody>
        </p:sp>
        <p:sp>
          <p:nvSpPr>
            <p:cNvPr id="280622" name="Line 46"/>
            <p:cNvSpPr>
              <a:spLocks noChangeShapeType="1"/>
            </p:cNvSpPr>
            <p:nvPr/>
          </p:nvSpPr>
          <p:spPr bwMode="auto">
            <a:xfrm flipV="1">
              <a:off x="658" y="3217"/>
              <a:ext cx="466" cy="256"/>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0623" name="Line 47"/>
            <p:cNvSpPr>
              <a:spLocks noChangeShapeType="1"/>
            </p:cNvSpPr>
            <p:nvPr/>
          </p:nvSpPr>
          <p:spPr bwMode="auto">
            <a:xfrm flipV="1">
              <a:off x="649" y="2361"/>
              <a:ext cx="284" cy="292"/>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0624" name="Text Box 48"/>
            <p:cNvSpPr txBox="1">
              <a:spLocks noChangeArrowheads="1"/>
            </p:cNvSpPr>
            <p:nvPr/>
          </p:nvSpPr>
          <p:spPr bwMode="auto">
            <a:xfrm>
              <a:off x="143" y="2590"/>
              <a:ext cx="970"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全体ｽﾍﾟｰｽが不足</a:t>
              </a:r>
            </a:p>
          </p:txBody>
        </p:sp>
        <p:sp>
          <p:nvSpPr>
            <p:cNvPr id="280625" name="Line 49"/>
            <p:cNvSpPr>
              <a:spLocks noChangeShapeType="1"/>
            </p:cNvSpPr>
            <p:nvPr/>
          </p:nvSpPr>
          <p:spPr bwMode="auto">
            <a:xfrm>
              <a:off x="940" y="1967"/>
              <a:ext cx="385" cy="394"/>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0626" name="Text Box 50"/>
            <p:cNvSpPr txBox="1">
              <a:spLocks noChangeArrowheads="1"/>
            </p:cNvSpPr>
            <p:nvPr/>
          </p:nvSpPr>
          <p:spPr bwMode="auto">
            <a:xfrm>
              <a:off x="155" y="1733"/>
              <a:ext cx="82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利用者のﾆｰｽﾞに合っていない</a:t>
              </a:r>
            </a:p>
          </p:txBody>
        </p:sp>
        <p:sp>
          <p:nvSpPr>
            <p:cNvPr id="280627" name="Line 51"/>
            <p:cNvSpPr>
              <a:spLocks noChangeShapeType="1"/>
            </p:cNvSpPr>
            <p:nvPr/>
          </p:nvSpPr>
          <p:spPr bwMode="auto">
            <a:xfrm>
              <a:off x="861" y="2111"/>
              <a:ext cx="219" cy="0"/>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0628" name="Text Box 52"/>
            <p:cNvSpPr txBox="1">
              <a:spLocks noChangeArrowheads="1"/>
            </p:cNvSpPr>
            <p:nvPr/>
          </p:nvSpPr>
          <p:spPr bwMode="auto">
            <a:xfrm>
              <a:off x="3191" y="3572"/>
              <a:ext cx="988"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最短距離でない</a:t>
              </a:r>
            </a:p>
          </p:txBody>
        </p:sp>
        <p:sp>
          <p:nvSpPr>
            <p:cNvPr id="280629" name="Line 53"/>
            <p:cNvSpPr>
              <a:spLocks noChangeShapeType="1"/>
            </p:cNvSpPr>
            <p:nvPr/>
          </p:nvSpPr>
          <p:spPr bwMode="auto">
            <a:xfrm>
              <a:off x="4020" y="3648"/>
              <a:ext cx="284" cy="0"/>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0630" name="Text Box 54"/>
            <p:cNvSpPr txBox="1">
              <a:spLocks noChangeArrowheads="1"/>
            </p:cNvSpPr>
            <p:nvPr/>
          </p:nvSpPr>
          <p:spPr bwMode="auto">
            <a:xfrm>
              <a:off x="4563" y="3484"/>
              <a:ext cx="860"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外段取りがない</a:t>
              </a:r>
            </a:p>
          </p:txBody>
        </p:sp>
        <p:sp>
          <p:nvSpPr>
            <p:cNvPr id="280631" name="Text Box 55"/>
            <p:cNvSpPr txBox="1">
              <a:spLocks noChangeArrowheads="1"/>
            </p:cNvSpPr>
            <p:nvPr/>
          </p:nvSpPr>
          <p:spPr bwMode="auto">
            <a:xfrm>
              <a:off x="4420" y="3790"/>
              <a:ext cx="860"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手順が悪い</a:t>
              </a:r>
            </a:p>
          </p:txBody>
        </p:sp>
        <p:sp>
          <p:nvSpPr>
            <p:cNvPr id="280632" name="Line 56"/>
            <p:cNvSpPr>
              <a:spLocks noChangeShapeType="1"/>
            </p:cNvSpPr>
            <p:nvPr/>
          </p:nvSpPr>
          <p:spPr bwMode="auto">
            <a:xfrm flipV="1">
              <a:off x="2872" y="2824"/>
              <a:ext cx="997" cy="997"/>
            </a:xfrm>
            <a:prstGeom prst="line">
              <a:avLst/>
            </a:prstGeom>
            <a:noFill/>
            <a:ln w="22225">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0633" name="Line 57"/>
            <p:cNvSpPr>
              <a:spLocks noChangeShapeType="1"/>
            </p:cNvSpPr>
            <p:nvPr/>
          </p:nvSpPr>
          <p:spPr bwMode="auto">
            <a:xfrm flipH="1">
              <a:off x="1620" y="3182"/>
              <a:ext cx="544" cy="320"/>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0634" name="Line 58"/>
            <p:cNvSpPr>
              <a:spLocks noChangeShapeType="1"/>
            </p:cNvSpPr>
            <p:nvPr/>
          </p:nvSpPr>
          <p:spPr bwMode="auto">
            <a:xfrm flipH="1" flipV="1">
              <a:off x="2030" y="3254"/>
              <a:ext cx="91" cy="147"/>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0635" name="Text Box 59"/>
            <p:cNvSpPr txBox="1">
              <a:spLocks noChangeArrowheads="1"/>
            </p:cNvSpPr>
            <p:nvPr/>
          </p:nvSpPr>
          <p:spPr bwMode="auto">
            <a:xfrm>
              <a:off x="3968" y="1458"/>
              <a:ext cx="842"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一度に人が来る</a:t>
              </a:r>
            </a:p>
          </p:txBody>
        </p:sp>
        <p:sp>
          <p:nvSpPr>
            <p:cNvPr id="280636" name="Text Box 60"/>
            <p:cNvSpPr txBox="1">
              <a:spLocks noChangeArrowheads="1"/>
            </p:cNvSpPr>
            <p:nvPr/>
          </p:nvSpPr>
          <p:spPr bwMode="auto">
            <a:xfrm>
              <a:off x="4287" y="1605"/>
              <a:ext cx="1116" cy="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100"/>
                <a:t>集中する休憩時間設定</a:t>
              </a:r>
            </a:p>
          </p:txBody>
        </p:sp>
        <p:sp>
          <p:nvSpPr>
            <p:cNvPr id="280637" name="Line 61"/>
            <p:cNvSpPr>
              <a:spLocks noChangeShapeType="1"/>
            </p:cNvSpPr>
            <p:nvPr/>
          </p:nvSpPr>
          <p:spPr bwMode="auto">
            <a:xfrm flipH="1">
              <a:off x="3024" y="1619"/>
              <a:ext cx="256" cy="265"/>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0638" name="Text Box 62"/>
            <p:cNvSpPr txBox="1">
              <a:spLocks noChangeArrowheads="1"/>
            </p:cNvSpPr>
            <p:nvPr/>
          </p:nvSpPr>
          <p:spPr bwMode="auto">
            <a:xfrm>
              <a:off x="3062" y="1449"/>
              <a:ext cx="842" cy="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100"/>
                <a:t>流れが止まる</a:t>
              </a:r>
            </a:p>
          </p:txBody>
        </p:sp>
        <p:sp>
          <p:nvSpPr>
            <p:cNvPr id="280639" name="Line 63"/>
            <p:cNvSpPr>
              <a:spLocks noChangeShapeType="1"/>
            </p:cNvSpPr>
            <p:nvPr/>
          </p:nvSpPr>
          <p:spPr bwMode="auto">
            <a:xfrm flipH="1">
              <a:off x="3201" y="1710"/>
              <a:ext cx="192" cy="0"/>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0640" name="Text Box 64"/>
            <p:cNvSpPr txBox="1">
              <a:spLocks noChangeArrowheads="1"/>
            </p:cNvSpPr>
            <p:nvPr/>
          </p:nvSpPr>
          <p:spPr bwMode="auto">
            <a:xfrm>
              <a:off x="2314" y="3425"/>
              <a:ext cx="860"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空いても座らない</a:t>
              </a:r>
            </a:p>
          </p:txBody>
        </p:sp>
        <p:sp>
          <p:nvSpPr>
            <p:cNvPr id="280641" name="Text Box 65"/>
            <p:cNvSpPr txBox="1">
              <a:spLocks noChangeArrowheads="1"/>
            </p:cNvSpPr>
            <p:nvPr/>
          </p:nvSpPr>
          <p:spPr bwMode="auto">
            <a:xfrm>
              <a:off x="0" y="3471"/>
              <a:ext cx="1097"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休憩時間が短い</a:t>
              </a:r>
            </a:p>
          </p:txBody>
        </p:sp>
        <p:sp>
          <p:nvSpPr>
            <p:cNvPr id="280642" name="Text Box 66"/>
            <p:cNvSpPr txBox="1">
              <a:spLocks noChangeArrowheads="1"/>
            </p:cNvSpPr>
            <p:nvPr/>
          </p:nvSpPr>
          <p:spPr bwMode="auto">
            <a:xfrm>
              <a:off x="0" y="3124"/>
              <a:ext cx="1024"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a:t>休憩直後に行く</a:t>
              </a:r>
            </a:p>
          </p:txBody>
        </p:sp>
        <p:sp>
          <p:nvSpPr>
            <p:cNvPr id="280643" name="Text Box 67"/>
            <p:cNvSpPr txBox="1">
              <a:spLocks noChangeArrowheads="1"/>
            </p:cNvSpPr>
            <p:nvPr/>
          </p:nvSpPr>
          <p:spPr bwMode="auto">
            <a:xfrm>
              <a:off x="585" y="2940"/>
              <a:ext cx="1097"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早く済ませたい</a:t>
              </a:r>
            </a:p>
          </p:txBody>
        </p:sp>
        <p:sp>
          <p:nvSpPr>
            <p:cNvPr id="280644" name="Text Box 68"/>
            <p:cNvSpPr txBox="1">
              <a:spLocks noChangeArrowheads="1"/>
            </p:cNvSpPr>
            <p:nvPr/>
          </p:nvSpPr>
          <p:spPr bwMode="auto">
            <a:xfrm>
              <a:off x="3291" y="1623"/>
              <a:ext cx="842"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箸等がなくなる</a:t>
              </a:r>
            </a:p>
          </p:txBody>
        </p:sp>
        <p:sp>
          <p:nvSpPr>
            <p:cNvPr id="280645" name="Text Box 69"/>
            <p:cNvSpPr txBox="1">
              <a:spLocks noChangeArrowheads="1"/>
            </p:cNvSpPr>
            <p:nvPr/>
          </p:nvSpPr>
          <p:spPr bwMode="auto">
            <a:xfrm>
              <a:off x="2259" y="2576"/>
              <a:ext cx="971"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返却が一人づつ</a:t>
              </a:r>
            </a:p>
          </p:txBody>
        </p:sp>
        <p:sp>
          <p:nvSpPr>
            <p:cNvPr id="280646" name="Text Box 70"/>
            <p:cNvSpPr txBox="1">
              <a:spLocks noChangeArrowheads="1"/>
            </p:cNvSpPr>
            <p:nvPr/>
          </p:nvSpPr>
          <p:spPr bwMode="auto">
            <a:xfrm>
              <a:off x="2863" y="2471"/>
              <a:ext cx="971"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a:t>返却口が狭い</a:t>
              </a:r>
            </a:p>
          </p:txBody>
        </p:sp>
        <p:sp>
          <p:nvSpPr>
            <p:cNvPr id="280647" name="Line 71"/>
            <p:cNvSpPr>
              <a:spLocks noChangeShapeType="1"/>
            </p:cNvSpPr>
            <p:nvPr/>
          </p:nvSpPr>
          <p:spPr bwMode="auto">
            <a:xfrm>
              <a:off x="2259" y="1946"/>
              <a:ext cx="293" cy="1"/>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0648" name="Text Box 72"/>
            <p:cNvSpPr txBox="1">
              <a:spLocks noChangeArrowheads="1"/>
            </p:cNvSpPr>
            <p:nvPr/>
          </p:nvSpPr>
          <p:spPr bwMode="auto">
            <a:xfrm>
              <a:off x="1717" y="2063"/>
              <a:ext cx="90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返却手順が悪い</a:t>
              </a:r>
            </a:p>
          </p:txBody>
        </p:sp>
        <p:sp>
          <p:nvSpPr>
            <p:cNvPr id="280649" name="Text Box 73"/>
            <p:cNvSpPr txBox="1">
              <a:spLocks noChangeArrowheads="1"/>
            </p:cNvSpPr>
            <p:nvPr/>
          </p:nvSpPr>
          <p:spPr bwMode="auto">
            <a:xfrm>
              <a:off x="2452" y="1546"/>
              <a:ext cx="620" cy="200"/>
            </a:xfrm>
            <a:prstGeom prst="rect">
              <a:avLst/>
            </a:prstGeom>
            <a:solidFill>
              <a:srgbClr val="99FF33"/>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運営方法</a:t>
              </a:r>
            </a:p>
          </p:txBody>
        </p:sp>
        <p:sp>
          <p:nvSpPr>
            <p:cNvPr id="280650" name="Line 74"/>
            <p:cNvSpPr>
              <a:spLocks noChangeShapeType="1"/>
            </p:cNvSpPr>
            <p:nvPr/>
          </p:nvSpPr>
          <p:spPr bwMode="auto">
            <a:xfrm flipV="1">
              <a:off x="1253" y="2361"/>
              <a:ext cx="220" cy="247"/>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0651" name="Text Box 75"/>
            <p:cNvSpPr txBox="1">
              <a:spLocks noChangeArrowheads="1"/>
            </p:cNvSpPr>
            <p:nvPr/>
          </p:nvSpPr>
          <p:spPr bwMode="auto">
            <a:xfrm>
              <a:off x="1060" y="2565"/>
              <a:ext cx="82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机・椅子のｻｲｽﾞ形状が不適切</a:t>
              </a:r>
            </a:p>
          </p:txBody>
        </p:sp>
        <p:sp>
          <p:nvSpPr>
            <p:cNvPr id="280652" name="Text Box 76"/>
            <p:cNvSpPr txBox="1">
              <a:spLocks noChangeArrowheads="1"/>
            </p:cNvSpPr>
            <p:nvPr/>
          </p:nvSpPr>
          <p:spPr bwMode="auto">
            <a:xfrm>
              <a:off x="0" y="2041"/>
              <a:ext cx="970"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a:t>一人用、</a:t>
              </a:r>
              <a:r>
                <a:rPr lang="en-US" altLang="ja-JP" sz="1200"/>
                <a:t>2</a:t>
              </a:r>
              <a:r>
                <a:rPr lang="ja-JP" altLang="en-US" sz="1200"/>
                <a:t>人用なし</a:t>
              </a:r>
            </a:p>
          </p:txBody>
        </p:sp>
        <p:sp>
          <p:nvSpPr>
            <p:cNvPr id="280653" name="Line 77"/>
            <p:cNvSpPr>
              <a:spLocks noChangeShapeType="1"/>
            </p:cNvSpPr>
            <p:nvPr/>
          </p:nvSpPr>
          <p:spPr bwMode="auto">
            <a:xfrm flipH="1">
              <a:off x="4199" y="3555"/>
              <a:ext cx="439" cy="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0654" name="Line 78"/>
            <p:cNvSpPr>
              <a:spLocks noChangeShapeType="1"/>
            </p:cNvSpPr>
            <p:nvPr/>
          </p:nvSpPr>
          <p:spPr bwMode="auto">
            <a:xfrm flipH="1">
              <a:off x="3776" y="3081"/>
              <a:ext cx="453" cy="311"/>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0655" name="Text Box 79"/>
            <p:cNvSpPr txBox="1">
              <a:spLocks noChangeArrowheads="1"/>
            </p:cNvSpPr>
            <p:nvPr/>
          </p:nvSpPr>
          <p:spPr bwMode="auto">
            <a:xfrm>
              <a:off x="4115" y="2953"/>
              <a:ext cx="842"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手際が悪い</a:t>
              </a:r>
            </a:p>
          </p:txBody>
        </p:sp>
        <p:sp>
          <p:nvSpPr>
            <p:cNvPr id="280656" name="Line 80"/>
            <p:cNvSpPr>
              <a:spLocks noChangeShapeType="1"/>
            </p:cNvSpPr>
            <p:nvPr/>
          </p:nvSpPr>
          <p:spPr bwMode="auto">
            <a:xfrm flipH="1">
              <a:off x="4079" y="3189"/>
              <a:ext cx="211" cy="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0657" name="Text Box 81"/>
            <p:cNvSpPr txBox="1">
              <a:spLocks noChangeArrowheads="1"/>
            </p:cNvSpPr>
            <p:nvPr/>
          </p:nvSpPr>
          <p:spPr bwMode="auto">
            <a:xfrm>
              <a:off x="4260" y="3117"/>
              <a:ext cx="842"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a:t>教育不足</a:t>
              </a:r>
            </a:p>
          </p:txBody>
        </p:sp>
        <p:sp>
          <p:nvSpPr>
            <p:cNvPr id="280658" name="Line 82"/>
            <p:cNvSpPr>
              <a:spLocks noChangeShapeType="1"/>
            </p:cNvSpPr>
            <p:nvPr/>
          </p:nvSpPr>
          <p:spPr bwMode="auto">
            <a:xfrm flipH="1">
              <a:off x="3485" y="3164"/>
              <a:ext cx="316" cy="219"/>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0659" name="Text Box 83"/>
            <p:cNvSpPr txBox="1">
              <a:spLocks noChangeArrowheads="1"/>
            </p:cNvSpPr>
            <p:nvPr/>
          </p:nvSpPr>
          <p:spPr bwMode="auto">
            <a:xfrm>
              <a:off x="3721" y="2979"/>
              <a:ext cx="723"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a:t>工数不足</a:t>
              </a:r>
            </a:p>
          </p:txBody>
        </p:sp>
        <p:sp>
          <p:nvSpPr>
            <p:cNvPr id="280660" name="Line 84"/>
            <p:cNvSpPr>
              <a:spLocks noChangeShapeType="1"/>
            </p:cNvSpPr>
            <p:nvPr/>
          </p:nvSpPr>
          <p:spPr bwMode="auto">
            <a:xfrm flipH="1">
              <a:off x="3341" y="2131"/>
              <a:ext cx="658" cy="2"/>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0661" name="Text Box 85"/>
            <p:cNvSpPr txBox="1">
              <a:spLocks noChangeArrowheads="1"/>
            </p:cNvSpPr>
            <p:nvPr/>
          </p:nvSpPr>
          <p:spPr bwMode="auto">
            <a:xfrm>
              <a:off x="3980" y="2014"/>
              <a:ext cx="1381"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ﾒﾆｭｰにより並びの長さに偏り</a:t>
              </a:r>
            </a:p>
          </p:txBody>
        </p:sp>
        <p:sp>
          <p:nvSpPr>
            <p:cNvPr id="280662" name="Line 86"/>
            <p:cNvSpPr>
              <a:spLocks noChangeShapeType="1"/>
            </p:cNvSpPr>
            <p:nvPr/>
          </p:nvSpPr>
          <p:spPr bwMode="auto">
            <a:xfrm flipH="1">
              <a:off x="3546" y="2008"/>
              <a:ext cx="174" cy="124"/>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0663" name="Text Box 87"/>
            <p:cNvSpPr txBox="1">
              <a:spLocks noChangeArrowheads="1"/>
            </p:cNvSpPr>
            <p:nvPr/>
          </p:nvSpPr>
          <p:spPr bwMode="auto">
            <a:xfrm>
              <a:off x="3331" y="1894"/>
              <a:ext cx="1609" cy="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100"/>
                <a:t>ﾒﾆｭｰ別にに長さを想定していない</a:t>
              </a:r>
            </a:p>
          </p:txBody>
        </p:sp>
      </p:grpSp>
      <p:sp>
        <p:nvSpPr>
          <p:cNvPr id="280664" name="Text Box 88"/>
          <p:cNvSpPr txBox="1">
            <a:spLocks noChangeArrowheads="1"/>
          </p:cNvSpPr>
          <p:nvPr/>
        </p:nvSpPr>
        <p:spPr bwMode="auto">
          <a:xfrm>
            <a:off x="98425" y="53975"/>
            <a:ext cx="5530850" cy="714375"/>
          </a:xfrm>
          <a:prstGeom prst="rect">
            <a:avLst/>
          </a:prstGeom>
          <a:solidFill>
            <a:srgbClr val="FF00FF"/>
          </a:solidFill>
          <a:ln w="12700">
            <a:solidFill>
              <a:srgbClr val="FFC1C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r>
              <a:rPr lang="ja-JP" altLang="en-US" sz="4000" b="1">
                <a:effectLst>
                  <a:outerShdw blurRad="38100" dist="38100" dir="2700000" algn="tl">
                    <a:srgbClr val="FFFFFF"/>
                  </a:outerShdw>
                </a:effectLst>
                <a:ea typeface="HG創英角ﾎﾟｯﾌﾟ体" pitchFamily="49" charset="-128"/>
              </a:rPr>
              <a:t>　</a:t>
            </a:r>
            <a:r>
              <a:rPr lang="ja-JP" altLang="en-US" sz="4000" b="1">
                <a:solidFill>
                  <a:schemeClr val="bg1"/>
                </a:solidFill>
                <a:effectLst>
                  <a:outerShdw blurRad="38100" dist="38100" dir="2700000" algn="tl">
                    <a:srgbClr val="000000"/>
                  </a:outerShdw>
                </a:effectLst>
                <a:ea typeface="HG創英角ﾎﾟｯﾌﾟ体" pitchFamily="49" charset="-128"/>
              </a:rPr>
              <a:t>１．特性要因図</a:t>
            </a:r>
            <a:r>
              <a:rPr lang="ja-JP" altLang="en-US" sz="3200" b="1">
                <a:solidFill>
                  <a:schemeClr val="bg1"/>
                </a:solidFill>
                <a:effectLst>
                  <a:outerShdw blurRad="38100" dist="38100" dir="2700000" algn="tl">
                    <a:srgbClr val="000000"/>
                  </a:outerShdw>
                </a:effectLst>
                <a:ea typeface="HG創英角ﾎﾟｯﾌﾟ体" pitchFamily="49" charset="-128"/>
              </a:rPr>
              <a:t>とは</a:t>
            </a:r>
          </a:p>
        </p:txBody>
      </p:sp>
      <p:pic>
        <p:nvPicPr>
          <p:cNvPr id="280665" name="Picture 8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21425" y="188913"/>
            <a:ext cx="2160588" cy="1268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80666" name="Text Box 90"/>
          <p:cNvSpPr txBox="1">
            <a:spLocks noChangeArrowheads="1"/>
          </p:cNvSpPr>
          <p:nvPr/>
        </p:nvSpPr>
        <p:spPr bwMode="auto">
          <a:xfrm>
            <a:off x="298450" y="1423988"/>
            <a:ext cx="8845550" cy="779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800" b="1"/>
              <a:t>　　　</a:t>
            </a:r>
            <a:r>
              <a:rPr lang="ja-JP" altLang="en-US" sz="1800" b="1">
                <a:solidFill>
                  <a:schemeClr val="accent2"/>
                </a:solidFill>
              </a:rPr>
              <a:t>特性要因図とは、「</a:t>
            </a:r>
            <a:r>
              <a:rPr lang="ja-JP" altLang="en-US" sz="1800" b="1">
                <a:solidFill>
                  <a:srgbClr val="FF0000"/>
                </a:solidFill>
              </a:rPr>
              <a:t>問題とする特性</a:t>
            </a:r>
            <a:r>
              <a:rPr lang="ja-JP" altLang="en-US" sz="1800" b="1">
                <a:solidFill>
                  <a:schemeClr val="accent2"/>
                </a:solidFill>
              </a:rPr>
              <a:t>とそれに影響を及ぼしていると思われる</a:t>
            </a:r>
          </a:p>
          <a:p>
            <a:pPr algn="ctr">
              <a:spcBef>
                <a:spcPct val="50000"/>
              </a:spcBef>
            </a:pPr>
            <a:r>
              <a:rPr lang="ja-JP" altLang="en-US" sz="1800" b="1">
                <a:solidFill>
                  <a:srgbClr val="FF0000"/>
                </a:solidFill>
              </a:rPr>
              <a:t>要因との関係</a:t>
            </a:r>
            <a:r>
              <a:rPr lang="ja-JP" altLang="en-US" sz="1800" b="1">
                <a:solidFill>
                  <a:schemeClr val="accent2"/>
                </a:solidFill>
              </a:rPr>
              <a:t>を整理して、魚の骨のような図に</a:t>
            </a:r>
            <a:r>
              <a:rPr lang="ja-JP" altLang="en-US" sz="1800" b="1">
                <a:solidFill>
                  <a:srgbClr val="FF0000"/>
                </a:solidFill>
              </a:rPr>
              <a:t>体系的にまとめたもの</a:t>
            </a:r>
            <a:r>
              <a:rPr lang="ja-JP" altLang="en-US" sz="1800" b="1">
                <a:solidFill>
                  <a:schemeClr val="accent2"/>
                </a:solidFill>
              </a:rPr>
              <a:t>」である。</a:t>
            </a:r>
            <a:r>
              <a:rPr lang="ja-JP" altLang="en-US" sz="1800" b="1"/>
              <a:t>　</a:t>
            </a:r>
          </a:p>
        </p:txBody>
      </p:sp>
      <p:sp>
        <p:nvSpPr>
          <p:cNvPr id="280667" name="Text Box 91"/>
          <p:cNvSpPr txBox="1">
            <a:spLocks noChangeArrowheads="1"/>
          </p:cNvSpPr>
          <p:nvPr/>
        </p:nvSpPr>
        <p:spPr bwMode="auto">
          <a:xfrm>
            <a:off x="8405813" y="100013"/>
            <a:ext cx="7381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a:t>P</a:t>
            </a:r>
            <a:r>
              <a:rPr lang="ja-JP" altLang="en-US" sz="1600"/>
              <a:t>３５</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80666"/>
                                        </p:tgtEl>
                                        <p:attrNameLst>
                                          <p:attrName>style.visibility</p:attrName>
                                        </p:attrNameLst>
                                      </p:cBhvr>
                                      <p:to>
                                        <p:strVal val="visible"/>
                                      </p:to>
                                    </p:set>
                                    <p:anim calcmode="lin" valueType="num">
                                      <p:cBhvr additive="base">
                                        <p:cTn id="7" dur="500" fill="hold"/>
                                        <p:tgtEl>
                                          <p:spTgt spid="280666"/>
                                        </p:tgtEl>
                                        <p:attrNameLst>
                                          <p:attrName>ppt_x</p:attrName>
                                        </p:attrNameLst>
                                      </p:cBhvr>
                                      <p:tavLst>
                                        <p:tav tm="0">
                                          <p:val>
                                            <p:strVal val="0-#ppt_w/2"/>
                                          </p:val>
                                        </p:tav>
                                        <p:tav tm="100000">
                                          <p:val>
                                            <p:strVal val="#ppt_x"/>
                                          </p:val>
                                        </p:tav>
                                      </p:tavLst>
                                    </p:anim>
                                    <p:anim calcmode="lin" valueType="num">
                                      <p:cBhvr additive="base">
                                        <p:cTn id="8" dur="500" fill="hold"/>
                                        <p:tgtEl>
                                          <p:spTgt spid="280666"/>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280579"/>
                                        </p:tgtEl>
                                        <p:attrNameLst>
                                          <p:attrName>style.visibility</p:attrName>
                                        </p:attrNameLst>
                                      </p:cBhvr>
                                      <p:to>
                                        <p:strVal val="visible"/>
                                      </p:to>
                                    </p:set>
                                    <p:anim calcmode="lin" valueType="num">
                                      <p:cBhvr additive="base">
                                        <p:cTn id="13" dur="500" fill="hold"/>
                                        <p:tgtEl>
                                          <p:spTgt spid="280579"/>
                                        </p:tgtEl>
                                        <p:attrNameLst>
                                          <p:attrName>ppt_x</p:attrName>
                                        </p:attrNameLst>
                                      </p:cBhvr>
                                      <p:tavLst>
                                        <p:tav tm="0">
                                          <p:val>
                                            <p:strVal val="0-#ppt_w/2"/>
                                          </p:val>
                                        </p:tav>
                                        <p:tav tm="100000">
                                          <p:val>
                                            <p:strVal val="#ppt_x"/>
                                          </p:val>
                                        </p:tav>
                                      </p:tavLst>
                                    </p:anim>
                                    <p:anim calcmode="lin" valueType="num">
                                      <p:cBhvr additive="base">
                                        <p:cTn id="14" dur="500" fill="hold"/>
                                        <p:tgtEl>
                                          <p:spTgt spid="28057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0666" grpId="0" autoUpdateAnimBg="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538" name="Text Box 2"/>
          <p:cNvSpPr txBox="1">
            <a:spLocks noChangeArrowheads="1"/>
          </p:cNvSpPr>
          <p:nvPr/>
        </p:nvSpPr>
        <p:spPr bwMode="auto">
          <a:xfrm>
            <a:off x="41275" y="25400"/>
            <a:ext cx="4695825" cy="654050"/>
          </a:xfrm>
          <a:prstGeom prst="rect">
            <a:avLst/>
          </a:prstGeom>
          <a:solidFill>
            <a:srgbClr val="FFC1C1"/>
          </a:solidFill>
          <a:ln w="12700">
            <a:solidFill>
              <a:srgbClr val="FFC1C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3600" b="1">
                <a:effectLst>
                  <a:outerShdw blurRad="38100" dist="38100" dir="2700000" algn="tl">
                    <a:srgbClr val="FFFFFF"/>
                  </a:outerShdw>
                </a:effectLst>
                <a:ea typeface="HG創英角ﾎﾟｯﾌﾟ体" pitchFamily="49" charset="-128"/>
              </a:rPr>
              <a:t>わかり易く言うと！</a:t>
            </a:r>
          </a:p>
        </p:txBody>
      </p:sp>
      <p:sp>
        <p:nvSpPr>
          <p:cNvPr id="321539" name="Text Box 3"/>
          <p:cNvSpPr txBox="1">
            <a:spLocks noChangeArrowheads="1"/>
          </p:cNvSpPr>
          <p:nvPr/>
        </p:nvSpPr>
        <p:spPr bwMode="auto">
          <a:xfrm>
            <a:off x="146050" y="3786188"/>
            <a:ext cx="8926513" cy="336550"/>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b="1"/>
              <a:t>③</a:t>
            </a:r>
            <a:r>
              <a:rPr lang="ja-JP" altLang="en-US" sz="1600" b="1"/>
              <a:t>一般に職場の問題や品質不良の</a:t>
            </a:r>
            <a:r>
              <a:rPr lang="ja-JP" altLang="en-US" sz="1600" b="1">
                <a:solidFill>
                  <a:srgbClr val="FF0000"/>
                </a:solidFill>
              </a:rPr>
              <a:t>原因を探す時</a:t>
            </a:r>
            <a:r>
              <a:rPr lang="ja-JP" altLang="en-US" sz="1600" b="1"/>
              <a:t>に用いる。</a:t>
            </a:r>
          </a:p>
        </p:txBody>
      </p:sp>
      <p:grpSp>
        <p:nvGrpSpPr>
          <p:cNvPr id="321540" name="Group 4"/>
          <p:cNvGrpSpPr>
            <a:grpSpLocks/>
          </p:cNvGrpSpPr>
          <p:nvPr/>
        </p:nvGrpSpPr>
        <p:grpSpPr bwMode="auto">
          <a:xfrm>
            <a:off x="381000" y="4137025"/>
            <a:ext cx="3813175" cy="2452688"/>
            <a:chOff x="240" y="2606"/>
            <a:chExt cx="2402" cy="1545"/>
          </a:xfrm>
        </p:grpSpPr>
        <p:sp>
          <p:nvSpPr>
            <p:cNvPr id="321541" name="AutoShape 5"/>
            <p:cNvSpPr>
              <a:spLocks noChangeArrowheads="1"/>
            </p:cNvSpPr>
            <p:nvPr/>
          </p:nvSpPr>
          <p:spPr bwMode="auto">
            <a:xfrm>
              <a:off x="256" y="2696"/>
              <a:ext cx="2386" cy="1455"/>
            </a:xfrm>
            <a:prstGeom prst="roundRect">
              <a:avLst>
                <a:gd name="adj" fmla="val 16667"/>
              </a:avLst>
            </a:prstGeom>
            <a:noFill/>
            <a:ln w="28575">
              <a:solidFill>
                <a:schemeClr val="tx1"/>
              </a:solidFill>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1542" name="Text Box 6"/>
            <p:cNvSpPr txBox="1">
              <a:spLocks noChangeArrowheads="1"/>
            </p:cNvSpPr>
            <p:nvPr/>
          </p:nvSpPr>
          <p:spPr bwMode="auto">
            <a:xfrm>
              <a:off x="777" y="2606"/>
              <a:ext cx="1024" cy="230"/>
            </a:xfrm>
            <a:prstGeom prst="rect">
              <a:avLst/>
            </a:prstGeom>
            <a:solidFill>
              <a:srgbClr val="CCECFF"/>
            </a:solidFill>
            <a:ln w="28575">
              <a:solidFill>
                <a:srgbClr val="FF0000"/>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b="1"/>
                <a:t>ねらい</a:t>
              </a:r>
            </a:p>
          </p:txBody>
        </p:sp>
        <p:sp>
          <p:nvSpPr>
            <p:cNvPr id="321543" name="Text Box 7"/>
            <p:cNvSpPr txBox="1">
              <a:spLocks noChangeArrowheads="1"/>
            </p:cNvSpPr>
            <p:nvPr/>
          </p:nvSpPr>
          <p:spPr bwMode="auto">
            <a:xfrm>
              <a:off x="393" y="2862"/>
              <a:ext cx="190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800" b="1"/>
                <a:t>重要要因を探すことである</a:t>
              </a:r>
            </a:p>
          </p:txBody>
        </p:sp>
        <p:sp>
          <p:nvSpPr>
            <p:cNvPr id="321544" name="Text Box 8"/>
            <p:cNvSpPr txBox="1">
              <a:spLocks noChangeArrowheads="1"/>
            </p:cNvSpPr>
            <p:nvPr/>
          </p:nvSpPr>
          <p:spPr bwMode="auto">
            <a:xfrm>
              <a:off x="489" y="3048"/>
              <a:ext cx="2103"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（真因がわかったと言うことではない）</a:t>
              </a:r>
            </a:p>
          </p:txBody>
        </p:sp>
        <p:sp>
          <p:nvSpPr>
            <p:cNvPr id="321545" name="Text Box 9"/>
            <p:cNvSpPr txBox="1">
              <a:spLocks noChangeArrowheads="1"/>
            </p:cNvSpPr>
            <p:nvPr/>
          </p:nvSpPr>
          <p:spPr bwMode="auto">
            <a:xfrm>
              <a:off x="243" y="3315"/>
              <a:ext cx="2387"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＜成功例＞  不良の原因を整理するとわかり</a:t>
              </a:r>
            </a:p>
          </p:txBody>
        </p:sp>
        <p:sp>
          <p:nvSpPr>
            <p:cNvPr id="321546" name="Text Box 10"/>
            <p:cNvSpPr txBox="1">
              <a:spLocks noChangeArrowheads="1"/>
            </p:cNvSpPr>
            <p:nvPr/>
          </p:nvSpPr>
          <p:spPr bwMode="auto">
            <a:xfrm>
              <a:off x="852" y="3465"/>
              <a:ext cx="175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やすいし、説明しやすい</a:t>
              </a:r>
            </a:p>
          </p:txBody>
        </p:sp>
        <p:sp>
          <p:nvSpPr>
            <p:cNvPr id="321547" name="Text Box 11"/>
            <p:cNvSpPr txBox="1">
              <a:spLocks noChangeArrowheads="1"/>
            </p:cNvSpPr>
            <p:nvPr/>
          </p:nvSpPr>
          <p:spPr bwMode="auto">
            <a:xfrm>
              <a:off x="240" y="3726"/>
              <a:ext cx="2387"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＜失敗例＞  一つの原因でたくさんの結果を</a:t>
              </a:r>
            </a:p>
          </p:txBody>
        </p:sp>
        <p:sp>
          <p:nvSpPr>
            <p:cNvPr id="321548" name="Text Box 12"/>
            <p:cNvSpPr txBox="1">
              <a:spLocks noChangeArrowheads="1"/>
            </p:cNvSpPr>
            <p:nvPr/>
          </p:nvSpPr>
          <p:spPr bwMode="auto">
            <a:xfrm>
              <a:off x="849" y="3876"/>
              <a:ext cx="175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出そうとすること</a:t>
              </a:r>
            </a:p>
          </p:txBody>
        </p:sp>
      </p:grpSp>
      <p:grpSp>
        <p:nvGrpSpPr>
          <p:cNvPr id="321549" name="Group 13"/>
          <p:cNvGrpSpPr>
            <a:grpSpLocks/>
          </p:cNvGrpSpPr>
          <p:nvPr/>
        </p:nvGrpSpPr>
        <p:grpSpPr bwMode="auto">
          <a:xfrm>
            <a:off x="4297363" y="4103688"/>
            <a:ext cx="4584700" cy="2481262"/>
            <a:chOff x="2707" y="2585"/>
            <a:chExt cx="2888" cy="1563"/>
          </a:xfrm>
        </p:grpSpPr>
        <p:sp>
          <p:nvSpPr>
            <p:cNvPr id="321550" name="AutoShape 14"/>
            <p:cNvSpPr>
              <a:spLocks noChangeArrowheads="1"/>
            </p:cNvSpPr>
            <p:nvPr/>
          </p:nvSpPr>
          <p:spPr bwMode="auto">
            <a:xfrm>
              <a:off x="3124" y="2693"/>
              <a:ext cx="2386" cy="1455"/>
            </a:xfrm>
            <a:prstGeom prst="roundRect">
              <a:avLst>
                <a:gd name="adj" fmla="val 16667"/>
              </a:avLst>
            </a:prstGeom>
            <a:noFill/>
            <a:ln w="28575">
              <a:solidFill>
                <a:schemeClr val="tx1"/>
              </a:solidFill>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1551" name="AutoShape 15"/>
            <p:cNvSpPr>
              <a:spLocks noChangeArrowheads="1"/>
            </p:cNvSpPr>
            <p:nvPr/>
          </p:nvSpPr>
          <p:spPr bwMode="auto">
            <a:xfrm>
              <a:off x="2707" y="2985"/>
              <a:ext cx="356" cy="777"/>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accent1"/>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1552" name="Text Box 16"/>
            <p:cNvSpPr txBox="1">
              <a:spLocks noChangeArrowheads="1"/>
            </p:cNvSpPr>
            <p:nvPr/>
          </p:nvSpPr>
          <p:spPr bwMode="auto">
            <a:xfrm>
              <a:off x="3507" y="2585"/>
              <a:ext cx="1609" cy="230"/>
            </a:xfrm>
            <a:prstGeom prst="rect">
              <a:avLst/>
            </a:prstGeom>
            <a:solidFill>
              <a:srgbClr val="CCECFF"/>
            </a:solidFill>
            <a:ln w="28575">
              <a:solidFill>
                <a:srgbClr val="FF0000"/>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b="1"/>
                <a:t>どのような時に役立つか</a:t>
              </a:r>
            </a:p>
          </p:txBody>
        </p:sp>
        <p:sp>
          <p:nvSpPr>
            <p:cNvPr id="321553" name="Text Box 17"/>
            <p:cNvSpPr txBox="1">
              <a:spLocks noChangeArrowheads="1"/>
            </p:cNvSpPr>
            <p:nvPr/>
          </p:nvSpPr>
          <p:spPr bwMode="auto">
            <a:xfrm>
              <a:off x="3147" y="2961"/>
              <a:ext cx="2387"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（１）漠然とした</a:t>
              </a:r>
              <a:r>
                <a:rPr lang="ja-JP" altLang="en-US" sz="1400" b="1"/>
                <a:t>問題をはっきりさせたい</a:t>
              </a:r>
              <a:r>
                <a:rPr lang="ja-JP" altLang="en-US" sz="1400"/>
                <a:t>時</a:t>
              </a:r>
            </a:p>
          </p:txBody>
        </p:sp>
        <p:sp>
          <p:nvSpPr>
            <p:cNvPr id="321554" name="Text Box 18"/>
            <p:cNvSpPr txBox="1">
              <a:spLocks noChangeArrowheads="1"/>
            </p:cNvSpPr>
            <p:nvPr/>
          </p:nvSpPr>
          <p:spPr bwMode="auto">
            <a:xfrm>
              <a:off x="3153" y="3264"/>
              <a:ext cx="2387"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（２） 原因と考えられる要素を整理して</a:t>
              </a:r>
              <a:endParaRPr lang="ja-JP" altLang="en-US" sz="1400" b="1"/>
            </a:p>
          </p:txBody>
        </p:sp>
        <p:sp>
          <p:nvSpPr>
            <p:cNvPr id="321555" name="Text Box 19"/>
            <p:cNvSpPr txBox="1">
              <a:spLocks noChangeArrowheads="1"/>
            </p:cNvSpPr>
            <p:nvPr/>
          </p:nvSpPr>
          <p:spPr bwMode="auto">
            <a:xfrm>
              <a:off x="3150" y="3693"/>
              <a:ext cx="2387"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（３） 本質的な原因、</a:t>
              </a:r>
              <a:r>
                <a:rPr lang="ja-JP" altLang="en-US" sz="1400" b="1"/>
                <a:t>真の原因を深く追求</a:t>
              </a:r>
            </a:p>
          </p:txBody>
        </p:sp>
        <p:sp>
          <p:nvSpPr>
            <p:cNvPr id="321556" name="Text Box 20"/>
            <p:cNvSpPr txBox="1">
              <a:spLocks noChangeArrowheads="1"/>
            </p:cNvSpPr>
            <p:nvPr/>
          </p:nvSpPr>
          <p:spPr bwMode="auto">
            <a:xfrm>
              <a:off x="3336" y="3420"/>
              <a:ext cx="2259"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t>　　　　　　　　　　　　　考えをとめる</a:t>
              </a:r>
              <a:r>
                <a:rPr lang="ja-JP" altLang="en-US" sz="1400"/>
                <a:t>時</a:t>
              </a:r>
            </a:p>
          </p:txBody>
        </p:sp>
        <p:sp>
          <p:nvSpPr>
            <p:cNvPr id="321557" name="Text Box 21"/>
            <p:cNvSpPr txBox="1">
              <a:spLocks noChangeArrowheads="1"/>
            </p:cNvSpPr>
            <p:nvPr/>
          </p:nvSpPr>
          <p:spPr bwMode="auto">
            <a:xfrm>
              <a:off x="3333" y="3840"/>
              <a:ext cx="2259"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400"/>
                <a:t> </a:t>
              </a:r>
              <a:r>
                <a:rPr lang="ja-JP" altLang="en-US" sz="1400"/>
                <a:t>したい時</a:t>
              </a:r>
            </a:p>
          </p:txBody>
        </p:sp>
      </p:grpSp>
      <p:grpSp>
        <p:nvGrpSpPr>
          <p:cNvPr id="321558" name="Group 22"/>
          <p:cNvGrpSpPr>
            <a:grpSpLocks/>
          </p:cNvGrpSpPr>
          <p:nvPr/>
        </p:nvGrpSpPr>
        <p:grpSpPr bwMode="auto">
          <a:xfrm>
            <a:off x="100013" y="698500"/>
            <a:ext cx="8972550" cy="3094038"/>
            <a:chOff x="63" y="440"/>
            <a:chExt cx="5652" cy="1949"/>
          </a:xfrm>
        </p:grpSpPr>
        <p:sp>
          <p:nvSpPr>
            <p:cNvPr id="321559" name="Text Box 23"/>
            <p:cNvSpPr txBox="1">
              <a:spLocks noChangeArrowheads="1"/>
            </p:cNvSpPr>
            <p:nvPr/>
          </p:nvSpPr>
          <p:spPr bwMode="auto">
            <a:xfrm>
              <a:off x="92" y="759"/>
              <a:ext cx="5623" cy="212"/>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b="1"/>
                <a:t>①</a:t>
              </a:r>
              <a:r>
                <a:rPr lang="ja-JP" altLang="en-US" sz="1600" b="1"/>
                <a:t>ＱＣ７つ道具の中でも一番良く使われている手法である。</a:t>
              </a:r>
            </a:p>
          </p:txBody>
        </p:sp>
        <p:sp>
          <p:nvSpPr>
            <p:cNvPr id="321560" name="Text Box 24"/>
            <p:cNvSpPr txBox="1">
              <a:spLocks noChangeArrowheads="1"/>
            </p:cNvSpPr>
            <p:nvPr/>
          </p:nvSpPr>
          <p:spPr bwMode="auto">
            <a:xfrm>
              <a:off x="92" y="999"/>
              <a:ext cx="5623" cy="443"/>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b="1"/>
                <a:t>②</a:t>
              </a:r>
              <a:r>
                <a:rPr lang="ja-JP" altLang="en-US" sz="1600" b="1"/>
                <a:t>仕事の結果（特性）と、その原因（要因）の関係を表した図で、特性に対してどの要因が</a:t>
              </a:r>
            </a:p>
            <a:p>
              <a:pPr>
                <a:spcBef>
                  <a:spcPct val="50000"/>
                </a:spcBef>
              </a:pPr>
              <a:r>
                <a:rPr lang="ja-JP" altLang="en-US" sz="1600" b="1"/>
                <a:t>    どのように関係しているかが体系的にわかる。</a:t>
              </a:r>
            </a:p>
          </p:txBody>
        </p:sp>
        <p:sp>
          <p:nvSpPr>
            <p:cNvPr id="321561" name="Text Box 25"/>
            <p:cNvSpPr txBox="1">
              <a:spLocks noChangeArrowheads="1"/>
            </p:cNvSpPr>
            <p:nvPr/>
          </p:nvSpPr>
          <p:spPr bwMode="auto">
            <a:xfrm>
              <a:off x="63" y="440"/>
              <a:ext cx="1582" cy="312"/>
            </a:xfrm>
            <a:prstGeom prst="rect">
              <a:avLst/>
            </a:prstGeom>
            <a:noFill/>
            <a:ln w="38100" cmpd="dbl">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b="1">
                  <a:ea typeface="HGS創英角ﾎﾟｯﾌﾟ体" pitchFamily="50" charset="-128"/>
                </a:rPr>
                <a:t>◇</a:t>
              </a:r>
              <a:r>
                <a:rPr lang="ja-JP" altLang="en-US" b="1">
                  <a:ea typeface="HGS創英角ﾎﾟｯﾌﾟ体" pitchFamily="50" charset="-128"/>
                </a:rPr>
                <a:t>特性要因図は</a:t>
              </a:r>
            </a:p>
          </p:txBody>
        </p:sp>
        <p:sp>
          <p:nvSpPr>
            <p:cNvPr id="321562" name="AutoShape 26"/>
            <p:cNvSpPr>
              <a:spLocks noChangeArrowheads="1"/>
            </p:cNvSpPr>
            <p:nvPr/>
          </p:nvSpPr>
          <p:spPr bwMode="auto">
            <a:xfrm>
              <a:off x="2487" y="1481"/>
              <a:ext cx="2213" cy="704"/>
            </a:xfrm>
            <a:prstGeom prst="roundRect">
              <a:avLst>
                <a:gd name="adj" fmla="val 16667"/>
              </a:avLst>
            </a:prstGeom>
            <a:solidFill>
              <a:srgbClr val="FFFFCC"/>
            </a:solidFill>
            <a:ln w="12700">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1563" name="Line 27"/>
            <p:cNvSpPr>
              <a:spLocks noChangeShapeType="1"/>
            </p:cNvSpPr>
            <p:nvPr/>
          </p:nvSpPr>
          <p:spPr bwMode="auto">
            <a:xfrm>
              <a:off x="2706" y="1856"/>
              <a:ext cx="2039" cy="0"/>
            </a:xfrm>
            <a:prstGeom prst="line">
              <a:avLst/>
            </a:prstGeom>
            <a:noFill/>
            <a:ln w="38100">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1564" name="Line 28"/>
            <p:cNvSpPr>
              <a:spLocks noChangeShapeType="1"/>
            </p:cNvSpPr>
            <p:nvPr/>
          </p:nvSpPr>
          <p:spPr bwMode="auto">
            <a:xfrm>
              <a:off x="3054" y="1674"/>
              <a:ext cx="283" cy="163"/>
            </a:xfrm>
            <a:prstGeom prst="line">
              <a:avLst/>
            </a:prstGeom>
            <a:noFill/>
            <a:ln w="12700">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1565" name="Text Box 29"/>
            <p:cNvSpPr txBox="1">
              <a:spLocks noChangeArrowheads="1"/>
            </p:cNvSpPr>
            <p:nvPr/>
          </p:nvSpPr>
          <p:spPr bwMode="auto">
            <a:xfrm>
              <a:off x="2853" y="1510"/>
              <a:ext cx="384"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要因</a:t>
              </a:r>
            </a:p>
          </p:txBody>
        </p:sp>
        <p:sp>
          <p:nvSpPr>
            <p:cNvPr id="321566" name="Line 30"/>
            <p:cNvSpPr>
              <a:spLocks noChangeShapeType="1"/>
            </p:cNvSpPr>
            <p:nvPr/>
          </p:nvSpPr>
          <p:spPr bwMode="auto">
            <a:xfrm>
              <a:off x="3582" y="1671"/>
              <a:ext cx="283" cy="163"/>
            </a:xfrm>
            <a:prstGeom prst="line">
              <a:avLst/>
            </a:prstGeom>
            <a:noFill/>
            <a:ln w="12700">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1567" name="Text Box 31"/>
            <p:cNvSpPr txBox="1">
              <a:spLocks noChangeArrowheads="1"/>
            </p:cNvSpPr>
            <p:nvPr/>
          </p:nvSpPr>
          <p:spPr bwMode="auto">
            <a:xfrm>
              <a:off x="3381" y="1498"/>
              <a:ext cx="384"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要因</a:t>
              </a:r>
            </a:p>
          </p:txBody>
        </p:sp>
        <p:sp>
          <p:nvSpPr>
            <p:cNvPr id="321568" name="Line 32"/>
            <p:cNvSpPr>
              <a:spLocks noChangeShapeType="1"/>
            </p:cNvSpPr>
            <p:nvPr/>
          </p:nvSpPr>
          <p:spPr bwMode="auto">
            <a:xfrm>
              <a:off x="4137" y="1677"/>
              <a:ext cx="283" cy="163"/>
            </a:xfrm>
            <a:prstGeom prst="line">
              <a:avLst/>
            </a:prstGeom>
            <a:noFill/>
            <a:ln w="12700">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1569" name="Text Box 33"/>
            <p:cNvSpPr txBox="1">
              <a:spLocks noChangeArrowheads="1"/>
            </p:cNvSpPr>
            <p:nvPr/>
          </p:nvSpPr>
          <p:spPr bwMode="auto">
            <a:xfrm>
              <a:off x="3936" y="1504"/>
              <a:ext cx="384"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要因</a:t>
              </a:r>
            </a:p>
          </p:txBody>
        </p:sp>
        <p:sp>
          <p:nvSpPr>
            <p:cNvPr id="321570" name="Line 34"/>
            <p:cNvSpPr>
              <a:spLocks noChangeShapeType="1"/>
            </p:cNvSpPr>
            <p:nvPr/>
          </p:nvSpPr>
          <p:spPr bwMode="auto">
            <a:xfrm flipV="1">
              <a:off x="3072" y="1856"/>
              <a:ext cx="183" cy="183"/>
            </a:xfrm>
            <a:prstGeom prst="line">
              <a:avLst/>
            </a:prstGeom>
            <a:noFill/>
            <a:ln w="12700">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1571" name="Text Box 35"/>
            <p:cNvSpPr txBox="1">
              <a:spLocks noChangeArrowheads="1"/>
            </p:cNvSpPr>
            <p:nvPr/>
          </p:nvSpPr>
          <p:spPr bwMode="auto">
            <a:xfrm>
              <a:off x="2895" y="2011"/>
              <a:ext cx="384"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要因</a:t>
              </a:r>
            </a:p>
          </p:txBody>
        </p:sp>
        <p:sp>
          <p:nvSpPr>
            <p:cNvPr id="321572" name="Line 36"/>
            <p:cNvSpPr>
              <a:spLocks noChangeShapeType="1"/>
            </p:cNvSpPr>
            <p:nvPr/>
          </p:nvSpPr>
          <p:spPr bwMode="auto">
            <a:xfrm flipV="1">
              <a:off x="3564" y="1862"/>
              <a:ext cx="183" cy="183"/>
            </a:xfrm>
            <a:prstGeom prst="line">
              <a:avLst/>
            </a:prstGeom>
            <a:noFill/>
            <a:ln w="12700">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1573" name="Text Box 37"/>
            <p:cNvSpPr txBox="1">
              <a:spLocks noChangeArrowheads="1"/>
            </p:cNvSpPr>
            <p:nvPr/>
          </p:nvSpPr>
          <p:spPr bwMode="auto">
            <a:xfrm>
              <a:off x="3387" y="2017"/>
              <a:ext cx="384"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要因</a:t>
              </a:r>
            </a:p>
          </p:txBody>
        </p:sp>
        <p:sp>
          <p:nvSpPr>
            <p:cNvPr id="321574" name="Line 38"/>
            <p:cNvSpPr>
              <a:spLocks noChangeShapeType="1"/>
            </p:cNvSpPr>
            <p:nvPr/>
          </p:nvSpPr>
          <p:spPr bwMode="auto">
            <a:xfrm flipV="1">
              <a:off x="4128" y="1868"/>
              <a:ext cx="183" cy="183"/>
            </a:xfrm>
            <a:prstGeom prst="line">
              <a:avLst/>
            </a:prstGeom>
            <a:noFill/>
            <a:ln w="12700">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1575" name="Text Box 39"/>
            <p:cNvSpPr txBox="1">
              <a:spLocks noChangeArrowheads="1"/>
            </p:cNvSpPr>
            <p:nvPr/>
          </p:nvSpPr>
          <p:spPr bwMode="auto">
            <a:xfrm>
              <a:off x="3951" y="2023"/>
              <a:ext cx="384"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要因</a:t>
              </a:r>
            </a:p>
          </p:txBody>
        </p:sp>
        <p:sp>
          <p:nvSpPr>
            <p:cNvPr id="321576" name="Text Box 40"/>
            <p:cNvSpPr txBox="1">
              <a:spLocks noChangeArrowheads="1"/>
            </p:cNvSpPr>
            <p:nvPr/>
          </p:nvSpPr>
          <p:spPr bwMode="auto">
            <a:xfrm>
              <a:off x="3456" y="2177"/>
              <a:ext cx="64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b="1"/>
                <a:t>（原因）</a:t>
              </a:r>
            </a:p>
          </p:txBody>
        </p:sp>
        <p:sp>
          <p:nvSpPr>
            <p:cNvPr id="321577" name="Text Box 41"/>
            <p:cNvSpPr txBox="1">
              <a:spLocks noChangeArrowheads="1"/>
            </p:cNvSpPr>
            <p:nvPr/>
          </p:nvSpPr>
          <p:spPr bwMode="auto">
            <a:xfrm>
              <a:off x="4743" y="1735"/>
              <a:ext cx="658"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2000" b="1"/>
                <a:t>特性</a:t>
              </a:r>
            </a:p>
          </p:txBody>
        </p:sp>
        <p:sp>
          <p:nvSpPr>
            <p:cNvPr id="321578" name="Text Box 42"/>
            <p:cNvSpPr txBox="1">
              <a:spLocks noChangeArrowheads="1"/>
            </p:cNvSpPr>
            <p:nvPr/>
          </p:nvSpPr>
          <p:spPr bwMode="auto">
            <a:xfrm>
              <a:off x="4755" y="2008"/>
              <a:ext cx="64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b="1"/>
                <a:t>（結果）</a:t>
              </a:r>
            </a:p>
          </p:txBody>
        </p:sp>
        <p:sp>
          <p:nvSpPr>
            <p:cNvPr id="321579" name="AutoShape 43"/>
            <p:cNvSpPr>
              <a:spLocks noChangeArrowheads="1"/>
            </p:cNvSpPr>
            <p:nvPr/>
          </p:nvSpPr>
          <p:spPr bwMode="auto">
            <a:xfrm>
              <a:off x="1432" y="1429"/>
              <a:ext cx="1015" cy="650"/>
            </a:xfrm>
            <a:prstGeom prst="wedgeEllipseCallout">
              <a:avLst>
                <a:gd name="adj1" fmla="val -84287"/>
                <a:gd name="adj2" fmla="val -7537"/>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endParaRPr lang="ja-JP" altLang="ja-JP" sz="1400"/>
            </a:p>
          </p:txBody>
        </p:sp>
        <p:sp>
          <p:nvSpPr>
            <p:cNvPr id="321580" name="Text Box 44"/>
            <p:cNvSpPr txBox="1">
              <a:spLocks noChangeArrowheads="1"/>
            </p:cNvSpPr>
            <p:nvPr/>
          </p:nvSpPr>
          <p:spPr bwMode="auto">
            <a:xfrm>
              <a:off x="1489" y="1500"/>
              <a:ext cx="897"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一つの結果には</a:t>
              </a:r>
            </a:p>
          </p:txBody>
        </p:sp>
        <p:sp>
          <p:nvSpPr>
            <p:cNvPr id="321581" name="Text Box 45"/>
            <p:cNvSpPr txBox="1">
              <a:spLocks noChangeArrowheads="1"/>
            </p:cNvSpPr>
            <p:nvPr/>
          </p:nvSpPr>
          <p:spPr bwMode="auto">
            <a:xfrm>
              <a:off x="1441" y="1686"/>
              <a:ext cx="1007"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多くの原因が</a:t>
              </a:r>
            </a:p>
          </p:txBody>
        </p:sp>
        <p:sp>
          <p:nvSpPr>
            <p:cNvPr id="321582" name="Text Box 46"/>
            <p:cNvSpPr txBox="1">
              <a:spLocks noChangeArrowheads="1"/>
            </p:cNvSpPr>
            <p:nvPr/>
          </p:nvSpPr>
          <p:spPr bwMode="auto">
            <a:xfrm>
              <a:off x="1474" y="1845"/>
              <a:ext cx="1007"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あるヨ！</a:t>
              </a:r>
            </a:p>
          </p:txBody>
        </p:sp>
        <p:grpSp>
          <p:nvGrpSpPr>
            <p:cNvPr id="321583" name="Group 47"/>
            <p:cNvGrpSpPr>
              <a:grpSpLocks/>
            </p:cNvGrpSpPr>
            <p:nvPr/>
          </p:nvGrpSpPr>
          <p:grpSpPr bwMode="auto">
            <a:xfrm>
              <a:off x="505" y="1478"/>
              <a:ext cx="909" cy="791"/>
              <a:chOff x="866" y="3143"/>
              <a:chExt cx="909" cy="1138"/>
            </a:xfrm>
          </p:grpSpPr>
          <p:sp>
            <p:nvSpPr>
              <p:cNvPr id="321584" name="Freeform 48"/>
              <p:cNvSpPr>
                <a:spLocks/>
              </p:cNvSpPr>
              <p:nvPr/>
            </p:nvSpPr>
            <p:spPr bwMode="auto">
              <a:xfrm>
                <a:off x="1180" y="4198"/>
                <a:ext cx="290" cy="83"/>
              </a:xfrm>
              <a:custGeom>
                <a:avLst/>
                <a:gdLst>
                  <a:gd name="T0" fmla="*/ 28 w 290"/>
                  <a:gd name="T1" fmla="*/ 5 h 83"/>
                  <a:gd name="T2" fmla="*/ 19 w 290"/>
                  <a:gd name="T3" fmla="*/ 13 h 83"/>
                  <a:gd name="T4" fmla="*/ 9 w 290"/>
                  <a:gd name="T5" fmla="*/ 24 h 83"/>
                  <a:gd name="T6" fmla="*/ 3 w 290"/>
                  <a:gd name="T7" fmla="*/ 35 h 83"/>
                  <a:gd name="T8" fmla="*/ 0 w 290"/>
                  <a:gd name="T9" fmla="*/ 46 h 83"/>
                  <a:gd name="T10" fmla="*/ 0 w 290"/>
                  <a:gd name="T11" fmla="*/ 57 h 83"/>
                  <a:gd name="T12" fmla="*/ 7 w 290"/>
                  <a:gd name="T13" fmla="*/ 66 h 83"/>
                  <a:gd name="T14" fmla="*/ 16 w 290"/>
                  <a:gd name="T15" fmla="*/ 72 h 83"/>
                  <a:gd name="T16" fmla="*/ 30 w 290"/>
                  <a:gd name="T17" fmla="*/ 79 h 83"/>
                  <a:gd name="T18" fmla="*/ 35 w 290"/>
                  <a:gd name="T19" fmla="*/ 79 h 83"/>
                  <a:gd name="T20" fmla="*/ 44 w 290"/>
                  <a:gd name="T21" fmla="*/ 79 h 83"/>
                  <a:gd name="T22" fmla="*/ 58 w 290"/>
                  <a:gd name="T23" fmla="*/ 79 h 83"/>
                  <a:gd name="T24" fmla="*/ 74 w 290"/>
                  <a:gd name="T25" fmla="*/ 79 h 83"/>
                  <a:gd name="T26" fmla="*/ 90 w 290"/>
                  <a:gd name="T27" fmla="*/ 79 h 83"/>
                  <a:gd name="T28" fmla="*/ 106 w 290"/>
                  <a:gd name="T29" fmla="*/ 76 h 83"/>
                  <a:gd name="T30" fmla="*/ 117 w 290"/>
                  <a:gd name="T31" fmla="*/ 74 h 83"/>
                  <a:gd name="T32" fmla="*/ 124 w 290"/>
                  <a:gd name="T33" fmla="*/ 70 h 83"/>
                  <a:gd name="T34" fmla="*/ 127 w 290"/>
                  <a:gd name="T35" fmla="*/ 76 h 83"/>
                  <a:gd name="T36" fmla="*/ 131 w 290"/>
                  <a:gd name="T37" fmla="*/ 81 h 83"/>
                  <a:gd name="T38" fmla="*/ 147 w 290"/>
                  <a:gd name="T39" fmla="*/ 81 h 83"/>
                  <a:gd name="T40" fmla="*/ 154 w 290"/>
                  <a:gd name="T41" fmla="*/ 81 h 83"/>
                  <a:gd name="T42" fmla="*/ 166 w 290"/>
                  <a:gd name="T43" fmla="*/ 83 h 83"/>
                  <a:gd name="T44" fmla="*/ 182 w 290"/>
                  <a:gd name="T45" fmla="*/ 83 h 83"/>
                  <a:gd name="T46" fmla="*/ 200 w 290"/>
                  <a:gd name="T47" fmla="*/ 83 h 83"/>
                  <a:gd name="T48" fmla="*/ 218 w 290"/>
                  <a:gd name="T49" fmla="*/ 83 h 83"/>
                  <a:gd name="T50" fmla="*/ 235 w 290"/>
                  <a:gd name="T51" fmla="*/ 81 h 83"/>
                  <a:gd name="T52" fmla="*/ 248 w 290"/>
                  <a:gd name="T53" fmla="*/ 79 h 83"/>
                  <a:gd name="T54" fmla="*/ 260 w 290"/>
                  <a:gd name="T55" fmla="*/ 79 h 83"/>
                  <a:gd name="T56" fmla="*/ 271 w 290"/>
                  <a:gd name="T57" fmla="*/ 74 h 83"/>
                  <a:gd name="T58" fmla="*/ 278 w 290"/>
                  <a:gd name="T59" fmla="*/ 70 h 83"/>
                  <a:gd name="T60" fmla="*/ 283 w 290"/>
                  <a:gd name="T61" fmla="*/ 66 h 83"/>
                  <a:gd name="T62" fmla="*/ 287 w 290"/>
                  <a:gd name="T63" fmla="*/ 57 h 83"/>
                  <a:gd name="T64" fmla="*/ 287 w 290"/>
                  <a:gd name="T65" fmla="*/ 46 h 83"/>
                  <a:gd name="T66" fmla="*/ 290 w 290"/>
                  <a:gd name="T67" fmla="*/ 29 h 83"/>
                  <a:gd name="T68" fmla="*/ 290 w 290"/>
                  <a:gd name="T69" fmla="*/ 5 h 83"/>
                  <a:gd name="T70" fmla="*/ 278 w 290"/>
                  <a:gd name="T71" fmla="*/ 11 h 83"/>
                  <a:gd name="T72" fmla="*/ 267 w 290"/>
                  <a:gd name="T73" fmla="*/ 16 h 83"/>
                  <a:gd name="T74" fmla="*/ 246 w 290"/>
                  <a:gd name="T75" fmla="*/ 18 h 83"/>
                  <a:gd name="T76" fmla="*/ 228 w 290"/>
                  <a:gd name="T77" fmla="*/ 13 h 83"/>
                  <a:gd name="T78" fmla="*/ 209 w 290"/>
                  <a:gd name="T79" fmla="*/ 9 h 83"/>
                  <a:gd name="T80" fmla="*/ 191 w 290"/>
                  <a:gd name="T81" fmla="*/ 3 h 83"/>
                  <a:gd name="T82" fmla="*/ 170 w 290"/>
                  <a:gd name="T83" fmla="*/ 0 h 83"/>
                  <a:gd name="T84" fmla="*/ 150 w 290"/>
                  <a:gd name="T85" fmla="*/ 5 h 83"/>
                  <a:gd name="T86" fmla="*/ 140 w 290"/>
                  <a:gd name="T87" fmla="*/ 9 h 83"/>
                  <a:gd name="T88" fmla="*/ 127 w 290"/>
                  <a:gd name="T89" fmla="*/ 18 h 83"/>
                  <a:gd name="T90" fmla="*/ 108 w 290"/>
                  <a:gd name="T91" fmla="*/ 13 h 83"/>
                  <a:gd name="T92" fmla="*/ 83 w 290"/>
                  <a:gd name="T93" fmla="*/ 7 h 83"/>
                  <a:gd name="T94" fmla="*/ 55 w 290"/>
                  <a:gd name="T95" fmla="*/ 3 h 83"/>
                  <a:gd name="T96" fmla="*/ 28 w 290"/>
                  <a:gd name="T97" fmla="*/ 5 h 83"/>
                  <a:gd name="T98" fmla="*/ 28 w 290"/>
                  <a:gd name="T99" fmla="*/ 5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90" h="83">
                    <a:moveTo>
                      <a:pt x="28" y="5"/>
                    </a:moveTo>
                    <a:lnTo>
                      <a:pt x="19" y="13"/>
                    </a:lnTo>
                    <a:lnTo>
                      <a:pt x="9" y="24"/>
                    </a:lnTo>
                    <a:lnTo>
                      <a:pt x="3" y="35"/>
                    </a:lnTo>
                    <a:lnTo>
                      <a:pt x="0" y="46"/>
                    </a:lnTo>
                    <a:lnTo>
                      <a:pt x="0" y="57"/>
                    </a:lnTo>
                    <a:lnTo>
                      <a:pt x="7" y="66"/>
                    </a:lnTo>
                    <a:lnTo>
                      <a:pt x="16" y="72"/>
                    </a:lnTo>
                    <a:lnTo>
                      <a:pt x="30" y="79"/>
                    </a:lnTo>
                    <a:lnTo>
                      <a:pt x="35" y="79"/>
                    </a:lnTo>
                    <a:lnTo>
                      <a:pt x="44" y="79"/>
                    </a:lnTo>
                    <a:lnTo>
                      <a:pt x="58" y="79"/>
                    </a:lnTo>
                    <a:lnTo>
                      <a:pt x="74" y="79"/>
                    </a:lnTo>
                    <a:lnTo>
                      <a:pt x="90" y="79"/>
                    </a:lnTo>
                    <a:lnTo>
                      <a:pt x="106" y="76"/>
                    </a:lnTo>
                    <a:lnTo>
                      <a:pt x="117" y="74"/>
                    </a:lnTo>
                    <a:lnTo>
                      <a:pt x="124" y="70"/>
                    </a:lnTo>
                    <a:lnTo>
                      <a:pt x="127" y="76"/>
                    </a:lnTo>
                    <a:lnTo>
                      <a:pt x="131" y="81"/>
                    </a:lnTo>
                    <a:lnTo>
                      <a:pt x="147" y="81"/>
                    </a:lnTo>
                    <a:lnTo>
                      <a:pt x="154" y="81"/>
                    </a:lnTo>
                    <a:lnTo>
                      <a:pt x="166" y="83"/>
                    </a:lnTo>
                    <a:lnTo>
                      <a:pt x="182" y="83"/>
                    </a:lnTo>
                    <a:lnTo>
                      <a:pt x="200" y="83"/>
                    </a:lnTo>
                    <a:lnTo>
                      <a:pt x="218" y="83"/>
                    </a:lnTo>
                    <a:lnTo>
                      <a:pt x="235" y="81"/>
                    </a:lnTo>
                    <a:lnTo>
                      <a:pt x="248" y="79"/>
                    </a:lnTo>
                    <a:lnTo>
                      <a:pt x="260" y="79"/>
                    </a:lnTo>
                    <a:lnTo>
                      <a:pt x="271" y="74"/>
                    </a:lnTo>
                    <a:lnTo>
                      <a:pt x="278" y="70"/>
                    </a:lnTo>
                    <a:lnTo>
                      <a:pt x="283" y="66"/>
                    </a:lnTo>
                    <a:lnTo>
                      <a:pt x="287" y="57"/>
                    </a:lnTo>
                    <a:lnTo>
                      <a:pt x="287" y="46"/>
                    </a:lnTo>
                    <a:lnTo>
                      <a:pt x="290" y="29"/>
                    </a:lnTo>
                    <a:lnTo>
                      <a:pt x="290" y="5"/>
                    </a:lnTo>
                    <a:lnTo>
                      <a:pt x="278" y="11"/>
                    </a:lnTo>
                    <a:lnTo>
                      <a:pt x="267" y="16"/>
                    </a:lnTo>
                    <a:lnTo>
                      <a:pt x="246" y="18"/>
                    </a:lnTo>
                    <a:lnTo>
                      <a:pt x="228" y="13"/>
                    </a:lnTo>
                    <a:lnTo>
                      <a:pt x="209" y="9"/>
                    </a:lnTo>
                    <a:lnTo>
                      <a:pt x="191" y="3"/>
                    </a:lnTo>
                    <a:lnTo>
                      <a:pt x="170" y="0"/>
                    </a:lnTo>
                    <a:lnTo>
                      <a:pt x="150" y="5"/>
                    </a:lnTo>
                    <a:lnTo>
                      <a:pt x="140" y="9"/>
                    </a:lnTo>
                    <a:lnTo>
                      <a:pt x="127" y="18"/>
                    </a:lnTo>
                    <a:lnTo>
                      <a:pt x="108" y="13"/>
                    </a:lnTo>
                    <a:lnTo>
                      <a:pt x="83" y="7"/>
                    </a:lnTo>
                    <a:lnTo>
                      <a:pt x="55" y="3"/>
                    </a:lnTo>
                    <a:lnTo>
                      <a:pt x="28" y="5"/>
                    </a:lnTo>
                    <a:lnTo>
                      <a:pt x="28" y="5"/>
                    </a:lnTo>
                    <a:close/>
                  </a:path>
                </a:pathLst>
              </a:custGeom>
              <a:solidFill>
                <a:srgbClr val="7F1E02"/>
              </a:solidFill>
              <a:ln w="33338">
                <a:solidFill>
                  <a:srgbClr val="000000"/>
                </a:solidFill>
                <a:prstDash val="solid"/>
                <a:round/>
                <a:headEnd/>
                <a:tailEnd/>
              </a:ln>
            </p:spPr>
            <p:txBody>
              <a:bodyPr/>
              <a:lstStyle/>
              <a:p>
                <a:endParaRPr lang="ja-JP" altLang="en-US"/>
              </a:p>
            </p:txBody>
          </p:sp>
          <p:sp>
            <p:nvSpPr>
              <p:cNvPr id="321585" name="Freeform 49"/>
              <p:cNvSpPr>
                <a:spLocks/>
              </p:cNvSpPr>
              <p:nvPr/>
            </p:nvSpPr>
            <p:spPr bwMode="auto">
              <a:xfrm>
                <a:off x="1297" y="4216"/>
                <a:ext cx="10" cy="52"/>
              </a:xfrm>
              <a:custGeom>
                <a:avLst/>
                <a:gdLst>
                  <a:gd name="T0" fmla="*/ 10 w 10"/>
                  <a:gd name="T1" fmla="*/ 0 h 52"/>
                  <a:gd name="T2" fmla="*/ 3 w 10"/>
                  <a:gd name="T3" fmla="*/ 11 h 52"/>
                  <a:gd name="T4" fmla="*/ 0 w 10"/>
                  <a:gd name="T5" fmla="*/ 26 h 52"/>
                  <a:gd name="T6" fmla="*/ 3 w 10"/>
                  <a:gd name="T7" fmla="*/ 41 h 52"/>
                  <a:gd name="T8" fmla="*/ 7 w 10"/>
                  <a:gd name="T9" fmla="*/ 52 h 52"/>
                </a:gdLst>
                <a:ahLst/>
                <a:cxnLst>
                  <a:cxn ang="0">
                    <a:pos x="T0" y="T1"/>
                  </a:cxn>
                  <a:cxn ang="0">
                    <a:pos x="T2" y="T3"/>
                  </a:cxn>
                  <a:cxn ang="0">
                    <a:pos x="T4" y="T5"/>
                  </a:cxn>
                  <a:cxn ang="0">
                    <a:pos x="T6" y="T7"/>
                  </a:cxn>
                  <a:cxn ang="0">
                    <a:pos x="T8" y="T9"/>
                  </a:cxn>
                </a:cxnLst>
                <a:rect l="0" t="0" r="r" b="b"/>
                <a:pathLst>
                  <a:path w="10" h="52">
                    <a:moveTo>
                      <a:pt x="10" y="0"/>
                    </a:moveTo>
                    <a:lnTo>
                      <a:pt x="3" y="11"/>
                    </a:lnTo>
                    <a:lnTo>
                      <a:pt x="0" y="26"/>
                    </a:lnTo>
                    <a:lnTo>
                      <a:pt x="3" y="41"/>
                    </a:lnTo>
                    <a:lnTo>
                      <a:pt x="7" y="52"/>
                    </a:lnTo>
                  </a:path>
                </a:pathLst>
              </a:custGeom>
              <a:noFill/>
              <a:ln w="333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321586" name="Freeform 50"/>
              <p:cNvSpPr>
                <a:spLocks/>
              </p:cNvSpPr>
              <p:nvPr/>
            </p:nvSpPr>
            <p:spPr bwMode="auto">
              <a:xfrm>
                <a:off x="1171" y="3834"/>
                <a:ext cx="308" cy="382"/>
              </a:xfrm>
              <a:custGeom>
                <a:avLst/>
                <a:gdLst>
                  <a:gd name="T0" fmla="*/ 37 w 308"/>
                  <a:gd name="T1" fmla="*/ 369 h 382"/>
                  <a:gd name="T2" fmla="*/ 64 w 308"/>
                  <a:gd name="T3" fmla="*/ 367 h 382"/>
                  <a:gd name="T4" fmla="*/ 92 w 308"/>
                  <a:gd name="T5" fmla="*/ 371 h 382"/>
                  <a:gd name="T6" fmla="*/ 117 w 308"/>
                  <a:gd name="T7" fmla="*/ 377 h 382"/>
                  <a:gd name="T8" fmla="*/ 136 w 308"/>
                  <a:gd name="T9" fmla="*/ 382 h 382"/>
                  <a:gd name="T10" fmla="*/ 149 w 308"/>
                  <a:gd name="T11" fmla="*/ 373 h 382"/>
                  <a:gd name="T12" fmla="*/ 159 w 308"/>
                  <a:gd name="T13" fmla="*/ 369 h 382"/>
                  <a:gd name="T14" fmla="*/ 179 w 308"/>
                  <a:gd name="T15" fmla="*/ 364 h 382"/>
                  <a:gd name="T16" fmla="*/ 200 w 308"/>
                  <a:gd name="T17" fmla="*/ 367 h 382"/>
                  <a:gd name="T18" fmla="*/ 218 w 308"/>
                  <a:gd name="T19" fmla="*/ 373 h 382"/>
                  <a:gd name="T20" fmla="*/ 237 w 308"/>
                  <a:gd name="T21" fmla="*/ 377 h 382"/>
                  <a:gd name="T22" fmla="*/ 255 w 308"/>
                  <a:gd name="T23" fmla="*/ 382 h 382"/>
                  <a:gd name="T24" fmla="*/ 276 w 308"/>
                  <a:gd name="T25" fmla="*/ 380 h 382"/>
                  <a:gd name="T26" fmla="*/ 287 w 308"/>
                  <a:gd name="T27" fmla="*/ 375 h 382"/>
                  <a:gd name="T28" fmla="*/ 299 w 308"/>
                  <a:gd name="T29" fmla="*/ 369 h 382"/>
                  <a:gd name="T30" fmla="*/ 301 w 308"/>
                  <a:gd name="T31" fmla="*/ 356 h 382"/>
                  <a:gd name="T32" fmla="*/ 301 w 308"/>
                  <a:gd name="T33" fmla="*/ 336 h 382"/>
                  <a:gd name="T34" fmla="*/ 301 w 308"/>
                  <a:gd name="T35" fmla="*/ 312 h 382"/>
                  <a:gd name="T36" fmla="*/ 303 w 308"/>
                  <a:gd name="T37" fmla="*/ 288 h 382"/>
                  <a:gd name="T38" fmla="*/ 303 w 308"/>
                  <a:gd name="T39" fmla="*/ 230 h 382"/>
                  <a:gd name="T40" fmla="*/ 306 w 308"/>
                  <a:gd name="T41" fmla="*/ 169 h 382"/>
                  <a:gd name="T42" fmla="*/ 308 w 308"/>
                  <a:gd name="T43" fmla="*/ 110 h 382"/>
                  <a:gd name="T44" fmla="*/ 308 w 308"/>
                  <a:gd name="T45" fmla="*/ 82 h 382"/>
                  <a:gd name="T46" fmla="*/ 308 w 308"/>
                  <a:gd name="T47" fmla="*/ 58 h 382"/>
                  <a:gd name="T48" fmla="*/ 308 w 308"/>
                  <a:gd name="T49" fmla="*/ 39 h 382"/>
                  <a:gd name="T50" fmla="*/ 308 w 308"/>
                  <a:gd name="T51" fmla="*/ 19 h 382"/>
                  <a:gd name="T52" fmla="*/ 308 w 308"/>
                  <a:gd name="T53" fmla="*/ 8 h 382"/>
                  <a:gd name="T54" fmla="*/ 308 w 308"/>
                  <a:gd name="T55" fmla="*/ 0 h 382"/>
                  <a:gd name="T56" fmla="*/ 255 w 308"/>
                  <a:gd name="T57" fmla="*/ 0 h 382"/>
                  <a:gd name="T58" fmla="*/ 207 w 308"/>
                  <a:gd name="T59" fmla="*/ 2 h 382"/>
                  <a:gd name="T60" fmla="*/ 165 w 308"/>
                  <a:gd name="T61" fmla="*/ 2 h 382"/>
                  <a:gd name="T62" fmla="*/ 131 w 308"/>
                  <a:gd name="T63" fmla="*/ 2 h 382"/>
                  <a:gd name="T64" fmla="*/ 101 w 308"/>
                  <a:gd name="T65" fmla="*/ 2 h 382"/>
                  <a:gd name="T66" fmla="*/ 76 w 308"/>
                  <a:gd name="T67" fmla="*/ 2 h 382"/>
                  <a:gd name="T68" fmla="*/ 55 w 308"/>
                  <a:gd name="T69" fmla="*/ 2 h 382"/>
                  <a:gd name="T70" fmla="*/ 39 w 308"/>
                  <a:gd name="T71" fmla="*/ 2 h 382"/>
                  <a:gd name="T72" fmla="*/ 28 w 308"/>
                  <a:gd name="T73" fmla="*/ 2 h 382"/>
                  <a:gd name="T74" fmla="*/ 18 w 308"/>
                  <a:gd name="T75" fmla="*/ 2 h 382"/>
                  <a:gd name="T76" fmla="*/ 7 w 308"/>
                  <a:gd name="T77" fmla="*/ 2 h 382"/>
                  <a:gd name="T78" fmla="*/ 2 w 308"/>
                  <a:gd name="T79" fmla="*/ 2 h 382"/>
                  <a:gd name="T80" fmla="*/ 2 w 308"/>
                  <a:gd name="T81" fmla="*/ 2 h 382"/>
                  <a:gd name="T82" fmla="*/ 0 w 308"/>
                  <a:gd name="T83" fmla="*/ 52 h 382"/>
                  <a:gd name="T84" fmla="*/ 0 w 308"/>
                  <a:gd name="T85" fmla="*/ 99 h 382"/>
                  <a:gd name="T86" fmla="*/ 2 w 308"/>
                  <a:gd name="T87" fmla="*/ 143 h 382"/>
                  <a:gd name="T88" fmla="*/ 5 w 308"/>
                  <a:gd name="T89" fmla="*/ 184 h 382"/>
                  <a:gd name="T90" fmla="*/ 9 w 308"/>
                  <a:gd name="T91" fmla="*/ 228 h 382"/>
                  <a:gd name="T92" fmla="*/ 16 w 308"/>
                  <a:gd name="T93" fmla="*/ 271 h 382"/>
                  <a:gd name="T94" fmla="*/ 25 w 308"/>
                  <a:gd name="T95" fmla="*/ 317 h 382"/>
                  <a:gd name="T96" fmla="*/ 37 w 308"/>
                  <a:gd name="T97" fmla="*/ 369 h 382"/>
                  <a:gd name="T98" fmla="*/ 37 w 308"/>
                  <a:gd name="T99" fmla="*/ 369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08" h="382">
                    <a:moveTo>
                      <a:pt x="37" y="369"/>
                    </a:moveTo>
                    <a:lnTo>
                      <a:pt x="64" y="367"/>
                    </a:lnTo>
                    <a:lnTo>
                      <a:pt x="92" y="371"/>
                    </a:lnTo>
                    <a:lnTo>
                      <a:pt x="117" y="377"/>
                    </a:lnTo>
                    <a:lnTo>
                      <a:pt x="136" y="382"/>
                    </a:lnTo>
                    <a:lnTo>
                      <a:pt x="149" y="373"/>
                    </a:lnTo>
                    <a:lnTo>
                      <a:pt x="159" y="369"/>
                    </a:lnTo>
                    <a:lnTo>
                      <a:pt x="179" y="364"/>
                    </a:lnTo>
                    <a:lnTo>
                      <a:pt x="200" y="367"/>
                    </a:lnTo>
                    <a:lnTo>
                      <a:pt x="218" y="373"/>
                    </a:lnTo>
                    <a:lnTo>
                      <a:pt x="237" y="377"/>
                    </a:lnTo>
                    <a:lnTo>
                      <a:pt x="255" y="382"/>
                    </a:lnTo>
                    <a:lnTo>
                      <a:pt x="276" y="380"/>
                    </a:lnTo>
                    <a:lnTo>
                      <a:pt x="287" y="375"/>
                    </a:lnTo>
                    <a:lnTo>
                      <a:pt x="299" y="369"/>
                    </a:lnTo>
                    <a:lnTo>
                      <a:pt x="301" y="356"/>
                    </a:lnTo>
                    <a:lnTo>
                      <a:pt x="301" y="336"/>
                    </a:lnTo>
                    <a:lnTo>
                      <a:pt x="301" y="312"/>
                    </a:lnTo>
                    <a:lnTo>
                      <a:pt x="303" y="288"/>
                    </a:lnTo>
                    <a:lnTo>
                      <a:pt x="303" y="230"/>
                    </a:lnTo>
                    <a:lnTo>
                      <a:pt x="306" y="169"/>
                    </a:lnTo>
                    <a:lnTo>
                      <a:pt x="308" y="110"/>
                    </a:lnTo>
                    <a:lnTo>
                      <a:pt x="308" y="82"/>
                    </a:lnTo>
                    <a:lnTo>
                      <a:pt x="308" y="58"/>
                    </a:lnTo>
                    <a:lnTo>
                      <a:pt x="308" y="39"/>
                    </a:lnTo>
                    <a:lnTo>
                      <a:pt x="308" y="19"/>
                    </a:lnTo>
                    <a:lnTo>
                      <a:pt x="308" y="8"/>
                    </a:lnTo>
                    <a:lnTo>
                      <a:pt x="308" y="0"/>
                    </a:lnTo>
                    <a:lnTo>
                      <a:pt x="255" y="0"/>
                    </a:lnTo>
                    <a:lnTo>
                      <a:pt x="207" y="2"/>
                    </a:lnTo>
                    <a:lnTo>
                      <a:pt x="165" y="2"/>
                    </a:lnTo>
                    <a:lnTo>
                      <a:pt x="131" y="2"/>
                    </a:lnTo>
                    <a:lnTo>
                      <a:pt x="101" y="2"/>
                    </a:lnTo>
                    <a:lnTo>
                      <a:pt x="76" y="2"/>
                    </a:lnTo>
                    <a:lnTo>
                      <a:pt x="55" y="2"/>
                    </a:lnTo>
                    <a:lnTo>
                      <a:pt x="39" y="2"/>
                    </a:lnTo>
                    <a:lnTo>
                      <a:pt x="28" y="2"/>
                    </a:lnTo>
                    <a:lnTo>
                      <a:pt x="18" y="2"/>
                    </a:lnTo>
                    <a:lnTo>
                      <a:pt x="7" y="2"/>
                    </a:lnTo>
                    <a:lnTo>
                      <a:pt x="2" y="2"/>
                    </a:lnTo>
                    <a:lnTo>
                      <a:pt x="2" y="2"/>
                    </a:lnTo>
                    <a:lnTo>
                      <a:pt x="0" y="52"/>
                    </a:lnTo>
                    <a:lnTo>
                      <a:pt x="0" y="99"/>
                    </a:lnTo>
                    <a:lnTo>
                      <a:pt x="2" y="143"/>
                    </a:lnTo>
                    <a:lnTo>
                      <a:pt x="5" y="184"/>
                    </a:lnTo>
                    <a:lnTo>
                      <a:pt x="9" y="228"/>
                    </a:lnTo>
                    <a:lnTo>
                      <a:pt x="16" y="271"/>
                    </a:lnTo>
                    <a:lnTo>
                      <a:pt x="25" y="317"/>
                    </a:lnTo>
                    <a:lnTo>
                      <a:pt x="37" y="369"/>
                    </a:lnTo>
                    <a:lnTo>
                      <a:pt x="37" y="369"/>
                    </a:lnTo>
                    <a:close/>
                  </a:path>
                </a:pathLst>
              </a:custGeom>
              <a:solidFill>
                <a:srgbClr val="7F7F7F"/>
              </a:solidFill>
              <a:ln w="33338">
                <a:solidFill>
                  <a:srgbClr val="000000"/>
                </a:solidFill>
                <a:prstDash val="solid"/>
                <a:round/>
                <a:headEnd/>
                <a:tailEnd/>
              </a:ln>
            </p:spPr>
            <p:txBody>
              <a:bodyPr/>
              <a:lstStyle/>
              <a:p>
                <a:endParaRPr lang="ja-JP" altLang="en-US"/>
              </a:p>
            </p:txBody>
          </p:sp>
          <p:sp>
            <p:nvSpPr>
              <p:cNvPr id="321587" name="Freeform 51"/>
              <p:cNvSpPr>
                <a:spLocks/>
              </p:cNvSpPr>
              <p:nvPr/>
            </p:nvSpPr>
            <p:spPr bwMode="auto">
              <a:xfrm>
                <a:off x="1323" y="3964"/>
                <a:ext cx="7" cy="239"/>
              </a:xfrm>
              <a:custGeom>
                <a:avLst/>
                <a:gdLst>
                  <a:gd name="T0" fmla="*/ 7 w 7"/>
                  <a:gd name="T1" fmla="*/ 239 h 239"/>
                  <a:gd name="T2" fmla="*/ 2 w 7"/>
                  <a:gd name="T3" fmla="*/ 208 h 239"/>
                  <a:gd name="T4" fmla="*/ 2 w 7"/>
                  <a:gd name="T5" fmla="*/ 176 h 239"/>
                  <a:gd name="T6" fmla="*/ 0 w 7"/>
                  <a:gd name="T7" fmla="*/ 106 h 239"/>
                  <a:gd name="T8" fmla="*/ 0 w 7"/>
                  <a:gd name="T9" fmla="*/ 74 h 239"/>
                  <a:gd name="T10" fmla="*/ 0 w 7"/>
                  <a:gd name="T11" fmla="*/ 43 h 239"/>
                  <a:gd name="T12" fmla="*/ 0 w 7"/>
                  <a:gd name="T13" fmla="*/ 19 h 239"/>
                  <a:gd name="T14" fmla="*/ 0 w 7"/>
                  <a:gd name="T15" fmla="*/ 0 h 2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239">
                    <a:moveTo>
                      <a:pt x="7" y="239"/>
                    </a:moveTo>
                    <a:lnTo>
                      <a:pt x="2" y="208"/>
                    </a:lnTo>
                    <a:lnTo>
                      <a:pt x="2" y="176"/>
                    </a:lnTo>
                    <a:lnTo>
                      <a:pt x="0" y="106"/>
                    </a:lnTo>
                    <a:lnTo>
                      <a:pt x="0" y="74"/>
                    </a:lnTo>
                    <a:lnTo>
                      <a:pt x="0" y="43"/>
                    </a:lnTo>
                    <a:lnTo>
                      <a:pt x="0" y="19"/>
                    </a:lnTo>
                    <a:lnTo>
                      <a:pt x="0" y="0"/>
                    </a:lnTo>
                  </a:path>
                </a:pathLst>
              </a:custGeom>
              <a:noFill/>
              <a:ln w="333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321588" name="Freeform 52"/>
              <p:cNvSpPr>
                <a:spLocks/>
              </p:cNvSpPr>
              <p:nvPr/>
            </p:nvSpPr>
            <p:spPr bwMode="auto">
              <a:xfrm>
                <a:off x="948" y="3545"/>
                <a:ext cx="715" cy="339"/>
              </a:xfrm>
              <a:custGeom>
                <a:avLst/>
                <a:gdLst>
                  <a:gd name="T0" fmla="*/ 207 w 715"/>
                  <a:gd name="T1" fmla="*/ 273 h 339"/>
                  <a:gd name="T2" fmla="*/ 202 w 715"/>
                  <a:gd name="T3" fmla="*/ 306 h 339"/>
                  <a:gd name="T4" fmla="*/ 205 w 715"/>
                  <a:gd name="T5" fmla="*/ 323 h 339"/>
                  <a:gd name="T6" fmla="*/ 223 w 715"/>
                  <a:gd name="T7" fmla="*/ 336 h 339"/>
                  <a:gd name="T8" fmla="*/ 241 w 715"/>
                  <a:gd name="T9" fmla="*/ 339 h 339"/>
                  <a:gd name="T10" fmla="*/ 276 w 715"/>
                  <a:gd name="T11" fmla="*/ 339 h 339"/>
                  <a:gd name="T12" fmla="*/ 365 w 715"/>
                  <a:gd name="T13" fmla="*/ 339 h 339"/>
                  <a:gd name="T14" fmla="*/ 457 w 715"/>
                  <a:gd name="T15" fmla="*/ 336 h 339"/>
                  <a:gd name="T16" fmla="*/ 490 w 715"/>
                  <a:gd name="T17" fmla="*/ 334 h 339"/>
                  <a:gd name="T18" fmla="*/ 508 w 715"/>
                  <a:gd name="T19" fmla="*/ 332 h 339"/>
                  <a:gd name="T20" fmla="*/ 533 w 715"/>
                  <a:gd name="T21" fmla="*/ 323 h 339"/>
                  <a:gd name="T22" fmla="*/ 542 w 715"/>
                  <a:gd name="T23" fmla="*/ 308 h 339"/>
                  <a:gd name="T24" fmla="*/ 542 w 715"/>
                  <a:gd name="T25" fmla="*/ 286 h 339"/>
                  <a:gd name="T26" fmla="*/ 545 w 715"/>
                  <a:gd name="T27" fmla="*/ 249 h 339"/>
                  <a:gd name="T28" fmla="*/ 554 w 715"/>
                  <a:gd name="T29" fmla="*/ 173 h 339"/>
                  <a:gd name="T30" fmla="*/ 563 w 715"/>
                  <a:gd name="T31" fmla="*/ 113 h 339"/>
                  <a:gd name="T32" fmla="*/ 572 w 715"/>
                  <a:gd name="T33" fmla="*/ 100 h 339"/>
                  <a:gd name="T34" fmla="*/ 607 w 715"/>
                  <a:gd name="T35" fmla="*/ 84 h 339"/>
                  <a:gd name="T36" fmla="*/ 657 w 715"/>
                  <a:gd name="T37" fmla="*/ 65 h 339"/>
                  <a:gd name="T38" fmla="*/ 696 w 715"/>
                  <a:gd name="T39" fmla="*/ 47 h 339"/>
                  <a:gd name="T40" fmla="*/ 712 w 715"/>
                  <a:gd name="T41" fmla="*/ 41 h 339"/>
                  <a:gd name="T42" fmla="*/ 715 w 715"/>
                  <a:gd name="T43" fmla="*/ 41 h 339"/>
                  <a:gd name="T44" fmla="*/ 696 w 715"/>
                  <a:gd name="T45" fmla="*/ 17 h 339"/>
                  <a:gd name="T46" fmla="*/ 687 w 715"/>
                  <a:gd name="T47" fmla="*/ 6 h 339"/>
                  <a:gd name="T48" fmla="*/ 685 w 715"/>
                  <a:gd name="T49" fmla="*/ 0 h 339"/>
                  <a:gd name="T50" fmla="*/ 655 w 715"/>
                  <a:gd name="T51" fmla="*/ 4 h 339"/>
                  <a:gd name="T52" fmla="*/ 572 w 715"/>
                  <a:gd name="T53" fmla="*/ 13 h 339"/>
                  <a:gd name="T54" fmla="*/ 480 w 715"/>
                  <a:gd name="T55" fmla="*/ 19 h 339"/>
                  <a:gd name="T56" fmla="*/ 423 w 715"/>
                  <a:gd name="T57" fmla="*/ 24 h 339"/>
                  <a:gd name="T58" fmla="*/ 395 w 715"/>
                  <a:gd name="T59" fmla="*/ 26 h 339"/>
                  <a:gd name="T60" fmla="*/ 372 w 715"/>
                  <a:gd name="T61" fmla="*/ 28 h 339"/>
                  <a:gd name="T62" fmla="*/ 326 w 715"/>
                  <a:gd name="T63" fmla="*/ 37 h 339"/>
                  <a:gd name="T64" fmla="*/ 264 w 715"/>
                  <a:gd name="T65" fmla="*/ 58 h 339"/>
                  <a:gd name="T66" fmla="*/ 189 w 715"/>
                  <a:gd name="T67" fmla="*/ 100 h 339"/>
                  <a:gd name="T68" fmla="*/ 127 w 715"/>
                  <a:gd name="T69" fmla="*/ 117 h 339"/>
                  <a:gd name="T70" fmla="*/ 108 w 715"/>
                  <a:gd name="T71" fmla="*/ 104 h 339"/>
                  <a:gd name="T72" fmla="*/ 97 w 715"/>
                  <a:gd name="T73" fmla="*/ 95 h 339"/>
                  <a:gd name="T74" fmla="*/ 88 w 715"/>
                  <a:gd name="T75" fmla="*/ 106 h 339"/>
                  <a:gd name="T76" fmla="*/ 46 w 715"/>
                  <a:gd name="T77" fmla="*/ 152 h 339"/>
                  <a:gd name="T78" fmla="*/ 19 w 715"/>
                  <a:gd name="T79" fmla="*/ 180 h 339"/>
                  <a:gd name="T80" fmla="*/ 0 w 715"/>
                  <a:gd name="T81" fmla="*/ 195 h 339"/>
                  <a:gd name="T82" fmla="*/ 37 w 715"/>
                  <a:gd name="T83" fmla="*/ 226 h 339"/>
                  <a:gd name="T84" fmla="*/ 58 w 715"/>
                  <a:gd name="T85" fmla="*/ 241 h 339"/>
                  <a:gd name="T86" fmla="*/ 65 w 715"/>
                  <a:gd name="T87" fmla="*/ 247 h 339"/>
                  <a:gd name="T88" fmla="*/ 83 w 715"/>
                  <a:gd name="T89" fmla="*/ 258 h 339"/>
                  <a:gd name="T90" fmla="*/ 117 w 715"/>
                  <a:gd name="T91" fmla="*/ 273 h 339"/>
                  <a:gd name="T92" fmla="*/ 152 w 715"/>
                  <a:gd name="T93" fmla="*/ 273 h 339"/>
                  <a:gd name="T94" fmla="*/ 189 w 715"/>
                  <a:gd name="T95" fmla="*/ 263 h 339"/>
                  <a:gd name="T96" fmla="*/ 209 w 715"/>
                  <a:gd name="T97" fmla="*/ 25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15" h="339">
                    <a:moveTo>
                      <a:pt x="209" y="252"/>
                    </a:moveTo>
                    <a:lnTo>
                      <a:pt x="207" y="273"/>
                    </a:lnTo>
                    <a:lnTo>
                      <a:pt x="205" y="291"/>
                    </a:lnTo>
                    <a:lnTo>
                      <a:pt x="202" y="306"/>
                    </a:lnTo>
                    <a:lnTo>
                      <a:pt x="205" y="317"/>
                    </a:lnTo>
                    <a:lnTo>
                      <a:pt x="205" y="323"/>
                    </a:lnTo>
                    <a:lnTo>
                      <a:pt x="209" y="330"/>
                    </a:lnTo>
                    <a:lnTo>
                      <a:pt x="223" y="336"/>
                    </a:lnTo>
                    <a:lnTo>
                      <a:pt x="230" y="336"/>
                    </a:lnTo>
                    <a:lnTo>
                      <a:pt x="241" y="339"/>
                    </a:lnTo>
                    <a:lnTo>
                      <a:pt x="258" y="339"/>
                    </a:lnTo>
                    <a:lnTo>
                      <a:pt x="276" y="339"/>
                    </a:lnTo>
                    <a:lnTo>
                      <a:pt x="317" y="339"/>
                    </a:lnTo>
                    <a:lnTo>
                      <a:pt x="365" y="339"/>
                    </a:lnTo>
                    <a:lnTo>
                      <a:pt x="414" y="339"/>
                    </a:lnTo>
                    <a:lnTo>
                      <a:pt x="457" y="336"/>
                    </a:lnTo>
                    <a:lnTo>
                      <a:pt x="476" y="334"/>
                    </a:lnTo>
                    <a:lnTo>
                      <a:pt x="490" y="334"/>
                    </a:lnTo>
                    <a:lnTo>
                      <a:pt x="501" y="334"/>
                    </a:lnTo>
                    <a:lnTo>
                      <a:pt x="508" y="332"/>
                    </a:lnTo>
                    <a:lnTo>
                      <a:pt x="524" y="328"/>
                    </a:lnTo>
                    <a:lnTo>
                      <a:pt x="533" y="323"/>
                    </a:lnTo>
                    <a:lnTo>
                      <a:pt x="540" y="315"/>
                    </a:lnTo>
                    <a:lnTo>
                      <a:pt x="542" y="308"/>
                    </a:lnTo>
                    <a:lnTo>
                      <a:pt x="542" y="299"/>
                    </a:lnTo>
                    <a:lnTo>
                      <a:pt x="542" y="286"/>
                    </a:lnTo>
                    <a:lnTo>
                      <a:pt x="545" y="269"/>
                    </a:lnTo>
                    <a:lnTo>
                      <a:pt x="545" y="249"/>
                    </a:lnTo>
                    <a:lnTo>
                      <a:pt x="549" y="226"/>
                    </a:lnTo>
                    <a:lnTo>
                      <a:pt x="554" y="173"/>
                    </a:lnTo>
                    <a:lnTo>
                      <a:pt x="558" y="121"/>
                    </a:lnTo>
                    <a:lnTo>
                      <a:pt x="563" y="113"/>
                    </a:lnTo>
                    <a:lnTo>
                      <a:pt x="565" y="104"/>
                    </a:lnTo>
                    <a:lnTo>
                      <a:pt x="572" y="100"/>
                    </a:lnTo>
                    <a:lnTo>
                      <a:pt x="581" y="95"/>
                    </a:lnTo>
                    <a:lnTo>
                      <a:pt x="607" y="84"/>
                    </a:lnTo>
                    <a:lnTo>
                      <a:pt x="625" y="76"/>
                    </a:lnTo>
                    <a:lnTo>
                      <a:pt x="657" y="65"/>
                    </a:lnTo>
                    <a:lnTo>
                      <a:pt x="682" y="54"/>
                    </a:lnTo>
                    <a:lnTo>
                      <a:pt x="696" y="47"/>
                    </a:lnTo>
                    <a:lnTo>
                      <a:pt x="705" y="43"/>
                    </a:lnTo>
                    <a:lnTo>
                      <a:pt x="712" y="41"/>
                    </a:lnTo>
                    <a:lnTo>
                      <a:pt x="715" y="41"/>
                    </a:lnTo>
                    <a:lnTo>
                      <a:pt x="715" y="41"/>
                    </a:lnTo>
                    <a:lnTo>
                      <a:pt x="703" y="28"/>
                    </a:lnTo>
                    <a:lnTo>
                      <a:pt x="696" y="17"/>
                    </a:lnTo>
                    <a:lnTo>
                      <a:pt x="692" y="11"/>
                    </a:lnTo>
                    <a:lnTo>
                      <a:pt x="687" y="6"/>
                    </a:lnTo>
                    <a:lnTo>
                      <a:pt x="685" y="2"/>
                    </a:lnTo>
                    <a:lnTo>
                      <a:pt x="685" y="0"/>
                    </a:lnTo>
                    <a:lnTo>
                      <a:pt x="671" y="2"/>
                    </a:lnTo>
                    <a:lnTo>
                      <a:pt x="655" y="4"/>
                    </a:lnTo>
                    <a:lnTo>
                      <a:pt x="616" y="8"/>
                    </a:lnTo>
                    <a:lnTo>
                      <a:pt x="572" y="13"/>
                    </a:lnTo>
                    <a:lnTo>
                      <a:pt x="526" y="15"/>
                    </a:lnTo>
                    <a:lnTo>
                      <a:pt x="480" y="19"/>
                    </a:lnTo>
                    <a:lnTo>
                      <a:pt x="439" y="24"/>
                    </a:lnTo>
                    <a:lnTo>
                      <a:pt x="423" y="24"/>
                    </a:lnTo>
                    <a:lnTo>
                      <a:pt x="407" y="26"/>
                    </a:lnTo>
                    <a:lnTo>
                      <a:pt x="395" y="26"/>
                    </a:lnTo>
                    <a:lnTo>
                      <a:pt x="386" y="26"/>
                    </a:lnTo>
                    <a:lnTo>
                      <a:pt x="372" y="28"/>
                    </a:lnTo>
                    <a:lnTo>
                      <a:pt x="352" y="30"/>
                    </a:lnTo>
                    <a:lnTo>
                      <a:pt x="326" y="37"/>
                    </a:lnTo>
                    <a:lnTo>
                      <a:pt x="299" y="45"/>
                    </a:lnTo>
                    <a:lnTo>
                      <a:pt x="264" y="58"/>
                    </a:lnTo>
                    <a:lnTo>
                      <a:pt x="230" y="76"/>
                    </a:lnTo>
                    <a:lnTo>
                      <a:pt x="189" y="100"/>
                    </a:lnTo>
                    <a:lnTo>
                      <a:pt x="143" y="130"/>
                    </a:lnTo>
                    <a:lnTo>
                      <a:pt x="127" y="117"/>
                    </a:lnTo>
                    <a:lnTo>
                      <a:pt x="117" y="108"/>
                    </a:lnTo>
                    <a:lnTo>
                      <a:pt x="108" y="104"/>
                    </a:lnTo>
                    <a:lnTo>
                      <a:pt x="101" y="100"/>
                    </a:lnTo>
                    <a:lnTo>
                      <a:pt x="97" y="95"/>
                    </a:lnTo>
                    <a:lnTo>
                      <a:pt x="97" y="95"/>
                    </a:lnTo>
                    <a:lnTo>
                      <a:pt x="88" y="106"/>
                    </a:lnTo>
                    <a:lnTo>
                      <a:pt x="74" y="121"/>
                    </a:lnTo>
                    <a:lnTo>
                      <a:pt x="46" y="152"/>
                    </a:lnTo>
                    <a:lnTo>
                      <a:pt x="30" y="167"/>
                    </a:lnTo>
                    <a:lnTo>
                      <a:pt x="19" y="180"/>
                    </a:lnTo>
                    <a:lnTo>
                      <a:pt x="7" y="189"/>
                    </a:lnTo>
                    <a:lnTo>
                      <a:pt x="0" y="195"/>
                    </a:lnTo>
                    <a:lnTo>
                      <a:pt x="21" y="213"/>
                    </a:lnTo>
                    <a:lnTo>
                      <a:pt x="37" y="226"/>
                    </a:lnTo>
                    <a:lnTo>
                      <a:pt x="48" y="234"/>
                    </a:lnTo>
                    <a:lnTo>
                      <a:pt x="58" y="241"/>
                    </a:lnTo>
                    <a:lnTo>
                      <a:pt x="62" y="245"/>
                    </a:lnTo>
                    <a:lnTo>
                      <a:pt x="65" y="247"/>
                    </a:lnTo>
                    <a:lnTo>
                      <a:pt x="65" y="247"/>
                    </a:lnTo>
                    <a:lnTo>
                      <a:pt x="83" y="258"/>
                    </a:lnTo>
                    <a:lnTo>
                      <a:pt x="99" y="267"/>
                    </a:lnTo>
                    <a:lnTo>
                      <a:pt x="117" y="273"/>
                    </a:lnTo>
                    <a:lnTo>
                      <a:pt x="133" y="276"/>
                    </a:lnTo>
                    <a:lnTo>
                      <a:pt x="152" y="273"/>
                    </a:lnTo>
                    <a:lnTo>
                      <a:pt x="170" y="269"/>
                    </a:lnTo>
                    <a:lnTo>
                      <a:pt x="189" y="263"/>
                    </a:lnTo>
                    <a:lnTo>
                      <a:pt x="209" y="252"/>
                    </a:lnTo>
                    <a:lnTo>
                      <a:pt x="209" y="252"/>
                    </a:lnTo>
                    <a:close/>
                  </a:path>
                </a:pathLst>
              </a:custGeom>
              <a:solidFill>
                <a:srgbClr val="101077"/>
              </a:solidFill>
              <a:ln w="33338">
                <a:solidFill>
                  <a:srgbClr val="000000"/>
                </a:solidFill>
                <a:prstDash val="solid"/>
                <a:round/>
                <a:headEnd/>
                <a:tailEnd/>
              </a:ln>
            </p:spPr>
            <p:txBody>
              <a:bodyPr/>
              <a:lstStyle/>
              <a:p>
                <a:endParaRPr lang="ja-JP" altLang="en-US"/>
              </a:p>
            </p:txBody>
          </p:sp>
          <p:sp>
            <p:nvSpPr>
              <p:cNvPr id="321589" name="Freeform 53"/>
              <p:cNvSpPr>
                <a:spLocks/>
              </p:cNvSpPr>
              <p:nvPr/>
            </p:nvSpPr>
            <p:spPr bwMode="auto">
              <a:xfrm>
                <a:off x="1157" y="3692"/>
                <a:ext cx="16" cy="105"/>
              </a:xfrm>
              <a:custGeom>
                <a:avLst/>
                <a:gdLst>
                  <a:gd name="T0" fmla="*/ 0 w 16"/>
                  <a:gd name="T1" fmla="*/ 105 h 105"/>
                  <a:gd name="T2" fmla="*/ 3 w 16"/>
                  <a:gd name="T3" fmla="*/ 92 h 105"/>
                  <a:gd name="T4" fmla="*/ 5 w 16"/>
                  <a:gd name="T5" fmla="*/ 76 h 105"/>
                  <a:gd name="T6" fmla="*/ 9 w 16"/>
                  <a:gd name="T7" fmla="*/ 44 h 105"/>
                  <a:gd name="T8" fmla="*/ 12 w 16"/>
                  <a:gd name="T9" fmla="*/ 31 h 105"/>
                  <a:gd name="T10" fmla="*/ 14 w 16"/>
                  <a:gd name="T11" fmla="*/ 18 h 105"/>
                  <a:gd name="T12" fmla="*/ 16 w 16"/>
                  <a:gd name="T13" fmla="*/ 7 h 105"/>
                  <a:gd name="T14" fmla="*/ 16 w 16"/>
                  <a:gd name="T15" fmla="*/ 0 h 10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105">
                    <a:moveTo>
                      <a:pt x="0" y="105"/>
                    </a:moveTo>
                    <a:lnTo>
                      <a:pt x="3" y="92"/>
                    </a:lnTo>
                    <a:lnTo>
                      <a:pt x="5" y="76"/>
                    </a:lnTo>
                    <a:lnTo>
                      <a:pt x="9" y="44"/>
                    </a:lnTo>
                    <a:lnTo>
                      <a:pt x="12" y="31"/>
                    </a:lnTo>
                    <a:lnTo>
                      <a:pt x="14" y="18"/>
                    </a:lnTo>
                    <a:lnTo>
                      <a:pt x="16" y="7"/>
                    </a:lnTo>
                    <a:lnTo>
                      <a:pt x="16" y="0"/>
                    </a:lnTo>
                  </a:path>
                </a:pathLst>
              </a:custGeom>
              <a:noFill/>
              <a:ln w="333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321590" name="Freeform 54"/>
              <p:cNvSpPr>
                <a:spLocks/>
              </p:cNvSpPr>
              <p:nvPr/>
            </p:nvSpPr>
            <p:spPr bwMode="auto">
              <a:xfrm>
                <a:off x="1238" y="3588"/>
                <a:ext cx="181" cy="170"/>
              </a:xfrm>
              <a:custGeom>
                <a:avLst/>
                <a:gdLst>
                  <a:gd name="T0" fmla="*/ 0 w 181"/>
                  <a:gd name="T1" fmla="*/ 18 h 170"/>
                  <a:gd name="T2" fmla="*/ 9 w 181"/>
                  <a:gd name="T3" fmla="*/ 35 h 170"/>
                  <a:gd name="T4" fmla="*/ 16 w 181"/>
                  <a:gd name="T5" fmla="*/ 54 h 170"/>
                  <a:gd name="T6" fmla="*/ 36 w 181"/>
                  <a:gd name="T7" fmla="*/ 98 h 170"/>
                  <a:gd name="T8" fmla="*/ 48 w 181"/>
                  <a:gd name="T9" fmla="*/ 120 h 170"/>
                  <a:gd name="T10" fmla="*/ 62 w 181"/>
                  <a:gd name="T11" fmla="*/ 139 h 170"/>
                  <a:gd name="T12" fmla="*/ 75 w 181"/>
                  <a:gd name="T13" fmla="*/ 157 h 170"/>
                  <a:gd name="T14" fmla="*/ 92 w 181"/>
                  <a:gd name="T15" fmla="*/ 170 h 170"/>
                  <a:gd name="T16" fmla="*/ 121 w 181"/>
                  <a:gd name="T17" fmla="*/ 124 h 170"/>
                  <a:gd name="T18" fmla="*/ 149 w 181"/>
                  <a:gd name="T19" fmla="*/ 78 h 170"/>
                  <a:gd name="T20" fmla="*/ 160 w 181"/>
                  <a:gd name="T21" fmla="*/ 54 h 170"/>
                  <a:gd name="T22" fmla="*/ 172 w 181"/>
                  <a:gd name="T23" fmla="*/ 35 h 170"/>
                  <a:gd name="T24" fmla="*/ 179 w 181"/>
                  <a:gd name="T25" fmla="*/ 15 h 170"/>
                  <a:gd name="T26" fmla="*/ 181 w 181"/>
                  <a:gd name="T27" fmla="*/ 0 h 170"/>
                  <a:gd name="T28" fmla="*/ 0 w 181"/>
                  <a:gd name="T29" fmla="*/ 18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1" h="170">
                    <a:moveTo>
                      <a:pt x="0" y="18"/>
                    </a:moveTo>
                    <a:lnTo>
                      <a:pt x="9" y="35"/>
                    </a:lnTo>
                    <a:lnTo>
                      <a:pt x="16" y="54"/>
                    </a:lnTo>
                    <a:lnTo>
                      <a:pt x="36" y="98"/>
                    </a:lnTo>
                    <a:lnTo>
                      <a:pt x="48" y="120"/>
                    </a:lnTo>
                    <a:lnTo>
                      <a:pt x="62" y="139"/>
                    </a:lnTo>
                    <a:lnTo>
                      <a:pt x="75" y="157"/>
                    </a:lnTo>
                    <a:lnTo>
                      <a:pt x="92" y="170"/>
                    </a:lnTo>
                    <a:lnTo>
                      <a:pt x="121" y="124"/>
                    </a:lnTo>
                    <a:lnTo>
                      <a:pt x="149" y="78"/>
                    </a:lnTo>
                    <a:lnTo>
                      <a:pt x="160" y="54"/>
                    </a:lnTo>
                    <a:lnTo>
                      <a:pt x="172" y="35"/>
                    </a:lnTo>
                    <a:lnTo>
                      <a:pt x="179" y="15"/>
                    </a:lnTo>
                    <a:lnTo>
                      <a:pt x="181" y="0"/>
                    </a:lnTo>
                    <a:lnTo>
                      <a:pt x="0" y="18"/>
                    </a:lnTo>
                    <a:close/>
                  </a:path>
                </a:pathLst>
              </a:custGeom>
              <a:solidFill>
                <a:srgbClr val="FFFFFF"/>
              </a:solidFill>
              <a:ln w="33338">
                <a:solidFill>
                  <a:srgbClr val="000000"/>
                </a:solidFill>
                <a:prstDash val="solid"/>
                <a:round/>
                <a:headEnd/>
                <a:tailEnd/>
              </a:ln>
            </p:spPr>
            <p:txBody>
              <a:bodyPr/>
              <a:lstStyle/>
              <a:p>
                <a:endParaRPr lang="ja-JP" altLang="en-US"/>
              </a:p>
            </p:txBody>
          </p:sp>
          <p:sp>
            <p:nvSpPr>
              <p:cNvPr id="321591" name="Freeform 55"/>
              <p:cNvSpPr>
                <a:spLocks/>
              </p:cNvSpPr>
              <p:nvPr/>
            </p:nvSpPr>
            <p:spPr bwMode="auto">
              <a:xfrm>
                <a:off x="1272" y="3627"/>
                <a:ext cx="99" cy="65"/>
              </a:xfrm>
              <a:custGeom>
                <a:avLst/>
                <a:gdLst>
                  <a:gd name="T0" fmla="*/ 0 w 99"/>
                  <a:gd name="T1" fmla="*/ 57 h 65"/>
                  <a:gd name="T2" fmla="*/ 53 w 99"/>
                  <a:gd name="T3" fmla="*/ 0 h 65"/>
                  <a:gd name="T4" fmla="*/ 99 w 99"/>
                  <a:gd name="T5" fmla="*/ 65 h 65"/>
                </a:gdLst>
                <a:ahLst/>
                <a:cxnLst>
                  <a:cxn ang="0">
                    <a:pos x="T0" y="T1"/>
                  </a:cxn>
                  <a:cxn ang="0">
                    <a:pos x="T2" y="T3"/>
                  </a:cxn>
                  <a:cxn ang="0">
                    <a:pos x="T4" y="T5"/>
                  </a:cxn>
                </a:cxnLst>
                <a:rect l="0" t="0" r="r" b="b"/>
                <a:pathLst>
                  <a:path w="99" h="65">
                    <a:moveTo>
                      <a:pt x="0" y="57"/>
                    </a:moveTo>
                    <a:lnTo>
                      <a:pt x="53" y="0"/>
                    </a:lnTo>
                    <a:lnTo>
                      <a:pt x="99" y="65"/>
                    </a:lnTo>
                  </a:path>
                </a:pathLst>
              </a:custGeom>
              <a:noFill/>
              <a:ln w="333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321592" name="Freeform 56"/>
              <p:cNvSpPr>
                <a:spLocks/>
              </p:cNvSpPr>
              <p:nvPr/>
            </p:nvSpPr>
            <p:spPr bwMode="auto">
              <a:xfrm>
                <a:off x="939" y="3621"/>
                <a:ext cx="106" cy="108"/>
              </a:xfrm>
              <a:custGeom>
                <a:avLst/>
                <a:gdLst>
                  <a:gd name="T0" fmla="*/ 0 w 106"/>
                  <a:gd name="T1" fmla="*/ 89 h 108"/>
                  <a:gd name="T2" fmla="*/ 28 w 106"/>
                  <a:gd name="T3" fmla="*/ 61 h 108"/>
                  <a:gd name="T4" fmla="*/ 48 w 106"/>
                  <a:gd name="T5" fmla="*/ 37 h 108"/>
                  <a:gd name="T6" fmla="*/ 64 w 106"/>
                  <a:gd name="T7" fmla="*/ 21 h 108"/>
                  <a:gd name="T8" fmla="*/ 74 w 106"/>
                  <a:gd name="T9" fmla="*/ 11 h 108"/>
                  <a:gd name="T10" fmla="*/ 80 w 106"/>
                  <a:gd name="T11" fmla="*/ 4 h 108"/>
                  <a:gd name="T12" fmla="*/ 83 w 106"/>
                  <a:gd name="T13" fmla="*/ 0 h 108"/>
                  <a:gd name="T14" fmla="*/ 85 w 106"/>
                  <a:gd name="T15" fmla="*/ 0 h 108"/>
                  <a:gd name="T16" fmla="*/ 97 w 106"/>
                  <a:gd name="T17" fmla="*/ 11 h 108"/>
                  <a:gd name="T18" fmla="*/ 103 w 106"/>
                  <a:gd name="T19" fmla="*/ 17 h 108"/>
                  <a:gd name="T20" fmla="*/ 106 w 106"/>
                  <a:gd name="T21" fmla="*/ 19 h 108"/>
                  <a:gd name="T22" fmla="*/ 106 w 106"/>
                  <a:gd name="T23" fmla="*/ 19 h 108"/>
                  <a:gd name="T24" fmla="*/ 87 w 106"/>
                  <a:gd name="T25" fmla="*/ 39 h 108"/>
                  <a:gd name="T26" fmla="*/ 67 w 106"/>
                  <a:gd name="T27" fmla="*/ 65 h 108"/>
                  <a:gd name="T28" fmla="*/ 41 w 106"/>
                  <a:gd name="T29" fmla="*/ 89 h 108"/>
                  <a:gd name="T30" fmla="*/ 21 w 106"/>
                  <a:gd name="T31" fmla="*/ 108 h 108"/>
                  <a:gd name="T32" fmla="*/ 0 w 106"/>
                  <a:gd name="T33" fmla="*/ 89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6" h="108">
                    <a:moveTo>
                      <a:pt x="0" y="89"/>
                    </a:moveTo>
                    <a:lnTo>
                      <a:pt x="28" y="61"/>
                    </a:lnTo>
                    <a:lnTo>
                      <a:pt x="48" y="37"/>
                    </a:lnTo>
                    <a:lnTo>
                      <a:pt x="64" y="21"/>
                    </a:lnTo>
                    <a:lnTo>
                      <a:pt x="74" y="11"/>
                    </a:lnTo>
                    <a:lnTo>
                      <a:pt x="80" y="4"/>
                    </a:lnTo>
                    <a:lnTo>
                      <a:pt x="83" y="0"/>
                    </a:lnTo>
                    <a:lnTo>
                      <a:pt x="85" y="0"/>
                    </a:lnTo>
                    <a:lnTo>
                      <a:pt x="97" y="11"/>
                    </a:lnTo>
                    <a:lnTo>
                      <a:pt x="103" y="17"/>
                    </a:lnTo>
                    <a:lnTo>
                      <a:pt x="106" y="19"/>
                    </a:lnTo>
                    <a:lnTo>
                      <a:pt x="106" y="19"/>
                    </a:lnTo>
                    <a:lnTo>
                      <a:pt x="87" y="39"/>
                    </a:lnTo>
                    <a:lnTo>
                      <a:pt x="67" y="65"/>
                    </a:lnTo>
                    <a:lnTo>
                      <a:pt x="41" y="89"/>
                    </a:lnTo>
                    <a:lnTo>
                      <a:pt x="21" y="108"/>
                    </a:lnTo>
                    <a:lnTo>
                      <a:pt x="0" y="89"/>
                    </a:lnTo>
                    <a:close/>
                  </a:path>
                </a:pathLst>
              </a:custGeom>
              <a:solidFill>
                <a:srgbClr val="FFFFFF"/>
              </a:solidFill>
              <a:ln w="33338">
                <a:solidFill>
                  <a:srgbClr val="000000"/>
                </a:solidFill>
                <a:prstDash val="solid"/>
                <a:round/>
                <a:headEnd/>
                <a:tailEnd/>
              </a:ln>
            </p:spPr>
            <p:txBody>
              <a:bodyPr/>
              <a:lstStyle/>
              <a:p>
                <a:endParaRPr lang="ja-JP" altLang="en-US"/>
              </a:p>
            </p:txBody>
          </p:sp>
          <p:sp>
            <p:nvSpPr>
              <p:cNvPr id="321593" name="Freeform 57"/>
              <p:cNvSpPr>
                <a:spLocks/>
              </p:cNvSpPr>
              <p:nvPr/>
            </p:nvSpPr>
            <p:spPr bwMode="auto">
              <a:xfrm>
                <a:off x="866" y="3566"/>
                <a:ext cx="158" cy="144"/>
              </a:xfrm>
              <a:custGeom>
                <a:avLst/>
                <a:gdLst>
                  <a:gd name="T0" fmla="*/ 73 w 158"/>
                  <a:gd name="T1" fmla="*/ 144 h 144"/>
                  <a:gd name="T2" fmla="*/ 101 w 158"/>
                  <a:gd name="T3" fmla="*/ 116 h 144"/>
                  <a:gd name="T4" fmla="*/ 121 w 158"/>
                  <a:gd name="T5" fmla="*/ 92 h 144"/>
                  <a:gd name="T6" fmla="*/ 137 w 158"/>
                  <a:gd name="T7" fmla="*/ 76 h 144"/>
                  <a:gd name="T8" fmla="*/ 147 w 158"/>
                  <a:gd name="T9" fmla="*/ 66 h 144"/>
                  <a:gd name="T10" fmla="*/ 153 w 158"/>
                  <a:gd name="T11" fmla="*/ 59 h 144"/>
                  <a:gd name="T12" fmla="*/ 156 w 158"/>
                  <a:gd name="T13" fmla="*/ 55 h 144"/>
                  <a:gd name="T14" fmla="*/ 158 w 158"/>
                  <a:gd name="T15" fmla="*/ 55 h 144"/>
                  <a:gd name="T16" fmla="*/ 156 w 158"/>
                  <a:gd name="T17" fmla="*/ 35 h 144"/>
                  <a:gd name="T18" fmla="*/ 149 w 158"/>
                  <a:gd name="T19" fmla="*/ 18 h 144"/>
                  <a:gd name="T20" fmla="*/ 142 w 158"/>
                  <a:gd name="T21" fmla="*/ 11 h 144"/>
                  <a:gd name="T22" fmla="*/ 135 w 158"/>
                  <a:gd name="T23" fmla="*/ 7 h 144"/>
                  <a:gd name="T24" fmla="*/ 128 w 158"/>
                  <a:gd name="T25" fmla="*/ 5 h 144"/>
                  <a:gd name="T26" fmla="*/ 121 w 158"/>
                  <a:gd name="T27" fmla="*/ 7 h 144"/>
                  <a:gd name="T28" fmla="*/ 107 w 158"/>
                  <a:gd name="T29" fmla="*/ 3 h 144"/>
                  <a:gd name="T30" fmla="*/ 91 w 158"/>
                  <a:gd name="T31" fmla="*/ 0 h 144"/>
                  <a:gd name="T32" fmla="*/ 73 w 158"/>
                  <a:gd name="T33" fmla="*/ 0 h 144"/>
                  <a:gd name="T34" fmla="*/ 57 w 158"/>
                  <a:gd name="T35" fmla="*/ 5 h 144"/>
                  <a:gd name="T36" fmla="*/ 39 w 158"/>
                  <a:gd name="T37" fmla="*/ 11 h 144"/>
                  <a:gd name="T38" fmla="*/ 25 w 158"/>
                  <a:gd name="T39" fmla="*/ 20 h 144"/>
                  <a:gd name="T40" fmla="*/ 13 w 158"/>
                  <a:gd name="T41" fmla="*/ 33 h 144"/>
                  <a:gd name="T42" fmla="*/ 4 w 158"/>
                  <a:gd name="T43" fmla="*/ 53 h 144"/>
                  <a:gd name="T44" fmla="*/ 0 w 158"/>
                  <a:gd name="T45" fmla="*/ 72 h 144"/>
                  <a:gd name="T46" fmla="*/ 2 w 158"/>
                  <a:gd name="T47" fmla="*/ 87 h 144"/>
                  <a:gd name="T48" fmla="*/ 9 w 158"/>
                  <a:gd name="T49" fmla="*/ 105 h 144"/>
                  <a:gd name="T50" fmla="*/ 18 w 158"/>
                  <a:gd name="T51" fmla="*/ 116 h 144"/>
                  <a:gd name="T52" fmla="*/ 45 w 158"/>
                  <a:gd name="T53" fmla="*/ 135 h 144"/>
                  <a:gd name="T54" fmla="*/ 73 w 158"/>
                  <a:gd name="T55" fmla="*/ 144 h 144"/>
                  <a:gd name="T56" fmla="*/ 73 w 158"/>
                  <a:gd name="T57"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58" h="144">
                    <a:moveTo>
                      <a:pt x="73" y="144"/>
                    </a:moveTo>
                    <a:lnTo>
                      <a:pt x="101" y="116"/>
                    </a:lnTo>
                    <a:lnTo>
                      <a:pt x="121" y="92"/>
                    </a:lnTo>
                    <a:lnTo>
                      <a:pt x="137" y="76"/>
                    </a:lnTo>
                    <a:lnTo>
                      <a:pt x="147" y="66"/>
                    </a:lnTo>
                    <a:lnTo>
                      <a:pt x="153" y="59"/>
                    </a:lnTo>
                    <a:lnTo>
                      <a:pt x="156" y="55"/>
                    </a:lnTo>
                    <a:lnTo>
                      <a:pt x="158" y="55"/>
                    </a:lnTo>
                    <a:lnTo>
                      <a:pt x="156" y="35"/>
                    </a:lnTo>
                    <a:lnTo>
                      <a:pt x="149" y="18"/>
                    </a:lnTo>
                    <a:lnTo>
                      <a:pt x="142" y="11"/>
                    </a:lnTo>
                    <a:lnTo>
                      <a:pt x="135" y="7"/>
                    </a:lnTo>
                    <a:lnTo>
                      <a:pt x="128" y="5"/>
                    </a:lnTo>
                    <a:lnTo>
                      <a:pt x="121" y="7"/>
                    </a:lnTo>
                    <a:lnTo>
                      <a:pt x="107" y="3"/>
                    </a:lnTo>
                    <a:lnTo>
                      <a:pt x="91" y="0"/>
                    </a:lnTo>
                    <a:lnTo>
                      <a:pt x="73" y="0"/>
                    </a:lnTo>
                    <a:lnTo>
                      <a:pt x="57" y="5"/>
                    </a:lnTo>
                    <a:lnTo>
                      <a:pt x="39" y="11"/>
                    </a:lnTo>
                    <a:lnTo>
                      <a:pt x="25" y="20"/>
                    </a:lnTo>
                    <a:lnTo>
                      <a:pt x="13" y="33"/>
                    </a:lnTo>
                    <a:lnTo>
                      <a:pt x="4" y="53"/>
                    </a:lnTo>
                    <a:lnTo>
                      <a:pt x="0" y="72"/>
                    </a:lnTo>
                    <a:lnTo>
                      <a:pt x="2" y="87"/>
                    </a:lnTo>
                    <a:lnTo>
                      <a:pt x="9" y="105"/>
                    </a:lnTo>
                    <a:lnTo>
                      <a:pt x="18" y="116"/>
                    </a:lnTo>
                    <a:lnTo>
                      <a:pt x="45" y="135"/>
                    </a:lnTo>
                    <a:lnTo>
                      <a:pt x="73" y="144"/>
                    </a:lnTo>
                    <a:lnTo>
                      <a:pt x="73" y="144"/>
                    </a:lnTo>
                    <a:close/>
                  </a:path>
                </a:pathLst>
              </a:custGeom>
              <a:solidFill>
                <a:srgbClr val="FAD28D"/>
              </a:solidFill>
              <a:ln w="33338">
                <a:solidFill>
                  <a:srgbClr val="000000"/>
                </a:solidFill>
                <a:prstDash val="solid"/>
                <a:round/>
                <a:headEnd/>
                <a:tailEnd/>
              </a:ln>
            </p:spPr>
            <p:txBody>
              <a:bodyPr/>
              <a:lstStyle/>
              <a:p>
                <a:endParaRPr lang="ja-JP" altLang="en-US"/>
              </a:p>
            </p:txBody>
          </p:sp>
          <p:sp>
            <p:nvSpPr>
              <p:cNvPr id="321594" name="Freeform 58"/>
              <p:cNvSpPr>
                <a:spLocks/>
              </p:cNvSpPr>
              <p:nvPr/>
            </p:nvSpPr>
            <p:spPr bwMode="auto">
              <a:xfrm>
                <a:off x="944" y="3573"/>
                <a:ext cx="43" cy="56"/>
              </a:xfrm>
              <a:custGeom>
                <a:avLst/>
                <a:gdLst>
                  <a:gd name="T0" fmla="*/ 43 w 43"/>
                  <a:gd name="T1" fmla="*/ 0 h 56"/>
                  <a:gd name="T2" fmla="*/ 25 w 43"/>
                  <a:gd name="T3" fmla="*/ 11 h 56"/>
                  <a:gd name="T4" fmla="*/ 9 w 43"/>
                  <a:gd name="T5" fmla="*/ 26 h 56"/>
                  <a:gd name="T6" fmla="*/ 0 w 43"/>
                  <a:gd name="T7" fmla="*/ 41 h 56"/>
                  <a:gd name="T8" fmla="*/ 0 w 43"/>
                  <a:gd name="T9" fmla="*/ 46 h 56"/>
                  <a:gd name="T10" fmla="*/ 2 w 43"/>
                  <a:gd name="T11" fmla="*/ 50 h 56"/>
                  <a:gd name="T12" fmla="*/ 11 w 43"/>
                  <a:gd name="T13" fmla="*/ 54 h 56"/>
                  <a:gd name="T14" fmla="*/ 23 w 43"/>
                  <a:gd name="T15" fmla="*/ 56 h 56"/>
                  <a:gd name="T16" fmla="*/ 32 w 43"/>
                  <a:gd name="T17" fmla="*/ 54 h 56"/>
                  <a:gd name="T18" fmla="*/ 39 w 43"/>
                  <a:gd name="T19" fmla="*/ 5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56">
                    <a:moveTo>
                      <a:pt x="43" y="0"/>
                    </a:moveTo>
                    <a:lnTo>
                      <a:pt x="25" y="11"/>
                    </a:lnTo>
                    <a:lnTo>
                      <a:pt x="9" y="26"/>
                    </a:lnTo>
                    <a:lnTo>
                      <a:pt x="0" y="41"/>
                    </a:lnTo>
                    <a:lnTo>
                      <a:pt x="0" y="46"/>
                    </a:lnTo>
                    <a:lnTo>
                      <a:pt x="2" y="50"/>
                    </a:lnTo>
                    <a:lnTo>
                      <a:pt x="11" y="54"/>
                    </a:lnTo>
                    <a:lnTo>
                      <a:pt x="23" y="56"/>
                    </a:lnTo>
                    <a:lnTo>
                      <a:pt x="32" y="54"/>
                    </a:lnTo>
                    <a:lnTo>
                      <a:pt x="39" y="52"/>
                    </a:lnTo>
                  </a:path>
                </a:pathLst>
              </a:custGeom>
              <a:noFill/>
              <a:ln w="333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321595" name="Freeform 59"/>
              <p:cNvSpPr>
                <a:spLocks/>
              </p:cNvSpPr>
              <p:nvPr/>
            </p:nvSpPr>
            <p:spPr bwMode="auto">
              <a:xfrm>
                <a:off x="888" y="3625"/>
                <a:ext cx="63" cy="67"/>
              </a:xfrm>
              <a:custGeom>
                <a:avLst/>
                <a:gdLst>
                  <a:gd name="T0" fmla="*/ 63 w 63"/>
                  <a:gd name="T1" fmla="*/ 0 h 67"/>
                  <a:gd name="T2" fmla="*/ 58 w 63"/>
                  <a:gd name="T3" fmla="*/ 9 h 67"/>
                  <a:gd name="T4" fmla="*/ 51 w 63"/>
                  <a:gd name="T5" fmla="*/ 20 h 67"/>
                  <a:gd name="T6" fmla="*/ 40 w 63"/>
                  <a:gd name="T7" fmla="*/ 46 h 67"/>
                  <a:gd name="T8" fmla="*/ 30 w 63"/>
                  <a:gd name="T9" fmla="*/ 57 h 67"/>
                  <a:gd name="T10" fmla="*/ 21 w 63"/>
                  <a:gd name="T11" fmla="*/ 65 h 67"/>
                  <a:gd name="T12" fmla="*/ 12 w 63"/>
                  <a:gd name="T13" fmla="*/ 67 h 67"/>
                  <a:gd name="T14" fmla="*/ 0 w 63"/>
                  <a:gd name="T15" fmla="*/ 61 h 6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7">
                    <a:moveTo>
                      <a:pt x="63" y="0"/>
                    </a:moveTo>
                    <a:lnTo>
                      <a:pt x="58" y="9"/>
                    </a:lnTo>
                    <a:lnTo>
                      <a:pt x="51" y="20"/>
                    </a:lnTo>
                    <a:lnTo>
                      <a:pt x="40" y="46"/>
                    </a:lnTo>
                    <a:lnTo>
                      <a:pt x="30" y="57"/>
                    </a:lnTo>
                    <a:lnTo>
                      <a:pt x="21" y="65"/>
                    </a:lnTo>
                    <a:lnTo>
                      <a:pt x="12" y="67"/>
                    </a:lnTo>
                    <a:lnTo>
                      <a:pt x="0" y="61"/>
                    </a:lnTo>
                  </a:path>
                </a:pathLst>
              </a:custGeom>
              <a:noFill/>
              <a:ln w="333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321596" name="Line 60"/>
              <p:cNvSpPr>
                <a:spLocks noChangeShapeType="1"/>
              </p:cNvSpPr>
              <p:nvPr/>
            </p:nvSpPr>
            <p:spPr bwMode="auto">
              <a:xfrm>
                <a:off x="900" y="3642"/>
                <a:ext cx="28" cy="24"/>
              </a:xfrm>
              <a:prstGeom prst="line">
                <a:avLst/>
              </a:prstGeom>
              <a:noFill/>
              <a:ln w="3333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21597" name="Line 61"/>
              <p:cNvSpPr>
                <a:spLocks noChangeShapeType="1"/>
              </p:cNvSpPr>
              <p:nvPr/>
            </p:nvSpPr>
            <p:spPr bwMode="auto">
              <a:xfrm>
                <a:off x="918" y="3619"/>
                <a:ext cx="23" cy="23"/>
              </a:xfrm>
              <a:prstGeom prst="line">
                <a:avLst/>
              </a:prstGeom>
              <a:noFill/>
              <a:ln w="3333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21598" name="Line 62"/>
              <p:cNvSpPr>
                <a:spLocks noChangeShapeType="1"/>
              </p:cNvSpPr>
              <p:nvPr/>
            </p:nvSpPr>
            <p:spPr bwMode="auto">
              <a:xfrm>
                <a:off x="930" y="3599"/>
                <a:ext cx="16" cy="11"/>
              </a:xfrm>
              <a:prstGeom prst="line">
                <a:avLst/>
              </a:prstGeom>
              <a:noFill/>
              <a:ln w="3333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21599" name="Freeform 63"/>
              <p:cNvSpPr>
                <a:spLocks/>
              </p:cNvSpPr>
              <p:nvPr/>
            </p:nvSpPr>
            <p:spPr bwMode="auto">
              <a:xfrm>
                <a:off x="1148" y="3225"/>
                <a:ext cx="393" cy="402"/>
              </a:xfrm>
              <a:custGeom>
                <a:avLst/>
                <a:gdLst>
                  <a:gd name="T0" fmla="*/ 7 w 393"/>
                  <a:gd name="T1" fmla="*/ 135 h 402"/>
                  <a:gd name="T2" fmla="*/ 0 w 393"/>
                  <a:gd name="T3" fmla="*/ 183 h 402"/>
                  <a:gd name="T4" fmla="*/ 0 w 393"/>
                  <a:gd name="T5" fmla="*/ 231 h 402"/>
                  <a:gd name="T6" fmla="*/ 5 w 393"/>
                  <a:gd name="T7" fmla="*/ 276 h 402"/>
                  <a:gd name="T8" fmla="*/ 18 w 393"/>
                  <a:gd name="T9" fmla="*/ 320 h 402"/>
                  <a:gd name="T10" fmla="*/ 41 w 393"/>
                  <a:gd name="T11" fmla="*/ 354 h 402"/>
                  <a:gd name="T12" fmla="*/ 55 w 393"/>
                  <a:gd name="T13" fmla="*/ 370 h 402"/>
                  <a:gd name="T14" fmla="*/ 74 w 393"/>
                  <a:gd name="T15" fmla="*/ 381 h 402"/>
                  <a:gd name="T16" fmla="*/ 94 w 393"/>
                  <a:gd name="T17" fmla="*/ 391 h 402"/>
                  <a:gd name="T18" fmla="*/ 120 w 393"/>
                  <a:gd name="T19" fmla="*/ 398 h 402"/>
                  <a:gd name="T20" fmla="*/ 147 w 393"/>
                  <a:gd name="T21" fmla="*/ 402 h 402"/>
                  <a:gd name="T22" fmla="*/ 177 w 393"/>
                  <a:gd name="T23" fmla="*/ 402 h 402"/>
                  <a:gd name="T24" fmla="*/ 216 w 393"/>
                  <a:gd name="T25" fmla="*/ 398 h 402"/>
                  <a:gd name="T26" fmla="*/ 248 w 393"/>
                  <a:gd name="T27" fmla="*/ 391 h 402"/>
                  <a:gd name="T28" fmla="*/ 273 w 393"/>
                  <a:gd name="T29" fmla="*/ 378 h 402"/>
                  <a:gd name="T30" fmla="*/ 294 w 393"/>
                  <a:gd name="T31" fmla="*/ 365 h 402"/>
                  <a:gd name="T32" fmla="*/ 308 w 393"/>
                  <a:gd name="T33" fmla="*/ 352 h 402"/>
                  <a:gd name="T34" fmla="*/ 319 w 393"/>
                  <a:gd name="T35" fmla="*/ 337 h 402"/>
                  <a:gd name="T36" fmla="*/ 329 w 393"/>
                  <a:gd name="T37" fmla="*/ 324 h 402"/>
                  <a:gd name="T38" fmla="*/ 338 w 393"/>
                  <a:gd name="T39" fmla="*/ 313 h 402"/>
                  <a:gd name="T40" fmla="*/ 354 w 393"/>
                  <a:gd name="T41" fmla="*/ 307 h 402"/>
                  <a:gd name="T42" fmla="*/ 368 w 393"/>
                  <a:gd name="T43" fmla="*/ 300 h 402"/>
                  <a:gd name="T44" fmla="*/ 377 w 393"/>
                  <a:gd name="T45" fmla="*/ 291 h 402"/>
                  <a:gd name="T46" fmla="*/ 386 w 393"/>
                  <a:gd name="T47" fmla="*/ 281 h 402"/>
                  <a:gd name="T48" fmla="*/ 393 w 393"/>
                  <a:gd name="T49" fmla="*/ 259 h 402"/>
                  <a:gd name="T50" fmla="*/ 393 w 393"/>
                  <a:gd name="T51" fmla="*/ 239 h 402"/>
                  <a:gd name="T52" fmla="*/ 384 w 393"/>
                  <a:gd name="T53" fmla="*/ 220 h 402"/>
                  <a:gd name="T54" fmla="*/ 365 w 393"/>
                  <a:gd name="T55" fmla="*/ 209 h 402"/>
                  <a:gd name="T56" fmla="*/ 354 w 393"/>
                  <a:gd name="T57" fmla="*/ 207 h 402"/>
                  <a:gd name="T58" fmla="*/ 342 w 393"/>
                  <a:gd name="T59" fmla="*/ 207 h 402"/>
                  <a:gd name="T60" fmla="*/ 329 w 393"/>
                  <a:gd name="T61" fmla="*/ 209 h 402"/>
                  <a:gd name="T62" fmla="*/ 312 w 393"/>
                  <a:gd name="T63" fmla="*/ 215 h 402"/>
                  <a:gd name="T64" fmla="*/ 319 w 393"/>
                  <a:gd name="T65" fmla="*/ 181 h 402"/>
                  <a:gd name="T66" fmla="*/ 324 w 393"/>
                  <a:gd name="T67" fmla="*/ 146 h 402"/>
                  <a:gd name="T68" fmla="*/ 324 w 393"/>
                  <a:gd name="T69" fmla="*/ 113 h 402"/>
                  <a:gd name="T70" fmla="*/ 317 w 393"/>
                  <a:gd name="T71" fmla="*/ 81 h 402"/>
                  <a:gd name="T72" fmla="*/ 303 w 393"/>
                  <a:gd name="T73" fmla="*/ 50 h 402"/>
                  <a:gd name="T74" fmla="*/ 283 w 393"/>
                  <a:gd name="T75" fmla="*/ 29 h 402"/>
                  <a:gd name="T76" fmla="*/ 255 w 393"/>
                  <a:gd name="T77" fmla="*/ 11 h 402"/>
                  <a:gd name="T78" fmla="*/ 216 w 393"/>
                  <a:gd name="T79" fmla="*/ 3 h 402"/>
                  <a:gd name="T80" fmla="*/ 177 w 393"/>
                  <a:gd name="T81" fmla="*/ 0 h 402"/>
                  <a:gd name="T82" fmla="*/ 138 w 393"/>
                  <a:gd name="T83" fmla="*/ 0 h 402"/>
                  <a:gd name="T84" fmla="*/ 108 w 393"/>
                  <a:gd name="T85" fmla="*/ 9 h 402"/>
                  <a:gd name="T86" fmla="*/ 78 w 393"/>
                  <a:gd name="T87" fmla="*/ 20 h 402"/>
                  <a:gd name="T88" fmla="*/ 55 w 393"/>
                  <a:gd name="T89" fmla="*/ 37 h 402"/>
                  <a:gd name="T90" fmla="*/ 35 w 393"/>
                  <a:gd name="T91" fmla="*/ 63 h 402"/>
                  <a:gd name="T92" fmla="*/ 18 w 393"/>
                  <a:gd name="T93" fmla="*/ 94 h 402"/>
                  <a:gd name="T94" fmla="*/ 7 w 393"/>
                  <a:gd name="T95" fmla="*/ 135 h 402"/>
                  <a:gd name="T96" fmla="*/ 7 w 393"/>
                  <a:gd name="T97" fmla="*/ 135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93" h="402">
                    <a:moveTo>
                      <a:pt x="7" y="135"/>
                    </a:moveTo>
                    <a:lnTo>
                      <a:pt x="0" y="183"/>
                    </a:lnTo>
                    <a:lnTo>
                      <a:pt x="0" y="231"/>
                    </a:lnTo>
                    <a:lnTo>
                      <a:pt x="5" y="276"/>
                    </a:lnTo>
                    <a:lnTo>
                      <a:pt x="18" y="320"/>
                    </a:lnTo>
                    <a:lnTo>
                      <a:pt x="41" y="354"/>
                    </a:lnTo>
                    <a:lnTo>
                      <a:pt x="55" y="370"/>
                    </a:lnTo>
                    <a:lnTo>
                      <a:pt x="74" y="381"/>
                    </a:lnTo>
                    <a:lnTo>
                      <a:pt x="94" y="391"/>
                    </a:lnTo>
                    <a:lnTo>
                      <a:pt x="120" y="398"/>
                    </a:lnTo>
                    <a:lnTo>
                      <a:pt x="147" y="402"/>
                    </a:lnTo>
                    <a:lnTo>
                      <a:pt x="177" y="402"/>
                    </a:lnTo>
                    <a:lnTo>
                      <a:pt x="216" y="398"/>
                    </a:lnTo>
                    <a:lnTo>
                      <a:pt x="248" y="391"/>
                    </a:lnTo>
                    <a:lnTo>
                      <a:pt x="273" y="378"/>
                    </a:lnTo>
                    <a:lnTo>
                      <a:pt x="294" y="365"/>
                    </a:lnTo>
                    <a:lnTo>
                      <a:pt x="308" y="352"/>
                    </a:lnTo>
                    <a:lnTo>
                      <a:pt x="319" y="337"/>
                    </a:lnTo>
                    <a:lnTo>
                      <a:pt x="329" y="324"/>
                    </a:lnTo>
                    <a:lnTo>
                      <a:pt x="338" y="313"/>
                    </a:lnTo>
                    <a:lnTo>
                      <a:pt x="354" y="307"/>
                    </a:lnTo>
                    <a:lnTo>
                      <a:pt x="368" y="300"/>
                    </a:lnTo>
                    <a:lnTo>
                      <a:pt x="377" y="291"/>
                    </a:lnTo>
                    <a:lnTo>
                      <a:pt x="386" y="281"/>
                    </a:lnTo>
                    <a:lnTo>
                      <a:pt x="393" y="259"/>
                    </a:lnTo>
                    <a:lnTo>
                      <a:pt x="393" y="239"/>
                    </a:lnTo>
                    <a:lnTo>
                      <a:pt x="384" y="220"/>
                    </a:lnTo>
                    <a:lnTo>
                      <a:pt x="365" y="209"/>
                    </a:lnTo>
                    <a:lnTo>
                      <a:pt x="354" y="207"/>
                    </a:lnTo>
                    <a:lnTo>
                      <a:pt x="342" y="207"/>
                    </a:lnTo>
                    <a:lnTo>
                      <a:pt x="329" y="209"/>
                    </a:lnTo>
                    <a:lnTo>
                      <a:pt x="312" y="215"/>
                    </a:lnTo>
                    <a:lnTo>
                      <a:pt x="319" y="181"/>
                    </a:lnTo>
                    <a:lnTo>
                      <a:pt x="324" y="146"/>
                    </a:lnTo>
                    <a:lnTo>
                      <a:pt x="324" y="113"/>
                    </a:lnTo>
                    <a:lnTo>
                      <a:pt x="317" y="81"/>
                    </a:lnTo>
                    <a:lnTo>
                      <a:pt x="303" y="50"/>
                    </a:lnTo>
                    <a:lnTo>
                      <a:pt x="283" y="29"/>
                    </a:lnTo>
                    <a:lnTo>
                      <a:pt x="255" y="11"/>
                    </a:lnTo>
                    <a:lnTo>
                      <a:pt x="216" y="3"/>
                    </a:lnTo>
                    <a:lnTo>
                      <a:pt x="177" y="0"/>
                    </a:lnTo>
                    <a:lnTo>
                      <a:pt x="138" y="0"/>
                    </a:lnTo>
                    <a:lnTo>
                      <a:pt x="108" y="9"/>
                    </a:lnTo>
                    <a:lnTo>
                      <a:pt x="78" y="20"/>
                    </a:lnTo>
                    <a:lnTo>
                      <a:pt x="55" y="37"/>
                    </a:lnTo>
                    <a:lnTo>
                      <a:pt x="35" y="63"/>
                    </a:lnTo>
                    <a:lnTo>
                      <a:pt x="18" y="94"/>
                    </a:lnTo>
                    <a:lnTo>
                      <a:pt x="7" y="135"/>
                    </a:lnTo>
                    <a:lnTo>
                      <a:pt x="7" y="135"/>
                    </a:lnTo>
                    <a:close/>
                  </a:path>
                </a:pathLst>
              </a:custGeom>
              <a:solidFill>
                <a:srgbClr val="FAD28D"/>
              </a:solidFill>
              <a:ln w="33338">
                <a:solidFill>
                  <a:srgbClr val="000000"/>
                </a:solidFill>
                <a:prstDash val="solid"/>
                <a:round/>
                <a:headEnd/>
                <a:tailEnd/>
              </a:ln>
            </p:spPr>
            <p:txBody>
              <a:bodyPr/>
              <a:lstStyle/>
              <a:p>
                <a:endParaRPr lang="ja-JP" altLang="en-US"/>
              </a:p>
            </p:txBody>
          </p:sp>
          <p:sp>
            <p:nvSpPr>
              <p:cNvPr id="321600" name="Freeform 64"/>
              <p:cNvSpPr>
                <a:spLocks/>
              </p:cNvSpPr>
              <p:nvPr/>
            </p:nvSpPr>
            <p:spPr bwMode="auto">
              <a:xfrm>
                <a:off x="1426" y="3295"/>
                <a:ext cx="110" cy="145"/>
              </a:xfrm>
              <a:custGeom>
                <a:avLst/>
                <a:gdLst>
                  <a:gd name="T0" fmla="*/ 97 w 110"/>
                  <a:gd name="T1" fmla="*/ 143 h 145"/>
                  <a:gd name="T2" fmla="*/ 85 w 110"/>
                  <a:gd name="T3" fmla="*/ 137 h 145"/>
                  <a:gd name="T4" fmla="*/ 71 w 110"/>
                  <a:gd name="T5" fmla="*/ 137 h 145"/>
                  <a:gd name="T6" fmla="*/ 53 w 110"/>
                  <a:gd name="T7" fmla="*/ 137 h 145"/>
                  <a:gd name="T8" fmla="*/ 34 w 110"/>
                  <a:gd name="T9" fmla="*/ 145 h 145"/>
                  <a:gd name="T10" fmla="*/ 32 w 110"/>
                  <a:gd name="T11" fmla="*/ 106 h 145"/>
                  <a:gd name="T12" fmla="*/ 28 w 110"/>
                  <a:gd name="T13" fmla="*/ 72 h 145"/>
                  <a:gd name="T14" fmla="*/ 18 w 110"/>
                  <a:gd name="T15" fmla="*/ 37 h 145"/>
                  <a:gd name="T16" fmla="*/ 9 w 110"/>
                  <a:gd name="T17" fmla="*/ 19 h 145"/>
                  <a:gd name="T18" fmla="*/ 0 w 110"/>
                  <a:gd name="T19" fmla="*/ 0 h 145"/>
                  <a:gd name="T20" fmla="*/ 37 w 110"/>
                  <a:gd name="T21" fmla="*/ 15 h 145"/>
                  <a:gd name="T22" fmla="*/ 64 w 110"/>
                  <a:gd name="T23" fmla="*/ 28 h 145"/>
                  <a:gd name="T24" fmla="*/ 83 w 110"/>
                  <a:gd name="T25" fmla="*/ 39 h 145"/>
                  <a:gd name="T26" fmla="*/ 97 w 110"/>
                  <a:gd name="T27" fmla="*/ 43 h 145"/>
                  <a:gd name="T28" fmla="*/ 106 w 110"/>
                  <a:gd name="T29" fmla="*/ 48 h 145"/>
                  <a:gd name="T30" fmla="*/ 108 w 110"/>
                  <a:gd name="T31" fmla="*/ 50 h 145"/>
                  <a:gd name="T32" fmla="*/ 110 w 110"/>
                  <a:gd name="T33" fmla="*/ 50 h 145"/>
                  <a:gd name="T34" fmla="*/ 108 w 110"/>
                  <a:gd name="T35" fmla="*/ 91 h 145"/>
                  <a:gd name="T36" fmla="*/ 106 w 110"/>
                  <a:gd name="T37" fmla="*/ 117 h 145"/>
                  <a:gd name="T38" fmla="*/ 97 w 110"/>
                  <a:gd name="T39" fmla="*/ 143 h 145"/>
                  <a:gd name="T40" fmla="*/ 97 w 110"/>
                  <a:gd name="T41" fmla="*/ 143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0" h="145">
                    <a:moveTo>
                      <a:pt x="97" y="143"/>
                    </a:moveTo>
                    <a:lnTo>
                      <a:pt x="85" y="137"/>
                    </a:lnTo>
                    <a:lnTo>
                      <a:pt x="71" y="137"/>
                    </a:lnTo>
                    <a:lnTo>
                      <a:pt x="53" y="137"/>
                    </a:lnTo>
                    <a:lnTo>
                      <a:pt x="34" y="145"/>
                    </a:lnTo>
                    <a:lnTo>
                      <a:pt x="32" y="106"/>
                    </a:lnTo>
                    <a:lnTo>
                      <a:pt x="28" y="72"/>
                    </a:lnTo>
                    <a:lnTo>
                      <a:pt x="18" y="37"/>
                    </a:lnTo>
                    <a:lnTo>
                      <a:pt x="9" y="19"/>
                    </a:lnTo>
                    <a:lnTo>
                      <a:pt x="0" y="0"/>
                    </a:lnTo>
                    <a:lnTo>
                      <a:pt x="37" y="15"/>
                    </a:lnTo>
                    <a:lnTo>
                      <a:pt x="64" y="28"/>
                    </a:lnTo>
                    <a:lnTo>
                      <a:pt x="83" y="39"/>
                    </a:lnTo>
                    <a:lnTo>
                      <a:pt x="97" y="43"/>
                    </a:lnTo>
                    <a:lnTo>
                      <a:pt x="106" y="48"/>
                    </a:lnTo>
                    <a:lnTo>
                      <a:pt x="108" y="50"/>
                    </a:lnTo>
                    <a:lnTo>
                      <a:pt x="110" y="50"/>
                    </a:lnTo>
                    <a:lnTo>
                      <a:pt x="108" y="91"/>
                    </a:lnTo>
                    <a:lnTo>
                      <a:pt x="106" y="117"/>
                    </a:lnTo>
                    <a:lnTo>
                      <a:pt x="97" y="143"/>
                    </a:lnTo>
                    <a:lnTo>
                      <a:pt x="97" y="143"/>
                    </a:lnTo>
                    <a:close/>
                  </a:path>
                </a:pathLst>
              </a:custGeom>
              <a:solidFill>
                <a:srgbClr val="000000"/>
              </a:solidFill>
              <a:ln w="33338">
                <a:solidFill>
                  <a:srgbClr val="000000"/>
                </a:solidFill>
                <a:prstDash val="solid"/>
                <a:round/>
                <a:headEnd/>
                <a:tailEnd/>
              </a:ln>
            </p:spPr>
            <p:txBody>
              <a:bodyPr/>
              <a:lstStyle/>
              <a:p>
                <a:endParaRPr lang="ja-JP" altLang="en-US"/>
              </a:p>
            </p:txBody>
          </p:sp>
          <p:sp>
            <p:nvSpPr>
              <p:cNvPr id="321601" name="Freeform 65"/>
              <p:cNvSpPr>
                <a:spLocks/>
              </p:cNvSpPr>
              <p:nvPr/>
            </p:nvSpPr>
            <p:spPr bwMode="auto">
              <a:xfrm>
                <a:off x="1166" y="3143"/>
                <a:ext cx="373" cy="202"/>
              </a:xfrm>
              <a:custGeom>
                <a:avLst/>
                <a:gdLst>
                  <a:gd name="T0" fmla="*/ 370 w 373"/>
                  <a:gd name="T1" fmla="*/ 202 h 202"/>
                  <a:gd name="T2" fmla="*/ 352 w 373"/>
                  <a:gd name="T3" fmla="*/ 200 h 202"/>
                  <a:gd name="T4" fmla="*/ 329 w 373"/>
                  <a:gd name="T5" fmla="*/ 195 h 202"/>
                  <a:gd name="T6" fmla="*/ 281 w 373"/>
                  <a:gd name="T7" fmla="*/ 187 h 202"/>
                  <a:gd name="T8" fmla="*/ 226 w 373"/>
                  <a:gd name="T9" fmla="*/ 180 h 202"/>
                  <a:gd name="T10" fmla="*/ 170 w 373"/>
                  <a:gd name="T11" fmla="*/ 171 h 202"/>
                  <a:gd name="T12" fmla="*/ 115 w 373"/>
                  <a:gd name="T13" fmla="*/ 163 h 202"/>
                  <a:gd name="T14" fmla="*/ 67 w 373"/>
                  <a:gd name="T15" fmla="*/ 156 h 202"/>
                  <a:gd name="T16" fmla="*/ 46 w 373"/>
                  <a:gd name="T17" fmla="*/ 154 h 202"/>
                  <a:gd name="T18" fmla="*/ 28 w 373"/>
                  <a:gd name="T19" fmla="*/ 152 h 202"/>
                  <a:gd name="T20" fmla="*/ 12 w 373"/>
                  <a:gd name="T21" fmla="*/ 150 h 202"/>
                  <a:gd name="T22" fmla="*/ 0 w 373"/>
                  <a:gd name="T23" fmla="*/ 148 h 202"/>
                  <a:gd name="T24" fmla="*/ 12 w 373"/>
                  <a:gd name="T25" fmla="*/ 111 h 202"/>
                  <a:gd name="T26" fmla="*/ 28 w 373"/>
                  <a:gd name="T27" fmla="*/ 78 h 202"/>
                  <a:gd name="T28" fmla="*/ 51 w 373"/>
                  <a:gd name="T29" fmla="*/ 52 h 202"/>
                  <a:gd name="T30" fmla="*/ 81 w 373"/>
                  <a:gd name="T31" fmla="*/ 30 h 202"/>
                  <a:gd name="T32" fmla="*/ 111 w 373"/>
                  <a:gd name="T33" fmla="*/ 13 h 202"/>
                  <a:gd name="T34" fmla="*/ 147 w 373"/>
                  <a:gd name="T35" fmla="*/ 4 h 202"/>
                  <a:gd name="T36" fmla="*/ 187 w 373"/>
                  <a:gd name="T37" fmla="*/ 0 h 202"/>
                  <a:gd name="T38" fmla="*/ 228 w 373"/>
                  <a:gd name="T39" fmla="*/ 2 h 202"/>
                  <a:gd name="T40" fmla="*/ 265 w 373"/>
                  <a:gd name="T41" fmla="*/ 11 h 202"/>
                  <a:gd name="T42" fmla="*/ 297 w 373"/>
                  <a:gd name="T43" fmla="*/ 26 h 202"/>
                  <a:gd name="T44" fmla="*/ 322 w 373"/>
                  <a:gd name="T45" fmla="*/ 46 h 202"/>
                  <a:gd name="T46" fmla="*/ 345 w 373"/>
                  <a:gd name="T47" fmla="*/ 69 h 202"/>
                  <a:gd name="T48" fmla="*/ 359 w 373"/>
                  <a:gd name="T49" fmla="*/ 98 h 202"/>
                  <a:gd name="T50" fmla="*/ 370 w 373"/>
                  <a:gd name="T51" fmla="*/ 130 h 202"/>
                  <a:gd name="T52" fmla="*/ 373 w 373"/>
                  <a:gd name="T53" fmla="*/ 165 h 202"/>
                  <a:gd name="T54" fmla="*/ 370 w 373"/>
                  <a:gd name="T55" fmla="*/ 202 h 202"/>
                  <a:gd name="T56" fmla="*/ 370 w 373"/>
                  <a:gd name="T57" fmla="*/ 202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73" h="202">
                    <a:moveTo>
                      <a:pt x="370" y="202"/>
                    </a:moveTo>
                    <a:lnTo>
                      <a:pt x="352" y="200"/>
                    </a:lnTo>
                    <a:lnTo>
                      <a:pt x="329" y="195"/>
                    </a:lnTo>
                    <a:lnTo>
                      <a:pt x="281" y="187"/>
                    </a:lnTo>
                    <a:lnTo>
                      <a:pt x="226" y="180"/>
                    </a:lnTo>
                    <a:lnTo>
                      <a:pt x="170" y="171"/>
                    </a:lnTo>
                    <a:lnTo>
                      <a:pt x="115" y="163"/>
                    </a:lnTo>
                    <a:lnTo>
                      <a:pt x="67" y="156"/>
                    </a:lnTo>
                    <a:lnTo>
                      <a:pt x="46" y="154"/>
                    </a:lnTo>
                    <a:lnTo>
                      <a:pt x="28" y="152"/>
                    </a:lnTo>
                    <a:lnTo>
                      <a:pt x="12" y="150"/>
                    </a:lnTo>
                    <a:lnTo>
                      <a:pt x="0" y="148"/>
                    </a:lnTo>
                    <a:lnTo>
                      <a:pt x="12" y="111"/>
                    </a:lnTo>
                    <a:lnTo>
                      <a:pt x="28" y="78"/>
                    </a:lnTo>
                    <a:lnTo>
                      <a:pt x="51" y="52"/>
                    </a:lnTo>
                    <a:lnTo>
                      <a:pt x="81" y="30"/>
                    </a:lnTo>
                    <a:lnTo>
                      <a:pt x="111" y="13"/>
                    </a:lnTo>
                    <a:lnTo>
                      <a:pt x="147" y="4"/>
                    </a:lnTo>
                    <a:lnTo>
                      <a:pt x="187" y="0"/>
                    </a:lnTo>
                    <a:lnTo>
                      <a:pt x="228" y="2"/>
                    </a:lnTo>
                    <a:lnTo>
                      <a:pt x="265" y="11"/>
                    </a:lnTo>
                    <a:lnTo>
                      <a:pt x="297" y="26"/>
                    </a:lnTo>
                    <a:lnTo>
                      <a:pt x="322" y="46"/>
                    </a:lnTo>
                    <a:lnTo>
                      <a:pt x="345" y="69"/>
                    </a:lnTo>
                    <a:lnTo>
                      <a:pt x="359" y="98"/>
                    </a:lnTo>
                    <a:lnTo>
                      <a:pt x="370" y="130"/>
                    </a:lnTo>
                    <a:lnTo>
                      <a:pt x="373" y="165"/>
                    </a:lnTo>
                    <a:lnTo>
                      <a:pt x="370" y="202"/>
                    </a:lnTo>
                    <a:lnTo>
                      <a:pt x="370" y="202"/>
                    </a:lnTo>
                    <a:close/>
                  </a:path>
                </a:pathLst>
              </a:custGeom>
              <a:solidFill>
                <a:srgbClr val="101077"/>
              </a:solidFill>
              <a:ln w="33338">
                <a:solidFill>
                  <a:srgbClr val="000000"/>
                </a:solidFill>
                <a:prstDash val="solid"/>
                <a:round/>
                <a:headEnd/>
                <a:tailEnd/>
              </a:ln>
            </p:spPr>
            <p:txBody>
              <a:bodyPr/>
              <a:lstStyle/>
              <a:p>
                <a:endParaRPr lang="ja-JP" altLang="en-US"/>
              </a:p>
            </p:txBody>
          </p:sp>
          <p:sp>
            <p:nvSpPr>
              <p:cNvPr id="321602" name="Freeform 66"/>
              <p:cNvSpPr>
                <a:spLocks/>
              </p:cNvSpPr>
              <p:nvPr/>
            </p:nvSpPr>
            <p:spPr bwMode="auto">
              <a:xfrm>
                <a:off x="951" y="3265"/>
                <a:ext cx="277" cy="95"/>
              </a:xfrm>
              <a:custGeom>
                <a:avLst/>
                <a:gdLst>
                  <a:gd name="T0" fmla="*/ 215 w 277"/>
                  <a:gd name="T1" fmla="*/ 26 h 95"/>
                  <a:gd name="T2" fmla="*/ 227 w 277"/>
                  <a:gd name="T3" fmla="*/ 28 h 95"/>
                  <a:gd name="T4" fmla="*/ 241 w 277"/>
                  <a:gd name="T5" fmla="*/ 30 h 95"/>
                  <a:gd name="T6" fmla="*/ 259 w 277"/>
                  <a:gd name="T7" fmla="*/ 32 h 95"/>
                  <a:gd name="T8" fmla="*/ 277 w 277"/>
                  <a:gd name="T9" fmla="*/ 34 h 95"/>
                  <a:gd name="T10" fmla="*/ 266 w 277"/>
                  <a:gd name="T11" fmla="*/ 47 h 95"/>
                  <a:gd name="T12" fmla="*/ 248 w 277"/>
                  <a:gd name="T13" fmla="*/ 60 h 95"/>
                  <a:gd name="T14" fmla="*/ 209 w 277"/>
                  <a:gd name="T15" fmla="*/ 80 h 95"/>
                  <a:gd name="T16" fmla="*/ 163 w 277"/>
                  <a:gd name="T17" fmla="*/ 93 h 95"/>
                  <a:gd name="T18" fmla="*/ 117 w 277"/>
                  <a:gd name="T19" fmla="*/ 95 h 95"/>
                  <a:gd name="T20" fmla="*/ 94 w 277"/>
                  <a:gd name="T21" fmla="*/ 93 h 95"/>
                  <a:gd name="T22" fmla="*/ 73 w 277"/>
                  <a:gd name="T23" fmla="*/ 91 h 95"/>
                  <a:gd name="T24" fmla="*/ 55 w 277"/>
                  <a:gd name="T25" fmla="*/ 82 h 95"/>
                  <a:gd name="T26" fmla="*/ 36 w 277"/>
                  <a:gd name="T27" fmla="*/ 73 h 95"/>
                  <a:gd name="T28" fmla="*/ 22 w 277"/>
                  <a:gd name="T29" fmla="*/ 58 h 95"/>
                  <a:gd name="T30" fmla="*/ 11 w 277"/>
                  <a:gd name="T31" fmla="*/ 43 h 95"/>
                  <a:gd name="T32" fmla="*/ 4 w 277"/>
                  <a:gd name="T33" fmla="*/ 23 h 95"/>
                  <a:gd name="T34" fmla="*/ 0 w 277"/>
                  <a:gd name="T35" fmla="*/ 0 h 95"/>
                  <a:gd name="T36" fmla="*/ 41 w 277"/>
                  <a:gd name="T37" fmla="*/ 4 h 95"/>
                  <a:gd name="T38" fmla="*/ 78 w 277"/>
                  <a:gd name="T39" fmla="*/ 8 h 95"/>
                  <a:gd name="T40" fmla="*/ 107 w 277"/>
                  <a:gd name="T41" fmla="*/ 13 h 95"/>
                  <a:gd name="T42" fmla="*/ 135 w 277"/>
                  <a:gd name="T43" fmla="*/ 17 h 95"/>
                  <a:gd name="T44" fmla="*/ 158 w 277"/>
                  <a:gd name="T45" fmla="*/ 19 h 95"/>
                  <a:gd name="T46" fmla="*/ 179 w 277"/>
                  <a:gd name="T47" fmla="*/ 21 h 95"/>
                  <a:gd name="T48" fmla="*/ 215 w 277"/>
                  <a:gd name="T49" fmla="*/ 26 h 95"/>
                  <a:gd name="T50" fmla="*/ 215 w 277"/>
                  <a:gd name="T51" fmla="*/ 2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77" h="95">
                    <a:moveTo>
                      <a:pt x="215" y="26"/>
                    </a:moveTo>
                    <a:lnTo>
                      <a:pt x="227" y="28"/>
                    </a:lnTo>
                    <a:lnTo>
                      <a:pt x="241" y="30"/>
                    </a:lnTo>
                    <a:lnTo>
                      <a:pt x="259" y="32"/>
                    </a:lnTo>
                    <a:lnTo>
                      <a:pt x="277" y="34"/>
                    </a:lnTo>
                    <a:lnTo>
                      <a:pt x="266" y="47"/>
                    </a:lnTo>
                    <a:lnTo>
                      <a:pt x="248" y="60"/>
                    </a:lnTo>
                    <a:lnTo>
                      <a:pt x="209" y="80"/>
                    </a:lnTo>
                    <a:lnTo>
                      <a:pt x="163" y="93"/>
                    </a:lnTo>
                    <a:lnTo>
                      <a:pt x="117" y="95"/>
                    </a:lnTo>
                    <a:lnTo>
                      <a:pt x="94" y="93"/>
                    </a:lnTo>
                    <a:lnTo>
                      <a:pt x="73" y="91"/>
                    </a:lnTo>
                    <a:lnTo>
                      <a:pt x="55" y="82"/>
                    </a:lnTo>
                    <a:lnTo>
                      <a:pt x="36" y="73"/>
                    </a:lnTo>
                    <a:lnTo>
                      <a:pt x="22" y="58"/>
                    </a:lnTo>
                    <a:lnTo>
                      <a:pt x="11" y="43"/>
                    </a:lnTo>
                    <a:lnTo>
                      <a:pt x="4" y="23"/>
                    </a:lnTo>
                    <a:lnTo>
                      <a:pt x="0" y="0"/>
                    </a:lnTo>
                    <a:lnTo>
                      <a:pt x="41" y="4"/>
                    </a:lnTo>
                    <a:lnTo>
                      <a:pt x="78" y="8"/>
                    </a:lnTo>
                    <a:lnTo>
                      <a:pt x="107" y="13"/>
                    </a:lnTo>
                    <a:lnTo>
                      <a:pt x="135" y="17"/>
                    </a:lnTo>
                    <a:lnTo>
                      <a:pt x="158" y="19"/>
                    </a:lnTo>
                    <a:lnTo>
                      <a:pt x="179" y="21"/>
                    </a:lnTo>
                    <a:lnTo>
                      <a:pt x="215" y="26"/>
                    </a:lnTo>
                    <a:lnTo>
                      <a:pt x="215" y="26"/>
                    </a:lnTo>
                    <a:close/>
                  </a:path>
                </a:pathLst>
              </a:custGeom>
              <a:solidFill>
                <a:srgbClr val="101077"/>
              </a:solidFill>
              <a:ln w="33338">
                <a:solidFill>
                  <a:srgbClr val="000000"/>
                </a:solidFill>
                <a:prstDash val="solid"/>
                <a:round/>
                <a:headEnd/>
                <a:tailEnd/>
              </a:ln>
            </p:spPr>
            <p:txBody>
              <a:bodyPr/>
              <a:lstStyle/>
              <a:p>
                <a:endParaRPr lang="ja-JP" altLang="en-US"/>
              </a:p>
            </p:txBody>
          </p:sp>
          <p:sp>
            <p:nvSpPr>
              <p:cNvPr id="321603" name="Freeform 67"/>
              <p:cNvSpPr>
                <a:spLocks/>
              </p:cNvSpPr>
              <p:nvPr/>
            </p:nvSpPr>
            <p:spPr bwMode="auto">
              <a:xfrm>
                <a:off x="1307" y="3662"/>
                <a:ext cx="18" cy="22"/>
              </a:xfrm>
              <a:custGeom>
                <a:avLst/>
                <a:gdLst>
                  <a:gd name="T0" fmla="*/ 18 w 18"/>
                  <a:gd name="T1" fmla="*/ 11 h 22"/>
                  <a:gd name="T2" fmla="*/ 16 w 18"/>
                  <a:gd name="T3" fmla="*/ 20 h 22"/>
                  <a:gd name="T4" fmla="*/ 9 w 18"/>
                  <a:gd name="T5" fmla="*/ 22 h 22"/>
                  <a:gd name="T6" fmla="*/ 2 w 18"/>
                  <a:gd name="T7" fmla="*/ 20 h 22"/>
                  <a:gd name="T8" fmla="*/ 0 w 18"/>
                  <a:gd name="T9" fmla="*/ 11 h 22"/>
                  <a:gd name="T10" fmla="*/ 2 w 18"/>
                  <a:gd name="T11" fmla="*/ 2 h 22"/>
                  <a:gd name="T12" fmla="*/ 9 w 18"/>
                  <a:gd name="T13" fmla="*/ 0 h 22"/>
                  <a:gd name="T14" fmla="*/ 16 w 18"/>
                  <a:gd name="T15" fmla="*/ 2 h 22"/>
                  <a:gd name="T16" fmla="*/ 18 w 18"/>
                  <a:gd name="T17" fmla="*/ 11 h 22"/>
                  <a:gd name="T18" fmla="*/ 18 w 18"/>
                  <a:gd name="T19" fmla="*/ 11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22">
                    <a:moveTo>
                      <a:pt x="18" y="11"/>
                    </a:moveTo>
                    <a:lnTo>
                      <a:pt x="16" y="20"/>
                    </a:lnTo>
                    <a:lnTo>
                      <a:pt x="9" y="22"/>
                    </a:lnTo>
                    <a:lnTo>
                      <a:pt x="2" y="20"/>
                    </a:lnTo>
                    <a:lnTo>
                      <a:pt x="0" y="11"/>
                    </a:lnTo>
                    <a:lnTo>
                      <a:pt x="2" y="2"/>
                    </a:lnTo>
                    <a:lnTo>
                      <a:pt x="9" y="0"/>
                    </a:lnTo>
                    <a:lnTo>
                      <a:pt x="16" y="2"/>
                    </a:lnTo>
                    <a:lnTo>
                      <a:pt x="18" y="11"/>
                    </a:lnTo>
                    <a:lnTo>
                      <a:pt x="18"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21604" name="Freeform 68"/>
              <p:cNvSpPr>
                <a:spLocks/>
              </p:cNvSpPr>
              <p:nvPr/>
            </p:nvSpPr>
            <p:spPr bwMode="auto">
              <a:xfrm>
                <a:off x="1189" y="3347"/>
                <a:ext cx="60" cy="44"/>
              </a:xfrm>
              <a:custGeom>
                <a:avLst/>
                <a:gdLst>
                  <a:gd name="T0" fmla="*/ 0 w 60"/>
                  <a:gd name="T1" fmla="*/ 30 h 44"/>
                  <a:gd name="T2" fmla="*/ 0 w 60"/>
                  <a:gd name="T3" fmla="*/ 37 h 44"/>
                  <a:gd name="T4" fmla="*/ 5 w 60"/>
                  <a:gd name="T5" fmla="*/ 39 h 44"/>
                  <a:gd name="T6" fmla="*/ 10 w 60"/>
                  <a:gd name="T7" fmla="*/ 39 h 44"/>
                  <a:gd name="T8" fmla="*/ 14 w 60"/>
                  <a:gd name="T9" fmla="*/ 37 h 44"/>
                  <a:gd name="T10" fmla="*/ 19 w 60"/>
                  <a:gd name="T11" fmla="*/ 26 h 44"/>
                  <a:gd name="T12" fmla="*/ 26 w 60"/>
                  <a:gd name="T13" fmla="*/ 20 h 44"/>
                  <a:gd name="T14" fmla="*/ 30 w 60"/>
                  <a:gd name="T15" fmla="*/ 15 h 44"/>
                  <a:gd name="T16" fmla="*/ 35 w 60"/>
                  <a:gd name="T17" fmla="*/ 15 h 44"/>
                  <a:gd name="T18" fmla="*/ 42 w 60"/>
                  <a:gd name="T19" fmla="*/ 20 h 44"/>
                  <a:gd name="T20" fmla="*/ 44 w 60"/>
                  <a:gd name="T21" fmla="*/ 37 h 44"/>
                  <a:gd name="T22" fmla="*/ 46 w 60"/>
                  <a:gd name="T23" fmla="*/ 41 h 44"/>
                  <a:gd name="T24" fmla="*/ 53 w 60"/>
                  <a:gd name="T25" fmla="*/ 44 h 44"/>
                  <a:gd name="T26" fmla="*/ 58 w 60"/>
                  <a:gd name="T27" fmla="*/ 41 h 44"/>
                  <a:gd name="T28" fmla="*/ 60 w 60"/>
                  <a:gd name="T29" fmla="*/ 37 h 44"/>
                  <a:gd name="T30" fmla="*/ 58 w 60"/>
                  <a:gd name="T31" fmla="*/ 24 h 44"/>
                  <a:gd name="T32" fmla="*/ 53 w 60"/>
                  <a:gd name="T33" fmla="*/ 11 h 44"/>
                  <a:gd name="T34" fmla="*/ 49 w 60"/>
                  <a:gd name="T35" fmla="*/ 4 h 44"/>
                  <a:gd name="T36" fmla="*/ 37 w 60"/>
                  <a:gd name="T37" fmla="*/ 0 h 44"/>
                  <a:gd name="T38" fmla="*/ 28 w 60"/>
                  <a:gd name="T39" fmla="*/ 0 h 44"/>
                  <a:gd name="T40" fmla="*/ 17 w 60"/>
                  <a:gd name="T41" fmla="*/ 7 h 44"/>
                  <a:gd name="T42" fmla="*/ 7 w 60"/>
                  <a:gd name="T43" fmla="*/ 15 h 44"/>
                  <a:gd name="T44" fmla="*/ 0 w 60"/>
                  <a:gd name="T45" fmla="*/ 30 h 44"/>
                  <a:gd name="T46" fmla="*/ 0 w 60"/>
                  <a:gd name="T47" fmla="*/ 3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0" h="44">
                    <a:moveTo>
                      <a:pt x="0" y="30"/>
                    </a:moveTo>
                    <a:lnTo>
                      <a:pt x="0" y="37"/>
                    </a:lnTo>
                    <a:lnTo>
                      <a:pt x="5" y="39"/>
                    </a:lnTo>
                    <a:lnTo>
                      <a:pt x="10" y="39"/>
                    </a:lnTo>
                    <a:lnTo>
                      <a:pt x="14" y="37"/>
                    </a:lnTo>
                    <a:lnTo>
                      <a:pt x="19" y="26"/>
                    </a:lnTo>
                    <a:lnTo>
                      <a:pt x="26" y="20"/>
                    </a:lnTo>
                    <a:lnTo>
                      <a:pt x="30" y="15"/>
                    </a:lnTo>
                    <a:lnTo>
                      <a:pt x="35" y="15"/>
                    </a:lnTo>
                    <a:lnTo>
                      <a:pt x="42" y="20"/>
                    </a:lnTo>
                    <a:lnTo>
                      <a:pt x="44" y="37"/>
                    </a:lnTo>
                    <a:lnTo>
                      <a:pt x="46" y="41"/>
                    </a:lnTo>
                    <a:lnTo>
                      <a:pt x="53" y="44"/>
                    </a:lnTo>
                    <a:lnTo>
                      <a:pt x="58" y="41"/>
                    </a:lnTo>
                    <a:lnTo>
                      <a:pt x="60" y="37"/>
                    </a:lnTo>
                    <a:lnTo>
                      <a:pt x="58" y="24"/>
                    </a:lnTo>
                    <a:lnTo>
                      <a:pt x="53" y="11"/>
                    </a:lnTo>
                    <a:lnTo>
                      <a:pt x="49" y="4"/>
                    </a:lnTo>
                    <a:lnTo>
                      <a:pt x="37" y="0"/>
                    </a:lnTo>
                    <a:lnTo>
                      <a:pt x="28" y="0"/>
                    </a:lnTo>
                    <a:lnTo>
                      <a:pt x="17" y="7"/>
                    </a:lnTo>
                    <a:lnTo>
                      <a:pt x="7" y="15"/>
                    </a:lnTo>
                    <a:lnTo>
                      <a:pt x="0" y="30"/>
                    </a:lnTo>
                    <a:lnTo>
                      <a:pt x="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21605" name="Freeform 69"/>
              <p:cNvSpPr>
                <a:spLocks/>
              </p:cNvSpPr>
              <p:nvPr/>
            </p:nvSpPr>
            <p:spPr bwMode="auto">
              <a:xfrm>
                <a:off x="1357" y="3362"/>
                <a:ext cx="58" cy="50"/>
              </a:xfrm>
              <a:custGeom>
                <a:avLst/>
                <a:gdLst>
                  <a:gd name="T0" fmla="*/ 0 w 58"/>
                  <a:gd name="T1" fmla="*/ 31 h 50"/>
                  <a:gd name="T2" fmla="*/ 0 w 58"/>
                  <a:gd name="T3" fmla="*/ 37 h 50"/>
                  <a:gd name="T4" fmla="*/ 5 w 58"/>
                  <a:gd name="T5" fmla="*/ 42 h 50"/>
                  <a:gd name="T6" fmla="*/ 12 w 58"/>
                  <a:gd name="T7" fmla="*/ 42 h 50"/>
                  <a:gd name="T8" fmla="*/ 16 w 58"/>
                  <a:gd name="T9" fmla="*/ 37 h 50"/>
                  <a:gd name="T10" fmla="*/ 21 w 58"/>
                  <a:gd name="T11" fmla="*/ 26 h 50"/>
                  <a:gd name="T12" fmla="*/ 25 w 58"/>
                  <a:gd name="T13" fmla="*/ 20 h 50"/>
                  <a:gd name="T14" fmla="*/ 30 w 58"/>
                  <a:gd name="T15" fmla="*/ 15 h 50"/>
                  <a:gd name="T16" fmla="*/ 32 w 58"/>
                  <a:gd name="T17" fmla="*/ 15 h 50"/>
                  <a:gd name="T18" fmla="*/ 37 w 58"/>
                  <a:gd name="T19" fmla="*/ 18 h 50"/>
                  <a:gd name="T20" fmla="*/ 39 w 58"/>
                  <a:gd name="T21" fmla="*/ 22 h 50"/>
                  <a:gd name="T22" fmla="*/ 41 w 58"/>
                  <a:gd name="T23" fmla="*/ 31 h 50"/>
                  <a:gd name="T24" fmla="*/ 39 w 58"/>
                  <a:gd name="T25" fmla="*/ 39 h 50"/>
                  <a:gd name="T26" fmla="*/ 41 w 58"/>
                  <a:gd name="T27" fmla="*/ 46 h 50"/>
                  <a:gd name="T28" fmla="*/ 46 w 58"/>
                  <a:gd name="T29" fmla="*/ 50 h 50"/>
                  <a:gd name="T30" fmla="*/ 51 w 58"/>
                  <a:gd name="T31" fmla="*/ 48 h 50"/>
                  <a:gd name="T32" fmla="*/ 55 w 58"/>
                  <a:gd name="T33" fmla="*/ 44 h 50"/>
                  <a:gd name="T34" fmla="*/ 58 w 58"/>
                  <a:gd name="T35" fmla="*/ 26 h 50"/>
                  <a:gd name="T36" fmla="*/ 53 w 58"/>
                  <a:gd name="T37" fmla="*/ 13 h 50"/>
                  <a:gd name="T38" fmla="*/ 46 w 58"/>
                  <a:gd name="T39" fmla="*/ 5 h 50"/>
                  <a:gd name="T40" fmla="*/ 37 w 58"/>
                  <a:gd name="T41" fmla="*/ 0 h 50"/>
                  <a:gd name="T42" fmla="*/ 28 w 58"/>
                  <a:gd name="T43" fmla="*/ 0 h 50"/>
                  <a:gd name="T44" fmla="*/ 18 w 58"/>
                  <a:gd name="T45" fmla="*/ 5 h 50"/>
                  <a:gd name="T46" fmla="*/ 9 w 58"/>
                  <a:gd name="T47" fmla="*/ 15 h 50"/>
                  <a:gd name="T48" fmla="*/ 0 w 58"/>
                  <a:gd name="T49" fmla="*/ 31 h 50"/>
                  <a:gd name="T50" fmla="*/ 0 w 58"/>
                  <a:gd name="T51" fmla="*/ 31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8" h="50">
                    <a:moveTo>
                      <a:pt x="0" y="31"/>
                    </a:moveTo>
                    <a:lnTo>
                      <a:pt x="0" y="37"/>
                    </a:lnTo>
                    <a:lnTo>
                      <a:pt x="5" y="42"/>
                    </a:lnTo>
                    <a:lnTo>
                      <a:pt x="12" y="42"/>
                    </a:lnTo>
                    <a:lnTo>
                      <a:pt x="16" y="37"/>
                    </a:lnTo>
                    <a:lnTo>
                      <a:pt x="21" y="26"/>
                    </a:lnTo>
                    <a:lnTo>
                      <a:pt x="25" y="20"/>
                    </a:lnTo>
                    <a:lnTo>
                      <a:pt x="30" y="15"/>
                    </a:lnTo>
                    <a:lnTo>
                      <a:pt x="32" y="15"/>
                    </a:lnTo>
                    <a:lnTo>
                      <a:pt x="37" y="18"/>
                    </a:lnTo>
                    <a:lnTo>
                      <a:pt x="39" y="22"/>
                    </a:lnTo>
                    <a:lnTo>
                      <a:pt x="41" y="31"/>
                    </a:lnTo>
                    <a:lnTo>
                      <a:pt x="39" y="39"/>
                    </a:lnTo>
                    <a:lnTo>
                      <a:pt x="41" y="46"/>
                    </a:lnTo>
                    <a:lnTo>
                      <a:pt x="46" y="50"/>
                    </a:lnTo>
                    <a:lnTo>
                      <a:pt x="51" y="48"/>
                    </a:lnTo>
                    <a:lnTo>
                      <a:pt x="55" y="44"/>
                    </a:lnTo>
                    <a:lnTo>
                      <a:pt x="58" y="26"/>
                    </a:lnTo>
                    <a:lnTo>
                      <a:pt x="53" y="13"/>
                    </a:lnTo>
                    <a:lnTo>
                      <a:pt x="46" y="5"/>
                    </a:lnTo>
                    <a:lnTo>
                      <a:pt x="37" y="0"/>
                    </a:lnTo>
                    <a:lnTo>
                      <a:pt x="28" y="0"/>
                    </a:lnTo>
                    <a:lnTo>
                      <a:pt x="18" y="5"/>
                    </a:lnTo>
                    <a:lnTo>
                      <a:pt x="9" y="15"/>
                    </a:lnTo>
                    <a:lnTo>
                      <a:pt x="0" y="31"/>
                    </a:lnTo>
                    <a:lnTo>
                      <a:pt x="0" y="3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21606" name="Freeform 70"/>
              <p:cNvSpPr>
                <a:spLocks/>
              </p:cNvSpPr>
              <p:nvPr/>
            </p:nvSpPr>
            <p:spPr bwMode="auto">
              <a:xfrm>
                <a:off x="1265" y="3375"/>
                <a:ext cx="44" cy="61"/>
              </a:xfrm>
              <a:custGeom>
                <a:avLst/>
                <a:gdLst>
                  <a:gd name="T0" fmla="*/ 35 w 44"/>
                  <a:gd name="T1" fmla="*/ 0 h 61"/>
                  <a:gd name="T2" fmla="*/ 23 w 44"/>
                  <a:gd name="T3" fmla="*/ 2 h 61"/>
                  <a:gd name="T4" fmla="*/ 12 w 44"/>
                  <a:gd name="T5" fmla="*/ 9 h 61"/>
                  <a:gd name="T6" fmla="*/ 5 w 44"/>
                  <a:gd name="T7" fmla="*/ 16 h 61"/>
                  <a:gd name="T8" fmla="*/ 0 w 44"/>
                  <a:gd name="T9" fmla="*/ 26 h 61"/>
                  <a:gd name="T10" fmla="*/ 0 w 44"/>
                  <a:gd name="T11" fmla="*/ 35 h 61"/>
                  <a:gd name="T12" fmla="*/ 3 w 44"/>
                  <a:gd name="T13" fmla="*/ 44 h 61"/>
                  <a:gd name="T14" fmla="*/ 9 w 44"/>
                  <a:gd name="T15" fmla="*/ 52 h 61"/>
                  <a:gd name="T16" fmla="*/ 19 w 44"/>
                  <a:gd name="T17" fmla="*/ 61 h 61"/>
                  <a:gd name="T18" fmla="*/ 25 w 44"/>
                  <a:gd name="T19" fmla="*/ 61 h 61"/>
                  <a:gd name="T20" fmla="*/ 30 w 44"/>
                  <a:gd name="T21" fmla="*/ 59 h 61"/>
                  <a:gd name="T22" fmla="*/ 32 w 44"/>
                  <a:gd name="T23" fmla="*/ 52 h 61"/>
                  <a:gd name="T24" fmla="*/ 28 w 44"/>
                  <a:gd name="T25" fmla="*/ 48 h 61"/>
                  <a:gd name="T26" fmla="*/ 19 w 44"/>
                  <a:gd name="T27" fmla="*/ 39 h 61"/>
                  <a:gd name="T28" fmla="*/ 16 w 44"/>
                  <a:gd name="T29" fmla="*/ 29 h 61"/>
                  <a:gd name="T30" fmla="*/ 23 w 44"/>
                  <a:gd name="T31" fmla="*/ 20 h 61"/>
                  <a:gd name="T32" fmla="*/ 37 w 44"/>
                  <a:gd name="T33" fmla="*/ 16 h 61"/>
                  <a:gd name="T34" fmla="*/ 42 w 44"/>
                  <a:gd name="T35" fmla="*/ 13 h 61"/>
                  <a:gd name="T36" fmla="*/ 44 w 44"/>
                  <a:gd name="T37" fmla="*/ 7 h 61"/>
                  <a:gd name="T38" fmla="*/ 42 w 44"/>
                  <a:gd name="T39" fmla="*/ 2 h 61"/>
                  <a:gd name="T40" fmla="*/ 35 w 44"/>
                  <a:gd name="T41" fmla="*/ 0 h 61"/>
                  <a:gd name="T42" fmla="*/ 35 w 44"/>
                  <a:gd name="T43"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 h="61">
                    <a:moveTo>
                      <a:pt x="35" y="0"/>
                    </a:moveTo>
                    <a:lnTo>
                      <a:pt x="23" y="2"/>
                    </a:lnTo>
                    <a:lnTo>
                      <a:pt x="12" y="9"/>
                    </a:lnTo>
                    <a:lnTo>
                      <a:pt x="5" y="16"/>
                    </a:lnTo>
                    <a:lnTo>
                      <a:pt x="0" y="26"/>
                    </a:lnTo>
                    <a:lnTo>
                      <a:pt x="0" y="35"/>
                    </a:lnTo>
                    <a:lnTo>
                      <a:pt x="3" y="44"/>
                    </a:lnTo>
                    <a:lnTo>
                      <a:pt x="9" y="52"/>
                    </a:lnTo>
                    <a:lnTo>
                      <a:pt x="19" y="61"/>
                    </a:lnTo>
                    <a:lnTo>
                      <a:pt x="25" y="61"/>
                    </a:lnTo>
                    <a:lnTo>
                      <a:pt x="30" y="59"/>
                    </a:lnTo>
                    <a:lnTo>
                      <a:pt x="32" y="52"/>
                    </a:lnTo>
                    <a:lnTo>
                      <a:pt x="28" y="48"/>
                    </a:lnTo>
                    <a:lnTo>
                      <a:pt x="19" y="39"/>
                    </a:lnTo>
                    <a:lnTo>
                      <a:pt x="16" y="29"/>
                    </a:lnTo>
                    <a:lnTo>
                      <a:pt x="23" y="20"/>
                    </a:lnTo>
                    <a:lnTo>
                      <a:pt x="37" y="16"/>
                    </a:lnTo>
                    <a:lnTo>
                      <a:pt x="42" y="13"/>
                    </a:lnTo>
                    <a:lnTo>
                      <a:pt x="44" y="7"/>
                    </a:lnTo>
                    <a:lnTo>
                      <a:pt x="42" y="2"/>
                    </a:lnTo>
                    <a:lnTo>
                      <a:pt x="35" y="0"/>
                    </a:lnTo>
                    <a:lnTo>
                      <a:pt x="3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21607" name="Freeform 71"/>
              <p:cNvSpPr>
                <a:spLocks/>
              </p:cNvSpPr>
              <p:nvPr/>
            </p:nvSpPr>
            <p:spPr bwMode="auto">
              <a:xfrm>
                <a:off x="1463" y="3464"/>
                <a:ext cx="41" cy="20"/>
              </a:xfrm>
              <a:custGeom>
                <a:avLst/>
                <a:gdLst>
                  <a:gd name="T0" fmla="*/ 0 w 41"/>
                  <a:gd name="T1" fmla="*/ 20 h 20"/>
                  <a:gd name="T2" fmla="*/ 7 w 41"/>
                  <a:gd name="T3" fmla="*/ 9 h 20"/>
                  <a:gd name="T4" fmla="*/ 16 w 41"/>
                  <a:gd name="T5" fmla="*/ 3 h 20"/>
                  <a:gd name="T6" fmla="*/ 27 w 41"/>
                  <a:gd name="T7" fmla="*/ 0 h 20"/>
                  <a:gd name="T8" fmla="*/ 41 w 41"/>
                  <a:gd name="T9" fmla="*/ 3 h 20"/>
                  <a:gd name="T10" fmla="*/ 0 w 41"/>
                  <a:gd name="T11" fmla="*/ 20 h 20"/>
                </a:gdLst>
                <a:ahLst/>
                <a:cxnLst>
                  <a:cxn ang="0">
                    <a:pos x="T0" y="T1"/>
                  </a:cxn>
                  <a:cxn ang="0">
                    <a:pos x="T2" y="T3"/>
                  </a:cxn>
                  <a:cxn ang="0">
                    <a:pos x="T4" y="T5"/>
                  </a:cxn>
                  <a:cxn ang="0">
                    <a:pos x="T6" y="T7"/>
                  </a:cxn>
                  <a:cxn ang="0">
                    <a:pos x="T8" y="T9"/>
                  </a:cxn>
                  <a:cxn ang="0">
                    <a:pos x="T10" y="T11"/>
                  </a:cxn>
                </a:cxnLst>
                <a:rect l="0" t="0" r="r" b="b"/>
                <a:pathLst>
                  <a:path w="41" h="20">
                    <a:moveTo>
                      <a:pt x="0" y="20"/>
                    </a:moveTo>
                    <a:lnTo>
                      <a:pt x="7" y="9"/>
                    </a:lnTo>
                    <a:lnTo>
                      <a:pt x="16" y="3"/>
                    </a:lnTo>
                    <a:lnTo>
                      <a:pt x="27" y="0"/>
                    </a:lnTo>
                    <a:lnTo>
                      <a:pt x="41" y="3"/>
                    </a:lnTo>
                    <a:lnTo>
                      <a:pt x="0" y="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21608" name="Freeform 72"/>
              <p:cNvSpPr>
                <a:spLocks/>
              </p:cNvSpPr>
              <p:nvPr/>
            </p:nvSpPr>
            <p:spPr bwMode="auto">
              <a:xfrm>
                <a:off x="1454" y="3456"/>
                <a:ext cx="57" cy="34"/>
              </a:xfrm>
              <a:custGeom>
                <a:avLst/>
                <a:gdLst>
                  <a:gd name="T0" fmla="*/ 18 w 57"/>
                  <a:gd name="T1" fmla="*/ 4 h 34"/>
                  <a:gd name="T2" fmla="*/ 9 w 57"/>
                  <a:gd name="T3" fmla="*/ 13 h 34"/>
                  <a:gd name="T4" fmla="*/ 0 w 57"/>
                  <a:gd name="T5" fmla="*/ 24 h 34"/>
                  <a:gd name="T6" fmla="*/ 2 w 57"/>
                  <a:gd name="T7" fmla="*/ 30 h 34"/>
                  <a:gd name="T8" fmla="*/ 6 w 57"/>
                  <a:gd name="T9" fmla="*/ 34 h 34"/>
                  <a:gd name="T10" fmla="*/ 13 w 57"/>
                  <a:gd name="T11" fmla="*/ 34 h 34"/>
                  <a:gd name="T12" fmla="*/ 18 w 57"/>
                  <a:gd name="T13" fmla="*/ 30 h 34"/>
                  <a:gd name="T14" fmla="*/ 20 w 57"/>
                  <a:gd name="T15" fmla="*/ 24 h 34"/>
                  <a:gd name="T16" fmla="*/ 27 w 57"/>
                  <a:gd name="T17" fmla="*/ 19 h 34"/>
                  <a:gd name="T18" fmla="*/ 36 w 57"/>
                  <a:gd name="T19" fmla="*/ 17 h 34"/>
                  <a:gd name="T20" fmla="*/ 48 w 57"/>
                  <a:gd name="T21" fmla="*/ 17 h 34"/>
                  <a:gd name="T22" fmla="*/ 52 w 57"/>
                  <a:gd name="T23" fmla="*/ 17 h 34"/>
                  <a:gd name="T24" fmla="*/ 57 w 57"/>
                  <a:gd name="T25" fmla="*/ 13 h 34"/>
                  <a:gd name="T26" fmla="*/ 57 w 57"/>
                  <a:gd name="T27" fmla="*/ 6 h 34"/>
                  <a:gd name="T28" fmla="*/ 52 w 57"/>
                  <a:gd name="T29" fmla="*/ 4 h 34"/>
                  <a:gd name="T30" fmla="*/ 34 w 57"/>
                  <a:gd name="T31" fmla="*/ 0 h 34"/>
                  <a:gd name="T32" fmla="*/ 18 w 57"/>
                  <a:gd name="T33" fmla="*/ 4 h 34"/>
                  <a:gd name="T34" fmla="*/ 18 w 57"/>
                  <a:gd name="T35" fmla="*/ 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34">
                    <a:moveTo>
                      <a:pt x="18" y="4"/>
                    </a:moveTo>
                    <a:lnTo>
                      <a:pt x="9" y="13"/>
                    </a:lnTo>
                    <a:lnTo>
                      <a:pt x="0" y="24"/>
                    </a:lnTo>
                    <a:lnTo>
                      <a:pt x="2" y="30"/>
                    </a:lnTo>
                    <a:lnTo>
                      <a:pt x="6" y="34"/>
                    </a:lnTo>
                    <a:lnTo>
                      <a:pt x="13" y="34"/>
                    </a:lnTo>
                    <a:lnTo>
                      <a:pt x="18" y="30"/>
                    </a:lnTo>
                    <a:lnTo>
                      <a:pt x="20" y="24"/>
                    </a:lnTo>
                    <a:lnTo>
                      <a:pt x="27" y="19"/>
                    </a:lnTo>
                    <a:lnTo>
                      <a:pt x="36" y="17"/>
                    </a:lnTo>
                    <a:lnTo>
                      <a:pt x="48" y="17"/>
                    </a:lnTo>
                    <a:lnTo>
                      <a:pt x="52" y="17"/>
                    </a:lnTo>
                    <a:lnTo>
                      <a:pt x="57" y="13"/>
                    </a:lnTo>
                    <a:lnTo>
                      <a:pt x="57" y="6"/>
                    </a:lnTo>
                    <a:lnTo>
                      <a:pt x="52" y="4"/>
                    </a:lnTo>
                    <a:lnTo>
                      <a:pt x="34" y="0"/>
                    </a:lnTo>
                    <a:lnTo>
                      <a:pt x="18" y="4"/>
                    </a:lnTo>
                    <a:lnTo>
                      <a:pt x="18"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21609" name="Freeform 73"/>
              <p:cNvSpPr>
                <a:spLocks/>
              </p:cNvSpPr>
              <p:nvPr/>
            </p:nvSpPr>
            <p:spPr bwMode="auto">
              <a:xfrm>
                <a:off x="1201" y="3456"/>
                <a:ext cx="193" cy="134"/>
              </a:xfrm>
              <a:custGeom>
                <a:avLst/>
                <a:gdLst>
                  <a:gd name="T0" fmla="*/ 16 w 193"/>
                  <a:gd name="T1" fmla="*/ 0 h 134"/>
                  <a:gd name="T2" fmla="*/ 7 w 193"/>
                  <a:gd name="T3" fmla="*/ 2 h 134"/>
                  <a:gd name="T4" fmla="*/ 2 w 193"/>
                  <a:gd name="T5" fmla="*/ 8 h 134"/>
                  <a:gd name="T6" fmla="*/ 0 w 193"/>
                  <a:gd name="T7" fmla="*/ 39 h 134"/>
                  <a:gd name="T8" fmla="*/ 2 w 193"/>
                  <a:gd name="T9" fmla="*/ 65 h 134"/>
                  <a:gd name="T10" fmla="*/ 11 w 193"/>
                  <a:gd name="T11" fmla="*/ 84 h 134"/>
                  <a:gd name="T12" fmla="*/ 23 w 193"/>
                  <a:gd name="T13" fmla="*/ 104 h 134"/>
                  <a:gd name="T14" fmla="*/ 39 w 193"/>
                  <a:gd name="T15" fmla="*/ 117 h 134"/>
                  <a:gd name="T16" fmla="*/ 57 w 193"/>
                  <a:gd name="T17" fmla="*/ 126 h 134"/>
                  <a:gd name="T18" fmla="*/ 76 w 193"/>
                  <a:gd name="T19" fmla="*/ 132 h 134"/>
                  <a:gd name="T20" fmla="*/ 99 w 193"/>
                  <a:gd name="T21" fmla="*/ 134 h 134"/>
                  <a:gd name="T22" fmla="*/ 119 w 193"/>
                  <a:gd name="T23" fmla="*/ 132 h 134"/>
                  <a:gd name="T24" fmla="*/ 138 w 193"/>
                  <a:gd name="T25" fmla="*/ 123 h 134"/>
                  <a:gd name="T26" fmla="*/ 152 w 193"/>
                  <a:gd name="T27" fmla="*/ 113 h 134"/>
                  <a:gd name="T28" fmla="*/ 165 w 193"/>
                  <a:gd name="T29" fmla="*/ 97 h 134"/>
                  <a:gd name="T30" fmla="*/ 184 w 193"/>
                  <a:gd name="T31" fmla="*/ 63 h 134"/>
                  <a:gd name="T32" fmla="*/ 193 w 193"/>
                  <a:gd name="T33" fmla="*/ 30 h 134"/>
                  <a:gd name="T34" fmla="*/ 193 w 193"/>
                  <a:gd name="T35" fmla="*/ 21 h 134"/>
                  <a:gd name="T36" fmla="*/ 193 w 193"/>
                  <a:gd name="T37" fmla="*/ 17 h 134"/>
                  <a:gd name="T38" fmla="*/ 181 w 193"/>
                  <a:gd name="T39" fmla="*/ 15 h 134"/>
                  <a:gd name="T40" fmla="*/ 135 w 193"/>
                  <a:gd name="T41" fmla="*/ 8 h 134"/>
                  <a:gd name="T42" fmla="*/ 85 w 193"/>
                  <a:gd name="T43" fmla="*/ 4 h 134"/>
                  <a:gd name="T44" fmla="*/ 64 w 193"/>
                  <a:gd name="T45" fmla="*/ 4 h 134"/>
                  <a:gd name="T46" fmla="*/ 44 w 193"/>
                  <a:gd name="T47" fmla="*/ 2 h 134"/>
                  <a:gd name="T48" fmla="*/ 27 w 193"/>
                  <a:gd name="T49" fmla="*/ 2 h 134"/>
                  <a:gd name="T50" fmla="*/ 16 w 193"/>
                  <a:gd name="T51" fmla="*/ 0 h 134"/>
                  <a:gd name="T52" fmla="*/ 16 w 193"/>
                  <a:gd name="T53" fmla="*/ 0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93" h="134">
                    <a:moveTo>
                      <a:pt x="16" y="0"/>
                    </a:moveTo>
                    <a:lnTo>
                      <a:pt x="7" y="2"/>
                    </a:lnTo>
                    <a:lnTo>
                      <a:pt x="2" y="8"/>
                    </a:lnTo>
                    <a:lnTo>
                      <a:pt x="0" y="39"/>
                    </a:lnTo>
                    <a:lnTo>
                      <a:pt x="2" y="65"/>
                    </a:lnTo>
                    <a:lnTo>
                      <a:pt x="11" y="84"/>
                    </a:lnTo>
                    <a:lnTo>
                      <a:pt x="23" y="104"/>
                    </a:lnTo>
                    <a:lnTo>
                      <a:pt x="39" y="117"/>
                    </a:lnTo>
                    <a:lnTo>
                      <a:pt x="57" y="126"/>
                    </a:lnTo>
                    <a:lnTo>
                      <a:pt x="76" y="132"/>
                    </a:lnTo>
                    <a:lnTo>
                      <a:pt x="99" y="134"/>
                    </a:lnTo>
                    <a:lnTo>
                      <a:pt x="119" y="132"/>
                    </a:lnTo>
                    <a:lnTo>
                      <a:pt x="138" y="123"/>
                    </a:lnTo>
                    <a:lnTo>
                      <a:pt x="152" y="113"/>
                    </a:lnTo>
                    <a:lnTo>
                      <a:pt x="165" y="97"/>
                    </a:lnTo>
                    <a:lnTo>
                      <a:pt x="184" y="63"/>
                    </a:lnTo>
                    <a:lnTo>
                      <a:pt x="193" y="30"/>
                    </a:lnTo>
                    <a:lnTo>
                      <a:pt x="193" y="21"/>
                    </a:lnTo>
                    <a:lnTo>
                      <a:pt x="193" y="17"/>
                    </a:lnTo>
                    <a:lnTo>
                      <a:pt x="181" y="15"/>
                    </a:lnTo>
                    <a:lnTo>
                      <a:pt x="135" y="8"/>
                    </a:lnTo>
                    <a:lnTo>
                      <a:pt x="85" y="4"/>
                    </a:lnTo>
                    <a:lnTo>
                      <a:pt x="64" y="4"/>
                    </a:lnTo>
                    <a:lnTo>
                      <a:pt x="44" y="2"/>
                    </a:lnTo>
                    <a:lnTo>
                      <a:pt x="27" y="2"/>
                    </a:lnTo>
                    <a:lnTo>
                      <a:pt x="16" y="0"/>
                    </a:lnTo>
                    <a:lnTo>
                      <a:pt x="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21610" name="Freeform 74"/>
              <p:cNvSpPr>
                <a:spLocks/>
              </p:cNvSpPr>
              <p:nvPr/>
            </p:nvSpPr>
            <p:spPr bwMode="auto">
              <a:xfrm>
                <a:off x="1242" y="3519"/>
                <a:ext cx="115" cy="54"/>
              </a:xfrm>
              <a:custGeom>
                <a:avLst/>
                <a:gdLst>
                  <a:gd name="T0" fmla="*/ 5 w 115"/>
                  <a:gd name="T1" fmla="*/ 21 h 54"/>
                  <a:gd name="T2" fmla="*/ 0 w 115"/>
                  <a:gd name="T3" fmla="*/ 30 h 54"/>
                  <a:gd name="T4" fmla="*/ 0 w 115"/>
                  <a:gd name="T5" fmla="*/ 34 h 54"/>
                  <a:gd name="T6" fmla="*/ 5 w 115"/>
                  <a:gd name="T7" fmla="*/ 39 h 54"/>
                  <a:gd name="T8" fmla="*/ 12 w 115"/>
                  <a:gd name="T9" fmla="*/ 43 h 54"/>
                  <a:gd name="T10" fmla="*/ 26 w 115"/>
                  <a:gd name="T11" fmla="*/ 50 h 54"/>
                  <a:gd name="T12" fmla="*/ 46 w 115"/>
                  <a:gd name="T13" fmla="*/ 54 h 54"/>
                  <a:gd name="T14" fmla="*/ 74 w 115"/>
                  <a:gd name="T15" fmla="*/ 50 h 54"/>
                  <a:gd name="T16" fmla="*/ 92 w 115"/>
                  <a:gd name="T17" fmla="*/ 43 h 54"/>
                  <a:gd name="T18" fmla="*/ 104 w 115"/>
                  <a:gd name="T19" fmla="*/ 32 h 54"/>
                  <a:gd name="T20" fmla="*/ 111 w 115"/>
                  <a:gd name="T21" fmla="*/ 21 h 54"/>
                  <a:gd name="T22" fmla="*/ 113 w 115"/>
                  <a:gd name="T23" fmla="*/ 15 h 54"/>
                  <a:gd name="T24" fmla="*/ 115 w 115"/>
                  <a:gd name="T25" fmla="*/ 8 h 54"/>
                  <a:gd name="T26" fmla="*/ 111 w 115"/>
                  <a:gd name="T27" fmla="*/ 6 h 54"/>
                  <a:gd name="T28" fmla="*/ 106 w 115"/>
                  <a:gd name="T29" fmla="*/ 6 h 54"/>
                  <a:gd name="T30" fmla="*/ 97 w 115"/>
                  <a:gd name="T31" fmla="*/ 2 h 54"/>
                  <a:gd name="T32" fmla="*/ 85 w 115"/>
                  <a:gd name="T33" fmla="*/ 0 h 54"/>
                  <a:gd name="T34" fmla="*/ 71 w 115"/>
                  <a:gd name="T35" fmla="*/ 0 h 54"/>
                  <a:gd name="T36" fmla="*/ 55 w 115"/>
                  <a:gd name="T37" fmla="*/ 0 h 54"/>
                  <a:gd name="T38" fmla="*/ 37 w 115"/>
                  <a:gd name="T39" fmla="*/ 2 h 54"/>
                  <a:gd name="T40" fmla="*/ 21 w 115"/>
                  <a:gd name="T41" fmla="*/ 11 h 54"/>
                  <a:gd name="T42" fmla="*/ 5 w 115"/>
                  <a:gd name="T43" fmla="*/ 21 h 54"/>
                  <a:gd name="T44" fmla="*/ 5 w 115"/>
                  <a:gd name="T45" fmla="*/ 2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15" h="54">
                    <a:moveTo>
                      <a:pt x="5" y="21"/>
                    </a:moveTo>
                    <a:lnTo>
                      <a:pt x="0" y="30"/>
                    </a:lnTo>
                    <a:lnTo>
                      <a:pt x="0" y="34"/>
                    </a:lnTo>
                    <a:lnTo>
                      <a:pt x="5" y="39"/>
                    </a:lnTo>
                    <a:lnTo>
                      <a:pt x="12" y="43"/>
                    </a:lnTo>
                    <a:lnTo>
                      <a:pt x="26" y="50"/>
                    </a:lnTo>
                    <a:lnTo>
                      <a:pt x="46" y="54"/>
                    </a:lnTo>
                    <a:lnTo>
                      <a:pt x="74" y="50"/>
                    </a:lnTo>
                    <a:lnTo>
                      <a:pt x="92" y="43"/>
                    </a:lnTo>
                    <a:lnTo>
                      <a:pt x="104" y="32"/>
                    </a:lnTo>
                    <a:lnTo>
                      <a:pt x="111" y="21"/>
                    </a:lnTo>
                    <a:lnTo>
                      <a:pt x="113" y="15"/>
                    </a:lnTo>
                    <a:lnTo>
                      <a:pt x="115" y="8"/>
                    </a:lnTo>
                    <a:lnTo>
                      <a:pt x="111" y="6"/>
                    </a:lnTo>
                    <a:lnTo>
                      <a:pt x="106" y="6"/>
                    </a:lnTo>
                    <a:lnTo>
                      <a:pt x="97" y="2"/>
                    </a:lnTo>
                    <a:lnTo>
                      <a:pt x="85" y="0"/>
                    </a:lnTo>
                    <a:lnTo>
                      <a:pt x="71" y="0"/>
                    </a:lnTo>
                    <a:lnTo>
                      <a:pt x="55" y="0"/>
                    </a:lnTo>
                    <a:lnTo>
                      <a:pt x="37" y="2"/>
                    </a:lnTo>
                    <a:lnTo>
                      <a:pt x="21" y="11"/>
                    </a:lnTo>
                    <a:lnTo>
                      <a:pt x="5" y="21"/>
                    </a:lnTo>
                    <a:lnTo>
                      <a:pt x="5" y="21"/>
                    </a:lnTo>
                    <a:close/>
                  </a:path>
                </a:pathLst>
              </a:custGeom>
              <a:solidFill>
                <a:srgbClr val="FFCC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21611" name="Freeform 75"/>
              <p:cNvSpPr>
                <a:spLocks/>
              </p:cNvSpPr>
              <p:nvPr/>
            </p:nvSpPr>
            <p:spPr bwMode="auto">
              <a:xfrm>
                <a:off x="1649" y="3508"/>
                <a:ext cx="126" cy="78"/>
              </a:xfrm>
              <a:custGeom>
                <a:avLst/>
                <a:gdLst>
                  <a:gd name="T0" fmla="*/ 0 w 126"/>
                  <a:gd name="T1" fmla="*/ 13 h 78"/>
                  <a:gd name="T2" fmla="*/ 0 w 126"/>
                  <a:gd name="T3" fmla="*/ 4 h 78"/>
                  <a:gd name="T4" fmla="*/ 0 w 126"/>
                  <a:gd name="T5" fmla="*/ 0 h 78"/>
                  <a:gd name="T6" fmla="*/ 5 w 126"/>
                  <a:gd name="T7" fmla="*/ 0 h 78"/>
                  <a:gd name="T8" fmla="*/ 12 w 126"/>
                  <a:gd name="T9" fmla="*/ 0 h 78"/>
                  <a:gd name="T10" fmla="*/ 21 w 126"/>
                  <a:gd name="T11" fmla="*/ 0 h 78"/>
                  <a:gd name="T12" fmla="*/ 35 w 126"/>
                  <a:gd name="T13" fmla="*/ 0 h 78"/>
                  <a:gd name="T14" fmla="*/ 48 w 126"/>
                  <a:gd name="T15" fmla="*/ 2 h 78"/>
                  <a:gd name="T16" fmla="*/ 57 w 126"/>
                  <a:gd name="T17" fmla="*/ 2 h 78"/>
                  <a:gd name="T18" fmla="*/ 62 w 126"/>
                  <a:gd name="T19" fmla="*/ 2 h 78"/>
                  <a:gd name="T20" fmla="*/ 69 w 126"/>
                  <a:gd name="T21" fmla="*/ 2 h 78"/>
                  <a:gd name="T22" fmla="*/ 85 w 126"/>
                  <a:gd name="T23" fmla="*/ 4 h 78"/>
                  <a:gd name="T24" fmla="*/ 103 w 126"/>
                  <a:gd name="T25" fmla="*/ 6 h 78"/>
                  <a:gd name="T26" fmla="*/ 110 w 126"/>
                  <a:gd name="T27" fmla="*/ 8 h 78"/>
                  <a:gd name="T28" fmla="*/ 115 w 126"/>
                  <a:gd name="T29" fmla="*/ 8 h 78"/>
                  <a:gd name="T30" fmla="*/ 124 w 126"/>
                  <a:gd name="T31" fmla="*/ 8 h 78"/>
                  <a:gd name="T32" fmla="*/ 126 w 126"/>
                  <a:gd name="T33" fmla="*/ 13 h 78"/>
                  <a:gd name="T34" fmla="*/ 124 w 126"/>
                  <a:gd name="T35" fmla="*/ 22 h 78"/>
                  <a:gd name="T36" fmla="*/ 122 w 126"/>
                  <a:gd name="T37" fmla="*/ 26 h 78"/>
                  <a:gd name="T38" fmla="*/ 115 w 126"/>
                  <a:gd name="T39" fmla="*/ 35 h 78"/>
                  <a:gd name="T40" fmla="*/ 99 w 126"/>
                  <a:gd name="T41" fmla="*/ 56 h 78"/>
                  <a:gd name="T42" fmla="*/ 90 w 126"/>
                  <a:gd name="T43" fmla="*/ 65 h 78"/>
                  <a:gd name="T44" fmla="*/ 78 w 126"/>
                  <a:gd name="T45" fmla="*/ 71 h 78"/>
                  <a:gd name="T46" fmla="*/ 67 w 126"/>
                  <a:gd name="T47" fmla="*/ 78 h 78"/>
                  <a:gd name="T48" fmla="*/ 53 w 126"/>
                  <a:gd name="T49" fmla="*/ 78 h 78"/>
                  <a:gd name="T50" fmla="*/ 30 w 126"/>
                  <a:gd name="T51" fmla="*/ 71 h 78"/>
                  <a:gd name="T52" fmla="*/ 16 w 126"/>
                  <a:gd name="T53" fmla="*/ 56 h 78"/>
                  <a:gd name="T54" fmla="*/ 7 w 126"/>
                  <a:gd name="T55" fmla="*/ 37 h 78"/>
                  <a:gd name="T56" fmla="*/ 0 w 126"/>
                  <a:gd name="T57" fmla="*/ 13 h 78"/>
                  <a:gd name="T58" fmla="*/ 0 w 126"/>
                  <a:gd name="T59" fmla="*/ 1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6" h="78">
                    <a:moveTo>
                      <a:pt x="0" y="13"/>
                    </a:moveTo>
                    <a:lnTo>
                      <a:pt x="0" y="4"/>
                    </a:lnTo>
                    <a:lnTo>
                      <a:pt x="0" y="0"/>
                    </a:lnTo>
                    <a:lnTo>
                      <a:pt x="5" y="0"/>
                    </a:lnTo>
                    <a:lnTo>
                      <a:pt x="12" y="0"/>
                    </a:lnTo>
                    <a:lnTo>
                      <a:pt x="21" y="0"/>
                    </a:lnTo>
                    <a:lnTo>
                      <a:pt x="35" y="0"/>
                    </a:lnTo>
                    <a:lnTo>
                      <a:pt x="48" y="2"/>
                    </a:lnTo>
                    <a:lnTo>
                      <a:pt x="57" y="2"/>
                    </a:lnTo>
                    <a:lnTo>
                      <a:pt x="62" y="2"/>
                    </a:lnTo>
                    <a:lnTo>
                      <a:pt x="69" y="2"/>
                    </a:lnTo>
                    <a:lnTo>
                      <a:pt x="85" y="4"/>
                    </a:lnTo>
                    <a:lnTo>
                      <a:pt x="103" y="6"/>
                    </a:lnTo>
                    <a:lnTo>
                      <a:pt x="110" y="8"/>
                    </a:lnTo>
                    <a:lnTo>
                      <a:pt x="115" y="8"/>
                    </a:lnTo>
                    <a:lnTo>
                      <a:pt x="124" y="8"/>
                    </a:lnTo>
                    <a:lnTo>
                      <a:pt x="126" y="13"/>
                    </a:lnTo>
                    <a:lnTo>
                      <a:pt x="124" y="22"/>
                    </a:lnTo>
                    <a:lnTo>
                      <a:pt x="122" y="26"/>
                    </a:lnTo>
                    <a:lnTo>
                      <a:pt x="115" y="35"/>
                    </a:lnTo>
                    <a:lnTo>
                      <a:pt x="99" y="56"/>
                    </a:lnTo>
                    <a:lnTo>
                      <a:pt x="90" y="65"/>
                    </a:lnTo>
                    <a:lnTo>
                      <a:pt x="78" y="71"/>
                    </a:lnTo>
                    <a:lnTo>
                      <a:pt x="67" y="78"/>
                    </a:lnTo>
                    <a:lnTo>
                      <a:pt x="53" y="78"/>
                    </a:lnTo>
                    <a:lnTo>
                      <a:pt x="30" y="71"/>
                    </a:lnTo>
                    <a:lnTo>
                      <a:pt x="16" y="56"/>
                    </a:lnTo>
                    <a:lnTo>
                      <a:pt x="7" y="37"/>
                    </a:lnTo>
                    <a:lnTo>
                      <a:pt x="0" y="13"/>
                    </a:lnTo>
                    <a:lnTo>
                      <a:pt x="0" y="1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21612" name="Freeform 76"/>
              <p:cNvSpPr>
                <a:spLocks/>
              </p:cNvSpPr>
              <p:nvPr/>
            </p:nvSpPr>
            <p:spPr bwMode="auto">
              <a:xfrm>
                <a:off x="1690" y="3543"/>
                <a:ext cx="65" cy="30"/>
              </a:xfrm>
              <a:custGeom>
                <a:avLst/>
                <a:gdLst>
                  <a:gd name="T0" fmla="*/ 7 w 65"/>
                  <a:gd name="T1" fmla="*/ 21 h 30"/>
                  <a:gd name="T2" fmla="*/ 3 w 65"/>
                  <a:gd name="T3" fmla="*/ 19 h 30"/>
                  <a:gd name="T4" fmla="*/ 0 w 65"/>
                  <a:gd name="T5" fmla="*/ 15 h 30"/>
                  <a:gd name="T6" fmla="*/ 3 w 65"/>
                  <a:gd name="T7" fmla="*/ 13 h 30"/>
                  <a:gd name="T8" fmla="*/ 7 w 65"/>
                  <a:gd name="T9" fmla="*/ 10 h 30"/>
                  <a:gd name="T10" fmla="*/ 14 w 65"/>
                  <a:gd name="T11" fmla="*/ 10 h 30"/>
                  <a:gd name="T12" fmla="*/ 21 w 65"/>
                  <a:gd name="T13" fmla="*/ 8 h 30"/>
                  <a:gd name="T14" fmla="*/ 30 w 65"/>
                  <a:gd name="T15" fmla="*/ 4 h 30"/>
                  <a:gd name="T16" fmla="*/ 37 w 65"/>
                  <a:gd name="T17" fmla="*/ 2 h 30"/>
                  <a:gd name="T18" fmla="*/ 46 w 65"/>
                  <a:gd name="T19" fmla="*/ 2 h 30"/>
                  <a:gd name="T20" fmla="*/ 53 w 65"/>
                  <a:gd name="T21" fmla="*/ 0 h 30"/>
                  <a:gd name="T22" fmla="*/ 58 w 65"/>
                  <a:gd name="T23" fmla="*/ 0 h 30"/>
                  <a:gd name="T24" fmla="*/ 62 w 65"/>
                  <a:gd name="T25" fmla="*/ 0 h 30"/>
                  <a:gd name="T26" fmla="*/ 65 w 65"/>
                  <a:gd name="T27" fmla="*/ 2 h 30"/>
                  <a:gd name="T28" fmla="*/ 62 w 65"/>
                  <a:gd name="T29" fmla="*/ 6 h 30"/>
                  <a:gd name="T30" fmla="*/ 58 w 65"/>
                  <a:gd name="T31" fmla="*/ 10 h 30"/>
                  <a:gd name="T32" fmla="*/ 51 w 65"/>
                  <a:gd name="T33" fmla="*/ 17 h 30"/>
                  <a:gd name="T34" fmla="*/ 44 w 65"/>
                  <a:gd name="T35" fmla="*/ 23 h 30"/>
                  <a:gd name="T36" fmla="*/ 39 w 65"/>
                  <a:gd name="T37" fmla="*/ 26 h 30"/>
                  <a:gd name="T38" fmla="*/ 35 w 65"/>
                  <a:gd name="T39" fmla="*/ 28 h 30"/>
                  <a:gd name="T40" fmla="*/ 28 w 65"/>
                  <a:gd name="T41" fmla="*/ 30 h 30"/>
                  <a:gd name="T42" fmla="*/ 19 w 65"/>
                  <a:gd name="T43" fmla="*/ 28 h 30"/>
                  <a:gd name="T44" fmla="*/ 7 w 65"/>
                  <a:gd name="T45" fmla="*/ 21 h 30"/>
                  <a:gd name="T46" fmla="*/ 7 w 65"/>
                  <a:gd name="T47" fmla="*/ 21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5" h="30">
                    <a:moveTo>
                      <a:pt x="7" y="21"/>
                    </a:moveTo>
                    <a:lnTo>
                      <a:pt x="3" y="19"/>
                    </a:lnTo>
                    <a:lnTo>
                      <a:pt x="0" y="15"/>
                    </a:lnTo>
                    <a:lnTo>
                      <a:pt x="3" y="13"/>
                    </a:lnTo>
                    <a:lnTo>
                      <a:pt x="7" y="10"/>
                    </a:lnTo>
                    <a:lnTo>
                      <a:pt x="14" y="10"/>
                    </a:lnTo>
                    <a:lnTo>
                      <a:pt x="21" y="8"/>
                    </a:lnTo>
                    <a:lnTo>
                      <a:pt x="30" y="4"/>
                    </a:lnTo>
                    <a:lnTo>
                      <a:pt x="37" y="2"/>
                    </a:lnTo>
                    <a:lnTo>
                      <a:pt x="46" y="2"/>
                    </a:lnTo>
                    <a:lnTo>
                      <a:pt x="53" y="0"/>
                    </a:lnTo>
                    <a:lnTo>
                      <a:pt x="58" y="0"/>
                    </a:lnTo>
                    <a:lnTo>
                      <a:pt x="62" y="0"/>
                    </a:lnTo>
                    <a:lnTo>
                      <a:pt x="65" y="2"/>
                    </a:lnTo>
                    <a:lnTo>
                      <a:pt x="62" y="6"/>
                    </a:lnTo>
                    <a:lnTo>
                      <a:pt x="58" y="10"/>
                    </a:lnTo>
                    <a:lnTo>
                      <a:pt x="51" y="17"/>
                    </a:lnTo>
                    <a:lnTo>
                      <a:pt x="44" y="23"/>
                    </a:lnTo>
                    <a:lnTo>
                      <a:pt x="39" y="26"/>
                    </a:lnTo>
                    <a:lnTo>
                      <a:pt x="35" y="28"/>
                    </a:lnTo>
                    <a:lnTo>
                      <a:pt x="28" y="30"/>
                    </a:lnTo>
                    <a:lnTo>
                      <a:pt x="19" y="28"/>
                    </a:lnTo>
                    <a:lnTo>
                      <a:pt x="7" y="21"/>
                    </a:lnTo>
                    <a:lnTo>
                      <a:pt x="7" y="21"/>
                    </a:lnTo>
                    <a:close/>
                  </a:path>
                </a:pathLst>
              </a:custGeom>
              <a:solidFill>
                <a:srgbClr val="FFCC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sp>
        <p:nvSpPr>
          <p:cNvPr id="321614" name="Text Box 78"/>
          <p:cNvSpPr txBox="1">
            <a:spLocks noChangeArrowheads="1"/>
          </p:cNvSpPr>
          <p:nvPr/>
        </p:nvSpPr>
        <p:spPr bwMode="auto">
          <a:xfrm>
            <a:off x="8405813" y="100013"/>
            <a:ext cx="7381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a:t>P</a:t>
            </a:r>
            <a:r>
              <a:rPr lang="ja-JP" altLang="en-US" sz="1600"/>
              <a:t>３６</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321558"/>
                                        </p:tgtEl>
                                        <p:attrNameLst>
                                          <p:attrName>style.visibility</p:attrName>
                                        </p:attrNameLst>
                                      </p:cBhvr>
                                      <p:to>
                                        <p:strVal val="visible"/>
                                      </p:to>
                                    </p:set>
                                    <p:anim calcmode="lin" valueType="num">
                                      <p:cBhvr additive="base">
                                        <p:cTn id="7" dur="500" fill="hold"/>
                                        <p:tgtEl>
                                          <p:spTgt spid="321558"/>
                                        </p:tgtEl>
                                        <p:attrNameLst>
                                          <p:attrName>ppt_x</p:attrName>
                                        </p:attrNameLst>
                                      </p:cBhvr>
                                      <p:tavLst>
                                        <p:tav tm="0">
                                          <p:val>
                                            <p:strVal val="0-#ppt_w/2"/>
                                          </p:val>
                                        </p:tav>
                                        <p:tav tm="100000">
                                          <p:val>
                                            <p:strVal val="#ppt_x"/>
                                          </p:val>
                                        </p:tav>
                                      </p:tavLst>
                                    </p:anim>
                                    <p:anim calcmode="lin" valueType="num">
                                      <p:cBhvr additive="base">
                                        <p:cTn id="8" dur="500" fill="hold"/>
                                        <p:tgtEl>
                                          <p:spTgt spid="321558"/>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21539"/>
                                        </p:tgtEl>
                                        <p:attrNameLst>
                                          <p:attrName>style.visibility</p:attrName>
                                        </p:attrNameLst>
                                      </p:cBhvr>
                                      <p:to>
                                        <p:strVal val="visible"/>
                                      </p:to>
                                    </p:set>
                                    <p:anim calcmode="lin" valueType="num">
                                      <p:cBhvr additive="base">
                                        <p:cTn id="13" dur="500" fill="hold"/>
                                        <p:tgtEl>
                                          <p:spTgt spid="321539"/>
                                        </p:tgtEl>
                                        <p:attrNameLst>
                                          <p:attrName>ppt_x</p:attrName>
                                        </p:attrNameLst>
                                      </p:cBhvr>
                                      <p:tavLst>
                                        <p:tav tm="0">
                                          <p:val>
                                            <p:strVal val="0-#ppt_w/2"/>
                                          </p:val>
                                        </p:tav>
                                        <p:tav tm="100000">
                                          <p:val>
                                            <p:strVal val="#ppt_x"/>
                                          </p:val>
                                        </p:tav>
                                      </p:tavLst>
                                    </p:anim>
                                    <p:anim calcmode="lin" valueType="num">
                                      <p:cBhvr additive="base">
                                        <p:cTn id="14" dur="500" fill="hold"/>
                                        <p:tgtEl>
                                          <p:spTgt spid="321539"/>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321540"/>
                                        </p:tgtEl>
                                        <p:attrNameLst>
                                          <p:attrName>style.visibility</p:attrName>
                                        </p:attrNameLst>
                                      </p:cBhvr>
                                      <p:to>
                                        <p:strVal val="visible"/>
                                      </p:to>
                                    </p:set>
                                    <p:anim calcmode="lin" valueType="num">
                                      <p:cBhvr additive="base">
                                        <p:cTn id="19" dur="500" fill="hold"/>
                                        <p:tgtEl>
                                          <p:spTgt spid="321540"/>
                                        </p:tgtEl>
                                        <p:attrNameLst>
                                          <p:attrName>ppt_x</p:attrName>
                                        </p:attrNameLst>
                                      </p:cBhvr>
                                      <p:tavLst>
                                        <p:tav tm="0">
                                          <p:val>
                                            <p:strVal val="0-#ppt_w/2"/>
                                          </p:val>
                                        </p:tav>
                                        <p:tav tm="100000">
                                          <p:val>
                                            <p:strVal val="#ppt_x"/>
                                          </p:val>
                                        </p:tav>
                                      </p:tavLst>
                                    </p:anim>
                                    <p:anim calcmode="lin" valueType="num">
                                      <p:cBhvr additive="base">
                                        <p:cTn id="20" dur="500" fill="hold"/>
                                        <p:tgtEl>
                                          <p:spTgt spid="321540"/>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nodeType="clickEffect">
                                  <p:stCondLst>
                                    <p:cond delay="0"/>
                                  </p:stCondLst>
                                  <p:childTnLst>
                                    <p:set>
                                      <p:cBhvr>
                                        <p:cTn id="24" dur="1" fill="hold">
                                          <p:stCondLst>
                                            <p:cond delay="0"/>
                                          </p:stCondLst>
                                        </p:cTn>
                                        <p:tgtEl>
                                          <p:spTgt spid="321549"/>
                                        </p:tgtEl>
                                        <p:attrNameLst>
                                          <p:attrName>style.visibility</p:attrName>
                                        </p:attrNameLst>
                                      </p:cBhvr>
                                      <p:to>
                                        <p:strVal val="visible"/>
                                      </p:to>
                                    </p:set>
                                    <p:anim calcmode="lin" valueType="num">
                                      <p:cBhvr additive="base">
                                        <p:cTn id="25" dur="500" fill="hold"/>
                                        <p:tgtEl>
                                          <p:spTgt spid="321549"/>
                                        </p:tgtEl>
                                        <p:attrNameLst>
                                          <p:attrName>ppt_x</p:attrName>
                                        </p:attrNameLst>
                                      </p:cBhvr>
                                      <p:tavLst>
                                        <p:tav tm="0">
                                          <p:val>
                                            <p:strVal val="0-#ppt_w/2"/>
                                          </p:val>
                                        </p:tav>
                                        <p:tav tm="100000">
                                          <p:val>
                                            <p:strVal val="#ppt_x"/>
                                          </p:val>
                                        </p:tav>
                                      </p:tavLst>
                                    </p:anim>
                                    <p:anim calcmode="lin" valueType="num">
                                      <p:cBhvr additive="base">
                                        <p:cTn id="26" dur="500" fill="hold"/>
                                        <p:tgtEl>
                                          <p:spTgt spid="32154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1539" grpId="0" autoUpdateAnimBg="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627" name="Rectangle 3"/>
          <p:cNvSpPr>
            <a:spLocks noChangeArrowheads="1"/>
          </p:cNvSpPr>
          <p:nvPr/>
        </p:nvSpPr>
        <p:spPr bwMode="auto">
          <a:xfrm>
            <a:off x="395288" y="320675"/>
            <a:ext cx="5308600" cy="900113"/>
          </a:xfrm>
          <a:prstGeom prst="rect">
            <a:avLst/>
          </a:prstGeom>
          <a:solidFill>
            <a:srgbClr val="FF99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lvl1pPr defTabSz="762000">
              <a:defRPr kumimoji="1" sz="4400">
                <a:solidFill>
                  <a:schemeClr val="tx2"/>
                </a:solidFill>
                <a:latin typeface="Times New Roman" pitchFamily="18" charset="0"/>
                <a:ea typeface="ＭＳ Ｐゴシック" pitchFamily="50" charset="-128"/>
              </a:defRPr>
            </a:lvl1pPr>
            <a:lvl2pPr defTabSz="762000">
              <a:defRPr kumimoji="1" sz="4400">
                <a:solidFill>
                  <a:schemeClr val="tx2"/>
                </a:solidFill>
                <a:latin typeface="Times New Roman" pitchFamily="18" charset="0"/>
                <a:ea typeface="ＭＳ Ｐゴシック" pitchFamily="50" charset="-128"/>
              </a:defRPr>
            </a:lvl2pPr>
            <a:lvl3pPr defTabSz="762000">
              <a:defRPr kumimoji="1" sz="4400">
                <a:solidFill>
                  <a:schemeClr val="tx2"/>
                </a:solidFill>
                <a:latin typeface="Times New Roman" pitchFamily="18" charset="0"/>
                <a:ea typeface="ＭＳ Ｐゴシック" pitchFamily="50" charset="-128"/>
              </a:defRPr>
            </a:lvl3pPr>
            <a:lvl4pPr defTabSz="762000">
              <a:defRPr kumimoji="1" sz="4400">
                <a:solidFill>
                  <a:schemeClr val="tx2"/>
                </a:solidFill>
                <a:latin typeface="Times New Roman" pitchFamily="18" charset="0"/>
                <a:ea typeface="ＭＳ Ｐゴシック" pitchFamily="50" charset="-128"/>
              </a:defRPr>
            </a:lvl4pPr>
            <a:lvl5pPr defTabSz="762000">
              <a:defRPr kumimoji="1" sz="4400">
                <a:solidFill>
                  <a:schemeClr val="tx2"/>
                </a:solidFill>
                <a:latin typeface="Times New Roman" pitchFamily="18" charset="0"/>
                <a:ea typeface="ＭＳ Ｐゴシック" pitchFamily="50" charset="-128"/>
              </a:defRPr>
            </a:lvl5pPr>
            <a:lvl6pPr marL="457200" algn="ctr" defTabSz="762000" fontAlgn="base">
              <a:spcBef>
                <a:spcPct val="0"/>
              </a:spcBef>
              <a:spcAft>
                <a:spcPct val="0"/>
              </a:spcAft>
              <a:defRPr kumimoji="1" sz="4400">
                <a:solidFill>
                  <a:schemeClr val="tx2"/>
                </a:solidFill>
                <a:latin typeface="Times New Roman" pitchFamily="18" charset="0"/>
                <a:ea typeface="ＭＳ Ｐゴシック" pitchFamily="50" charset="-128"/>
              </a:defRPr>
            </a:lvl6pPr>
            <a:lvl7pPr marL="914400" algn="ctr" defTabSz="762000" fontAlgn="base">
              <a:spcBef>
                <a:spcPct val="0"/>
              </a:spcBef>
              <a:spcAft>
                <a:spcPct val="0"/>
              </a:spcAft>
              <a:defRPr kumimoji="1" sz="4400">
                <a:solidFill>
                  <a:schemeClr val="tx2"/>
                </a:solidFill>
                <a:latin typeface="Times New Roman" pitchFamily="18" charset="0"/>
                <a:ea typeface="ＭＳ Ｐゴシック" pitchFamily="50" charset="-128"/>
              </a:defRPr>
            </a:lvl7pPr>
            <a:lvl8pPr marL="1371600" algn="ctr" defTabSz="762000" fontAlgn="base">
              <a:spcBef>
                <a:spcPct val="0"/>
              </a:spcBef>
              <a:spcAft>
                <a:spcPct val="0"/>
              </a:spcAft>
              <a:defRPr kumimoji="1" sz="4400">
                <a:solidFill>
                  <a:schemeClr val="tx2"/>
                </a:solidFill>
                <a:latin typeface="Times New Roman" pitchFamily="18" charset="0"/>
                <a:ea typeface="ＭＳ Ｐゴシック" pitchFamily="50" charset="-128"/>
              </a:defRPr>
            </a:lvl8pPr>
            <a:lvl9pPr marL="1828800" algn="ctr" defTabSz="762000" fontAlgn="base">
              <a:spcBef>
                <a:spcPct val="0"/>
              </a:spcBef>
              <a:spcAft>
                <a:spcPct val="0"/>
              </a:spcAft>
              <a:defRPr kumimoji="1" sz="4400">
                <a:solidFill>
                  <a:schemeClr val="tx2"/>
                </a:solidFill>
                <a:latin typeface="Times New Roman" pitchFamily="18" charset="0"/>
                <a:ea typeface="ＭＳ Ｐゴシック" pitchFamily="50" charset="-128"/>
              </a:defRPr>
            </a:lvl9pPr>
          </a:lstStyle>
          <a:p>
            <a:r>
              <a:rPr lang="ja-JP" altLang="en-US" sz="3600">
                <a:solidFill>
                  <a:schemeClr val="bg1"/>
                </a:solidFill>
                <a:ea typeface="HGP創英角ﾎﾟｯﾌﾟ体" pitchFamily="50" charset="-128"/>
              </a:rPr>
              <a:t>２．特性要因図の使</a:t>
            </a:r>
            <a:r>
              <a:rPr lang="ja-JP" altLang="en-US" sz="3200">
                <a:solidFill>
                  <a:schemeClr val="bg1"/>
                </a:solidFill>
                <a:ea typeface="HGP創英角ﾎﾟｯﾌﾟ体" pitchFamily="50" charset="-128"/>
              </a:rPr>
              <a:t>い</a:t>
            </a:r>
            <a:r>
              <a:rPr lang="ja-JP" altLang="en-US" sz="3600">
                <a:solidFill>
                  <a:schemeClr val="bg1"/>
                </a:solidFill>
                <a:ea typeface="HGP創英角ﾎﾟｯﾌﾟ体" pitchFamily="50" charset="-128"/>
              </a:rPr>
              <a:t>方</a:t>
            </a:r>
          </a:p>
        </p:txBody>
      </p:sp>
      <p:grpSp>
        <p:nvGrpSpPr>
          <p:cNvPr id="282628" name="Group 4"/>
          <p:cNvGrpSpPr>
            <a:grpSpLocks/>
          </p:cNvGrpSpPr>
          <p:nvPr/>
        </p:nvGrpSpPr>
        <p:grpSpPr bwMode="auto">
          <a:xfrm>
            <a:off x="379413" y="4705350"/>
            <a:ext cx="4775200" cy="790575"/>
            <a:chOff x="239" y="2964"/>
            <a:chExt cx="3008" cy="498"/>
          </a:xfrm>
        </p:grpSpPr>
        <p:sp>
          <p:nvSpPr>
            <p:cNvPr id="282629" name="Text Box 5"/>
            <p:cNvSpPr txBox="1">
              <a:spLocks noChangeArrowheads="1"/>
            </p:cNvSpPr>
            <p:nvPr/>
          </p:nvSpPr>
          <p:spPr bwMode="auto">
            <a:xfrm>
              <a:off x="239" y="2964"/>
              <a:ext cx="2304"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2000">
                  <a:ea typeface="HGP創英角ﾎﾟｯﾌﾟ体" pitchFamily="50" charset="-128"/>
                </a:rPr>
                <a:t>１．不適合の原因を整理する</a:t>
              </a:r>
            </a:p>
          </p:txBody>
        </p:sp>
        <p:sp>
          <p:nvSpPr>
            <p:cNvPr id="282630" name="Text Box 6"/>
            <p:cNvSpPr txBox="1">
              <a:spLocks noChangeArrowheads="1"/>
            </p:cNvSpPr>
            <p:nvPr/>
          </p:nvSpPr>
          <p:spPr bwMode="auto">
            <a:xfrm>
              <a:off x="1469" y="3212"/>
              <a:ext cx="1778" cy="250"/>
            </a:xfrm>
            <a:prstGeom prst="rect">
              <a:avLst/>
            </a:prstGeom>
            <a:solidFill>
              <a:srgbClr val="336600"/>
            </a:solidFill>
            <a:ln>
              <a:noFill/>
            </a:ln>
            <a:effectLst/>
            <a:extLst>
              <a:ext uri="{91240B29-F687-4F45-9708-019B960494DF}">
                <a14:hiddenLine xmlns:a14="http://schemas.microsoft.com/office/drawing/2010/main" w="12700" cap="rnd">
                  <a:solidFill>
                    <a:srgbClr val="000099"/>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2000" b="1">
                  <a:solidFill>
                    <a:schemeClr val="bg1"/>
                  </a:solidFill>
                </a:rPr>
                <a:t>原因追求型特性要因図</a:t>
              </a:r>
            </a:p>
          </p:txBody>
        </p:sp>
      </p:grpSp>
      <p:grpSp>
        <p:nvGrpSpPr>
          <p:cNvPr id="282631" name="Group 7"/>
          <p:cNvGrpSpPr>
            <a:grpSpLocks/>
          </p:cNvGrpSpPr>
          <p:nvPr/>
        </p:nvGrpSpPr>
        <p:grpSpPr bwMode="auto">
          <a:xfrm>
            <a:off x="661988" y="5646738"/>
            <a:ext cx="4529137" cy="839787"/>
            <a:chOff x="417" y="3557"/>
            <a:chExt cx="2853" cy="529"/>
          </a:xfrm>
        </p:grpSpPr>
        <p:sp>
          <p:nvSpPr>
            <p:cNvPr id="282632" name="Text Box 8"/>
            <p:cNvSpPr txBox="1">
              <a:spLocks noChangeArrowheads="1"/>
            </p:cNvSpPr>
            <p:nvPr/>
          </p:nvSpPr>
          <p:spPr bwMode="auto">
            <a:xfrm>
              <a:off x="417" y="3557"/>
              <a:ext cx="2335"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nSpc>
                  <a:spcPct val="90000"/>
                </a:lnSpc>
                <a:spcBef>
                  <a:spcPct val="20000"/>
                </a:spcBef>
              </a:pPr>
              <a:r>
                <a:rPr lang="ja-JP" altLang="en-US" sz="2000">
                  <a:ea typeface="HGP創英角ﾎﾟｯﾌﾟ体" pitchFamily="50" charset="-128"/>
                </a:rPr>
                <a:t>２．改善の手段を整理する</a:t>
              </a:r>
            </a:p>
          </p:txBody>
        </p:sp>
        <p:sp>
          <p:nvSpPr>
            <p:cNvPr id="282633" name="Text Box 9"/>
            <p:cNvSpPr txBox="1">
              <a:spLocks noChangeArrowheads="1"/>
            </p:cNvSpPr>
            <p:nvPr/>
          </p:nvSpPr>
          <p:spPr bwMode="auto">
            <a:xfrm>
              <a:off x="1447" y="3836"/>
              <a:ext cx="1823" cy="250"/>
            </a:xfrm>
            <a:prstGeom prst="rect">
              <a:avLst/>
            </a:prstGeom>
            <a:solidFill>
              <a:srgbClr val="006600"/>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2000" b="1">
                  <a:solidFill>
                    <a:schemeClr val="bg1"/>
                  </a:solidFill>
                </a:rPr>
                <a:t>対策追求型特性要因図</a:t>
              </a:r>
            </a:p>
          </p:txBody>
        </p:sp>
      </p:grpSp>
      <p:sp>
        <p:nvSpPr>
          <p:cNvPr id="282634" name="Text Box 10"/>
          <p:cNvSpPr txBox="1">
            <a:spLocks noChangeArrowheads="1"/>
          </p:cNvSpPr>
          <p:nvPr/>
        </p:nvSpPr>
        <p:spPr bwMode="auto">
          <a:xfrm>
            <a:off x="247650" y="2754313"/>
            <a:ext cx="5605463" cy="366712"/>
          </a:xfrm>
          <a:prstGeom prst="rect">
            <a:avLst/>
          </a:prstGeom>
          <a:solidFill>
            <a:schemeClr val="hlink"/>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800" b="1"/>
              <a:t>・その作成にかかわる</a:t>
            </a:r>
            <a:r>
              <a:rPr lang="ja-JP" altLang="en-US" sz="1800" b="1">
                <a:solidFill>
                  <a:srgbClr val="FF0000"/>
                </a:solidFill>
              </a:rPr>
              <a:t>メンバーの固有技術の向上</a:t>
            </a:r>
            <a:r>
              <a:rPr lang="ja-JP" altLang="en-US" sz="1800" b="1"/>
              <a:t>。</a:t>
            </a:r>
          </a:p>
        </p:txBody>
      </p:sp>
      <p:sp>
        <p:nvSpPr>
          <p:cNvPr id="282635" name="Text Box 11"/>
          <p:cNvSpPr txBox="1">
            <a:spLocks noChangeArrowheads="1"/>
          </p:cNvSpPr>
          <p:nvPr/>
        </p:nvSpPr>
        <p:spPr bwMode="auto">
          <a:xfrm>
            <a:off x="254000" y="1504950"/>
            <a:ext cx="5613400" cy="366713"/>
          </a:xfrm>
          <a:prstGeom prst="rect">
            <a:avLst/>
          </a:prstGeom>
          <a:solidFill>
            <a:srgbClr val="CCFFFF"/>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800" b="1"/>
              <a:t>・</a:t>
            </a:r>
            <a:r>
              <a:rPr lang="ja-JP" altLang="en-US" sz="1800" b="1">
                <a:solidFill>
                  <a:srgbClr val="FF0000"/>
                </a:solidFill>
              </a:rPr>
              <a:t>問題発生のメカニズムを明らかにする。</a:t>
            </a:r>
            <a:endParaRPr lang="ja-JP" altLang="en-US" sz="1800" b="1"/>
          </a:p>
        </p:txBody>
      </p:sp>
      <p:grpSp>
        <p:nvGrpSpPr>
          <p:cNvPr id="282636" name="Group 12"/>
          <p:cNvGrpSpPr>
            <a:grpSpLocks/>
          </p:cNvGrpSpPr>
          <p:nvPr/>
        </p:nvGrpSpPr>
        <p:grpSpPr bwMode="auto">
          <a:xfrm>
            <a:off x="241300" y="1195388"/>
            <a:ext cx="8604250" cy="2173287"/>
            <a:chOff x="152" y="753"/>
            <a:chExt cx="5420" cy="1369"/>
          </a:xfrm>
        </p:grpSpPr>
        <p:sp>
          <p:nvSpPr>
            <p:cNvPr id="282637" name="Text Box 13"/>
            <p:cNvSpPr txBox="1">
              <a:spLocks noChangeArrowheads="1"/>
            </p:cNvSpPr>
            <p:nvPr/>
          </p:nvSpPr>
          <p:spPr bwMode="auto">
            <a:xfrm>
              <a:off x="152" y="1358"/>
              <a:ext cx="3868" cy="231"/>
            </a:xfrm>
            <a:prstGeom prst="rect">
              <a:avLst/>
            </a:prstGeom>
            <a:solidFill>
              <a:schemeClr val="hlink"/>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800" b="1"/>
                <a:t>・ベテランの人がもつ</a:t>
              </a:r>
              <a:r>
                <a:rPr lang="ja-JP" altLang="en-US" sz="1800" b="1">
                  <a:solidFill>
                    <a:srgbClr val="FF0000"/>
                  </a:solidFill>
                </a:rPr>
                <a:t>ノウハウを</a:t>
              </a:r>
              <a:r>
                <a:rPr lang="ja-JP" altLang="en-US" sz="1800" b="1"/>
                <a:t>経験の浅い人に</a:t>
              </a:r>
              <a:r>
                <a:rPr lang="ja-JP" altLang="en-US" sz="1800" b="1">
                  <a:solidFill>
                    <a:srgbClr val="FF0000"/>
                  </a:solidFill>
                </a:rPr>
                <a:t>伝承</a:t>
              </a:r>
              <a:r>
                <a:rPr lang="ja-JP" altLang="en-US" sz="1800" b="1"/>
                <a:t>する。</a:t>
              </a:r>
            </a:p>
          </p:txBody>
        </p:sp>
        <p:pic>
          <p:nvPicPr>
            <p:cNvPr id="282638" name="Picture 14" descr="23_3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13" y="753"/>
              <a:ext cx="1659" cy="1369"/>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82639" name="Group 15"/>
          <p:cNvGrpSpPr>
            <a:grpSpLocks/>
          </p:cNvGrpSpPr>
          <p:nvPr/>
        </p:nvGrpSpPr>
        <p:grpSpPr bwMode="auto">
          <a:xfrm>
            <a:off x="449263" y="3332163"/>
            <a:ext cx="8429625" cy="3251200"/>
            <a:chOff x="283" y="2099"/>
            <a:chExt cx="5310" cy="2048"/>
          </a:xfrm>
        </p:grpSpPr>
        <p:sp>
          <p:nvSpPr>
            <p:cNvPr id="282640" name="Text Box 16"/>
            <p:cNvSpPr txBox="1">
              <a:spLocks noChangeArrowheads="1"/>
            </p:cNvSpPr>
            <p:nvPr/>
          </p:nvSpPr>
          <p:spPr bwMode="auto">
            <a:xfrm>
              <a:off x="4292" y="2377"/>
              <a:ext cx="1301"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見やすい所に掲示しメンテナンスしよう</a:t>
              </a:r>
            </a:p>
          </p:txBody>
        </p:sp>
        <p:grpSp>
          <p:nvGrpSpPr>
            <p:cNvPr id="282641" name="Group 17"/>
            <p:cNvGrpSpPr>
              <a:grpSpLocks/>
            </p:cNvGrpSpPr>
            <p:nvPr/>
          </p:nvGrpSpPr>
          <p:grpSpPr bwMode="auto">
            <a:xfrm>
              <a:off x="283" y="2099"/>
              <a:ext cx="5223" cy="2048"/>
              <a:chOff x="283" y="2099"/>
              <a:chExt cx="5223" cy="2048"/>
            </a:xfrm>
          </p:grpSpPr>
          <p:sp>
            <p:nvSpPr>
              <p:cNvPr id="282642" name="Text Box 18"/>
              <p:cNvSpPr txBox="1">
                <a:spLocks noChangeArrowheads="1"/>
              </p:cNvSpPr>
              <p:nvPr/>
            </p:nvSpPr>
            <p:spPr bwMode="auto">
              <a:xfrm>
                <a:off x="283" y="2099"/>
                <a:ext cx="3968" cy="491"/>
              </a:xfrm>
              <a:prstGeom prst="rect">
                <a:avLst/>
              </a:prstGeom>
              <a:solidFill>
                <a:srgbClr val="CCFFCC"/>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800" b="1"/>
                  <a:t>　　　関係する人たちが集まって作成するので全員の知識の</a:t>
                </a:r>
              </a:p>
              <a:p>
                <a:pPr>
                  <a:spcBef>
                    <a:spcPct val="50000"/>
                  </a:spcBef>
                </a:pPr>
                <a:r>
                  <a:rPr lang="ja-JP" altLang="en-US" sz="1800" b="1"/>
                  <a:t>　　　集積と整理、思想の統一に効果的。</a:t>
                </a:r>
              </a:p>
            </p:txBody>
          </p:sp>
          <p:pic>
            <p:nvPicPr>
              <p:cNvPr id="282643" name="Picture 19" descr="00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53" y="2757"/>
                <a:ext cx="1753" cy="1390"/>
              </a:xfrm>
              <a:prstGeom prst="rect">
                <a:avLst/>
              </a:prstGeom>
              <a:noFill/>
              <a:extLst>
                <a:ext uri="{909E8E84-426E-40DD-AFC4-6F175D3DCCD1}">
                  <a14:hiddenFill xmlns:a14="http://schemas.microsoft.com/office/drawing/2010/main">
                    <a:solidFill>
                      <a:srgbClr val="FFFFFF"/>
                    </a:solidFill>
                  </a14:hiddenFill>
                </a:ext>
              </a:extLst>
            </p:spPr>
          </p:pic>
        </p:grpSp>
      </p:grpSp>
      <p:sp>
        <p:nvSpPr>
          <p:cNvPr id="282644" name="Text Box 20"/>
          <p:cNvSpPr txBox="1">
            <a:spLocks noChangeArrowheads="1"/>
          </p:cNvSpPr>
          <p:nvPr/>
        </p:nvSpPr>
        <p:spPr bwMode="auto">
          <a:xfrm>
            <a:off x="8405813" y="100013"/>
            <a:ext cx="7381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a:t>P</a:t>
            </a:r>
            <a:r>
              <a:rPr lang="ja-JP" altLang="en-US" sz="1600"/>
              <a:t>３７</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82635"/>
                                        </p:tgtEl>
                                        <p:attrNameLst>
                                          <p:attrName>style.visibility</p:attrName>
                                        </p:attrNameLst>
                                      </p:cBhvr>
                                      <p:to>
                                        <p:strVal val="visible"/>
                                      </p:to>
                                    </p:set>
                                    <p:anim calcmode="lin" valueType="num">
                                      <p:cBhvr additive="base">
                                        <p:cTn id="7" dur="500" fill="hold"/>
                                        <p:tgtEl>
                                          <p:spTgt spid="282635"/>
                                        </p:tgtEl>
                                        <p:attrNameLst>
                                          <p:attrName>ppt_x</p:attrName>
                                        </p:attrNameLst>
                                      </p:cBhvr>
                                      <p:tavLst>
                                        <p:tav tm="0">
                                          <p:val>
                                            <p:strVal val="0-#ppt_w/2"/>
                                          </p:val>
                                        </p:tav>
                                        <p:tav tm="100000">
                                          <p:val>
                                            <p:strVal val="#ppt_x"/>
                                          </p:val>
                                        </p:tav>
                                      </p:tavLst>
                                    </p:anim>
                                    <p:anim calcmode="lin" valueType="num">
                                      <p:cBhvr additive="base">
                                        <p:cTn id="8" dur="500" fill="hold"/>
                                        <p:tgtEl>
                                          <p:spTgt spid="282635"/>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282636"/>
                                        </p:tgtEl>
                                        <p:attrNameLst>
                                          <p:attrName>style.visibility</p:attrName>
                                        </p:attrNameLst>
                                      </p:cBhvr>
                                      <p:to>
                                        <p:strVal val="visible"/>
                                      </p:to>
                                    </p:set>
                                    <p:anim calcmode="lin" valueType="num">
                                      <p:cBhvr additive="base">
                                        <p:cTn id="13" dur="500" fill="hold"/>
                                        <p:tgtEl>
                                          <p:spTgt spid="282636"/>
                                        </p:tgtEl>
                                        <p:attrNameLst>
                                          <p:attrName>ppt_x</p:attrName>
                                        </p:attrNameLst>
                                      </p:cBhvr>
                                      <p:tavLst>
                                        <p:tav tm="0">
                                          <p:val>
                                            <p:strVal val="0-#ppt_w/2"/>
                                          </p:val>
                                        </p:tav>
                                        <p:tav tm="100000">
                                          <p:val>
                                            <p:strVal val="#ppt_x"/>
                                          </p:val>
                                        </p:tav>
                                      </p:tavLst>
                                    </p:anim>
                                    <p:anim calcmode="lin" valueType="num">
                                      <p:cBhvr additive="base">
                                        <p:cTn id="14" dur="500" fill="hold"/>
                                        <p:tgtEl>
                                          <p:spTgt spid="282636"/>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82634"/>
                                        </p:tgtEl>
                                        <p:attrNameLst>
                                          <p:attrName>style.visibility</p:attrName>
                                        </p:attrNameLst>
                                      </p:cBhvr>
                                      <p:to>
                                        <p:strVal val="visible"/>
                                      </p:to>
                                    </p:set>
                                    <p:anim calcmode="lin" valueType="num">
                                      <p:cBhvr additive="base">
                                        <p:cTn id="19" dur="500" fill="hold"/>
                                        <p:tgtEl>
                                          <p:spTgt spid="282634"/>
                                        </p:tgtEl>
                                        <p:attrNameLst>
                                          <p:attrName>ppt_x</p:attrName>
                                        </p:attrNameLst>
                                      </p:cBhvr>
                                      <p:tavLst>
                                        <p:tav tm="0">
                                          <p:val>
                                            <p:strVal val="0-#ppt_w/2"/>
                                          </p:val>
                                        </p:tav>
                                        <p:tav tm="100000">
                                          <p:val>
                                            <p:strVal val="#ppt_x"/>
                                          </p:val>
                                        </p:tav>
                                      </p:tavLst>
                                    </p:anim>
                                    <p:anim calcmode="lin" valueType="num">
                                      <p:cBhvr additive="base">
                                        <p:cTn id="20" dur="500" fill="hold"/>
                                        <p:tgtEl>
                                          <p:spTgt spid="282634"/>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nodeType="clickEffect">
                                  <p:stCondLst>
                                    <p:cond delay="0"/>
                                  </p:stCondLst>
                                  <p:childTnLst>
                                    <p:set>
                                      <p:cBhvr>
                                        <p:cTn id="24" dur="1" fill="hold">
                                          <p:stCondLst>
                                            <p:cond delay="0"/>
                                          </p:stCondLst>
                                        </p:cTn>
                                        <p:tgtEl>
                                          <p:spTgt spid="282639"/>
                                        </p:tgtEl>
                                        <p:attrNameLst>
                                          <p:attrName>style.visibility</p:attrName>
                                        </p:attrNameLst>
                                      </p:cBhvr>
                                      <p:to>
                                        <p:strVal val="visible"/>
                                      </p:to>
                                    </p:set>
                                    <p:anim calcmode="lin" valueType="num">
                                      <p:cBhvr additive="base">
                                        <p:cTn id="25" dur="500" fill="hold"/>
                                        <p:tgtEl>
                                          <p:spTgt spid="282639"/>
                                        </p:tgtEl>
                                        <p:attrNameLst>
                                          <p:attrName>ppt_x</p:attrName>
                                        </p:attrNameLst>
                                      </p:cBhvr>
                                      <p:tavLst>
                                        <p:tav tm="0">
                                          <p:val>
                                            <p:strVal val="0-#ppt_w/2"/>
                                          </p:val>
                                        </p:tav>
                                        <p:tav tm="100000">
                                          <p:val>
                                            <p:strVal val="#ppt_x"/>
                                          </p:val>
                                        </p:tav>
                                      </p:tavLst>
                                    </p:anim>
                                    <p:anim calcmode="lin" valueType="num">
                                      <p:cBhvr additive="base">
                                        <p:cTn id="26" dur="500" fill="hold"/>
                                        <p:tgtEl>
                                          <p:spTgt spid="282639"/>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nodeType="clickEffect">
                                  <p:stCondLst>
                                    <p:cond delay="0"/>
                                  </p:stCondLst>
                                  <p:childTnLst>
                                    <p:set>
                                      <p:cBhvr>
                                        <p:cTn id="30" dur="1" fill="hold">
                                          <p:stCondLst>
                                            <p:cond delay="0"/>
                                          </p:stCondLst>
                                        </p:cTn>
                                        <p:tgtEl>
                                          <p:spTgt spid="282628"/>
                                        </p:tgtEl>
                                        <p:attrNameLst>
                                          <p:attrName>style.visibility</p:attrName>
                                        </p:attrNameLst>
                                      </p:cBhvr>
                                      <p:to>
                                        <p:strVal val="visible"/>
                                      </p:to>
                                    </p:set>
                                    <p:anim calcmode="lin" valueType="num">
                                      <p:cBhvr additive="base">
                                        <p:cTn id="31" dur="500" fill="hold"/>
                                        <p:tgtEl>
                                          <p:spTgt spid="282628"/>
                                        </p:tgtEl>
                                        <p:attrNameLst>
                                          <p:attrName>ppt_x</p:attrName>
                                        </p:attrNameLst>
                                      </p:cBhvr>
                                      <p:tavLst>
                                        <p:tav tm="0">
                                          <p:val>
                                            <p:strVal val="0-#ppt_w/2"/>
                                          </p:val>
                                        </p:tav>
                                        <p:tav tm="100000">
                                          <p:val>
                                            <p:strVal val="#ppt_x"/>
                                          </p:val>
                                        </p:tav>
                                      </p:tavLst>
                                    </p:anim>
                                    <p:anim calcmode="lin" valueType="num">
                                      <p:cBhvr additive="base">
                                        <p:cTn id="32" dur="500" fill="hold"/>
                                        <p:tgtEl>
                                          <p:spTgt spid="282628"/>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nodeType="clickEffect">
                                  <p:stCondLst>
                                    <p:cond delay="0"/>
                                  </p:stCondLst>
                                  <p:childTnLst>
                                    <p:set>
                                      <p:cBhvr>
                                        <p:cTn id="36" dur="1" fill="hold">
                                          <p:stCondLst>
                                            <p:cond delay="0"/>
                                          </p:stCondLst>
                                        </p:cTn>
                                        <p:tgtEl>
                                          <p:spTgt spid="282631"/>
                                        </p:tgtEl>
                                        <p:attrNameLst>
                                          <p:attrName>style.visibility</p:attrName>
                                        </p:attrNameLst>
                                      </p:cBhvr>
                                      <p:to>
                                        <p:strVal val="visible"/>
                                      </p:to>
                                    </p:set>
                                    <p:anim calcmode="lin" valueType="num">
                                      <p:cBhvr additive="base">
                                        <p:cTn id="37" dur="500" fill="hold"/>
                                        <p:tgtEl>
                                          <p:spTgt spid="282631"/>
                                        </p:tgtEl>
                                        <p:attrNameLst>
                                          <p:attrName>ppt_x</p:attrName>
                                        </p:attrNameLst>
                                      </p:cBhvr>
                                      <p:tavLst>
                                        <p:tav tm="0">
                                          <p:val>
                                            <p:strVal val="0-#ppt_w/2"/>
                                          </p:val>
                                        </p:tav>
                                        <p:tav tm="100000">
                                          <p:val>
                                            <p:strVal val="#ppt_x"/>
                                          </p:val>
                                        </p:tav>
                                      </p:tavLst>
                                    </p:anim>
                                    <p:anim calcmode="lin" valueType="num">
                                      <p:cBhvr additive="base">
                                        <p:cTn id="38" dur="500" fill="hold"/>
                                        <p:tgtEl>
                                          <p:spTgt spid="28263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2634" grpId="0" animBg="1" autoUpdateAnimBg="0"/>
      <p:bldP spid="282635" grpId="0" animBg="1" autoUpdateAnimBg="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4" name="Rectangle 2"/>
          <p:cNvSpPr>
            <a:spLocks noGrp="1" noChangeArrowheads="1"/>
          </p:cNvSpPr>
          <p:nvPr>
            <p:ph type="body" idx="1"/>
          </p:nvPr>
        </p:nvSpPr>
        <p:spPr>
          <a:xfrm>
            <a:off x="585788" y="287338"/>
            <a:ext cx="5897562" cy="592137"/>
          </a:xfrm>
        </p:spPr>
        <p:txBody>
          <a:bodyPr/>
          <a:lstStyle/>
          <a:p>
            <a:pPr>
              <a:buFontTx/>
              <a:buNone/>
            </a:pPr>
            <a:r>
              <a:rPr lang="ja-JP" altLang="en-US">
                <a:solidFill>
                  <a:srgbClr val="336600"/>
                </a:solidFill>
                <a:ea typeface="HGP創英角ﾎﾟｯﾌﾟ体" pitchFamily="50" charset="-128"/>
              </a:rPr>
              <a:t>１）</a:t>
            </a:r>
            <a:r>
              <a:rPr lang="ja-JP" altLang="en-US" b="1">
                <a:solidFill>
                  <a:schemeClr val="tx2"/>
                </a:solidFill>
                <a:ea typeface="HGP創英角ﾎﾟｯﾌﾟ体" pitchFamily="50" charset="-128"/>
              </a:rPr>
              <a:t>原因追求型</a:t>
            </a:r>
            <a:r>
              <a:rPr lang="ja-JP" altLang="en-US" b="1">
                <a:solidFill>
                  <a:srgbClr val="336600"/>
                </a:solidFill>
                <a:ea typeface="HGP創英角ﾎﾟｯﾌﾟ体" pitchFamily="50" charset="-128"/>
              </a:rPr>
              <a:t>特性要因図</a:t>
            </a:r>
            <a:endParaRPr lang="ja-JP" altLang="en-US">
              <a:solidFill>
                <a:srgbClr val="336600"/>
              </a:solidFill>
              <a:ea typeface="HGP創英角ﾎﾟｯﾌﾟ体" pitchFamily="50" charset="-128"/>
            </a:endParaRPr>
          </a:p>
        </p:txBody>
      </p:sp>
      <p:sp>
        <p:nvSpPr>
          <p:cNvPr id="284675" name="Text Box 3"/>
          <p:cNvSpPr txBox="1">
            <a:spLocks noChangeArrowheads="1"/>
          </p:cNvSpPr>
          <p:nvPr/>
        </p:nvSpPr>
        <p:spPr bwMode="auto">
          <a:xfrm>
            <a:off x="1262063" y="3406775"/>
            <a:ext cx="3343275" cy="420688"/>
          </a:xfrm>
          <a:prstGeom prst="rect">
            <a:avLst/>
          </a:prstGeom>
          <a:solidFill>
            <a:srgbClr val="FFFF99"/>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nSpc>
                <a:spcPct val="90000"/>
              </a:lnSpc>
              <a:spcBef>
                <a:spcPct val="20000"/>
              </a:spcBef>
            </a:pPr>
            <a:r>
              <a:rPr lang="ja-JP" altLang="en-US"/>
              <a:t>改善の手段を整理する</a:t>
            </a:r>
          </a:p>
        </p:txBody>
      </p:sp>
      <p:grpSp>
        <p:nvGrpSpPr>
          <p:cNvPr id="284676" name="Group 4"/>
          <p:cNvGrpSpPr>
            <a:grpSpLocks/>
          </p:cNvGrpSpPr>
          <p:nvPr/>
        </p:nvGrpSpPr>
        <p:grpSpPr bwMode="auto">
          <a:xfrm>
            <a:off x="1244600" y="4144963"/>
            <a:ext cx="6764338" cy="809625"/>
            <a:chOff x="784" y="2611"/>
            <a:chExt cx="4261" cy="510"/>
          </a:xfrm>
        </p:grpSpPr>
        <p:sp>
          <p:nvSpPr>
            <p:cNvPr id="284677" name="Text Box 5"/>
            <p:cNvSpPr txBox="1">
              <a:spLocks noChangeArrowheads="1"/>
            </p:cNvSpPr>
            <p:nvPr/>
          </p:nvSpPr>
          <p:spPr bwMode="auto">
            <a:xfrm>
              <a:off x="784" y="2611"/>
              <a:ext cx="409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a:t>◇</a:t>
              </a:r>
              <a:r>
                <a:rPr lang="ja-JP" altLang="en-US" sz="1600"/>
                <a:t>問題を、品質向上、能率向上、原価低減などの目的で取り上げたとき</a:t>
              </a:r>
              <a:endParaRPr lang="ja-JP" altLang="en-US" sz="1600" b="1"/>
            </a:p>
          </p:txBody>
        </p:sp>
        <p:sp>
          <p:nvSpPr>
            <p:cNvPr id="284678" name="Text Box 6"/>
            <p:cNvSpPr txBox="1">
              <a:spLocks noChangeArrowheads="1"/>
            </p:cNvSpPr>
            <p:nvPr/>
          </p:nvSpPr>
          <p:spPr bwMode="auto">
            <a:xfrm>
              <a:off x="999" y="2909"/>
              <a:ext cx="404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その</a:t>
              </a:r>
              <a:r>
                <a:rPr lang="ja-JP" altLang="en-US" sz="1600" b="1">
                  <a:solidFill>
                    <a:srgbClr val="FF3300"/>
                  </a:solidFill>
                </a:rPr>
                <a:t>改善の手段</a:t>
              </a:r>
              <a:r>
                <a:rPr lang="ja-JP" altLang="en-US" sz="1600"/>
                <a:t>をを出し合い、特性要因図に整理し</a:t>
              </a:r>
              <a:r>
                <a:rPr lang="ja-JP" altLang="en-US" sz="1600" b="1">
                  <a:solidFill>
                    <a:srgbClr val="FF3300"/>
                  </a:solidFill>
                </a:rPr>
                <a:t>対策を検討</a:t>
              </a:r>
              <a:r>
                <a:rPr lang="ja-JP" altLang="en-US" sz="1600"/>
                <a:t>する。</a:t>
              </a:r>
            </a:p>
          </p:txBody>
        </p:sp>
      </p:grpSp>
      <p:sp>
        <p:nvSpPr>
          <p:cNvPr id="284679" name="Text Box 7"/>
          <p:cNvSpPr txBox="1">
            <a:spLocks noChangeArrowheads="1"/>
          </p:cNvSpPr>
          <p:nvPr/>
        </p:nvSpPr>
        <p:spPr bwMode="auto">
          <a:xfrm>
            <a:off x="1130300" y="5141913"/>
            <a:ext cx="7216775" cy="336550"/>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600"/>
              <a:t>◇</a:t>
            </a:r>
            <a:r>
              <a:rPr lang="ja-JP" altLang="en-US" sz="1600"/>
              <a:t>対策案は</a:t>
            </a:r>
            <a:r>
              <a:rPr lang="ja-JP" altLang="en-US" sz="1600" b="1">
                <a:solidFill>
                  <a:srgbClr val="FF3300"/>
                </a:solidFill>
              </a:rPr>
              <a:t>沢山のアイデアだし</a:t>
            </a:r>
            <a:r>
              <a:rPr lang="ja-JP" altLang="en-US" sz="1600">
                <a:solidFill>
                  <a:srgbClr val="FF3300"/>
                </a:solidFill>
              </a:rPr>
              <a:t>が重要</a:t>
            </a:r>
            <a:r>
              <a:rPr lang="ja-JP" altLang="en-US" sz="1600"/>
              <a:t>、ブレーンストーミングを活用するとよい。</a:t>
            </a:r>
            <a:endParaRPr lang="ja-JP" altLang="en-US" sz="1600" b="1"/>
          </a:p>
        </p:txBody>
      </p:sp>
      <p:grpSp>
        <p:nvGrpSpPr>
          <p:cNvPr id="284680" name="Group 8"/>
          <p:cNvGrpSpPr>
            <a:grpSpLocks/>
          </p:cNvGrpSpPr>
          <p:nvPr/>
        </p:nvGrpSpPr>
        <p:grpSpPr bwMode="auto">
          <a:xfrm>
            <a:off x="1244600" y="5668963"/>
            <a:ext cx="6508750" cy="757237"/>
            <a:chOff x="784" y="3571"/>
            <a:chExt cx="4100" cy="477"/>
          </a:xfrm>
        </p:grpSpPr>
        <p:sp>
          <p:nvSpPr>
            <p:cNvPr id="284681" name="Text Box 9"/>
            <p:cNvSpPr txBox="1">
              <a:spLocks noChangeArrowheads="1"/>
            </p:cNvSpPr>
            <p:nvPr/>
          </p:nvSpPr>
          <p:spPr bwMode="auto">
            <a:xfrm>
              <a:off x="784" y="3571"/>
              <a:ext cx="3083" cy="212"/>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a:t>◇</a:t>
              </a:r>
              <a:r>
                <a:rPr lang="ja-JP" altLang="en-US" sz="1600"/>
                <a:t>この場合</a:t>
              </a:r>
              <a:r>
                <a:rPr lang="ja-JP" altLang="en-US" sz="1600" b="1">
                  <a:solidFill>
                    <a:srgbClr val="FF3300"/>
                  </a:solidFill>
                </a:rPr>
                <a:t>「○○を△△にするには」</a:t>
              </a:r>
              <a:r>
                <a:rPr lang="ja-JP" altLang="en-US" sz="1600"/>
                <a:t>と言う特性に対し</a:t>
              </a:r>
              <a:endParaRPr lang="ja-JP" altLang="en-US" sz="1600" b="1"/>
            </a:p>
          </p:txBody>
        </p:sp>
        <p:sp>
          <p:nvSpPr>
            <p:cNvPr id="284682" name="Text Box 10"/>
            <p:cNvSpPr txBox="1">
              <a:spLocks noChangeArrowheads="1"/>
            </p:cNvSpPr>
            <p:nvPr/>
          </p:nvSpPr>
          <p:spPr bwMode="auto">
            <a:xfrm>
              <a:off x="858" y="3836"/>
              <a:ext cx="4026" cy="212"/>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「特性を満足する為にはどうするかを</a:t>
              </a:r>
              <a:r>
                <a:rPr lang="ja-JP" altLang="en-US" sz="1600" b="1">
                  <a:solidFill>
                    <a:srgbClr val="FF3300"/>
                  </a:solidFill>
                </a:rPr>
                <a:t>系統だてて追求</a:t>
              </a:r>
              <a:r>
                <a:rPr lang="ja-JP" altLang="en-US" sz="1600"/>
                <a:t>して行く。</a:t>
              </a:r>
              <a:endParaRPr lang="ja-JP" altLang="en-US" sz="1600" b="1"/>
            </a:p>
          </p:txBody>
        </p:sp>
      </p:grpSp>
      <p:sp>
        <p:nvSpPr>
          <p:cNvPr id="284683" name="Rectangle 11"/>
          <p:cNvSpPr>
            <a:spLocks noChangeArrowheads="1"/>
          </p:cNvSpPr>
          <p:nvPr/>
        </p:nvSpPr>
        <p:spPr bwMode="auto">
          <a:xfrm>
            <a:off x="1323975" y="2211388"/>
            <a:ext cx="44958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1600" b="1">
                <a:solidFill>
                  <a:srgbClr val="FF3300"/>
                </a:solidFill>
              </a:rPr>
              <a:t>原因</a:t>
            </a:r>
            <a:r>
              <a:rPr lang="ja-JP" altLang="en-US" sz="1600"/>
              <a:t>とその</a:t>
            </a:r>
            <a:r>
              <a:rPr lang="ja-JP" altLang="en-US" sz="1600" b="1">
                <a:solidFill>
                  <a:srgbClr val="FF3300"/>
                </a:solidFill>
              </a:rPr>
              <a:t>結果</a:t>
            </a:r>
            <a:r>
              <a:rPr lang="ja-JP" altLang="en-US" sz="1600"/>
              <a:t>との</a:t>
            </a:r>
            <a:r>
              <a:rPr lang="ja-JP" altLang="en-US" sz="1600" b="1"/>
              <a:t>関係を調べ重要要因をつかむ</a:t>
            </a:r>
            <a:endParaRPr lang="ja-JP" altLang="en-US" sz="1600"/>
          </a:p>
        </p:txBody>
      </p:sp>
      <p:grpSp>
        <p:nvGrpSpPr>
          <p:cNvPr id="284684" name="Group 12"/>
          <p:cNvGrpSpPr>
            <a:grpSpLocks/>
          </p:cNvGrpSpPr>
          <p:nvPr/>
        </p:nvGrpSpPr>
        <p:grpSpPr bwMode="auto">
          <a:xfrm>
            <a:off x="501650" y="569913"/>
            <a:ext cx="8040688" cy="2916237"/>
            <a:chOff x="316" y="359"/>
            <a:chExt cx="5065" cy="1837"/>
          </a:xfrm>
        </p:grpSpPr>
        <p:grpSp>
          <p:nvGrpSpPr>
            <p:cNvPr id="284685" name="Group 13"/>
            <p:cNvGrpSpPr>
              <a:grpSpLocks/>
            </p:cNvGrpSpPr>
            <p:nvPr/>
          </p:nvGrpSpPr>
          <p:grpSpPr bwMode="auto">
            <a:xfrm>
              <a:off x="316" y="894"/>
              <a:ext cx="4357" cy="430"/>
              <a:chOff x="172" y="900"/>
              <a:chExt cx="4357" cy="430"/>
            </a:xfrm>
          </p:grpSpPr>
          <p:sp>
            <p:nvSpPr>
              <p:cNvPr id="284686" name="Text Box 14"/>
              <p:cNvSpPr txBox="1">
                <a:spLocks noChangeArrowheads="1"/>
              </p:cNvSpPr>
              <p:nvPr/>
            </p:nvSpPr>
            <p:spPr bwMode="auto">
              <a:xfrm>
                <a:off x="172" y="900"/>
                <a:ext cx="4155" cy="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600"/>
                  <a:t>◇</a:t>
                </a:r>
                <a:r>
                  <a:rPr lang="ja-JP" altLang="en-US" sz="1600"/>
                  <a:t>ある問題（困った事）を解決する場合、</a:t>
                </a:r>
                <a:r>
                  <a:rPr lang="ja-JP" altLang="en-US" sz="1600" b="1"/>
                  <a:t>「</a:t>
                </a:r>
                <a:r>
                  <a:rPr lang="ja-JP" altLang="en-US" sz="1600" b="1">
                    <a:solidFill>
                      <a:srgbClr val="FF0000"/>
                    </a:solidFill>
                  </a:rPr>
                  <a:t>原因は何か</a:t>
                </a:r>
                <a:r>
                  <a:rPr lang="ja-JP" altLang="en-US" sz="1600" b="1"/>
                  <a:t>」　</a:t>
                </a:r>
              </a:p>
            </p:txBody>
          </p:sp>
          <p:sp>
            <p:nvSpPr>
              <p:cNvPr id="284687" name="Text Box 15"/>
              <p:cNvSpPr txBox="1">
                <a:spLocks noChangeArrowheads="1"/>
              </p:cNvSpPr>
              <p:nvPr/>
            </p:nvSpPr>
            <p:spPr bwMode="auto">
              <a:xfrm>
                <a:off x="250" y="1117"/>
                <a:ext cx="4279" cy="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b="1"/>
                  <a:t>「</a:t>
                </a:r>
                <a:r>
                  <a:rPr lang="ja-JP" altLang="en-US" sz="1600" b="1">
                    <a:solidFill>
                      <a:srgbClr val="FF0000"/>
                    </a:solidFill>
                  </a:rPr>
                  <a:t>何でこうなるのか</a:t>
                </a:r>
                <a:r>
                  <a:rPr lang="ja-JP" altLang="en-US" sz="1600" b="1"/>
                  <a:t>」</a:t>
                </a:r>
                <a:r>
                  <a:rPr lang="ja-JP" altLang="en-US" sz="1600"/>
                  <a:t>と言ったことを考え</a:t>
                </a:r>
              </a:p>
            </p:txBody>
          </p:sp>
        </p:grpSp>
        <p:pic>
          <p:nvPicPr>
            <p:cNvPr id="284688" name="Picture 1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27" y="359"/>
              <a:ext cx="1554" cy="1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284689" name="Text Box 17"/>
          <p:cNvSpPr txBox="1">
            <a:spLocks noChangeArrowheads="1"/>
          </p:cNvSpPr>
          <p:nvPr/>
        </p:nvSpPr>
        <p:spPr bwMode="auto">
          <a:xfrm>
            <a:off x="1262063" y="879475"/>
            <a:ext cx="3503612" cy="457200"/>
          </a:xfrm>
          <a:prstGeom prst="rect">
            <a:avLst/>
          </a:prstGeom>
          <a:solidFill>
            <a:srgbClr val="FFFF99"/>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20000"/>
              </a:spcBef>
            </a:pPr>
            <a:r>
              <a:rPr lang="ja-JP" altLang="en-US" b="1"/>
              <a:t>不適合の原因を整理する</a:t>
            </a:r>
          </a:p>
        </p:txBody>
      </p:sp>
      <p:sp>
        <p:nvSpPr>
          <p:cNvPr id="284690" name="Text Box 18"/>
          <p:cNvSpPr txBox="1">
            <a:spLocks noChangeArrowheads="1"/>
          </p:cNvSpPr>
          <p:nvPr/>
        </p:nvSpPr>
        <p:spPr bwMode="auto">
          <a:xfrm>
            <a:off x="585788" y="2700338"/>
            <a:ext cx="4891087"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3200">
                <a:solidFill>
                  <a:srgbClr val="336600"/>
                </a:solidFill>
                <a:ea typeface="HGP創英角ﾎﾟｯﾌﾟ体" pitchFamily="50" charset="-128"/>
              </a:rPr>
              <a:t>２）</a:t>
            </a:r>
            <a:r>
              <a:rPr lang="ja-JP" altLang="en-US" sz="3200">
                <a:solidFill>
                  <a:schemeClr val="tx2"/>
                </a:solidFill>
                <a:ea typeface="HGP創英角ﾎﾟｯﾌﾟ体" pitchFamily="50" charset="-128"/>
              </a:rPr>
              <a:t>対策追求型</a:t>
            </a:r>
            <a:r>
              <a:rPr lang="ja-JP" altLang="en-US" sz="3200">
                <a:solidFill>
                  <a:srgbClr val="336600"/>
                </a:solidFill>
                <a:ea typeface="HGP創英角ﾎﾟｯﾌﾟ体" pitchFamily="50" charset="-128"/>
              </a:rPr>
              <a:t>特性要因図</a:t>
            </a:r>
          </a:p>
        </p:txBody>
      </p:sp>
      <p:sp>
        <p:nvSpPr>
          <p:cNvPr id="284692" name="Text Box 20"/>
          <p:cNvSpPr txBox="1">
            <a:spLocks noChangeArrowheads="1"/>
          </p:cNvSpPr>
          <p:nvPr/>
        </p:nvSpPr>
        <p:spPr bwMode="auto">
          <a:xfrm>
            <a:off x="8405813" y="100013"/>
            <a:ext cx="7381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a:t>P</a:t>
            </a:r>
            <a:r>
              <a:rPr lang="ja-JP" altLang="en-US" sz="1600"/>
              <a:t>３８</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84689"/>
                                        </p:tgtEl>
                                        <p:attrNameLst>
                                          <p:attrName>style.visibility</p:attrName>
                                        </p:attrNameLst>
                                      </p:cBhvr>
                                      <p:to>
                                        <p:strVal val="visible"/>
                                      </p:to>
                                    </p:set>
                                    <p:anim calcmode="lin" valueType="num">
                                      <p:cBhvr additive="base">
                                        <p:cTn id="7" dur="500" fill="hold"/>
                                        <p:tgtEl>
                                          <p:spTgt spid="284689"/>
                                        </p:tgtEl>
                                        <p:attrNameLst>
                                          <p:attrName>ppt_x</p:attrName>
                                        </p:attrNameLst>
                                      </p:cBhvr>
                                      <p:tavLst>
                                        <p:tav tm="0">
                                          <p:val>
                                            <p:strVal val="0-#ppt_w/2"/>
                                          </p:val>
                                        </p:tav>
                                        <p:tav tm="100000">
                                          <p:val>
                                            <p:strVal val="#ppt_x"/>
                                          </p:val>
                                        </p:tav>
                                      </p:tavLst>
                                    </p:anim>
                                    <p:anim calcmode="lin" valueType="num">
                                      <p:cBhvr additive="base">
                                        <p:cTn id="8" dur="500" fill="hold"/>
                                        <p:tgtEl>
                                          <p:spTgt spid="284689"/>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284684"/>
                                        </p:tgtEl>
                                        <p:attrNameLst>
                                          <p:attrName>style.visibility</p:attrName>
                                        </p:attrNameLst>
                                      </p:cBhvr>
                                      <p:to>
                                        <p:strVal val="visible"/>
                                      </p:to>
                                    </p:set>
                                    <p:anim calcmode="lin" valueType="num">
                                      <p:cBhvr additive="base">
                                        <p:cTn id="13" dur="500" fill="hold"/>
                                        <p:tgtEl>
                                          <p:spTgt spid="284684"/>
                                        </p:tgtEl>
                                        <p:attrNameLst>
                                          <p:attrName>ppt_x</p:attrName>
                                        </p:attrNameLst>
                                      </p:cBhvr>
                                      <p:tavLst>
                                        <p:tav tm="0">
                                          <p:val>
                                            <p:strVal val="0-#ppt_w/2"/>
                                          </p:val>
                                        </p:tav>
                                        <p:tav tm="100000">
                                          <p:val>
                                            <p:strVal val="#ppt_x"/>
                                          </p:val>
                                        </p:tav>
                                      </p:tavLst>
                                    </p:anim>
                                    <p:anim calcmode="lin" valueType="num">
                                      <p:cBhvr additive="base">
                                        <p:cTn id="14" dur="500" fill="hold"/>
                                        <p:tgtEl>
                                          <p:spTgt spid="284684"/>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84683"/>
                                        </p:tgtEl>
                                        <p:attrNameLst>
                                          <p:attrName>style.visibility</p:attrName>
                                        </p:attrNameLst>
                                      </p:cBhvr>
                                      <p:to>
                                        <p:strVal val="visible"/>
                                      </p:to>
                                    </p:set>
                                    <p:anim calcmode="lin" valueType="num">
                                      <p:cBhvr additive="base">
                                        <p:cTn id="19" dur="500" fill="hold"/>
                                        <p:tgtEl>
                                          <p:spTgt spid="284683"/>
                                        </p:tgtEl>
                                        <p:attrNameLst>
                                          <p:attrName>ppt_x</p:attrName>
                                        </p:attrNameLst>
                                      </p:cBhvr>
                                      <p:tavLst>
                                        <p:tav tm="0">
                                          <p:val>
                                            <p:strVal val="0-#ppt_w/2"/>
                                          </p:val>
                                        </p:tav>
                                        <p:tav tm="100000">
                                          <p:val>
                                            <p:strVal val="#ppt_x"/>
                                          </p:val>
                                        </p:tav>
                                      </p:tavLst>
                                    </p:anim>
                                    <p:anim calcmode="lin" valueType="num">
                                      <p:cBhvr additive="base">
                                        <p:cTn id="20" dur="500" fill="hold"/>
                                        <p:tgtEl>
                                          <p:spTgt spid="284683"/>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84690"/>
                                        </p:tgtEl>
                                        <p:attrNameLst>
                                          <p:attrName>style.visibility</p:attrName>
                                        </p:attrNameLst>
                                      </p:cBhvr>
                                      <p:to>
                                        <p:strVal val="visible"/>
                                      </p:to>
                                    </p:set>
                                    <p:anim calcmode="lin" valueType="num">
                                      <p:cBhvr additive="base">
                                        <p:cTn id="25" dur="500" fill="hold"/>
                                        <p:tgtEl>
                                          <p:spTgt spid="284690"/>
                                        </p:tgtEl>
                                        <p:attrNameLst>
                                          <p:attrName>ppt_x</p:attrName>
                                        </p:attrNameLst>
                                      </p:cBhvr>
                                      <p:tavLst>
                                        <p:tav tm="0">
                                          <p:val>
                                            <p:strVal val="0-#ppt_w/2"/>
                                          </p:val>
                                        </p:tav>
                                        <p:tav tm="100000">
                                          <p:val>
                                            <p:strVal val="#ppt_x"/>
                                          </p:val>
                                        </p:tav>
                                      </p:tavLst>
                                    </p:anim>
                                    <p:anim calcmode="lin" valueType="num">
                                      <p:cBhvr additive="base">
                                        <p:cTn id="26" dur="500" fill="hold"/>
                                        <p:tgtEl>
                                          <p:spTgt spid="284690"/>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284675"/>
                                        </p:tgtEl>
                                        <p:attrNameLst>
                                          <p:attrName>style.visibility</p:attrName>
                                        </p:attrNameLst>
                                      </p:cBhvr>
                                      <p:to>
                                        <p:strVal val="visible"/>
                                      </p:to>
                                    </p:set>
                                    <p:anim calcmode="lin" valueType="num">
                                      <p:cBhvr additive="base">
                                        <p:cTn id="31" dur="500" fill="hold"/>
                                        <p:tgtEl>
                                          <p:spTgt spid="284675"/>
                                        </p:tgtEl>
                                        <p:attrNameLst>
                                          <p:attrName>ppt_x</p:attrName>
                                        </p:attrNameLst>
                                      </p:cBhvr>
                                      <p:tavLst>
                                        <p:tav tm="0">
                                          <p:val>
                                            <p:strVal val="0-#ppt_w/2"/>
                                          </p:val>
                                        </p:tav>
                                        <p:tav tm="100000">
                                          <p:val>
                                            <p:strVal val="#ppt_x"/>
                                          </p:val>
                                        </p:tav>
                                      </p:tavLst>
                                    </p:anim>
                                    <p:anim calcmode="lin" valueType="num">
                                      <p:cBhvr additive="base">
                                        <p:cTn id="32" dur="500" fill="hold"/>
                                        <p:tgtEl>
                                          <p:spTgt spid="284675"/>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nodeType="clickEffect">
                                  <p:stCondLst>
                                    <p:cond delay="0"/>
                                  </p:stCondLst>
                                  <p:childTnLst>
                                    <p:set>
                                      <p:cBhvr>
                                        <p:cTn id="36" dur="1" fill="hold">
                                          <p:stCondLst>
                                            <p:cond delay="0"/>
                                          </p:stCondLst>
                                        </p:cTn>
                                        <p:tgtEl>
                                          <p:spTgt spid="284676"/>
                                        </p:tgtEl>
                                        <p:attrNameLst>
                                          <p:attrName>style.visibility</p:attrName>
                                        </p:attrNameLst>
                                      </p:cBhvr>
                                      <p:to>
                                        <p:strVal val="visible"/>
                                      </p:to>
                                    </p:set>
                                    <p:anim calcmode="lin" valueType="num">
                                      <p:cBhvr additive="base">
                                        <p:cTn id="37" dur="500" fill="hold"/>
                                        <p:tgtEl>
                                          <p:spTgt spid="284676"/>
                                        </p:tgtEl>
                                        <p:attrNameLst>
                                          <p:attrName>ppt_x</p:attrName>
                                        </p:attrNameLst>
                                      </p:cBhvr>
                                      <p:tavLst>
                                        <p:tav tm="0">
                                          <p:val>
                                            <p:strVal val="0-#ppt_w/2"/>
                                          </p:val>
                                        </p:tav>
                                        <p:tav tm="100000">
                                          <p:val>
                                            <p:strVal val="#ppt_x"/>
                                          </p:val>
                                        </p:tav>
                                      </p:tavLst>
                                    </p:anim>
                                    <p:anim calcmode="lin" valueType="num">
                                      <p:cBhvr additive="base">
                                        <p:cTn id="38" dur="500" fill="hold"/>
                                        <p:tgtEl>
                                          <p:spTgt spid="284676"/>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284679"/>
                                        </p:tgtEl>
                                        <p:attrNameLst>
                                          <p:attrName>style.visibility</p:attrName>
                                        </p:attrNameLst>
                                      </p:cBhvr>
                                      <p:to>
                                        <p:strVal val="visible"/>
                                      </p:to>
                                    </p:set>
                                    <p:anim calcmode="lin" valueType="num">
                                      <p:cBhvr additive="base">
                                        <p:cTn id="43" dur="500" fill="hold"/>
                                        <p:tgtEl>
                                          <p:spTgt spid="284679"/>
                                        </p:tgtEl>
                                        <p:attrNameLst>
                                          <p:attrName>ppt_x</p:attrName>
                                        </p:attrNameLst>
                                      </p:cBhvr>
                                      <p:tavLst>
                                        <p:tav tm="0">
                                          <p:val>
                                            <p:strVal val="0-#ppt_w/2"/>
                                          </p:val>
                                        </p:tav>
                                        <p:tav tm="100000">
                                          <p:val>
                                            <p:strVal val="#ppt_x"/>
                                          </p:val>
                                        </p:tav>
                                      </p:tavLst>
                                    </p:anim>
                                    <p:anim calcmode="lin" valueType="num">
                                      <p:cBhvr additive="base">
                                        <p:cTn id="44" dur="500" fill="hold"/>
                                        <p:tgtEl>
                                          <p:spTgt spid="284679"/>
                                        </p:tgtEl>
                                        <p:attrNameLst>
                                          <p:attrName>ppt_y</p:attrName>
                                        </p:attrNameLst>
                                      </p:cBhvr>
                                      <p:tavLst>
                                        <p:tav tm="0">
                                          <p:val>
                                            <p:strVal val="#ppt_y"/>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8" fill="hold" nodeType="clickEffect">
                                  <p:stCondLst>
                                    <p:cond delay="0"/>
                                  </p:stCondLst>
                                  <p:childTnLst>
                                    <p:set>
                                      <p:cBhvr>
                                        <p:cTn id="48" dur="1" fill="hold">
                                          <p:stCondLst>
                                            <p:cond delay="0"/>
                                          </p:stCondLst>
                                        </p:cTn>
                                        <p:tgtEl>
                                          <p:spTgt spid="284680"/>
                                        </p:tgtEl>
                                        <p:attrNameLst>
                                          <p:attrName>style.visibility</p:attrName>
                                        </p:attrNameLst>
                                      </p:cBhvr>
                                      <p:to>
                                        <p:strVal val="visible"/>
                                      </p:to>
                                    </p:set>
                                    <p:anim calcmode="lin" valueType="num">
                                      <p:cBhvr additive="base">
                                        <p:cTn id="49" dur="500" fill="hold"/>
                                        <p:tgtEl>
                                          <p:spTgt spid="284680"/>
                                        </p:tgtEl>
                                        <p:attrNameLst>
                                          <p:attrName>ppt_x</p:attrName>
                                        </p:attrNameLst>
                                      </p:cBhvr>
                                      <p:tavLst>
                                        <p:tav tm="0">
                                          <p:val>
                                            <p:strVal val="0-#ppt_w/2"/>
                                          </p:val>
                                        </p:tav>
                                        <p:tav tm="100000">
                                          <p:val>
                                            <p:strVal val="#ppt_x"/>
                                          </p:val>
                                        </p:tav>
                                      </p:tavLst>
                                    </p:anim>
                                    <p:anim calcmode="lin" valueType="num">
                                      <p:cBhvr additive="base">
                                        <p:cTn id="50" dur="500" fill="hold"/>
                                        <p:tgtEl>
                                          <p:spTgt spid="28468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4675" grpId="0" animBg="1" autoUpdateAnimBg="0"/>
      <p:bldP spid="284679" grpId="0" autoUpdateAnimBg="0"/>
      <p:bldP spid="284683" grpId="0" autoUpdateAnimBg="0"/>
      <p:bldP spid="284689" grpId="0" animBg="1" autoUpdateAnimBg="0"/>
      <p:bldP spid="284690" grpId="0" autoUpdateAnimBg="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770" name="Rectangle 2"/>
          <p:cNvSpPr>
            <a:spLocks noGrp="1" noChangeArrowheads="1"/>
          </p:cNvSpPr>
          <p:nvPr>
            <p:ph type="ctrTitle"/>
          </p:nvPr>
        </p:nvSpPr>
        <p:spPr>
          <a:xfrm>
            <a:off x="244475" y="236538"/>
            <a:ext cx="7772400" cy="852487"/>
          </a:xfrm>
          <a:solidFill>
            <a:srgbClr val="FF99CC"/>
          </a:solidFill>
        </p:spPr>
        <p:txBody>
          <a:bodyPr/>
          <a:lstStyle/>
          <a:p>
            <a:r>
              <a:rPr lang="ja-JP" altLang="en-US" sz="3600" b="1">
                <a:solidFill>
                  <a:schemeClr val="bg1"/>
                </a:solidFill>
                <a:effectLst>
                  <a:outerShdw blurRad="38100" dist="38100" dir="2700000" algn="tl">
                    <a:srgbClr val="000000"/>
                  </a:outerShdw>
                </a:effectLst>
                <a:ea typeface="HG創英角ﾎﾟｯﾌﾟ体" pitchFamily="49" charset="-128"/>
              </a:rPr>
              <a:t>３．特性要因図</a:t>
            </a:r>
            <a:r>
              <a:rPr lang="ja-JP" altLang="en-US" sz="3200" b="1">
                <a:solidFill>
                  <a:schemeClr val="bg1"/>
                </a:solidFill>
                <a:effectLst>
                  <a:outerShdw blurRad="38100" dist="38100" dir="2700000" algn="tl">
                    <a:srgbClr val="000000"/>
                  </a:outerShdw>
                </a:effectLst>
                <a:ea typeface="HG創英角ﾎﾟｯﾌﾟ体" pitchFamily="49" charset="-128"/>
              </a:rPr>
              <a:t>の</a:t>
            </a:r>
            <a:r>
              <a:rPr lang="ja-JP" altLang="en-US" sz="3600" b="1">
                <a:solidFill>
                  <a:schemeClr val="bg1"/>
                </a:solidFill>
                <a:effectLst>
                  <a:outerShdw blurRad="38100" dist="38100" dir="2700000" algn="tl">
                    <a:srgbClr val="000000"/>
                  </a:outerShdw>
                </a:effectLst>
                <a:ea typeface="HG創英角ﾎﾟｯﾌﾟ体" pitchFamily="49" charset="-128"/>
              </a:rPr>
              <a:t>作り方１</a:t>
            </a:r>
            <a:r>
              <a:rPr lang="ja-JP" altLang="en-US" sz="2400" b="1">
                <a:effectLst>
                  <a:outerShdw blurRad="38100" dist="38100" dir="2700000" algn="tl">
                    <a:srgbClr val="FFFFFF"/>
                  </a:outerShdw>
                </a:effectLst>
              </a:rPr>
              <a:t>（原因追求型）</a:t>
            </a:r>
          </a:p>
        </p:txBody>
      </p:sp>
      <p:sp>
        <p:nvSpPr>
          <p:cNvPr id="288771" name="Text Box 3"/>
          <p:cNvSpPr txBox="1">
            <a:spLocks noChangeArrowheads="1"/>
          </p:cNvSpPr>
          <p:nvPr/>
        </p:nvSpPr>
        <p:spPr bwMode="auto">
          <a:xfrm>
            <a:off x="992188" y="1614488"/>
            <a:ext cx="6597650" cy="457200"/>
          </a:xfrm>
          <a:prstGeom prst="rect">
            <a:avLst/>
          </a:prstGeom>
          <a:solidFill>
            <a:srgbClr val="66FF66"/>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2000">
                <a:solidFill>
                  <a:srgbClr val="339966"/>
                </a:solidFill>
                <a:ea typeface="HGP創英角ﾎﾟｯﾌﾟ体" pitchFamily="50" charset="-128"/>
              </a:rPr>
              <a:t>手順</a:t>
            </a:r>
            <a:r>
              <a:rPr lang="ja-JP" altLang="en-US">
                <a:solidFill>
                  <a:srgbClr val="339966"/>
                </a:solidFill>
                <a:ea typeface="HGP創英角ﾎﾟｯﾌﾟ体" pitchFamily="50" charset="-128"/>
              </a:rPr>
              <a:t>１</a:t>
            </a:r>
            <a:r>
              <a:rPr lang="ja-JP" altLang="en-US">
                <a:ea typeface="HGP創英角ﾎﾟｯﾌﾟ体" pitchFamily="50" charset="-128"/>
              </a:rPr>
              <a:t>　問題とする特性を決める</a:t>
            </a:r>
          </a:p>
        </p:txBody>
      </p:sp>
      <p:sp>
        <p:nvSpPr>
          <p:cNvPr id="288772" name="Text Box 4"/>
          <p:cNvSpPr txBox="1">
            <a:spLocks noChangeArrowheads="1"/>
          </p:cNvSpPr>
          <p:nvPr/>
        </p:nvSpPr>
        <p:spPr bwMode="auto">
          <a:xfrm>
            <a:off x="992188" y="2314575"/>
            <a:ext cx="6635750" cy="457200"/>
          </a:xfrm>
          <a:prstGeom prst="rect">
            <a:avLst/>
          </a:prstGeom>
          <a:solidFill>
            <a:srgbClr val="66FF66"/>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2000">
                <a:solidFill>
                  <a:srgbClr val="339966"/>
                </a:solidFill>
                <a:ea typeface="HGP創英角ﾎﾟｯﾌﾟ体" pitchFamily="50" charset="-128"/>
              </a:rPr>
              <a:t>手順</a:t>
            </a:r>
            <a:r>
              <a:rPr lang="ja-JP" altLang="en-US">
                <a:solidFill>
                  <a:srgbClr val="339966"/>
                </a:solidFill>
                <a:ea typeface="HGP創英角ﾎﾟｯﾌﾟ体" pitchFamily="50" charset="-128"/>
              </a:rPr>
              <a:t>２　</a:t>
            </a:r>
            <a:r>
              <a:rPr lang="ja-JP" altLang="en-US">
                <a:solidFill>
                  <a:schemeClr val="tx2"/>
                </a:solidFill>
                <a:ea typeface="HGP創英角ﾎﾟｯﾌﾟ体" pitchFamily="50" charset="-128"/>
              </a:rPr>
              <a:t>特性と背骨を書く</a:t>
            </a:r>
          </a:p>
        </p:txBody>
      </p:sp>
      <p:sp>
        <p:nvSpPr>
          <p:cNvPr id="288773" name="Text Box 5"/>
          <p:cNvSpPr txBox="1">
            <a:spLocks noChangeArrowheads="1"/>
          </p:cNvSpPr>
          <p:nvPr/>
        </p:nvSpPr>
        <p:spPr bwMode="auto">
          <a:xfrm>
            <a:off x="992188" y="3016250"/>
            <a:ext cx="6597650" cy="457200"/>
          </a:xfrm>
          <a:prstGeom prst="rect">
            <a:avLst/>
          </a:prstGeom>
          <a:solidFill>
            <a:srgbClr val="66FF66"/>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2000">
                <a:solidFill>
                  <a:srgbClr val="339966"/>
                </a:solidFill>
                <a:ea typeface="HGP創英角ﾎﾟｯﾌﾟ体" pitchFamily="50" charset="-128"/>
              </a:rPr>
              <a:t>手順</a:t>
            </a:r>
            <a:r>
              <a:rPr lang="ja-JP" altLang="en-US">
                <a:solidFill>
                  <a:srgbClr val="339966"/>
                </a:solidFill>
                <a:ea typeface="HGP創英角ﾎﾟｯﾌﾟ体" pitchFamily="50" charset="-128"/>
              </a:rPr>
              <a:t>３</a:t>
            </a:r>
            <a:r>
              <a:rPr lang="ja-JP" altLang="en-US">
                <a:ea typeface="HGP創英角ﾎﾟｯﾌﾟ体" pitchFamily="50" charset="-128"/>
              </a:rPr>
              <a:t>　大骨を作る</a:t>
            </a:r>
          </a:p>
        </p:txBody>
      </p:sp>
      <p:sp>
        <p:nvSpPr>
          <p:cNvPr id="288774" name="Text Box 6"/>
          <p:cNvSpPr txBox="1">
            <a:spLocks noChangeArrowheads="1"/>
          </p:cNvSpPr>
          <p:nvPr/>
        </p:nvSpPr>
        <p:spPr bwMode="auto">
          <a:xfrm>
            <a:off x="992188" y="3717925"/>
            <a:ext cx="6623050" cy="457200"/>
          </a:xfrm>
          <a:prstGeom prst="rect">
            <a:avLst/>
          </a:prstGeom>
          <a:solidFill>
            <a:srgbClr val="66FF66"/>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2000">
                <a:solidFill>
                  <a:srgbClr val="339966"/>
                </a:solidFill>
                <a:ea typeface="HGP創英角ﾎﾟｯﾌﾟ体" pitchFamily="50" charset="-128"/>
              </a:rPr>
              <a:t>手順</a:t>
            </a:r>
            <a:r>
              <a:rPr lang="ja-JP" altLang="en-US">
                <a:solidFill>
                  <a:srgbClr val="339966"/>
                </a:solidFill>
                <a:ea typeface="HGP創英角ﾎﾟｯﾌﾟ体" pitchFamily="50" charset="-128"/>
              </a:rPr>
              <a:t>４</a:t>
            </a:r>
            <a:r>
              <a:rPr lang="ja-JP" altLang="en-US">
                <a:ea typeface="HGP創英角ﾎﾟｯﾌﾟ体" pitchFamily="50" charset="-128"/>
              </a:rPr>
              <a:t>　特性要因図の形に組み立てる</a:t>
            </a:r>
          </a:p>
        </p:txBody>
      </p:sp>
      <p:sp>
        <p:nvSpPr>
          <p:cNvPr id="288775" name="Text Box 7"/>
          <p:cNvSpPr txBox="1">
            <a:spLocks noChangeArrowheads="1"/>
          </p:cNvSpPr>
          <p:nvPr/>
        </p:nvSpPr>
        <p:spPr bwMode="auto">
          <a:xfrm>
            <a:off x="992188" y="4418013"/>
            <a:ext cx="6635750" cy="457200"/>
          </a:xfrm>
          <a:prstGeom prst="rect">
            <a:avLst/>
          </a:prstGeom>
          <a:solidFill>
            <a:srgbClr val="66FF66"/>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2000">
                <a:solidFill>
                  <a:srgbClr val="339966"/>
                </a:solidFill>
                <a:ea typeface="HGP創英角ﾎﾟｯﾌﾟ体" pitchFamily="50" charset="-128"/>
              </a:rPr>
              <a:t>手順５</a:t>
            </a:r>
            <a:r>
              <a:rPr lang="ja-JP" altLang="en-US">
                <a:ea typeface="HGP創英角ﾎﾟｯﾌﾟ体" pitchFamily="50" charset="-128"/>
              </a:rPr>
              <a:t>　要因に漏れがないかチェックする</a:t>
            </a:r>
          </a:p>
        </p:txBody>
      </p:sp>
      <p:sp>
        <p:nvSpPr>
          <p:cNvPr id="288776" name="Text Box 8"/>
          <p:cNvSpPr txBox="1">
            <a:spLocks noChangeArrowheads="1"/>
          </p:cNvSpPr>
          <p:nvPr/>
        </p:nvSpPr>
        <p:spPr bwMode="auto">
          <a:xfrm>
            <a:off x="992188" y="5119688"/>
            <a:ext cx="6623050" cy="457200"/>
          </a:xfrm>
          <a:prstGeom prst="rect">
            <a:avLst/>
          </a:prstGeom>
          <a:solidFill>
            <a:srgbClr val="66FF66"/>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2000">
                <a:solidFill>
                  <a:srgbClr val="339966"/>
                </a:solidFill>
                <a:ea typeface="HGP創英角ﾎﾟｯﾌﾟ体" pitchFamily="50" charset="-128"/>
              </a:rPr>
              <a:t>手順</a:t>
            </a:r>
            <a:r>
              <a:rPr lang="ja-JP" altLang="en-US">
                <a:solidFill>
                  <a:srgbClr val="339966"/>
                </a:solidFill>
                <a:ea typeface="HGP創英角ﾎﾟｯﾌﾟ体" pitchFamily="50" charset="-128"/>
              </a:rPr>
              <a:t>６</a:t>
            </a:r>
            <a:r>
              <a:rPr lang="ja-JP" altLang="en-US">
                <a:ea typeface="HGP創英角ﾎﾟｯﾌﾟ体" pitchFamily="50" charset="-128"/>
              </a:rPr>
              <a:t>　重要と思われる要因に印をつける</a:t>
            </a:r>
          </a:p>
        </p:txBody>
      </p:sp>
      <p:sp>
        <p:nvSpPr>
          <p:cNvPr id="288777" name="Text Box 9"/>
          <p:cNvSpPr txBox="1">
            <a:spLocks noChangeArrowheads="1"/>
          </p:cNvSpPr>
          <p:nvPr/>
        </p:nvSpPr>
        <p:spPr bwMode="auto">
          <a:xfrm>
            <a:off x="992188" y="5821363"/>
            <a:ext cx="6610350" cy="457200"/>
          </a:xfrm>
          <a:prstGeom prst="rect">
            <a:avLst/>
          </a:prstGeom>
          <a:solidFill>
            <a:srgbClr val="66FF66"/>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2000">
                <a:solidFill>
                  <a:srgbClr val="339966"/>
                </a:solidFill>
                <a:ea typeface="HGP創英角ﾎﾟｯﾌﾟ体" pitchFamily="50" charset="-128"/>
              </a:rPr>
              <a:t>手順</a:t>
            </a:r>
            <a:r>
              <a:rPr lang="ja-JP" altLang="en-US">
                <a:solidFill>
                  <a:srgbClr val="339966"/>
                </a:solidFill>
                <a:ea typeface="HGP創英角ﾎﾟｯﾌﾟ体" pitchFamily="50" charset="-128"/>
              </a:rPr>
              <a:t>７</a:t>
            </a:r>
            <a:r>
              <a:rPr lang="ja-JP" altLang="en-US">
                <a:ea typeface="HGP創英角ﾎﾟｯﾌﾟ体" pitchFamily="50" charset="-128"/>
              </a:rPr>
              <a:t>　関連事項を記入する</a:t>
            </a:r>
          </a:p>
        </p:txBody>
      </p:sp>
      <p:sp>
        <p:nvSpPr>
          <p:cNvPr id="288779" name="Text Box 11"/>
          <p:cNvSpPr txBox="1">
            <a:spLocks noChangeArrowheads="1"/>
          </p:cNvSpPr>
          <p:nvPr/>
        </p:nvSpPr>
        <p:spPr bwMode="auto">
          <a:xfrm>
            <a:off x="8405813" y="100013"/>
            <a:ext cx="7381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a:t>P</a:t>
            </a:r>
            <a:r>
              <a:rPr lang="ja-JP" altLang="en-US" sz="1600"/>
              <a:t>３９</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88771"/>
                                        </p:tgtEl>
                                        <p:attrNameLst>
                                          <p:attrName>style.visibility</p:attrName>
                                        </p:attrNameLst>
                                      </p:cBhvr>
                                      <p:to>
                                        <p:strVal val="visible"/>
                                      </p:to>
                                    </p:set>
                                    <p:anim calcmode="lin" valueType="num">
                                      <p:cBhvr additive="base">
                                        <p:cTn id="7" dur="500" fill="hold"/>
                                        <p:tgtEl>
                                          <p:spTgt spid="288771"/>
                                        </p:tgtEl>
                                        <p:attrNameLst>
                                          <p:attrName>ppt_x</p:attrName>
                                        </p:attrNameLst>
                                      </p:cBhvr>
                                      <p:tavLst>
                                        <p:tav tm="0">
                                          <p:val>
                                            <p:strVal val="0-#ppt_w/2"/>
                                          </p:val>
                                        </p:tav>
                                        <p:tav tm="100000">
                                          <p:val>
                                            <p:strVal val="#ppt_x"/>
                                          </p:val>
                                        </p:tav>
                                      </p:tavLst>
                                    </p:anim>
                                    <p:anim calcmode="lin" valueType="num">
                                      <p:cBhvr additive="base">
                                        <p:cTn id="8" dur="500" fill="hold"/>
                                        <p:tgtEl>
                                          <p:spTgt spid="288771"/>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88772"/>
                                        </p:tgtEl>
                                        <p:attrNameLst>
                                          <p:attrName>style.visibility</p:attrName>
                                        </p:attrNameLst>
                                      </p:cBhvr>
                                      <p:to>
                                        <p:strVal val="visible"/>
                                      </p:to>
                                    </p:set>
                                    <p:anim calcmode="lin" valueType="num">
                                      <p:cBhvr additive="base">
                                        <p:cTn id="13" dur="500" fill="hold"/>
                                        <p:tgtEl>
                                          <p:spTgt spid="288772"/>
                                        </p:tgtEl>
                                        <p:attrNameLst>
                                          <p:attrName>ppt_x</p:attrName>
                                        </p:attrNameLst>
                                      </p:cBhvr>
                                      <p:tavLst>
                                        <p:tav tm="0">
                                          <p:val>
                                            <p:strVal val="0-#ppt_w/2"/>
                                          </p:val>
                                        </p:tav>
                                        <p:tav tm="100000">
                                          <p:val>
                                            <p:strVal val="#ppt_x"/>
                                          </p:val>
                                        </p:tav>
                                      </p:tavLst>
                                    </p:anim>
                                    <p:anim calcmode="lin" valueType="num">
                                      <p:cBhvr additive="base">
                                        <p:cTn id="14" dur="500" fill="hold"/>
                                        <p:tgtEl>
                                          <p:spTgt spid="288772"/>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88773"/>
                                        </p:tgtEl>
                                        <p:attrNameLst>
                                          <p:attrName>style.visibility</p:attrName>
                                        </p:attrNameLst>
                                      </p:cBhvr>
                                      <p:to>
                                        <p:strVal val="visible"/>
                                      </p:to>
                                    </p:set>
                                    <p:anim calcmode="lin" valueType="num">
                                      <p:cBhvr additive="base">
                                        <p:cTn id="19" dur="500" fill="hold"/>
                                        <p:tgtEl>
                                          <p:spTgt spid="288773"/>
                                        </p:tgtEl>
                                        <p:attrNameLst>
                                          <p:attrName>ppt_x</p:attrName>
                                        </p:attrNameLst>
                                      </p:cBhvr>
                                      <p:tavLst>
                                        <p:tav tm="0">
                                          <p:val>
                                            <p:strVal val="0-#ppt_w/2"/>
                                          </p:val>
                                        </p:tav>
                                        <p:tav tm="100000">
                                          <p:val>
                                            <p:strVal val="#ppt_x"/>
                                          </p:val>
                                        </p:tav>
                                      </p:tavLst>
                                    </p:anim>
                                    <p:anim calcmode="lin" valueType="num">
                                      <p:cBhvr additive="base">
                                        <p:cTn id="20" dur="500" fill="hold"/>
                                        <p:tgtEl>
                                          <p:spTgt spid="288773"/>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88774"/>
                                        </p:tgtEl>
                                        <p:attrNameLst>
                                          <p:attrName>style.visibility</p:attrName>
                                        </p:attrNameLst>
                                      </p:cBhvr>
                                      <p:to>
                                        <p:strVal val="visible"/>
                                      </p:to>
                                    </p:set>
                                    <p:anim calcmode="lin" valueType="num">
                                      <p:cBhvr additive="base">
                                        <p:cTn id="25" dur="500" fill="hold"/>
                                        <p:tgtEl>
                                          <p:spTgt spid="288774"/>
                                        </p:tgtEl>
                                        <p:attrNameLst>
                                          <p:attrName>ppt_x</p:attrName>
                                        </p:attrNameLst>
                                      </p:cBhvr>
                                      <p:tavLst>
                                        <p:tav tm="0">
                                          <p:val>
                                            <p:strVal val="0-#ppt_w/2"/>
                                          </p:val>
                                        </p:tav>
                                        <p:tav tm="100000">
                                          <p:val>
                                            <p:strVal val="#ppt_x"/>
                                          </p:val>
                                        </p:tav>
                                      </p:tavLst>
                                    </p:anim>
                                    <p:anim calcmode="lin" valueType="num">
                                      <p:cBhvr additive="base">
                                        <p:cTn id="26" dur="500" fill="hold"/>
                                        <p:tgtEl>
                                          <p:spTgt spid="288774"/>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288775"/>
                                        </p:tgtEl>
                                        <p:attrNameLst>
                                          <p:attrName>style.visibility</p:attrName>
                                        </p:attrNameLst>
                                      </p:cBhvr>
                                      <p:to>
                                        <p:strVal val="visible"/>
                                      </p:to>
                                    </p:set>
                                    <p:anim calcmode="lin" valueType="num">
                                      <p:cBhvr additive="base">
                                        <p:cTn id="31" dur="500" fill="hold"/>
                                        <p:tgtEl>
                                          <p:spTgt spid="288775"/>
                                        </p:tgtEl>
                                        <p:attrNameLst>
                                          <p:attrName>ppt_x</p:attrName>
                                        </p:attrNameLst>
                                      </p:cBhvr>
                                      <p:tavLst>
                                        <p:tav tm="0">
                                          <p:val>
                                            <p:strVal val="0-#ppt_w/2"/>
                                          </p:val>
                                        </p:tav>
                                        <p:tav tm="100000">
                                          <p:val>
                                            <p:strVal val="#ppt_x"/>
                                          </p:val>
                                        </p:tav>
                                      </p:tavLst>
                                    </p:anim>
                                    <p:anim calcmode="lin" valueType="num">
                                      <p:cBhvr additive="base">
                                        <p:cTn id="32" dur="500" fill="hold"/>
                                        <p:tgtEl>
                                          <p:spTgt spid="288775"/>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288776"/>
                                        </p:tgtEl>
                                        <p:attrNameLst>
                                          <p:attrName>style.visibility</p:attrName>
                                        </p:attrNameLst>
                                      </p:cBhvr>
                                      <p:to>
                                        <p:strVal val="visible"/>
                                      </p:to>
                                    </p:set>
                                    <p:anim calcmode="lin" valueType="num">
                                      <p:cBhvr additive="base">
                                        <p:cTn id="37" dur="500" fill="hold"/>
                                        <p:tgtEl>
                                          <p:spTgt spid="288776"/>
                                        </p:tgtEl>
                                        <p:attrNameLst>
                                          <p:attrName>ppt_x</p:attrName>
                                        </p:attrNameLst>
                                      </p:cBhvr>
                                      <p:tavLst>
                                        <p:tav tm="0">
                                          <p:val>
                                            <p:strVal val="0-#ppt_w/2"/>
                                          </p:val>
                                        </p:tav>
                                        <p:tav tm="100000">
                                          <p:val>
                                            <p:strVal val="#ppt_x"/>
                                          </p:val>
                                        </p:tav>
                                      </p:tavLst>
                                    </p:anim>
                                    <p:anim calcmode="lin" valueType="num">
                                      <p:cBhvr additive="base">
                                        <p:cTn id="38" dur="500" fill="hold"/>
                                        <p:tgtEl>
                                          <p:spTgt spid="288776"/>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288777"/>
                                        </p:tgtEl>
                                        <p:attrNameLst>
                                          <p:attrName>style.visibility</p:attrName>
                                        </p:attrNameLst>
                                      </p:cBhvr>
                                      <p:to>
                                        <p:strVal val="visible"/>
                                      </p:to>
                                    </p:set>
                                    <p:anim calcmode="lin" valueType="num">
                                      <p:cBhvr additive="base">
                                        <p:cTn id="43" dur="500" fill="hold"/>
                                        <p:tgtEl>
                                          <p:spTgt spid="288777"/>
                                        </p:tgtEl>
                                        <p:attrNameLst>
                                          <p:attrName>ppt_x</p:attrName>
                                        </p:attrNameLst>
                                      </p:cBhvr>
                                      <p:tavLst>
                                        <p:tav tm="0">
                                          <p:val>
                                            <p:strVal val="0-#ppt_w/2"/>
                                          </p:val>
                                        </p:tav>
                                        <p:tav tm="100000">
                                          <p:val>
                                            <p:strVal val="#ppt_x"/>
                                          </p:val>
                                        </p:tav>
                                      </p:tavLst>
                                    </p:anim>
                                    <p:anim calcmode="lin" valueType="num">
                                      <p:cBhvr additive="base">
                                        <p:cTn id="44" dur="500" fill="hold"/>
                                        <p:tgtEl>
                                          <p:spTgt spid="28877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8771" grpId="0" animBg="1" autoUpdateAnimBg="0"/>
      <p:bldP spid="288772" grpId="0" animBg="1" autoUpdateAnimBg="0"/>
      <p:bldP spid="288773" grpId="0" animBg="1" autoUpdateAnimBg="0"/>
      <p:bldP spid="288774" grpId="0" animBg="1" autoUpdateAnimBg="0"/>
      <p:bldP spid="288775" grpId="0" animBg="1" autoUpdateAnimBg="0"/>
      <p:bldP spid="288776" grpId="0" animBg="1" autoUpdateAnimBg="0"/>
      <p:bldP spid="288777" grpId="0" animBg="1"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9803" name="Group 123"/>
          <p:cNvGrpSpPr>
            <a:grpSpLocks/>
          </p:cNvGrpSpPr>
          <p:nvPr/>
        </p:nvGrpSpPr>
        <p:grpSpPr bwMode="auto">
          <a:xfrm>
            <a:off x="303213" y="5207000"/>
            <a:ext cx="5365750" cy="1519238"/>
            <a:chOff x="191" y="3280"/>
            <a:chExt cx="3380" cy="957"/>
          </a:xfrm>
        </p:grpSpPr>
        <p:sp>
          <p:nvSpPr>
            <p:cNvPr id="199775" name="Text Box 95"/>
            <p:cNvSpPr txBox="1">
              <a:spLocks noChangeArrowheads="1"/>
            </p:cNvSpPr>
            <p:nvPr/>
          </p:nvSpPr>
          <p:spPr bwMode="auto">
            <a:xfrm>
              <a:off x="285" y="3280"/>
              <a:ext cx="2344" cy="200"/>
            </a:xfrm>
            <a:prstGeom prst="rect">
              <a:avLst/>
            </a:prstGeom>
            <a:noFill/>
            <a:ln w="12700" cap="rnd">
              <a:solidFill>
                <a:schemeClr val="tx1"/>
              </a:solidFill>
              <a:prstDash val="sysDot"/>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テーマは原則として、次の表現で設定する。</a:t>
              </a:r>
            </a:p>
          </p:txBody>
        </p:sp>
        <p:sp>
          <p:nvSpPr>
            <p:cNvPr id="199776" name="Text Box 96"/>
            <p:cNvSpPr txBox="1">
              <a:spLocks noChangeArrowheads="1"/>
            </p:cNvSpPr>
            <p:nvPr/>
          </p:nvSpPr>
          <p:spPr bwMode="auto">
            <a:xfrm>
              <a:off x="191" y="3486"/>
              <a:ext cx="1116" cy="7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800" b="1" u="sng">
                  <a:solidFill>
                    <a:schemeClr val="accent2"/>
                  </a:solidFill>
                </a:rPr>
                <a:t>○○</a:t>
              </a:r>
              <a:r>
                <a:rPr lang="ja-JP" altLang="en-US" sz="1600" b="1"/>
                <a:t>における</a:t>
              </a:r>
            </a:p>
            <a:p>
              <a:pPr>
                <a:spcBef>
                  <a:spcPct val="50000"/>
                </a:spcBef>
              </a:pPr>
              <a:r>
                <a:rPr lang="ja-JP" altLang="en-US" sz="1600" b="1">
                  <a:solidFill>
                    <a:schemeClr val="accent2"/>
                  </a:solidFill>
                </a:rPr>
                <a:t>　</a:t>
              </a:r>
              <a:r>
                <a:rPr lang="ja-JP" altLang="en-US" sz="1800" b="1">
                  <a:solidFill>
                    <a:schemeClr val="accent2"/>
                  </a:solidFill>
                </a:rPr>
                <a:t>　</a:t>
              </a:r>
              <a:r>
                <a:rPr lang="ja-JP" altLang="en-US" sz="1800" b="1" u="sng">
                  <a:solidFill>
                    <a:schemeClr val="accent2"/>
                  </a:solidFill>
                </a:rPr>
                <a:t>△△　</a:t>
              </a:r>
              <a:r>
                <a:rPr lang="ja-JP" altLang="en-US" sz="1600" b="1"/>
                <a:t>の</a:t>
              </a:r>
            </a:p>
            <a:p>
              <a:pPr>
                <a:spcBef>
                  <a:spcPct val="50000"/>
                </a:spcBef>
              </a:pPr>
              <a:r>
                <a:rPr lang="ja-JP" altLang="en-US" sz="1600" b="1"/>
                <a:t>　　　　</a:t>
              </a:r>
              <a:r>
                <a:rPr lang="ja-JP" altLang="en-US" sz="1800" b="1">
                  <a:solidFill>
                    <a:schemeClr val="accent2"/>
                  </a:solidFill>
                </a:rPr>
                <a:t>　</a:t>
              </a:r>
              <a:r>
                <a:rPr lang="en-US" altLang="ja-JP" sz="1800" b="1" u="sng">
                  <a:solidFill>
                    <a:schemeClr val="accent2"/>
                  </a:solidFill>
                </a:rPr>
                <a:t>××</a:t>
              </a:r>
              <a:endParaRPr lang="en-US" altLang="ja-JP" sz="1800" b="1">
                <a:solidFill>
                  <a:schemeClr val="accent2"/>
                </a:solidFill>
              </a:endParaRPr>
            </a:p>
          </p:txBody>
        </p:sp>
        <p:sp>
          <p:nvSpPr>
            <p:cNvPr id="199777" name="Line 97"/>
            <p:cNvSpPr>
              <a:spLocks noChangeShapeType="1"/>
            </p:cNvSpPr>
            <p:nvPr/>
          </p:nvSpPr>
          <p:spPr bwMode="auto">
            <a:xfrm>
              <a:off x="1225" y="3864"/>
              <a:ext cx="311" cy="0"/>
            </a:xfrm>
            <a:prstGeom prst="line">
              <a:avLst/>
            </a:prstGeom>
            <a:noFill/>
            <a:ln w="12700">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9778" name="Line 98"/>
            <p:cNvSpPr>
              <a:spLocks noChangeShapeType="1"/>
            </p:cNvSpPr>
            <p:nvPr/>
          </p:nvSpPr>
          <p:spPr bwMode="auto">
            <a:xfrm>
              <a:off x="1420" y="4093"/>
              <a:ext cx="333" cy="0"/>
            </a:xfrm>
            <a:prstGeom prst="line">
              <a:avLst/>
            </a:prstGeom>
            <a:noFill/>
            <a:ln w="12700">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9779" name="Line 99"/>
            <p:cNvSpPr>
              <a:spLocks noChangeShapeType="1"/>
            </p:cNvSpPr>
            <p:nvPr/>
          </p:nvSpPr>
          <p:spPr bwMode="auto">
            <a:xfrm>
              <a:off x="1052" y="3609"/>
              <a:ext cx="307" cy="0"/>
            </a:xfrm>
            <a:prstGeom prst="line">
              <a:avLst/>
            </a:prstGeom>
            <a:noFill/>
            <a:ln w="12700">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9784" name="Text Box 104"/>
            <p:cNvSpPr txBox="1">
              <a:spLocks noChangeArrowheads="1"/>
            </p:cNvSpPr>
            <p:nvPr/>
          </p:nvSpPr>
          <p:spPr bwMode="auto">
            <a:xfrm>
              <a:off x="1650" y="3763"/>
              <a:ext cx="130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800" b="1"/>
                <a:t>何を　</a:t>
              </a:r>
              <a:r>
                <a:rPr lang="ja-JP" altLang="en-US" sz="1400" b="1"/>
                <a:t>（管理特性）</a:t>
              </a:r>
            </a:p>
          </p:txBody>
        </p:sp>
        <p:sp>
          <p:nvSpPr>
            <p:cNvPr id="199785" name="Text Box 105"/>
            <p:cNvSpPr txBox="1">
              <a:spLocks noChangeArrowheads="1"/>
            </p:cNvSpPr>
            <p:nvPr/>
          </p:nvSpPr>
          <p:spPr bwMode="auto">
            <a:xfrm>
              <a:off x="1835" y="3994"/>
              <a:ext cx="138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800" b="1"/>
                <a:t>どうしたい　</a:t>
              </a:r>
              <a:r>
                <a:rPr lang="ja-JP" altLang="en-US" sz="1400" b="1"/>
                <a:t>（レベル）</a:t>
              </a:r>
            </a:p>
          </p:txBody>
        </p:sp>
        <p:sp>
          <p:nvSpPr>
            <p:cNvPr id="199786" name="Text Box 106"/>
            <p:cNvSpPr txBox="1">
              <a:spLocks noChangeArrowheads="1"/>
            </p:cNvSpPr>
            <p:nvPr/>
          </p:nvSpPr>
          <p:spPr bwMode="auto">
            <a:xfrm>
              <a:off x="1370" y="3500"/>
              <a:ext cx="2201"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b="1"/>
                <a:t>対象　</a:t>
              </a:r>
              <a:r>
                <a:rPr lang="ja-JP" altLang="en-US" sz="1400" b="1"/>
                <a:t>（製品名、工程名、作業名）</a:t>
              </a:r>
            </a:p>
          </p:txBody>
        </p:sp>
      </p:grpSp>
      <p:sp>
        <p:nvSpPr>
          <p:cNvPr id="199787" name="Text Box 107"/>
          <p:cNvSpPr txBox="1">
            <a:spLocks noChangeArrowheads="1"/>
          </p:cNvSpPr>
          <p:nvPr/>
        </p:nvSpPr>
        <p:spPr bwMode="auto">
          <a:xfrm>
            <a:off x="6510338" y="236538"/>
            <a:ext cx="2074862" cy="1385887"/>
          </a:xfrm>
          <a:prstGeom prst="rect">
            <a:avLst/>
          </a:prstGeom>
          <a:solidFill>
            <a:srgbClr val="336600"/>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b="1">
                <a:solidFill>
                  <a:schemeClr val="bg1"/>
                </a:solidFill>
              </a:rPr>
              <a:t>よく使われる手法</a:t>
            </a:r>
          </a:p>
          <a:p>
            <a:pPr>
              <a:spcBef>
                <a:spcPct val="50000"/>
              </a:spcBef>
            </a:pPr>
            <a:r>
              <a:rPr lang="ja-JP" altLang="en-US" sz="1200" b="1">
                <a:solidFill>
                  <a:schemeClr val="bg1"/>
                </a:solidFill>
              </a:rPr>
              <a:t>    ▼層 別      ▼グラフ </a:t>
            </a:r>
          </a:p>
          <a:p>
            <a:pPr>
              <a:spcBef>
                <a:spcPct val="50000"/>
              </a:spcBef>
            </a:pPr>
            <a:r>
              <a:rPr lang="ja-JP" altLang="en-US" sz="1200" b="1">
                <a:solidFill>
                  <a:schemeClr val="bg1"/>
                </a:solidFill>
              </a:rPr>
              <a:t>   ▼パレート図</a:t>
            </a:r>
          </a:p>
          <a:p>
            <a:pPr>
              <a:spcBef>
                <a:spcPct val="50000"/>
              </a:spcBef>
            </a:pPr>
            <a:r>
              <a:rPr lang="ja-JP" altLang="en-US" sz="1200" b="1">
                <a:solidFill>
                  <a:schemeClr val="bg1"/>
                </a:solidFill>
              </a:rPr>
              <a:t>    ▼チェックシート </a:t>
            </a:r>
          </a:p>
          <a:p>
            <a:pPr>
              <a:spcBef>
                <a:spcPct val="50000"/>
              </a:spcBef>
            </a:pPr>
            <a:r>
              <a:rPr lang="ja-JP" altLang="en-US" sz="1200" b="1">
                <a:solidFill>
                  <a:schemeClr val="bg1"/>
                </a:solidFill>
              </a:rPr>
              <a:t>　 ▼マトリックス図法など</a:t>
            </a:r>
          </a:p>
        </p:txBody>
      </p:sp>
      <p:grpSp>
        <p:nvGrpSpPr>
          <p:cNvPr id="199799" name="Group 119"/>
          <p:cNvGrpSpPr>
            <a:grpSpLocks/>
          </p:cNvGrpSpPr>
          <p:nvPr/>
        </p:nvGrpSpPr>
        <p:grpSpPr bwMode="auto">
          <a:xfrm>
            <a:off x="631825" y="1730375"/>
            <a:ext cx="7732713" cy="3346450"/>
            <a:chOff x="388" y="1090"/>
            <a:chExt cx="4871" cy="2108"/>
          </a:xfrm>
        </p:grpSpPr>
        <p:sp>
          <p:nvSpPr>
            <p:cNvPr id="199690" name="Line 10"/>
            <p:cNvSpPr>
              <a:spLocks noChangeShapeType="1"/>
            </p:cNvSpPr>
            <p:nvPr/>
          </p:nvSpPr>
          <p:spPr bwMode="auto">
            <a:xfrm>
              <a:off x="391" y="1326"/>
              <a:ext cx="0" cy="1869"/>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9691" name="Line 11"/>
            <p:cNvSpPr>
              <a:spLocks noChangeShapeType="1"/>
            </p:cNvSpPr>
            <p:nvPr/>
          </p:nvSpPr>
          <p:spPr bwMode="auto">
            <a:xfrm>
              <a:off x="1923" y="1520"/>
              <a:ext cx="2744"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9692" name="Line 12"/>
            <p:cNvSpPr>
              <a:spLocks noChangeShapeType="1"/>
            </p:cNvSpPr>
            <p:nvPr/>
          </p:nvSpPr>
          <p:spPr bwMode="auto">
            <a:xfrm>
              <a:off x="388" y="3186"/>
              <a:ext cx="4607"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9693" name="Line 13"/>
            <p:cNvSpPr>
              <a:spLocks noChangeShapeType="1"/>
            </p:cNvSpPr>
            <p:nvPr/>
          </p:nvSpPr>
          <p:spPr bwMode="auto">
            <a:xfrm>
              <a:off x="4993" y="1321"/>
              <a:ext cx="0" cy="1869"/>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9694" name="Line 14"/>
            <p:cNvSpPr>
              <a:spLocks noChangeShapeType="1"/>
            </p:cNvSpPr>
            <p:nvPr/>
          </p:nvSpPr>
          <p:spPr bwMode="auto">
            <a:xfrm>
              <a:off x="388" y="2353"/>
              <a:ext cx="4607"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9695" name="Line 15"/>
            <p:cNvSpPr>
              <a:spLocks noChangeShapeType="1"/>
            </p:cNvSpPr>
            <p:nvPr/>
          </p:nvSpPr>
          <p:spPr bwMode="auto">
            <a:xfrm>
              <a:off x="394" y="2579"/>
              <a:ext cx="4608"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9696" name="Line 16"/>
            <p:cNvSpPr>
              <a:spLocks noChangeShapeType="1"/>
            </p:cNvSpPr>
            <p:nvPr/>
          </p:nvSpPr>
          <p:spPr bwMode="auto">
            <a:xfrm>
              <a:off x="391" y="2783"/>
              <a:ext cx="4607"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9697" name="Line 17"/>
            <p:cNvSpPr>
              <a:spLocks noChangeShapeType="1"/>
            </p:cNvSpPr>
            <p:nvPr/>
          </p:nvSpPr>
          <p:spPr bwMode="auto">
            <a:xfrm>
              <a:off x="388" y="2985"/>
              <a:ext cx="4607"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9699" name="Line 19"/>
            <p:cNvSpPr>
              <a:spLocks noChangeShapeType="1"/>
            </p:cNvSpPr>
            <p:nvPr/>
          </p:nvSpPr>
          <p:spPr bwMode="auto">
            <a:xfrm>
              <a:off x="4658" y="1337"/>
              <a:ext cx="0" cy="1847"/>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9700" name="Line 20"/>
            <p:cNvSpPr>
              <a:spLocks noChangeShapeType="1"/>
            </p:cNvSpPr>
            <p:nvPr/>
          </p:nvSpPr>
          <p:spPr bwMode="auto">
            <a:xfrm>
              <a:off x="388" y="1337"/>
              <a:ext cx="4607"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9701" name="Line 21"/>
            <p:cNvSpPr>
              <a:spLocks noChangeShapeType="1"/>
            </p:cNvSpPr>
            <p:nvPr/>
          </p:nvSpPr>
          <p:spPr bwMode="auto">
            <a:xfrm>
              <a:off x="4327" y="1520"/>
              <a:ext cx="0" cy="1664"/>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9702" name="Line 22"/>
            <p:cNvSpPr>
              <a:spLocks noChangeShapeType="1"/>
            </p:cNvSpPr>
            <p:nvPr/>
          </p:nvSpPr>
          <p:spPr bwMode="auto">
            <a:xfrm>
              <a:off x="3300" y="1517"/>
              <a:ext cx="0" cy="1664"/>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9703" name="Line 23"/>
            <p:cNvSpPr>
              <a:spLocks noChangeShapeType="1"/>
            </p:cNvSpPr>
            <p:nvPr/>
          </p:nvSpPr>
          <p:spPr bwMode="auto">
            <a:xfrm>
              <a:off x="3650" y="1340"/>
              <a:ext cx="0" cy="1858"/>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9704" name="Line 24"/>
            <p:cNvSpPr>
              <a:spLocks noChangeShapeType="1"/>
            </p:cNvSpPr>
            <p:nvPr/>
          </p:nvSpPr>
          <p:spPr bwMode="auto">
            <a:xfrm>
              <a:off x="2960" y="1532"/>
              <a:ext cx="0" cy="1663"/>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9705" name="Line 25"/>
            <p:cNvSpPr>
              <a:spLocks noChangeShapeType="1"/>
            </p:cNvSpPr>
            <p:nvPr/>
          </p:nvSpPr>
          <p:spPr bwMode="auto">
            <a:xfrm>
              <a:off x="3989" y="1517"/>
              <a:ext cx="0" cy="1664"/>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9706" name="Line 26"/>
            <p:cNvSpPr>
              <a:spLocks noChangeShapeType="1"/>
            </p:cNvSpPr>
            <p:nvPr/>
          </p:nvSpPr>
          <p:spPr bwMode="auto">
            <a:xfrm>
              <a:off x="2609" y="1525"/>
              <a:ext cx="0" cy="1662"/>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9707" name="Line 27"/>
            <p:cNvSpPr>
              <a:spLocks noChangeShapeType="1"/>
            </p:cNvSpPr>
            <p:nvPr/>
          </p:nvSpPr>
          <p:spPr bwMode="auto">
            <a:xfrm>
              <a:off x="2268" y="1517"/>
              <a:ext cx="0" cy="1664"/>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9708" name="Line 28"/>
            <p:cNvSpPr>
              <a:spLocks noChangeShapeType="1"/>
            </p:cNvSpPr>
            <p:nvPr/>
          </p:nvSpPr>
          <p:spPr bwMode="auto">
            <a:xfrm>
              <a:off x="1912" y="1340"/>
              <a:ext cx="0" cy="1847"/>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9709" name="Line 29"/>
            <p:cNvSpPr>
              <a:spLocks noChangeShapeType="1"/>
            </p:cNvSpPr>
            <p:nvPr/>
          </p:nvSpPr>
          <p:spPr bwMode="auto">
            <a:xfrm rot="60118">
              <a:off x="390" y="1358"/>
              <a:ext cx="1545" cy="973"/>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9710" name="Text Box 30"/>
            <p:cNvSpPr txBox="1">
              <a:spLocks noChangeArrowheads="1"/>
            </p:cNvSpPr>
            <p:nvPr/>
          </p:nvSpPr>
          <p:spPr bwMode="auto">
            <a:xfrm>
              <a:off x="997" y="1518"/>
              <a:ext cx="887"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評価項目</a:t>
              </a:r>
            </a:p>
          </p:txBody>
        </p:sp>
        <p:sp>
          <p:nvSpPr>
            <p:cNvPr id="199711" name="Text Box 31"/>
            <p:cNvSpPr txBox="1">
              <a:spLocks noChangeArrowheads="1"/>
            </p:cNvSpPr>
            <p:nvPr/>
          </p:nvSpPr>
          <p:spPr bwMode="auto">
            <a:xfrm>
              <a:off x="434" y="1894"/>
              <a:ext cx="91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候補テーマ</a:t>
              </a:r>
            </a:p>
          </p:txBody>
        </p:sp>
        <p:sp>
          <p:nvSpPr>
            <p:cNvPr id="199712" name="Text Box 32"/>
            <p:cNvSpPr txBox="1">
              <a:spLocks noChangeArrowheads="1"/>
            </p:cNvSpPr>
            <p:nvPr/>
          </p:nvSpPr>
          <p:spPr bwMode="auto">
            <a:xfrm>
              <a:off x="2247" y="1337"/>
              <a:ext cx="1120"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必 要 性</a:t>
              </a:r>
            </a:p>
          </p:txBody>
        </p:sp>
        <p:sp>
          <p:nvSpPr>
            <p:cNvPr id="199713" name="Text Box 33"/>
            <p:cNvSpPr txBox="1">
              <a:spLocks noChangeArrowheads="1"/>
            </p:cNvSpPr>
            <p:nvPr/>
          </p:nvSpPr>
          <p:spPr bwMode="auto">
            <a:xfrm>
              <a:off x="3611" y="1344"/>
              <a:ext cx="1120"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サークルの実力</a:t>
              </a:r>
            </a:p>
          </p:txBody>
        </p:sp>
        <p:sp>
          <p:nvSpPr>
            <p:cNvPr id="199714" name="Text Box 34"/>
            <p:cNvSpPr txBox="1">
              <a:spLocks noChangeArrowheads="1"/>
            </p:cNvSpPr>
            <p:nvPr/>
          </p:nvSpPr>
          <p:spPr bwMode="auto">
            <a:xfrm>
              <a:off x="4721" y="1477"/>
              <a:ext cx="250" cy="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総合評価</a:t>
              </a:r>
            </a:p>
          </p:txBody>
        </p:sp>
        <p:sp>
          <p:nvSpPr>
            <p:cNvPr id="199715" name="Text Box 35"/>
            <p:cNvSpPr txBox="1">
              <a:spLocks noChangeArrowheads="1"/>
            </p:cNvSpPr>
            <p:nvPr/>
          </p:nvSpPr>
          <p:spPr bwMode="auto">
            <a:xfrm>
              <a:off x="4390" y="1532"/>
              <a:ext cx="250" cy="9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実力発揮</a:t>
              </a:r>
            </a:p>
          </p:txBody>
        </p:sp>
        <p:sp>
          <p:nvSpPr>
            <p:cNvPr id="199716" name="Text Box 36"/>
            <p:cNvSpPr txBox="1">
              <a:spLocks noChangeArrowheads="1"/>
            </p:cNvSpPr>
            <p:nvPr/>
          </p:nvSpPr>
          <p:spPr bwMode="auto">
            <a:xfrm>
              <a:off x="4059" y="1511"/>
              <a:ext cx="250" cy="9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活動期間</a:t>
              </a:r>
            </a:p>
          </p:txBody>
        </p:sp>
        <p:sp>
          <p:nvSpPr>
            <p:cNvPr id="199717" name="Text Box 37"/>
            <p:cNvSpPr txBox="1">
              <a:spLocks noChangeArrowheads="1"/>
            </p:cNvSpPr>
            <p:nvPr/>
          </p:nvSpPr>
          <p:spPr bwMode="auto">
            <a:xfrm>
              <a:off x="3709" y="1532"/>
              <a:ext cx="250" cy="9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全員参加</a:t>
              </a:r>
            </a:p>
          </p:txBody>
        </p:sp>
        <p:sp>
          <p:nvSpPr>
            <p:cNvPr id="199718" name="Text Box 38"/>
            <p:cNvSpPr txBox="1">
              <a:spLocks noChangeArrowheads="1"/>
            </p:cNvSpPr>
            <p:nvPr/>
          </p:nvSpPr>
          <p:spPr bwMode="auto">
            <a:xfrm>
              <a:off x="3377" y="1542"/>
              <a:ext cx="250" cy="9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上司方針</a:t>
              </a:r>
            </a:p>
          </p:txBody>
        </p:sp>
        <p:sp>
          <p:nvSpPr>
            <p:cNvPr id="199719" name="Text Box 39"/>
            <p:cNvSpPr txBox="1">
              <a:spLocks noChangeArrowheads="1"/>
            </p:cNvSpPr>
            <p:nvPr/>
          </p:nvSpPr>
          <p:spPr bwMode="auto">
            <a:xfrm>
              <a:off x="3037" y="1431"/>
              <a:ext cx="250" cy="10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将来の見込み</a:t>
              </a:r>
            </a:p>
          </p:txBody>
        </p:sp>
        <p:sp>
          <p:nvSpPr>
            <p:cNvPr id="199720" name="Text Box 40"/>
            <p:cNvSpPr txBox="1">
              <a:spLocks noChangeArrowheads="1"/>
            </p:cNvSpPr>
            <p:nvPr/>
          </p:nvSpPr>
          <p:spPr bwMode="auto">
            <a:xfrm>
              <a:off x="2678" y="1543"/>
              <a:ext cx="250" cy="8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困り具合</a:t>
              </a:r>
            </a:p>
          </p:txBody>
        </p:sp>
        <p:sp>
          <p:nvSpPr>
            <p:cNvPr id="199721" name="Text Box 41"/>
            <p:cNvSpPr txBox="1">
              <a:spLocks noChangeArrowheads="1"/>
            </p:cNvSpPr>
            <p:nvPr/>
          </p:nvSpPr>
          <p:spPr bwMode="auto">
            <a:xfrm>
              <a:off x="2328" y="1478"/>
              <a:ext cx="250" cy="8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緊急性</a:t>
              </a:r>
            </a:p>
          </p:txBody>
        </p:sp>
        <p:sp>
          <p:nvSpPr>
            <p:cNvPr id="199722" name="Text Box 42"/>
            <p:cNvSpPr txBox="1">
              <a:spLocks noChangeArrowheads="1"/>
            </p:cNvSpPr>
            <p:nvPr/>
          </p:nvSpPr>
          <p:spPr bwMode="auto">
            <a:xfrm>
              <a:off x="1988" y="1479"/>
              <a:ext cx="250" cy="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効   果</a:t>
              </a:r>
            </a:p>
          </p:txBody>
        </p:sp>
        <p:sp>
          <p:nvSpPr>
            <p:cNvPr id="199723" name="Text Box 43"/>
            <p:cNvSpPr txBox="1">
              <a:spLocks noChangeArrowheads="1"/>
            </p:cNvSpPr>
            <p:nvPr/>
          </p:nvSpPr>
          <p:spPr bwMode="auto">
            <a:xfrm>
              <a:off x="408" y="2440"/>
              <a:ext cx="19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１</a:t>
              </a:r>
            </a:p>
          </p:txBody>
        </p:sp>
        <p:sp>
          <p:nvSpPr>
            <p:cNvPr id="199724" name="Line 44"/>
            <p:cNvSpPr>
              <a:spLocks noChangeShapeType="1"/>
            </p:cNvSpPr>
            <p:nvPr/>
          </p:nvSpPr>
          <p:spPr bwMode="auto">
            <a:xfrm>
              <a:off x="597" y="2346"/>
              <a:ext cx="0" cy="838"/>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9727" name="Text Box 47"/>
            <p:cNvSpPr txBox="1">
              <a:spLocks noChangeArrowheads="1"/>
            </p:cNvSpPr>
            <p:nvPr/>
          </p:nvSpPr>
          <p:spPr bwMode="auto">
            <a:xfrm>
              <a:off x="408" y="2634"/>
              <a:ext cx="19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solidFill>
                    <a:srgbClr val="FF0000"/>
                  </a:solidFill>
                </a:rPr>
                <a:t>２ </a:t>
              </a:r>
            </a:p>
          </p:txBody>
        </p:sp>
        <p:sp>
          <p:nvSpPr>
            <p:cNvPr id="199728" name="Text Box 48"/>
            <p:cNvSpPr txBox="1">
              <a:spLocks noChangeArrowheads="1"/>
            </p:cNvSpPr>
            <p:nvPr/>
          </p:nvSpPr>
          <p:spPr bwMode="auto">
            <a:xfrm>
              <a:off x="408" y="2811"/>
              <a:ext cx="19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３</a:t>
              </a:r>
            </a:p>
          </p:txBody>
        </p:sp>
        <p:sp>
          <p:nvSpPr>
            <p:cNvPr id="199729" name="Text Box 49"/>
            <p:cNvSpPr txBox="1">
              <a:spLocks noChangeArrowheads="1"/>
            </p:cNvSpPr>
            <p:nvPr/>
          </p:nvSpPr>
          <p:spPr bwMode="auto">
            <a:xfrm>
              <a:off x="408" y="3001"/>
              <a:ext cx="19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200"/>
                <a:t>4</a:t>
              </a:r>
            </a:p>
          </p:txBody>
        </p:sp>
        <p:sp>
          <p:nvSpPr>
            <p:cNvPr id="199730" name="Text Box 50"/>
            <p:cNvSpPr txBox="1">
              <a:spLocks noChangeArrowheads="1"/>
            </p:cNvSpPr>
            <p:nvPr/>
          </p:nvSpPr>
          <p:spPr bwMode="auto">
            <a:xfrm>
              <a:off x="605" y="2450"/>
              <a:ext cx="1219"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200"/>
                <a:t>A</a:t>
              </a:r>
              <a:r>
                <a:rPr lang="ja-JP" altLang="en-US" sz="1200"/>
                <a:t>さんに仕事が集中する</a:t>
              </a:r>
            </a:p>
          </p:txBody>
        </p:sp>
        <p:sp>
          <p:nvSpPr>
            <p:cNvPr id="199731" name="Text Box 51"/>
            <p:cNvSpPr txBox="1">
              <a:spLocks noChangeArrowheads="1"/>
            </p:cNvSpPr>
            <p:nvPr/>
          </p:nvSpPr>
          <p:spPr bwMode="auto">
            <a:xfrm>
              <a:off x="556" y="2637"/>
              <a:ext cx="1451"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solidFill>
                    <a:srgbClr val="FF0000"/>
                  </a:solidFill>
                </a:rPr>
                <a:t>食堂利用に関する苦情が多い</a:t>
              </a:r>
            </a:p>
          </p:txBody>
        </p:sp>
        <p:sp>
          <p:nvSpPr>
            <p:cNvPr id="199732" name="Text Box 52"/>
            <p:cNvSpPr txBox="1">
              <a:spLocks noChangeArrowheads="1"/>
            </p:cNvSpPr>
            <p:nvPr/>
          </p:nvSpPr>
          <p:spPr bwMode="auto">
            <a:xfrm>
              <a:off x="561" y="2804"/>
              <a:ext cx="1220"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複写紙の使用量が多い</a:t>
              </a:r>
            </a:p>
          </p:txBody>
        </p:sp>
        <p:sp>
          <p:nvSpPr>
            <p:cNvPr id="199733" name="Text Box 53"/>
            <p:cNvSpPr txBox="1">
              <a:spLocks noChangeArrowheads="1"/>
            </p:cNvSpPr>
            <p:nvPr/>
          </p:nvSpPr>
          <p:spPr bwMode="auto">
            <a:xfrm>
              <a:off x="503" y="3002"/>
              <a:ext cx="1219"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伝票記入ミスが多い</a:t>
              </a:r>
            </a:p>
          </p:txBody>
        </p:sp>
        <p:sp>
          <p:nvSpPr>
            <p:cNvPr id="199734" name="Text Box 54"/>
            <p:cNvSpPr txBox="1">
              <a:spLocks noChangeArrowheads="1"/>
            </p:cNvSpPr>
            <p:nvPr/>
          </p:nvSpPr>
          <p:spPr bwMode="auto">
            <a:xfrm>
              <a:off x="1967" y="2598"/>
              <a:ext cx="2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a:solidFill>
                    <a:srgbClr val="FF0000"/>
                  </a:solidFill>
                </a:rPr>
                <a:t>◎</a:t>
              </a:r>
            </a:p>
          </p:txBody>
        </p:sp>
        <p:sp>
          <p:nvSpPr>
            <p:cNvPr id="199735" name="Text Box 55"/>
            <p:cNvSpPr txBox="1">
              <a:spLocks noChangeArrowheads="1"/>
            </p:cNvSpPr>
            <p:nvPr/>
          </p:nvSpPr>
          <p:spPr bwMode="auto">
            <a:xfrm>
              <a:off x="1965" y="2381"/>
              <a:ext cx="217"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a:t>○</a:t>
              </a:r>
            </a:p>
          </p:txBody>
        </p:sp>
        <p:sp>
          <p:nvSpPr>
            <p:cNvPr id="199736" name="Text Box 56"/>
            <p:cNvSpPr txBox="1">
              <a:spLocks noChangeArrowheads="1"/>
            </p:cNvSpPr>
            <p:nvPr/>
          </p:nvSpPr>
          <p:spPr bwMode="auto">
            <a:xfrm>
              <a:off x="3021" y="2381"/>
              <a:ext cx="21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a:t>△</a:t>
              </a:r>
            </a:p>
          </p:txBody>
        </p:sp>
        <p:sp>
          <p:nvSpPr>
            <p:cNvPr id="199737" name="Text Box 57"/>
            <p:cNvSpPr txBox="1">
              <a:spLocks noChangeArrowheads="1"/>
            </p:cNvSpPr>
            <p:nvPr/>
          </p:nvSpPr>
          <p:spPr bwMode="auto">
            <a:xfrm>
              <a:off x="2318" y="2381"/>
              <a:ext cx="2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a:t>○</a:t>
              </a:r>
            </a:p>
          </p:txBody>
        </p:sp>
        <p:sp>
          <p:nvSpPr>
            <p:cNvPr id="199738" name="Text Box 58"/>
            <p:cNvSpPr txBox="1">
              <a:spLocks noChangeArrowheads="1"/>
            </p:cNvSpPr>
            <p:nvPr/>
          </p:nvSpPr>
          <p:spPr bwMode="auto">
            <a:xfrm>
              <a:off x="2671" y="2381"/>
              <a:ext cx="2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a:t>○</a:t>
              </a:r>
            </a:p>
          </p:txBody>
        </p:sp>
        <p:sp>
          <p:nvSpPr>
            <p:cNvPr id="199739" name="Text Box 59"/>
            <p:cNvSpPr txBox="1">
              <a:spLocks noChangeArrowheads="1"/>
            </p:cNvSpPr>
            <p:nvPr/>
          </p:nvSpPr>
          <p:spPr bwMode="auto">
            <a:xfrm>
              <a:off x="3366" y="2381"/>
              <a:ext cx="2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a:t>○</a:t>
              </a:r>
            </a:p>
          </p:txBody>
        </p:sp>
        <p:sp>
          <p:nvSpPr>
            <p:cNvPr id="199741" name="Text Box 61"/>
            <p:cNvSpPr txBox="1">
              <a:spLocks noChangeArrowheads="1"/>
            </p:cNvSpPr>
            <p:nvPr/>
          </p:nvSpPr>
          <p:spPr bwMode="auto">
            <a:xfrm>
              <a:off x="3360" y="2777"/>
              <a:ext cx="2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a:t>○</a:t>
              </a:r>
            </a:p>
          </p:txBody>
        </p:sp>
        <p:sp>
          <p:nvSpPr>
            <p:cNvPr id="199742" name="Text Box 62"/>
            <p:cNvSpPr txBox="1">
              <a:spLocks noChangeArrowheads="1"/>
            </p:cNvSpPr>
            <p:nvPr/>
          </p:nvSpPr>
          <p:spPr bwMode="auto">
            <a:xfrm>
              <a:off x="3367" y="2598"/>
              <a:ext cx="2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a:solidFill>
                    <a:srgbClr val="FF0000"/>
                  </a:solidFill>
                </a:rPr>
                <a:t>○</a:t>
              </a:r>
            </a:p>
          </p:txBody>
        </p:sp>
        <p:sp>
          <p:nvSpPr>
            <p:cNvPr id="199743" name="Text Box 63"/>
            <p:cNvSpPr txBox="1">
              <a:spLocks noChangeArrowheads="1"/>
            </p:cNvSpPr>
            <p:nvPr/>
          </p:nvSpPr>
          <p:spPr bwMode="auto">
            <a:xfrm>
              <a:off x="1971" y="2985"/>
              <a:ext cx="2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a:t>○</a:t>
              </a:r>
            </a:p>
          </p:txBody>
        </p:sp>
        <p:sp>
          <p:nvSpPr>
            <p:cNvPr id="199744" name="Text Box 64"/>
            <p:cNvSpPr txBox="1">
              <a:spLocks noChangeArrowheads="1"/>
            </p:cNvSpPr>
            <p:nvPr/>
          </p:nvSpPr>
          <p:spPr bwMode="auto">
            <a:xfrm>
              <a:off x="3366" y="2985"/>
              <a:ext cx="2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a:t>○</a:t>
              </a:r>
            </a:p>
          </p:txBody>
        </p:sp>
        <p:sp>
          <p:nvSpPr>
            <p:cNvPr id="199745" name="Text Box 65"/>
            <p:cNvSpPr txBox="1">
              <a:spLocks noChangeArrowheads="1"/>
            </p:cNvSpPr>
            <p:nvPr/>
          </p:nvSpPr>
          <p:spPr bwMode="auto">
            <a:xfrm>
              <a:off x="4379" y="2777"/>
              <a:ext cx="21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a:t>○</a:t>
              </a:r>
            </a:p>
          </p:txBody>
        </p:sp>
        <p:sp>
          <p:nvSpPr>
            <p:cNvPr id="199746" name="Text Box 66"/>
            <p:cNvSpPr txBox="1">
              <a:spLocks noChangeArrowheads="1"/>
            </p:cNvSpPr>
            <p:nvPr/>
          </p:nvSpPr>
          <p:spPr bwMode="auto">
            <a:xfrm>
              <a:off x="4380" y="2985"/>
              <a:ext cx="21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a:t>○</a:t>
              </a:r>
            </a:p>
          </p:txBody>
        </p:sp>
        <p:sp>
          <p:nvSpPr>
            <p:cNvPr id="199747" name="Text Box 67"/>
            <p:cNvSpPr txBox="1">
              <a:spLocks noChangeArrowheads="1"/>
            </p:cNvSpPr>
            <p:nvPr/>
          </p:nvSpPr>
          <p:spPr bwMode="auto">
            <a:xfrm>
              <a:off x="2326" y="2985"/>
              <a:ext cx="2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a:t>○</a:t>
              </a:r>
            </a:p>
          </p:txBody>
        </p:sp>
        <p:sp>
          <p:nvSpPr>
            <p:cNvPr id="199748" name="Text Box 68"/>
            <p:cNvSpPr txBox="1">
              <a:spLocks noChangeArrowheads="1"/>
            </p:cNvSpPr>
            <p:nvPr/>
          </p:nvSpPr>
          <p:spPr bwMode="auto">
            <a:xfrm>
              <a:off x="2667" y="2985"/>
              <a:ext cx="21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a:t>○</a:t>
              </a:r>
            </a:p>
          </p:txBody>
        </p:sp>
        <p:sp>
          <p:nvSpPr>
            <p:cNvPr id="199749" name="Text Box 69"/>
            <p:cNvSpPr txBox="1">
              <a:spLocks noChangeArrowheads="1"/>
            </p:cNvSpPr>
            <p:nvPr/>
          </p:nvSpPr>
          <p:spPr bwMode="auto">
            <a:xfrm>
              <a:off x="3021" y="2985"/>
              <a:ext cx="21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a:t>○</a:t>
              </a:r>
            </a:p>
          </p:txBody>
        </p:sp>
        <p:sp>
          <p:nvSpPr>
            <p:cNvPr id="199750" name="Text Box 70"/>
            <p:cNvSpPr txBox="1">
              <a:spLocks noChangeArrowheads="1"/>
            </p:cNvSpPr>
            <p:nvPr/>
          </p:nvSpPr>
          <p:spPr bwMode="auto">
            <a:xfrm>
              <a:off x="2323" y="2777"/>
              <a:ext cx="2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a:t>○</a:t>
              </a:r>
            </a:p>
          </p:txBody>
        </p:sp>
        <p:sp>
          <p:nvSpPr>
            <p:cNvPr id="199751" name="Text Box 71"/>
            <p:cNvSpPr txBox="1">
              <a:spLocks noChangeArrowheads="1"/>
            </p:cNvSpPr>
            <p:nvPr/>
          </p:nvSpPr>
          <p:spPr bwMode="auto">
            <a:xfrm>
              <a:off x="2664" y="2777"/>
              <a:ext cx="21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a:t>○</a:t>
              </a:r>
            </a:p>
          </p:txBody>
        </p:sp>
        <p:sp>
          <p:nvSpPr>
            <p:cNvPr id="199752" name="Text Box 72"/>
            <p:cNvSpPr txBox="1">
              <a:spLocks noChangeArrowheads="1"/>
            </p:cNvSpPr>
            <p:nvPr/>
          </p:nvSpPr>
          <p:spPr bwMode="auto">
            <a:xfrm>
              <a:off x="1965" y="2777"/>
              <a:ext cx="216" cy="1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a:t>◎</a:t>
              </a:r>
            </a:p>
          </p:txBody>
        </p:sp>
        <p:sp>
          <p:nvSpPr>
            <p:cNvPr id="199753" name="Text Box 73"/>
            <p:cNvSpPr txBox="1">
              <a:spLocks noChangeArrowheads="1"/>
            </p:cNvSpPr>
            <p:nvPr/>
          </p:nvSpPr>
          <p:spPr bwMode="auto">
            <a:xfrm>
              <a:off x="2315" y="2598"/>
              <a:ext cx="217"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a:solidFill>
                    <a:srgbClr val="FF0000"/>
                  </a:solidFill>
                </a:rPr>
                <a:t>◎</a:t>
              </a:r>
            </a:p>
          </p:txBody>
        </p:sp>
        <p:sp>
          <p:nvSpPr>
            <p:cNvPr id="199754" name="Text Box 74"/>
            <p:cNvSpPr txBox="1">
              <a:spLocks noChangeArrowheads="1"/>
            </p:cNvSpPr>
            <p:nvPr/>
          </p:nvSpPr>
          <p:spPr bwMode="auto">
            <a:xfrm>
              <a:off x="2662" y="2598"/>
              <a:ext cx="21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a:solidFill>
                    <a:srgbClr val="FF0000"/>
                  </a:solidFill>
                </a:rPr>
                <a:t>◎</a:t>
              </a:r>
            </a:p>
          </p:txBody>
        </p:sp>
        <p:sp>
          <p:nvSpPr>
            <p:cNvPr id="199755" name="Text Box 75"/>
            <p:cNvSpPr txBox="1">
              <a:spLocks noChangeArrowheads="1"/>
            </p:cNvSpPr>
            <p:nvPr/>
          </p:nvSpPr>
          <p:spPr bwMode="auto">
            <a:xfrm>
              <a:off x="3023" y="2598"/>
              <a:ext cx="21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a:solidFill>
                    <a:srgbClr val="FF0000"/>
                  </a:solidFill>
                </a:rPr>
                <a:t>◎</a:t>
              </a:r>
            </a:p>
          </p:txBody>
        </p:sp>
        <p:sp>
          <p:nvSpPr>
            <p:cNvPr id="199756" name="Text Box 76"/>
            <p:cNvSpPr txBox="1">
              <a:spLocks noChangeArrowheads="1"/>
            </p:cNvSpPr>
            <p:nvPr/>
          </p:nvSpPr>
          <p:spPr bwMode="auto">
            <a:xfrm>
              <a:off x="4375" y="2381"/>
              <a:ext cx="21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a:t>◎</a:t>
              </a:r>
            </a:p>
          </p:txBody>
        </p:sp>
        <p:sp>
          <p:nvSpPr>
            <p:cNvPr id="199757" name="Text Box 77"/>
            <p:cNvSpPr txBox="1">
              <a:spLocks noChangeArrowheads="1"/>
            </p:cNvSpPr>
            <p:nvPr/>
          </p:nvSpPr>
          <p:spPr bwMode="auto">
            <a:xfrm>
              <a:off x="4374" y="2598"/>
              <a:ext cx="21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a:solidFill>
                    <a:srgbClr val="FF0000"/>
                  </a:solidFill>
                </a:rPr>
                <a:t>◎</a:t>
              </a:r>
            </a:p>
          </p:txBody>
        </p:sp>
        <p:sp>
          <p:nvSpPr>
            <p:cNvPr id="199759" name="Text Box 79"/>
            <p:cNvSpPr txBox="1">
              <a:spLocks noChangeArrowheads="1"/>
            </p:cNvSpPr>
            <p:nvPr/>
          </p:nvSpPr>
          <p:spPr bwMode="auto">
            <a:xfrm>
              <a:off x="3015" y="2777"/>
              <a:ext cx="21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a:t>×</a:t>
              </a:r>
            </a:p>
          </p:txBody>
        </p:sp>
        <p:sp>
          <p:nvSpPr>
            <p:cNvPr id="199760" name="Text Box 80"/>
            <p:cNvSpPr txBox="1">
              <a:spLocks noChangeArrowheads="1"/>
            </p:cNvSpPr>
            <p:nvPr/>
          </p:nvSpPr>
          <p:spPr bwMode="auto">
            <a:xfrm>
              <a:off x="4049" y="2985"/>
              <a:ext cx="21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a:t>×</a:t>
              </a:r>
            </a:p>
          </p:txBody>
        </p:sp>
        <p:sp>
          <p:nvSpPr>
            <p:cNvPr id="199761" name="Text Box 81"/>
            <p:cNvSpPr txBox="1">
              <a:spLocks noChangeArrowheads="1"/>
            </p:cNvSpPr>
            <p:nvPr/>
          </p:nvSpPr>
          <p:spPr bwMode="auto">
            <a:xfrm>
              <a:off x="4045" y="2777"/>
              <a:ext cx="2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a:t>×</a:t>
              </a:r>
            </a:p>
          </p:txBody>
        </p:sp>
        <p:sp>
          <p:nvSpPr>
            <p:cNvPr id="199762" name="Text Box 82"/>
            <p:cNvSpPr txBox="1">
              <a:spLocks noChangeArrowheads="1"/>
            </p:cNvSpPr>
            <p:nvPr/>
          </p:nvSpPr>
          <p:spPr bwMode="auto">
            <a:xfrm>
              <a:off x="3708" y="2598"/>
              <a:ext cx="2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a:solidFill>
                    <a:srgbClr val="FF0000"/>
                  </a:solidFill>
                </a:rPr>
                <a:t>◎</a:t>
              </a:r>
            </a:p>
          </p:txBody>
        </p:sp>
        <p:sp>
          <p:nvSpPr>
            <p:cNvPr id="199763" name="Text Box 83"/>
            <p:cNvSpPr txBox="1">
              <a:spLocks noChangeArrowheads="1"/>
            </p:cNvSpPr>
            <p:nvPr/>
          </p:nvSpPr>
          <p:spPr bwMode="auto">
            <a:xfrm>
              <a:off x="4049" y="2381"/>
              <a:ext cx="21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a:t>◎</a:t>
              </a:r>
            </a:p>
          </p:txBody>
        </p:sp>
        <p:sp>
          <p:nvSpPr>
            <p:cNvPr id="199764" name="Text Box 84"/>
            <p:cNvSpPr txBox="1">
              <a:spLocks noChangeArrowheads="1"/>
            </p:cNvSpPr>
            <p:nvPr/>
          </p:nvSpPr>
          <p:spPr bwMode="auto">
            <a:xfrm>
              <a:off x="4046" y="2598"/>
              <a:ext cx="2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a:solidFill>
                    <a:srgbClr val="FF0000"/>
                  </a:solidFill>
                </a:rPr>
                <a:t>◎</a:t>
              </a:r>
            </a:p>
          </p:txBody>
        </p:sp>
        <p:sp>
          <p:nvSpPr>
            <p:cNvPr id="199765" name="Text Box 85"/>
            <p:cNvSpPr txBox="1">
              <a:spLocks noChangeArrowheads="1"/>
            </p:cNvSpPr>
            <p:nvPr/>
          </p:nvSpPr>
          <p:spPr bwMode="auto">
            <a:xfrm>
              <a:off x="3703" y="2381"/>
              <a:ext cx="2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a:t>◎</a:t>
              </a:r>
            </a:p>
          </p:txBody>
        </p:sp>
        <p:sp>
          <p:nvSpPr>
            <p:cNvPr id="199766" name="Text Box 86"/>
            <p:cNvSpPr txBox="1">
              <a:spLocks noChangeArrowheads="1"/>
            </p:cNvSpPr>
            <p:nvPr/>
          </p:nvSpPr>
          <p:spPr bwMode="auto">
            <a:xfrm>
              <a:off x="3703" y="2777"/>
              <a:ext cx="2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a:t>◎</a:t>
              </a:r>
            </a:p>
          </p:txBody>
        </p:sp>
        <p:sp>
          <p:nvSpPr>
            <p:cNvPr id="199767" name="Text Box 87"/>
            <p:cNvSpPr txBox="1">
              <a:spLocks noChangeArrowheads="1"/>
            </p:cNvSpPr>
            <p:nvPr/>
          </p:nvSpPr>
          <p:spPr bwMode="auto">
            <a:xfrm>
              <a:off x="3709" y="2985"/>
              <a:ext cx="2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a:t>◎</a:t>
              </a:r>
            </a:p>
          </p:txBody>
        </p:sp>
        <p:sp>
          <p:nvSpPr>
            <p:cNvPr id="199768" name="Text Box 88"/>
            <p:cNvSpPr txBox="1">
              <a:spLocks noChangeArrowheads="1"/>
            </p:cNvSpPr>
            <p:nvPr/>
          </p:nvSpPr>
          <p:spPr bwMode="auto">
            <a:xfrm>
              <a:off x="4693" y="2777"/>
              <a:ext cx="297"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２２</a:t>
              </a:r>
            </a:p>
          </p:txBody>
        </p:sp>
        <p:sp>
          <p:nvSpPr>
            <p:cNvPr id="199769" name="Text Box 89"/>
            <p:cNvSpPr txBox="1">
              <a:spLocks noChangeArrowheads="1"/>
            </p:cNvSpPr>
            <p:nvPr/>
          </p:nvSpPr>
          <p:spPr bwMode="auto">
            <a:xfrm>
              <a:off x="4676" y="2965"/>
              <a:ext cx="333"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２３</a:t>
              </a:r>
            </a:p>
          </p:txBody>
        </p:sp>
        <p:sp>
          <p:nvSpPr>
            <p:cNvPr id="199770" name="Text Box 90"/>
            <p:cNvSpPr txBox="1">
              <a:spLocks noChangeArrowheads="1"/>
            </p:cNvSpPr>
            <p:nvPr/>
          </p:nvSpPr>
          <p:spPr bwMode="auto">
            <a:xfrm>
              <a:off x="4679" y="2381"/>
              <a:ext cx="305"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２８</a:t>
              </a:r>
            </a:p>
          </p:txBody>
        </p:sp>
        <p:sp>
          <p:nvSpPr>
            <p:cNvPr id="199771" name="Text Box 91"/>
            <p:cNvSpPr txBox="1">
              <a:spLocks noChangeArrowheads="1"/>
            </p:cNvSpPr>
            <p:nvPr/>
          </p:nvSpPr>
          <p:spPr bwMode="auto">
            <a:xfrm>
              <a:off x="4678" y="2594"/>
              <a:ext cx="325"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solidFill>
                    <a:srgbClr val="FF0000"/>
                  </a:solidFill>
                </a:rPr>
                <a:t>３８</a:t>
              </a:r>
            </a:p>
          </p:txBody>
        </p:sp>
        <p:sp>
          <p:nvSpPr>
            <p:cNvPr id="199773" name="Text Box 93"/>
            <p:cNvSpPr txBox="1">
              <a:spLocks noChangeArrowheads="1"/>
            </p:cNvSpPr>
            <p:nvPr/>
          </p:nvSpPr>
          <p:spPr bwMode="auto">
            <a:xfrm>
              <a:off x="448" y="1090"/>
              <a:ext cx="180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t>テーマを優先順位で評価して決める</a:t>
              </a:r>
            </a:p>
          </p:txBody>
        </p:sp>
        <p:sp>
          <p:nvSpPr>
            <p:cNvPr id="199774" name="Text Box 94"/>
            <p:cNvSpPr txBox="1">
              <a:spLocks noChangeArrowheads="1"/>
            </p:cNvSpPr>
            <p:nvPr/>
          </p:nvSpPr>
          <p:spPr bwMode="auto">
            <a:xfrm>
              <a:off x="2949" y="1165"/>
              <a:ext cx="2310"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a:t>◎</a:t>
              </a:r>
              <a:r>
                <a:rPr lang="ja-JP" altLang="en-US" sz="1600"/>
                <a:t>：５点   ○：３点   △：１点   </a:t>
              </a:r>
              <a:r>
                <a:rPr lang="en-US" altLang="ja-JP" sz="1600"/>
                <a:t>×</a:t>
              </a:r>
              <a:r>
                <a:rPr lang="ja-JP" altLang="en-US" sz="1600"/>
                <a:t>：０点</a:t>
              </a:r>
            </a:p>
          </p:txBody>
        </p:sp>
        <p:sp>
          <p:nvSpPr>
            <p:cNvPr id="199794" name="Text Box 114"/>
            <p:cNvSpPr txBox="1">
              <a:spLocks noChangeArrowheads="1"/>
            </p:cNvSpPr>
            <p:nvPr/>
          </p:nvSpPr>
          <p:spPr bwMode="auto">
            <a:xfrm>
              <a:off x="636" y="2174"/>
              <a:ext cx="837"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（問題・課題）</a:t>
              </a:r>
            </a:p>
          </p:txBody>
        </p:sp>
      </p:grpSp>
      <p:sp>
        <p:nvSpPr>
          <p:cNvPr id="199685" name="Text Box 5"/>
          <p:cNvSpPr txBox="1">
            <a:spLocks noChangeArrowheads="1"/>
          </p:cNvSpPr>
          <p:nvPr/>
        </p:nvSpPr>
        <p:spPr bwMode="auto">
          <a:xfrm>
            <a:off x="396875" y="239713"/>
            <a:ext cx="4273550" cy="531812"/>
          </a:xfrm>
          <a:prstGeom prst="rect">
            <a:avLst/>
          </a:prstGeom>
          <a:solidFill>
            <a:srgbClr val="FFC1C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r>
              <a:rPr lang="ja-JP" altLang="en-US" sz="2800" b="1">
                <a:effectLst>
                  <a:outerShdw blurRad="38100" dist="38100" dir="2700000" algn="tl">
                    <a:srgbClr val="FFFFFF"/>
                  </a:outerShdw>
                </a:effectLst>
                <a:ea typeface="HG創英角ﾎﾟｯﾌﾟ体" pitchFamily="49" charset="-128"/>
              </a:rPr>
              <a:t>手順１．テーマの選定</a:t>
            </a:r>
          </a:p>
        </p:txBody>
      </p:sp>
      <p:grpSp>
        <p:nvGrpSpPr>
          <p:cNvPr id="199805" name="Group 125"/>
          <p:cNvGrpSpPr>
            <a:grpSpLocks/>
          </p:cNvGrpSpPr>
          <p:nvPr/>
        </p:nvGrpSpPr>
        <p:grpSpPr bwMode="auto">
          <a:xfrm>
            <a:off x="438150" y="792163"/>
            <a:ext cx="6491288" cy="939800"/>
            <a:chOff x="276" y="499"/>
            <a:chExt cx="4089" cy="592"/>
          </a:xfrm>
        </p:grpSpPr>
        <p:sp>
          <p:nvSpPr>
            <p:cNvPr id="199686" name="Text Box 6"/>
            <p:cNvSpPr txBox="1">
              <a:spLocks noChangeArrowheads="1"/>
            </p:cNvSpPr>
            <p:nvPr/>
          </p:nvSpPr>
          <p:spPr bwMode="auto">
            <a:xfrm>
              <a:off x="279" y="499"/>
              <a:ext cx="408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b="1"/>
                <a:t>■ </a:t>
              </a:r>
              <a:r>
                <a:rPr lang="ja-JP" altLang="en-US" sz="1600" b="1"/>
                <a:t>上司方針、サークル方針に基づき職場の問題（課題）を洗い出す。</a:t>
              </a:r>
            </a:p>
          </p:txBody>
        </p:sp>
        <p:sp>
          <p:nvSpPr>
            <p:cNvPr id="199687" name="Text Box 7"/>
            <p:cNvSpPr txBox="1">
              <a:spLocks noChangeArrowheads="1"/>
            </p:cNvSpPr>
            <p:nvPr/>
          </p:nvSpPr>
          <p:spPr bwMode="auto">
            <a:xfrm>
              <a:off x="276" y="694"/>
              <a:ext cx="3814"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b="1"/>
                <a:t>■ </a:t>
              </a:r>
              <a:r>
                <a:rPr lang="ja-JP" altLang="en-US" sz="1600" b="1"/>
                <a:t>洗い出した問題を評価し優先順位をつけて絞り込む。</a:t>
              </a:r>
            </a:p>
          </p:txBody>
        </p:sp>
        <p:sp>
          <p:nvSpPr>
            <p:cNvPr id="199688" name="Text Box 8"/>
            <p:cNvSpPr txBox="1">
              <a:spLocks noChangeArrowheads="1"/>
            </p:cNvSpPr>
            <p:nvPr/>
          </p:nvSpPr>
          <p:spPr bwMode="auto">
            <a:xfrm>
              <a:off x="277" y="879"/>
              <a:ext cx="3971"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b="1"/>
                <a:t>■ </a:t>
              </a:r>
              <a:r>
                <a:rPr lang="ja-JP" altLang="en-US" sz="1600" b="1"/>
                <a:t>取り上げたテーマは出来るだけ具体的に、定量的に判断する。</a:t>
              </a:r>
            </a:p>
          </p:txBody>
        </p:sp>
      </p:grpSp>
      <p:grpSp>
        <p:nvGrpSpPr>
          <p:cNvPr id="199804" name="Group 124"/>
          <p:cNvGrpSpPr>
            <a:grpSpLocks/>
          </p:cNvGrpSpPr>
          <p:nvPr/>
        </p:nvGrpSpPr>
        <p:grpSpPr bwMode="auto">
          <a:xfrm>
            <a:off x="5953125" y="5567363"/>
            <a:ext cx="2460625" cy="1077912"/>
            <a:chOff x="3750" y="3507"/>
            <a:chExt cx="1550" cy="679"/>
          </a:xfrm>
        </p:grpSpPr>
        <p:sp>
          <p:nvSpPr>
            <p:cNvPr id="199800" name="Text Box 120"/>
            <p:cNvSpPr txBox="1">
              <a:spLocks noChangeArrowheads="1"/>
            </p:cNvSpPr>
            <p:nvPr/>
          </p:nvSpPr>
          <p:spPr bwMode="auto">
            <a:xfrm>
              <a:off x="3750" y="3507"/>
              <a:ext cx="155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800">
                  <a:solidFill>
                    <a:schemeClr val="accent2"/>
                  </a:solidFill>
                </a:rPr>
                <a:t>食堂利用　</a:t>
              </a:r>
              <a:r>
                <a:rPr lang="ja-JP" altLang="en-US" sz="1800"/>
                <a:t>における</a:t>
              </a:r>
            </a:p>
          </p:txBody>
        </p:sp>
        <p:sp>
          <p:nvSpPr>
            <p:cNvPr id="199801" name="Text Box 121"/>
            <p:cNvSpPr txBox="1">
              <a:spLocks noChangeArrowheads="1"/>
            </p:cNvSpPr>
            <p:nvPr/>
          </p:nvSpPr>
          <p:spPr bwMode="auto">
            <a:xfrm>
              <a:off x="3822" y="3736"/>
              <a:ext cx="1247"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800">
                  <a:solidFill>
                    <a:schemeClr val="accent2"/>
                  </a:solidFill>
                </a:rPr>
                <a:t>苦情件数　</a:t>
              </a:r>
              <a:r>
                <a:rPr lang="ja-JP" altLang="en-US" sz="1800"/>
                <a:t>の</a:t>
              </a:r>
            </a:p>
          </p:txBody>
        </p:sp>
        <p:sp>
          <p:nvSpPr>
            <p:cNvPr id="199802" name="Text Box 122"/>
            <p:cNvSpPr txBox="1">
              <a:spLocks noChangeArrowheads="1"/>
            </p:cNvSpPr>
            <p:nvPr/>
          </p:nvSpPr>
          <p:spPr bwMode="auto">
            <a:xfrm>
              <a:off x="4014" y="3955"/>
              <a:ext cx="985"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800">
                  <a:solidFill>
                    <a:schemeClr val="accent2"/>
                  </a:solidFill>
                </a:rPr>
                <a:t>低減</a:t>
              </a:r>
            </a:p>
          </p:txBody>
        </p:sp>
      </p:grpSp>
      <p:sp>
        <p:nvSpPr>
          <p:cNvPr id="199806" name="Text Box 126"/>
          <p:cNvSpPr txBox="1">
            <a:spLocks noChangeArrowheads="1"/>
          </p:cNvSpPr>
          <p:nvPr/>
        </p:nvSpPr>
        <p:spPr bwMode="auto">
          <a:xfrm>
            <a:off x="8570913" y="100013"/>
            <a:ext cx="5730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a:t>P</a:t>
            </a:r>
            <a:r>
              <a:rPr lang="ja-JP" altLang="en-US" sz="1600"/>
              <a:t>４</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199805"/>
                                        </p:tgtEl>
                                        <p:attrNameLst>
                                          <p:attrName>style.visibility</p:attrName>
                                        </p:attrNameLst>
                                      </p:cBhvr>
                                      <p:to>
                                        <p:strVal val="visible"/>
                                      </p:to>
                                    </p:set>
                                    <p:anim calcmode="lin" valueType="num">
                                      <p:cBhvr additive="base">
                                        <p:cTn id="7" dur="500" fill="hold"/>
                                        <p:tgtEl>
                                          <p:spTgt spid="199805"/>
                                        </p:tgtEl>
                                        <p:attrNameLst>
                                          <p:attrName>ppt_x</p:attrName>
                                        </p:attrNameLst>
                                      </p:cBhvr>
                                      <p:tavLst>
                                        <p:tav tm="0">
                                          <p:val>
                                            <p:strVal val="0-#ppt_w/2"/>
                                          </p:val>
                                        </p:tav>
                                        <p:tav tm="100000">
                                          <p:val>
                                            <p:strVal val="#ppt_x"/>
                                          </p:val>
                                        </p:tav>
                                      </p:tavLst>
                                    </p:anim>
                                    <p:anim calcmode="lin" valueType="num">
                                      <p:cBhvr additive="base">
                                        <p:cTn id="8" dur="500" fill="hold"/>
                                        <p:tgtEl>
                                          <p:spTgt spid="199805"/>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199799"/>
                                        </p:tgtEl>
                                        <p:attrNameLst>
                                          <p:attrName>style.visibility</p:attrName>
                                        </p:attrNameLst>
                                      </p:cBhvr>
                                      <p:to>
                                        <p:strVal val="visible"/>
                                      </p:to>
                                    </p:set>
                                    <p:anim calcmode="lin" valueType="num">
                                      <p:cBhvr additive="base">
                                        <p:cTn id="13" dur="500" fill="hold"/>
                                        <p:tgtEl>
                                          <p:spTgt spid="199799"/>
                                        </p:tgtEl>
                                        <p:attrNameLst>
                                          <p:attrName>ppt_x</p:attrName>
                                        </p:attrNameLst>
                                      </p:cBhvr>
                                      <p:tavLst>
                                        <p:tav tm="0">
                                          <p:val>
                                            <p:strVal val="0-#ppt_w/2"/>
                                          </p:val>
                                        </p:tav>
                                        <p:tav tm="100000">
                                          <p:val>
                                            <p:strVal val="#ppt_x"/>
                                          </p:val>
                                        </p:tav>
                                      </p:tavLst>
                                    </p:anim>
                                    <p:anim calcmode="lin" valueType="num">
                                      <p:cBhvr additive="base">
                                        <p:cTn id="14" dur="500" fill="hold"/>
                                        <p:tgtEl>
                                          <p:spTgt spid="199799"/>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199803"/>
                                        </p:tgtEl>
                                        <p:attrNameLst>
                                          <p:attrName>style.visibility</p:attrName>
                                        </p:attrNameLst>
                                      </p:cBhvr>
                                      <p:to>
                                        <p:strVal val="visible"/>
                                      </p:to>
                                    </p:set>
                                    <p:anim calcmode="lin" valueType="num">
                                      <p:cBhvr additive="base">
                                        <p:cTn id="19" dur="500" fill="hold"/>
                                        <p:tgtEl>
                                          <p:spTgt spid="199803"/>
                                        </p:tgtEl>
                                        <p:attrNameLst>
                                          <p:attrName>ppt_x</p:attrName>
                                        </p:attrNameLst>
                                      </p:cBhvr>
                                      <p:tavLst>
                                        <p:tav tm="0">
                                          <p:val>
                                            <p:strVal val="0-#ppt_w/2"/>
                                          </p:val>
                                        </p:tav>
                                        <p:tav tm="100000">
                                          <p:val>
                                            <p:strVal val="#ppt_x"/>
                                          </p:val>
                                        </p:tav>
                                      </p:tavLst>
                                    </p:anim>
                                    <p:anim calcmode="lin" valueType="num">
                                      <p:cBhvr additive="base">
                                        <p:cTn id="20" dur="500" fill="hold"/>
                                        <p:tgtEl>
                                          <p:spTgt spid="199803"/>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nodeType="clickEffect">
                                  <p:stCondLst>
                                    <p:cond delay="0"/>
                                  </p:stCondLst>
                                  <p:childTnLst>
                                    <p:set>
                                      <p:cBhvr>
                                        <p:cTn id="24" dur="1" fill="hold">
                                          <p:stCondLst>
                                            <p:cond delay="0"/>
                                          </p:stCondLst>
                                        </p:cTn>
                                        <p:tgtEl>
                                          <p:spTgt spid="199804"/>
                                        </p:tgtEl>
                                        <p:attrNameLst>
                                          <p:attrName>style.visibility</p:attrName>
                                        </p:attrNameLst>
                                      </p:cBhvr>
                                      <p:to>
                                        <p:strVal val="visible"/>
                                      </p:to>
                                    </p:set>
                                    <p:anim calcmode="lin" valueType="num">
                                      <p:cBhvr additive="base">
                                        <p:cTn id="25" dur="500" fill="hold"/>
                                        <p:tgtEl>
                                          <p:spTgt spid="199804"/>
                                        </p:tgtEl>
                                        <p:attrNameLst>
                                          <p:attrName>ppt_x</p:attrName>
                                        </p:attrNameLst>
                                      </p:cBhvr>
                                      <p:tavLst>
                                        <p:tav tm="0">
                                          <p:val>
                                            <p:strVal val="0-#ppt_w/2"/>
                                          </p:val>
                                        </p:tav>
                                        <p:tav tm="100000">
                                          <p:val>
                                            <p:strVal val="#ppt_x"/>
                                          </p:val>
                                        </p:tav>
                                      </p:tavLst>
                                    </p:anim>
                                    <p:anim calcmode="lin" valueType="num">
                                      <p:cBhvr additive="base">
                                        <p:cTn id="26" dur="500" fill="hold"/>
                                        <p:tgtEl>
                                          <p:spTgt spid="19980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818" name="Rectangle 2"/>
          <p:cNvSpPr>
            <a:spLocks noChangeArrowheads="1"/>
          </p:cNvSpPr>
          <p:nvPr/>
        </p:nvSpPr>
        <p:spPr bwMode="auto">
          <a:xfrm>
            <a:off x="769938" y="4664075"/>
            <a:ext cx="8008937" cy="1971675"/>
          </a:xfrm>
          <a:prstGeom prst="rect">
            <a:avLst/>
          </a:prstGeom>
          <a:solidFill>
            <a:schemeClr val="bg1"/>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90819" name="Rectangle 3"/>
          <p:cNvSpPr>
            <a:spLocks noChangeArrowheads="1"/>
          </p:cNvSpPr>
          <p:nvPr/>
        </p:nvSpPr>
        <p:spPr bwMode="auto">
          <a:xfrm>
            <a:off x="757238" y="4651375"/>
            <a:ext cx="8024812" cy="2001838"/>
          </a:xfrm>
          <a:prstGeom prst="rect">
            <a:avLst/>
          </a:prstGeom>
          <a:noFill/>
          <a:ln w="12700" cap="rnd">
            <a:solidFill>
              <a:schemeClr val="tx1"/>
            </a:solidFill>
            <a:prstDash val="sysDot"/>
            <a:miter lim="800000"/>
            <a:headEnd type="none" w="sm" len="sm"/>
            <a:tailEnd type="none" w="sm" len="sm"/>
          </a:ln>
          <a:effectLst/>
          <a:extLst>
            <a:ext uri="{909E8E84-426E-40DD-AFC4-6F175D3DCCD1}">
              <a14:hiddenFill xmlns:a14="http://schemas.microsoft.com/office/drawing/2010/main">
                <a:solidFill>
                  <a:schemeClr val="bg1">
                    <a:alpha val="50000"/>
                  </a:scheme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90820" name="Text Box 4"/>
          <p:cNvSpPr txBox="1">
            <a:spLocks noChangeArrowheads="1"/>
          </p:cNvSpPr>
          <p:nvPr/>
        </p:nvSpPr>
        <p:spPr bwMode="auto">
          <a:xfrm>
            <a:off x="508000" y="4572000"/>
            <a:ext cx="1800225" cy="3048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endParaRPr lang="ja-JP" altLang="ja-JP" sz="1400"/>
          </a:p>
        </p:txBody>
      </p:sp>
      <p:sp>
        <p:nvSpPr>
          <p:cNvPr id="290821" name="Rectangle 5"/>
          <p:cNvSpPr>
            <a:spLocks noChangeArrowheads="1"/>
          </p:cNvSpPr>
          <p:nvPr/>
        </p:nvSpPr>
        <p:spPr bwMode="auto">
          <a:xfrm>
            <a:off x="758825" y="5857875"/>
            <a:ext cx="1495425" cy="3810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nSpc>
                <a:spcPct val="50000"/>
              </a:lnSpc>
              <a:buFontTx/>
              <a:buNone/>
            </a:pPr>
            <a:endParaRPr lang="ja-JP" altLang="ja-JP"/>
          </a:p>
        </p:txBody>
      </p:sp>
      <p:sp>
        <p:nvSpPr>
          <p:cNvPr id="290822" name="Rectangle 6"/>
          <p:cNvSpPr>
            <a:spLocks noChangeArrowheads="1"/>
          </p:cNvSpPr>
          <p:nvPr/>
        </p:nvSpPr>
        <p:spPr bwMode="auto">
          <a:xfrm>
            <a:off x="2254250" y="5500688"/>
            <a:ext cx="6516688" cy="35718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nSpc>
                <a:spcPct val="50000"/>
              </a:lnSpc>
              <a:buFontTx/>
              <a:buNone/>
            </a:pPr>
            <a:endParaRPr lang="ja-JP" altLang="ja-JP"/>
          </a:p>
        </p:txBody>
      </p:sp>
      <p:sp>
        <p:nvSpPr>
          <p:cNvPr id="290823" name="Rectangle 7"/>
          <p:cNvSpPr>
            <a:spLocks noChangeArrowheads="1"/>
          </p:cNvSpPr>
          <p:nvPr/>
        </p:nvSpPr>
        <p:spPr bwMode="auto">
          <a:xfrm>
            <a:off x="758825" y="5500688"/>
            <a:ext cx="1495425" cy="35718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nSpc>
                <a:spcPct val="50000"/>
              </a:lnSpc>
              <a:buFontTx/>
              <a:buNone/>
            </a:pPr>
            <a:endParaRPr lang="ja-JP" altLang="ja-JP"/>
          </a:p>
        </p:txBody>
      </p:sp>
      <p:sp>
        <p:nvSpPr>
          <p:cNvPr id="290824" name="Rectangle 8"/>
          <p:cNvSpPr>
            <a:spLocks noChangeArrowheads="1"/>
          </p:cNvSpPr>
          <p:nvPr/>
        </p:nvSpPr>
        <p:spPr bwMode="auto">
          <a:xfrm>
            <a:off x="2254250" y="5141913"/>
            <a:ext cx="6516688" cy="3587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nSpc>
                <a:spcPct val="50000"/>
              </a:lnSpc>
              <a:buFontTx/>
              <a:buNone/>
            </a:pPr>
            <a:endParaRPr lang="ja-JP" altLang="ja-JP"/>
          </a:p>
        </p:txBody>
      </p:sp>
      <p:sp>
        <p:nvSpPr>
          <p:cNvPr id="290825" name="Rectangle 9"/>
          <p:cNvSpPr>
            <a:spLocks noChangeArrowheads="1"/>
          </p:cNvSpPr>
          <p:nvPr/>
        </p:nvSpPr>
        <p:spPr bwMode="auto">
          <a:xfrm>
            <a:off x="758825" y="5141913"/>
            <a:ext cx="1495425" cy="3587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nSpc>
                <a:spcPct val="50000"/>
              </a:lnSpc>
              <a:buFontTx/>
              <a:buNone/>
            </a:pPr>
            <a:endParaRPr lang="ja-JP" altLang="ja-JP"/>
          </a:p>
        </p:txBody>
      </p:sp>
      <p:sp>
        <p:nvSpPr>
          <p:cNvPr id="290826" name="Rectangle 10"/>
          <p:cNvSpPr>
            <a:spLocks noChangeArrowheads="1"/>
          </p:cNvSpPr>
          <p:nvPr/>
        </p:nvSpPr>
        <p:spPr bwMode="auto">
          <a:xfrm>
            <a:off x="758825" y="4721225"/>
            <a:ext cx="1495425" cy="42068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nSpc>
                <a:spcPct val="50000"/>
              </a:lnSpc>
              <a:buFontTx/>
              <a:buNone/>
            </a:pPr>
            <a:endParaRPr lang="ja-JP" altLang="ja-JP"/>
          </a:p>
        </p:txBody>
      </p:sp>
      <p:sp>
        <p:nvSpPr>
          <p:cNvPr id="290827" name="Line 11"/>
          <p:cNvSpPr>
            <a:spLocks noChangeShapeType="1"/>
          </p:cNvSpPr>
          <p:nvPr/>
        </p:nvSpPr>
        <p:spPr bwMode="auto">
          <a:xfrm>
            <a:off x="803275" y="4668838"/>
            <a:ext cx="8012113" cy="0"/>
          </a:xfrm>
          <a:prstGeom prst="line">
            <a:avLst/>
          </a:prstGeom>
          <a:noFill/>
          <a:ln w="28575"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0828" name="Line 12"/>
          <p:cNvSpPr>
            <a:spLocks noChangeShapeType="1"/>
          </p:cNvSpPr>
          <p:nvPr/>
        </p:nvSpPr>
        <p:spPr bwMode="auto">
          <a:xfrm>
            <a:off x="758825" y="5064125"/>
            <a:ext cx="8012113"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0829" name="Line 13"/>
          <p:cNvSpPr>
            <a:spLocks noChangeShapeType="1"/>
          </p:cNvSpPr>
          <p:nvPr/>
        </p:nvSpPr>
        <p:spPr bwMode="auto">
          <a:xfrm>
            <a:off x="758825" y="5459413"/>
            <a:ext cx="8012113"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0830" name="Line 14"/>
          <p:cNvSpPr>
            <a:spLocks noChangeShapeType="1"/>
          </p:cNvSpPr>
          <p:nvPr/>
        </p:nvSpPr>
        <p:spPr bwMode="auto">
          <a:xfrm>
            <a:off x="758825" y="5856288"/>
            <a:ext cx="8012113"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0831" name="Line 15"/>
          <p:cNvSpPr>
            <a:spLocks noChangeShapeType="1"/>
          </p:cNvSpPr>
          <p:nvPr/>
        </p:nvSpPr>
        <p:spPr bwMode="auto">
          <a:xfrm>
            <a:off x="758825" y="6648450"/>
            <a:ext cx="8072438" cy="0"/>
          </a:xfrm>
          <a:prstGeom prst="line">
            <a:avLst/>
          </a:prstGeom>
          <a:noFill/>
          <a:ln w="28575"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0832" name="Line 16"/>
          <p:cNvSpPr>
            <a:spLocks noChangeShapeType="1"/>
          </p:cNvSpPr>
          <p:nvPr/>
        </p:nvSpPr>
        <p:spPr bwMode="auto">
          <a:xfrm>
            <a:off x="2254250" y="4694238"/>
            <a:ext cx="0" cy="1922462"/>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0833" name="Line 17"/>
          <p:cNvSpPr>
            <a:spLocks noChangeShapeType="1"/>
          </p:cNvSpPr>
          <p:nvPr/>
        </p:nvSpPr>
        <p:spPr bwMode="auto">
          <a:xfrm>
            <a:off x="8802688" y="4678363"/>
            <a:ext cx="1587" cy="1938337"/>
          </a:xfrm>
          <a:prstGeom prst="line">
            <a:avLst/>
          </a:prstGeom>
          <a:noFill/>
          <a:ln w="28575"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0834" name="Text Box 18"/>
          <p:cNvSpPr txBox="1">
            <a:spLocks noChangeArrowheads="1"/>
          </p:cNvSpPr>
          <p:nvPr/>
        </p:nvSpPr>
        <p:spPr bwMode="auto">
          <a:xfrm>
            <a:off x="569913" y="4284663"/>
            <a:ext cx="1233487" cy="338137"/>
          </a:xfrm>
          <a:prstGeom prst="rect">
            <a:avLst/>
          </a:prstGeom>
          <a:solidFill>
            <a:schemeClr val="bg1"/>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b="1"/>
              <a:t>特性の例</a:t>
            </a:r>
          </a:p>
        </p:txBody>
      </p:sp>
      <p:sp>
        <p:nvSpPr>
          <p:cNvPr id="290835" name="Text Box 19"/>
          <p:cNvSpPr txBox="1">
            <a:spLocks noChangeArrowheads="1"/>
          </p:cNvSpPr>
          <p:nvPr/>
        </p:nvSpPr>
        <p:spPr bwMode="auto">
          <a:xfrm>
            <a:off x="788988" y="4714875"/>
            <a:ext cx="1439862" cy="3048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品　質</a:t>
            </a:r>
          </a:p>
        </p:txBody>
      </p:sp>
      <p:sp>
        <p:nvSpPr>
          <p:cNvPr id="290836" name="Text Box 20"/>
          <p:cNvSpPr txBox="1">
            <a:spLocks noChangeArrowheads="1"/>
          </p:cNvSpPr>
          <p:nvPr/>
        </p:nvSpPr>
        <p:spPr bwMode="auto">
          <a:xfrm>
            <a:off x="782638" y="5129213"/>
            <a:ext cx="1439862" cy="30638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原　価</a:t>
            </a:r>
          </a:p>
        </p:txBody>
      </p:sp>
      <p:sp>
        <p:nvSpPr>
          <p:cNvPr id="290837" name="Text Box 21"/>
          <p:cNvSpPr txBox="1">
            <a:spLocks noChangeArrowheads="1"/>
          </p:cNvSpPr>
          <p:nvPr/>
        </p:nvSpPr>
        <p:spPr bwMode="auto">
          <a:xfrm>
            <a:off x="806450" y="5510213"/>
            <a:ext cx="1439863" cy="3048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能率</a:t>
            </a:r>
          </a:p>
        </p:txBody>
      </p:sp>
      <p:sp>
        <p:nvSpPr>
          <p:cNvPr id="290838" name="Text Box 22"/>
          <p:cNvSpPr txBox="1">
            <a:spLocks noChangeArrowheads="1"/>
          </p:cNvSpPr>
          <p:nvPr/>
        </p:nvSpPr>
        <p:spPr bwMode="auto">
          <a:xfrm>
            <a:off x="801688" y="5889625"/>
            <a:ext cx="1439862" cy="30321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安全等</a:t>
            </a:r>
          </a:p>
        </p:txBody>
      </p:sp>
      <p:sp>
        <p:nvSpPr>
          <p:cNvPr id="290839" name="Text Box 23"/>
          <p:cNvSpPr txBox="1">
            <a:spLocks noChangeArrowheads="1"/>
          </p:cNvSpPr>
          <p:nvPr/>
        </p:nvSpPr>
        <p:spPr bwMode="auto">
          <a:xfrm>
            <a:off x="2341563" y="4746625"/>
            <a:ext cx="6335712" cy="3048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寸法、重量、純度、不良数、ｸﾚｰﾑ件数、不良率　　　　　　　　　　　　　　　　　　　　　</a:t>
            </a:r>
          </a:p>
        </p:txBody>
      </p:sp>
      <p:sp>
        <p:nvSpPr>
          <p:cNvPr id="290840" name="Text Box 24"/>
          <p:cNvSpPr txBox="1">
            <a:spLocks noChangeArrowheads="1"/>
          </p:cNvSpPr>
          <p:nvPr/>
        </p:nvSpPr>
        <p:spPr bwMode="auto">
          <a:xfrm>
            <a:off x="2339975" y="5159375"/>
            <a:ext cx="5945188" cy="3048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材料費、加工費、残業時間、材加不金額、外注部品費、ｴﾈﾙｷﾞｰ費　　　　　　</a:t>
            </a:r>
          </a:p>
        </p:txBody>
      </p:sp>
      <p:sp>
        <p:nvSpPr>
          <p:cNvPr id="290841" name="Text Box 25"/>
          <p:cNvSpPr txBox="1">
            <a:spLocks noChangeArrowheads="1"/>
          </p:cNvSpPr>
          <p:nvPr/>
        </p:nvSpPr>
        <p:spPr bwMode="auto">
          <a:xfrm>
            <a:off x="2312988" y="5538788"/>
            <a:ext cx="5607050" cy="3048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工数、稼働率</a:t>
            </a:r>
            <a:r>
              <a:rPr lang="en-US" altLang="ja-JP" sz="1400"/>
              <a:t>､</a:t>
            </a:r>
            <a:r>
              <a:rPr lang="ja-JP" altLang="en-US" sz="1400"/>
              <a:t>停止時間、生産台数</a:t>
            </a:r>
            <a:r>
              <a:rPr lang="en-US" altLang="ja-JP" sz="1400"/>
              <a:t>､</a:t>
            </a:r>
            <a:r>
              <a:rPr lang="ja-JP" altLang="en-US" sz="1400"/>
              <a:t>ｶﾝﾊﾞﾝ枚数　　　　　　　　　　　　　　　</a:t>
            </a:r>
          </a:p>
        </p:txBody>
      </p:sp>
      <p:sp>
        <p:nvSpPr>
          <p:cNvPr id="290842" name="Text Box 26"/>
          <p:cNvSpPr txBox="1">
            <a:spLocks noChangeArrowheads="1"/>
          </p:cNvSpPr>
          <p:nvPr/>
        </p:nvSpPr>
        <p:spPr bwMode="auto">
          <a:xfrm>
            <a:off x="2316163" y="5888038"/>
            <a:ext cx="6030912" cy="3048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災害発生率、事故件数、ﾋﾔﾘ･ﾊｯﾄ件数、無事故時間、提案件数　　　　　　　　　</a:t>
            </a:r>
          </a:p>
        </p:txBody>
      </p:sp>
      <p:sp>
        <p:nvSpPr>
          <p:cNvPr id="290843" name="Line 27"/>
          <p:cNvSpPr>
            <a:spLocks noChangeShapeType="1"/>
          </p:cNvSpPr>
          <p:nvPr/>
        </p:nvSpPr>
        <p:spPr bwMode="auto">
          <a:xfrm>
            <a:off x="765175" y="6251575"/>
            <a:ext cx="8043863"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0844" name="Text Box 28"/>
          <p:cNvSpPr txBox="1">
            <a:spLocks noChangeArrowheads="1"/>
          </p:cNvSpPr>
          <p:nvPr/>
        </p:nvSpPr>
        <p:spPr bwMode="auto">
          <a:xfrm>
            <a:off x="828675" y="6276975"/>
            <a:ext cx="1439863" cy="3048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モラール</a:t>
            </a:r>
          </a:p>
        </p:txBody>
      </p:sp>
      <p:sp>
        <p:nvSpPr>
          <p:cNvPr id="290845" name="Text Box 29"/>
          <p:cNvSpPr txBox="1">
            <a:spLocks noChangeArrowheads="1"/>
          </p:cNvSpPr>
          <p:nvPr/>
        </p:nvSpPr>
        <p:spPr bwMode="auto">
          <a:xfrm>
            <a:off x="2338388" y="6296025"/>
            <a:ext cx="6030912" cy="30321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出勤率率、改善提案数、参加率、欠勤者数　、苦情件数　など　　　　　　　</a:t>
            </a:r>
          </a:p>
        </p:txBody>
      </p:sp>
      <p:sp>
        <p:nvSpPr>
          <p:cNvPr id="290846" name="Line 30"/>
          <p:cNvSpPr>
            <a:spLocks noChangeShapeType="1"/>
          </p:cNvSpPr>
          <p:nvPr/>
        </p:nvSpPr>
        <p:spPr bwMode="auto">
          <a:xfrm flipV="1">
            <a:off x="777875" y="4648200"/>
            <a:ext cx="0" cy="1997075"/>
          </a:xfrm>
          <a:prstGeom prst="line">
            <a:avLst/>
          </a:prstGeom>
          <a:noFill/>
          <a:ln w="3175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0847" name="Rectangle 31"/>
          <p:cNvSpPr>
            <a:spLocks noChangeArrowheads="1"/>
          </p:cNvSpPr>
          <p:nvPr/>
        </p:nvSpPr>
        <p:spPr bwMode="auto">
          <a:xfrm>
            <a:off x="533400" y="381000"/>
            <a:ext cx="12192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endParaRPr lang="ja-JP" altLang="ja-JP" sz="1600"/>
          </a:p>
        </p:txBody>
      </p:sp>
      <p:sp>
        <p:nvSpPr>
          <p:cNvPr id="290848" name="Rectangle 32"/>
          <p:cNvSpPr>
            <a:spLocks noChangeArrowheads="1"/>
          </p:cNvSpPr>
          <p:nvPr/>
        </p:nvSpPr>
        <p:spPr bwMode="auto">
          <a:xfrm>
            <a:off x="271463" y="271463"/>
            <a:ext cx="5181600" cy="519112"/>
          </a:xfrm>
          <a:prstGeom prst="rect">
            <a:avLst/>
          </a:prstGeom>
          <a:solidFill>
            <a:srgbClr val="66FF66"/>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b="1"/>
              <a:t>手順１</a:t>
            </a:r>
            <a:r>
              <a:rPr lang="ja-JP" altLang="en-US" sz="2800" b="1"/>
              <a:t>　問題とする特性を決める</a:t>
            </a:r>
          </a:p>
        </p:txBody>
      </p:sp>
      <p:sp>
        <p:nvSpPr>
          <p:cNvPr id="290850" name="Text Box 34"/>
          <p:cNvSpPr txBox="1">
            <a:spLocks noChangeArrowheads="1"/>
          </p:cNvSpPr>
          <p:nvPr/>
        </p:nvSpPr>
        <p:spPr bwMode="auto">
          <a:xfrm>
            <a:off x="912813" y="1617663"/>
            <a:ext cx="501650" cy="2338387"/>
          </a:xfrm>
          <a:prstGeom prst="rect">
            <a:avLst/>
          </a:prstGeom>
          <a:solidFill>
            <a:srgbClr val="66FF33"/>
          </a:solidFill>
          <a:ln w="12700">
            <a:solidFill>
              <a:srgbClr val="CCFF66"/>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2000" b="1"/>
              <a:t>仕事をした結果</a:t>
            </a:r>
          </a:p>
        </p:txBody>
      </p:sp>
      <p:sp>
        <p:nvSpPr>
          <p:cNvPr id="290851" name="Oval 35"/>
          <p:cNvSpPr>
            <a:spLocks noChangeArrowheads="1"/>
          </p:cNvSpPr>
          <p:nvPr/>
        </p:nvSpPr>
        <p:spPr bwMode="auto">
          <a:xfrm>
            <a:off x="2366963" y="990600"/>
            <a:ext cx="3916362" cy="3389313"/>
          </a:xfrm>
          <a:prstGeom prst="ellipse">
            <a:avLst/>
          </a:prstGeom>
          <a:solidFill>
            <a:schemeClr val="accent1"/>
          </a:solidFill>
          <a:ln w="12700" cap="rnd">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90852" name="AutoShape 36"/>
          <p:cNvSpPr>
            <a:spLocks noChangeArrowheads="1"/>
          </p:cNvSpPr>
          <p:nvPr/>
        </p:nvSpPr>
        <p:spPr bwMode="auto">
          <a:xfrm>
            <a:off x="1679575" y="1938338"/>
            <a:ext cx="593725" cy="1582737"/>
          </a:xfrm>
          <a:prstGeom prst="rightArrow">
            <a:avLst>
              <a:gd name="adj1" fmla="val 50000"/>
              <a:gd name="adj2" fmla="val 25000"/>
            </a:avLst>
          </a:prstGeom>
          <a:solidFill>
            <a:srgbClr val="FFCCFF"/>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290853" name="Group 37"/>
          <p:cNvGrpSpPr>
            <a:grpSpLocks/>
          </p:cNvGrpSpPr>
          <p:nvPr/>
        </p:nvGrpSpPr>
        <p:grpSpPr bwMode="auto">
          <a:xfrm>
            <a:off x="2822575" y="1063625"/>
            <a:ext cx="3197225" cy="2794000"/>
            <a:chOff x="980" y="662"/>
            <a:chExt cx="2014" cy="1760"/>
          </a:xfrm>
        </p:grpSpPr>
        <p:sp>
          <p:nvSpPr>
            <p:cNvPr id="290854" name="Text Box 38"/>
            <p:cNvSpPr txBox="1">
              <a:spLocks noChangeArrowheads="1"/>
            </p:cNvSpPr>
            <p:nvPr/>
          </p:nvSpPr>
          <p:spPr bwMode="auto">
            <a:xfrm>
              <a:off x="1996" y="1684"/>
              <a:ext cx="998" cy="442"/>
            </a:xfrm>
            <a:prstGeom prst="rect">
              <a:avLst/>
            </a:prstGeom>
            <a:noFill/>
            <a:ln>
              <a:noFill/>
            </a:ln>
            <a:effectLst/>
            <a:extLst>
              <a:ext uri="{909E8E84-426E-40DD-AFC4-6F175D3DCCD1}">
                <a14:hiddenFill xmlns:a14="http://schemas.microsoft.com/office/drawing/2010/main">
                  <a:solidFill>
                    <a:srgbClr val="FFC1C1"/>
                  </a:solidFill>
                </a14:hiddenFill>
              </a:ext>
              <a:ext uri="{91240B29-F687-4F45-9708-019B960494DF}">
                <a14:hiddenLine xmlns:a14="http://schemas.microsoft.com/office/drawing/2010/main" w="12700">
                  <a:solidFill>
                    <a:srgbClr val="FFC1C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r>
                <a:rPr lang="ja-JP" altLang="en-US" sz="4000" b="1">
                  <a:solidFill>
                    <a:srgbClr val="FF3300"/>
                  </a:solidFill>
                  <a:effectLst>
                    <a:outerShdw blurRad="38100" dist="38100" dir="2700000" algn="tl">
                      <a:srgbClr val="C0C0C0"/>
                    </a:outerShdw>
                  </a:effectLst>
                  <a:ea typeface="HG創英角ﾎﾟｯﾌﾟ体" pitchFamily="49" charset="-128"/>
                </a:rPr>
                <a:t>　</a:t>
              </a:r>
              <a:r>
                <a:rPr lang="ja-JP" altLang="en-US" sz="3200" b="1">
                  <a:solidFill>
                    <a:schemeClr val="bg1"/>
                  </a:solidFill>
                  <a:effectLst>
                    <a:outerShdw blurRad="38100" dist="38100" dir="2700000" algn="tl">
                      <a:srgbClr val="C0C0C0"/>
                    </a:outerShdw>
                  </a:effectLst>
                  <a:ea typeface="HG創英角ﾎﾟｯﾌﾟ体" pitchFamily="49" charset="-128"/>
                </a:rPr>
                <a:t>ﾓﾗﾙ</a:t>
              </a:r>
            </a:p>
          </p:txBody>
        </p:sp>
        <p:sp>
          <p:nvSpPr>
            <p:cNvPr id="290855" name="Text Box 39"/>
            <p:cNvSpPr txBox="1">
              <a:spLocks noChangeArrowheads="1"/>
            </p:cNvSpPr>
            <p:nvPr/>
          </p:nvSpPr>
          <p:spPr bwMode="auto">
            <a:xfrm>
              <a:off x="2135" y="1010"/>
              <a:ext cx="654" cy="365"/>
            </a:xfrm>
            <a:prstGeom prst="rect">
              <a:avLst/>
            </a:prstGeom>
            <a:noFill/>
            <a:ln>
              <a:noFill/>
            </a:ln>
            <a:effectLst/>
            <a:extLst>
              <a:ext uri="{909E8E84-426E-40DD-AFC4-6F175D3DCCD1}">
                <a14:hiddenFill xmlns:a14="http://schemas.microsoft.com/office/drawing/2010/main">
                  <a:solidFill>
                    <a:srgbClr val="FFC1C1"/>
                  </a:solidFill>
                </a14:hiddenFill>
              </a:ext>
              <a:ext uri="{91240B29-F687-4F45-9708-019B960494DF}">
                <a14:hiddenLine xmlns:a14="http://schemas.microsoft.com/office/drawing/2010/main" w="12700">
                  <a:solidFill>
                    <a:srgbClr val="FFC1C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r>
                <a:rPr lang="ja-JP" altLang="en-US" sz="3200" b="1">
                  <a:solidFill>
                    <a:schemeClr val="bg1"/>
                  </a:solidFill>
                  <a:effectLst>
                    <a:outerShdw blurRad="38100" dist="38100" dir="2700000" algn="tl">
                      <a:srgbClr val="C0C0C0"/>
                    </a:outerShdw>
                  </a:effectLst>
                  <a:ea typeface="HG創英角ﾎﾟｯﾌﾟ体" pitchFamily="49" charset="-128"/>
                </a:rPr>
                <a:t>安全</a:t>
              </a:r>
            </a:p>
          </p:txBody>
        </p:sp>
        <p:sp>
          <p:nvSpPr>
            <p:cNvPr id="290856" name="Text Box 40"/>
            <p:cNvSpPr txBox="1">
              <a:spLocks noChangeArrowheads="1"/>
            </p:cNvSpPr>
            <p:nvPr/>
          </p:nvSpPr>
          <p:spPr bwMode="auto">
            <a:xfrm>
              <a:off x="1048" y="1005"/>
              <a:ext cx="831" cy="442"/>
            </a:xfrm>
            <a:prstGeom prst="rect">
              <a:avLst/>
            </a:prstGeom>
            <a:noFill/>
            <a:ln>
              <a:noFill/>
            </a:ln>
            <a:effectLst/>
            <a:extLst>
              <a:ext uri="{909E8E84-426E-40DD-AFC4-6F175D3DCCD1}">
                <a14:hiddenFill xmlns:a14="http://schemas.microsoft.com/office/drawing/2010/main">
                  <a:solidFill>
                    <a:srgbClr val="FFC1C1"/>
                  </a:solidFill>
                </a14:hiddenFill>
              </a:ext>
              <a:ext uri="{91240B29-F687-4F45-9708-019B960494DF}">
                <a14:hiddenLine xmlns:a14="http://schemas.microsoft.com/office/drawing/2010/main" w="12700">
                  <a:solidFill>
                    <a:srgbClr val="FFC1C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r>
                <a:rPr lang="ja-JP" altLang="en-US" sz="4000" b="1">
                  <a:solidFill>
                    <a:schemeClr val="bg1"/>
                  </a:solidFill>
                  <a:effectLst>
                    <a:outerShdw blurRad="38100" dist="38100" dir="2700000" algn="tl">
                      <a:srgbClr val="C0C0C0"/>
                    </a:outerShdw>
                  </a:effectLst>
                  <a:ea typeface="HG創英角ﾎﾟｯﾌﾟ体" pitchFamily="49" charset="-128"/>
                </a:rPr>
                <a:t>品質</a:t>
              </a:r>
            </a:p>
          </p:txBody>
        </p:sp>
        <p:sp>
          <p:nvSpPr>
            <p:cNvPr id="290857" name="Text Box 41"/>
            <p:cNvSpPr txBox="1">
              <a:spLocks noChangeArrowheads="1"/>
            </p:cNvSpPr>
            <p:nvPr/>
          </p:nvSpPr>
          <p:spPr bwMode="auto">
            <a:xfrm>
              <a:off x="1752" y="1385"/>
              <a:ext cx="1022" cy="442"/>
            </a:xfrm>
            <a:prstGeom prst="rect">
              <a:avLst/>
            </a:prstGeom>
            <a:noFill/>
            <a:ln>
              <a:noFill/>
            </a:ln>
            <a:effectLst/>
            <a:extLst>
              <a:ext uri="{909E8E84-426E-40DD-AFC4-6F175D3DCCD1}">
                <a14:hiddenFill xmlns:a14="http://schemas.microsoft.com/office/drawing/2010/main">
                  <a:solidFill>
                    <a:srgbClr val="FFC1C1"/>
                  </a:solidFill>
                </a14:hiddenFill>
              </a:ext>
              <a:ext uri="{91240B29-F687-4F45-9708-019B960494DF}">
                <a14:hiddenLine xmlns:a14="http://schemas.microsoft.com/office/drawing/2010/main" w="12700">
                  <a:solidFill>
                    <a:srgbClr val="FFC1C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r>
                <a:rPr lang="ja-JP" altLang="en-US" sz="4000" b="1">
                  <a:solidFill>
                    <a:schemeClr val="bg1"/>
                  </a:solidFill>
                  <a:effectLst>
                    <a:outerShdw blurRad="38100" dist="38100" dir="2700000" algn="tl">
                      <a:srgbClr val="C0C0C0"/>
                    </a:outerShdw>
                  </a:effectLst>
                  <a:ea typeface="HG創英角ﾎﾟｯﾌﾟ体" pitchFamily="49" charset="-128"/>
                </a:rPr>
                <a:t>能率</a:t>
              </a:r>
            </a:p>
          </p:txBody>
        </p:sp>
        <p:sp>
          <p:nvSpPr>
            <p:cNvPr id="290858" name="Text Box 42"/>
            <p:cNvSpPr txBox="1">
              <a:spLocks noChangeArrowheads="1"/>
            </p:cNvSpPr>
            <p:nvPr/>
          </p:nvSpPr>
          <p:spPr bwMode="auto">
            <a:xfrm>
              <a:off x="980" y="1636"/>
              <a:ext cx="1091" cy="442"/>
            </a:xfrm>
            <a:prstGeom prst="rect">
              <a:avLst/>
            </a:prstGeom>
            <a:noFill/>
            <a:ln>
              <a:noFill/>
            </a:ln>
            <a:effectLst/>
            <a:extLst>
              <a:ext uri="{909E8E84-426E-40DD-AFC4-6F175D3DCCD1}">
                <a14:hiddenFill xmlns:a14="http://schemas.microsoft.com/office/drawing/2010/main">
                  <a:solidFill>
                    <a:srgbClr val="FFC1C1"/>
                  </a:solidFill>
                </a14:hiddenFill>
              </a:ext>
              <a:ext uri="{91240B29-F687-4F45-9708-019B960494DF}">
                <a14:hiddenLine xmlns:a14="http://schemas.microsoft.com/office/drawing/2010/main" w="12700">
                  <a:solidFill>
                    <a:srgbClr val="FFC1C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r>
                <a:rPr lang="ja-JP" altLang="en-US" sz="4000" b="1">
                  <a:solidFill>
                    <a:schemeClr val="bg1"/>
                  </a:solidFill>
                  <a:effectLst>
                    <a:outerShdw blurRad="38100" dist="38100" dir="2700000" algn="tl">
                      <a:srgbClr val="C0C0C0"/>
                    </a:outerShdw>
                  </a:effectLst>
                  <a:ea typeface="HG創英角ﾎﾟｯﾌﾟ体" pitchFamily="49" charset="-128"/>
                </a:rPr>
                <a:t>原価</a:t>
              </a:r>
            </a:p>
          </p:txBody>
        </p:sp>
        <p:sp>
          <p:nvSpPr>
            <p:cNvPr id="290859" name="Text Box 43"/>
            <p:cNvSpPr txBox="1">
              <a:spLocks noChangeArrowheads="1"/>
            </p:cNvSpPr>
            <p:nvPr/>
          </p:nvSpPr>
          <p:spPr bwMode="auto">
            <a:xfrm>
              <a:off x="1040" y="2134"/>
              <a:ext cx="1714" cy="288"/>
            </a:xfrm>
            <a:prstGeom prst="rect">
              <a:avLst/>
            </a:prstGeom>
            <a:noFill/>
            <a:ln>
              <a:noFill/>
            </a:ln>
            <a:effectLst/>
            <a:extLst>
              <a:ext uri="{909E8E84-426E-40DD-AFC4-6F175D3DCCD1}">
                <a14:hiddenFill xmlns:a14="http://schemas.microsoft.com/office/drawing/2010/main">
                  <a:solidFill>
                    <a:srgbClr val="FFC1C1"/>
                  </a:solidFill>
                </a14:hiddenFill>
              </a:ext>
              <a:ext uri="{91240B29-F687-4F45-9708-019B960494DF}">
                <a14:hiddenLine xmlns:a14="http://schemas.microsoft.com/office/drawing/2010/main" w="12700">
                  <a:solidFill>
                    <a:srgbClr val="FFC1C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r>
                <a:rPr lang="ja-JP" altLang="en-US" b="1">
                  <a:solidFill>
                    <a:srgbClr val="FF3300"/>
                  </a:solidFill>
                  <a:effectLst>
                    <a:outerShdw blurRad="38100" dist="38100" dir="2700000" algn="tl">
                      <a:srgbClr val="C0C0C0"/>
                    </a:outerShdw>
                  </a:effectLst>
                  <a:ea typeface="HG創英角ﾎﾟｯﾌﾟ体" pitchFamily="49" charset="-128"/>
                </a:rPr>
                <a:t>　</a:t>
              </a:r>
              <a:r>
                <a:rPr lang="ja-JP" altLang="en-US" b="1">
                  <a:solidFill>
                    <a:schemeClr val="bg1"/>
                  </a:solidFill>
                  <a:effectLst>
                    <a:outerShdw blurRad="38100" dist="38100" dir="2700000" algn="tl">
                      <a:srgbClr val="C0C0C0"/>
                    </a:outerShdw>
                  </a:effectLst>
                  <a:ea typeface="HG創英角ﾎﾟｯﾌﾟ体" pitchFamily="49" charset="-128"/>
                </a:rPr>
                <a:t>お客様満足度</a:t>
              </a:r>
            </a:p>
          </p:txBody>
        </p:sp>
        <p:sp>
          <p:nvSpPr>
            <p:cNvPr id="290860" name="Text Box 44"/>
            <p:cNvSpPr txBox="1">
              <a:spLocks noChangeArrowheads="1"/>
            </p:cNvSpPr>
            <p:nvPr/>
          </p:nvSpPr>
          <p:spPr bwMode="auto">
            <a:xfrm>
              <a:off x="1306" y="662"/>
              <a:ext cx="1190" cy="327"/>
            </a:xfrm>
            <a:prstGeom prst="rect">
              <a:avLst/>
            </a:prstGeom>
            <a:solidFill>
              <a:srgbClr val="FF99CC"/>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2800" b="1">
                  <a:solidFill>
                    <a:schemeClr val="bg1"/>
                  </a:solidFill>
                  <a:ea typeface="HGP創英角ﾎﾟｯﾌﾟ体" pitchFamily="50" charset="-128"/>
                </a:rPr>
                <a:t>問題</a:t>
              </a:r>
            </a:p>
          </p:txBody>
        </p:sp>
      </p:grpSp>
      <p:sp>
        <p:nvSpPr>
          <p:cNvPr id="290861" name="AutoShape 45"/>
          <p:cNvSpPr>
            <a:spLocks noChangeArrowheads="1"/>
          </p:cNvSpPr>
          <p:nvPr/>
        </p:nvSpPr>
        <p:spPr bwMode="auto">
          <a:xfrm>
            <a:off x="6353175" y="1933575"/>
            <a:ext cx="606425" cy="1582738"/>
          </a:xfrm>
          <a:prstGeom prst="rightArrow">
            <a:avLst>
              <a:gd name="adj1" fmla="val 50000"/>
              <a:gd name="adj2" fmla="val 25000"/>
            </a:avLst>
          </a:prstGeom>
          <a:solidFill>
            <a:srgbClr val="FFCCFF"/>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90862" name="Text Box 46"/>
          <p:cNvSpPr txBox="1">
            <a:spLocks noChangeArrowheads="1"/>
          </p:cNvSpPr>
          <p:nvPr/>
        </p:nvSpPr>
        <p:spPr bwMode="auto">
          <a:xfrm>
            <a:off x="7218363" y="1384300"/>
            <a:ext cx="652462" cy="2900363"/>
          </a:xfrm>
          <a:prstGeom prst="rect">
            <a:avLst/>
          </a:prstGeom>
          <a:solidFill>
            <a:schemeClr val="bg1"/>
          </a:solidFill>
          <a:ln w="412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2800" b="1">
                <a:solidFill>
                  <a:schemeClr val="tx2"/>
                </a:solidFill>
                <a:ea typeface="HGP創英角ﾎﾟｯﾌﾟ体" pitchFamily="50" charset="-128"/>
              </a:rPr>
              <a:t>特性</a:t>
            </a:r>
          </a:p>
        </p:txBody>
      </p:sp>
      <p:sp>
        <p:nvSpPr>
          <p:cNvPr id="290863" name="Text Box 47"/>
          <p:cNvSpPr txBox="1">
            <a:spLocks noChangeArrowheads="1"/>
          </p:cNvSpPr>
          <p:nvPr/>
        </p:nvSpPr>
        <p:spPr bwMode="auto">
          <a:xfrm>
            <a:off x="8405813" y="100013"/>
            <a:ext cx="7381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a:t>P</a:t>
            </a:r>
            <a:r>
              <a:rPr lang="ja-JP" altLang="en-US" sz="1600"/>
              <a:t>４０</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90850"/>
                                        </p:tgtEl>
                                        <p:attrNameLst>
                                          <p:attrName>style.visibility</p:attrName>
                                        </p:attrNameLst>
                                      </p:cBhvr>
                                      <p:to>
                                        <p:strVal val="visible"/>
                                      </p:to>
                                    </p:set>
                                    <p:anim calcmode="lin" valueType="num">
                                      <p:cBhvr additive="base">
                                        <p:cTn id="7" dur="500" fill="hold"/>
                                        <p:tgtEl>
                                          <p:spTgt spid="290850"/>
                                        </p:tgtEl>
                                        <p:attrNameLst>
                                          <p:attrName>ppt_x</p:attrName>
                                        </p:attrNameLst>
                                      </p:cBhvr>
                                      <p:tavLst>
                                        <p:tav tm="0">
                                          <p:val>
                                            <p:strVal val="0-#ppt_w/2"/>
                                          </p:val>
                                        </p:tav>
                                        <p:tav tm="100000">
                                          <p:val>
                                            <p:strVal val="#ppt_x"/>
                                          </p:val>
                                        </p:tav>
                                      </p:tavLst>
                                    </p:anim>
                                    <p:anim calcmode="lin" valueType="num">
                                      <p:cBhvr additive="base">
                                        <p:cTn id="8" dur="500" fill="hold"/>
                                        <p:tgtEl>
                                          <p:spTgt spid="29085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0850" grpId="0" animBg="1" autoUpdateAnimBg="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866" name="Rectangle 2"/>
          <p:cNvSpPr>
            <a:spLocks noChangeArrowheads="1"/>
          </p:cNvSpPr>
          <p:nvPr/>
        </p:nvSpPr>
        <p:spPr bwMode="auto">
          <a:xfrm>
            <a:off x="4845050" y="2374900"/>
            <a:ext cx="627063" cy="3438525"/>
          </a:xfrm>
          <a:prstGeom prst="rect">
            <a:avLst/>
          </a:prstGeom>
          <a:solidFill>
            <a:schemeClr val="bg1"/>
          </a:solidFill>
          <a:ln w="285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292867" name="Group 3"/>
          <p:cNvGrpSpPr>
            <a:grpSpLocks/>
          </p:cNvGrpSpPr>
          <p:nvPr/>
        </p:nvGrpSpPr>
        <p:grpSpPr bwMode="auto">
          <a:xfrm>
            <a:off x="5529263" y="1666875"/>
            <a:ext cx="3413125" cy="3729038"/>
            <a:chOff x="3483" y="1050"/>
            <a:chExt cx="2150" cy="2349"/>
          </a:xfrm>
        </p:grpSpPr>
        <p:sp>
          <p:nvSpPr>
            <p:cNvPr id="292868" name="Rectangle 4"/>
            <p:cNvSpPr>
              <a:spLocks noChangeArrowheads="1"/>
            </p:cNvSpPr>
            <p:nvPr/>
          </p:nvSpPr>
          <p:spPr bwMode="auto">
            <a:xfrm>
              <a:off x="3483" y="1050"/>
              <a:ext cx="2103" cy="2349"/>
            </a:xfrm>
            <a:prstGeom prst="rect">
              <a:avLst/>
            </a:prstGeom>
            <a:solidFill>
              <a:schemeClr val="bg1"/>
            </a:solidFill>
            <a:ln w="12700">
              <a:solidFill>
                <a:schemeClr val="tx1"/>
              </a:solidFill>
              <a:miter lim="800000"/>
              <a:headEnd type="none" w="sm" len="sm"/>
              <a:tailEnd type="none" w="sm" len="sm"/>
            </a:ln>
            <a:effectLst>
              <a:outerShdw dist="107763" dir="18900000" algn="ctr" rotWithShape="0">
                <a:schemeClr val="bg2"/>
              </a:outerShdw>
            </a:effectLst>
          </p:spPr>
          <p:txBody>
            <a:bodyPr wrap="none" anchor="ctr"/>
            <a:lstStyle/>
            <a:p>
              <a:endParaRPr lang="ja-JP" altLang="en-US"/>
            </a:p>
          </p:txBody>
        </p:sp>
        <p:sp>
          <p:nvSpPr>
            <p:cNvPr id="292869" name="Text Box 5"/>
            <p:cNvSpPr txBox="1">
              <a:spLocks noChangeArrowheads="1"/>
            </p:cNvSpPr>
            <p:nvPr/>
          </p:nvSpPr>
          <p:spPr bwMode="auto">
            <a:xfrm>
              <a:off x="3558" y="1341"/>
              <a:ext cx="1938" cy="1934"/>
            </a:xfrm>
            <a:prstGeom prst="rect">
              <a:avLst/>
            </a:prstGeom>
            <a:solidFill>
              <a:schemeClr val="bg1"/>
            </a:solidFill>
            <a:ln>
              <a:noFill/>
            </a:ln>
            <a:effectLst/>
            <a:extLst>
              <a:ext uri="{91240B29-F687-4F45-9708-019B960494DF}">
                <a14:hiddenLine xmlns:a14="http://schemas.microsoft.com/office/drawing/2010/main" w="12700">
                  <a:solidFill>
                    <a:srgbClr val="FF0000"/>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１）</a:t>
              </a:r>
              <a:r>
                <a:rPr lang="ja-JP" altLang="en-US" sz="1400" b="1"/>
                <a:t>特性に</a:t>
              </a:r>
              <a:r>
                <a:rPr lang="ja-JP" altLang="en-US" sz="1400" b="1">
                  <a:solidFill>
                    <a:srgbClr val="FF0000"/>
                  </a:solidFill>
                </a:rPr>
                <a:t>“なぜ”</a:t>
              </a:r>
              <a:r>
                <a:rPr lang="ja-JP" altLang="en-US" sz="1400" b="1"/>
                <a:t>とか</a:t>
              </a:r>
              <a:r>
                <a:rPr lang="ja-JP" altLang="en-US" sz="1400" b="1">
                  <a:solidFill>
                    <a:srgbClr val="FF0000"/>
                  </a:solidFill>
                </a:rPr>
                <a:t>“のか”</a:t>
              </a:r>
              <a:r>
                <a:rPr lang="ja-JP" altLang="en-US" sz="1400" b="1"/>
                <a:t>の言葉は不要</a:t>
              </a:r>
              <a:r>
                <a:rPr lang="ja-JP" altLang="en-US" sz="1400"/>
                <a:t>です。　　　　　　　　　　　　　</a:t>
              </a:r>
            </a:p>
            <a:p>
              <a:pPr algn="ctr">
                <a:spcBef>
                  <a:spcPct val="50000"/>
                </a:spcBef>
              </a:pPr>
              <a:endParaRPr lang="ja-JP" altLang="en-US" sz="1400"/>
            </a:p>
            <a:p>
              <a:pPr algn="ctr">
                <a:spcBef>
                  <a:spcPct val="50000"/>
                </a:spcBef>
              </a:pPr>
              <a:endParaRPr lang="ja-JP" altLang="en-US" sz="1400"/>
            </a:p>
            <a:p>
              <a:pPr algn="ctr">
                <a:spcBef>
                  <a:spcPct val="50000"/>
                </a:spcBef>
              </a:pPr>
              <a:r>
                <a:rPr lang="ja-JP" altLang="en-US" sz="1400"/>
                <a:t>　　　　　　　　　</a:t>
              </a:r>
            </a:p>
            <a:p>
              <a:pPr algn="ctr">
                <a:spcBef>
                  <a:spcPct val="50000"/>
                </a:spcBef>
              </a:pPr>
              <a:r>
                <a:rPr lang="ja-JP" altLang="en-US" sz="1400"/>
                <a:t>２）</a:t>
              </a:r>
              <a:r>
                <a:rPr lang="ja-JP" altLang="en-US" sz="1400" b="1"/>
                <a:t>特性ごとに幾つもの要因図をつくる</a:t>
              </a:r>
            </a:p>
            <a:p>
              <a:pPr algn="ctr">
                <a:spcBef>
                  <a:spcPct val="50000"/>
                </a:spcBef>
              </a:pPr>
              <a:endParaRPr lang="ja-JP" altLang="en-US" sz="1400"/>
            </a:p>
            <a:p>
              <a:pPr algn="ctr">
                <a:spcBef>
                  <a:spcPct val="50000"/>
                </a:spcBef>
              </a:pPr>
              <a:endParaRPr lang="ja-JP" altLang="en-US" sz="1400"/>
            </a:p>
            <a:p>
              <a:pPr algn="ctr">
                <a:spcBef>
                  <a:spcPct val="50000"/>
                </a:spcBef>
              </a:pPr>
              <a:endParaRPr lang="ja-JP" altLang="en-US" sz="1400"/>
            </a:p>
            <a:p>
              <a:pPr algn="ctr">
                <a:spcBef>
                  <a:spcPct val="50000"/>
                </a:spcBef>
              </a:pPr>
              <a:endParaRPr lang="en-US" altLang="ja-JP" sz="1400"/>
            </a:p>
          </p:txBody>
        </p:sp>
        <p:sp>
          <p:nvSpPr>
            <p:cNvPr id="292870" name="Text Box 6"/>
            <p:cNvSpPr txBox="1">
              <a:spLocks noChangeArrowheads="1"/>
            </p:cNvSpPr>
            <p:nvPr/>
          </p:nvSpPr>
          <p:spPr bwMode="auto">
            <a:xfrm>
              <a:off x="3702" y="2471"/>
              <a:ext cx="1838" cy="748"/>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12700">
                  <a:solidFill>
                    <a:srgbClr val="FF0000"/>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a:t>
              </a:r>
              <a:r>
                <a:rPr lang="en-US" altLang="ja-JP" sz="1200"/>
                <a:t>A</a:t>
              </a:r>
              <a:r>
                <a:rPr lang="ja-JP" altLang="en-US" sz="1200"/>
                <a:t>製品の不良が多い」と書くと形状不良や材料不良や加工不良の内容が一緒に入ってしまう。　　　　　　　　　　　　　　　　　　　　　</a:t>
              </a:r>
              <a:r>
                <a:rPr lang="en-US" altLang="ja-JP" sz="1200"/>
                <a:t>｢</a:t>
              </a:r>
              <a:r>
                <a:rPr lang="ja-JP" altLang="en-US" sz="1200"/>
                <a:t>ｷｽﾞ不良が多い」　「寸法誤差が発生」というように不良内容を層別して特性要因図を作ってください。　　　　　　　　　　　　　　　</a:t>
              </a:r>
            </a:p>
          </p:txBody>
        </p:sp>
        <p:sp>
          <p:nvSpPr>
            <p:cNvPr id="292871" name="Text Box 7"/>
            <p:cNvSpPr txBox="1">
              <a:spLocks noChangeArrowheads="1"/>
            </p:cNvSpPr>
            <p:nvPr/>
          </p:nvSpPr>
          <p:spPr bwMode="auto">
            <a:xfrm>
              <a:off x="3577" y="1141"/>
              <a:ext cx="1480" cy="192"/>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12700">
                  <a:solidFill>
                    <a:srgbClr val="FF0000"/>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特性を書くときの注意事項</a:t>
              </a:r>
            </a:p>
          </p:txBody>
        </p:sp>
        <p:sp>
          <p:nvSpPr>
            <p:cNvPr id="292872" name="Rectangle 8"/>
            <p:cNvSpPr>
              <a:spLocks noChangeArrowheads="1"/>
            </p:cNvSpPr>
            <p:nvPr/>
          </p:nvSpPr>
          <p:spPr bwMode="auto">
            <a:xfrm>
              <a:off x="3576" y="1342"/>
              <a:ext cx="2057" cy="1994"/>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12700">
                  <a:solidFill>
                    <a:srgbClr val="FF0000"/>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92873" name="Text Box 9"/>
            <p:cNvSpPr txBox="1">
              <a:spLocks noChangeArrowheads="1"/>
            </p:cNvSpPr>
            <p:nvPr/>
          </p:nvSpPr>
          <p:spPr bwMode="auto">
            <a:xfrm>
              <a:off x="3708" y="1658"/>
              <a:ext cx="1838" cy="518"/>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12700">
                  <a:solidFill>
                    <a:srgbClr val="FF0000"/>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特性要因図は仕事の結果から、　　　　　　なぜ、なぜ、なぜを繰り返して要因を追求するものですので特性に「なぜ」　「のか」は不要です。　　　　　　　　　　　　　　　　</a:t>
              </a:r>
            </a:p>
          </p:txBody>
        </p:sp>
      </p:grpSp>
      <p:sp>
        <p:nvSpPr>
          <p:cNvPr id="292875" name="Rectangle 11"/>
          <p:cNvSpPr>
            <a:spLocks noChangeArrowheads="1"/>
          </p:cNvSpPr>
          <p:nvPr/>
        </p:nvSpPr>
        <p:spPr bwMode="auto">
          <a:xfrm>
            <a:off x="209550" y="198438"/>
            <a:ext cx="4384675" cy="519112"/>
          </a:xfrm>
          <a:prstGeom prst="rect">
            <a:avLst/>
          </a:prstGeom>
          <a:solidFill>
            <a:srgbClr val="66FF66"/>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b="1"/>
              <a:t>手順２</a:t>
            </a:r>
            <a:r>
              <a:rPr lang="ja-JP" altLang="en-US" sz="2800" b="1"/>
              <a:t>　特性と背骨を書く</a:t>
            </a:r>
            <a:endParaRPr lang="ja-JP" altLang="en-US" sz="2800"/>
          </a:p>
        </p:txBody>
      </p:sp>
      <p:sp>
        <p:nvSpPr>
          <p:cNvPr id="292876" name="Text Box 12"/>
          <p:cNvSpPr txBox="1">
            <a:spLocks noChangeArrowheads="1"/>
          </p:cNvSpPr>
          <p:nvPr/>
        </p:nvSpPr>
        <p:spPr bwMode="auto">
          <a:xfrm>
            <a:off x="549275" y="6194425"/>
            <a:ext cx="45672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b="1"/>
              <a:t>図２　「食堂が混雑する」の特性要因図</a:t>
            </a:r>
          </a:p>
        </p:txBody>
      </p:sp>
      <p:grpSp>
        <p:nvGrpSpPr>
          <p:cNvPr id="292877" name="Group 13"/>
          <p:cNvGrpSpPr>
            <a:grpSpLocks/>
          </p:cNvGrpSpPr>
          <p:nvPr/>
        </p:nvGrpSpPr>
        <p:grpSpPr bwMode="auto">
          <a:xfrm>
            <a:off x="3044825" y="2727325"/>
            <a:ext cx="1782763" cy="869950"/>
            <a:chOff x="2962" y="1710"/>
            <a:chExt cx="1123" cy="548"/>
          </a:xfrm>
        </p:grpSpPr>
        <p:sp>
          <p:nvSpPr>
            <p:cNvPr id="292878" name="Text Box 14"/>
            <p:cNvSpPr txBox="1">
              <a:spLocks noChangeArrowheads="1"/>
            </p:cNvSpPr>
            <p:nvPr/>
          </p:nvSpPr>
          <p:spPr bwMode="auto">
            <a:xfrm>
              <a:off x="2962" y="1710"/>
              <a:ext cx="558"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2000" b="1">
                  <a:solidFill>
                    <a:srgbClr val="008000"/>
                  </a:solidFill>
                </a:rPr>
                <a:t>特性</a:t>
              </a:r>
            </a:p>
          </p:txBody>
        </p:sp>
        <p:sp>
          <p:nvSpPr>
            <p:cNvPr id="292879" name="Line 15"/>
            <p:cNvSpPr>
              <a:spLocks noChangeShapeType="1"/>
            </p:cNvSpPr>
            <p:nvPr/>
          </p:nvSpPr>
          <p:spPr bwMode="auto">
            <a:xfrm>
              <a:off x="3401" y="1856"/>
              <a:ext cx="238" cy="64"/>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2880" name="Line 16"/>
            <p:cNvSpPr>
              <a:spLocks noChangeShapeType="1"/>
            </p:cNvSpPr>
            <p:nvPr/>
          </p:nvSpPr>
          <p:spPr bwMode="auto">
            <a:xfrm flipH="1">
              <a:off x="3547" y="1920"/>
              <a:ext cx="101" cy="27"/>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2881" name="Line 17"/>
            <p:cNvSpPr>
              <a:spLocks noChangeShapeType="1"/>
            </p:cNvSpPr>
            <p:nvPr/>
          </p:nvSpPr>
          <p:spPr bwMode="auto">
            <a:xfrm>
              <a:off x="3547" y="1947"/>
              <a:ext cx="538" cy="311"/>
            </a:xfrm>
            <a:prstGeom prst="line">
              <a:avLst/>
            </a:prstGeom>
            <a:noFill/>
            <a:ln w="12700">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292882" name="Text Box 18"/>
          <p:cNvSpPr txBox="1">
            <a:spLocks noChangeArrowheads="1"/>
          </p:cNvSpPr>
          <p:nvPr/>
        </p:nvSpPr>
        <p:spPr bwMode="auto">
          <a:xfrm>
            <a:off x="4922838" y="2255838"/>
            <a:ext cx="458787" cy="378301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800">
                <a:solidFill>
                  <a:srgbClr val="FF0000"/>
                </a:solidFill>
              </a:rPr>
              <a:t>（なぜ）</a:t>
            </a:r>
            <a:r>
              <a:rPr lang="ja-JP" altLang="en-US" sz="1800" b="1"/>
              <a:t>食堂が混雑する</a:t>
            </a:r>
            <a:r>
              <a:rPr lang="ja-JP" altLang="en-US" sz="1800" b="1">
                <a:solidFill>
                  <a:srgbClr val="FF3300"/>
                </a:solidFill>
              </a:rPr>
              <a:t>（</a:t>
            </a:r>
            <a:r>
              <a:rPr lang="ja-JP" altLang="en-US" sz="1800">
                <a:solidFill>
                  <a:srgbClr val="FF0000"/>
                </a:solidFill>
              </a:rPr>
              <a:t>のか）</a:t>
            </a:r>
          </a:p>
        </p:txBody>
      </p:sp>
      <p:sp>
        <p:nvSpPr>
          <p:cNvPr id="292883" name="Text Box 19"/>
          <p:cNvSpPr txBox="1">
            <a:spLocks noChangeArrowheads="1"/>
          </p:cNvSpPr>
          <p:nvPr/>
        </p:nvSpPr>
        <p:spPr bwMode="auto">
          <a:xfrm>
            <a:off x="509588" y="1014413"/>
            <a:ext cx="564197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800"/>
              <a:t>図２のように　</a:t>
            </a:r>
            <a:r>
              <a:rPr lang="ja-JP" altLang="en-US" sz="1800">
                <a:solidFill>
                  <a:srgbClr val="FF0000"/>
                </a:solidFill>
              </a:rPr>
              <a:t>①右端に特性を書く　</a:t>
            </a:r>
          </a:p>
        </p:txBody>
      </p:sp>
      <p:grpSp>
        <p:nvGrpSpPr>
          <p:cNvPr id="292884" name="Group 20"/>
          <p:cNvGrpSpPr>
            <a:grpSpLocks/>
          </p:cNvGrpSpPr>
          <p:nvPr/>
        </p:nvGrpSpPr>
        <p:grpSpPr bwMode="auto">
          <a:xfrm>
            <a:off x="200025" y="1808163"/>
            <a:ext cx="5246688" cy="2347912"/>
            <a:chOff x="126" y="1139"/>
            <a:chExt cx="3305" cy="1479"/>
          </a:xfrm>
        </p:grpSpPr>
        <p:sp>
          <p:nvSpPr>
            <p:cNvPr id="292885" name="Line 21"/>
            <p:cNvSpPr>
              <a:spLocks noChangeShapeType="1"/>
            </p:cNvSpPr>
            <p:nvPr/>
          </p:nvSpPr>
          <p:spPr bwMode="auto">
            <a:xfrm>
              <a:off x="428" y="2618"/>
              <a:ext cx="2651" cy="0"/>
            </a:xfrm>
            <a:prstGeom prst="line">
              <a:avLst/>
            </a:prstGeom>
            <a:noFill/>
            <a:ln w="57150">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292886" name="Group 22"/>
            <p:cNvGrpSpPr>
              <a:grpSpLocks/>
            </p:cNvGrpSpPr>
            <p:nvPr/>
          </p:nvGrpSpPr>
          <p:grpSpPr bwMode="auto">
            <a:xfrm>
              <a:off x="126" y="1718"/>
              <a:ext cx="1207" cy="865"/>
              <a:chOff x="1170" y="1710"/>
              <a:chExt cx="1207" cy="865"/>
            </a:xfrm>
          </p:grpSpPr>
          <p:sp>
            <p:nvSpPr>
              <p:cNvPr id="292887" name="Text Box 23"/>
              <p:cNvSpPr txBox="1">
                <a:spLocks noChangeArrowheads="1"/>
              </p:cNvSpPr>
              <p:nvPr/>
            </p:nvSpPr>
            <p:spPr bwMode="auto">
              <a:xfrm>
                <a:off x="1170" y="1710"/>
                <a:ext cx="704"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2000" b="1">
                    <a:solidFill>
                      <a:srgbClr val="008000"/>
                    </a:solidFill>
                  </a:rPr>
                  <a:t>背骨</a:t>
                </a:r>
              </a:p>
            </p:txBody>
          </p:sp>
          <p:sp>
            <p:nvSpPr>
              <p:cNvPr id="292888" name="Line 24"/>
              <p:cNvSpPr>
                <a:spLocks noChangeShapeType="1"/>
              </p:cNvSpPr>
              <p:nvPr/>
            </p:nvSpPr>
            <p:spPr bwMode="auto">
              <a:xfrm>
                <a:off x="1563" y="1947"/>
                <a:ext cx="458" cy="264"/>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2889" name="Line 25"/>
              <p:cNvSpPr>
                <a:spLocks noChangeShapeType="1"/>
              </p:cNvSpPr>
              <p:nvPr/>
            </p:nvSpPr>
            <p:spPr bwMode="auto">
              <a:xfrm flipH="1">
                <a:off x="1765" y="2213"/>
                <a:ext cx="256"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2890" name="Line 26"/>
              <p:cNvSpPr>
                <a:spLocks noChangeShapeType="1"/>
              </p:cNvSpPr>
              <p:nvPr/>
            </p:nvSpPr>
            <p:spPr bwMode="auto">
              <a:xfrm>
                <a:off x="1765" y="2222"/>
                <a:ext cx="612" cy="353"/>
              </a:xfrm>
              <a:prstGeom prst="line">
                <a:avLst/>
              </a:prstGeom>
              <a:noFill/>
              <a:ln w="12700">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292891" name="Text Box 27"/>
            <p:cNvSpPr txBox="1">
              <a:spLocks noChangeArrowheads="1"/>
            </p:cNvSpPr>
            <p:nvPr/>
          </p:nvSpPr>
          <p:spPr bwMode="auto">
            <a:xfrm>
              <a:off x="1150" y="1139"/>
              <a:ext cx="22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800">
                  <a:solidFill>
                    <a:srgbClr val="FF0000"/>
                  </a:solidFill>
                </a:rPr>
                <a:t>③</a:t>
              </a:r>
              <a:r>
                <a:rPr lang="ja-JP" altLang="en-US" sz="1800">
                  <a:solidFill>
                    <a:srgbClr val="FF0000"/>
                  </a:solidFill>
                </a:rPr>
                <a:t>左から右へ太い背骨を書く</a:t>
              </a:r>
            </a:p>
          </p:txBody>
        </p:sp>
      </p:grpSp>
      <p:sp>
        <p:nvSpPr>
          <p:cNvPr id="292892" name="Text Box 28"/>
          <p:cNvSpPr txBox="1">
            <a:spLocks noChangeArrowheads="1"/>
          </p:cNvSpPr>
          <p:nvPr/>
        </p:nvSpPr>
        <p:spPr bwMode="auto">
          <a:xfrm>
            <a:off x="1831975" y="1401763"/>
            <a:ext cx="43497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800">
                <a:solidFill>
                  <a:srgbClr val="FF0000"/>
                </a:solidFill>
              </a:rPr>
              <a:t>②</a:t>
            </a:r>
            <a:r>
              <a:rPr lang="ja-JP" altLang="en-US" sz="1800">
                <a:solidFill>
                  <a:srgbClr val="FF0000"/>
                </a:solidFill>
              </a:rPr>
              <a:t>四角の枠で囲む　</a:t>
            </a:r>
          </a:p>
        </p:txBody>
      </p:sp>
      <p:sp>
        <p:nvSpPr>
          <p:cNvPr id="292893" name="Text Box 29"/>
          <p:cNvSpPr txBox="1">
            <a:spLocks noChangeArrowheads="1"/>
          </p:cNvSpPr>
          <p:nvPr/>
        </p:nvSpPr>
        <p:spPr bwMode="auto">
          <a:xfrm>
            <a:off x="8405813" y="100013"/>
            <a:ext cx="7381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a:t>P</a:t>
            </a:r>
            <a:r>
              <a:rPr lang="ja-JP" altLang="en-US" sz="1600"/>
              <a:t>４１</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292884"/>
                                        </p:tgtEl>
                                        <p:attrNameLst>
                                          <p:attrName>style.visibility</p:attrName>
                                        </p:attrNameLst>
                                      </p:cBhvr>
                                      <p:to>
                                        <p:strVal val="visible"/>
                                      </p:to>
                                    </p:set>
                                    <p:anim calcmode="lin" valueType="num">
                                      <p:cBhvr additive="base">
                                        <p:cTn id="7" dur="500" fill="hold"/>
                                        <p:tgtEl>
                                          <p:spTgt spid="292884"/>
                                        </p:tgtEl>
                                        <p:attrNameLst>
                                          <p:attrName>ppt_x</p:attrName>
                                        </p:attrNameLst>
                                      </p:cBhvr>
                                      <p:tavLst>
                                        <p:tav tm="0">
                                          <p:val>
                                            <p:strVal val="0-#ppt_w/2"/>
                                          </p:val>
                                        </p:tav>
                                        <p:tav tm="100000">
                                          <p:val>
                                            <p:strVal val="#ppt_x"/>
                                          </p:val>
                                        </p:tav>
                                      </p:tavLst>
                                    </p:anim>
                                    <p:anim calcmode="lin" valueType="num">
                                      <p:cBhvr additive="base">
                                        <p:cTn id="8" dur="500" fill="hold"/>
                                        <p:tgtEl>
                                          <p:spTgt spid="292884"/>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292867"/>
                                        </p:tgtEl>
                                        <p:attrNameLst>
                                          <p:attrName>style.visibility</p:attrName>
                                        </p:attrNameLst>
                                      </p:cBhvr>
                                      <p:to>
                                        <p:strVal val="visible"/>
                                      </p:to>
                                    </p:set>
                                    <p:anim calcmode="lin" valueType="num">
                                      <p:cBhvr additive="base">
                                        <p:cTn id="13" dur="500" fill="hold"/>
                                        <p:tgtEl>
                                          <p:spTgt spid="292867"/>
                                        </p:tgtEl>
                                        <p:attrNameLst>
                                          <p:attrName>ppt_x</p:attrName>
                                        </p:attrNameLst>
                                      </p:cBhvr>
                                      <p:tavLst>
                                        <p:tav tm="0">
                                          <p:val>
                                            <p:strVal val="0-#ppt_w/2"/>
                                          </p:val>
                                        </p:tav>
                                        <p:tav tm="100000">
                                          <p:val>
                                            <p:strVal val="#ppt_x"/>
                                          </p:val>
                                        </p:tav>
                                      </p:tavLst>
                                    </p:anim>
                                    <p:anim calcmode="lin" valueType="num">
                                      <p:cBhvr additive="base">
                                        <p:cTn id="14" dur="500" fill="hold"/>
                                        <p:tgtEl>
                                          <p:spTgt spid="29286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4915" name="Rectangle 3"/>
          <p:cNvSpPr>
            <a:spLocks noChangeArrowheads="1"/>
          </p:cNvSpPr>
          <p:nvPr/>
        </p:nvSpPr>
        <p:spPr bwMode="auto">
          <a:xfrm>
            <a:off x="307975" y="111125"/>
            <a:ext cx="4079875" cy="519113"/>
          </a:xfrm>
          <a:prstGeom prst="rect">
            <a:avLst/>
          </a:prstGeom>
          <a:solidFill>
            <a:srgbClr val="66FF66"/>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b="1"/>
              <a:t>手順３</a:t>
            </a:r>
            <a:r>
              <a:rPr lang="ja-JP" altLang="en-US" sz="2800" b="1"/>
              <a:t>　　大骨を作る</a:t>
            </a:r>
            <a:endParaRPr lang="ja-JP" altLang="en-US" sz="2800"/>
          </a:p>
        </p:txBody>
      </p:sp>
      <p:sp>
        <p:nvSpPr>
          <p:cNvPr id="294916" name="Line 4"/>
          <p:cNvSpPr>
            <a:spLocks noChangeShapeType="1"/>
          </p:cNvSpPr>
          <p:nvPr/>
        </p:nvSpPr>
        <p:spPr bwMode="auto">
          <a:xfrm>
            <a:off x="709613" y="4443413"/>
            <a:ext cx="3125787" cy="0"/>
          </a:xfrm>
          <a:prstGeom prst="line">
            <a:avLst/>
          </a:prstGeom>
          <a:noFill/>
          <a:ln w="57150">
            <a:solidFill>
              <a:schemeClr val="tx2"/>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4917" name="Text Box 5"/>
          <p:cNvSpPr txBox="1">
            <a:spLocks noChangeArrowheads="1"/>
          </p:cNvSpPr>
          <p:nvPr/>
        </p:nvSpPr>
        <p:spPr bwMode="auto">
          <a:xfrm>
            <a:off x="3875088" y="2935288"/>
            <a:ext cx="487362" cy="3062287"/>
          </a:xfrm>
          <a:prstGeom prst="rect">
            <a:avLst/>
          </a:prstGeom>
          <a:solidFill>
            <a:srgbClr val="66FF66"/>
          </a:solidFill>
          <a:ln w="28575">
            <a:solidFill>
              <a:schemeClr val="tx2"/>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800" b="1">
                <a:solidFill>
                  <a:schemeClr val="tx2"/>
                </a:solidFill>
              </a:rPr>
              <a:t>食堂が混雑する</a:t>
            </a:r>
          </a:p>
        </p:txBody>
      </p:sp>
      <p:sp>
        <p:nvSpPr>
          <p:cNvPr id="294918" name="Text Box 6"/>
          <p:cNvSpPr txBox="1">
            <a:spLocks noChangeArrowheads="1"/>
          </p:cNvSpPr>
          <p:nvPr/>
        </p:nvSpPr>
        <p:spPr bwMode="auto">
          <a:xfrm>
            <a:off x="395288" y="6294438"/>
            <a:ext cx="41354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b="1"/>
              <a:t>図３　「食堂が混雑する」の特性要因図</a:t>
            </a:r>
          </a:p>
        </p:txBody>
      </p:sp>
      <p:grpSp>
        <p:nvGrpSpPr>
          <p:cNvPr id="294919" name="Group 7"/>
          <p:cNvGrpSpPr>
            <a:grpSpLocks/>
          </p:cNvGrpSpPr>
          <p:nvPr/>
        </p:nvGrpSpPr>
        <p:grpSpPr bwMode="auto">
          <a:xfrm>
            <a:off x="476250" y="671513"/>
            <a:ext cx="5956300" cy="5243512"/>
            <a:chOff x="300" y="423"/>
            <a:chExt cx="3752" cy="3303"/>
          </a:xfrm>
        </p:grpSpPr>
        <p:sp>
          <p:nvSpPr>
            <p:cNvPr id="294920" name="Line 8"/>
            <p:cNvSpPr>
              <a:spLocks noChangeShapeType="1"/>
            </p:cNvSpPr>
            <p:nvPr/>
          </p:nvSpPr>
          <p:spPr bwMode="auto">
            <a:xfrm flipH="1">
              <a:off x="815" y="2301"/>
              <a:ext cx="134" cy="36"/>
            </a:xfrm>
            <a:prstGeom prst="line">
              <a:avLst/>
            </a:prstGeom>
            <a:noFill/>
            <a:ln w="12700">
              <a:solidFill>
                <a:schemeClr val="tx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4921" name="Line 9"/>
            <p:cNvSpPr>
              <a:spLocks noChangeShapeType="1"/>
            </p:cNvSpPr>
            <p:nvPr/>
          </p:nvSpPr>
          <p:spPr bwMode="auto">
            <a:xfrm>
              <a:off x="638" y="2218"/>
              <a:ext cx="309" cy="83"/>
            </a:xfrm>
            <a:prstGeom prst="line">
              <a:avLst/>
            </a:prstGeom>
            <a:noFill/>
            <a:ln w="12700">
              <a:solidFill>
                <a:schemeClr val="tx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294922" name="Group 10"/>
            <p:cNvGrpSpPr>
              <a:grpSpLocks/>
            </p:cNvGrpSpPr>
            <p:nvPr/>
          </p:nvGrpSpPr>
          <p:grpSpPr bwMode="auto">
            <a:xfrm>
              <a:off x="300" y="423"/>
              <a:ext cx="3752" cy="3303"/>
              <a:chOff x="300" y="423"/>
              <a:chExt cx="3752" cy="3303"/>
            </a:xfrm>
          </p:grpSpPr>
          <p:sp>
            <p:nvSpPr>
              <p:cNvPr id="294923" name="Text Box 11"/>
              <p:cNvSpPr txBox="1">
                <a:spLocks noChangeArrowheads="1"/>
              </p:cNvSpPr>
              <p:nvPr/>
            </p:nvSpPr>
            <p:spPr bwMode="auto">
              <a:xfrm>
                <a:off x="342" y="423"/>
                <a:ext cx="3710" cy="3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b="1"/>
                  <a:t>図３のように要因＊を４つ～８つくらいに分類し四角の枠で囲い　背骨・特性に向い流れるように斜めに大骨を書きます。</a:t>
                </a:r>
              </a:p>
            </p:txBody>
          </p:sp>
          <p:sp>
            <p:nvSpPr>
              <p:cNvPr id="294924" name="Line 12"/>
              <p:cNvSpPr>
                <a:spLocks noChangeShapeType="1"/>
              </p:cNvSpPr>
              <p:nvPr/>
            </p:nvSpPr>
            <p:spPr bwMode="auto">
              <a:xfrm flipV="1">
                <a:off x="734" y="2777"/>
                <a:ext cx="432" cy="749"/>
              </a:xfrm>
              <a:prstGeom prst="line">
                <a:avLst/>
              </a:prstGeom>
              <a:noFill/>
              <a:ln w="28575">
                <a:solidFill>
                  <a:schemeClr val="tx1"/>
                </a:solidFill>
                <a:round/>
                <a:headEnd type="none" w="sm" len="sm"/>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4925" name="Line 13"/>
              <p:cNvSpPr>
                <a:spLocks noChangeShapeType="1"/>
              </p:cNvSpPr>
              <p:nvPr/>
            </p:nvSpPr>
            <p:spPr bwMode="auto">
              <a:xfrm flipV="1">
                <a:off x="1613" y="2783"/>
                <a:ext cx="432" cy="749"/>
              </a:xfrm>
              <a:prstGeom prst="line">
                <a:avLst/>
              </a:prstGeom>
              <a:noFill/>
              <a:ln w="28575">
                <a:solidFill>
                  <a:schemeClr val="tx1"/>
                </a:solidFill>
                <a:round/>
                <a:headEnd type="none" w="sm" len="sm"/>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4926" name="Text Box 14"/>
              <p:cNvSpPr txBox="1">
                <a:spLocks noChangeArrowheads="1"/>
              </p:cNvSpPr>
              <p:nvPr/>
            </p:nvSpPr>
            <p:spPr bwMode="auto">
              <a:xfrm>
                <a:off x="1323" y="3522"/>
                <a:ext cx="877" cy="200"/>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solidFill>
                      <a:srgbClr val="FF0000"/>
                    </a:solidFill>
                  </a:rPr>
                  <a:t>調理・配膳者</a:t>
                </a:r>
              </a:p>
            </p:txBody>
          </p:sp>
          <p:sp>
            <p:nvSpPr>
              <p:cNvPr id="294927" name="Text Box 15"/>
              <p:cNvSpPr txBox="1">
                <a:spLocks noChangeArrowheads="1"/>
              </p:cNvSpPr>
              <p:nvPr/>
            </p:nvSpPr>
            <p:spPr bwMode="auto">
              <a:xfrm>
                <a:off x="373" y="3526"/>
                <a:ext cx="722" cy="200"/>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solidFill>
                      <a:srgbClr val="FF0000"/>
                    </a:solidFill>
                  </a:rPr>
                  <a:t>利用者</a:t>
                </a:r>
              </a:p>
            </p:txBody>
          </p:sp>
          <p:sp>
            <p:nvSpPr>
              <p:cNvPr id="294928" name="Text Box 16"/>
              <p:cNvSpPr txBox="1">
                <a:spLocks noChangeArrowheads="1"/>
              </p:cNvSpPr>
              <p:nvPr/>
            </p:nvSpPr>
            <p:spPr bwMode="auto">
              <a:xfrm>
                <a:off x="300" y="2118"/>
                <a:ext cx="420" cy="231"/>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800" b="1">
                    <a:solidFill>
                      <a:srgbClr val="33CC33"/>
                    </a:solidFill>
                  </a:rPr>
                  <a:t>大骨</a:t>
                </a:r>
              </a:p>
            </p:txBody>
          </p:sp>
          <p:sp>
            <p:nvSpPr>
              <p:cNvPr id="294929" name="Line 17"/>
              <p:cNvSpPr>
                <a:spLocks noChangeShapeType="1"/>
              </p:cNvSpPr>
              <p:nvPr/>
            </p:nvSpPr>
            <p:spPr bwMode="auto">
              <a:xfrm>
                <a:off x="935" y="2070"/>
                <a:ext cx="418" cy="724"/>
              </a:xfrm>
              <a:prstGeom prst="line">
                <a:avLst/>
              </a:prstGeom>
              <a:noFill/>
              <a:ln w="28575">
                <a:solidFill>
                  <a:schemeClr val="tx1"/>
                </a:solidFill>
                <a:round/>
                <a:headEnd type="none" w="sm" len="sm"/>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4930" name="Line 18"/>
              <p:cNvSpPr>
                <a:spLocks noChangeShapeType="1"/>
              </p:cNvSpPr>
              <p:nvPr/>
            </p:nvSpPr>
            <p:spPr bwMode="auto">
              <a:xfrm>
                <a:off x="1814" y="2079"/>
                <a:ext cx="427" cy="739"/>
              </a:xfrm>
              <a:prstGeom prst="line">
                <a:avLst/>
              </a:prstGeom>
              <a:noFill/>
              <a:ln w="28575">
                <a:solidFill>
                  <a:schemeClr val="tx1"/>
                </a:solidFill>
                <a:round/>
                <a:headEnd type="none" w="sm" len="sm"/>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4931" name="Text Box 19"/>
              <p:cNvSpPr txBox="1">
                <a:spLocks noChangeArrowheads="1"/>
              </p:cNvSpPr>
              <p:nvPr/>
            </p:nvSpPr>
            <p:spPr bwMode="auto">
              <a:xfrm>
                <a:off x="597" y="1860"/>
                <a:ext cx="603" cy="200"/>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solidFill>
                      <a:srgbClr val="FF0000"/>
                    </a:solidFill>
                  </a:rPr>
                  <a:t>食堂施設</a:t>
                </a:r>
              </a:p>
            </p:txBody>
          </p:sp>
          <p:sp>
            <p:nvSpPr>
              <p:cNvPr id="294932" name="Text Box 20"/>
              <p:cNvSpPr txBox="1">
                <a:spLocks noChangeArrowheads="1"/>
              </p:cNvSpPr>
              <p:nvPr/>
            </p:nvSpPr>
            <p:spPr bwMode="auto">
              <a:xfrm>
                <a:off x="1503" y="1875"/>
                <a:ext cx="629" cy="200"/>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solidFill>
                      <a:srgbClr val="FF0000"/>
                    </a:solidFill>
                  </a:rPr>
                  <a:t>運営方法</a:t>
                </a:r>
              </a:p>
            </p:txBody>
          </p:sp>
          <p:sp>
            <p:nvSpPr>
              <p:cNvPr id="294933" name="Line 21"/>
              <p:cNvSpPr>
                <a:spLocks noChangeShapeType="1"/>
              </p:cNvSpPr>
              <p:nvPr/>
            </p:nvSpPr>
            <p:spPr bwMode="auto">
              <a:xfrm>
                <a:off x="812" y="2337"/>
                <a:ext cx="344" cy="92"/>
              </a:xfrm>
              <a:prstGeom prst="line">
                <a:avLst/>
              </a:prstGeom>
              <a:noFill/>
              <a:ln w="12700">
                <a:solidFill>
                  <a:schemeClr val="tx1"/>
                </a:solidFill>
                <a:round/>
                <a:headEnd type="none" w="sm" len="sm"/>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grpSp>
        <p:nvGrpSpPr>
          <p:cNvPr id="294934" name="Group 22"/>
          <p:cNvGrpSpPr>
            <a:grpSpLocks/>
          </p:cNvGrpSpPr>
          <p:nvPr/>
        </p:nvGrpSpPr>
        <p:grpSpPr bwMode="auto">
          <a:xfrm>
            <a:off x="203200" y="1570038"/>
            <a:ext cx="4165600" cy="1362075"/>
            <a:chOff x="128" y="989"/>
            <a:chExt cx="2624" cy="858"/>
          </a:xfrm>
        </p:grpSpPr>
        <p:sp>
          <p:nvSpPr>
            <p:cNvPr id="294935" name="Rectangle 23"/>
            <p:cNvSpPr>
              <a:spLocks noChangeArrowheads="1"/>
            </p:cNvSpPr>
            <p:nvPr/>
          </p:nvSpPr>
          <p:spPr bwMode="auto">
            <a:xfrm>
              <a:off x="128" y="989"/>
              <a:ext cx="2624" cy="503"/>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94936" name="Text Box 24"/>
            <p:cNvSpPr txBox="1">
              <a:spLocks noChangeArrowheads="1"/>
            </p:cNvSpPr>
            <p:nvPr/>
          </p:nvSpPr>
          <p:spPr bwMode="auto">
            <a:xfrm>
              <a:off x="237" y="1025"/>
              <a:ext cx="2459" cy="4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ここで要因というのは、特性（仕事の結果）に影響を与えると考えられる大きな要因のことで</a:t>
              </a:r>
              <a:r>
                <a:rPr lang="ja-JP" altLang="en-US" sz="1400">
                  <a:solidFill>
                    <a:srgbClr val="FF0000"/>
                  </a:solidFill>
                </a:rPr>
                <a:t>要因の大分類項目</a:t>
              </a:r>
              <a:r>
                <a:rPr lang="ja-JP" altLang="en-US" sz="1200"/>
                <a:t>と　　考えればよいでしょう。　　　　　　　　　　　　　　　　　　　　　</a:t>
              </a:r>
            </a:p>
          </p:txBody>
        </p:sp>
        <p:sp>
          <p:nvSpPr>
            <p:cNvPr id="294937" name="Line 25"/>
            <p:cNvSpPr>
              <a:spLocks noChangeShapeType="1"/>
            </p:cNvSpPr>
            <p:nvPr/>
          </p:nvSpPr>
          <p:spPr bwMode="auto">
            <a:xfrm>
              <a:off x="1992" y="1308"/>
              <a:ext cx="0" cy="539"/>
            </a:xfrm>
            <a:prstGeom prst="line">
              <a:avLst/>
            </a:prstGeom>
            <a:noFill/>
            <a:ln w="22225">
              <a:solidFill>
                <a:srgbClr val="FF3300"/>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4938" name="Line 26"/>
            <p:cNvSpPr>
              <a:spLocks noChangeShapeType="1"/>
            </p:cNvSpPr>
            <p:nvPr/>
          </p:nvSpPr>
          <p:spPr bwMode="auto">
            <a:xfrm flipH="1">
              <a:off x="1094" y="1308"/>
              <a:ext cx="898" cy="530"/>
            </a:xfrm>
            <a:prstGeom prst="line">
              <a:avLst/>
            </a:prstGeom>
            <a:noFill/>
            <a:ln w="22225">
              <a:solidFill>
                <a:srgbClr val="FF3300"/>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294939" name="Group 27"/>
          <p:cNvGrpSpPr>
            <a:grpSpLocks/>
          </p:cNvGrpSpPr>
          <p:nvPr/>
        </p:nvGrpSpPr>
        <p:grpSpPr bwMode="auto">
          <a:xfrm>
            <a:off x="4892675" y="1206500"/>
            <a:ext cx="4278313" cy="4684713"/>
            <a:chOff x="3082" y="760"/>
            <a:chExt cx="2695" cy="2951"/>
          </a:xfrm>
        </p:grpSpPr>
        <p:sp>
          <p:nvSpPr>
            <p:cNvPr id="294940" name="Rectangle 28"/>
            <p:cNvSpPr>
              <a:spLocks noChangeArrowheads="1"/>
            </p:cNvSpPr>
            <p:nvPr/>
          </p:nvSpPr>
          <p:spPr bwMode="auto">
            <a:xfrm>
              <a:off x="3082" y="1049"/>
              <a:ext cx="2564" cy="2662"/>
            </a:xfrm>
            <a:prstGeom prst="rect">
              <a:avLst/>
            </a:prstGeom>
            <a:solidFill>
              <a:srgbClr val="FFFF99"/>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94941" name="Text Box 29"/>
            <p:cNvSpPr txBox="1">
              <a:spLocks noChangeArrowheads="1"/>
            </p:cNvSpPr>
            <p:nvPr/>
          </p:nvSpPr>
          <p:spPr bwMode="auto">
            <a:xfrm>
              <a:off x="3442" y="760"/>
              <a:ext cx="1401"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2000"/>
                <a:t>要因の大分類項目</a:t>
              </a:r>
            </a:p>
          </p:txBody>
        </p:sp>
        <p:sp>
          <p:nvSpPr>
            <p:cNvPr id="294942" name="Text Box 30"/>
            <p:cNvSpPr txBox="1">
              <a:spLocks noChangeArrowheads="1"/>
            </p:cNvSpPr>
            <p:nvPr/>
          </p:nvSpPr>
          <p:spPr bwMode="auto">
            <a:xfrm>
              <a:off x="3317" y="1394"/>
              <a:ext cx="2129" cy="10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800">
                  <a:latin typeface="HGP創英角ﾎﾟｯﾌﾟ体" pitchFamily="50" charset="-128"/>
                  <a:ea typeface="HGP創英角ﾎﾟｯﾌﾟ体" pitchFamily="50" charset="-128"/>
                </a:rPr>
                <a:t>Man</a:t>
              </a:r>
              <a:r>
                <a:rPr lang="ja-JP" altLang="en-US" sz="1800">
                  <a:latin typeface="HGP創英角ﾎﾟｯﾌﾟ体" pitchFamily="50" charset="-128"/>
                  <a:ea typeface="HGP創英角ﾎﾟｯﾌﾟ体" pitchFamily="50" charset="-128"/>
                </a:rPr>
                <a:t>　     ・・・・・・・・・・・</a:t>
              </a:r>
              <a:r>
                <a:rPr lang="ja-JP" altLang="en-US" sz="1800">
                  <a:solidFill>
                    <a:srgbClr val="FF0000"/>
                  </a:solidFill>
                  <a:latin typeface="HGP創英角ﾎﾟｯﾌﾟ体" pitchFamily="50" charset="-128"/>
                  <a:ea typeface="HGP創英角ﾎﾟｯﾌﾟ体" pitchFamily="50" charset="-128"/>
                </a:rPr>
                <a:t>人</a:t>
              </a:r>
              <a:r>
                <a:rPr lang="ja-JP" altLang="en-US" sz="1800">
                  <a:latin typeface="HGP創英角ﾎﾟｯﾌﾟ体" pitchFamily="50" charset="-128"/>
                  <a:ea typeface="HGP創英角ﾎﾟｯﾌﾟ体" pitchFamily="50" charset="-128"/>
                </a:rPr>
                <a:t>        </a:t>
              </a:r>
            </a:p>
            <a:p>
              <a:pPr>
                <a:spcBef>
                  <a:spcPct val="50000"/>
                </a:spcBef>
              </a:pPr>
              <a:r>
                <a:rPr lang="en-US" altLang="ja-JP" sz="1800">
                  <a:latin typeface="HGP創英角ﾎﾟｯﾌﾟ体" pitchFamily="50" charset="-128"/>
                  <a:ea typeface="HGP創英角ﾎﾟｯﾌﾟ体" pitchFamily="50" charset="-128"/>
                </a:rPr>
                <a:t>Machine</a:t>
              </a:r>
              <a:r>
                <a:rPr lang="ja-JP" altLang="en-US" sz="1800">
                  <a:latin typeface="HGP創英角ﾎﾟｯﾌﾟ体" pitchFamily="50" charset="-128"/>
                  <a:ea typeface="HGP創英角ﾎﾟｯﾌﾟ体" pitchFamily="50" charset="-128"/>
                </a:rPr>
                <a:t>　 ・・・・・・・・</a:t>
              </a:r>
              <a:r>
                <a:rPr lang="ja-JP" altLang="en-US" sz="1800">
                  <a:solidFill>
                    <a:srgbClr val="FF0000"/>
                  </a:solidFill>
                  <a:latin typeface="HGP創英角ﾎﾟｯﾌﾟ体" pitchFamily="50" charset="-128"/>
                  <a:ea typeface="HGP創英角ﾎﾟｯﾌﾟ体" pitchFamily="50" charset="-128"/>
                </a:rPr>
                <a:t>機械</a:t>
              </a:r>
              <a:endParaRPr lang="ja-JP" altLang="en-US" sz="1800">
                <a:latin typeface="HGP創英角ﾎﾟｯﾌﾟ体" pitchFamily="50" charset="-128"/>
                <a:ea typeface="HGP創英角ﾎﾟｯﾌﾟ体" pitchFamily="50" charset="-128"/>
              </a:endParaRPr>
            </a:p>
            <a:p>
              <a:pPr>
                <a:spcBef>
                  <a:spcPct val="50000"/>
                </a:spcBef>
              </a:pPr>
              <a:r>
                <a:rPr lang="en-US" altLang="ja-JP" sz="1800">
                  <a:latin typeface="HGP創英角ﾎﾟｯﾌﾟ体" pitchFamily="50" charset="-128"/>
                  <a:ea typeface="HGP創英角ﾎﾟｯﾌﾟ体" pitchFamily="50" charset="-128"/>
                </a:rPr>
                <a:t>Material</a:t>
              </a:r>
              <a:r>
                <a:rPr lang="ja-JP" altLang="en-US" sz="1800">
                  <a:latin typeface="HGP創英角ﾎﾟｯﾌﾟ体" pitchFamily="50" charset="-128"/>
                  <a:ea typeface="HGP創英角ﾎﾟｯﾌﾟ体" pitchFamily="50" charset="-128"/>
                </a:rPr>
                <a:t>　・・・・・・・・・</a:t>
              </a:r>
              <a:r>
                <a:rPr lang="ja-JP" altLang="en-US" sz="1800">
                  <a:solidFill>
                    <a:srgbClr val="FF0000"/>
                  </a:solidFill>
                  <a:latin typeface="HGP創英角ﾎﾟｯﾌﾟ体" pitchFamily="50" charset="-128"/>
                  <a:ea typeface="HGP創英角ﾎﾟｯﾌﾟ体" pitchFamily="50" charset="-128"/>
                </a:rPr>
                <a:t>材料</a:t>
              </a:r>
              <a:endParaRPr lang="ja-JP" altLang="en-US" sz="1800">
                <a:latin typeface="HGP創英角ﾎﾟｯﾌﾟ体" pitchFamily="50" charset="-128"/>
                <a:ea typeface="HGP創英角ﾎﾟｯﾌﾟ体" pitchFamily="50" charset="-128"/>
              </a:endParaRPr>
            </a:p>
            <a:p>
              <a:pPr>
                <a:spcBef>
                  <a:spcPct val="50000"/>
                </a:spcBef>
              </a:pPr>
              <a:r>
                <a:rPr lang="en-US" altLang="ja-JP" sz="1800">
                  <a:latin typeface="HGP創英角ﾎﾟｯﾌﾟ体" pitchFamily="50" charset="-128"/>
                  <a:ea typeface="HGP創英角ﾎﾟｯﾌﾟ体" pitchFamily="50" charset="-128"/>
                </a:rPr>
                <a:t>Method</a:t>
              </a:r>
              <a:r>
                <a:rPr lang="ja-JP" altLang="en-US" sz="1800">
                  <a:latin typeface="HGP創英角ﾎﾟｯﾌﾟ体" pitchFamily="50" charset="-128"/>
                  <a:ea typeface="HGP創英角ﾎﾟｯﾌﾟ体" pitchFamily="50" charset="-128"/>
                </a:rPr>
                <a:t>　・・・・・・・・・・</a:t>
              </a:r>
              <a:r>
                <a:rPr lang="ja-JP" altLang="en-US" sz="1800">
                  <a:solidFill>
                    <a:srgbClr val="FF0000"/>
                  </a:solidFill>
                  <a:latin typeface="HGP創英角ﾎﾟｯﾌﾟ体" pitchFamily="50" charset="-128"/>
                  <a:ea typeface="HGP創英角ﾎﾟｯﾌﾟ体" pitchFamily="50" charset="-128"/>
                </a:rPr>
                <a:t>方法</a:t>
              </a:r>
              <a:endParaRPr lang="ja-JP" altLang="en-US" sz="1800"/>
            </a:p>
          </p:txBody>
        </p:sp>
        <p:sp>
          <p:nvSpPr>
            <p:cNvPr id="294943" name="Text Box 31"/>
            <p:cNvSpPr txBox="1">
              <a:spLocks noChangeArrowheads="1"/>
            </p:cNvSpPr>
            <p:nvPr/>
          </p:nvSpPr>
          <p:spPr bwMode="auto">
            <a:xfrm>
              <a:off x="3113" y="2564"/>
              <a:ext cx="2664" cy="3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400"/>
                <a:t>②</a:t>
              </a:r>
              <a:r>
                <a:rPr lang="ja-JP" altLang="en-US" sz="1400"/>
                <a:t>その他に</a:t>
              </a:r>
              <a:r>
                <a:rPr lang="en-US" altLang="ja-JP" sz="1400">
                  <a:latin typeface="HGS創英角ﾎﾟｯﾌﾟ体" pitchFamily="50" charset="-128"/>
                  <a:ea typeface="HGS創英角ﾎﾟｯﾌﾟ体" pitchFamily="50" charset="-128"/>
                </a:rPr>
                <a:t>E</a:t>
              </a:r>
              <a:r>
                <a:rPr lang="ja-JP" altLang="en-US" sz="1400">
                  <a:latin typeface="HGS創英角ﾎﾟｯﾌﾟ体" pitchFamily="50" charset="-128"/>
                  <a:ea typeface="HGS創英角ﾎﾟｯﾌﾟ体" pitchFamily="50" charset="-128"/>
                </a:rPr>
                <a:t>ｎｖｉｒｏｎｍｅｎｔ</a:t>
              </a:r>
              <a:r>
                <a:rPr lang="ja-JP" altLang="en-US" sz="1400"/>
                <a:t>（　</a:t>
              </a:r>
              <a:r>
                <a:rPr lang="ja-JP" altLang="en-US" sz="1400">
                  <a:solidFill>
                    <a:srgbClr val="FF0000"/>
                  </a:solidFill>
                </a:rPr>
                <a:t>環境　</a:t>
              </a:r>
              <a:r>
                <a:rPr lang="ja-JP" altLang="en-US" sz="1400"/>
                <a:t>）</a:t>
              </a:r>
            </a:p>
            <a:p>
              <a:pPr>
                <a:spcBef>
                  <a:spcPct val="50000"/>
                </a:spcBef>
              </a:pPr>
              <a:r>
                <a:rPr lang="ja-JP" altLang="en-US" sz="1400"/>
                <a:t>　　　　　も使われています。　　　　　　　　　　　　　　　　　　　　　　　　　　</a:t>
              </a:r>
            </a:p>
          </p:txBody>
        </p:sp>
        <p:sp>
          <p:nvSpPr>
            <p:cNvPr id="294944" name="Text Box 32"/>
            <p:cNvSpPr txBox="1">
              <a:spLocks noChangeArrowheads="1"/>
            </p:cNvSpPr>
            <p:nvPr/>
          </p:nvSpPr>
          <p:spPr bwMode="auto">
            <a:xfrm>
              <a:off x="3113" y="3040"/>
              <a:ext cx="2372" cy="6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400"/>
                <a:t>③</a:t>
              </a:r>
              <a:r>
                <a:rPr lang="ja-JP" altLang="en-US" sz="1400"/>
                <a:t>ただ、４</a:t>
              </a:r>
              <a:r>
                <a:rPr lang="en-US" altLang="ja-JP" sz="1400"/>
                <a:t>M</a:t>
              </a:r>
              <a:r>
                <a:rPr lang="ja-JP" altLang="en-US" sz="1400"/>
                <a:t>＋</a:t>
              </a:r>
              <a:r>
                <a:rPr lang="en-US" altLang="ja-JP" sz="1400"/>
                <a:t>E</a:t>
              </a:r>
              <a:r>
                <a:rPr lang="ja-JP" altLang="en-US" sz="1400"/>
                <a:t>　はよく使われていますが、必　　　ずこの言葉を使わないといけないと言うこと　　　はありません。　</a:t>
              </a:r>
              <a:r>
                <a:rPr lang="ja-JP" altLang="en-US" sz="1800" b="1"/>
                <a:t>工程別・場面別　</a:t>
              </a:r>
              <a:r>
                <a:rPr lang="ja-JP" altLang="en-US" sz="1400"/>
                <a:t>等も　　　あります。　　　　　　　　　　　　　　　　　　　　　　</a:t>
              </a:r>
            </a:p>
          </p:txBody>
        </p:sp>
        <p:sp>
          <p:nvSpPr>
            <p:cNvPr id="294945" name="Rectangle 33"/>
            <p:cNvSpPr>
              <a:spLocks noChangeArrowheads="1"/>
            </p:cNvSpPr>
            <p:nvPr/>
          </p:nvSpPr>
          <p:spPr bwMode="auto">
            <a:xfrm>
              <a:off x="3113" y="1151"/>
              <a:ext cx="2337"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a:t>①</a:t>
              </a:r>
              <a:r>
                <a:rPr lang="ja-JP" altLang="en-US" sz="1400">
                  <a:solidFill>
                    <a:srgbClr val="FF0000"/>
                  </a:solidFill>
                </a:rPr>
                <a:t>要因の大分類項目</a:t>
              </a:r>
              <a:r>
                <a:rPr lang="ja-JP" altLang="en-US" sz="1400"/>
                <a:t>には４</a:t>
              </a:r>
              <a:r>
                <a:rPr lang="en-US" altLang="ja-JP" sz="1400"/>
                <a:t>M</a:t>
              </a:r>
              <a:r>
                <a:rPr lang="ja-JP" altLang="en-US" sz="1400"/>
                <a:t>がよく使われます</a:t>
              </a:r>
            </a:p>
          </p:txBody>
        </p:sp>
      </p:grpSp>
      <p:sp>
        <p:nvSpPr>
          <p:cNvPr id="294946" name="Text Box 34"/>
          <p:cNvSpPr txBox="1">
            <a:spLocks noChangeArrowheads="1"/>
          </p:cNvSpPr>
          <p:nvPr/>
        </p:nvSpPr>
        <p:spPr bwMode="auto">
          <a:xfrm>
            <a:off x="8405813" y="100013"/>
            <a:ext cx="7381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a:t>P</a:t>
            </a:r>
            <a:r>
              <a:rPr lang="ja-JP" altLang="en-US" sz="1600"/>
              <a:t>４２</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294919"/>
                                        </p:tgtEl>
                                        <p:attrNameLst>
                                          <p:attrName>style.visibility</p:attrName>
                                        </p:attrNameLst>
                                      </p:cBhvr>
                                      <p:to>
                                        <p:strVal val="visible"/>
                                      </p:to>
                                    </p:set>
                                    <p:anim calcmode="lin" valueType="num">
                                      <p:cBhvr additive="base">
                                        <p:cTn id="7" dur="500" fill="hold"/>
                                        <p:tgtEl>
                                          <p:spTgt spid="294919"/>
                                        </p:tgtEl>
                                        <p:attrNameLst>
                                          <p:attrName>ppt_x</p:attrName>
                                        </p:attrNameLst>
                                      </p:cBhvr>
                                      <p:tavLst>
                                        <p:tav tm="0">
                                          <p:val>
                                            <p:strVal val="0-#ppt_w/2"/>
                                          </p:val>
                                        </p:tav>
                                        <p:tav tm="100000">
                                          <p:val>
                                            <p:strVal val="#ppt_x"/>
                                          </p:val>
                                        </p:tav>
                                      </p:tavLst>
                                    </p:anim>
                                    <p:anim calcmode="lin" valueType="num">
                                      <p:cBhvr additive="base">
                                        <p:cTn id="8" dur="500" fill="hold"/>
                                        <p:tgtEl>
                                          <p:spTgt spid="294919"/>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294934"/>
                                        </p:tgtEl>
                                        <p:attrNameLst>
                                          <p:attrName>style.visibility</p:attrName>
                                        </p:attrNameLst>
                                      </p:cBhvr>
                                      <p:to>
                                        <p:strVal val="visible"/>
                                      </p:to>
                                    </p:set>
                                    <p:anim calcmode="lin" valueType="num">
                                      <p:cBhvr additive="base">
                                        <p:cTn id="13" dur="500" fill="hold"/>
                                        <p:tgtEl>
                                          <p:spTgt spid="294934"/>
                                        </p:tgtEl>
                                        <p:attrNameLst>
                                          <p:attrName>ppt_x</p:attrName>
                                        </p:attrNameLst>
                                      </p:cBhvr>
                                      <p:tavLst>
                                        <p:tav tm="0">
                                          <p:val>
                                            <p:strVal val="0-#ppt_w/2"/>
                                          </p:val>
                                        </p:tav>
                                        <p:tav tm="100000">
                                          <p:val>
                                            <p:strVal val="#ppt_x"/>
                                          </p:val>
                                        </p:tav>
                                      </p:tavLst>
                                    </p:anim>
                                    <p:anim calcmode="lin" valueType="num">
                                      <p:cBhvr additive="base">
                                        <p:cTn id="14" dur="500" fill="hold"/>
                                        <p:tgtEl>
                                          <p:spTgt spid="294934"/>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3" presetClass="entr" presetSubtype="10" fill="hold" nodeType="clickEffect">
                                  <p:stCondLst>
                                    <p:cond delay="0"/>
                                  </p:stCondLst>
                                  <p:childTnLst>
                                    <p:set>
                                      <p:cBhvr>
                                        <p:cTn id="18" dur="1" fill="hold">
                                          <p:stCondLst>
                                            <p:cond delay="0"/>
                                          </p:stCondLst>
                                        </p:cTn>
                                        <p:tgtEl>
                                          <p:spTgt spid="294939"/>
                                        </p:tgtEl>
                                        <p:attrNameLst>
                                          <p:attrName>style.visibility</p:attrName>
                                        </p:attrNameLst>
                                      </p:cBhvr>
                                      <p:to>
                                        <p:strVal val="visible"/>
                                      </p:to>
                                    </p:set>
                                    <p:animEffect transition="in" filter="blinds(horizontal)">
                                      <p:cBhvr>
                                        <p:cTn id="19" dur="500"/>
                                        <p:tgtEl>
                                          <p:spTgt spid="2949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63" name="Rectangle 3"/>
          <p:cNvSpPr>
            <a:spLocks noChangeArrowheads="1"/>
          </p:cNvSpPr>
          <p:nvPr/>
        </p:nvSpPr>
        <p:spPr bwMode="auto">
          <a:xfrm>
            <a:off x="193675" y="230188"/>
            <a:ext cx="6384925" cy="519112"/>
          </a:xfrm>
          <a:prstGeom prst="rect">
            <a:avLst/>
          </a:prstGeom>
          <a:solidFill>
            <a:srgbClr val="66FF66"/>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b="1"/>
              <a:t>手順４　</a:t>
            </a:r>
            <a:r>
              <a:rPr lang="ja-JP" altLang="en-US" sz="2800" b="1"/>
              <a:t>特性要因図の形に組み立てる</a:t>
            </a:r>
            <a:endParaRPr lang="ja-JP" altLang="en-US" sz="2800"/>
          </a:p>
        </p:txBody>
      </p:sp>
      <p:sp>
        <p:nvSpPr>
          <p:cNvPr id="296964" name="Text Box 4"/>
          <p:cNvSpPr txBox="1">
            <a:spLocks noChangeArrowheads="1"/>
          </p:cNvSpPr>
          <p:nvPr/>
        </p:nvSpPr>
        <p:spPr bwMode="auto">
          <a:xfrm>
            <a:off x="1992313" y="6157913"/>
            <a:ext cx="52339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図４　食堂の入口が混雑するの特性要因図</a:t>
            </a:r>
          </a:p>
        </p:txBody>
      </p:sp>
      <p:sp>
        <p:nvSpPr>
          <p:cNvPr id="296965" name="Text Box 5"/>
          <p:cNvSpPr txBox="1">
            <a:spLocks noChangeArrowheads="1"/>
          </p:cNvSpPr>
          <p:nvPr/>
        </p:nvSpPr>
        <p:spPr bwMode="auto">
          <a:xfrm>
            <a:off x="1552575" y="4635500"/>
            <a:ext cx="1025525" cy="306388"/>
          </a:xfrm>
          <a:prstGeom prst="rect">
            <a:avLst/>
          </a:prstGeom>
          <a:noFill/>
          <a:ln>
            <a:noFill/>
          </a:ln>
          <a:effectLst/>
          <a:extLst>
            <a:ext uri="{909E8E84-426E-40DD-AFC4-6F175D3DCCD1}">
              <a14:hiddenFill xmlns:a14="http://schemas.microsoft.com/office/drawing/2010/main">
                <a:solidFill>
                  <a:srgbClr val="99FF99"/>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大骨</a:t>
            </a:r>
          </a:p>
        </p:txBody>
      </p:sp>
      <p:sp>
        <p:nvSpPr>
          <p:cNvPr id="296966" name="Line 6"/>
          <p:cNvSpPr>
            <a:spLocks noChangeShapeType="1"/>
          </p:cNvSpPr>
          <p:nvPr/>
        </p:nvSpPr>
        <p:spPr bwMode="auto">
          <a:xfrm>
            <a:off x="2038350" y="4049713"/>
            <a:ext cx="4319588" cy="0"/>
          </a:xfrm>
          <a:prstGeom prst="line">
            <a:avLst/>
          </a:prstGeom>
          <a:noFill/>
          <a:ln w="57150">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6967" name="Text Box 7"/>
          <p:cNvSpPr txBox="1">
            <a:spLocks noChangeArrowheads="1"/>
          </p:cNvSpPr>
          <p:nvPr/>
        </p:nvSpPr>
        <p:spPr bwMode="auto">
          <a:xfrm>
            <a:off x="6424613" y="2970213"/>
            <a:ext cx="488950" cy="3067050"/>
          </a:xfrm>
          <a:prstGeom prst="rect">
            <a:avLst/>
          </a:prstGeom>
          <a:solidFill>
            <a:srgbClr val="99FF99"/>
          </a:solidFill>
          <a:ln w="285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800" b="1"/>
              <a:t>食堂が混雑する</a:t>
            </a:r>
          </a:p>
        </p:txBody>
      </p:sp>
      <p:sp>
        <p:nvSpPr>
          <p:cNvPr id="296968" name="Line 8"/>
          <p:cNvSpPr>
            <a:spLocks noChangeShapeType="1"/>
          </p:cNvSpPr>
          <p:nvPr/>
        </p:nvSpPr>
        <p:spPr bwMode="auto">
          <a:xfrm flipV="1">
            <a:off x="1479550" y="4033838"/>
            <a:ext cx="1658938" cy="1968500"/>
          </a:xfrm>
          <a:prstGeom prst="line">
            <a:avLst/>
          </a:prstGeom>
          <a:noFill/>
          <a:ln w="28575">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6969" name="Text Box 9"/>
          <p:cNvSpPr txBox="1">
            <a:spLocks noChangeArrowheads="1"/>
          </p:cNvSpPr>
          <p:nvPr/>
        </p:nvSpPr>
        <p:spPr bwMode="auto">
          <a:xfrm>
            <a:off x="674688" y="6032500"/>
            <a:ext cx="1577975" cy="317500"/>
          </a:xfrm>
          <a:prstGeom prst="rect">
            <a:avLst/>
          </a:prstGeom>
          <a:solidFill>
            <a:srgbClr val="99FF99"/>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運営方法</a:t>
            </a:r>
          </a:p>
        </p:txBody>
      </p:sp>
      <p:sp>
        <p:nvSpPr>
          <p:cNvPr id="296970" name="Text Box 10"/>
          <p:cNvSpPr txBox="1">
            <a:spLocks noChangeArrowheads="1"/>
          </p:cNvSpPr>
          <p:nvPr/>
        </p:nvSpPr>
        <p:spPr bwMode="auto">
          <a:xfrm>
            <a:off x="3563938" y="3600450"/>
            <a:ext cx="1736725" cy="336550"/>
          </a:xfrm>
          <a:prstGeom prst="rect">
            <a:avLst/>
          </a:prstGeom>
          <a:noFill/>
          <a:ln>
            <a:noFill/>
          </a:ln>
          <a:effectLst/>
          <a:extLst>
            <a:ext uri="{909E8E84-426E-40DD-AFC4-6F175D3DCCD1}">
              <a14:hiddenFill xmlns:a14="http://schemas.microsoft.com/office/drawing/2010/main">
                <a:solidFill>
                  <a:srgbClr val="99FF99"/>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背骨</a:t>
            </a:r>
          </a:p>
        </p:txBody>
      </p:sp>
      <p:grpSp>
        <p:nvGrpSpPr>
          <p:cNvPr id="296971" name="Group 11"/>
          <p:cNvGrpSpPr>
            <a:grpSpLocks/>
          </p:cNvGrpSpPr>
          <p:nvPr/>
        </p:nvGrpSpPr>
        <p:grpSpPr bwMode="auto">
          <a:xfrm>
            <a:off x="266700" y="1808163"/>
            <a:ext cx="5545138" cy="4135437"/>
            <a:chOff x="168" y="1139"/>
            <a:chExt cx="3493" cy="2605"/>
          </a:xfrm>
        </p:grpSpPr>
        <p:sp>
          <p:nvSpPr>
            <p:cNvPr id="296972" name="Text Box 12"/>
            <p:cNvSpPr txBox="1">
              <a:spLocks noChangeArrowheads="1"/>
            </p:cNvSpPr>
            <p:nvPr/>
          </p:nvSpPr>
          <p:spPr bwMode="auto">
            <a:xfrm>
              <a:off x="168" y="1139"/>
              <a:ext cx="2551" cy="32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400"/>
                <a:t>①</a:t>
              </a:r>
              <a:r>
                <a:rPr lang="ja-JP" altLang="en-US" sz="1400"/>
                <a:t>大骨を書いたら、次にその要因に関する“事実”を　　書きます。これが</a:t>
              </a:r>
              <a:r>
                <a:rPr lang="ja-JP" altLang="en-US" sz="1400" b="1">
                  <a:solidFill>
                    <a:srgbClr val="FF3300"/>
                  </a:solidFill>
                </a:rPr>
                <a:t>中骨</a:t>
              </a:r>
              <a:r>
                <a:rPr lang="ja-JP" altLang="en-US" sz="1400"/>
                <a:t>になります。　　　　　　　　　</a:t>
              </a:r>
            </a:p>
          </p:txBody>
        </p:sp>
        <p:sp>
          <p:nvSpPr>
            <p:cNvPr id="296973" name="Line 13"/>
            <p:cNvSpPr>
              <a:spLocks noChangeShapeType="1"/>
            </p:cNvSpPr>
            <p:nvPr/>
          </p:nvSpPr>
          <p:spPr bwMode="auto">
            <a:xfrm flipH="1">
              <a:off x="1148" y="3574"/>
              <a:ext cx="1358" cy="0"/>
            </a:xfrm>
            <a:prstGeom prst="line">
              <a:avLst/>
            </a:prstGeom>
            <a:noFill/>
            <a:ln w="12700">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6974" name="Text Box 14"/>
            <p:cNvSpPr txBox="1">
              <a:spLocks noChangeArrowheads="1"/>
            </p:cNvSpPr>
            <p:nvPr/>
          </p:nvSpPr>
          <p:spPr bwMode="auto">
            <a:xfrm>
              <a:off x="2272" y="3508"/>
              <a:ext cx="1389"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入り口付近が混む</a:t>
              </a:r>
            </a:p>
          </p:txBody>
        </p:sp>
        <p:sp>
          <p:nvSpPr>
            <p:cNvPr id="296975" name="Text Box 15"/>
            <p:cNvSpPr txBox="1">
              <a:spLocks noChangeArrowheads="1"/>
            </p:cNvSpPr>
            <p:nvPr/>
          </p:nvSpPr>
          <p:spPr bwMode="auto">
            <a:xfrm>
              <a:off x="2010" y="3532"/>
              <a:ext cx="426" cy="2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solidFill>
                    <a:srgbClr val="FF3300"/>
                  </a:solidFill>
                </a:rPr>
                <a:t>中骨</a:t>
              </a:r>
            </a:p>
          </p:txBody>
        </p:sp>
      </p:grpSp>
      <p:grpSp>
        <p:nvGrpSpPr>
          <p:cNvPr id="296976" name="Group 16"/>
          <p:cNvGrpSpPr>
            <a:grpSpLocks/>
          </p:cNvGrpSpPr>
          <p:nvPr/>
        </p:nvGrpSpPr>
        <p:grpSpPr bwMode="auto">
          <a:xfrm>
            <a:off x="260350" y="2417763"/>
            <a:ext cx="4657725" cy="3263900"/>
            <a:chOff x="164" y="1523"/>
            <a:chExt cx="2934" cy="2056"/>
          </a:xfrm>
        </p:grpSpPr>
        <p:sp>
          <p:nvSpPr>
            <p:cNvPr id="296977" name="Text Box 17"/>
            <p:cNvSpPr txBox="1">
              <a:spLocks noChangeArrowheads="1"/>
            </p:cNvSpPr>
            <p:nvPr/>
          </p:nvSpPr>
          <p:spPr bwMode="auto">
            <a:xfrm>
              <a:off x="164" y="1523"/>
              <a:ext cx="2615" cy="32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400"/>
                <a:t>②</a:t>
              </a:r>
              <a:r>
                <a:rPr lang="ja-JP" altLang="en-US" sz="1400"/>
                <a:t>中骨を書いたら、次に「なぜそうなるのか」と要因を　　追求します。これが</a:t>
              </a:r>
              <a:r>
                <a:rPr lang="ja-JP" altLang="en-US" sz="1400" b="1">
                  <a:solidFill>
                    <a:srgbClr val="FF3300"/>
                  </a:solidFill>
                </a:rPr>
                <a:t>小骨</a:t>
              </a:r>
              <a:r>
                <a:rPr lang="ja-JP" altLang="en-US" sz="1400"/>
                <a:t>になります</a:t>
              </a:r>
              <a:r>
                <a:rPr lang="ja-JP" altLang="en-US" sz="1400">
                  <a:solidFill>
                    <a:srgbClr val="FF3300"/>
                  </a:solidFill>
                </a:rPr>
                <a:t>。</a:t>
              </a:r>
              <a:r>
                <a:rPr lang="ja-JP" altLang="en-US" sz="1400"/>
                <a:t>　　　　　　　　</a:t>
              </a:r>
            </a:p>
          </p:txBody>
        </p:sp>
        <p:sp>
          <p:nvSpPr>
            <p:cNvPr id="296978" name="Line 18"/>
            <p:cNvSpPr>
              <a:spLocks noChangeShapeType="1"/>
            </p:cNvSpPr>
            <p:nvPr/>
          </p:nvSpPr>
          <p:spPr bwMode="auto">
            <a:xfrm flipH="1">
              <a:off x="1621" y="2824"/>
              <a:ext cx="573" cy="755"/>
            </a:xfrm>
            <a:prstGeom prst="line">
              <a:avLst/>
            </a:prstGeom>
            <a:noFill/>
            <a:ln w="12700">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6979" name="Text Box 19"/>
            <p:cNvSpPr txBox="1">
              <a:spLocks noChangeArrowheads="1"/>
            </p:cNvSpPr>
            <p:nvPr/>
          </p:nvSpPr>
          <p:spPr bwMode="auto">
            <a:xfrm>
              <a:off x="1766" y="2656"/>
              <a:ext cx="1332"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並びがはみ出る</a:t>
              </a:r>
            </a:p>
          </p:txBody>
        </p:sp>
        <p:sp>
          <p:nvSpPr>
            <p:cNvPr id="296980" name="Text Box 20"/>
            <p:cNvSpPr txBox="1">
              <a:spLocks noChangeArrowheads="1"/>
            </p:cNvSpPr>
            <p:nvPr/>
          </p:nvSpPr>
          <p:spPr bwMode="auto">
            <a:xfrm>
              <a:off x="1475" y="3132"/>
              <a:ext cx="431" cy="212"/>
            </a:xfrm>
            <a:prstGeom prst="rect">
              <a:avLst/>
            </a:prstGeom>
            <a:noFill/>
            <a:ln>
              <a:noFill/>
            </a:ln>
            <a:effectLst/>
            <a:extLst>
              <a:ext uri="{909E8E84-426E-40DD-AFC4-6F175D3DCCD1}">
                <a14:hiddenFill xmlns:a14="http://schemas.microsoft.com/office/drawing/2010/main">
                  <a:solidFill>
                    <a:srgbClr val="99FF33"/>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solidFill>
                    <a:srgbClr val="FF3300"/>
                  </a:solidFill>
                </a:rPr>
                <a:t>小骨</a:t>
              </a:r>
            </a:p>
          </p:txBody>
        </p:sp>
      </p:grpSp>
      <p:grpSp>
        <p:nvGrpSpPr>
          <p:cNvPr id="296981" name="Group 21"/>
          <p:cNvGrpSpPr>
            <a:grpSpLocks/>
          </p:cNvGrpSpPr>
          <p:nvPr/>
        </p:nvGrpSpPr>
        <p:grpSpPr bwMode="auto">
          <a:xfrm>
            <a:off x="255588" y="2984500"/>
            <a:ext cx="5653087" cy="2473325"/>
            <a:chOff x="161" y="1880"/>
            <a:chExt cx="3561" cy="1558"/>
          </a:xfrm>
        </p:grpSpPr>
        <p:sp>
          <p:nvSpPr>
            <p:cNvPr id="296982" name="Text Box 22"/>
            <p:cNvSpPr txBox="1">
              <a:spLocks noChangeArrowheads="1"/>
            </p:cNvSpPr>
            <p:nvPr/>
          </p:nvSpPr>
          <p:spPr bwMode="auto">
            <a:xfrm>
              <a:off x="161" y="1880"/>
              <a:ext cx="2615" cy="1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400"/>
                <a:t>③</a:t>
              </a:r>
              <a:r>
                <a:rPr lang="ja-JP" altLang="en-US" sz="1400"/>
                <a:t>同様に</a:t>
              </a:r>
              <a:r>
                <a:rPr lang="ja-JP" altLang="en-US" sz="1400" b="1">
                  <a:solidFill>
                    <a:srgbClr val="FF3300"/>
                  </a:solidFill>
                </a:rPr>
                <a:t>孫骨</a:t>
              </a:r>
              <a:r>
                <a:rPr lang="ja-JP" altLang="en-US" sz="1400" b="1"/>
                <a:t>、</a:t>
              </a:r>
              <a:r>
                <a:rPr lang="ja-JP" altLang="en-US" sz="1400" b="1">
                  <a:solidFill>
                    <a:srgbClr val="FF3300"/>
                  </a:solidFill>
                </a:rPr>
                <a:t>ひ孫骨</a:t>
              </a:r>
              <a:r>
                <a:rPr lang="ja-JP" altLang="en-US" sz="1400"/>
                <a:t>へと掘り下げて行きます。</a:t>
              </a:r>
            </a:p>
          </p:txBody>
        </p:sp>
        <p:sp>
          <p:nvSpPr>
            <p:cNvPr id="296983" name="Line 23"/>
            <p:cNvSpPr>
              <a:spLocks noChangeShapeType="1"/>
            </p:cNvSpPr>
            <p:nvPr/>
          </p:nvSpPr>
          <p:spPr bwMode="auto">
            <a:xfrm flipH="1">
              <a:off x="2037" y="3038"/>
              <a:ext cx="652" cy="0"/>
            </a:xfrm>
            <a:prstGeom prst="line">
              <a:avLst/>
            </a:prstGeom>
            <a:noFill/>
            <a:ln w="12700">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6984" name="Text Box 24"/>
            <p:cNvSpPr txBox="1">
              <a:spLocks noChangeArrowheads="1"/>
            </p:cNvSpPr>
            <p:nvPr/>
          </p:nvSpPr>
          <p:spPr bwMode="auto">
            <a:xfrm>
              <a:off x="2553" y="2951"/>
              <a:ext cx="989"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ﾒﾆｭｰにより偏り</a:t>
              </a:r>
            </a:p>
          </p:txBody>
        </p:sp>
        <p:sp>
          <p:nvSpPr>
            <p:cNvPr id="296985" name="Text Box 25"/>
            <p:cNvSpPr txBox="1">
              <a:spLocks noChangeArrowheads="1"/>
            </p:cNvSpPr>
            <p:nvPr/>
          </p:nvSpPr>
          <p:spPr bwMode="auto">
            <a:xfrm>
              <a:off x="2330" y="2859"/>
              <a:ext cx="430" cy="212"/>
            </a:xfrm>
            <a:prstGeom prst="rect">
              <a:avLst/>
            </a:prstGeom>
            <a:noFill/>
            <a:ln>
              <a:noFill/>
            </a:ln>
            <a:effectLst/>
            <a:extLst>
              <a:ext uri="{909E8E84-426E-40DD-AFC4-6F175D3DCCD1}">
                <a14:hiddenFill xmlns:a14="http://schemas.microsoft.com/office/drawing/2010/main">
                  <a:solidFill>
                    <a:srgbClr val="99FF99"/>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solidFill>
                    <a:srgbClr val="FF3300"/>
                  </a:solidFill>
                </a:rPr>
                <a:t>孫骨</a:t>
              </a:r>
            </a:p>
          </p:txBody>
        </p:sp>
        <p:sp>
          <p:nvSpPr>
            <p:cNvPr id="296986" name="Text Box 26"/>
            <p:cNvSpPr txBox="1">
              <a:spLocks noChangeArrowheads="1"/>
            </p:cNvSpPr>
            <p:nvPr/>
          </p:nvSpPr>
          <p:spPr bwMode="auto">
            <a:xfrm>
              <a:off x="1795" y="3265"/>
              <a:ext cx="1927"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人気を想定した順路設定がない</a:t>
              </a:r>
            </a:p>
          </p:txBody>
        </p:sp>
        <p:sp>
          <p:nvSpPr>
            <p:cNvPr id="296987" name="Line 27"/>
            <p:cNvSpPr>
              <a:spLocks noChangeShapeType="1"/>
            </p:cNvSpPr>
            <p:nvPr/>
          </p:nvSpPr>
          <p:spPr bwMode="auto">
            <a:xfrm flipH="1" flipV="1">
              <a:off x="2267" y="3037"/>
              <a:ext cx="98" cy="232"/>
            </a:xfrm>
            <a:prstGeom prst="line">
              <a:avLst/>
            </a:prstGeom>
            <a:noFill/>
            <a:ln w="12700">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6988" name="Text Box 28"/>
            <p:cNvSpPr txBox="1">
              <a:spLocks noChangeArrowheads="1"/>
            </p:cNvSpPr>
            <p:nvPr/>
          </p:nvSpPr>
          <p:spPr bwMode="auto">
            <a:xfrm>
              <a:off x="2376" y="3105"/>
              <a:ext cx="560" cy="192"/>
            </a:xfrm>
            <a:prstGeom prst="rect">
              <a:avLst/>
            </a:prstGeom>
            <a:noFill/>
            <a:ln>
              <a:noFill/>
            </a:ln>
            <a:effectLst/>
            <a:extLst>
              <a:ext uri="{909E8E84-426E-40DD-AFC4-6F175D3DCCD1}">
                <a14:hiddenFill xmlns:a14="http://schemas.microsoft.com/office/drawing/2010/main">
                  <a:solidFill>
                    <a:srgbClr val="99FF33"/>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solidFill>
                    <a:srgbClr val="FF3300"/>
                  </a:solidFill>
                </a:rPr>
                <a:t>曾孫骨</a:t>
              </a:r>
            </a:p>
          </p:txBody>
        </p:sp>
      </p:grpSp>
      <p:grpSp>
        <p:nvGrpSpPr>
          <p:cNvPr id="296989" name="Group 29"/>
          <p:cNvGrpSpPr>
            <a:grpSpLocks/>
          </p:cNvGrpSpPr>
          <p:nvPr/>
        </p:nvGrpSpPr>
        <p:grpSpPr bwMode="auto">
          <a:xfrm>
            <a:off x="4410075" y="854075"/>
            <a:ext cx="4522788" cy="1814513"/>
            <a:chOff x="2778" y="538"/>
            <a:chExt cx="2849" cy="1143"/>
          </a:xfrm>
        </p:grpSpPr>
        <p:sp>
          <p:nvSpPr>
            <p:cNvPr id="296990" name="Rectangle 30"/>
            <p:cNvSpPr>
              <a:spLocks noChangeArrowheads="1"/>
            </p:cNvSpPr>
            <p:nvPr/>
          </p:nvSpPr>
          <p:spPr bwMode="auto">
            <a:xfrm>
              <a:off x="2803" y="538"/>
              <a:ext cx="2824" cy="1143"/>
            </a:xfrm>
            <a:prstGeom prst="rect">
              <a:avLst/>
            </a:prstGeom>
            <a:solidFill>
              <a:srgbClr val="FFFF99"/>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96991" name="Text Box 31"/>
            <p:cNvSpPr txBox="1">
              <a:spLocks noChangeArrowheads="1"/>
            </p:cNvSpPr>
            <p:nvPr/>
          </p:nvSpPr>
          <p:spPr bwMode="auto">
            <a:xfrm>
              <a:off x="2778" y="558"/>
              <a:ext cx="841" cy="2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b="1"/>
                <a:t>留意点</a:t>
              </a:r>
            </a:p>
          </p:txBody>
        </p:sp>
        <p:sp>
          <p:nvSpPr>
            <p:cNvPr id="296992" name="Text Box 32"/>
            <p:cNvSpPr txBox="1">
              <a:spLocks noChangeArrowheads="1"/>
            </p:cNvSpPr>
            <p:nvPr/>
          </p:nvSpPr>
          <p:spPr bwMode="auto">
            <a:xfrm>
              <a:off x="2892" y="814"/>
              <a:ext cx="2688" cy="4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a:t>◇</a:t>
              </a:r>
              <a:r>
                <a:rPr lang="ja-JP" altLang="en-US" sz="1400"/>
                <a:t>中骨　→小骨　→孫骨と　“</a:t>
              </a:r>
              <a:r>
                <a:rPr lang="ja-JP" altLang="en-US" sz="1400">
                  <a:solidFill>
                    <a:srgbClr val="FF3300"/>
                  </a:solidFill>
                </a:rPr>
                <a:t>なぜなぜ</a:t>
              </a:r>
              <a:r>
                <a:rPr lang="ja-JP" altLang="en-US" sz="1400"/>
                <a:t>”を繰り返す。　　　　　中骨には“</a:t>
              </a:r>
              <a:r>
                <a:rPr lang="ja-JP" altLang="en-US" sz="1800">
                  <a:solidFill>
                    <a:srgbClr val="FF0000"/>
                  </a:solidFill>
                </a:rPr>
                <a:t>事実</a:t>
              </a:r>
              <a:r>
                <a:rPr lang="ja-JP" altLang="en-US" sz="1400"/>
                <a:t>”を書く。　　　　　　　　　　　　　　　　　</a:t>
              </a:r>
            </a:p>
          </p:txBody>
        </p:sp>
        <p:sp>
          <p:nvSpPr>
            <p:cNvPr id="296993" name="Text Box 33"/>
            <p:cNvSpPr txBox="1">
              <a:spLocks noChangeArrowheads="1"/>
            </p:cNvSpPr>
            <p:nvPr/>
          </p:nvSpPr>
          <p:spPr bwMode="auto">
            <a:xfrm>
              <a:off x="2913" y="1261"/>
              <a:ext cx="2688" cy="39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400"/>
                <a:t>◇</a:t>
              </a:r>
              <a:r>
                <a:rPr lang="ja-JP" altLang="en-US" sz="1400"/>
                <a:t>要因摘出には出来る限り多くの人から、多くの意見</a:t>
              </a:r>
            </a:p>
            <a:p>
              <a:pPr>
                <a:spcBef>
                  <a:spcPct val="50000"/>
                </a:spcBef>
              </a:pPr>
              <a:r>
                <a:rPr lang="ja-JP" altLang="en-US" sz="1400"/>
                <a:t>　　を出してもらう。　　　　　　　　　　　　　　　　　　　　　　</a:t>
              </a:r>
            </a:p>
          </p:txBody>
        </p:sp>
      </p:grpSp>
      <p:sp>
        <p:nvSpPr>
          <p:cNvPr id="296994" name="Text Box 34"/>
          <p:cNvSpPr txBox="1">
            <a:spLocks noChangeArrowheads="1"/>
          </p:cNvSpPr>
          <p:nvPr/>
        </p:nvSpPr>
        <p:spPr bwMode="auto">
          <a:xfrm>
            <a:off x="169863" y="1103313"/>
            <a:ext cx="370681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2000" b="1">
                <a:ea typeface="HGS創英角ﾎﾟｯﾌﾟ体" pitchFamily="50" charset="-128"/>
              </a:rPr>
              <a:t>◇</a:t>
            </a:r>
            <a:r>
              <a:rPr lang="ja-JP" altLang="en-US" sz="1800" b="1"/>
              <a:t>中骨、小骨、孫骨、ひ孫骨を書く</a:t>
            </a:r>
          </a:p>
        </p:txBody>
      </p:sp>
      <p:sp>
        <p:nvSpPr>
          <p:cNvPr id="296995" name="Text Box 35"/>
          <p:cNvSpPr txBox="1">
            <a:spLocks noChangeArrowheads="1"/>
          </p:cNvSpPr>
          <p:nvPr/>
        </p:nvSpPr>
        <p:spPr bwMode="auto">
          <a:xfrm>
            <a:off x="8405813" y="100013"/>
            <a:ext cx="7381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a:t>P</a:t>
            </a:r>
            <a:r>
              <a:rPr lang="ja-JP" altLang="en-US" sz="1600"/>
              <a:t>４３</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96994"/>
                                        </p:tgtEl>
                                        <p:attrNameLst>
                                          <p:attrName>style.visibility</p:attrName>
                                        </p:attrNameLst>
                                      </p:cBhvr>
                                      <p:to>
                                        <p:strVal val="visible"/>
                                      </p:to>
                                    </p:set>
                                    <p:anim calcmode="lin" valueType="num">
                                      <p:cBhvr additive="base">
                                        <p:cTn id="7" dur="500" fill="hold"/>
                                        <p:tgtEl>
                                          <p:spTgt spid="296994"/>
                                        </p:tgtEl>
                                        <p:attrNameLst>
                                          <p:attrName>ppt_x</p:attrName>
                                        </p:attrNameLst>
                                      </p:cBhvr>
                                      <p:tavLst>
                                        <p:tav tm="0">
                                          <p:val>
                                            <p:strVal val="0-#ppt_w/2"/>
                                          </p:val>
                                        </p:tav>
                                        <p:tav tm="100000">
                                          <p:val>
                                            <p:strVal val="#ppt_x"/>
                                          </p:val>
                                        </p:tav>
                                      </p:tavLst>
                                    </p:anim>
                                    <p:anim calcmode="lin" valueType="num">
                                      <p:cBhvr additive="base">
                                        <p:cTn id="8" dur="500" fill="hold"/>
                                        <p:tgtEl>
                                          <p:spTgt spid="296994"/>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296971"/>
                                        </p:tgtEl>
                                        <p:attrNameLst>
                                          <p:attrName>style.visibility</p:attrName>
                                        </p:attrNameLst>
                                      </p:cBhvr>
                                      <p:to>
                                        <p:strVal val="visible"/>
                                      </p:to>
                                    </p:set>
                                    <p:anim calcmode="lin" valueType="num">
                                      <p:cBhvr additive="base">
                                        <p:cTn id="13" dur="500" fill="hold"/>
                                        <p:tgtEl>
                                          <p:spTgt spid="296971"/>
                                        </p:tgtEl>
                                        <p:attrNameLst>
                                          <p:attrName>ppt_x</p:attrName>
                                        </p:attrNameLst>
                                      </p:cBhvr>
                                      <p:tavLst>
                                        <p:tav tm="0">
                                          <p:val>
                                            <p:strVal val="0-#ppt_w/2"/>
                                          </p:val>
                                        </p:tav>
                                        <p:tav tm="100000">
                                          <p:val>
                                            <p:strVal val="#ppt_x"/>
                                          </p:val>
                                        </p:tav>
                                      </p:tavLst>
                                    </p:anim>
                                    <p:anim calcmode="lin" valueType="num">
                                      <p:cBhvr additive="base">
                                        <p:cTn id="14" dur="500" fill="hold"/>
                                        <p:tgtEl>
                                          <p:spTgt spid="296971"/>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296976"/>
                                        </p:tgtEl>
                                        <p:attrNameLst>
                                          <p:attrName>style.visibility</p:attrName>
                                        </p:attrNameLst>
                                      </p:cBhvr>
                                      <p:to>
                                        <p:strVal val="visible"/>
                                      </p:to>
                                    </p:set>
                                    <p:anim calcmode="lin" valueType="num">
                                      <p:cBhvr additive="base">
                                        <p:cTn id="19" dur="500" fill="hold"/>
                                        <p:tgtEl>
                                          <p:spTgt spid="296976"/>
                                        </p:tgtEl>
                                        <p:attrNameLst>
                                          <p:attrName>ppt_x</p:attrName>
                                        </p:attrNameLst>
                                      </p:cBhvr>
                                      <p:tavLst>
                                        <p:tav tm="0">
                                          <p:val>
                                            <p:strVal val="0-#ppt_w/2"/>
                                          </p:val>
                                        </p:tav>
                                        <p:tav tm="100000">
                                          <p:val>
                                            <p:strVal val="#ppt_x"/>
                                          </p:val>
                                        </p:tav>
                                      </p:tavLst>
                                    </p:anim>
                                    <p:anim calcmode="lin" valueType="num">
                                      <p:cBhvr additive="base">
                                        <p:cTn id="20" dur="500" fill="hold"/>
                                        <p:tgtEl>
                                          <p:spTgt spid="296976"/>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nodeType="clickEffect">
                                  <p:stCondLst>
                                    <p:cond delay="0"/>
                                  </p:stCondLst>
                                  <p:childTnLst>
                                    <p:set>
                                      <p:cBhvr>
                                        <p:cTn id="24" dur="1" fill="hold">
                                          <p:stCondLst>
                                            <p:cond delay="0"/>
                                          </p:stCondLst>
                                        </p:cTn>
                                        <p:tgtEl>
                                          <p:spTgt spid="296981"/>
                                        </p:tgtEl>
                                        <p:attrNameLst>
                                          <p:attrName>style.visibility</p:attrName>
                                        </p:attrNameLst>
                                      </p:cBhvr>
                                      <p:to>
                                        <p:strVal val="visible"/>
                                      </p:to>
                                    </p:set>
                                    <p:anim calcmode="lin" valueType="num">
                                      <p:cBhvr additive="base">
                                        <p:cTn id="25" dur="500" fill="hold"/>
                                        <p:tgtEl>
                                          <p:spTgt spid="296981"/>
                                        </p:tgtEl>
                                        <p:attrNameLst>
                                          <p:attrName>ppt_x</p:attrName>
                                        </p:attrNameLst>
                                      </p:cBhvr>
                                      <p:tavLst>
                                        <p:tav tm="0">
                                          <p:val>
                                            <p:strVal val="0-#ppt_w/2"/>
                                          </p:val>
                                        </p:tav>
                                        <p:tav tm="100000">
                                          <p:val>
                                            <p:strVal val="#ppt_x"/>
                                          </p:val>
                                        </p:tav>
                                      </p:tavLst>
                                    </p:anim>
                                    <p:anim calcmode="lin" valueType="num">
                                      <p:cBhvr additive="base">
                                        <p:cTn id="26" dur="500" fill="hold"/>
                                        <p:tgtEl>
                                          <p:spTgt spid="296981"/>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nodeType="clickEffect">
                                  <p:stCondLst>
                                    <p:cond delay="0"/>
                                  </p:stCondLst>
                                  <p:childTnLst>
                                    <p:set>
                                      <p:cBhvr>
                                        <p:cTn id="30" dur="1" fill="hold">
                                          <p:stCondLst>
                                            <p:cond delay="0"/>
                                          </p:stCondLst>
                                        </p:cTn>
                                        <p:tgtEl>
                                          <p:spTgt spid="296989"/>
                                        </p:tgtEl>
                                        <p:attrNameLst>
                                          <p:attrName>style.visibility</p:attrName>
                                        </p:attrNameLst>
                                      </p:cBhvr>
                                      <p:to>
                                        <p:strVal val="visible"/>
                                      </p:to>
                                    </p:set>
                                    <p:anim calcmode="lin" valueType="num">
                                      <p:cBhvr additive="base">
                                        <p:cTn id="31" dur="500" fill="hold"/>
                                        <p:tgtEl>
                                          <p:spTgt spid="296989"/>
                                        </p:tgtEl>
                                        <p:attrNameLst>
                                          <p:attrName>ppt_x</p:attrName>
                                        </p:attrNameLst>
                                      </p:cBhvr>
                                      <p:tavLst>
                                        <p:tav tm="0">
                                          <p:val>
                                            <p:strVal val="0-#ppt_w/2"/>
                                          </p:val>
                                        </p:tav>
                                        <p:tav tm="100000">
                                          <p:val>
                                            <p:strVal val="#ppt_x"/>
                                          </p:val>
                                        </p:tav>
                                      </p:tavLst>
                                    </p:anim>
                                    <p:anim calcmode="lin" valueType="num">
                                      <p:cBhvr additive="base">
                                        <p:cTn id="32" dur="500" fill="hold"/>
                                        <p:tgtEl>
                                          <p:spTgt spid="29698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94" grpId="0" autoUpdateAnimBg="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010" name="Rectangle 2"/>
          <p:cNvSpPr>
            <a:spLocks noGrp="1" noChangeArrowheads="1"/>
          </p:cNvSpPr>
          <p:nvPr>
            <p:ph type="ctrTitle"/>
          </p:nvPr>
        </p:nvSpPr>
        <p:spPr>
          <a:xfrm>
            <a:off x="241300" y="219075"/>
            <a:ext cx="7031038" cy="796925"/>
          </a:xfrm>
          <a:solidFill>
            <a:srgbClr val="66FF66"/>
          </a:solidFill>
          <a:ln/>
        </p:spPr>
        <p:txBody>
          <a:bodyPr/>
          <a:lstStyle/>
          <a:p>
            <a:r>
              <a:rPr lang="ja-JP" altLang="en-US" sz="2400" b="1"/>
              <a:t>手順５</a:t>
            </a:r>
            <a:r>
              <a:rPr lang="ja-JP" altLang="en-US" sz="2800"/>
              <a:t>　</a:t>
            </a:r>
            <a:r>
              <a:rPr lang="ja-JP" altLang="en-US" sz="2800" b="1"/>
              <a:t>要因に漏れがないかチェックする</a:t>
            </a:r>
          </a:p>
        </p:txBody>
      </p:sp>
      <p:sp>
        <p:nvSpPr>
          <p:cNvPr id="299011" name="Text Box 3"/>
          <p:cNvSpPr txBox="1">
            <a:spLocks noChangeArrowheads="1"/>
          </p:cNvSpPr>
          <p:nvPr/>
        </p:nvSpPr>
        <p:spPr bwMode="auto">
          <a:xfrm>
            <a:off x="6572250" y="2300288"/>
            <a:ext cx="15621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テーブル</a:t>
            </a:r>
          </a:p>
        </p:txBody>
      </p:sp>
      <p:sp>
        <p:nvSpPr>
          <p:cNvPr id="299012" name="Line 4"/>
          <p:cNvSpPr>
            <a:spLocks noChangeShapeType="1"/>
          </p:cNvSpPr>
          <p:nvPr/>
        </p:nvSpPr>
        <p:spPr bwMode="auto">
          <a:xfrm>
            <a:off x="5122863" y="3160713"/>
            <a:ext cx="2994025" cy="0"/>
          </a:xfrm>
          <a:prstGeom prst="line">
            <a:avLst/>
          </a:prstGeom>
          <a:noFill/>
          <a:ln w="66675">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9013" name="Text Box 5"/>
          <p:cNvSpPr txBox="1">
            <a:spLocks noChangeArrowheads="1"/>
          </p:cNvSpPr>
          <p:nvPr/>
        </p:nvSpPr>
        <p:spPr bwMode="auto">
          <a:xfrm>
            <a:off x="4976813" y="1158875"/>
            <a:ext cx="1166812" cy="3175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食堂施設</a:t>
            </a:r>
          </a:p>
        </p:txBody>
      </p:sp>
      <p:sp>
        <p:nvSpPr>
          <p:cNvPr id="299014" name="Line 6"/>
          <p:cNvSpPr>
            <a:spLocks noChangeShapeType="1"/>
          </p:cNvSpPr>
          <p:nvPr/>
        </p:nvSpPr>
        <p:spPr bwMode="auto">
          <a:xfrm>
            <a:off x="5546725" y="1620838"/>
            <a:ext cx="481013" cy="1493837"/>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9015" name="Text Box 7"/>
          <p:cNvSpPr txBox="1">
            <a:spLocks noChangeArrowheads="1"/>
          </p:cNvSpPr>
          <p:nvPr/>
        </p:nvSpPr>
        <p:spPr bwMode="auto">
          <a:xfrm>
            <a:off x="3836988" y="2232025"/>
            <a:ext cx="168751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レイアウト</a:t>
            </a:r>
          </a:p>
        </p:txBody>
      </p:sp>
      <p:sp>
        <p:nvSpPr>
          <p:cNvPr id="299016" name="Line 8"/>
          <p:cNvSpPr>
            <a:spLocks noChangeShapeType="1"/>
          </p:cNvSpPr>
          <p:nvPr/>
        </p:nvSpPr>
        <p:spPr bwMode="auto">
          <a:xfrm flipV="1">
            <a:off x="4635500" y="2185988"/>
            <a:ext cx="1119188" cy="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9017" name="Line 9"/>
          <p:cNvSpPr>
            <a:spLocks noChangeShapeType="1"/>
          </p:cNvSpPr>
          <p:nvPr/>
        </p:nvSpPr>
        <p:spPr bwMode="auto">
          <a:xfrm flipV="1">
            <a:off x="5133975" y="2219325"/>
            <a:ext cx="131763" cy="347663"/>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9018" name="Line 10"/>
          <p:cNvSpPr>
            <a:spLocks noChangeShapeType="1"/>
          </p:cNvSpPr>
          <p:nvPr/>
        </p:nvSpPr>
        <p:spPr bwMode="auto">
          <a:xfrm>
            <a:off x="4824413" y="1824038"/>
            <a:ext cx="268287" cy="300037"/>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9019" name="Line 11"/>
          <p:cNvSpPr>
            <a:spLocks noChangeShapeType="1"/>
          </p:cNvSpPr>
          <p:nvPr/>
        </p:nvSpPr>
        <p:spPr bwMode="auto">
          <a:xfrm flipH="1" flipV="1">
            <a:off x="5738813" y="1747838"/>
            <a:ext cx="850900" cy="11112"/>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9020" name="Line 12"/>
          <p:cNvSpPr>
            <a:spLocks noChangeShapeType="1"/>
          </p:cNvSpPr>
          <p:nvPr/>
        </p:nvSpPr>
        <p:spPr bwMode="auto">
          <a:xfrm flipH="1">
            <a:off x="5910263" y="2451100"/>
            <a:ext cx="909637" cy="1588"/>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9021" name="Text Box 13"/>
          <p:cNvSpPr txBox="1">
            <a:spLocks noChangeArrowheads="1"/>
          </p:cNvSpPr>
          <p:nvPr/>
        </p:nvSpPr>
        <p:spPr bwMode="auto">
          <a:xfrm>
            <a:off x="6716713" y="1511300"/>
            <a:ext cx="8826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スペース</a:t>
            </a:r>
          </a:p>
        </p:txBody>
      </p:sp>
      <p:sp>
        <p:nvSpPr>
          <p:cNvPr id="299022" name="Line 14"/>
          <p:cNvSpPr>
            <a:spLocks noChangeShapeType="1"/>
          </p:cNvSpPr>
          <p:nvPr/>
        </p:nvSpPr>
        <p:spPr bwMode="auto">
          <a:xfrm flipH="1" flipV="1">
            <a:off x="6069013" y="1760538"/>
            <a:ext cx="244475" cy="276225"/>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9023" name="Line 15"/>
          <p:cNvSpPr>
            <a:spLocks noChangeShapeType="1"/>
          </p:cNvSpPr>
          <p:nvPr/>
        </p:nvSpPr>
        <p:spPr bwMode="auto">
          <a:xfrm flipH="1" flipV="1">
            <a:off x="6221413" y="2462213"/>
            <a:ext cx="319087" cy="231775"/>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9024" name="Line 16"/>
          <p:cNvSpPr>
            <a:spLocks noChangeShapeType="1"/>
          </p:cNvSpPr>
          <p:nvPr/>
        </p:nvSpPr>
        <p:spPr bwMode="auto">
          <a:xfrm flipH="1">
            <a:off x="6211888" y="1428750"/>
            <a:ext cx="173037" cy="314325"/>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9025" name="Line 17"/>
          <p:cNvSpPr>
            <a:spLocks noChangeShapeType="1"/>
          </p:cNvSpPr>
          <p:nvPr/>
        </p:nvSpPr>
        <p:spPr bwMode="auto">
          <a:xfrm flipH="1">
            <a:off x="6605588" y="2139950"/>
            <a:ext cx="220662" cy="314325"/>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299026" name="Group 18"/>
          <p:cNvGrpSpPr>
            <a:grpSpLocks/>
          </p:cNvGrpSpPr>
          <p:nvPr/>
        </p:nvGrpSpPr>
        <p:grpSpPr bwMode="auto">
          <a:xfrm>
            <a:off x="471488" y="1238250"/>
            <a:ext cx="7018337" cy="1787525"/>
            <a:chOff x="297" y="780"/>
            <a:chExt cx="4421" cy="1126"/>
          </a:xfrm>
        </p:grpSpPr>
        <p:sp>
          <p:nvSpPr>
            <p:cNvPr id="299027" name="Text Box 19"/>
            <p:cNvSpPr txBox="1">
              <a:spLocks noChangeArrowheads="1"/>
            </p:cNvSpPr>
            <p:nvPr/>
          </p:nvSpPr>
          <p:spPr bwMode="auto">
            <a:xfrm>
              <a:off x="301" y="840"/>
              <a:ext cx="2569" cy="3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800" b="1"/>
                <a:t>◇</a:t>
              </a:r>
              <a:r>
                <a:rPr lang="ja-JP" altLang="en-US" sz="1800" b="1">
                  <a:solidFill>
                    <a:srgbClr val="FF3300"/>
                  </a:solidFill>
                </a:rPr>
                <a:t>抽象的</a:t>
              </a:r>
              <a:r>
                <a:rPr lang="ja-JP" altLang="en-US" sz="1800" b="1"/>
                <a:t>になっていないか？</a:t>
              </a:r>
              <a:r>
                <a:rPr lang="ja-JP" altLang="en-US" sz="1400"/>
                <a:t>　　　　　　　　　　　　</a:t>
              </a:r>
            </a:p>
          </p:txBody>
        </p:sp>
        <p:sp>
          <p:nvSpPr>
            <p:cNvPr id="299028" name="Text Box 20"/>
            <p:cNvSpPr txBox="1">
              <a:spLocks noChangeArrowheads="1"/>
            </p:cNvSpPr>
            <p:nvPr/>
          </p:nvSpPr>
          <p:spPr bwMode="auto">
            <a:xfrm>
              <a:off x="297" y="1159"/>
              <a:ext cx="2569" cy="3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800" b="1">
                  <a:solidFill>
                    <a:srgbClr val="FF0000"/>
                  </a:solidFill>
                </a:rPr>
                <a:t>　　　水準の羅列</a:t>
              </a:r>
              <a:r>
                <a:rPr lang="ja-JP" altLang="en-US" sz="1800" b="1"/>
                <a:t>になっていないか？</a:t>
              </a:r>
              <a:r>
                <a:rPr lang="ja-JP" altLang="en-US" sz="1400" b="1"/>
                <a:t>　</a:t>
              </a:r>
              <a:br>
                <a:rPr lang="ja-JP" altLang="en-US" sz="1400" b="1"/>
              </a:br>
              <a:r>
                <a:rPr lang="ja-JP" altLang="en-US" sz="1400"/>
                <a:t>　　　　　　　　　良い</a:t>
              </a:r>
              <a:r>
                <a:rPr lang="en-US" altLang="ja-JP" sz="1400"/>
                <a:t>―</a:t>
              </a:r>
              <a:r>
                <a:rPr lang="ja-JP" altLang="en-US" sz="1400"/>
                <a:t>悪い　高い</a:t>
              </a:r>
              <a:r>
                <a:rPr lang="en-US" altLang="ja-JP" sz="1400"/>
                <a:t>―</a:t>
              </a:r>
              <a:r>
                <a:rPr lang="ja-JP" altLang="en-US" sz="1400"/>
                <a:t>低い　　　</a:t>
              </a:r>
            </a:p>
          </p:txBody>
        </p:sp>
        <p:sp>
          <p:nvSpPr>
            <p:cNvPr id="299029" name="Text Box 21"/>
            <p:cNvSpPr txBox="1">
              <a:spLocks noChangeArrowheads="1"/>
            </p:cNvSpPr>
            <p:nvPr/>
          </p:nvSpPr>
          <p:spPr bwMode="auto">
            <a:xfrm>
              <a:off x="2929" y="1587"/>
              <a:ext cx="616" cy="192"/>
            </a:xfrm>
            <a:prstGeom prst="rect">
              <a:avLst/>
            </a:prstGeom>
            <a:solidFill>
              <a:srgbClr val="FFCCFF"/>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良い</a:t>
              </a:r>
            </a:p>
          </p:txBody>
        </p:sp>
        <p:sp>
          <p:nvSpPr>
            <p:cNvPr id="299030" name="Text Box 22"/>
            <p:cNvSpPr txBox="1">
              <a:spLocks noChangeArrowheads="1"/>
            </p:cNvSpPr>
            <p:nvPr/>
          </p:nvSpPr>
          <p:spPr bwMode="auto">
            <a:xfrm>
              <a:off x="2801" y="989"/>
              <a:ext cx="457" cy="192"/>
            </a:xfrm>
            <a:prstGeom prst="rect">
              <a:avLst/>
            </a:prstGeom>
            <a:solidFill>
              <a:srgbClr val="FFCCFF"/>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悪い</a:t>
              </a:r>
            </a:p>
          </p:txBody>
        </p:sp>
        <p:sp>
          <p:nvSpPr>
            <p:cNvPr id="299031" name="Text Box 23"/>
            <p:cNvSpPr txBox="1">
              <a:spLocks noChangeArrowheads="1"/>
            </p:cNvSpPr>
            <p:nvPr/>
          </p:nvSpPr>
          <p:spPr bwMode="auto">
            <a:xfrm>
              <a:off x="3953" y="780"/>
              <a:ext cx="536" cy="192"/>
            </a:xfrm>
            <a:prstGeom prst="rect">
              <a:avLst/>
            </a:prstGeom>
            <a:solidFill>
              <a:srgbClr val="FFCCFF"/>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狭い</a:t>
              </a:r>
            </a:p>
          </p:txBody>
        </p:sp>
        <p:sp>
          <p:nvSpPr>
            <p:cNvPr id="299032" name="Text Box 24"/>
            <p:cNvSpPr txBox="1">
              <a:spLocks noChangeArrowheads="1"/>
            </p:cNvSpPr>
            <p:nvPr/>
          </p:nvSpPr>
          <p:spPr bwMode="auto">
            <a:xfrm>
              <a:off x="3752" y="1258"/>
              <a:ext cx="437" cy="192"/>
            </a:xfrm>
            <a:prstGeom prst="rect">
              <a:avLst/>
            </a:prstGeom>
            <a:solidFill>
              <a:srgbClr val="FFCCFF"/>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広い</a:t>
              </a:r>
            </a:p>
          </p:txBody>
        </p:sp>
        <p:sp>
          <p:nvSpPr>
            <p:cNvPr id="299033" name="Text Box 25"/>
            <p:cNvSpPr txBox="1">
              <a:spLocks noChangeArrowheads="1"/>
            </p:cNvSpPr>
            <p:nvPr/>
          </p:nvSpPr>
          <p:spPr bwMode="auto">
            <a:xfrm>
              <a:off x="4232" y="1182"/>
              <a:ext cx="486" cy="192"/>
            </a:xfrm>
            <a:prstGeom prst="rect">
              <a:avLst/>
            </a:prstGeom>
            <a:solidFill>
              <a:srgbClr val="FFCCFF"/>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高い</a:t>
              </a:r>
            </a:p>
          </p:txBody>
        </p:sp>
        <p:sp>
          <p:nvSpPr>
            <p:cNvPr id="299034" name="Text Box 26"/>
            <p:cNvSpPr txBox="1">
              <a:spLocks noChangeArrowheads="1"/>
            </p:cNvSpPr>
            <p:nvPr/>
          </p:nvSpPr>
          <p:spPr bwMode="auto">
            <a:xfrm>
              <a:off x="4017" y="1714"/>
              <a:ext cx="477" cy="192"/>
            </a:xfrm>
            <a:prstGeom prst="rect">
              <a:avLst/>
            </a:prstGeom>
            <a:solidFill>
              <a:srgbClr val="FFCCFF"/>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低い</a:t>
              </a:r>
            </a:p>
          </p:txBody>
        </p:sp>
      </p:grpSp>
      <p:sp>
        <p:nvSpPr>
          <p:cNvPr id="299035" name="Text Box 27"/>
          <p:cNvSpPr txBox="1">
            <a:spLocks noChangeArrowheads="1"/>
          </p:cNvSpPr>
          <p:nvPr/>
        </p:nvSpPr>
        <p:spPr bwMode="auto">
          <a:xfrm>
            <a:off x="8085138" y="985838"/>
            <a:ext cx="488950" cy="3067050"/>
          </a:xfrm>
          <a:prstGeom prst="rect">
            <a:avLst/>
          </a:prstGeom>
          <a:solidFill>
            <a:schemeClr val="bg1"/>
          </a:solidFill>
          <a:ln w="285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800" b="1"/>
              <a:t>食堂が混雑する</a:t>
            </a:r>
          </a:p>
        </p:txBody>
      </p:sp>
      <p:grpSp>
        <p:nvGrpSpPr>
          <p:cNvPr id="299036" name="Group 28"/>
          <p:cNvGrpSpPr>
            <a:grpSpLocks/>
          </p:cNvGrpSpPr>
          <p:nvPr/>
        </p:nvGrpSpPr>
        <p:grpSpPr bwMode="auto">
          <a:xfrm>
            <a:off x="450850" y="4362450"/>
            <a:ext cx="4132263" cy="1420813"/>
            <a:chOff x="284" y="2748"/>
            <a:chExt cx="2603" cy="895"/>
          </a:xfrm>
        </p:grpSpPr>
        <p:sp>
          <p:nvSpPr>
            <p:cNvPr id="299037" name="Text Box 29"/>
            <p:cNvSpPr txBox="1">
              <a:spLocks noChangeArrowheads="1"/>
            </p:cNvSpPr>
            <p:nvPr/>
          </p:nvSpPr>
          <p:spPr bwMode="auto">
            <a:xfrm>
              <a:off x="284" y="2748"/>
              <a:ext cx="2587" cy="3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800" b="1"/>
                <a:t>◇</a:t>
              </a:r>
              <a:r>
                <a:rPr lang="ja-JP" altLang="en-US" sz="1800" b="1"/>
                <a:t>要因は、「</a:t>
              </a:r>
              <a:r>
                <a:rPr lang="ja-JP" altLang="en-US" sz="1800" b="1">
                  <a:solidFill>
                    <a:srgbClr val="FF0000"/>
                  </a:solidFill>
                </a:rPr>
                <a:t>名詞＋動詞</a:t>
              </a:r>
              <a:r>
                <a:rPr lang="ja-JP" altLang="en-US" sz="1800" b="1"/>
                <a:t>」で書く。</a:t>
              </a:r>
              <a:r>
                <a:rPr lang="ja-JP" altLang="en-US" sz="1400" b="1"/>
                <a:t>　</a:t>
              </a:r>
              <a:r>
                <a:rPr lang="ja-JP" altLang="en-US" sz="1400"/>
                <a:t>　　　　　　　　　　</a:t>
              </a:r>
            </a:p>
          </p:txBody>
        </p:sp>
        <p:sp>
          <p:nvSpPr>
            <p:cNvPr id="299038" name="Text Box 30"/>
            <p:cNvSpPr txBox="1">
              <a:spLocks noChangeArrowheads="1"/>
            </p:cNvSpPr>
            <p:nvPr/>
          </p:nvSpPr>
          <p:spPr bwMode="auto">
            <a:xfrm>
              <a:off x="455" y="3027"/>
              <a:ext cx="2432" cy="288"/>
            </a:xfrm>
            <a:prstGeom prst="rect">
              <a:avLst/>
            </a:prstGeom>
            <a:solidFill>
              <a:srgbClr val="CCFFFF"/>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名詞だけだと見やすいが上司・他部署の人に伝わりにくいので、多少見づらくても「名詞＋動詞」で書いてください</a:t>
              </a:r>
            </a:p>
          </p:txBody>
        </p:sp>
        <p:sp>
          <p:nvSpPr>
            <p:cNvPr id="299039" name="Text Box 31"/>
            <p:cNvSpPr txBox="1">
              <a:spLocks noChangeArrowheads="1"/>
            </p:cNvSpPr>
            <p:nvPr/>
          </p:nvSpPr>
          <p:spPr bwMode="auto">
            <a:xfrm>
              <a:off x="691" y="3431"/>
              <a:ext cx="133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u="sng">
                  <a:solidFill>
                    <a:srgbClr val="FF3300"/>
                  </a:solidFill>
                </a:rPr>
                <a:t>並びが</a:t>
              </a:r>
              <a:r>
                <a:rPr lang="ja-JP" altLang="en-US" sz="1600">
                  <a:solidFill>
                    <a:srgbClr val="FF3300"/>
                  </a:solidFill>
                </a:rPr>
                <a:t>　</a:t>
              </a:r>
              <a:r>
                <a:rPr lang="ja-JP" altLang="en-US" sz="1600" u="sng">
                  <a:solidFill>
                    <a:srgbClr val="FF3300"/>
                  </a:solidFill>
                </a:rPr>
                <a:t>はみ出る</a:t>
              </a:r>
            </a:p>
          </p:txBody>
        </p:sp>
      </p:grpSp>
      <p:grpSp>
        <p:nvGrpSpPr>
          <p:cNvPr id="299040" name="Group 32"/>
          <p:cNvGrpSpPr>
            <a:grpSpLocks/>
          </p:cNvGrpSpPr>
          <p:nvPr/>
        </p:nvGrpSpPr>
        <p:grpSpPr bwMode="auto">
          <a:xfrm>
            <a:off x="465138" y="2809875"/>
            <a:ext cx="8607425" cy="3449638"/>
            <a:chOff x="275" y="1770"/>
            <a:chExt cx="5422" cy="2173"/>
          </a:xfrm>
        </p:grpSpPr>
        <p:grpSp>
          <p:nvGrpSpPr>
            <p:cNvPr id="299041" name="Group 33"/>
            <p:cNvGrpSpPr>
              <a:grpSpLocks/>
            </p:cNvGrpSpPr>
            <p:nvPr/>
          </p:nvGrpSpPr>
          <p:grpSpPr bwMode="auto">
            <a:xfrm>
              <a:off x="2391" y="2427"/>
              <a:ext cx="3306" cy="1516"/>
              <a:chOff x="2391" y="2427"/>
              <a:chExt cx="3306" cy="1516"/>
            </a:xfrm>
          </p:grpSpPr>
          <p:sp>
            <p:nvSpPr>
              <p:cNvPr id="299042" name="Line 34"/>
              <p:cNvSpPr>
                <a:spLocks noChangeShapeType="1"/>
              </p:cNvSpPr>
              <p:nvPr/>
            </p:nvSpPr>
            <p:spPr bwMode="auto">
              <a:xfrm flipV="1">
                <a:off x="3222" y="2427"/>
                <a:ext cx="1496" cy="2"/>
              </a:xfrm>
              <a:prstGeom prst="line">
                <a:avLst/>
              </a:prstGeom>
              <a:noFill/>
              <a:ln w="47625">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9043" name="Line 35"/>
              <p:cNvSpPr>
                <a:spLocks noChangeShapeType="1"/>
              </p:cNvSpPr>
              <p:nvPr/>
            </p:nvSpPr>
            <p:spPr bwMode="auto">
              <a:xfrm flipV="1">
                <a:off x="2954" y="2447"/>
                <a:ext cx="1045" cy="1240"/>
              </a:xfrm>
              <a:prstGeom prst="line">
                <a:avLst/>
              </a:prstGeom>
              <a:noFill/>
              <a:ln w="28575">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9044" name="Text Box 36"/>
              <p:cNvSpPr txBox="1">
                <a:spLocks noChangeArrowheads="1"/>
              </p:cNvSpPr>
              <p:nvPr/>
            </p:nvSpPr>
            <p:spPr bwMode="auto">
              <a:xfrm>
                <a:off x="2391" y="3743"/>
                <a:ext cx="994" cy="2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運営方法</a:t>
                </a:r>
              </a:p>
            </p:txBody>
          </p:sp>
          <p:sp>
            <p:nvSpPr>
              <p:cNvPr id="299045" name="Line 37"/>
              <p:cNvSpPr>
                <a:spLocks noChangeShapeType="1"/>
              </p:cNvSpPr>
              <p:nvPr/>
            </p:nvSpPr>
            <p:spPr bwMode="auto">
              <a:xfrm flipH="1">
                <a:off x="3114" y="3517"/>
                <a:ext cx="908" cy="0"/>
              </a:xfrm>
              <a:prstGeom prst="line">
                <a:avLst/>
              </a:prstGeom>
              <a:noFill/>
              <a:ln w="12700">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9046" name="Text Box 38"/>
              <p:cNvSpPr txBox="1">
                <a:spLocks noChangeArrowheads="1"/>
              </p:cNvSpPr>
              <p:nvPr/>
            </p:nvSpPr>
            <p:spPr bwMode="auto">
              <a:xfrm>
                <a:off x="3572" y="3523"/>
                <a:ext cx="138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600">
                    <a:solidFill>
                      <a:srgbClr val="FF3300"/>
                    </a:solidFill>
                  </a:rPr>
                  <a:t>④</a:t>
                </a:r>
                <a:r>
                  <a:rPr lang="ja-JP" altLang="en-US" sz="1200">
                    <a:solidFill>
                      <a:schemeClr val="tx2"/>
                    </a:solidFill>
                  </a:rPr>
                  <a:t>入り口付近が混む</a:t>
                </a:r>
              </a:p>
            </p:txBody>
          </p:sp>
          <p:sp>
            <p:nvSpPr>
              <p:cNvPr id="299047" name="Line 39"/>
              <p:cNvSpPr>
                <a:spLocks noChangeShapeType="1"/>
              </p:cNvSpPr>
              <p:nvPr/>
            </p:nvSpPr>
            <p:spPr bwMode="auto">
              <a:xfrm flipH="1">
                <a:off x="3587" y="2767"/>
                <a:ext cx="573" cy="755"/>
              </a:xfrm>
              <a:prstGeom prst="line">
                <a:avLst/>
              </a:prstGeom>
              <a:noFill/>
              <a:ln w="12700">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9048" name="Text Box 40"/>
              <p:cNvSpPr txBox="1">
                <a:spLocks noChangeArrowheads="1"/>
              </p:cNvSpPr>
              <p:nvPr/>
            </p:nvSpPr>
            <p:spPr bwMode="auto">
              <a:xfrm>
                <a:off x="3813" y="2599"/>
                <a:ext cx="133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600">
                    <a:solidFill>
                      <a:srgbClr val="FF3300"/>
                    </a:solidFill>
                  </a:rPr>
                  <a:t>③</a:t>
                </a:r>
                <a:r>
                  <a:rPr lang="ja-JP" altLang="en-US" sz="1200"/>
                  <a:t>並びがはみ出る</a:t>
                </a:r>
              </a:p>
            </p:txBody>
          </p:sp>
          <p:sp>
            <p:nvSpPr>
              <p:cNvPr id="299049" name="Line 41"/>
              <p:cNvSpPr>
                <a:spLocks noChangeShapeType="1"/>
              </p:cNvSpPr>
              <p:nvPr/>
            </p:nvSpPr>
            <p:spPr bwMode="auto">
              <a:xfrm flipH="1">
                <a:off x="4003" y="2981"/>
                <a:ext cx="652" cy="0"/>
              </a:xfrm>
              <a:prstGeom prst="line">
                <a:avLst/>
              </a:prstGeom>
              <a:noFill/>
              <a:ln w="12700">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9050" name="Text Box 42"/>
              <p:cNvSpPr txBox="1">
                <a:spLocks noChangeArrowheads="1"/>
              </p:cNvSpPr>
              <p:nvPr/>
            </p:nvSpPr>
            <p:spPr bwMode="auto">
              <a:xfrm>
                <a:off x="4519" y="2894"/>
                <a:ext cx="98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600">
                    <a:solidFill>
                      <a:srgbClr val="FF3300"/>
                    </a:solidFill>
                  </a:rPr>
                  <a:t>②</a:t>
                </a:r>
                <a:r>
                  <a:rPr lang="ja-JP" altLang="en-US" sz="1200"/>
                  <a:t>ﾒﾆｭｰにより偏り</a:t>
                </a:r>
              </a:p>
            </p:txBody>
          </p:sp>
          <p:sp>
            <p:nvSpPr>
              <p:cNvPr id="299051" name="Text Box 43"/>
              <p:cNvSpPr txBox="1">
                <a:spLocks noChangeArrowheads="1"/>
              </p:cNvSpPr>
              <p:nvPr/>
            </p:nvSpPr>
            <p:spPr bwMode="auto">
              <a:xfrm>
                <a:off x="4004" y="3163"/>
                <a:ext cx="1693"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600">
                    <a:solidFill>
                      <a:srgbClr val="FF3300"/>
                    </a:solidFill>
                  </a:rPr>
                  <a:t>①</a:t>
                </a:r>
                <a:r>
                  <a:rPr lang="ja-JP" altLang="en-US" sz="1200"/>
                  <a:t>人気を想定した順路設定がない</a:t>
                </a:r>
              </a:p>
            </p:txBody>
          </p:sp>
          <p:sp>
            <p:nvSpPr>
              <p:cNvPr id="299052" name="Line 44"/>
              <p:cNvSpPr>
                <a:spLocks noChangeShapeType="1"/>
              </p:cNvSpPr>
              <p:nvPr/>
            </p:nvSpPr>
            <p:spPr bwMode="auto">
              <a:xfrm flipH="1" flipV="1">
                <a:off x="4233" y="2980"/>
                <a:ext cx="98" cy="232"/>
              </a:xfrm>
              <a:prstGeom prst="line">
                <a:avLst/>
              </a:prstGeom>
              <a:noFill/>
              <a:ln w="12700">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299053" name="Group 45"/>
            <p:cNvGrpSpPr>
              <a:grpSpLocks/>
            </p:cNvGrpSpPr>
            <p:nvPr/>
          </p:nvGrpSpPr>
          <p:grpSpPr bwMode="auto">
            <a:xfrm>
              <a:off x="275" y="1770"/>
              <a:ext cx="2733" cy="768"/>
              <a:chOff x="275" y="1770"/>
              <a:chExt cx="2733" cy="768"/>
            </a:xfrm>
          </p:grpSpPr>
          <p:sp>
            <p:nvSpPr>
              <p:cNvPr id="299054" name="Text Box 46"/>
              <p:cNvSpPr txBox="1">
                <a:spLocks noChangeArrowheads="1"/>
              </p:cNvSpPr>
              <p:nvPr/>
            </p:nvSpPr>
            <p:spPr bwMode="auto">
              <a:xfrm>
                <a:off x="275" y="1770"/>
                <a:ext cx="2733" cy="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800" b="1"/>
                  <a:t>◇</a:t>
                </a:r>
                <a:r>
                  <a:rPr lang="ja-JP" altLang="en-US" sz="1800" b="1"/>
                  <a:t>書いた要因の“</a:t>
                </a:r>
                <a:r>
                  <a:rPr lang="ja-JP" altLang="en-US" sz="1800" b="1">
                    <a:solidFill>
                      <a:srgbClr val="FF0000"/>
                    </a:solidFill>
                  </a:rPr>
                  <a:t>道筋</a:t>
                </a:r>
                <a:r>
                  <a:rPr lang="ja-JP" altLang="en-US" sz="1800" b="1"/>
                  <a:t>”は通っているか</a:t>
                </a:r>
                <a:r>
                  <a:rPr lang="ja-JP" altLang="en-US" sz="1400" b="1"/>
                  <a:t>？　</a:t>
                </a:r>
                <a:r>
                  <a:rPr lang="ja-JP" altLang="en-US" sz="1400"/>
                  <a:t>　　　　　　　　　</a:t>
                </a:r>
                <a:r>
                  <a:rPr lang="ja-JP" altLang="en-US" sz="1800"/>
                  <a:t>　</a:t>
                </a:r>
                <a:r>
                  <a:rPr lang="ja-JP" altLang="en-US" sz="1800" b="1">
                    <a:solidFill>
                      <a:srgbClr val="FF0000"/>
                    </a:solidFill>
                  </a:rPr>
                  <a:t>系統的</a:t>
                </a:r>
                <a:r>
                  <a:rPr lang="ja-JP" altLang="en-US" sz="1800" b="1"/>
                  <a:t>になっているか</a:t>
                </a:r>
                <a:r>
                  <a:rPr lang="ja-JP" altLang="en-US" sz="1800"/>
                  <a:t>？</a:t>
                </a:r>
                <a:r>
                  <a:rPr lang="ja-JP" altLang="en-US" sz="1400"/>
                  <a:t>　　　　　　　　　　　　　　　　　　　　　　　　　</a:t>
                </a:r>
              </a:p>
            </p:txBody>
          </p:sp>
          <p:sp>
            <p:nvSpPr>
              <p:cNvPr id="299055" name="Text Box 47"/>
              <p:cNvSpPr txBox="1">
                <a:spLocks noChangeArrowheads="1"/>
              </p:cNvSpPr>
              <p:nvPr/>
            </p:nvSpPr>
            <p:spPr bwMode="auto">
              <a:xfrm>
                <a:off x="400" y="2212"/>
                <a:ext cx="2450" cy="326"/>
              </a:xfrm>
              <a:prstGeom prst="rect">
                <a:avLst/>
              </a:prstGeom>
              <a:solidFill>
                <a:srgbClr val="CCFFFF"/>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孫骨から小骨へ、小骨から中骨へと話をつなげると　“道筋”の正しさが分かる。　　　　　　　　　　　</a:t>
                </a:r>
              </a:p>
            </p:txBody>
          </p:sp>
        </p:grpSp>
      </p:grpSp>
      <p:sp>
        <p:nvSpPr>
          <p:cNvPr id="299057" name="Line 49"/>
          <p:cNvSpPr>
            <a:spLocks noChangeShapeType="1"/>
          </p:cNvSpPr>
          <p:nvPr/>
        </p:nvSpPr>
        <p:spPr bwMode="auto">
          <a:xfrm flipV="1">
            <a:off x="6743700" y="4914900"/>
            <a:ext cx="471488" cy="200025"/>
          </a:xfrm>
          <a:prstGeom prst="line">
            <a:avLst/>
          </a:prstGeom>
          <a:noFill/>
          <a:ln w="25400">
            <a:solidFill>
              <a:srgbClr val="FF3300"/>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9058" name="Line 50"/>
          <p:cNvSpPr>
            <a:spLocks noChangeShapeType="1"/>
          </p:cNvSpPr>
          <p:nvPr/>
        </p:nvSpPr>
        <p:spPr bwMode="auto">
          <a:xfrm flipH="1" flipV="1">
            <a:off x="6757988" y="4443413"/>
            <a:ext cx="514350" cy="171450"/>
          </a:xfrm>
          <a:prstGeom prst="line">
            <a:avLst/>
          </a:prstGeom>
          <a:noFill/>
          <a:ln w="25400">
            <a:solidFill>
              <a:srgbClr val="FF3300"/>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9059" name="Line 51"/>
          <p:cNvSpPr>
            <a:spLocks noChangeShapeType="1"/>
          </p:cNvSpPr>
          <p:nvPr/>
        </p:nvSpPr>
        <p:spPr bwMode="auto">
          <a:xfrm flipH="1">
            <a:off x="6272213" y="4486275"/>
            <a:ext cx="314325" cy="1157288"/>
          </a:xfrm>
          <a:prstGeom prst="line">
            <a:avLst/>
          </a:prstGeom>
          <a:noFill/>
          <a:ln w="25400">
            <a:solidFill>
              <a:srgbClr val="FF3300"/>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9060" name="Text Box 52"/>
          <p:cNvSpPr txBox="1">
            <a:spLocks noChangeArrowheads="1"/>
          </p:cNvSpPr>
          <p:nvPr/>
        </p:nvSpPr>
        <p:spPr bwMode="auto">
          <a:xfrm>
            <a:off x="8405813" y="100013"/>
            <a:ext cx="7381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a:t>P</a:t>
            </a:r>
            <a:r>
              <a:rPr lang="ja-JP" altLang="en-US" sz="1600"/>
              <a:t>４４</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299026"/>
                                        </p:tgtEl>
                                        <p:attrNameLst>
                                          <p:attrName>style.visibility</p:attrName>
                                        </p:attrNameLst>
                                      </p:cBhvr>
                                      <p:to>
                                        <p:strVal val="visible"/>
                                      </p:to>
                                    </p:set>
                                    <p:anim calcmode="lin" valueType="num">
                                      <p:cBhvr additive="base">
                                        <p:cTn id="7" dur="500" fill="hold"/>
                                        <p:tgtEl>
                                          <p:spTgt spid="299026"/>
                                        </p:tgtEl>
                                        <p:attrNameLst>
                                          <p:attrName>ppt_x</p:attrName>
                                        </p:attrNameLst>
                                      </p:cBhvr>
                                      <p:tavLst>
                                        <p:tav tm="0">
                                          <p:val>
                                            <p:strVal val="0-#ppt_w/2"/>
                                          </p:val>
                                        </p:tav>
                                        <p:tav tm="100000">
                                          <p:val>
                                            <p:strVal val="#ppt_x"/>
                                          </p:val>
                                        </p:tav>
                                      </p:tavLst>
                                    </p:anim>
                                    <p:anim calcmode="lin" valueType="num">
                                      <p:cBhvr additive="base">
                                        <p:cTn id="8" dur="500" fill="hold"/>
                                        <p:tgtEl>
                                          <p:spTgt spid="299026"/>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299040"/>
                                        </p:tgtEl>
                                        <p:attrNameLst>
                                          <p:attrName>style.visibility</p:attrName>
                                        </p:attrNameLst>
                                      </p:cBhvr>
                                      <p:to>
                                        <p:strVal val="visible"/>
                                      </p:to>
                                    </p:set>
                                    <p:anim calcmode="lin" valueType="num">
                                      <p:cBhvr additive="base">
                                        <p:cTn id="13" dur="500" fill="hold"/>
                                        <p:tgtEl>
                                          <p:spTgt spid="299040"/>
                                        </p:tgtEl>
                                        <p:attrNameLst>
                                          <p:attrName>ppt_x</p:attrName>
                                        </p:attrNameLst>
                                      </p:cBhvr>
                                      <p:tavLst>
                                        <p:tav tm="0">
                                          <p:val>
                                            <p:strVal val="0-#ppt_w/2"/>
                                          </p:val>
                                        </p:tav>
                                        <p:tav tm="100000">
                                          <p:val>
                                            <p:strVal val="#ppt_x"/>
                                          </p:val>
                                        </p:tav>
                                      </p:tavLst>
                                    </p:anim>
                                    <p:anim calcmode="lin" valueType="num">
                                      <p:cBhvr additive="base">
                                        <p:cTn id="14" dur="500" fill="hold"/>
                                        <p:tgtEl>
                                          <p:spTgt spid="299040"/>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99057"/>
                                        </p:tgtEl>
                                        <p:attrNameLst>
                                          <p:attrName>style.visibility</p:attrName>
                                        </p:attrNameLst>
                                      </p:cBhvr>
                                      <p:to>
                                        <p:strVal val="visible"/>
                                      </p:to>
                                    </p:set>
                                    <p:anim calcmode="lin" valueType="num">
                                      <p:cBhvr additive="base">
                                        <p:cTn id="19" dur="500" fill="hold"/>
                                        <p:tgtEl>
                                          <p:spTgt spid="299057"/>
                                        </p:tgtEl>
                                        <p:attrNameLst>
                                          <p:attrName>ppt_x</p:attrName>
                                        </p:attrNameLst>
                                      </p:cBhvr>
                                      <p:tavLst>
                                        <p:tav tm="0">
                                          <p:val>
                                            <p:strVal val="0-#ppt_w/2"/>
                                          </p:val>
                                        </p:tav>
                                        <p:tav tm="100000">
                                          <p:val>
                                            <p:strVal val="#ppt_x"/>
                                          </p:val>
                                        </p:tav>
                                      </p:tavLst>
                                    </p:anim>
                                    <p:anim calcmode="lin" valueType="num">
                                      <p:cBhvr additive="base">
                                        <p:cTn id="20" dur="500" fill="hold"/>
                                        <p:tgtEl>
                                          <p:spTgt spid="299057"/>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99058"/>
                                        </p:tgtEl>
                                        <p:attrNameLst>
                                          <p:attrName>style.visibility</p:attrName>
                                        </p:attrNameLst>
                                      </p:cBhvr>
                                      <p:to>
                                        <p:strVal val="visible"/>
                                      </p:to>
                                    </p:set>
                                    <p:anim calcmode="lin" valueType="num">
                                      <p:cBhvr additive="base">
                                        <p:cTn id="25" dur="500" fill="hold"/>
                                        <p:tgtEl>
                                          <p:spTgt spid="299058"/>
                                        </p:tgtEl>
                                        <p:attrNameLst>
                                          <p:attrName>ppt_x</p:attrName>
                                        </p:attrNameLst>
                                      </p:cBhvr>
                                      <p:tavLst>
                                        <p:tav tm="0">
                                          <p:val>
                                            <p:strVal val="0-#ppt_w/2"/>
                                          </p:val>
                                        </p:tav>
                                        <p:tav tm="100000">
                                          <p:val>
                                            <p:strVal val="#ppt_x"/>
                                          </p:val>
                                        </p:tav>
                                      </p:tavLst>
                                    </p:anim>
                                    <p:anim calcmode="lin" valueType="num">
                                      <p:cBhvr additive="base">
                                        <p:cTn id="26" dur="500" fill="hold"/>
                                        <p:tgtEl>
                                          <p:spTgt spid="299058"/>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299059"/>
                                        </p:tgtEl>
                                        <p:attrNameLst>
                                          <p:attrName>style.visibility</p:attrName>
                                        </p:attrNameLst>
                                      </p:cBhvr>
                                      <p:to>
                                        <p:strVal val="visible"/>
                                      </p:to>
                                    </p:set>
                                    <p:anim calcmode="lin" valueType="num">
                                      <p:cBhvr additive="base">
                                        <p:cTn id="31" dur="500" fill="hold"/>
                                        <p:tgtEl>
                                          <p:spTgt spid="299059"/>
                                        </p:tgtEl>
                                        <p:attrNameLst>
                                          <p:attrName>ppt_x</p:attrName>
                                        </p:attrNameLst>
                                      </p:cBhvr>
                                      <p:tavLst>
                                        <p:tav tm="0">
                                          <p:val>
                                            <p:strVal val="0-#ppt_w/2"/>
                                          </p:val>
                                        </p:tav>
                                        <p:tav tm="100000">
                                          <p:val>
                                            <p:strVal val="#ppt_x"/>
                                          </p:val>
                                        </p:tav>
                                      </p:tavLst>
                                    </p:anim>
                                    <p:anim calcmode="lin" valueType="num">
                                      <p:cBhvr additive="base">
                                        <p:cTn id="32" dur="500" fill="hold"/>
                                        <p:tgtEl>
                                          <p:spTgt spid="299059"/>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nodeType="clickEffect">
                                  <p:stCondLst>
                                    <p:cond delay="0"/>
                                  </p:stCondLst>
                                  <p:childTnLst>
                                    <p:set>
                                      <p:cBhvr>
                                        <p:cTn id="36" dur="1" fill="hold">
                                          <p:stCondLst>
                                            <p:cond delay="0"/>
                                          </p:stCondLst>
                                        </p:cTn>
                                        <p:tgtEl>
                                          <p:spTgt spid="299036"/>
                                        </p:tgtEl>
                                        <p:attrNameLst>
                                          <p:attrName>style.visibility</p:attrName>
                                        </p:attrNameLst>
                                      </p:cBhvr>
                                      <p:to>
                                        <p:strVal val="visible"/>
                                      </p:to>
                                    </p:set>
                                    <p:anim calcmode="lin" valueType="num">
                                      <p:cBhvr additive="base">
                                        <p:cTn id="37" dur="500" fill="hold"/>
                                        <p:tgtEl>
                                          <p:spTgt spid="299036"/>
                                        </p:tgtEl>
                                        <p:attrNameLst>
                                          <p:attrName>ppt_x</p:attrName>
                                        </p:attrNameLst>
                                      </p:cBhvr>
                                      <p:tavLst>
                                        <p:tav tm="0">
                                          <p:val>
                                            <p:strVal val="0-#ppt_w/2"/>
                                          </p:val>
                                        </p:tav>
                                        <p:tav tm="100000">
                                          <p:val>
                                            <p:strVal val="#ppt_x"/>
                                          </p:val>
                                        </p:tav>
                                      </p:tavLst>
                                    </p:anim>
                                    <p:anim calcmode="lin" valueType="num">
                                      <p:cBhvr additive="base">
                                        <p:cTn id="38" dur="500" fill="hold"/>
                                        <p:tgtEl>
                                          <p:spTgt spid="2990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9057" grpId="0" animBg="1"/>
      <p:bldP spid="299058" grpId="0" animBg="1"/>
      <p:bldP spid="299059"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034" name="Rectangle 2"/>
          <p:cNvSpPr>
            <a:spLocks noChangeArrowheads="1"/>
          </p:cNvSpPr>
          <p:nvPr/>
        </p:nvSpPr>
        <p:spPr bwMode="auto">
          <a:xfrm>
            <a:off x="209550" y="198438"/>
            <a:ext cx="6527800" cy="519112"/>
          </a:xfrm>
          <a:prstGeom prst="rect">
            <a:avLst/>
          </a:prstGeom>
          <a:solidFill>
            <a:srgbClr val="66FF66"/>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b="1"/>
              <a:t>手順６　</a:t>
            </a:r>
            <a:r>
              <a:rPr lang="ja-JP" altLang="en-US" sz="2800" b="1"/>
              <a:t>重要と思われる要因に印を付ける</a:t>
            </a:r>
            <a:endParaRPr lang="ja-JP" altLang="en-US" sz="2800"/>
          </a:p>
        </p:txBody>
      </p:sp>
      <p:grpSp>
        <p:nvGrpSpPr>
          <p:cNvPr id="300036" name="Group 4"/>
          <p:cNvGrpSpPr>
            <a:grpSpLocks/>
          </p:cNvGrpSpPr>
          <p:nvPr/>
        </p:nvGrpSpPr>
        <p:grpSpPr bwMode="auto">
          <a:xfrm>
            <a:off x="454025" y="846138"/>
            <a:ext cx="8340725" cy="3721100"/>
            <a:chOff x="286" y="533"/>
            <a:chExt cx="5254" cy="2344"/>
          </a:xfrm>
        </p:grpSpPr>
        <p:grpSp>
          <p:nvGrpSpPr>
            <p:cNvPr id="300037" name="Group 5"/>
            <p:cNvGrpSpPr>
              <a:grpSpLocks/>
            </p:cNvGrpSpPr>
            <p:nvPr/>
          </p:nvGrpSpPr>
          <p:grpSpPr bwMode="auto">
            <a:xfrm>
              <a:off x="286" y="533"/>
              <a:ext cx="5254" cy="2344"/>
              <a:chOff x="286" y="587"/>
              <a:chExt cx="5254" cy="2344"/>
            </a:xfrm>
          </p:grpSpPr>
          <p:sp>
            <p:nvSpPr>
              <p:cNvPr id="300038" name="Oval 6"/>
              <p:cNvSpPr>
                <a:spLocks noChangeArrowheads="1"/>
              </p:cNvSpPr>
              <p:nvPr/>
            </p:nvSpPr>
            <p:spPr bwMode="auto">
              <a:xfrm>
                <a:off x="2104" y="2566"/>
                <a:ext cx="1905" cy="365"/>
              </a:xfrm>
              <a:prstGeom prst="ellipse">
                <a:avLst/>
              </a:prstGeom>
              <a:noFill/>
              <a:ln w="31750">
                <a:solidFill>
                  <a:srgbClr val="FF0000"/>
                </a:solidFill>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0039" name="Text Box 7"/>
              <p:cNvSpPr txBox="1">
                <a:spLocks noChangeArrowheads="1"/>
              </p:cNvSpPr>
              <p:nvPr/>
            </p:nvSpPr>
            <p:spPr bwMode="auto">
              <a:xfrm>
                <a:off x="286" y="587"/>
                <a:ext cx="5092" cy="2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b="1"/>
                  <a:t>要因を全て書き出したら、特性に与えている</a:t>
                </a:r>
                <a:r>
                  <a:rPr lang="ja-JP" altLang="en-US" sz="1600" b="1" u="sng"/>
                  <a:t>影響の大きさ</a:t>
                </a:r>
                <a:r>
                  <a:rPr lang="ja-JP" altLang="en-US" sz="1600" b="1"/>
                  <a:t>と、</a:t>
                </a:r>
                <a:r>
                  <a:rPr lang="ja-JP" altLang="en-US" sz="1600" b="1" u="sng"/>
                  <a:t>対策が打てるかどうか</a:t>
                </a:r>
                <a:r>
                  <a:rPr lang="ja-JP" altLang="en-US" sz="1600" b="1"/>
                  <a:t>と言う</a:t>
                </a:r>
              </a:p>
            </p:txBody>
          </p:sp>
          <p:sp>
            <p:nvSpPr>
              <p:cNvPr id="300040" name="Text Box 8"/>
              <p:cNvSpPr txBox="1">
                <a:spLocks noChangeArrowheads="1"/>
              </p:cNvSpPr>
              <p:nvPr/>
            </p:nvSpPr>
            <p:spPr bwMode="auto">
              <a:xfrm>
                <a:off x="296" y="817"/>
                <a:ext cx="5244" cy="36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b="1"/>
                  <a:t>２つの側面から、要因の重み付けをします、それを</a:t>
                </a:r>
                <a:r>
                  <a:rPr lang="ja-JP" altLang="en-US" sz="1600" b="1">
                    <a:solidFill>
                      <a:srgbClr val="FF0000"/>
                    </a:solidFill>
                  </a:rPr>
                  <a:t>“主要因”</a:t>
                </a:r>
                <a:r>
                  <a:rPr lang="ja-JP" altLang="en-US" sz="1600" b="1"/>
                  <a:t>と呼び　　　　　で囲む等します。　　　　　　　　　　　　　　　　　　　　　　　　　　　　</a:t>
                </a:r>
              </a:p>
            </p:txBody>
          </p:sp>
        </p:grpSp>
        <p:sp>
          <p:nvSpPr>
            <p:cNvPr id="300041" name="Oval 9"/>
            <p:cNvSpPr>
              <a:spLocks noChangeArrowheads="1"/>
            </p:cNvSpPr>
            <p:nvPr/>
          </p:nvSpPr>
          <p:spPr bwMode="auto">
            <a:xfrm flipV="1">
              <a:off x="3996" y="771"/>
              <a:ext cx="247" cy="190"/>
            </a:xfrm>
            <a:prstGeom prst="ellipse">
              <a:avLst/>
            </a:prstGeom>
            <a:solidFill>
              <a:srgbClr val="FFFFFF"/>
            </a:solidFill>
            <a:ln w="22225">
              <a:solidFill>
                <a:srgbClr val="FF33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endParaRPr lang="ja-JP" altLang="ja-JP" sz="1400">
                <a:solidFill>
                  <a:srgbClr val="FF3300"/>
                </a:solidFill>
              </a:endParaRPr>
            </a:p>
          </p:txBody>
        </p:sp>
      </p:grpSp>
      <p:grpSp>
        <p:nvGrpSpPr>
          <p:cNvPr id="300042" name="Group 10"/>
          <p:cNvGrpSpPr>
            <a:grpSpLocks/>
          </p:cNvGrpSpPr>
          <p:nvPr/>
        </p:nvGrpSpPr>
        <p:grpSpPr bwMode="auto">
          <a:xfrm>
            <a:off x="1841500" y="3363913"/>
            <a:ext cx="5291138" cy="3179762"/>
            <a:chOff x="1214" y="2182"/>
            <a:chExt cx="3333" cy="2003"/>
          </a:xfrm>
        </p:grpSpPr>
        <p:sp>
          <p:nvSpPr>
            <p:cNvPr id="300043" name="Line 11"/>
            <p:cNvSpPr>
              <a:spLocks noChangeShapeType="1"/>
            </p:cNvSpPr>
            <p:nvPr/>
          </p:nvSpPr>
          <p:spPr bwMode="auto">
            <a:xfrm>
              <a:off x="1253" y="3579"/>
              <a:ext cx="2971" cy="0"/>
            </a:xfrm>
            <a:prstGeom prst="line">
              <a:avLst/>
            </a:prstGeom>
            <a:noFill/>
            <a:ln w="28575">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0044" name="Line 12"/>
            <p:cNvSpPr>
              <a:spLocks noChangeShapeType="1"/>
            </p:cNvSpPr>
            <p:nvPr/>
          </p:nvSpPr>
          <p:spPr bwMode="auto">
            <a:xfrm>
              <a:off x="1587" y="2388"/>
              <a:ext cx="686" cy="1189"/>
            </a:xfrm>
            <a:prstGeom prst="line">
              <a:avLst/>
            </a:prstGeom>
            <a:noFill/>
            <a:ln w="28575">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0045" name="Line 13"/>
            <p:cNvSpPr>
              <a:spLocks noChangeShapeType="1"/>
            </p:cNvSpPr>
            <p:nvPr/>
          </p:nvSpPr>
          <p:spPr bwMode="auto">
            <a:xfrm flipH="1">
              <a:off x="2130" y="3310"/>
              <a:ext cx="895" cy="0"/>
            </a:xfrm>
            <a:prstGeom prst="line">
              <a:avLst/>
            </a:prstGeom>
            <a:noFill/>
            <a:ln w="19050">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0046" name="Line 14"/>
            <p:cNvSpPr>
              <a:spLocks noChangeShapeType="1"/>
            </p:cNvSpPr>
            <p:nvPr/>
          </p:nvSpPr>
          <p:spPr bwMode="auto">
            <a:xfrm>
              <a:off x="2067" y="2576"/>
              <a:ext cx="421" cy="729"/>
            </a:xfrm>
            <a:prstGeom prst="line">
              <a:avLst/>
            </a:prstGeom>
            <a:noFill/>
            <a:ln w="19050">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0047" name="Line 15"/>
            <p:cNvSpPr>
              <a:spLocks noChangeShapeType="1"/>
            </p:cNvSpPr>
            <p:nvPr/>
          </p:nvSpPr>
          <p:spPr bwMode="auto">
            <a:xfrm flipH="1">
              <a:off x="2354" y="3067"/>
              <a:ext cx="668" cy="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0048" name="Text Box 16"/>
            <p:cNvSpPr txBox="1">
              <a:spLocks noChangeArrowheads="1"/>
            </p:cNvSpPr>
            <p:nvPr/>
          </p:nvSpPr>
          <p:spPr bwMode="auto">
            <a:xfrm>
              <a:off x="1363" y="3843"/>
              <a:ext cx="2323" cy="1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図６　食堂が混雑するの特性要因図</a:t>
              </a:r>
            </a:p>
          </p:txBody>
        </p:sp>
        <p:sp>
          <p:nvSpPr>
            <p:cNvPr id="300049" name="Text Box 17"/>
            <p:cNvSpPr txBox="1">
              <a:spLocks noChangeArrowheads="1"/>
            </p:cNvSpPr>
            <p:nvPr/>
          </p:nvSpPr>
          <p:spPr bwMode="auto">
            <a:xfrm>
              <a:off x="1214" y="2182"/>
              <a:ext cx="760" cy="204"/>
            </a:xfrm>
            <a:prstGeom prst="rect">
              <a:avLst/>
            </a:prstGeom>
            <a:solidFill>
              <a:schemeClr val="bg1"/>
            </a:solidFill>
            <a:ln w="1905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運営方法</a:t>
              </a:r>
            </a:p>
          </p:txBody>
        </p:sp>
        <p:sp>
          <p:nvSpPr>
            <p:cNvPr id="300050" name="Text Box 18"/>
            <p:cNvSpPr txBox="1">
              <a:spLocks noChangeArrowheads="1"/>
            </p:cNvSpPr>
            <p:nvPr/>
          </p:nvSpPr>
          <p:spPr bwMode="auto">
            <a:xfrm>
              <a:off x="2984" y="3218"/>
              <a:ext cx="1024" cy="1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入り口付近が混む</a:t>
              </a:r>
            </a:p>
          </p:txBody>
        </p:sp>
        <p:sp>
          <p:nvSpPr>
            <p:cNvPr id="300051" name="Text Box 19"/>
            <p:cNvSpPr txBox="1">
              <a:spLocks noChangeArrowheads="1"/>
            </p:cNvSpPr>
            <p:nvPr/>
          </p:nvSpPr>
          <p:spPr bwMode="auto">
            <a:xfrm>
              <a:off x="2915" y="2960"/>
              <a:ext cx="1188" cy="1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メニューより偏り</a:t>
              </a:r>
            </a:p>
          </p:txBody>
        </p:sp>
        <p:sp>
          <p:nvSpPr>
            <p:cNvPr id="300052" name="Text Box 20"/>
            <p:cNvSpPr txBox="1">
              <a:spLocks noChangeArrowheads="1"/>
            </p:cNvSpPr>
            <p:nvPr/>
          </p:nvSpPr>
          <p:spPr bwMode="auto">
            <a:xfrm>
              <a:off x="1823" y="2414"/>
              <a:ext cx="1252" cy="1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並びがはみ出る</a:t>
              </a:r>
            </a:p>
          </p:txBody>
        </p:sp>
        <p:sp>
          <p:nvSpPr>
            <p:cNvPr id="300053" name="Line 21"/>
            <p:cNvSpPr>
              <a:spLocks noChangeShapeType="1"/>
            </p:cNvSpPr>
            <p:nvPr/>
          </p:nvSpPr>
          <p:spPr bwMode="auto">
            <a:xfrm>
              <a:off x="2606" y="2871"/>
              <a:ext cx="111" cy="192"/>
            </a:xfrm>
            <a:prstGeom prst="line">
              <a:avLst/>
            </a:prstGeom>
            <a:noFill/>
            <a:ln w="19050">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0054" name="Text Box 22"/>
            <p:cNvSpPr txBox="1">
              <a:spLocks noChangeArrowheads="1"/>
            </p:cNvSpPr>
            <p:nvPr/>
          </p:nvSpPr>
          <p:spPr bwMode="auto">
            <a:xfrm>
              <a:off x="2123" y="2646"/>
              <a:ext cx="1784" cy="1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solidFill>
                    <a:schemeClr val="tx2"/>
                  </a:solidFill>
                </a:rPr>
                <a:t>ﾒﾆｭｰ別に長さを設定していない</a:t>
              </a:r>
            </a:p>
          </p:txBody>
        </p:sp>
        <p:sp>
          <p:nvSpPr>
            <p:cNvPr id="300055" name="Text Box 23"/>
            <p:cNvSpPr txBox="1">
              <a:spLocks noChangeArrowheads="1"/>
            </p:cNvSpPr>
            <p:nvPr/>
          </p:nvSpPr>
          <p:spPr bwMode="auto">
            <a:xfrm>
              <a:off x="4265" y="2722"/>
              <a:ext cx="282" cy="1463"/>
            </a:xfrm>
            <a:prstGeom prst="rect">
              <a:avLst/>
            </a:prstGeom>
            <a:solidFill>
              <a:schemeClr val="bg1"/>
            </a:solidFill>
            <a:ln w="1905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食堂の入口が混雑する</a:t>
              </a:r>
            </a:p>
          </p:txBody>
        </p:sp>
      </p:grpSp>
      <p:grpSp>
        <p:nvGrpSpPr>
          <p:cNvPr id="300056" name="Group 24"/>
          <p:cNvGrpSpPr>
            <a:grpSpLocks/>
          </p:cNvGrpSpPr>
          <p:nvPr/>
        </p:nvGrpSpPr>
        <p:grpSpPr bwMode="auto">
          <a:xfrm>
            <a:off x="4435475" y="2557463"/>
            <a:ext cx="3835400" cy="1665287"/>
            <a:chOff x="2794" y="1611"/>
            <a:chExt cx="2416" cy="1049"/>
          </a:xfrm>
        </p:grpSpPr>
        <p:sp>
          <p:nvSpPr>
            <p:cNvPr id="300057" name="Text Box 25"/>
            <p:cNvSpPr txBox="1">
              <a:spLocks noChangeArrowheads="1"/>
            </p:cNvSpPr>
            <p:nvPr/>
          </p:nvSpPr>
          <p:spPr bwMode="auto">
            <a:xfrm>
              <a:off x="2794" y="2267"/>
              <a:ext cx="52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800" b="1">
                  <a:solidFill>
                    <a:srgbClr val="FF3300"/>
                  </a:solidFill>
                </a:rPr>
                <a:t>①</a:t>
              </a:r>
            </a:p>
          </p:txBody>
        </p:sp>
        <p:grpSp>
          <p:nvGrpSpPr>
            <p:cNvPr id="300058" name="Group 26"/>
            <p:cNvGrpSpPr>
              <a:grpSpLocks/>
            </p:cNvGrpSpPr>
            <p:nvPr/>
          </p:nvGrpSpPr>
          <p:grpSpPr bwMode="auto">
            <a:xfrm>
              <a:off x="3128" y="1611"/>
              <a:ext cx="2082" cy="1049"/>
              <a:chOff x="3128" y="1611"/>
              <a:chExt cx="2082" cy="1049"/>
            </a:xfrm>
          </p:grpSpPr>
          <p:pic>
            <p:nvPicPr>
              <p:cNvPr id="300059" name="Picture 2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25" y="1611"/>
                <a:ext cx="885" cy="10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00060" name="AutoShape 28"/>
              <p:cNvSpPr>
                <a:spLocks noChangeArrowheads="1"/>
              </p:cNvSpPr>
              <p:nvPr/>
            </p:nvSpPr>
            <p:spPr bwMode="auto">
              <a:xfrm>
                <a:off x="3128" y="1752"/>
                <a:ext cx="1352" cy="440"/>
              </a:xfrm>
              <a:prstGeom prst="wedgeRoundRectCallout">
                <a:avLst>
                  <a:gd name="adj1" fmla="val 59542"/>
                  <a:gd name="adj2" fmla="val 38634"/>
                  <a:gd name="adj3" fmla="val 16667"/>
                </a:avLst>
              </a:prstGeom>
              <a:solidFill>
                <a:srgbClr val="CCFFFF"/>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endParaRPr lang="ja-JP" altLang="ja-JP" sz="1400"/>
              </a:p>
            </p:txBody>
          </p:sp>
          <p:sp>
            <p:nvSpPr>
              <p:cNvPr id="300061" name="Text Box 29"/>
              <p:cNvSpPr txBox="1">
                <a:spLocks noChangeArrowheads="1"/>
              </p:cNvSpPr>
              <p:nvPr/>
            </p:nvSpPr>
            <p:spPr bwMode="auto">
              <a:xfrm>
                <a:off x="3224" y="1824"/>
                <a:ext cx="1200"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重要度の順に番号を付けてください</a:t>
                </a:r>
              </a:p>
            </p:txBody>
          </p:sp>
        </p:grpSp>
      </p:grpSp>
      <p:grpSp>
        <p:nvGrpSpPr>
          <p:cNvPr id="300062" name="Group 30"/>
          <p:cNvGrpSpPr>
            <a:grpSpLocks/>
          </p:cNvGrpSpPr>
          <p:nvPr/>
        </p:nvGrpSpPr>
        <p:grpSpPr bwMode="auto">
          <a:xfrm>
            <a:off x="914400" y="1765300"/>
            <a:ext cx="3517900" cy="1485900"/>
            <a:chOff x="576" y="1112"/>
            <a:chExt cx="2216" cy="936"/>
          </a:xfrm>
        </p:grpSpPr>
        <p:sp>
          <p:nvSpPr>
            <p:cNvPr id="300063" name="Rectangle 31"/>
            <p:cNvSpPr>
              <a:spLocks noChangeArrowheads="1"/>
            </p:cNvSpPr>
            <p:nvPr/>
          </p:nvSpPr>
          <p:spPr bwMode="auto">
            <a:xfrm>
              <a:off x="576" y="1112"/>
              <a:ext cx="2216" cy="936"/>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0064" name="Text Box 32"/>
            <p:cNvSpPr txBox="1">
              <a:spLocks noChangeArrowheads="1"/>
            </p:cNvSpPr>
            <p:nvPr/>
          </p:nvSpPr>
          <p:spPr bwMode="auto">
            <a:xfrm>
              <a:off x="632" y="1136"/>
              <a:ext cx="45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選び方</a:t>
              </a:r>
            </a:p>
          </p:txBody>
        </p:sp>
        <p:sp>
          <p:nvSpPr>
            <p:cNvPr id="300065" name="Text Box 33"/>
            <p:cNvSpPr txBox="1">
              <a:spLocks noChangeArrowheads="1"/>
            </p:cNvSpPr>
            <p:nvPr/>
          </p:nvSpPr>
          <p:spPr bwMode="auto">
            <a:xfrm>
              <a:off x="736" y="1344"/>
              <a:ext cx="8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・データー解析</a:t>
              </a:r>
            </a:p>
          </p:txBody>
        </p:sp>
        <p:sp>
          <p:nvSpPr>
            <p:cNvPr id="300066" name="Text Box 34"/>
            <p:cNvSpPr txBox="1">
              <a:spLocks noChangeArrowheads="1"/>
            </p:cNvSpPr>
            <p:nvPr/>
          </p:nvSpPr>
          <p:spPr bwMode="auto">
            <a:xfrm>
              <a:off x="1632" y="1416"/>
              <a:ext cx="87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・パレート図</a:t>
              </a:r>
            </a:p>
          </p:txBody>
        </p:sp>
        <p:sp>
          <p:nvSpPr>
            <p:cNvPr id="300067" name="Text Box 35"/>
            <p:cNvSpPr txBox="1">
              <a:spLocks noChangeArrowheads="1"/>
            </p:cNvSpPr>
            <p:nvPr/>
          </p:nvSpPr>
          <p:spPr bwMode="auto">
            <a:xfrm>
              <a:off x="648" y="1768"/>
              <a:ext cx="800"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・自由討論</a:t>
              </a:r>
            </a:p>
          </p:txBody>
        </p:sp>
        <p:sp>
          <p:nvSpPr>
            <p:cNvPr id="300068" name="Text Box 36"/>
            <p:cNvSpPr txBox="1">
              <a:spLocks noChangeArrowheads="1"/>
            </p:cNvSpPr>
            <p:nvPr/>
          </p:nvSpPr>
          <p:spPr bwMode="auto">
            <a:xfrm>
              <a:off x="656" y="1568"/>
              <a:ext cx="968"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・チェックシート</a:t>
              </a:r>
            </a:p>
          </p:txBody>
        </p:sp>
        <p:sp>
          <p:nvSpPr>
            <p:cNvPr id="300069" name="Text Box 37"/>
            <p:cNvSpPr txBox="1">
              <a:spLocks noChangeArrowheads="1"/>
            </p:cNvSpPr>
            <p:nvPr/>
          </p:nvSpPr>
          <p:spPr bwMode="auto">
            <a:xfrm>
              <a:off x="1664" y="1688"/>
              <a:ext cx="784"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・挙手の数</a:t>
              </a:r>
            </a:p>
          </p:txBody>
        </p:sp>
      </p:grpSp>
      <p:sp>
        <p:nvSpPr>
          <p:cNvPr id="300070" name="Text Box 38"/>
          <p:cNvSpPr txBox="1">
            <a:spLocks noChangeArrowheads="1"/>
          </p:cNvSpPr>
          <p:nvPr/>
        </p:nvSpPr>
        <p:spPr bwMode="auto">
          <a:xfrm>
            <a:off x="8405813" y="100013"/>
            <a:ext cx="7381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a:t>P</a:t>
            </a:r>
            <a:r>
              <a:rPr lang="ja-JP" altLang="en-US" sz="1600"/>
              <a:t>４５</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300036"/>
                                        </p:tgtEl>
                                        <p:attrNameLst>
                                          <p:attrName>style.visibility</p:attrName>
                                        </p:attrNameLst>
                                      </p:cBhvr>
                                      <p:to>
                                        <p:strVal val="visible"/>
                                      </p:to>
                                    </p:set>
                                    <p:anim calcmode="lin" valueType="num">
                                      <p:cBhvr additive="base">
                                        <p:cTn id="7" dur="500" fill="hold"/>
                                        <p:tgtEl>
                                          <p:spTgt spid="300036"/>
                                        </p:tgtEl>
                                        <p:attrNameLst>
                                          <p:attrName>ppt_x</p:attrName>
                                        </p:attrNameLst>
                                      </p:cBhvr>
                                      <p:tavLst>
                                        <p:tav tm="0">
                                          <p:val>
                                            <p:strVal val="0-#ppt_w/2"/>
                                          </p:val>
                                        </p:tav>
                                        <p:tav tm="100000">
                                          <p:val>
                                            <p:strVal val="#ppt_x"/>
                                          </p:val>
                                        </p:tav>
                                      </p:tavLst>
                                    </p:anim>
                                    <p:anim calcmode="lin" valueType="num">
                                      <p:cBhvr additive="base">
                                        <p:cTn id="8" dur="500" fill="hold"/>
                                        <p:tgtEl>
                                          <p:spTgt spid="300036"/>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300062"/>
                                        </p:tgtEl>
                                        <p:attrNameLst>
                                          <p:attrName>style.visibility</p:attrName>
                                        </p:attrNameLst>
                                      </p:cBhvr>
                                      <p:to>
                                        <p:strVal val="visible"/>
                                      </p:to>
                                    </p:set>
                                    <p:anim calcmode="lin" valueType="num">
                                      <p:cBhvr additive="base">
                                        <p:cTn id="13" dur="500" fill="hold"/>
                                        <p:tgtEl>
                                          <p:spTgt spid="300062"/>
                                        </p:tgtEl>
                                        <p:attrNameLst>
                                          <p:attrName>ppt_x</p:attrName>
                                        </p:attrNameLst>
                                      </p:cBhvr>
                                      <p:tavLst>
                                        <p:tav tm="0">
                                          <p:val>
                                            <p:strVal val="0-#ppt_w/2"/>
                                          </p:val>
                                        </p:tav>
                                        <p:tav tm="100000">
                                          <p:val>
                                            <p:strVal val="#ppt_x"/>
                                          </p:val>
                                        </p:tav>
                                      </p:tavLst>
                                    </p:anim>
                                    <p:anim calcmode="lin" valueType="num">
                                      <p:cBhvr additive="base">
                                        <p:cTn id="14" dur="500" fill="hold"/>
                                        <p:tgtEl>
                                          <p:spTgt spid="300062"/>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300056"/>
                                        </p:tgtEl>
                                        <p:attrNameLst>
                                          <p:attrName>style.visibility</p:attrName>
                                        </p:attrNameLst>
                                      </p:cBhvr>
                                      <p:to>
                                        <p:strVal val="visible"/>
                                      </p:to>
                                    </p:set>
                                    <p:anim calcmode="lin" valueType="num">
                                      <p:cBhvr additive="base">
                                        <p:cTn id="19" dur="500" fill="hold"/>
                                        <p:tgtEl>
                                          <p:spTgt spid="300056"/>
                                        </p:tgtEl>
                                        <p:attrNameLst>
                                          <p:attrName>ppt_x</p:attrName>
                                        </p:attrNameLst>
                                      </p:cBhvr>
                                      <p:tavLst>
                                        <p:tav tm="0">
                                          <p:val>
                                            <p:strVal val="0-#ppt_w/2"/>
                                          </p:val>
                                        </p:tav>
                                        <p:tav tm="100000">
                                          <p:val>
                                            <p:strVal val="#ppt_x"/>
                                          </p:val>
                                        </p:tav>
                                      </p:tavLst>
                                    </p:anim>
                                    <p:anim calcmode="lin" valueType="num">
                                      <p:cBhvr additive="base">
                                        <p:cTn id="20" dur="500" fill="hold"/>
                                        <p:tgtEl>
                                          <p:spTgt spid="3000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082" name="Oval 2"/>
          <p:cNvSpPr>
            <a:spLocks noChangeArrowheads="1"/>
          </p:cNvSpPr>
          <p:nvPr/>
        </p:nvSpPr>
        <p:spPr bwMode="auto">
          <a:xfrm>
            <a:off x="6640513" y="5334000"/>
            <a:ext cx="1552575" cy="320675"/>
          </a:xfrm>
          <a:prstGeom prst="ellipse">
            <a:avLst/>
          </a:prstGeom>
          <a:solidFill>
            <a:srgbClr val="FFCC99"/>
          </a:solidFill>
          <a:ln w="12700">
            <a:solidFill>
              <a:schemeClr val="tx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2083" name="Oval 3"/>
          <p:cNvSpPr>
            <a:spLocks noChangeArrowheads="1"/>
          </p:cNvSpPr>
          <p:nvPr/>
        </p:nvSpPr>
        <p:spPr bwMode="auto">
          <a:xfrm>
            <a:off x="6178550" y="3119438"/>
            <a:ext cx="1074738" cy="552450"/>
          </a:xfrm>
          <a:prstGeom prst="ellipse">
            <a:avLst/>
          </a:prstGeom>
          <a:solidFill>
            <a:srgbClr val="FFCC99"/>
          </a:solidFill>
          <a:ln w="12700">
            <a:solidFill>
              <a:schemeClr val="tx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2084" name="Rectangle 4"/>
          <p:cNvSpPr>
            <a:spLocks noChangeArrowheads="1"/>
          </p:cNvSpPr>
          <p:nvPr/>
        </p:nvSpPr>
        <p:spPr bwMode="auto">
          <a:xfrm>
            <a:off x="109538" y="84138"/>
            <a:ext cx="4735512" cy="519112"/>
          </a:xfrm>
          <a:prstGeom prst="rect">
            <a:avLst/>
          </a:prstGeom>
          <a:solidFill>
            <a:srgbClr val="FFFF99"/>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2800" b="1">
                <a:ea typeface="HG創英角ｺﾞｼｯｸUB" pitchFamily="49" charset="-128"/>
              </a:rPr>
              <a:t>主要因の決め方</a:t>
            </a:r>
            <a:endParaRPr lang="ja-JP" altLang="en-US" sz="2800">
              <a:ea typeface="HG創英角ｺﾞｼｯｸUB" pitchFamily="49" charset="-128"/>
            </a:endParaRPr>
          </a:p>
        </p:txBody>
      </p:sp>
      <p:sp>
        <p:nvSpPr>
          <p:cNvPr id="302085" name="Text Box 5"/>
          <p:cNvSpPr txBox="1">
            <a:spLocks noChangeArrowheads="1"/>
          </p:cNvSpPr>
          <p:nvPr/>
        </p:nvSpPr>
        <p:spPr bwMode="auto">
          <a:xfrm>
            <a:off x="355600" y="785813"/>
            <a:ext cx="8012113"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400"/>
              <a:t>◇</a:t>
            </a:r>
            <a:r>
              <a:rPr lang="ja-JP" altLang="en-US" sz="1600" b="1"/>
              <a:t>主要因は</a:t>
            </a:r>
            <a:r>
              <a:rPr lang="ja-JP" altLang="en-US" sz="1600"/>
              <a:t>、特性に与える影響の大きいもので、「対策を打ったことが</a:t>
            </a:r>
            <a:r>
              <a:rPr lang="ja-JP" altLang="en-US" sz="1600" b="1"/>
              <a:t>目</a:t>
            </a:r>
            <a:r>
              <a:rPr lang="ja-JP" altLang="en-US" sz="1600"/>
              <a:t>や</a:t>
            </a:r>
            <a:r>
              <a:rPr lang="ja-JP" altLang="en-US" sz="1600" b="1"/>
              <a:t>データ</a:t>
            </a:r>
            <a:r>
              <a:rPr lang="ja-JP" altLang="en-US" sz="1600"/>
              <a:t>で　　　　　　　　</a:t>
            </a:r>
            <a:r>
              <a:rPr lang="ja-JP" altLang="en-US" sz="1600" b="1"/>
              <a:t>確認</a:t>
            </a:r>
            <a:r>
              <a:rPr lang="ja-JP" altLang="en-US" sz="1600"/>
              <a:t>できるもの」です。</a:t>
            </a:r>
          </a:p>
        </p:txBody>
      </p:sp>
      <p:sp>
        <p:nvSpPr>
          <p:cNvPr id="302086" name="Text Box 6"/>
          <p:cNvSpPr txBox="1">
            <a:spLocks noChangeArrowheads="1"/>
          </p:cNvSpPr>
          <p:nvPr/>
        </p:nvSpPr>
        <p:spPr bwMode="auto">
          <a:xfrm>
            <a:off x="336550" y="1309688"/>
            <a:ext cx="80121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400"/>
              <a:t>◇</a:t>
            </a:r>
            <a:r>
              <a:rPr lang="ja-JP" altLang="en-US" sz="1600"/>
              <a:t>影響の大きさを確認する</a:t>
            </a:r>
            <a:r>
              <a:rPr lang="ja-JP" altLang="en-US" sz="1600" b="1"/>
              <a:t>方法は２通り</a:t>
            </a:r>
            <a:r>
              <a:rPr lang="ja-JP" altLang="en-US" sz="1600"/>
              <a:t>あります。</a:t>
            </a:r>
          </a:p>
        </p:txBody>
      </p:sp>
      <p:sp>
        <p:nvSpPr>
          <p:cNvPr id="302087" name="Line 7"/>
          <p:cNvSpPr>
            <a:spLocks noChangeShapeType="1"/>
          </p:cNvSpPr>
          <p:nvPr/>
        </p:nvSpPr>
        <p:spPr bwMode="auto">
          <a:xfrm>
            <a:off x="4252913" y="2046288"/>
            <a:ext cx="0" cy="4630737"/>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302088" name="Group 8"/>
          <p:cNvGrpSpPr>
            <a:grpSpLocks/>
          </p:cNvGrpSpPr>
          <p:nvPr/>
        </p:nvGrpSpPr>
        <p:grpSpPr bwMode="auto">
          <a:xfrm>
            <a:off x="85725" y="3805238"/>
            <a:ext cx="4095750" cy="2765425"/>
            <a:chOff x="54" y="2397"/>
            <a:chExt cx="2580" cy="1742"/>
          </a:xfrm>
        </p:grpSpPr>
        <p:sp>
          <p:nvSpPr>
            <p:cNvPr id="302089" name="Line 9"/>
            <p:cNvSpPr>
              <a:spLocks noChangeShapeType="1"/>
            </p:cNvSpPr>
            <p:nvPr/>
          </p:nvSpPr>
          <p:spPr bwMode="auto">
            <a:xfrm flipV="1">
              <a:off x="1196" y="3580"/>
              <a:ext cx="205" cy="356"/>
            </a:xfrm>
            <a:prstGeom prst="line">
              <a:avLst/>
            </a:prstGeom>
            <a:noFill/>
            <a:ln w="28575">
              <a:solidFill>
                <a:schemeClr val="tx1"/>
              </a:solidFill>
              <a:round/>
              <a:headEnd type="none" w="sm" len="sm"/>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2090" name="Line 10"/>
            <p:cNvSpPr>
              <a:spLocks noChangeShapeType="1"/>
            </p:cNvSpPr>
            <p:nvPr/>
          </p:nvSpPr>
          <p:spPr bwMode="auto">
            <a:xfrm>
              <a:off x="671" y="3273"/>
              <a:ext cx="196" cy="340"/>
            </a:xfrm>
            <a:prstGeom prst="line">
              <a:avLst/>
            </a:prstGeom>
            <a:noFill/>
            <a:ln w="28575">
              <a:solidFill>
                <a:schemeClr val="tx1"/>
              </a:solidFill>
              <a:round/>
              <a:headEnd type="none" w="sm" len="sm"/>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2091" name="Line 11"/>
            <p:cNvSpPr>
              <a:spLocks noChangeShapeType="1"/>
            </p:cNvSpPr>
            <p:nvPr/>
          </p:nvSpPr>
          <p:spPr bwMode="auto">
            <a:xfrm>
              <a:off x="1534" y="3272"/>
              <a:ext cx="189" cy="328"/>
            </a:xfrm>
            <a:prstGeom prst="line">
              <a:avLst/>
            </a:prstGeom>
            <a:noFill/>
            <a:ln w="28575">
              <a:solidFill>
                <a:schemeClr val="tx1"/>
              </a:solidFill>
              <a:round/>
              <a:headEnd type="none" w="sm" len="sm"/>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2092" name="Text Box 12"/>
            <p:cNvSpPr txBox="1">
              <a:spLocks noChangeArrowheads="1"/>
            </p:cNvSpPr>
            <p:nvPr/>
          </p:nvSpPr>
          <p:spPr bwMode="auto">
            <a:xfrm>
              <a:off x="333" y="3063"/>
              <a:ext cx="493" cy="2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書き方</a:t>
              </a:r>
            </a:p>
          </p:txBody>
        </p:sp>
        <p:sp>
          <p:nvSpPr>
            <p:cNvPr id="302093" name="Text Box 13"/>
            <p:cNvSpPr txBox="1">
              <a:spLocks noChangeArrowheads="1"/>
            </p:cNvSpPr>
            <p:nvPr/>
          </p:nvSpPr>
          <p:spPr bwMode="auto">
            <a:xfrm>
              <a:off x="1275" y="3060"/>
              <a:ext cx="482" cy="2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形</a:t>
              </a:r>
            </a:p>
          </p:txBody>
        </p:sp>
        <p:sp>
          <p:nvSpPr>
            <p:cNvPr id="302094" name="Text Box 14"/>
            <p:cNvSpPr txBox="1">
              <a:spLocks noChangeArrowheads="1"/>
            </p:cNvSpPr>
            <p:nvPr/>
          </p:nvSpPr>
          <p:spPr bwMode="auto">
            <a:xfrm>
              <a:off x="915" y="3933"/>
              <a:ext cx="465" cy="2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ワーク</a:t>
              </a:r>
            </a:p>
          </p:txBody>
        </p:sp>
        <p:sp>
          <p:nvSpPr>
            <p:cNvPr id="302095" name="Line 15"/>
            <p:cNvSpPr>
              <a:spLocks noChangeShapeType="1"/>
            </p:cNvSpPr>
            <p:nvPr/>
          </p:nvSpPr>
          <p:spPr bwMode="auto">
            <a:xfrm>
              <a:off x="241" y="3597"/>
              <a:ext cx="1773" cy="0"/>
            </a:xfrm>
            <a:prstGeom prst="line">
              <a:avLst/>
            </a:prstGeom>
            <a:noFill/>
            <a:ln w="28575">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2096" name="Text Box 16"/>
            <p:cNvSpPr txBox="1">
              <a:spLocks noChangeArrowheads="1"/>
            </p:cNvSpPr>
            <p:nvPr/>
          </p:nvSpPr>
          <p:spPr bwMode="auto">
            <a:xfrm>
              <a:off x="2014" y="3033"/>
              <a:ext cx="239" cy="1105"/>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solidFill>
                    <a:srgbClr val="008000"/>
                  </a:solidFill>
                </a:rPr>
                <a:t>刃具図が見にくい</a:t>
              </a:r>
            </a:p>
          </p:txBody>
        </p:sp>
        <p:sp>
          <p:nvSpPr>
            <p:cNvPr id="302097" name="Line 17"/>
            <p:cNvSpPr>
              <a:spLocks noChangeShapeType="1"/>
            </p:cNvSpPr>
            <p:nvPr/>
          </p:nvSpPr>
          <p:spPr bwMode="auto">
            <a:xfrm flipH="1">
              <a:off x="1252" y="3857"/>
              <a:ext cx="210" cy="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2098" name="Text Box 18"/>
            <p:cNvSpPr txBox="1">
              <a:spLocks noChangeArrowheads="1"/>
            </p:cNvSpPr>
            <p:nvPr/>
          </p:nvSpPr>
          <p:spPr bwMode="auto">
            <a:xfrm>
              <a:off x="1348" y="3784"/>
              <a:ext cx="758" cy="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100"/>
                <a:t>種類が多い</a:t>
              </a:r>
            </a:p>
          </p:txBody>
        </p:sp>
        <p:sp>
          <p:nvSpPr>
            <p:cNvPr id="302099" name="Line 19"/>
            <p:cNvSpPr>
              <a:spLocks noChangeShapeType="1"/>
            </p:cNvSpPr>
            <p:nvPr/>
          </p:nvSpPr>
          <p:spPr bwMode="auto">
            <a:xfrm flipV="1">
              <a:off x="473" y="3586"/>
              <a:ext cx="205" cy="356"/>
            </a:xfrm>
            <a:prstGeom prst="line">
              <a:avLst/>
            </a:prstGeom>
            <a:noFill/>
            <a:ln w="28575">
              <a:solidFill>
                <a:schemeClr val="tx1"/>
              </a:solidFill>
              <a:round/>
              <a:headEnd type="none" w="sm" len="sm"/>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2100" name="Text Box 20"/>
            <p:cNvSpPr txBox="1">
              <a:spLocks noChangeArrowheads="1"/>
            </p:cNvSpPr>
            <p:nvPr/>
          </p:nvSpPr>
          <p:spPr bwMode="auto">
            <a:xfrm>
              <a:off x="192" y="3939"/>
              <a:ext cx="465" cy="2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方法</a:t>
              </a:r>
            </a:p>
          </p:txBody>
        </p:sp>
        <p:sp>
          <p:nvSpPr>
            <p:cNvPr id="302101" name="Line 21"/>
            <p:cNvSpPr>
              <a:spLocks noChangeShapeType="1"/>
            </p:cNvSpPr>
            <p:nvPr/>
          </p:nvSpPr>
          <p:spPr bwMode="auto">
            <a:xfrm>
              <a:off x="1512" y="3488"/>
              <a:ext cx="164" cy="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2102" name="Line 22"/>
            <p:cNvSpPr>
              <a:spLocks noChangeShapeType="1"/>
            </p:cNvSpPr>
            <p:nvPr/>
          </p:nvSpPr>
          <p:spPr bwMode="auto">
            <a:xfrm>
              <a:off x="447" y="3701"/>
              <a:ext cx="164" cy="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2103" name="Line 23"/>
            <p:cNvSpPr>
              <a:spLocks noChangeShapeType="1"/>
            </p:cNvSpPr>
            <p:nvPr/>
          </p:nvSpPr>
          <p:spPr bwMode="auto">
            <a:xfrm flipH="1">
              <a:off x="520" y="3854"/>
              <a:ext cx="210" cy="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2104" name="Text Box 24"/>
            <p:cNvSpPr txBox="1">
              <a:spLocks noChangeArrowheads="1"/>
            </p:cNvSpPr>
            <p:nvPr/>
          </p:nvSpPr>
          <p:spPr bwMode="auto">
            <a:xfrm>
              <a:off x="54" y="3619"/>
              <a:ext cx="462" cy="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100"/>
                <a:t>２枚ある</a:t>
              </a:r>
            </a:p>
          </p:txBody>
        </p:sp>
        <p:sp>
          <p:nvSpPr>
            <p:cNvPr id="302105" name="Text Box 25"/>
            <p:cNvSpPr txBox="1">
              <a:spLocks noChangeArrowheads="1"/>
            </p:cNvSpPr>
            <p:nvPr/>
          </p:nvSpPr>
          <p:spPr bwMode="auto">
            <a:xfrm>
              <a:off x="589" y="3781"/>
              <a:ext cx="758" cy="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100"/>
                <a:t>裏表を見る</a:t>
              </a:r>
            </a:p>
          </p:txBody>
        </p:sp>
        <p:sp>
          <p:nvSpPr>
            <p:cNvPr id="302106" name="Line 26"/>
            <p:cNvSpPr>
              <a:spLocks noChangeShapeType="1"/>
            </p:cNvSpPr>
            <p:nvPr/>
          </p:nvSpPr>
          <p:spPr bwMode="auto">
            <a:xfrm>
              <a:off x="654" y="3485"/>
              <a:ext cx="164" cy="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2107" name="Line 27"/>
            <p:cNvSpPr>
              <a:spLocks noChangeShapeType="1"/>
            </p:cNvSpPr>
            <p:nvPr/>
          </p:nvSpPr>
          <p:spPr bwMode="auto">
            <a:xfrm flipH="1">
              <a:off x="709" y="3341"/>
              <a:ext cx="210" cy="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2108" name="Text Box 28"/>
            <p:cNvSpPr txBox="1">
              <a:spLocks noChangeArrowheads="1"/>
            </p:cNvSpPr>
            <p:nvPr/>
          </p:nvSpPr>
          <p:spPr bwMode="auto">
            <a:xfrm>
              <a:off x="778" y="3259"/>
              <a:ext cx="758" cy="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100"/>
                <a:t>空欄がある</a:t>
              </a:r>
            </a:p>
          </p:txBody>
        </p:sp>
        <p:sp>
          <p:nvSpPr>
            <p:cNvPr id="302109" name="Text Box 29"/>
            <p:cNvSpPr txBox="1">
              <a:spLocks noChangeArrowheads="1"/>
            </p:cNvSpPr>
            <p:nvPr/>
          </p:nvSpPr>
          <p:spPr bwMode="auto">
            <a:xfrm>
              <a:off x="126" y="3319"/>
              <a:ext cx="593" cy="2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100"/>
                <a:t>統一されていない</a:t>
              </a:r>
            </a:p>
          </p:txBody>
        </p:sp>
        <p:sp>
          <p:nvSpPr>
            <p:cNvPr id="302110" name="Text Box 30"/>
            <p:cNvSpPr txBox="1">
              <a:spLocks noChangeArrowheads="1"/>
            </p:cNvSpPr>
            <p:nvPr/>
          </p:nvSpPr>
          <p:spPr bwMode="auto">
            <a:xfrm>
              <a:off x="1095" y="3418"/>
              <a:ext cx="462" cy="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100"/>
                <a:t>色々ある</a:t>
              </a:r>
            </a:p>
          </p:txBody>
        </p:sp>
        <p:sp>
          <p:nvSpPr>
            <p:cNvPr id="302111" name="Text Box 31"/>
            <p:cNvSpPr txBox="1">
              <a:spLocks noChangeArrowheads="1"/>
            </p:cNvSpPr>
            <p:nvPr/>
          </p:nvSpPr>
          <p:spPr bwMode="auto">
            <a:xfrm>
              <a:off x="103" y="2633"/>
              <a:ext cx="2531" cy="326"/>
            </a:xfrm>
            <a:prstGeom prst="rect">
              <a:avLst/>
            </a:prstGeom>
            <a:solidFill>
              <a:srgbClr val="FF99FF"/>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主要因を特性にして特性要因図を作り有効対策が打てる要因をみつける</a:t>
              </a:r>
            </a:p>
          </p:txBody>
        </p:sp>
        <p:sp>
          <p:nvSpPr>
            <p:cNvPr id="302112" name="AutoShape 32"/>
            <p:cNvSpPr>
              <a:spLocks noChangeArrowheads="1"/>
            </p:cNvSpPr>
            <p:nvPr/>
          </p:nvSpPr>
          <p:spPr bwMode="auto">
            <a:xfrm>
              <a:off x="1949" y="2397"/>
              <a:ext cx="219" cy="237"/>
            </a:xfrm>
            <a:prstGeom prst="downArrow">
              <a:avLst>
                <a:gd name="adj1" fmla="val 50000"/>
                <a:gd name="adj2" fmla="val 27055"/>
              </a:avLst>
            </a:prstGeom>
            <a:solidFill>
              <a:schemeClr val="accent1"/>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302113" name="Text Box 33"/>
          <p:cNvSpPr txBox="1">
            <a:spLocks noChangeArrowheads="1"/>
          </p:cNvSpPr>
          <p:nvPr/>
        </p:nvSpPr>
        <p:spPr bwMode="auto">
          <a:xfrm>
            <a:off x="5287963" y="1852613"/>
            <a:ext cx="2744787" cy="336550"/>
          </a:xfrm>
          <a:prstGeom prst="rect">
            <a:avLst/>
          </a:prstGeom>
          <a:solidFill>
            <a:srgbClr val="FF99CC"/>
          </a:solidFill>
          <a:ln>
            <a:noFill/>
          </a:ln>
          <a:effectLst/>
          <a:extLst>
            <a:ext uri="{91240B29-F687-4F45-9708-019B960494DF}">
              <a14:hiddenLine xmlns:a14="http://schemas.microsoft.com/office/drawing/2010/main" w="12700" cap="rnd">
                <a:solidFill>
                  <a:srgbClr val="FF0000"/>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b="1"/>
              <a:t>２）データを取って決める</a:t>
            </a:r>
          </a:p>
        </p:txBody>
      </p:sp>
      <p:sp>
        <p:nvSpPr>
          <p:cNvPr id="302114" name="Line 34"/>
          <p:cNvSpPr>
            <a:spLocks noChangeShapeType="1"/>
          </p:cNvSpPr>
          <p:nvPr/>
        </p:nvSpPr>
        <p:spPr bwMode="auto">
          <a:xfrm flipV="1">
            <a:off x="5832475" y="4298950"/>
            <a:ext cx="895350" cy="1552575"/>
          </a:xfrm>
          <a:prstGeom prst="line">
            <a:avLst/>
          </a:prstGeom>
          <a:noFill/>
          <a:ln w="28575">
            <a:solidFill>
              <a:schemeClr val="tx1"/>
            </a:solidFill>
            <a:round/>
            <a:headEnd type="none" w="sm" len="sm"/>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2115" name="Line 35"/>
          <p:cNvSpPr>
            <a:spLocks noChangeShapeType="1"/>
          </p:cNvSpPr>
          <p:nvPr/>
        </p:nvSpPr>
        <p:spPr bwMode="auto">
          <a:xfrm>
            <a:off x="4975225" y="2940050"/>
            <a:ext cx="787400" cy="1366838"/>
          </a:xfrm>
          <a:prstGeom prst="line">
            <a:avLst/>
          </a:prstGeom>
          <a:noFill/>
          <a:ln w="28575">
            <a:solidFill>
              <a:schemeClr val="tx1"/>
            </a:solidFill>
            <a:round/>
            <a:headEnd type="none" w="sm" len="sm"/>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2116" name="Line 36"/>
          <p:cNvSpPr>
            <a:spLocks noChangeShapeType="1"/>
          </p:cNvSpPr>
          <p:nvPr/>
        </p:nvSpPr>
        <p:spPr bwMode="auto">
          <a:xfrm>
            <a:off x="7064375" y="2898775"/>
            <a:ext cx="800100" cy="1387475"/>
          </a:xfrm>
          <a:prstGeom prst="line">
            <a:avLst/>
          </a:prstGeom>
          <a:noFill/>
          <a:ln w="28575">
            <a:solidFill>
              <a:schemeClr val="tx1"/>
            </a:solidFill>
            <a:round/>
            <a:headEnd type="none" w="sm" len="sm"/>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2117" name="Text Box 37"/>
          <p:cNvSpPr txBox="1">
            <a:spLocks noChangeArrowheads="1"/>
          </p:cNvSpPr>
          <p:nvPr/>
        </p:nvSpPr>
        <p:spPr bwMode="auto">
          <a:xfrm>
            <a:off x="4614863" y="2633663"/>
            <a:ext cx="782637" cy="3175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機械</a:t>
            </a:r>
          </a:p>
        </p:txBody>
      </p:sp>
      <p:sp>
        <p:nvSpPr>
          <p:cNvPr id="302118" name="Text Box 38"/>
          <p:cNvSpPr txBox="1">
            <a:spLocks noChangeArrowheads="1"/>
          </p:cNvSpPr>
          <p:nvPr/>
        </p:nvSpPr>
        <p:spPr bwMode="auto">
          <a:xfrm>
            <a:off x="6710363" y="2571750"/>
            <a:ext cx="765175" cy="3175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環境</a:t>
            </a:r>
          </a:p>
        </p:txBody>
      </p:sp>
      <p:sp>
        <p:nvSpPr>
          <p:cNvPr id="302119" name="Text Box 39"/>
          <p:cNvSpPr txBox="1">
            <a:spLocks noChangeArrowheads="1"/>
          </p:cNvSpPr>
          <p:nvPr/>
        </p:nvSpPr>
        <p:spPr bwMode="auto">
          <a:xfrm>
            <a:off x="5467350" y="5843588"/>
            <a:ext cx="738188" cy="3175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刃具</a:t>
            </a:r>
          </a:p>
        </p:txBody>
      </p:sp>
      <p:sp>
        <p:nvSpPr>
          <p:cNvPr id="302120" name="Line 40"/>
          <p:cNvSpPr>
            <a:spLocks noChangeShapeType="1"/>
          </p:cNvSpPr>
          <p:nvPr/>
        </p:nvSpPr>
        <p:spPr bwMode="auto">
          <a:xfrm>
            <a:off x="5076825" y="4281488"/>
            <a:ext cx="3192463" cy="0"/>
          </a:xfrm>
          <a:prstGeom prst="line">
            <a:avLst/>
          </a:prstGeom>
          <a:noFill/>
          <a:ln w="28575">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2121" name="Line 41"/>
          <p:cNvSpPr>
            <a:spLocks noChangeShapeType="1"/>
          </p:cNvSpPr>
          <p:nvPr/>
        </p:nvSpPr>
        <p:spPr bwMode="auto">
          <a:xfrm flipH="1">
            <a:off x="6413500" y="4851400"/>
            <a:ext cx="755650" cy="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2122" name="Line 42"/>
          <p:cNvSpPr>
            <a:spLocks noChangeShapeType="1"/>
          </p:cNvSpPr>
          <p:nvPr/>
        </p:nvSpPr>
        <p:spPr bwMode="auto">
          <a:xfrm flipH="1" flipV="1">
            <a:off x="6353175" y="5492750"/>
            <a:ext cx="219075" cy="319088"/>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2123" name="Text Box 43"/>
          <p:cNvSpPr txBox="1">
            <a:spLocks noChangeArrowheads="1"/>
          </p:cNvSpPr>
          <p:nvPr/>
        </p:nvSpPr>
        <p:spPr bwMode="auto">
          <a:xfrm>
            <a:off x="7116763" y="4716463"/>
            <a:ext cx="1363662"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a:t>種類が多い</a:t>
            </a:r>
          </a:p>
        </p:txBody>
      </p:sp>
      <p:sp>
        <p:nvSpPr>
          <p:cNvPr id="302124" name="Text Box 44"/>
          <p:cNvSpPr txBox="1">
            <a:spLocks noChangeArrowheads="1"/>
          </p:cNvSpPr>
          <p:nvPr/>
        </p:nvSpPr>
        <p:spPr bwMode="auto">
          <a:xfrm>
            <a:off x="6054725" y="5762625"/>
            <a:ext cx="1292225"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大きすぎる</a:t>
            </a:r>
          </a:p>
        </p:txBody>
      </p:sp>
      <p:sp>
        <p:nvSpPr>
          <p:cNvPr id="302125" name="Line 45"/>
          <p:cNvSpPr>
            <a:spLocks noChangeShapeType="1"/>
          </p:cNvSpPr>
          <p:nvPr/>
        </p:nvSpPr>
        <p:spPr bwMode="auto">
          <a:xfrm>
            <a:off x="7046913" y="3883025"/>
            <a:ext cx="609600" cy="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2126" name="Line 46"/>
          <p:cNvSpPr>
            <a:spLocks noChangeShapeType="1"/>
          </p:cNvSpPr>
          <p:nvPr/>
        </p:nvSpPr>
        <p:spPr bwMode="auto">
          <a:xfrm flipH="1">
            <a:off x="6037263" y="5489575"/>
            <a:ext cx="550862" cy="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2127" name="Line 47"/>
          <p:cNvSpPr>
            <a:spLocks noChangeShapeType="1"/>
          </p:cNvSpPr>
          <p:nvPr/>
        </p:nvSpPr>
        <p:spPr bwMode="auto">
          <a:xfrm flipH="1">
            <a:off x="6840538" y="4529138"/>
            <a:ext cx="184150" cy="319087"/>
          </a:xfrm>
          <a:prstGeom prst="line">
            <a:avLst/>
          </a:prstGeom>
          <a:noFill/>
          <a:ln w="19050">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2128" name="Text Box 48"/>
          <p:cNvSpPr txBox="1">
            <a:spLocks noChangeArrowheads="1"/>
          </p:cNvSpPr>
          <p:nvPr/>
        </p:nvSpPr>
        <p:spPr bwMode="auto">
          <a:xfrm>
            <a:off x="6740525" y="4297363"/>
            <a:ext cx="1363663"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a:t>特殊品がある</a:t>
            </a:r>
          </a:p>
        </p:txBody>
      </p:sp>
      <p:sp>
        <p:nvSpPr>
          <p:cNvPr id="302129" name="Line 49"/>
          <p:cNvSpPr>
            <a:spLocks noChangeShapeType="1"/>
          </p:cNvSpPr>
          <p:nvPr/>
        </p:nvSpPr>
        <p:spPr bwMode="auto">
          <a:xfrm flipH="1">
            <a:off x="7715250" y="4368800"/>
            <a:ext cx="109538" cy="188913"/>
          </a:xfrm>
          <a:prstGeom prst="line">
            <a:avLst/>
          </a:prstGeom>
          <a:noFill/>
          <a:ln w="1905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2130" name="Line 50"/>
          <p:cNvSpPr>
            <a:spLocks noChangeShapeType="1"/>
          </p:cNvSpPr>
          <p:nvPr/>
        </p:nvSpPr>
        <p:spPr bwMode="auto">
          <a:xfrm flipH="1">
            <a:off x="7753350" y="4392613"/>
            <a:ext cx="109538" cy="188912"/>
          </a:xfrm>
          <a:prstGeom prst="line">
            <a:avLst/>
          </a:prstGeom>
          <a:noFill/>
          <a:ln w="1905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2131" name="Line 51"/>
          <p:cNvSpPr>
            <a:spLocks noChangeShapeType="1"/>
          </p:cNvSpPr>
          <p:nvPr/>
        </p:nvSpPr>
        <p:spPr bwMode="auto">
          <a:xfrm flipH="1">
            <a:off x="5119688" y="4559300"/>
            <a:ext cx="109537" cy="188913"/>
          </a:xfrm>
          <a:prstGeom prst="line">
            <a:avLst/>
          </a:prstGeom>
          <a:noFill/>
          <a:ln w="1905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2132" name="Line 52"/>
          <p:cNvSpPr>
            <a:spLocks noChangeShapeType="1"/>
          </p:cNvSpPr>
          <p:nvPr/>
        </p:nvSpPr>
        <p:spPr bwMode="auto">
          <a:xfrm flipH="1">
            <a:off x="5186363" y="4540250"/>
            <a:ext cx="109537" cy="188913"/>
          </a:xfrm>
          <a:prstGeom prst="line">
            <a:avLst/>
          </a:prstGeom>
          <a:noFill/>
          <a:ln w="1905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2133" name="Line 53"/>
          <p:cNvSpPr>
            <a:spLocks noChangeShapeType="1"/>
          </p:cNvSpPr>
          <p:nvPr/>
        </p:nvSpPr>
        <p:spPr bwMode="auto">
          <a:xfrm flipH="1">
            <a:off x="5238750" y="4564063"/>
            <a:ext cx="109538" cy="188912"/>
          </a:xfrm>
          <a:prstGeom prst="line">
            <a:avLst/>
          </a:prstGeom>
          <a:noFill/>
          <a:ln w="1905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2134" name="Text Box 54"/>
          <p:cNvSpPr txBox="1">
            <a:spLocks noChangeArrowheads="1"/>
          </p:cNvSpPr>
          <p:nvPr/>
        </p:nvSpPr>
        <p:spPr bwMode="auto">
          <a:xfrm>
            <a:off x="6711950" y="5378450"/>
            <a:ext cx="137795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solidFill>
                  <a:srgbClr val="008000"/>
                </a:solidFill>
              </a:rPr>
              <a:t>刃具図が見にくい</a:t>
            </a:r>
          </a:p>
        </p:txBody>
      </p:sp>
      <p:sp>
        <p:nvSpPr>
          <p:cNvPr id="302135" name="Line 55"/>
          <p:cNvSpPr>
            <a:spLocks noChangeShapeType="1"/>
          </p:cNvSpPr>
          <p:nvPr/>
        </p:nvSpPr>
        <p:spPr bwMode="auto">
          <a:xfrm>
            <a:off x="5462588" y="5135563"/>
            <a:ext cx="798512" cy="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2136" name="Text Box 56"/>
          <p:cNvSpPr txBox="1">
            <a:spLocks noChangeArrowheads="1"/>
          </p:cNvSpPr>
          <p:nvPr/>
        </p:nvSpPr>
        <p:spPr bwMode="auto">
          <a:xfrm>
            <a:off x="4506913" y="5006975"/>
            <a:ext cx="1160462"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a:t>スペアがない</a:t>
            </a:r>
          </a:p>
        </p:txBody>
      </p:sp>
      <p:sp>
        <p:nvSpPr>
          <p:cNvPr id="302137" name="Line 57"/>
          <p:cNvSpPr>
            <a:spLocks noChangeShapeType="1"/>
          </p:cNvSpPr>
          <p:nvPr/>
        </p:nvSpPr>
        <p:spPr bwMode="auto">
          <a:xfrm flipH="1">
            <a:off x="5635625" y="4824413"/>
            <a:ext cx="184150" cy="319087"/>
          </a:xfrm>
          <a:prstGeom prst="line">
            <a:avLst/>
          </a:prstGeom>
          <a:noFill/>
          <a:ln w="19050">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2138" name="Text Box 58"/>
          <p:cNvSpPr txBox="1">
            <a:spLocks noChangeArrowheads="1"/>
          </p:cNvSpPr>
          <p:nvPr/>
        </p:nvSpPr>
        <p:spPr bwMode="auto">
          <a:xfrm>
            <a:off x="5264150" y="4564063"/>
            <a:ext cx="1363663"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a:t>研磨していない</a:t>
            </a:r>
          </a:p>
        </p:txBody>
      </p:sp>
      <p:sp>
        <p:nvSpPr>
          <p:cNvPr id="302139" name="Text Box 59"/>
          <p:cNvSpPr txBox="1">
            <a:spLocks noChangeArrowheads="1"/>
          </p:cNvSpPr>
          <p:nvPr/>
        </p:nvSpPr>
        <p:spPr bwMode="auto">
          <a:xfrm>
            <a:off x="6216650" y="3744913"/>
            <a:ext cx="110172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a:t>台車を探す</a:t>
            </a:r>
          </a:p>
        </p:txBody>
      </p:sp>
      <p:sp>
        <p:nvSpPr>
          <p:cNvPr id="302140" name="Line 60"/>
          <p:cNvSpPr>
            <a:spLocks noChangeShapeType="1"/>
          </p:cNvSpPr>
          <p:nvPr/>
        </p:nvSpPr>
        <p:spPr bwMode="auto">
          <a:xfrm>
            <a:off x="7043738" y="3600450"/>
            <a:ext cx="222250" cy="288925"/>
          </a:xfrm>
          <a:prstGeom prst="line">
            <a:avLst/>
          </a:prstGeom>
          <a:noFill/>
          <a:ln w="9525">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2141" name="Text Box 61"/>
          <p:cNvSpPr txBox="1">
            <a:spLocks noChangeArrowheads="1"/>
          </p:cNvSpPr>
          <p:nvPr/>
        </p:nvSpPr>
        <p:spPr bwMode="auto">
          <a:xfrm>
            <a:off x="6226175" y="3197225"/>
            <a:ext cx="11017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a:solidFill>
                  <a:srgbClr val="008000"/>
                </a:solidFill>
              </a:rPr>
              <a:t>置き場が一定していない</a:t>
            </a:r>
          </a:p>
        </p:txBody>
      </p:sp>
      <p:sp>
        <p:nvSpPr>
          <p:cNvPr id="302142" name="Line 62"/>
          <p:cNvSpPr>
            <a:spLocks noChangeShapeType="1"/>
          </p:cNvSpPr>
          <p:nvPr/>
        </p:nvSpPr>
        <p:spPr bwMode="auto">
          <a:xfrm flipH="1">
            <a:off x="5037138" y="3032125"/>
            <a:ext cx="347662" cy="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2143" name="Text Box 63"/>
          <p:cNvSpPr txBox="1">
            <a:spLocks noChangeArrowheads="1"/>
          </p:cNvSpPr>
          <p:nvPr/>
        </p:nvSpPr>
        <p:spPr bwMode="auto">
          <a:xfrm>
            <a:off x="5340350" y="2911475"/>
            <a:ext cx="1363663"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a:t>刃具が２種類ある</a:t>
            </a:r>
          </a:p>
        </p:txBody>
      </p:sp>
      <p:sp>
        <p:nvSpPr>
          <p:cNvPr id="302144" name="Line 64"/>
          <p:cNvSpPr>
            <a:spLocks noChangeShapeType="1"/>
          </p:cNvSpPr>
          <p:nvPr/>
        </p:nvSpPr>
        <p:spPr bwMode="auto">
          <a:xfrm>
            <a:off x="5119688" y="4059238"/>
            <a:ext cx="508000" cy="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2145" name="Text Box 65"/>
          <p:cNvSpPr txBox="1">
            <a:spLocks noChangeArrowheads="1"/>
          </p:cNvSpPr>
          <p:nvPr/>
        </p:nvSpPr>
        <p:spPr bwMode="auto">
          <a:xfrm>
            <a:off x="4287838" y="3887788"/>
            <a:ext cx="10445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a:t>刃具取替えは疲れる</a:t>
            </a:r>
          </a:p>
        </p:txBody>
      </p:sp>
      <p:sp>
        <p:nvSpPr>
          <p:cNvPr id="302146" name="Line 66"/>
          <p:cNvSpPr>
            <a:spLocks noChangeShapeType="1"/>
          </p:cNvSpPr>
          <p:nvPr/>
        </p:nvSpPr>
        <p:spPr bwMode="auto">
          <a:xfrm>
            <a:off x="4832350" y="3236913"/>
            <a:ext cx="477838" cy="827087"/>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2147" name="Text Box 67"/>
          <p:cNvSpPr txBox="1">
            <a:spLocks noChangeArrowheads="1"/>
          </p:cNvSpPr>
          <p:nvPr/>
        </p:nvSpPr>
        <p:spPr bwMode="auto">
          <a:xfrm>
            <a:off x="4230688" y="3001963"/>
            <a:ext cx="1160462"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a:t>つけにくい</a:t>
            </a:r>
          </a:p>
        </p:txBody>
      </p:sp>
      <p:sp>
        <p:nvSpPr>
          <p:cNvPr id="302148" name="Line 68"/>
          <p:cNvSpPr>
            <a:spLocks noChangeShapeType="1"/>
          </p:cNvSpPr>
          <p:nvPr/>
        </p:nvSpPr>
        <p:spPr bwMode="auto">
          <a:xfrm>
            <a:off x="4833938" y="3541713"/>
            <a:ext cx="187325" cy="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2149" name="Text Box 69"/>
          <p:cNvSpPr txBox="1">
            <a:spLocks noChangeArrowheads="1"/>
          </p:cNvSpPr>
          <p:nvPr/>
        </p:nvSpPr>
        <p:spPr bwMode="auto">
          <a:xfrm>
            <a:off x="4211638" y="3354388"/>
            <a:ext cx="85566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a:t>マガジンが下向き</a:t>
            </a:r>
          </a:p>
        </p:txBody>
      </p:sp>
      <p:sp>
        <p:nvSpPr>
          <p:cNvPr id="302150" name="Line 70"/>
          <p:cNvSpPr>
            <a:spLocks noChangeShapeType="1"/>
          </p:cNvSpPr>
          <p:nvPr/>
        </p:nvSpPr>
        <p:spPr bwMode="auto">
          <a:xfrm flipH="1">
            <a:off x="6273800" y="5202238"/>
            <a:ext cx="153988" cy="265112"/>
          </a:xfrm>
          <a:prstGeom prst="line">
            <a:avLst/>
          </a:prstGeom>
          <a:noFill/>
          <a:ln w="19050">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2151" name="Text Box 71"/>
          <p:cNvSpPr txBox="1">
            <a:spLocks noChangeArrowheads="1"/>
          </p:cNvSpPr>
          <p:nvPr/>
        </p:nvSpPr>
        <p:spPr bwMode="auto">
          <a:xfrm>
            <a:off x="6292850" y="4978400"/>
            <a:ext cx="1363663"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a:t>書き方がまちまち</a:t>
            </a:r>
          </a:p>
        </p:txBody>
      </p:sp>
      <p:sp>
        <p:nvSpPr>
          <p:cNvPr id="302152" name="Text Box 72"/>
          <p:cNvSpPr txBox="1">
            <a:spLocks noChangeArrowheads="1"/>
          </p:cNvSpPr>
          <p:nvPr/>
        </p:nvSpPr>
        <p:spPr bwMode="auto">
          <a:xfrm>
            <a:off x="8261350" y="2986088"/>
            <a:ext cx="415925" cy="2625725"/>
          </a:xfrm>
          <a:prstGeom prst="rect">
            <a:avLst/>
          </a:prstGeom>
          <a:solidFill>
            <a:schemeClr val="bg1"/>
          </a:solidFill>
          <a:ln w="1905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刃具取替えに時間がかかる</a:t>
            </a:r>
          </a:p>
        </p:txBody>
      </p:sp>
      <p:sp>
        <p:nvSpPr>
          <p:cNvPr id="302153" name="Line 73"/>
          <p:cNvSpPr>
            <a:spLocks noChangeShapeType="1"/>
          </p:cNvSpPr>
          <p:nvPr/>
        </p:nvSpPr>
        <p:spPr bwMode="auto">
          <a:xfrm flipH="1">
            <a:off x="6486525" y="5997575"/>
            <a:ext cx="109538" cy="188913"/>
          </a:xfrm>
          <a:prstGeom prst="line">
            <a:avLst/>
          </a:prstGeom>
          <a:noFill/>
          <a:ln w="1905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2154" name="Line 74"/>
          <p:cNvSpPr>
            <a:spLocks noChangeShapeType="1"/>
          </p:cNvSpPr>
          <p:nvPr/>
        </p:nvSpPr>
        <p:spPr bwMode="auto">
          <a:xfrm flipH="1">
            <a:off x="6553200" y="5978525"/>
            <a:ext cx="109538" cy="188913"/>
          </a:xfrm>
          <a:prstGeom prst="line">
            <a:avLst/>
          </a:prstGeom>
          <a:noFill/>
          <a:ln w="1905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2155" name="Line 75"/>
          <p:cNvSpPr>
            <a:spLocks noChangeShapeType="1"/>
          </p:cNvSpPr>
          <p:nvPr/>
        </p:nvSpPr>
        <p:spPr bwMode="auto">
          <a:xfrm flipH="1">
            <a:off x="6591300" y="5988050"/>
            <a:ext cx="109538" cy="188913"/>
          </a:xfrm>
          <a:prstGeom prst="line">
            <a:avLst/>
          </a:prstGeom>
          <a:noFill/>
          <a:ln w="1905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2156" name="Line 76"/>
          <p:cNvSpPr>
            <a:spLocks noChangeShapeType="1"/>
          </p:cNvSpPr>
          <p:nvPr/>
        </p:nvSpPr>
        <p:spPr bwMode="auto">
          <a:xfrm flipH="1">
            <a:off x="6653213" y="5992813"/>
            <a:ext cx="109537" cy="188912"/>
          </a:xfrm>
          <a:prstGeom prst="line">
            <a:avLst/>
          </a:prstGeom>
          <a:noFill/>
          <a:ln w="1905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2157" name="Line 77"/>
          <p:cNvSpPr>
            <a:spLocks noChangeShapeType="1"/>
          </p:cNvSpPr>
          <p:nvPr/>
        </p:nvSpPr>
        <p:spPr bwMode="auto">
          <a:xfrm flipH="1">
            <a:off x="7343775" y="5711825"/>
            <a:ext cx="109538" cy="188913"/>
          </a:xfrm>
          <a:prstGeom prst="line">
            <a:avLst/>
          </a:prstGeom>
          <a:noFill/>
          <a:ln w="1905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2158" name="Line 78"/>
          <p:cNvSpPr>
            <a:spLocks noChangeShapeType="1"/>
          </p:cNvSpPr>
          <p:nvPr/>
        </p:nvSpPr>
        <p:spPr bwMode="auto">
          <a:xfrm flipH="1">
            <a:off x="7396163" y="5707063"/>
            <a:ext cx="109537" cy="188912"/>
          </a:xfrm>
          <a:prstGeom prst="line">
            <a:avLst/>
          </a:prstGeom>
          <a:noFill/>
          <a:ln w="1905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2159" name="Line 79"/>
          <p:cNvSpPr>
            <a:spLocks noChangeShapeType="1"/>
          </p:cNvSpPr>
          <p:nvPr/>
        </p:nvSpPr>
        <p:spPr bwMode="auto">
          <a:xfrm flipH="1">
            <a:off x="7448550" y="5716588"/>
            <a:ext cx="109538" cy="188912"/>
          </a:xfrm>
          <a:prstGeom prst="line">
            <a:avLst/>
          </a:prstGeom>
          <a:noFill/>
          <a:ln w="1905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2160" name="Line 80"/>
          <p:cNvSpPr>
            <a:spLocks noChangeShapeType="1"/>
          </p:cNvSpPr>
          <p:nvPr/>
        </p:nvSpPr>
        <p:spPr bwMode="auto">
          <a:xfrm flipH="1">
            <a:off x="7500938" y="5711825"/>
            <a:ext cx="109537" cy="188913"/>
          </a:xfrm>
          <a:prstGeom prst="line">
            <a:avLst/>
          </a:prstGeom>
          <a:noFill/>
          <a:ln w="1905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2161" name="Line 81"/>
          <p:cNvSpPr>
            <a:spLocks noChangeShapeType="1"/>
          </p:cNvSpPr>
          <p:nvPr/>
        </p:nvSpPr>
        <p:spPr bwMode="auto">
          <a:xfrm>
            <a:off x="7358063" y="5791200"/>
            <a:ext cx="276225" cy="0"/>
          </a:xfrm>
          <a:prstGeom prst="line">
            <a:avLst/>
          </a:prstGeom>
          <a:noFill/>
          <a:ln w="1270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2162" name="Line 82"/>
          <p:cNvSpPr>
            <a:spLocks noChangeShapeType="1"/>
          </p:cNvSpPr>
          <p:nvPr/>
        </p:nvSpPr>
        <p:spPr bwMode="auto">
          <a:xfrm flipH="1">
            <a:off x="7667625" y="5707063"/>
            <a:ext cx="109538" cy="188912"/>
          </a:xfrm>
          <a:prstGeom prst="line">
            <a:avLst/>
          </a:prstGeom>
          <a:noFill/>
          <a:ln w="1905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2163" name="Line 83"/>
          <p:cNvSpPr>
            <a:spLocks noChangeShapeType="1"/>
          </p:cNvSpPr>
          <p:nvPr/>
        </p:nvSpPr>
        <p:spPr bwMode="auto">
          <a:xfrm flipH="1">
            <a:off x="7720013" y="5702300"/>
            <a:ext cx="109537" cy="188913"/>
          </a:xfrm>
          <a:prstGeom prst="line">
            <a:avLst/>
          </a:prstGeom>
          <a:noFill/>
          <a:ln w="1905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2164" name="Line 84"/>
          <p:cNvSpPr>
            <a:spLocks noChangeShapeType="1"/>
          </p:cNvSpPr>
          <p:nvPr/>
        </p:nvSpPr>
        <p:spPr bwMode="auto">
          <a:xfrm flipH="1">
            <a:off x="7772400" y="5711825"/>
            <a:ext cx="109538" cy="188913"/>
          </a:xfrm>
          <a:prstGeom prst="line">
            <a:avLst/>
          </a:prstGeom>
          <a:noFill/>
          <a:ln w="1905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2165" name="Line 85"/>
          <p:cNvSpPr>
            <a:spLocks noChangeShapeType="1"/>
          </p:cNvSpPr>
          <p:nvPr/>
        </p:nvSpPr>
        <p:spPr bwMode="auto">
          <a:xfrm flipH="1">
            <a:off x="7824788" y="5707063"/>
            <a:ext cx="109537" cy="188912"/>
          </a:xfrm>
          <a:prstGeom prst="line">
            <a:avLst/>
          </a:prstGeom>
          <a:noFill/>
          <a:ln w="1905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2166" name="Line 86"/>
          <p:cNvSpPr>
            <a:spLocks noChangeShapeType="1"/>
          </p:cNvSpPr>
          <p:nvPr/>
        </p:nvSpPr>
        <p:spPr bwMode="auto">
          <a:xfrm>
            <a:off x="7681913" y="5786438"/>
            <a:ext cx="276225" cy="0"/>
          </a:xfrm>
          <a:prstGeom prst="line">
            <a:avLst/>
          </a:prstGeom>
          <a:noFill/>
          <a:ln w="1270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2167" name="Line 87"/>
          <p:cNvSpPr>
            <a:spLocks noChangeShapeType="1"/>
          </p:cNvSpPr>
          <p:nvPr/>
        </p:nvSpPr>
        <p:spPr bwMode="auto">
          <a:xfrm flipH="1">
            <a:off x="5791200" y="3330575"/>
            <a:ext cx="109538" cy="188913"/>
          </a:xfrm>
          <a:prstGeom prst="line">
            <a:avLst/>
          </a:prstGeom>
          <a:noFill/>
          <a:ln w="1905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2168" name="Line 88"/>
          <p:cNvSpPr>
            <a:spLocks noChangeShapeType="1"/>
          </p:cNvSpPr>
          <p:nvPr/>
        </p:nvSpPr>
        <p:spPr bwMode="auto">
          <a:xfrm flipH="1">
            <a:off x="5843588" y="3325813"/>
            <a:ext cx="109537" cy="188912"/>
          </a:xfrm>
          <a:prstGeom prst="line">
            <a:avLst/>
          </a:prstGeom>
          <a:noFill/>
          <a:ln w="1905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2169" name="Line 89"/>
          <p:cNvSpPr>
            <a:spLocks noChangeShapeType="1"/>
          </p:cNvSpPr>
          <p:nvPr/>
        </p:nvSpPr>
        <p:spPr bwMode="auto">
          <a:xfrm flipH="1">
            <a:off x="5895975" y="3335338"/>
            <a:ext cx="109538" cy="188912"/>
          </a:xfrm>
          <a:prstGeom prst="line">
            <a:avLst/>
          </a:prstGeom>
          <a:noFill/>
          <a:ln w="1905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2170" name="Line 90"/>
          <p:cNvSpPr>
            <a:spLocks noChangeShapeType="1"/>
          </p:cNvSpPr>
          <p:nvPr/>
        </p:nvSpPr>
        <p:spPr bwMode="auto">
          <a:xfrm flipH="1">
            <a:off x="5948363" y="3330575"/>
            <a:ext cx="109537" cy="188913"/>
          </a:xfrm>
          <a:prstGeom prst="line">
            <a:avLst/>
          </a:prstGeom>
          <a:noFill/>
          <a:ln w="1905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2171" name="Line 91"/>
          <p:cNvSpPr>
            <a:spLocks noChangeShapeType="1"/>
          </p:cNvSpPr>
          <p:nvPr/>
        </p:nvSpPr>
        <p:spPr bwMode="auto">
          <a:xfrm>
            <a:off x="5805488" y="3409950"/>
            <a:ext cx="276225" cy="0"/>
          </a:xfrm>
          <a:prstGeom prst="line">
            <a:avLst/>
          </a:prstGeom>
          <a:noFill/>
          <a:ln w="1270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2172" name="Line 92"/>
          <p:cNvSpPr>
            <a:spLocks noChangeShapeType="1"/>
          </p:cNvSpPr>
          <p:nvPr/>
        </p:nvSpPr>
        <p:spPr bwMode="auto">
          <a:xfrm flipH="1">
            <a:off x="5953125" y="3478213"/>
            <a:ext cx="109538" cy="188912"/>
          </a:xfrm>
          <a:prstGeom prst="line">
            <a:avLst/>
          </a:prstGeom>
          <a:noFill/>
          <a:ln w="1905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2173" name="Line 93"/>
          <p:cNvSpPr>
            <a:spLocks noChangeShapeType="1"/>
          </p:cNvSpPr>
          <p:nvPr/>
        </p:nvSpPr>
        <p:spPr bwMode="auto">
          <a:xfrm flipH="1">
            <a:off x="6019800" y="3459163"/>
            <a:ext cx="109538" cy="188912"/>
          </a:xfrm>
          <a:prstGeom prst="line">
            <a:avLst/>
          </a:prstGeom>
          <a:noFill/>
          <a:ln w="1905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2174" name="Line 94"/>
          <p:cNvSpPr>
            <a:spLocks noChangeShapeType="1"/>
          </p:cNvSpPr>
          <p:nvPr/>
        </p:nvSpPr>
        <p:spPr bwMode="auto">
          <a:xfrm flipH="1">
            <a:off x="6057900" y="3468688"/>
            <a:ext cx="109538" cy="188912"/>
          </a:xfrm>
          <a:prstGeom prst="line">
            <a:avLst/>
          </a:prstGeom>
          <a:noFill/>
          <a:ln w="1905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2175" name="Line 95"/>
          <p:cNvSpPr>
            <a:spLocks noChangeShapeType="1"/>
          </p:cNvSpPr>
          <p:nvPr/>
        </p:nvSpPr>
        <p:spPr bwMode="auto">
          <a:xfrm flipH="1">
            <a:off x="6119813" y="3473450"/>
            <a:ext cx="109537" cy="188913"/>
          </a:xfrm>
          <a:prstGeom prst="line">
            <a:avLst/>
          </a:prstGeom>
          <a:noFill/>
          <a:ln w="1905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2176" name="Line 96"/>
          <p:cNvSpPr>
            <a:spLocks noChangeShapeType="1"/>
          </p:cNvSpPr>
          <p:nvPr/>
        </p:nvSpPr>
        <p:spPr bwMode="auto">
          <a:xfrm flipH="1">
            <a:off x="7458075" y="5040313"/>
            <a:ext cx="109538" cy="188912"/>
          </a:xfrm>
          <a:prstGeom prst="line">
            <a:avLst/>
          </a:prstGeom>
          <a:noFill/>
          <a:ln w="1905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2177" name="Line 97"/>
          <p:cNvSpPr>
            <a:spLocks noChangeShapeType="1"/>
          </p:cNvSpPr>
          <p:nvPr/>
        </p:nvSpPr>
        <p:spPr bwMode="auto">
          <a:xfrm flipH="1">
            <a:off x="7524750" y="5021263"/>
            <a:ext cx="109538" cy="188912"/>
          </a:xfrm>
          <a:prstGeom prst="line">
            <a:avLst/>
          </a:prstGeom>
          <a:noFill/>
          <a:ln w="1905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2178" name="Line 98"/>
          <p:cNvSpPr>
            <a:spLocks noChangeShapeType="1"/>
          </p:cNvSpPr>
          <p:nvPr/>
        </p:nvSpPr>
        <p:spPr bwMode="auto">
          <a:xfrm flipH="1">
            <a:off x="7577138" y="5045075"/>
            <a:ext cx="109537" cy="188913"/>
          </a:xfrm>
          <a:prstGeom prst="line">
            <a:avLst/>
          </a:prstGeom>
          <a:noFill/>
          <a:ln w="1905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2179" name="Line 99"/>
          <p:cNvSpPr>
            <a:spLocks noChangeShapeType="1"/>
          </p:cNvSpPr>
          <p:nvPr/>
        </p:nvSpPr>
        <p:spPr bwMode="auto">
          <a:xfrm flipH="1">
            <a:off x="4329113" y="2868613"/>
            <a:ext cx="109537" cy="188912"/>
          </a:xfrm>
          <a:prstGeom prst="line">
            <a:avLst/>
          </a:prstGeom>
          <a:noFill/>
          <a:ln w="1905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2180" name="Line 100"/>
          <p:cNvSpPr>
            <a:spLocks noChangeShapeType="1"/>
          </p:cNvSpPr>
          <p:nvPr/>
        </p:nvSpPr>
        <p:spPr bwMode="auto">
          <a:xfrm flipH="1">
            <a:off x="4395788" y="2849563"/>
            <a:ext cx="109537" cy="188912"/>
          </a:xfrm>
          <a:prstGeom prst="line">
            <a:avLst/>
          </a:prstGeom>
          <a:noFill/>
          <a:ln w="1905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2181" name="Line 101"/>
          <p:cNvSpPr>
            <a:spLocks noChangeShapeType="1"/>
          </p:cNvSpPr>
          <p:nvPr/>
        </p:nvSpPr>
        <p:spPr bwMode="auto">
          <a:xfrm flipH="1">
            <a:off x="4448175" y="2873375"/>
            <a:ext cx="109538" cy="188913"/>
          </a:xfrm>
          <a:prstGeom prst="line">
            <a:avLst/>
          </a:prstGeom>
          <a:noFill/>
          <a:ln w="1905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2182" name="Line 102"/>
          <p:cNvSpPr>
            <a:spLocks noChangeShapeType="1"/>
          </p:cNvSpPr>
          <p:nvPr/>
        </p:nvSpPr>
        <p:spPr bwMode="auto">
          <a:xfrm flipH="1">
            <a:off x="4814888" y="3683000"/>
            <a:ext cx="109537" cy="188913"/>
          </a:xfrm>
          <a:prstGeom prst="line">
            <a:avLst/>
          </a:prstGeom>
          <a:noFill/>
          <a:ln w="1905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2183" name="Line 103"/>
          <p:cNvSpPr>
            <a:spLocks noChangeShapeType="1"/>
          </p:cNvSpPr>
          <p:nvPr/>
        </p:nvSpPr>
        <p:spPr bwMode="auto">
          <a:xfrm flipH="1">
            <a:off x="4867275" y="3678238"/>
            <a:ext cx="109538" cy="188912"/>
          </a:xfrm>
          <a:prstGeom prst="line">
            <a:avLst/>
          </a:prstGeom>
          <a:noFill/>
          <a:ln w="1905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2184" name="Line 104"/>
          <p:cNvSpPr>
            <a:spLocks noChangeShapeType="1"/>
          </p:cNvSpPr>
          <p:nvPr/>
        </p:nvSpPr>
        <p:spPr bwMode="auto">
          <a:xfrm flipH="1">
            <a:off x="4919663" y="3687763"/>
            <a:ext cx="109537" cy="188912"/>
          </a:xfrm>
          <a:prstGeom prst="line">
            <a:avLst/>
          </a:prstGeom>
          <a:noFill/>
          <a:ln w="1905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2185" name="Line 105"/>
          <p:cNvSpPr>
            <a:spLocks noChangeShapeType="1"/>
          </p:cNvSpPr>
          <p:nvPr/>
        </p:nvSpPr>
        <p:spPr bwMode="auto">
          <a:xfrm flipH="1">
            <a:off x="4972050" y="3683000"/>
            <a:ext cx="109538" cy="188913"/>
          </a:xfrm>
          <a:prstGeom prst="line">
            <a:avLst/>
          </a:prstGeom>
          <a:noFill/>
          <a:ln w="1905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2186" name="Line 106"/>
          <p:cNvSpPr>
            <a:spLocks noChangeShapeType="1"/>
          </p:cNvSpPr>
          <p:nvPr/>
        </p:nvSpPr>
        <p:spPr bwMode="auto">
          <a:xfrm>
            <a:off x="4829175" y="3762375"/>
            <a:ext cx="276225" cy="0"/>
          </a:xfrm>
          <a:prstGeom prst="line">
            <a:avLst/>
          </a:prstGeom>
          <a:noFill/>
          <a:ln w="1270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2187" name="Text Box 107"/>
          <p:cNvSpPr txBox="1">
            <a:spLocks noChangeArrowheads="1"/>
          </p:cNvSpPr>
          <p:nvPr/>
        </p:nvSpPr>
        <p:spPr bwMode="auto">
          <a:xfrm>
            <a:off x="4530725" y="6246813"/>
            <a:ext cx="4408488" cy="517525"/>
          </a:xfrm>
          <a:prstGeom prst="rect">
            <a:avLst/>
          </a:prstGeom>
          <a:solidFill>
            <a:srgbClr val="FF99FF"/>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問題が発生した都度、その要因のところにチェックマークを記入し多くついた要因を主要因とする方法です</a:t>
            </a:r>
          </a:p>
        </p:txBody>
      </p:sp>
      <p:sp>
        <p:nvSpPr>
          <p:cNvPr id="302188" name="Text Box 108"/>
          <p:cNvSpPr txBox="1">
            <a:spLocks noChangeArrowheads="1"/>
          </p:cNvSpPr>
          <p:nvPr/>
        </p:nvSpPr>
        <p:spPr bwMode="auto">
          <a:xfrm>
            <a:off x="196850" y="1855788"/>
            <a:ext cx="4297363" cy="336550"/>
          </a:xfrm>
          <a:prstGeom prst="rect">
            <a:avLst/>
          </a:prstGeom>
          <a:solidFill>
            <a:srgbClr val="FF99CC"/>
          </a:solidFill>
          <a:ln>
            <a:noFill/>
          </a:ln>
          <a:effectLst/>
          <a:extLst>
            <a:ext uri="{91240B29-F687-4F45-9708-019B960494DF}">
              <a14:hiddenLine xmlns:a14="http://schemas.microsoft.com/office/drawing/2010/main" w="12700" cap="rnd">
                <a:solidFill>
                  <a:srgbClr val="FF0000"/>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b="1"/>
              <a:t>1)</a:t>
            </a:r>
            <a:r>
              <a:rPr lang="ja-JP" altLang="en-US" sz="1600" b="1"/>
              <a:t>全員の意見（</a:t>
            </a:r>
            <a:r>
              <a:rPr lang="ja-JP" altLang="en-US" sz="1400" b="1"/>
              <a:t>経験・知識</a:t>
            </a:r>
            <a:r>
              <a:rPr lang="ja-JP" altLang="en-US" sz="1600" b="1"/>
              <a:t>）で決める</a:t>
            </a:r>
          </a:p>
        </p:txBody>
      </p:sp>
      <p:grpSp>
        <p:nvGrpSpPr>
          <p:cNvPr id="302189" name="Group 109"/>
          <p:cNvGrpSpPr>
            <a:grpSpLocks/>
          </p:cNvGrpSpPr>
          <p:nvPr/>
        </p:nvGrpSpPr>
        <p:grpSpPr bwMode="auto">
          <a:xfrm>
            <a:off x="466725" y="2247900"/>
            <a:ext cx="3600450" cy="1855788"/>
            <a:chOff x="294" y="1416"/>
            <a:chExt cx="2268" cy="1169"/>
          </a:xfrm>
        </p:grpSpPr>
        <p:sp>
          <p:nvSpPr>
            <p:cNvPr id="302190" name="Oval 110"/>
            <p:cNvSpPr>
              <a:spLocks noChangeArrowheads="1"/>
            </p:cNvSpPr>
            <p:nvPr/>
          </p:nvSpPr>
          <p:spPr bwMode="auto">
            <a:xfrm>
              <a:off x="1337" y="2139"/>
              <a:ext cx="978" cy="202"/>
            </a:xfrm>
            <a:prstGeom prst="ellipse">
              <a:avLst/>
            </a:prstGeom>
            <a:solidFill>
              <a:srgbClr val="FFCC99"/>
            </a:solidFill>
            <a:ln w="12700">
              <a:solidFill>
                <a:schemeClr val="tx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2191" name="Line 111"/>
            <p:cNvSpPr>
              <a:spLocks noChangeShapeType="1"/>
            </p:cNvSpPr>
            <p:nvPr/>
          </p:nvSpPr>
          <p:spPr bwMode="auto">
            <a:xfrm flipV="1">
              <a:off x="965" y="1973"/>
              <a:ext cx="189" cy="328"/>
            </a:xfrm>
            <a:prstGeom prst="line">
              <a:avLst/>
            </a:prstGeom>
            <a:noFill/>
            <a:ln w="28575">
              <a:solidFill>
                <a:schemeClr val="tx1"/>
              </a:solidFill>
              <a:round/>
              <a:headEnd type="none" w="sm" len="sm"/>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2192" name="Line 112"/>
            <p:cNvSpPr>
              <a:spLocks noChangeShapeType="1"/>
            </p:cNvSpPr>
            <p:nvPr/>
          </p:nvSpPr>
          <p:spPr bwMode="auto">
            <a:xfrm>
              <a:off x="710" y="1638"/>
              <a:ext cx="196" cy="340"/>
            </a:xfrm>
            <a:prstGeom prst="line">
              <a:avLst/>
            </a:prstGeom>
            <a:noFill/>
            <a:ln w="28575">
              <a:solidFill>
                <a:schemeClr val="tx1"/>
              </a:solidFill>
              <a:round/>
              <a:headEnd type="none" w="sm" len="sm"/>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2193" name="Line 113"/>
            <p:cNvSpPr>
              <a:spLocks noChangeShapeType="1"/>
            </p:cNvSpPr>
            <p:nvPr/>
          </p:nvSpPr>
          <p:spPr bwMode="auto">
            <a:xfrm>
              <a:off x="1652" y="1619"/>
              <a:ext cx="200" cy="346"/>
            </a:xfrm>
            <a:prstGeom prst="line">
              <a:avLst/>
            </a:prstGeom>
            <a:noFill/>
            <a:ln w="28575">
              <a:solidFill>
                <a:schemeClr val="tx1"/>
              </a:solidFill>
              <a:round/>
              <a:headEnd type="none" w="sm" len="sm"/>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2194" name="Text Box 114"/>
            <p:cNvSpPr txBox="1">
              <a:spLocks noChangeArrowheads="1"/>
            </p:cNvSpPr>
            <p:nvPr/>
          </p:nvSpPr>
          <p:spPr bwMode="auto">
            <a:xfrm>
              <a:off x="462" y="1428"/>
              <a:ext cx="493" cy="2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機械</a:t>
              </a:r>
            </a:p>
          </p:txBody>
        </p:sp>
        <p:sp>
          <p:nvSpPr>
            <p:cNvPr id="302195" name="Text Box 115"/>
            <p:cNvSpPr txBox="1">
              <a:spLocks noChangeArrowheads="1"/>
            </p:cNvSpPr>
            <p:nvPr/>
          </p:nvSpPr>
          <p:spPr bwMode="auto">
            <a:xfrm>
              <a:off x="1413" y="1416"/>
              <a:ext cx="482" cy="2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環境</a:t>
              </a:r>
            </a:p>
          </p:txBody>
        </p:sp>
        <p:sp>
          <p:nvSpPr>
            <p:cNvPr id="302196" name="Text Box 116"/>
            <p:cNvSpPr txBox="1">
              <a:spLocks noChangeArrowheads="1"/>
            </p:cNvSpPr>
            <p:nvPr/>
          </p:nvSpPr>
          <p:spPr bwMode="auto">
            <a:xfrm>
              <a:off x="684" y="2316"/>
              <a:ext cx="465" cy="2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刃具</a:t>
              </a:r>
            </a:p>
          </p:txBody>
        </p:sp>
        <p:sp>
          <p:nvSpPr>
            <p:cNvPr id="302197" name="Line 117"/>
            <p:cNvSpPr>
              <a:spLocks noChangeShapeType="1"/>
            </p:cNvSpPr>
            <p:nvPr/>
          </p:nvSpPr>
          <p:spPr bwMode="auto">
            <a:xfrm>
              <a:off x="294" y="1962"/>
              <a:ext cx="2011" cy="0"/>
            </a:xfrm>
            <a:prstGeom prst="line">
              <a:avLst/>
            </a:prstGeom>
            <a:noFill/>
            <a:ln w="28575">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2198" name="Text Box 118"/>
            <p:cNvSpPr txBox="1">
              <a:spLocks noChangeArrowheads="1"/>
            </p:cNvSpPr>
            <p:nvPr/>
          </p:nvSpPr>
          <p:spPr bwMode="auto">
            <a:xfrm>
              <a:off x="2332" y="1416"/>
              <a:ext cx="230" cy="1169"/>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100"/>
                <a:t>刃具取替えに時間がかかる</a:t>
              </a:r>
            </a:p>
          </p:txBody>
        </p:sp>
        <p:sp>
          <p:nvSpPr>
            <p:cNvPr id="302199" name="Line 119"/>
            <p:cNvSpPr>
              <a:spLocks noChangeShapeType="1"/>
            </p:cNvSpPr>
            <p:nvPr/>
          </p:nvSpPr>
          <p:spPr bwMode="auto">
            <a:xfrm flipH="1">
              <a:off x="1010" y="2222"/>
              <a:ext cx="356" cy="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2200" name="Text Box 120"/>
            <p:cNvSpPr txBox="1">
              <a:spLocks noChangeArrowheads="1"/>
            </p:cNvSpPr>
            <p:nvPr/>
          </p:nvSpPr>
          <p:spPr bwMode="auto">
            <a:xfrm>
              <a:off x="1396" y="2162"/>
              <a:ext cx="868" cy="17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solidFill>
                    <a:srgbClr val="008000"/>
                  </a:solidFill>
                </a:rPr>
                <a:t>刃具図が見にくい</a:t>
              </a:r>
            </a:p>
          </p:txBody>
        </p:sp>
        <p:sp>
          <p:nvSpPr>
            <p:cNvPr id="302201" name="Line 121"/>
            <p:cNvSpPr>
              <a:spLocks noChangeShapeType="1"/>
            </p:cNvSpPr>
            <p:nvPr/>
          </p:nvSpPr>
          <p:spPr bwMode="auto">
            <a:xfrm flipH="1" flipV="1">
              <a:off x="1208" y="2222"/>
              <a:ext cx="74" cy="128"/>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2202" name="Line 122"/>
            <p:cNvSpPr>
              <a:spLocks noChangeShapeType="1"/>
            </p:cNvSpPr>
            <p:nvPr/>
          </p:nvSpPr>
          <p:spPr bwMode="auto">
            <a:xfrm flipH="1">
              <a:off x="1135" y="2066"/>
              <a:ext cx="156" cy="156"/>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2203" name="Text Box 123"/>
            <p:cNvSpPr txBox="1">
              <a:spLocks noChangeArrowheads="1"/>
            </p:cNvSpPr>
            <p:nvPr/>
          </p:nvSpPr>
          <p:spPr bwMode="auto">
            <a:xfrm>
              <a:off x="1102" y="1966"/>
              <a:ext cx="969"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000"/>
                <a:t>書き方がまちまち</a:t>
              </a:r>
            </a:p>
          </p:txBody>
        </p:sp>
        <p:sp>
          <p:nvSpPr>
            <p:cNvPr id="302204" name="Text Box 124"/>
            <p:cNvSpPr txBox="1">
              <a:spLocks noChangeArrowheads="1"/>
            </p:cNvSpPr>
            <p:nvPr/>
          </p:nvSpPr>
          <p:spPr bwMode="auto">
            <a:xfrm>
              <a:off x="1072" y="2332"/>
              <a:ext cx="81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000"/>
                <a:t>大きすぎる</a:t>
              </a:r>
            </a:p>
          </p:txBody>
        </p:sp>
        <p:sp>
          <p:nvSpPr>
            <p:cNvPr id="302205" name="Line 125"/>
            <p:cNvSpPr>
              <a:spLocks noChangeShapeType="1"/>
            </p:cNvSpPr>
            <p:nvPr/>
          </p:nvSpPr>
          <p:spPr bwMode="auto">
            <a:xfrm flipH="1">
              <a:off x="853" y="1727"/>
              <a:ext cx="201" cy="116"/>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2206" name="Line 126"/>
            <p:cNvSpPr>
              <a:spLocks noChangeShapeType="1"/>
            </p:cNvSpPr>
            <p:nvPr/>
          </p:nvSpPr>
          <p:spPr bwMode="auto">
            <a:xfrm>
              <a:off x="552" y="1747"/>
              <a:ext cx="284" cy="82"/>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2207" name="Line 127"/>
            <p:cNvSpPr>
              <a:spLocks noChangeShapeType="1"/>
            </p:cNvSpPr>
            <p:nvPr/>
          </p:nvSpPr>
          <p:spPr bwMode="auto">
            <a:xfrm flipH="1">
              <a:off x="1775" y="1673"/>
              <a:ext cx="247" cy="143"/>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2208" name="Line 128"/>
            <p:cNvSpPr>
              <a:spLocks noChangeShapeType="1"/>
            </p:cNvSpPr>
            <p:nvPr/>
          </p:nvSpPr>
          <p:spPr bwMode="auto">
            <a:xfrm>
              <a:off x="1465" y="1765"/>
              <a:ext cx="265" cy="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2209" name="Line 129"/>
            <p:cNvSpPr>
              <a:spLocks noChangeShapeType="1"/>
            </p:cNvSpPr>
            <p:nvPr/>
          </p:nvSpPr>
          <p:spPr bwMode="auto">
            <a:xfrm flipV="1">
              <a:off x="1565" y="1765"/>
              <a:ext cx="55" cy="118"/>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2210" name="Line 130"/>
            <p:cNvSpPr>
              <a:spLocks noChangeShapeType="1"/>
            </p:cNvSpPr>
            <p:nvPr/>
          </p:nvSpPr>
          <p:spPr bwMode="auto">
            <a:xfrm>
              <a:off x="640" y="2121"/>
              <a:ext cx="430" cy="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2211" name="Line 131"/>
            <p:cNvSpPr>
              <a:spLocks noChangeShapeType="1"/>
            </p:cNvSpPr>
            <p:nvPr/>
          </p:nvSpPr>
          <p:spPr bwMode="auto">
            <a:xfrm flipV="1">
              <a:off x="731" y="2121"/>
              <a:ext cx="119" cy="119"/>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302213" name="Text Box 133"/>
          <p:cNvSpPr txBox="1">
            <a:spLocks noChangeArrowheads="1"/>
          </p:cNvSpPr>
          <p:nvPr/>
        </p:nvSpPr>
        <p:spPr bwMode="auto">
          <a:xfrm>
            <a:off x="8405813" y="100013"/>
            <a:ext cx="7381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a:t>P</a:t>
            </a:r>
            <a:r>
              <a:rPr lang="ja-JP" altLang="en-US" sz="1600"/>
              <a:t>４６</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02085"/>
                                        </p:tgtEl>
                                        <p:attrNameLst>
                                          <p:attrName>style.visibility</p:attrName>
                                        </p:attrNameLst>
                                      </p:cBhvr>
                                      <p:to>
                                        <p:strVal val="visible"/>
                                      </p:to>
                                    </p:set>
                                    <p:anim calcmode="lin" valueType="num">
                                      <p:cBhvr additive="base">
                                        <p:cTn id="7" dur="500" fill="hold"/>
                                        <p:tgtEl>
                                          <p:spTgt spid="302085"/>
                                        </p:tgtEl>
                                        <p:attrNameLst>
                                          <p:attrName>ppt_x</p:attrName>
                                        </p:attrNameLst>
                                      </p:cBhvr>
                                      <p:tavLst>
                                        <p:tav tm="0">
                                          <p:val>
                                            <p:strVal val="0-#ppt_w/2"/>
                                          </p:val>
                                        </p:tav>
                                        <p:tav tm="100000">
                                          <p:val>
                                            <p:strVal val="#ppt_x"/>
                                          </p:val>
                                        </p:tav>
                                      </p:tavLst>
                                    </p:anim>
                                    <p:anim calcmode="lin" valueType="num">
                                      <p:cBhvr additive="base">
                                        <p:cTn id="8" dur="500" fill="hold"/>
                                        <p:tgtEl>
                                          <p:spTgt spid="302085"/>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02086"/>
                                        </p:tgtEl>
                                        <p:attrNameLst>
                                          <p:attrName>style.visibility</p:attrName>
                                        </p:attrNameLst>
                                      </p:cBhvr>
                                      <p:to>
                                        <p:strVal val="visible"/>
                                      </p:to>
                                    </p:set>
                                    <p:anim calcmode="lin" valueType="num">
                                      <p:cBhvr additive="base">
                                        <p:cTn id="13" dur="500" fill="hold"/>
                                        <p:tgtEl>
                                          <p:spTgt spid="302086"/>
                                        </p:tgtEl>
                                        <p:attrNameLst>
                                          <p:attrName>ppt_x</p:attrName>
                                        </p:attrNameLst>
                                      </p:cBhvr>
                                      <p:tavLst>
                                        <p:tav tm="0">
                                          <p:val>
                                            <p:strVal val="0-#ppt_w/2"/>
                                          </p:val>
                                        </p:tav>
                                        <p:tav tm="100000">
                                          <p:val>
                                            <p:strVal val="#ppt_x"/>
                                          </p:val>
                                        </p:tav>
                                      </p:tavLst>
                                    </p:anim>
                                    <p:anim calcmode="lin" valueType="num">
                                      <p:cBhvr additive="base">
                                        <p:cTn id="14" dur="500" fill="hold"/>
                                        <p:tgtEl>
                                          <p:spTgt spid="302086"/>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302088"/>
                                        </p:tgtEl>
                                        <p:attrNameLst>
                                          <p:attrName>style.visibility</p:attrName>
                                        </p:attrNameLst>
                                      </p:cBhvr>
                                      <p:to>
                                        <p:strVal val="visible"/>
                                      </p:to>
                                    </p:set>
                                    <p:anim calcmode="lin" valueType="num">
                                      <p:cBhvr additive="base">
                                        <p:cTn id="19" dur="500" fill="hold"/>
                                        <p:tgtEl>
                                          <p:spTgt spid="302088"/>
                                        </p:tgtEl>
                                        <p:attrNameLst>
                                          <p:attrName>ppt_x</p:attrName>
                                        </p:attrNameLst>
                                      </p:cBhvr>
                                      <p:tavLst>
                                        <p:tav tm="0">
                                          <p:val>
                                            <p:strVal val="0-#ppt_w/2"/>
                                          </p:val>
                                        </p:tav>
                                        <p:tav tm="100000">
                                          <p:val>
                                            <p:strVal val="#ppt_x"/>
                                          </p:val>
                                        </p:tav>
                                      </p:tavLst>
                                    </p:anim>
                                    <p:anim calcmode="lin" valueType="num">
                                      <p:cBhvr additive="base">
                                        <p:cTn id="20" dur="500" fill="hold"/>
                                        <p:tgtEl>
                                          <p:spTgt spid="30208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2085" grpId="0" autoUpdateAnimBg="0"/>
      <p:bldP spid="302086" grpId="0" autoUpdateAnimBg="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4130" name="Rectangle 2"/>
          <p:cNvSpPr>
            <a:spLocks noChangeArrowheads="1"/>
          </p:cNvSpPr>
          <p:nvPr/>
        </p:nvSpPr>
        <p:spPr bwMode="auto">
          <a:xfrm>
            <a:off x="209550" y="198438"/>
            <a:ext cx="5381625" cy="519112"/>
          </a:xfrm>
          <a:prstGeom prst="rect">
            <a:avLst/>
          </a:prstGeom>
          <a:solidFill>
            <a:srgbClr val="66FF66"/>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b="1"/>
              <a:t>手順７　</a:t>
            </a:r>
            <a:r>
              <a:rPr lang="ja-JP" altLang="en-US" sz="2800" b="1"/>
              <a:t>関連事項を記入する</a:t>
            </a:r>
            <a:r>
              <a:rPr lang="ja-JP" altLang="en-US" b="1"/>
              <a:t>　</a:t>
            </a:r>
            <a:endParaRPr lang="ja-JP" altLang="en-US"/>
          </a:p>
        </p:txBody>
      </p:sp>
      <p:sp>
        <p:nvSpPr>
          <p:cNvPr id="304132" name="Text Box 4"/>
          <p:cNvSpPr txBox="1">
            <a:spLocks noChangeArrowheads="1"/>
          </p:cNvSpPr>
          <p:nvPr/>
        </p:nvSpPr>
        <p:spPr bwMode="auto">
          <a:xfrm>
            <a:off x="1436688" y="6288088"/>
            <a:ext cx="47180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800" b="1"/>
              <a:t>図７　「食堂の入口が混雑する」の特性要因図</a:t>
            </a:r>
          </a:p>
        </p:txBody>
      </p:sp>
      <p:grpSp>
        <p:nvGrpSpPr>
          <p:cNvPr id="304133" name="Group 5"/>
          <p:cNvGrpSpPr>
            <a:grpSpLocks/>
          </p:cNvGrpSpPr>
          <p:nvPr/>
        </p:nvGrpSpPr>
        <p:grpSpPr bwMode="auto">
          <a:xfrm>
            <a:off x="6202363" y="5781675"/>
            <a:ext cx="2803525" cy="669925"/>
            <a:chOff x="3907" y="3642"/>
            <a:chExt cx="1766" cy="422"/>
          </a:xfrm>
        </p:grpSpPr>
        <p:sp>
          <p:nvSpPr>
            <p:cNvPr id="304134" name="Text Box 6"/>
            <p:cNvSpPr txBox="1">
              <a:spLocks noChangeArrowheads="1"/>
            </p:cNvSpPr>
            <p:nvPr/>
          </p:nvSpPr>
          <p:spPr bwMode="auto">
            <a:xfrm>
              <a:off x="4252" y="3756"/>
              <a:ext cx="1319" cy="17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北原冬子</a:t>
              </a:r>
            </a:p>
          </p:txBody>
        </p:sp>
        <p:sp>
          <p:nvSpPr>
            <p:cNvPr id="304135" name="Text Box 7"/>
            <p:cNvSpPr txBox="1">
              <a:spLocks noChangeArrowheads="1"/>
            </p:cNvSpPr>
            <p:nvPr/>
          </p:nvSpPr>
          <p:spPr bwMode="auto">
            <a:xfrm>
              <a:off x="3907" y="3642"/>
              <a:ext cx="1700" cy="17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作成者：　○○○サークル</a:t>
              </a:r>
            </a:p>
          </p:txBody>
        </p:sp>
        <p:sp>
          <p:nvSpPr>
            <p:cNvPr id="304136" name="Text Box 8"/>
            <p:cNvSpPr txBox="1">
              <a:spLocks noChangeArrowheads="1"/>
            </p:cNvSpPr>
            <p:nvPr/>
          </p:nvSpPr>
          <p:spPr bwMode="auto">
            <a:xfrm>
              <a:off x="4085" y="3891"/>
              <a:ext cx="1588" cy="17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作成日：　平成１８年１０月２１日</a:t>
              </a:r>
            </a:p>
          </p:txBody>
        </p:sp>
      </p:grpSp>
      <p:sp>
        <p:nvSpPr>
          <p:cNvPr id="304137" name="Text Box 9"/>
          <p:cNvSpPr txBox="1">
            <a:spLocks noChangeArrowheads="1"/>
          </p:cNvSpPr>
          <p:nvPr/>
        </p:nvSpPr>
        <p:spPr bwMode="auto">
          <a:xfrm>
            <a:off x="217488" y="898525"/>
            <a:ext cx="8621712" cy="349250"/>
          </a:xfrm>
          <a:prstGeom prst="rect">
            <a:avLst/>
          </a:prstGeom>
          <a:solidFill>
            <a:srgbClr val="FFFF99"/>
          </a:solidFill>
          <a:ln w="12700" cap="rnd">
            <a:solidFill>
              <a:srgbClr val="FF0000"/>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余白の部分に特性要因図の</a:t>
            </a:r>
            <a:r>
              <a:rPr lang="ja-JP" altLang="en-US" sz="1600">
                <a:solidFill>
                  <a:srgbClr val="FF3300"/>
                </a:solidFill>
              </a:rPr>
              <a:t>名称</a:t>
            </a:r>
            <a:r>
              <a:rPr lang="ja-JP" altLang="en-US" sz="1600"/>
              <a:t>、</a:t>
            </a:r>
            <a:r>
              <a:rPr lang="ja-JP" altLang="en-US" sz="1600">
                <a:solidFill>
                  <a:srgbClr val="FF3300"/>
                </a:solidFill>
              </a:rPr>
              <a:t>作成年月日</a:t>
            </a:r>
            <a:r>
              <a:rPr lang="ja-JP" altLang="en-US" sz="1600"/>
              <a:t>、</a:t>
            </a:r>
            <a:r>
              <a:rPr lang="ja-JP" altLang="en-US" sz="1600">
                <a:solidFill>
                  <a:srgbClr val="FF3300"/>
                </a:solidFill>
              </a:rPr>
              <a:t>作成者</a:t>
            </a:r>
            <a:r>
              <a:rPr lang="ja-JP" altLang="en-US" sz="1600"/>
              <a:t>など関連事項を記入し完成です。</a:t>
            </a:r>
          </a:p>
        </p:txBody>
      </p:sp>
      <p:grpSp>
        <p:nvGrpSpPr>
          <p:cNvPr id="304138" name="Group 10"/>
          <p:cNvGrpSpPr>
            <a:grpSpLocks/>
          </p:cNvGrpSpPr>
          <p:nvPr/>
        </p:nvGrpSpPr>
        <p:grpSpPr bwMode="auto">
          <a:xfrm>
            <a:off x="0" y="1619250"/>
            <a:ext cx="8780463" cy="4110038"/>
            <a:chOff x="0" y="1020"/>
            <a:chExt cx="5531" cy="2589"/>
          </a:xfrm>
        </p:grpSpPr>
        <p:sp>
          <p:nvSpPr>
            <p:cNvPr id="304139" name="Oval 11"/>
            <p:cNvSpPr>
              <a:spLocks noChangeArrowheads="1"/>
            </p:cNvSpPr>
            <p:nvPr/>
          </p:nvSpPr>
          <p:spPr bwMode="auto">
            <a:xfrm>
              <a:off x="3400" y="1492"/>
              <a:ext cx="1416" cy="138"/>
            </a:xfrm>
            <a:prstGeom prst="ellipse">
              <a:avLst/>
            </a:prstGeom>
            <a:solidFill>
              <a:srgbClr val="CCECFF"/>
            </a:solidFill>
            <a:ln w="22225">
              <a:solidFill>
                <a:srgbClr val="FF00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4140" name="Oval 12"/>
            <p:cNvSpPr>
              <a:spLocks noChangeArrowheads="1"/>
            </p:cNvSpPr>
            <p:nvPr/>
          </p:nvSpPr>
          <p:spPr bwMode="auto">
            <a:xfrm>
              <a:off x="136" y="2141"/>
              <a:ext cx="942" cy="184"/>
            </a:xfrm>
            <a:prstGeom prst="ellipse">
              <a:avLst/>
            </a:prstGeom>
            <a:solidFill>
              <a:srgbClr val="CCECFF"/>
            </a:solidFill>
            <a:ln w="22225">
              <a:solidFill>
                <a:srgbClr val="FF00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4141" name="Oval 13"/>
            <p:cNvSpPr>
              <a:spLocks noChangeArrowheads="1"/>
            </p:cNvSpPr>
            <p:nvPr/>
          </p:nvSpPr>
          <p:spPr bwMode="auto">
            <a:xfrm>
              <a:off x="4516" y="3061"/>
              <a:ext cx="924" cy="156"/>
            </a:xfrm>
            <a:prstGeom prst="ellipse">
              <a:avLst/>
            </a:prstGeom>
            <a:solidFill>
              <a:srgbClr val="CCECFF">
                <a:alpha val="50000"/>
              </a:srgbClr>
            </a:solidFill>
            <a:ln w="22225">
              <a:solidFill>
                <a:srgbClr val="FF00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4142" name="Text Box 14"/>
            <p:cNvSpPr txBox="1">
              <a:spLocks noChangeArrowheads="1"/>
            </p:cNvSpPr>
            <p:nvPr/>
          </p:nvSpPr>
          <p:spPr bwMode="auto">
            <a:xfrm>
              <a:off x="5229" y="1726"/>
              <a:ext cx="302" cy="1343"/>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62000">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食堂が混雑する</a:t>
              </a:r>
            </a:p>
          </p:txBody>
        </p:sp>
        <p:sp>
          <p:nvSpPr>
            <p:cNvPr id="304143" name="Line 15"/>
            <p:cNvSpPr>
              <a:spLocks noChangeShapeType="1"/>
            </p:cNvSpPr>
            <p:nvPr/>
          </p:nvSpPr>
          <p:spPr bwMode="auto">
            <a:xfrm>
              <a:off x="526" y="2387"/>
              <a:ext cx="4691" cy="0"/>
            </a:xfrm>
            <a:prstGeom prst="line">
              <a:avLst/>
            </a:prstGeom>
            <a:noFill/>
            <a:ln w="38100">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4144" name="Text Box 16"/>
            <p:cNvSpPr txBox="1">
              <a:spLocks noChangeArrowheads="1"/>
            </p:cNvSpPr>
            <p:nvPr/>
          </p:nvSpPr>
          <p:spPr bwMode="auto">
            <a:xfrm>
              <a:off x="622" y="1099"/>
              <a:ext cx="649" cy="200"/>
            </a:xfrm>
            <a:prstGeom prst="rect">
              <a:avLst/>
            </a:prstGeom>
            <a:solidFill>
              <a:srgbClr val="99FF33"/>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食堂施設</a:t>
              </a:r>
            </a:p>
          </p:txBody>
        </p:sp>
        <p:sp>
          <p:nvSpPr>
            <p:cNvPr id="304145" name="Text Box 17"/>
            <p:cNvSpPr txBox="1">
              <a:spLocks noChangeArrowheads="1"/>
            </p:cNvSpPr>
            <p:nvPr/>
          </p:nvSpPr>
          <p:spPr bwMode="auto">
            <a:xfrm>
              <a:off x="398" y="3385"/>
              <a:ext cx="658" cy="200"/>
            </a:xfrm>
            <a:prstGeom prst="rect">
              <a:avLst/>
            </a:prstGeom>
            <a:solidFill>
              <a:srgbClr val="99FF33"/>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利用者</a:t>
              </a:r>
            </a:p>
          </p:txBody>
        </p:sp>
        <p:sp>
          <p:nvSpPr>
            <p:cNvPr id="304146" name="Text Box 18"/>
            <p:cNvSpPr txBox="1">
              <a:spLocks noChangeArrowheads="1"/>
            </p:cNvSpPr>
            <p:nvPr/>
          </p:nvSpPr>
          <p:spPr bwMode="auto">
            <a:xfrm>
              <a:off x="2633" y="3409"/>
              <a:ext cx="841" cy="200"/>
            </a:xfrm>
            <a:prstGeom prst="rect">
              <a:avLst/>
            </a:prstGeom>
            <a:solidFill>
              <a:srgbClr val="99FF33"/>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調理・配膳者</a:t>
              </a:r>
            </a:p>
          </p:txBody>
        </p:sp>
        <p:sp>
          <p:nvSpPr>
            <p:cNvPr id="304147" name="Line 19"/>
            <p:cNvSpPr>
              <a:spLocks noChangeShapeType="1"/>
            </p:cNvSpPr>
            <p:nvPr/>
          </p:nvSpPr>
          <p:spPr bwMode="auto">
            <a:xfrm flipV="1">
              <a:off x="744" y="2398"/>
              <a:ext cx="1688" cy="974"/>
            </a:xfrm>
            <a:prstGeom prst="line">
              <a:avLst/>
            </a:prstGeom>
            <a:noFill/>
            <a:ln w="22225">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4148" name="Line 20"/>
            <p:cNvSpPr>
              <a:spLocks noChangeShapeType="1"/>
            </p:cNvSpPr>
            <p:nvPr/>
          </p:nvSpPr>
          <p:spPr bwMode="auto">
            <a:xfrm>
              <a:off x="996" y="1281"/>
              <a:ext cx="1079" cy="1079"/>
            </a:xfrm>
            <a:prstGeom prst="line">
              <a:avLst/>
            </a:prstGeom>
            <a:noFill/>
            <a:ln w="22225">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4149" name="Line 21"/>
            <p:cNvSpPr>
              <a:spLocks noChangeShapeType="1"/>
            </p:cNvSpPr>
            <p:nvPr/>
          </p:nvSpPr>
          <p:spPr bwMode="auto">
            <a:xfrm>
              <a:off x="2689" y="1270"/>
              <a:ext cx="1098" cy="1098"/>
            </a:xfrm>
            <a:prstGeom prst="line">
              <a:avLst/>
            </a:prstGeom>
            <a:noFill/>
            <a:ln w="22225">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4150" name="Line 22"/>
            <p:cNvSpPr>
              <a:spLocks noChangeShapeType="1"/>
            </p:cNvSpPr>
            <p:nvPr/>
          </p:nvSpPr>
          <p:spPr bwMode="auto">
            <a:xfrm>
              <a:off x="644" y="1934"/>
              <a:ext cx="959" cy="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4151" name="Text Box 23"/>
            <p:cNvSpPr txBox="1">
              <a:spLocks noChangeArrowheads="1"/>
            </p:cNvSpPr>
            <p:nvPr/>
          </p:nvSpPr>
          <p:spPr bwMode="auto">
            <a:xfrm>
              <a:off x="31" y="1761"/>
              <a:ext cx="649"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ｽﾍﾟｰｽ容量が不足</a:t>
              </a:r>
            </a:p>
          </p:txBody>
        </p:sp>
        <p:sp>
          <p:nvSpPr>
            <p:cNvPr id="304152" name="Line 24"/>
            <p:cNvSpPr>
              <a:spLocks noChangeShapeType="1"/>
            </p:cNvSpPr>
            <p:nvPr/>
          </p:nvSpPr>
          <p:spPr bwMode="auto">
            <a:xfrm flipV="1">
              <a:off x="2462" y="1932"/>
              <a:ext cx="802" cy="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4153" name="Text Box 25"/>
            <p:cNvSpPr txBox="1">
              <a:spLocks noChangeArrowheads="1"/>
            </p:cNvSpPr>
            <p:nvPr/>
          </p:nvSpPr>
          <p:spPr bwMode="auto">
            <a:xfrm>
              <a:off x="1849" y="1845"/>
              <a:ext cx="687"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返却口で混む</a:t>
              </a:r>
            </a:p>
          </p:txBody>
        </p:sp>
        <p:sp>
          <p:nvSpPr>
            <p:cNvPr id="304154" name="Line 26"/>
            <p:cNvSpPr>
              <a:spLocks noChangeShapeType="1"/>
            </p:cNvSpPr>
            <p:nvPr/>
          </p:nvSpPr>
          <p:spPr bwMode="auto">
            <a:xfrm>
              <a:off x="2456" y="1392"/>
              <a:ext cx="540" cy="54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4155" name="Text Box 27"/>
            <p:cNvSpPr txBox="1">
              <a:spLocks noChangeArrowheads="1"/>
            </p:cNvSpPr>
            <p:nvPr/>
          </p:nvSpPr>
          <p:spPr bwMode="auto">
            <a:xfrm>
              <a:off x="1519" y="1204"/>
              <a:ext cx="121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a:t>処理に時間がかかる</a:t>
              </a:r>
            </a:p>
          </p:txBody>
        </p:sp>
        <p:sp>
          <p:nvSpPr>
            <p:cNvPr id="304156" name="Line 28"/>
            <p:cNvSpPr>
              <a:spLocks noChangeShapeType="1"/>
            </p:cNvSpPr>
            <p:nvPr/>
          </p:nvSpPr>
          <p:spPr bwMode="auto">
            <a:xfrm flipH="1">
              <a:off x="2872" y="1435"/>
              <a:ext cx="1380" cy="1"/>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4157" name="Text Box 29"/>
            <p:cNvSpPr txBox="1">
              <a:spLocks noChangeArrowheads="1"/>
            </p:cNvSpPr>
            <p:nvPr/>
          </p:nvSpPr>
          <p:spPr bwMode="auto">
            <a:xfrm>
              <a:off x="4232" y="1335"/>
              <a:ext cx="915"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入り口付近が混む</a:t>
              </a:r>
            </a:p>
          </p:txBody>
        </p:sp>
        <p:sp>
          <p:nvSpPr>
            <p:cNvPr id="304158" name="Line 30"/>
            <p:cNvSpPr>
              <a:spLocks noChangeShapeType="1"/>
            </p:cNvSpPr>
            <p:nvPr/>
          </p:nvSpPr>
          <p:spPr bwMode="auto">
            <a:xfrm flipH="1" flipV="1">
              <a:off x="3524" y="1932"/>
              <a:ext cx="642" cy="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4159" name="Text Box 31"/>
            <p:cNvSpPr txBox="1">
              <a:spLocks noChangeArrowheads="1"/>
            </p:cNvSpPr>
            <p:nvPr/>
          </p:nvSpPr>
          <p:spPr bwMode="auto">
            <a:xfrm>
              <a:off x="4200" y="1845"/>
              <a:ext cx="987"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並びや通行者がｸﾛｽ</a:t>
              </a:r>
            </a:p>
          </p:txBody>
        </p:sp>
        <p:sp>
          <p:nvSpPr>
            <p:cNvPr id="304160" name="Text Box 32"/>
            <p:cNvSpPr txBox="1">
              <a:spLocks noChangeArrowheads="1"/>
            </p:cNvSpPr>
            <p:nvPr/>
          </p:nvSpPr>
          <p:spPr bwMode="auto">
            <a:xfrm>
              <a:off x="3928" y="1986"/>
              <a:ext cx="869" cy="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100"/>
                <a:t>順路設定がまずい</a:t>
              </a:r>
            </a:p>
          </p:txBody>
        </p:sp>
        <p:sp>
          <p:nvSpPr>
            <p:cNvPr id="304161" name="Text Box 33"/>
            <p:cNvSpPr txBox="1">
              <a:spLocks noChangeArrowheads="1"/>
            </p:cNvSpPr>
            <p:nvPr/>
          </p:nvSpPr>
          <p:spPr bwMode="auto">
            <a:xfrm>
              <a:off x="3652" y="2131"/>
              <a:ext cx="1114"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a:t>並びがはみ出る</a:t>
              </a:r>
            </a:p>
          </p:txBody>
        </p:sp>
        <p:sp>
          <p:nvSpPr>
            <p:cNvPr id="304162" name="Line 34"/>
            <p:cNvSpPr>
              <a:spLocks noChangeShapeType="1"/>
            </p:cNvSpPr>
            <p:nvPr/>
          </p:nvSpPr>
          <p:spPr bwMode="auto">
            <a:xfrm flipH="1">
              <a:off x="3293" y="2954"/>
              <a:ext cx="860" cy="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4163" name="Line 35"/>
            <p:cNvSpPr>
              <a:spLocks noChangeShapeType="1"/>
            </p:cNvSpPr>
            <p:nvPr/>
          </p:nvSpPr>
          <p:spPr bwMode="auto">
            <a:xfrm flipH="1" flipV="1">
              <a:off x="3908" y="2972"/>
              <a:ext cx="747" cy="433"/>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4164" name="Text Box 36"/>
            <p:cNvSpPr txBox="1">
              <a:spLocks noChangeArrowheads="1"/>
            </p:cNvSpPr>
            <p:nvPr/>
          </p:nvSpPr>
          <p:spPr bwMode="auto">
            <a:xfrm>
              <a:off x="4171" y="2863"/>
              <a:ext cx="842"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すぐに出てこない</a:t>
              </a:r>
            </a:p>
          </p:txBody>
        </p:sp>
        <p:sp>
          <p:nvSpPr>
            <p:cNvPr id="304165" name="Line 37"/>
            <p:cNvSpPr>
              <a:spLocks noChangeShapeType="1"/>
            </p:cNvSpPr>
            <p:nvPr/>
          </p:nvSpPr>
          <p:spPr bwMode="auto">
            <a:xfrm>
              <a:off x="817" y="2782"/>
              <a:ext cx="940" cy="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4166" name="Line 38"/>
            <p:cNvSpPr>
              <a:spLocks noChangeShapeType="1"/>
            </p:cNvSpPr>
            <p:nvPr/>
          </p:nvSpPr>
          <p:spPr bwMode="auto">
            <a:xfrm>
              <a:off x="1252" y="2642"/>
              <a:ext cx="158" cy="102"/>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4167" name="Line 39"/>
            <p:cNvSpPr>
              <a:spLocks noChangeShapeType="1"/>
            </p:cNvSpPr>
            <p:nvPr/>
          </p:nvSpPr>
          <p:spPr bwMode="auto">
            <a:xfrm flipH="1">
              <a:off x="1256" y="3085"/>
              <a:ext cx="1098" cy="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4168" name="Line 40"/>
            <p:cNvSpPr>
              <a:spLocks noChangeShapeType="1"/>
            </p:cNvSpPr>
            <p:nvPr/>
          </p:nvSpPr>
          <p:spPr bwMode="auto">
            <a:xfrm flipH="1">
              <a:off x="3892" y="1172"/>
              <a:ext cx="256" cy="265"/>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4169" name="Line 41"/>
            <p:cNvSpPr>
              <a:spLocks noChangeShapeType="1"/>
            </p:cNvSpPr>
            <p:nvPr/>
          </p:nvSpPr>
          <p:spPr bwMode="auto">
            <a:xfrm flipH="1" flipV="1">
              <a:off x="3062" y="1455"/>
              <a:ext cx="695" cy="695"/>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4170" name="Line 42"/>
            <p:cNvSpPr>
              <a:spLocks noChangeShapeType="1"/>
            </p:cNvSpPr>
            <p:nvPr/>
          </p:nvSpPr>
          <p:spPr bwMode="auto">
            <a:xfrm flipH="1" flipV="1">
              <a:off x="3731" y="1932"/>
              <a:ext cx="265" cy="153"/>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4171" name="Line 43"/>
            <p:cNvSpPr>
              <a:spLocks noChangeShapeType="1"/>
            </p:cNvSpPr>
            <p:nvPr/>
          </p:nvSpPr>
          <p:spPr bwMode="auto">
            <a:xfrm flipH="1">
              <a:off x="3702" y="1772"/>
              <a:ext cx="211" cy="160"/>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4172" name="Text Box 44"/>
            <p:cNvSpPr txBox="1">
              <a:spLocks noChangeArrowheads="1"/>
            </p:cNvSpPr>
            <p:nvPr/>
          </p:nvSpPr>
          <p:spPr bwMode="auto">
            <a:xfrm>
              <a:off x="3772" y="1723"/>
              <a:ext cx="915" cy="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100"/>
                <a:t>全体ﾚｲｱｳﾄが悪い</a:t>
              </a:r>
            </a:p>
          </p:txBody>
        </p:sp>
        <p:sp>
          <p:nvSpPr>
            <p:cNvPr id="304173" name="Line 45"/>
            <p:cNvSpPr>
              <a:spLocks noChangeShapeType="1"/>
            </p:cNvSpPr>
            <p:nvPr/>
          </p:nvSpPr>
          <p:spPr bwMode="auto">
            <a:xfrm flipH="1">
              <a:off x="4115" y="1253"/>
              <a:ext cx="192" cy="0"/>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4174" name="Line 46"/>
            <p:cNvSpPr>
              <a:spLocks noChangeShapeType="1"/>
            </p:cNvSpPr>
            <p:nvPr/>
          </p:nvSpPr>
          <p:spPr bwMode="auto">
            <a:xfrm flipV="1">
              <a:off x="2552" y="1720"/>
              <a:ext cx="171" cy="1"/>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4175" name="Text Box 47"/>
            <p:cNvSpPr txBox="1">
              <a:spLocks noChangeArrowheads="1"/>
            </p:cNvSpPr>
            <p:nvPr/>
          </p:nvSpPr>
          <p:spPr bwMode="auto">
            <a:xfrm>
              <a:off x="1551" y="1424"/>
              <a:ext cx="778"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全部洗っている</a:t>
              </a:r>
            </a:p>
          </p:txBody>
        </p:sp>
        <p:sp>
          <p:nvSpPr>
            <p:cNvPr id="304176" name="Line 48"/>
            <p:cNvSpPr>
              <a:spLocks noChangeShapeType="1"/>
            </p:cNvSpPr>
            <p:nvPr/>
          </p:nvSpPr>
          <p:spPr bwMode="auto">
            <a:xfrm flipV="1">
              <a:off x="2598" y="1932"/>
              <a:ext cx="120" cy="248"/>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4177" name="Text Box 49"/>
            <p:cNvSpPr txBox="1">
              <a:spLocks noChangeArrowheads="1"/>
            </p:cNvSpPr>
            <p:nvPr/>
          </p:nvSpPr>
          <p:spPr bwMode="auto">
            <a:xfrm>
              <a:off x="2131" y="2656"/>
              <a:ext cx="915"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ｸﾞﾙｰﾌﾟで座りたい</a:t>
              </a:r>
            </a:p>
          </p:txBody>
        </p:sp>
        <p:sp>
          <p:nvSpPr>
            <p:cNvPr id="304178" name="Line 50"/>
            <p:cNvSpPr>
              <a:spLocks noChangeShapeType="1"/>
            </p:cNvSpPr>
            <p:nvPr/>
          </p:nvSpPr>
          <p:spPr bwMode="auto">
            <a:xfrm flipH="1" flipV="1">
              <a:off x="2654" y="2085"/>
              <a:ext cx="209" cy="2"/>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4179" name="Text Box 51"/>
            <p:cNvSpPr txBox="1">
              <a:spLocks noChangeArrowheads="1"/>
            </p:cNvSpPr>
            <p:nvPr/>
          </p:nvSpPr>
          <p:spPr bwMode="auto">
            <a:xfrm>
              <a:off x="2058" y="2842"/>
              <a:ext cx="915"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仲間と話したい</a:t>
              </a:r>
            </a:p>
          </p:txBody>
        </p:sp>
        <p:sp>
          <p:nvSpPr>
            <p:cNvPr id="304180" name="Line 52"/>
            <p:cNvSpPr>
              <a:spLocks noChangeShapeType="1"/>
            </p:cNvSpPr>
            <p:nvPr/>
          </p:nvSpPr>
          <p:spPr bwMode="auto">
            <a:xfrm flipV="1">
              <a:off x="658" y="2788"/>
              <a:ext cx="466" cy="256"/>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4181" name="Line 53"/>
            <p:cNvSpPr>
              <a:spLocks noChangeShapeType="1"/>
            </p:cNvSpPr>
            <p:nvPr/>
          </p:nvSpPr>
          <p:spPr bwMode="auto">
            <a:xfrm flipV="1">
              <a:off x="649" y="1932"/>
              <a:ext cx="284" cy="292"/>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4182" name="Text Box 54"/>
            <p:cNvSpPr txBox="1">
              <a:spLocks noChangeArrowheads="1"/>
            </p:cNvSpPr>
            <p:nvPr/>
          </p:nvSpPr>
          <p:spPr bwMode="auto">
            <a:xfrm>
              <a:off x="143" y="2161"/>
              <a:ext cx="970"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全体ｽﾍﾟｰｽが不足</a:t>
              </a:r>
            </a:p>
          </p:txBody>
        </p:sp>
        <p:sp>
          <p:nvSpPr>
            <p:cNvPr id="304183" name="Line 55"/>
            <p:cNvSpPr>
              <a:spLocks noChangeShapeType="1"/>
            </p:cNvSpPr>
            <p:nvPr/>
          </p:nvSpPr>
          <p:spPr bwMode="auto">
            <a:xfrm>
              <a:off x="940" y="1538"/>
              <a:ext cx="385" cy="394"/>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4184" name="Text Box 56"/>
            <p:cNvSpPr txBox="1">
              <a:spLocks noChangeArrowheads="1"/>
            </p:cNvSpPr>
            <p:nvPr/>
          </p:nvSpPr>
          <p:spPr bwMode="auto">
            <a:xfrm>
              <a:off x="155" y="1304"/>
              <a:ext cx="82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利用者のﾆｰｽﾞに合っていない</a:t>
              </a:r>
            </a:p>
          </p:txBody>
        </p:sp>
        <p:sp>
          <p:nvSpPr>
            <p:cNvPr id="304185" name="Line 57"/>
            <p:cNvSpPr>
              <a:spLocks noChangeShapeType="1"/>
            </p:cNvSpPr>
            <p:nvPr/>
          </p:nvSpPr>
          <p:spPr bwMode="auto">
            <a:xfrm>
              <a:off x="861" y="1682"/>
              <a:ext cx="219" cy="0"/>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4186" name="Text Box 58"/>
            <p:cNvSpPr txBox="1">
              <a:spLocks noChangeArrowheads="1"/>
            </p:cNvSpPr>
            <p:nvPr/>
          </p:nvSpPr>
          <p:spPr bwMode="auto">
            <a:xfrm>
              <a:off x="3191" y="3143"/>
              <a:ext cx="988"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最短距離でない</a:t>
              </a:r>
            </a:p>
          </p:txBody>
        </p:sp>
        <p:sp>
          <p:nvSpPr>
            <p:cNvPr id="304187" name="Line 59"/>
            <p:cNvSpPr>
              <a:spLocks noChangeShapeType="1"/>
            </p:cNvSpPr>
            <p:nvPr/>
          </p:nvSpPr>
          <p:spPr bwMode="auto">
            <a:xfrm>
              <a:off x="4020" y="3219"/>
              <a:ext cx="284" cy="0"/>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4188" name="Text Box 60"/>
            <p:cNvSpPr txBox="1">
              <a:spLocks noChangeArrowheads="1"/>
            </p:cNvSpPr>
            <p:nvPr/>
          </p:nvSpPr>
          <p:spPr bwMode="auto">
            <a:xfrm>
              <a:off x="4563" y="3055"/>
              <a:ext cx="860"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外段取りがない</a:t>
              </a:r>
            </a:p>
          </p:txBody>
        </p:sp>
        <p:sp>
          <p:nvSpPr>
            <p:cNvPr id="304189" name="Text Box 61"/>
            <p:cNvSpPr txBox="1">
              <a:spLocks noChangeArrowheads="1"/>
            </p:cNvSpPr>
            <p:nvPr/>
          </p:nvSpPr>
          <p:spPr bwMode="auto">
            <a:xfrm>
              <a:off x="4420" y="3361"/>
              <a:ext cx="860"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手順が悪い</a:t>
              </a:r>
            </a:p>
          </p:txBody>
        </p:sp>
        <p:sp>
          <p:nvSpPr>
            <p:cNvPr id="304190" name="Line 62"/>
            <p:cNvSpPr>
              <a:spLocks noChangeShapeType="1"/>
            </p:cNvSpPr>
            <p:nvPr/>
          </p:nvSpPr>
          <p:spPr bwMode="auto">
            <a:xfrm flipV="1">
              <a:off x="2872" y="2395"/>
              <a:ext cx="997" cy="997"/>
            </a:xfrm>
            <a:prstGeom prst="line">
              <a:avLst/>
            </a:prstGeom>
            <a:noFill/>
            <a:ln w="22225">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4191" name="Line 63"/>
            <p:cNvSpPr>
              <a:spLocks noChangeShapeType="1"/>
            </p:cNvSpPr>
            <p:nvPr/>
          </p:nvSpPr>
          <p:spPr bwMode="auto">
            <a:xfrm flipH="1">
              <a:off x="1620" y="2753"/>
              <a:ext cx="544" cy="320"/>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4192" name="Line 64"/>
            <p:cNvSpPr>
              <a:spLocks noChangeShapeType="1"/>
            </p:cNvSpPr>
            <p:nvPr/>
          </p:nvSpPr>
          <p:spPr bwMode="auto">
            <a:xfrm flipH="1" flipV="1">
              <a:off x="2030" y="2825"/>
              <a:ext cx="91" cy="147"/>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4193" name="Text Box 65"/>
            <p:cNvSpPr txBox="1">
              <a:spLocks noChangeArrowheads="1"/>
            </p:cNvSpPr>
            <p:nvPr/>
          </p:nvSpPr>
          <p:spPr bwMode="auto">
            <a:xfrm>
              <a:off x="3968" y="1029"/>
              <a:ext cx="842"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一度に人が来る</a:t>
              </a:r>
            </a:p>
          </p:txBody>
        </p:sp>
        <p:sp>
          <p:nvSpPr>
            <p:cNvPr id="304194" name="Text Box 66"/>
            <p:cNvSpPr txBox="1">
              <a:spLocks noChangeArrowheads="1"/>
            </p:cNvSpPr>
            <p:nvPr/>
          </p:nvSpPr>
          <p:spPr bwMode="auto">
            <a:xfrm>
              <a:off x="4287" y="1176"/>
              <a:ext cx="1116" cy="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100"/>
                <a:t>集中する休憩時間設定</a:t>
              </a:r>
            </a:p>
          </p:txBody>
        </p:sp>
        <p:sp>
          <p:nvSpPr>
            <p:cNvPr id="304195" name="Line 67"/>
            <p:cNvSpPr>
              <a:spLocks noChangeShapeType="1"/>
            </p:cNvSpPr>
            <p:nvPr/>
          </p:nvSpPr>
          <p:spPr bwMode="auto">
            <a:xfrm flipH="1">
              <a:off x="3024" y="1190"/>
              <a:ext cx="256" cy="265"/>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4196" name="Text Box 68"/>
            <p:cNvSpPr txBox="1">
              <a:spLocks noChangeArrowheads="1"/>
            </p:cNvSpPr>
            <p:nvPr/>
          </p:nvSpPr>
          <p:spPr bwMode="auto">
            <a:xfrm>
              <a:off x="3062" y="1020"/>
              <a:ext cx="842" cy="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100"/>
                <a:t>流れが止まる</a:t>
              </a:r>
            </a:p>
          </p:txBody>
        </p:sp>
        <p:sp>
          <p:nvSpPr>
            <p:cNvPr id="304197" name="Line 69"/>
            <p:cNvSpPr>
              <a:spLocks noChangeShapeType="1"/>
            </p:cNvSpPr>
            <p:nvPr/>
          </p:nvSpPr>
          <p:spPr bwMode="auto">
            <a:xfrm flipH="1">
              <a:off x="3201" y="1281"/>
              <a:ext cx="192" cy="0"/>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4198" name="Text Box 70"/>
            <p:cNvSpPr txBox="1">
              <a:spLocks noChangeArrowheads="1"/>
            </p:cNvSpPr>
            <p:nvPr/>
          </p:nvSpPr>
          <p:spPr bwMode="auto">
            <a:xfrm>
              <a:off x="2314" y="2996"/>
              <a:ext cx="860"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空いても座らない</a:t>
              </a:r>
            </a:p>
          </p:txBody>
        </p:sp>
        <p:sp>
          <p:nvSpPr>
            <p:cNvPr id="304199" name="Text Box 71"/>
            <p:cNvSpPr txBox="1">
              <a:spLocks noChangeArrowheads="1"/>
            </p:cNvSpPr>
            <p:nvPr/>
          </p:nvSpPr>
          <p:spPr bwMode="auto">
            <a:xfrm>
              <a:off x="0" y="3042"/>
              <a:ext cx="1097"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休憩時間が短い</a:t>
              </a:r>
            </a:p>
          </p:txBody>
        </p:sp>
        <p:sp>
          <p:nvSpPr>
            <p:cNvPr id="304200" name="Text Box 72"/>
            <p:cNvSpPr txBox="1">
              <a:spLocks noChangeArrowheads="1"/>
            </p:cNvSpPr>
            <p:nvPr/>
          </p:nvSpPr>
          <p:spPr bwMode="auto">
            <a:xfrm>
              <a:off x="0" y="2695"/>
              <a:ext cx="1024"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a:t>休憩直後に行く</a:t>
              </a:r>
            </a:p>
          </p:txBody>
        </p:sp>
        <p:sp>
          <p:nvSpPr>
            <p:cNvPr id="304201" name="Text Box 73"/>
            <p:cNvSpPr txBox="1">
              <a:spLocks noChangeArrowheads="1"/>
            </p:cNvSpPr>
            <p:nvPr/>
          </p:nvSpPr>
          <p:spPr bwMode="auto">
            <a:xfrm>
              <a:off x="585" y="2511"/>
              <a:ext cx="1097"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早く済ませたい</a:t>
              </a:r>
            </a:p>
          </p:txBody>
        </p:sp>
        <p:sp>
          <p:nvSpPr>
            <p:cNvPr id="304202" name="Text Box 74"/>
            <p:cNvSpPr txBox="1">
              <a:spLocks noChangeArrowheads="1"/>
            </p:cNvSpPr>
            <p:nvPr/>
          </p:nvSpPr>
          <p:spPr bwMode="auto">
            <a:xfrm>
              <a:off x="3291" y="1194"/>
              <a:ext cx="842"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箸等がなくなる</a:t>
              </a:r>
            </a:p>
          </p:txBody>
        </p:sp>
        <p:sp>
          <p:nvSpPr>
            <p:cNvPr id="304203" name="Text Box 75"/>
            <p:cNvSpPr txBox="1">
              <a:spLocks noChangeArrowheads="1"/>
            </p:cNvSpPr>
            <p:nvPr/>
          </p:nvSpPr>
          <p:spPr bwMode="auto">
            <a:xfrm>
              <a:off x="2259" y="2147"/>
              <a:ext cx="971"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返却が一人づつ</a:t>
              </a:r>
            </a:p>
          </p:txBody>
        </p:sp>
        <p:sp>
          <p:nvSpPr>
            <p:cNvPr id="304204" name="Text Box 76"/>
            <p:cNvSpPr txBox="1">
              <a:spLocks noChangeArrowheads="1"/>
            </p:cNvSpPr>
            <p:nvPr/>
          </p:nvSpPr>
          <p:spPr bwMode="auto">
            <a:xfrm>
              <a:off x="2863" y="2042"/>
              <a:ext cx="971"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a:t>返却口が狭い</a:t>
              </a:r>
            </a:p>
          </p:txBody>
        </p:sp>
        <p:sp>
          <p:nvSpPr>
            <p:cNvPr id="304205" name="Line 77"/>
            <p:cNvSpPr>
              <a:spLocks noChangeShapeType="1"/>
            </p:cNvSpPr>
            <p:nvPr/>
          </p:nvSpPr>
          <p:spPr bwMode="auto">
            <a:xfrm>
              <a:off x="2259" y="1517"/>
              <a:ext cx="293" cy="1"/>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4206" name="Text Box 78"/>
            <p:cNvSpPr txBox="1">
              <a:spLocks noChangeArrowheads="1"/>
            </p:cNvSpPr>
            <p:nvPr/>
          </p:nvSpPr>
          <p:spPr bwMode="auto">
            <a:xfrm>
              <a:off x="1717" y="1634"/>
              <a:ext cx="90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返却手順が悪い</a:t>
              </a:r>
            </a:p>
          </p:txBody>
        </p:sp>
        <p:sp>
          <p:nvSpPr>
            <p:cNvPr id="304207" name="Text Box 79"/>
            <p:cNvSpPr txBox="1">
              <a:spLocks noChangeArrowheads="1"/>
            </p:cNvSpPr>
            <p:nvPr/>
          </p:nvSpPr>
          <p:spPr bwMode="auto">
            <a:xfrm>
              <a:off x="2452" y="1117"/>
              <a:ext cx="620" cy="200"/>
            </a:xfrm>
            <a:prstGeom prst="rect">
              <a:avLst/>
            </a:prstGeom>
            <a:solidFill>
              <a:srgbClr val="99FF33"/>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運営方法</a:t>
              </a:r>
            </a:p>
          </p:txBody>
        </p:sp>
        <p:sp>
          <p:nvSpPr>
            <p:cNvPr id="304208" name="Line 80"/>
            <p:cNvSpPr>
              <a:spLocks noChangeShapeType="1"/>
            </p:cNvSpPr>
            <p:nvPr/>
          </p:nvSpPr>
          <p:spPr bwMode="auto">
            <a:xfrm flipV="1">
              <a:off x="1253" y="1932"/>
              <a:ext cx="220" cy="247"/>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4209" name="Text Box 81"/>
            <p:cNvSpPr txBox="1">
              <a:spLocks noChangeArrowheads="1"/>
            </p:cNvSpPr>
            <p:nvPr/>
          </p:nvSpPr>
          <p:spPr bwMode="auto">
            <a:xfrm>
              <a:off x="1060" y="2136"/>
              <a:ext cx="82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机・椅子のｻｲｽﾞ形状が不適切</a:t>
              </a:r>
            </a:p>
          </p:txBody>
        </p:sp>
        <p:sp>
          <p:nvSpPr>
            <p:cNvPr id="304210" name="Text Box 82"/>
            <p:cNvSpPr txBox="1">
              <a:spLocks noChangeArrowheads="1"/>
            </p:cNvSpPr>
            <p:nvPr/>
          </p:nvSpPr>
          <p:spPr bwMode="auto">
            <a:xfrm>
              <a:off x="0" y="1612"/>
              <a:ext cx="970"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a:t>一人用、</a:t>
              </a:r>
              <a:r>
                <a:rPr lang="en-US" altLang="ja-JP" sz="1200"/>
                <a:t>2</a:t>
              </a:r>
              <a:r>
                <a:rPr lang="ja-JP" altLang="en-US" sz="1200"/>
                <a:t>人用なし</a:t>
              </a:r>
            </a:p>
          </p:txBody>
        </p:sp>
        <p:sp>
          <p:nvSpPr>
            <p:cNvPr id="304211" name="Line 83"/>
            <p:cNvSpPr>
              <a:spLocks noChangeShapeType="1"/>
            </p:cNvSpPr>
            <p:nvPr/>
          </p:nvSpPr>
          <p:spPr bwMode="auto">
            <a:xfrm flipH="1">
              <a:off x="4199" y="3126"/>
              <a:ext cx="439" cy="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4212" name="Line 84"/>
            <p:cNvSpPr>
              <a:spLocks noChangeShapeType="1"/>
            </p:cNvSpPr>
            <p:nvPr/>
          </p:nvSpPr>
          <p:spPr bwMode="auto">
            <a:xfrm flipH="1">
              <a:off x="3776" y="2652"/>
              <a:ext cx="453" cy="311"/>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4213" name="Text Box 85"/>
            <p:cNvSpPr txBox="1">
              <a:spLocks noChangeArrowheads="1"/>
            </p:cNvSpPr>
            <p:nvPr/>
          </p:nvSpPr>
          <p:spPr bwMode="auto">
            <a:xfrm>
              <a:off x="4115" y="2524"/>
              <a:ext cx="842"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手際が悪い</a:t>
              </a:r>
            </a:p>
          </p:txBody>
        </p:sp>
        <p:sp>
          <p:nvSpPr>
            <p:cNvPr id="304214" name="Line 86"/>
            <p:cNvSpPr>
              <a:spLocks noChangeShapeType="1"/>
            </p:cNvSpPr>
            <p:nvPr/>
          </p:nvSpPr>
          <p:spPr bwMode="auto">
            <a:xfrm flipH="1">
              <a:off x="4079" y="2760"/>
              <a:ext cx="211" cy="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4215" name="Text Box 87"/>
            <p:cNvSpPr txBox="1">
              <a:spLocks noChangeArrowheads="1"/>
            </p:cNvSpPr>
            <p:nvPr/>
          </p:nvSpPr>
          <p:spPr bwMode="auto">
            <a:xfrm>
              <a:off x="4260" y="2688"/>
              <a:ext cx="842"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a:t>教育不足</a:t>
              </a:r>
            </a:p>
          </p:txBody>
        </p:sp>
        <p:sp>
          <p:nvSpPr>
            <p:cNvPr id="304216" name="Line 88"/>
            <p:cNvSpPr>
              <a:spLocks noChangeShapeType="1"/>
            </p:cNvSpPr>
            <p:nvPr/>
          </p:nvSpPr>
          <p:spPr bwMode="auto">
            <a:xfrm flipH="1">
              <a:off x="3485" y="2735"/>
              <a:ext cx="316" cy="219"/>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4217" name="Text Box 89"/>
            <p:cNvSpPr txBox="1">
              <a:spLocks noChangeArrowheads="1"/>
            </p:cNvSpPr>
            <p:nvPr/>
          </p:nvSpPr>
          <p:spPr bwMode="auto">
            <a:xfrm>
              <a:off x="3721" y="2550"/>
              <a:ext cx="723"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a:t>工数不足</a:t>
              </a:r>
            </a:p>
          </p:txBody>
        </p:sp>
        <p:sp>
          <p:nvSpPr>
            <p:cNvPr id="304218" name="Line 90"/>
            <p:cNvSpPr>
              <a:spLocks noChangeShapeType="1"/>
            </p:cNvSpPr>
            <p:nvPr/>
          </p:nvSpPr>
          <p:spPr bwMode="auto">
            <a:xfrm flipH="1">
              <a:off x="3341" y="1702"/>
              <a:ext cx="658" cy="2"/>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4219" name="Text Box 91"/>
            <p:cNvSpPr txBox="1">
              <a:spLocks noChangeArrowheads="1"/>
            </p:cNvSpPr>
            <p:nvPr/>
          </p:nvSpPr>
          <p:spPr bwMode="auto">
            <a:xfrm>
              <a:off x="3980" y="1585"/>
              <a:ext cx="1381"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ﾒﾆｭｰにより並びの長さに偏り</a:t>
              </a:r>
            </a:p>
          </p:txBody>
        </p:sp>
        <p:sp>
          <p:nvSpPr>
            <p:cNvPr id="304220" name="Line 92"/>
            <p:cNvSpPr>
              <a:spLocks noChangeShapeType="1"/>
            </p:cNvSpPr>
            <p:nvPr/>
          </p:nvSpPr>
          <p:spPr bwMode="auto">
            <a:xfrm flipH="1">
              <a:off x="3546" y="1579"/>
              <a:ext cx="174" cy="124"/>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4221" name="Text Box 93"/>
            <p:cNvSpPr txBox="1">
              <a:spLocks noChangeArrowheads="1"/>
            </p:cNvSpPr>
            <p:nvPr/>
          </p:nvSpPr>
          <p:spPr bwMode="auto">
            <a:xfrm>
              <a:off x="3331" y="1465"/>
              <a:ext cx="1609" cy="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100"/>
                <a:t>ﾒﾆｭｰ別に長さを想定していない</a:t>
              </a:r>
            </a:p>
          </p:txBody>
        </p:sp>
      </p:grpSp>
      <p:sp>
        <p:nvSpPr>
          <p:cNvPr id="304222" name="Text Box 94"/>
          <p:cNvSpPr txBox="1">
            <a:spLocks noChangeArrowheads="1"/>
          </p:cNvSpPr>
          <p:nvPr/>
        </p:nvSpPr>
        <p:spPr bwMode="auto">
          <a:xfrm>
            <a:off x="8405813" y="100013"/>
            <a:ext cx="7381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a:t>P</a:t>
            </a:r>
            <a:r>
              <a:rPr lang="ja-JP" altLang="en-US" sz="1600"/>
              <a:t>４７</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04137"/>
                                        </p:tgtEl>
                                        <p:attrNameLst>
                                          <p:attrName>style.visibility</p:attrName>
                                        </p:attrNameLst>
                                      </p:cBhvr>
                                      <p:to>
                                        <p:strVal val="visible"/>
                                      </p:to>
                                    </p:set>
                                    <p:anim calcmode="lin" valueType="num">
                                      <p:cBhvr additive="base">
                                        <p:cTn id="7" dur="500" fill="hold"/>
                                        <p:tgtEl>
                                          <p:spTgt spid="304137"/>
                                        </p:tgtEl>
                                        <p:attrNameLst>
                                          <p:attrName>ppt_x</p:attrName>
                                        </p:attrNameLst>
                                      </p:cBhvr>
                                      <p:tavLst>
                                        <p:tav tm="0">
                                          <p:val>
                                            <p:strVal val="0-#ppt_w/2"/>
                                          </p:val>
                                        </p:tav>
                                        <p:tav tm="100000">
                                          <p:val>
                                            <p:strVal val="#ppt_x"/>
                                          </p:val>
                                        </p:tav>
                                      </p:tavLst>
                                    </p:anim>
                                    <p:anim calcmode="lin" valueType="num">
                                      <p:cBhvr additive="base">
                                        <p:cTn id="8" dur="500" fill="hold"/>
                                        <p:tgtEl>
                                          <p:spTgt spid="304137"/>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04132"/>
                                        </p:tgtEl>
                                        <p:attrNameLst>
                                          <p:attrName>style.visibility</p:attrName>
                                        </p:attrNameLst>
                                      </p:cBhvr>
                                      <p:to>
                                        <p:strVal val="visible"/>
                                      </p:to>
                                    </p:set>
                                    <p:anim calcmode="lin" valueType="num">
                                      <p:cBhvr additive="base">
                                        <p:cTn id="13" dur="500" fill="hold"/>
                                        <p:tgtEl>
                                          <p:spTgt spid="304132"/>
                                        </p:tgtEl>
                                        <p:attrNameLst>
                                          <p:attrName>ppt_x</p:attrName>
                                        </p:attrNameLst>
                                      </p:cBhvr>
                                      <p:tavLst>
                                        <p:tav tm="0">
                                          <p:val>
                                            <p:strVal val="0-#ppt_w/2"/>
                                          </p:val>
                                        </p:tav>
                                        <p:tav tm="100000">
                                          <p:val>
                                            <p:strVal val="#ppt_x"/>
                                          </p:val>
                                        </p:tav>
                                      </p:tavLst>
                                    </p:anim>
                                    <p:anim calcmode="lin" valueType="num">
                                      <p:cBhvr additive="base">
                                        <p:cTn id="14" dur="500" fill="hold"/>
                                        <p:tgtEl>
                                          <p:spTgt spid="304132"/>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304133"/>
                                        </p:tgtEl>
                                        <p:attrNameLst>
                                          <p:attrName>style.visibility</p:attrName>
                                        </p:attrNameLst>
                                      </p:cBhvr>
                                      <p:to>
                                        <p:strVal val="visible"/>
                                      </p:to>
                                    </p:set>
                                    <p:anim calcmode="lin" valueType="num">
                                      <p:cBhvr additive="base">
                                        <p:cTn id="19" dur="500" fill="hold"/>
                                        <p:tgtEl>
                                          <p:spTgt spid="304133"/>
                                        </p:tgtEl>
                                        <p:attrNameLst>
                                          <p:attrName>ppt_x</p:attrName>
                                        </p:attrNameLst>
                                      </p:cBhvr>
                                      <p:tavLst>
                                        <p:tav tm="0">
                                          <p:val>
                                            <p:strVal val="0-#ppt_w/2"/>
                                          </p:val>
                                        </p:tav>
                                        <p:tav tm="100000">
                                          <p:val>
                                            <p:strVal val="#ppt_x"/>
                                          </p:val>
                                        </p:tav>
                                      </p:tavLst>
                                    </p:anim>
                                    <p:anim calcmode="lin" valueType="num">
                                      <p:cBhvr additive="base">
                                        <p:cTn id="20" dur="500" fill="hold"/>
                                        <p:tgtEl>
                                          <p:spTgt spid="3041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4132" grpId="0" autoUpdateAnimBg="0"/>
      <p:bldP spid="304137" grpId="0" animBg="1" autoUpdateAnimBg="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6178" name="Rectangle 2"/>
          <p:cNvSpPr>
            <a:spLocks noGrp="1" noChangeArrowheads="1"/>
          </p:cNvSpPr>
          <p:nvPr>
            <p:ph type="ctrTitle"/>
          </p:nvPr>
        </p:nvSpPr>
        <p:spPr>
          <a:xfrm>
            <a:off x="442913" y="396875"/>
            <a:ext cx="7954962" cy="762000"/>
          </a:xfrm>
          <a:solidFill>
            <a:srgbClr val="FF99CC"/>
          </a:solidFill>
        </p:spPr>
        <p:txBody>
          <a:bodyPr/>
          <a:lstStyle/>
          <a:p>
            <a:r>
              <a:rPr lang="ja-JP" altLang="en-US" sz="3600" b="1">
                <a:solidFill>
                  <a:schemeClr val="bg1"/>
                </a:solidFill>
                <a:effectLst>
                  <a:outerShdw blurRad="38100" dist="38100" dir="2700000" algn="tl">
                    <a:srgbClr val="000000"/>
                  </a:outerShdw>
                </a:effectLst>
                <a:ea typeface="HG創英角ﾎﾟｯﾌﾟ体" pitchFamily="49" charset="-128"/>
              </a:rPr>
              <a:t>４．特性要因図</a:t>
            </a:r>
            <a:r>
              <a:rPr lang="ja-JP" altLang="en-US" sz="3200" b="1">
                <a:solidFill>
                  <a:schemeClr val="bg1"/>
                </a:solidFill>
                <a:effectLst>
                  <a:outerShdw blurRad="38100" dist="38100" dir="2700000" algn="tl">
                    <a:srgbClr val="000000"/>
                  </a:outerShdw>
                </a:effectLst>
                <a:ea typeface="HG創英角ﾎﾟｯﾌﾟ体" pitchFamily="49" charset="-128"/>
              </a:rPr>
              <a:t>の</a:t>
            </a:r>
            <a:r>
              <a:rPr lang="ja-JP" altLang="en-US" sz="3600" b="1">
                <a:solidFill>
                  <a:schemeClr val="bg1"/>
                </a:solidFill>
                <a:effectLst>
                  <a:outerShdw blurRad="38100" dist="38100" dir="2700000" algn="tl">
                    <a:srgbClr val="000000"/>
                  </a:outerShdw>
                </a:effectLst>
                <a:ea typeface="HG創英角ﾎﾟｯﾌﾟ体" pitchFamily="49" charset="-128"/>
              </a:rPr>
              <a:t>作り方２</a:t>
            </a:r>
            <a:r>
              <a:rPr lang="ja-JP" altLang="en-US" sz="2400" b="1">
                <a:effectLst>
                  <a:outerShdw blurRad="38100" dist="38100" dir="2700000" algn="tl">
                    <a:srgbClr val="FFFFFF"/>
                  </a:outerShdw>
                </a:effectLst>
              </a:rPr>
              <a:t>（対策追求型）</a:t>
            </a:r>
          </a:p>
        </p:txBody>
      </p:sp>
      <p:sp>
        <p:nvSpPr>
          <p:cNvPr id="306179" name="Text Box 3"/>
          <p:cNvSpPr txBox="1">
            <a:spLocks noChangeArrowheads="1"/>
          </p:cNvSpPr>
          <p:nvPr/>
        </p:nvSpPr>
        <p:spPr bwMode="auto">
          <a:xfrm>
            <a:off x="992188" y="1614488"/>
            <a:ext cx="5683250" cy="457200"/>
          </a:xfrm>
          <a:prstGeom prst="rect">
            <a:avLst/>
          </a:prstGeom>
          <a:solidFill>
            <a:srgbClr val="66FF66"/>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2000">
                <a:solidFill>
                  <a:srgbClr val="339966"/>
                </a:solidFill>
                <a:ea typeface="HGP創英角ﾎﾟｯﾌﾟ体" pitchFamily="50" charset="-128"/>
              </a:rPr>
              <a:t>手順</a:t>
            </a:r>
            <a:r>
              <a:rPr lang="ja-JP" altLang="en-US">
                <a:solidFill>
                  <a:srgbClr val="339966"/>
                </a:solidFill>
                <a:ea typeface="HGP創英角ﾎﾟｯﾌﾟ体" pitchFamily="50" charset="-128"/>
              </a:rPr>
              <a:t>１</a:t>
            </a:r>
            <a:r>
              <a:rPr lang="ja-JP" altLang="en-US">
                <a:ea typeface="HGP創英角ﾎﾟｯﾌﾟ体" pitchFamily="50" charset="-128"/>
              </a:rPr>
              <a:t>　目的とする特性を決める</a:t>
            </a:r>
          </a:p>
        </p:txBody>
      </p:sp>
      <p:sp>
        <p:nvSpPr>
          <p:cNvPr id="306180" name="Text Box 4"/>
          <p:cNvSpPr txBox="1">
            <a:spLocks noChangeArrowheads="1"/>
          </p:cNvSpPr>
          <p:nvPr/>
        </p:nvSpPr>
        <p:spPr bwMode="auto">
          <a:xfrm>
            <a:off x="992188" y="2314575"/>
            <a:ext cx="5683250" cy="457200"/>
          </a:xfrm>
          <a:prstGeom prst="rect">
            <a:avLst/>
          </a:prstGeom>
          <a:noFill/>
          <a:ln>
            <a:noFill/>
          </a:ln>
          <a:effectLst/>
          <a:extLst>
            <a:ext uri="{909E8E84-426E-40DD-AFC4-6F175D3DCCD1}">
              <a14:hiddenFill xmlns:a14="http://schemas.microsoft.com/office/drawing/2010/main">
                <a:solidFill>
                  <a:srgbClr val="99FF99"/>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2000">
                <a:solidFill>
                  <a:srgbClr val="339966"/>
                </a:solidFill>
                <a:ea typeface="HGP創英角ﾎﾟｯﾌﾟ体" pitchFamily="50" charset="-128"/>
              </a:rPr>
              <a:t>手順</a:t>
            </a:r>
            <a:r>
              <a:rPr lang="ja-JP" altLang="en-US">
                <a:solidFill>
                  <a:srgbClr val="339966"/>
                </a:solidFill>
                <a:ea typeface="HGP創英角ﾎﾟｯﾌﾟ体" pitchFamily="50" charset="-128"/>
              </a:rPr>
              <a:t>２　</a:t>
            </a:r>
            <a:r>
              <a:rPr lang="ja-JP" altLang="en-US">
                <a:solidFill>
                  <a:schemeClr val="tx2"/>
                </a:solidFill>
                <a:ea typeface="HGP創英角ﾎﾟｯﾌﾟ体" pitchFamily="50" charset="-128"/>
              </a:rPr>
              <a:t>特性と背骨を書く</a:t>
            </a:r>
          </a:p>
        </p:txBody>
      </p:sp>
      <p:sp>
        <p:nvSpPr>
          <p:cNvPr id="306181" name="Text Box 5"/>
          <p:cNvSpPr txBox="1">
            <a:spLocks noChangeArrowheads="1"/>
          </p:cNvSpPr>
          <p:nvPr/>
        </p:nvSpPr>
        <p:spPr bwMode="auto">
          <a:xfrm>
            <a:off x="992188" y="3016250"/>
            <a:ext cx="5683250" cy="457200"/>
          </a:xfrm>
          <a:prstGeom prst="rect">
            <a:avLst/>
          </a:prstGeom>
          <a:solidFill>
            <a:srgbClr val="66FF66"/>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2000">
                <a:solidFill>
                  <a:srgbClr val="339966"/>
                </a:solidFill>
                <a:ea typeface="HGP創英角ﾎﾟｯﾌﾟ体" pitchFamily="50" charset="-128"/>
              </a:rPr>
              <a:t>手順</a:t>
            </a:r>
            <a:r>
              <a:rPr lang="ja-JP" altLang="en-US">
                <a:solidFill>
                  <a:srgbClr val="339966"/>
                </a:solidFill>
                <a:ea typeface="HGP創英角ﾎﾟｯﾌﾟ体" pitchFamily="50" charset="-128"/>
              </a:rPr>
              <a:t>３</a:t>
            </a:r>
            <a:r>
              <a:rPr lang="ja-JP" altLang="en-US">
                <a:ea typeface="HGP創英角ﾎﾟｯﾌﾟ体" pitchFamily="50" charset="-128"/>
              </a:rPr>
              <a:t>　大骨を作る</a:t>
            </a:r>
          </a:p>
        </p:txBody>
      </p:sp>
      <p:sp>
        <p:nvSpPr>
          <p:cNvPr id="306182" name="Text Box 6"/>
          <p:cNvSpPr txBox="1">
            <a:spLocks noChangeArrowheads="1"/>
          </p:cNvSpPr>
          <p:nvPr/>
        </p:nvSpPr>
        <p:spPr bwMode="auto">
          <a:xfrm>
            <a:off x="992188" y="3717925"/>
            <a:ext cx="5683250" cy="457200"/>
          </a:xfrm>
          <a:prstGeom prst="rect">
            <a:avLst/>
          </a:prstGeom>
          <a:solidFill>
            <a:srgbClr val="66FF66"/>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2000">
                <a:solidFill>
                  <a:srgbClr val="339966"/>
                </a:solidFill>
                <a:ea typeface="HGP創英角ﾎﾟｯﾌﾟ体" pitchFamily="50" charset="-128"/>
              </a:rPr>
              <a:t>手順</a:t>
            </a:r>
            <a:r>
              <a:rPr lang="ja-JP" altLang="en-US">
                <a:solidFill>
                  <a:srgbClr val="339966"/>
                </a:solidFill>
                <a:ea typeface="HGP創英角ﾎﾟｯﾌﾟ体" pitchFamily="50" charset="-128"/>
              </a:rPr>
              <a:t>４</a:t>
            </a:r>
            <a:r>
              <a:rPr lang="ja-JP" altLang="en-US">
                <a:ea typeface="HGP創英角ﾎﾟｯﾌﾟ体" pitchFamily="50" charset="-128"/>
              </a:rPr>
              <a:t>　特性要因図の形に組み立てる</a:t>
            </a:r>
          </a:p>
        </p:txBody>
      </p:sp>
      <p:grpSp>
        <p:nvGrpSpPr>
          <p:cNvPr id="306183" name="Group 7"/>
          <p:cNvGrpSpPr>
            <a:grpSpLocks/>
          </p:cNvGrpSpPr>
          <p:nvPr/>
        </p:nvGrpSpPr>
        <p:grpSpPr bwMode="auto">
          <a:xfrm>
            <a:off x="992188" y="4418013"/>
            <a:ext cx="5683250" cy="1860550"/>
            <a:chOff x="625" y="2783"/>
            <a:chExt cx="3580" cy="1172"/>
          </a:xfrm>
        </p:grpSpPr>
        <p:sp>
          <p:nvSpPr>
            <p:cNvPr id="306184" name="Text Box 8"/>
            <p:cNvSpPr txBox="1">
              <a:spLocks noChangeArrowheads="1"/>
            </p:cNvSpPr>
            <p:nvPr/>
          </p:nvSpPr>
          <p:spPr bwMode="auto">
            <a:xfrm>
              <a:off x="625" y="2783"/>
              <a:ext cx="3580" cy="288"/>
            </a:xfrm>
            <a:prstGeom prst="rect">
              <a:avLst/>
            </a:prstGeom>
            <a:noFill/>
            <a:ln>
              <a:noFill/>
            </a:ln>
            <a:effectLst/>
            <a:extLst>
              <a:ext uri="{909E8E84-426E-40DD-AFC4-6F175D3DCCD1}">
                <a14:hiddenFill xmlns:a14="http://schemas.microsoft.com/office/drawing/2010/main">
                  <a:solidFill>
                    <a:srgbClr val="99FF99"/>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2000">
                  <a:solidFill>
                    <a:srgbClr val="339966"/>
                  </a:solidFill>
                  <a:ea typeface="HGP創英角ﾎﾟｯﾌﾟ体" pitchFamily="50" charset="-128"/>
                </a:rPr>
                <a:t>手順５</a:t>
              </a:r>
              <a:r>
                <a:rPr lang="ja-JP" altLang="en-US">
                  <a:ea typeface="HGP創英角ﾎﾟｯﾌﾟ体" pitchFamily="50" charset="-128"/>
                </a:rPr>
                <a:t>　要因に漏れがないかチェックする</a:t>
              </a:r>
            </a:p>
          </p:txBody>
        </p:sp>
        <p:sp>
          <p:nvSpPr>
            <p:cNvPr id="306185" name="Text Box 9"/>
            <p:cNvSpPr txBox="1">
              <a:spLocks noChangeArrowheads="1"/>
            </p:cNvSpPr>
            <p:nvPr/>
          </p:nvSpPr>
          <p:spPr bwMode="auto">
            <a:xfrm>
              <a:off x="625" y="3225"/>
              <a:ext cx="3580" cy="288"/>
            </a:xfrm>
            <a:prstGeom prst="rect">
              <a:avLst/>
            </a:prstGeom>
            <a:noFill/>
            <a:ln>
              <a:noFill/>
            </a:ln>
            <a:effectLst/>
            <a:extLst>
              <a:ext uri="{909E8E84-426E-40DD-AFC4-6F175D3DCCD1}">
                <a14:hiddenFill xmlns:a14="http://schemas.microsoft.com/office/drawing/2010/main">
                  <a:solidFill>
                    <a:srgbClr val="99FF99"/>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2000">
                  <a:solidFill>
                    <a:srgbClr val="339966"/>
                  </a:solidFill>
                  <a:ea typeface="HGP創英角ﾎﾟｯﾌﾟ体" pitchFamily="50" charset="-128"/>
                </a:rPr>
                <a:t>手順</a:t>
              </a:r>
              <a:r>
                <a:rPr lang="ja-JP" altLang="en-US">
                  <a:solidFill>
                    <a:srgbClr val="339966"/>
                  </a:solidFill>
                  <a:ea typeface="HGP創英角ﾎﾟｯﾌﾟ体" pitchFamily="50" charset="-128"/>
                </a:rPr>
                <a:t>６</a:t>
              </a:r>
              <a:r>
                <a:rPr lang="ja-JP" altLang="en-US">
                  <a:ea typeface="HGP創英角ﾎﾟｯﾌﾟ体" pitchFamily="50" charset="-128"/>
                </a:rPr>
                <a:t>　重要と思われる要因に印をつける</a:t>
              </a:r>
            </a:p>
          </p:txBody>
        </p:sp>
        <p:sp>
          <p:nvSpPr>
            <p:cNvPr id="306186" name="Text Box 10"/>
            <p:cNvSpPr txBox="1">
              <a:spLocks noChangeArrowheads="1"/>
            </p:cNvSpPr>
            <p:nvPr/>
          </p:nvSpPr>
          <p:spPr bwMode="auto">
            <a:xfrm>
              <a:off x="625" y="3667"/>
              <a:ext cx="3580" cy="288"/>
            </a:xfrm>
            <a:prstGeom prst="rect">
              <a:avLst/>
            </a:prstGeom>
            <a:noFill/>
            <a:ln>
              <a:noFill/>
            </a:ln>
            <a:effectLst/>
            <a:extLst>
              <a:ext uri="{909E8E84-426E-40DD-AFC4-6F175D3DCCD1}">
                <a14:hiddenFill xmlns:a14="http://schemas.microsoft.com/office/drawing/2010/main">
                  <a:solidFill>
                    <a:srgbClr val="99FF99"/>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2000">
                  <a:solidFill>
                    <a:srgbClr val="339966"/>
                  </a:solidFill>
                  <a:ea typeface="HGP創英角ﾎﾟｯﾌﾟ体" pitchFamily="50" charset="-128"/>
                </a:rPr>
                <a:t>手順</a:t>
              </a:r>
              <a:r>
                <a:rPr lang="ja-JP" altLang="en-US">
                  <a:solidFill>
                    <a:srgbClr val="339966"/>
                  </a:solidFill>
                  <a:ea typeface="HGP創英角ﾎﾟｯﾌﾟ体" pitchFamily="50" charset="-128"/>
                </a:rPr>
                <a:t>７</a:t>
              </a:r>
              <a:r>
                <a:rPr lang="ja-JP" altLang="en-US">
                  <a:ea typeface="HGP創英角ﾎﾟｯﾌﾟ体" pitchFamily="50" charset="-128"/>
                </a:rPr>
                <a:t>　関連事項を記入する</a:t>
              </a:r>
            </a:p>
          </p:txBody>
        </p:sp>
      </p:grpSp>
      <p:sp>
        <p:nvSpPr>
          <p:cNvPr id="306188" name="Text Box 12"/>
          <p:cNvSpPr txBox="1">
            <a:spLocks noChangeArrowheads="1"/>
          </p:cNvSpPr>
          <p:nvPr/>
        </p:nvSpPr>
        <p:spPr bwMode="auto">
          <a:xfrm>
            <a:off x="8405813" y="100013"/>
            <a:ext cx="7381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a:t>P</a:t>
            </a:r>
            <a:r>
              <a:rPr lang="ja-JP" altLang="en-US" sz="1600"/>
              <a:t>４８</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06179"/>
                                        </p:tgtEl>
                                        <p:attrNameLst>
                                          <p:attrName>style.visibility</p:attrName>
                                        </p:attrNameLst>
                                      </p:cBhvr>
                                      <p:to>
                                        <p:strVal val="visible"/>
                                      </p:to>
                                    </p:set>
                                    <p:anim calcmode="lin" valueType="num">
                                      <p:cBhvr additive="base">
                                        <p:cTn id="7" dur="500" fill="hold"/>
                                        <p:tgtEl>
                                          <p:spTgt spid="306179"/>
                                        </p:tgtEl>
                                        <p:attrNameLst>
                                          <p:attrName>ppt_x</p:attrName>
                                        </p:attrNameLst>
                                      </p:cBhvr>
                                      <p:tavLst>
                                        <p:tav tm="0">
                                          <p:val>
                                            <p:strVal val="0-#ppt_w/2"/>
                                          </p:val>
                                        </p:tav>
                                        <p:tav tm="100000">
                                          <p:val>
                                            <p:strVal val="#ppt_x"/>
                                          </p:val>
                                        </p:tav>
                                      </p:tavLst>
                                    </p:anim>
                                    <p:anim calcmode="lin" valueType="num">
                                      <p:cBhvr additive="base">
                                        <p:cTn id="8" dur="500" fill="hold"/>
                                        <p:tgtEl>
                                          <p:spTgt spid="306179"/>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06180"/>
                                        </p:tgtEl>
                                        <p:attrNameLst>
                                          <p:attrName>style.visibility</p:attrName>
                                        </p:attrNameLst>
                                      </p:cBhvr>
                                      <p:to>
                                        <p:strVal val="visible"/>
                                      </p:to>
                                    </p:set>
                                    <p:anim calcmode="lin" valueType="num">
                                      <p:cBhvr additive="base">
                                        <p:cTn id="13" dur="500" fill="hold"/>
                                        <p:tgtEl>
                                          <p:spTgt spid="306180"/>
                                        </p:tgtEl>
                                        <p:attrNameLst>
                                          <p:attrName>ppt_x</p:attrName>
                                        </p:attrNameLst>
                                      </p:cBhvr>
                                      <p:tavLst>
                                        <p:tav tm="0">
                                          <p:val>
                                            <p:strVal val="0-#ppt_w/2"/>
                                          </p:val>
                                        </p:tav>
                                        <p:tav tm="100000">
                                          <p:val>
                                            <p:strVal val="#ppt_x"/>
                                          </p:val>
                                        </p:tav>
                                      </p:tavLst>
                                    </p:anim>
                                    <p:anim calcmode="lin" valueType="num">
                                      <p:cBhvr additive="base">
                                        <p:cTn id="14" dur="500" fill="hold"/>
                                        <p:tgtEl>
                                          <p:spTgt spid="306180"/>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06181"/>
                                        </p:tgtEl>
                                        <p:attrNameLst>
                                          <p:attrName>style.visibility</p:attrName>
                                        </p:attrNameLst>
                                      </p:cBhvr>
                                      <p:to>
                                        <p:strVal val="visible"/>
                                      </p:to>
                                    </p:set>
                                    <p:anim calcmode="lin" valueType="num">
                                      <p:cBhvr additive="base">
                                        <p:cTn id="19" dur="500" fill="hold"/>
                                        <p:tgtEl>
                                          <p:spTgt spid="306181"/>
                                        </p:tgtEl>
                                        <p:attrNameLst>
                                          <p:attrName>ppt_x</p:attrName>
                                        </p:attrNameLst>
                                      </p:cBhvr>
                                      <p:tavLst>
                                        <p:tav tm="0">
                                          <p:val>
                                            <p:strVal val="0-#ppt_w/2"/>
                                          </p:val>
                                        </p:tav>
                                        <p:tav tm="100000">
                                          <p:val>
                                            <p:strVal val="#ppt_x"/>
                                          </p:val>
                                        </p:tav>
                                      </p:tavLst>
                                    </p:anim>
                                    <p:anim calcmode="lin" valueType="num">
                                      <p:cBhvr additive="base">
                                        <p:cTn id="20" dur="500" fill="hold"/>
                                        <p:tgtEl>
                                          <p:spTgt spid="306181"/>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06182"/>
                                        </p:tgtEl>
                                        <p:attrNameLst>
                                          <p:attrName>style.visibility</p:attrName>
                                        </p:attrNameLst>
                                      </p:cBhvr>
                                      <p:to>
                                        <p:strVal val="visible"/>
                                      </p:to>
                                    </p:set>
                                    <p:anim calcmode="lin" valueType="num">
                                      <p:cBhvr additive="base">
                                        <p:cTn id="25" dur="500" fill="hold"/>
                                        <p:tgtEl>
                                          <p:spTgt spid="306182"/>
                                        </p:tgtEl>
                                        <p:attrNameLst>
                                          <p:attrName>ppt_x</p:attrName>
                                        </p:attrNameLst>
                                      </p:cBhvr>
                                      <p:tavLst>
                                        <p:tav tm="0">
                                          <p:val>
                                            <p:strVal val="0-#ppt_w/2"/>
                                          </p:val>
                                        </p:tav>
                                        <p:tav tm="100000">
                                          <p:val>
                                            <p:strVal val="#ppt_x"/>
                                          </p:val>
                                        </p:tav>
                                      </p:tavLst>
                                    </p:anim>
                                    <p:anim calcmode="lin" valueType="num">
                                      <p:cBhvr additive="base">
                                        <p:cTn id="26" dur="500" fill="hold"/>
                                        <p:tgtEl>
                                          <p:spTgt spid="306182"/>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nodeType="clickEffect">
                                  <p:stCondLst>
                                    <p:cond delay="0"/>
                                  </p:stCondLst>
                                  <p:childTnLst>
                                    <p:set>
                                      <p:cBhvr>
                                        <p:cTn id="30" dur="1" fill="hold">
                                          <p:stCondLst>
                                            <p:cond delay="0"/>
                                          </p:stCondLst>
                                        </p:cTn>
                                        <p:tgtEl>
                                          <p:spTgt spid="306183"/>
                                        </p:tgtEl>
                                        <p:attrNameLst>
                                          <p:attrName>style.visibility</p:attrName>
                                        </p:attrNameLst>
                                      </p:cBhvr>
                                      <p:to>
                                        <p:strVal val="visible"/>
                                      </p:to>
                                    </p:set>
                                    <p:anim calcmode="lin" valueType="num">
                                      <p:cBhvr additive="base">
                                        <p:cTn id="31" dur="500" fill="hold"/>
                                        <p:tgtEl>
                                          <p:spTgt spid="306183"/>
                                        </p:tgtEl>
                                        <p:attrNameLst>
                                          <p:attrName>ppt_x</p:attrName>
                                        </p:attrNameLst>
                                      </p:cBhvr>
                                      <p:tavLst>
                                        <p:tav tm="0">
                                          <p:val>
                                            <p:strVal val="0-#ppt_w/2"/>
                                          </p:val>
                                        </p:tav>
                                        <p:tav tm="100000">
                                          <p:val>
                                            <p:strVal val="#ppt_x"/>
                                          </p:val>
                                        </p:tav>
                                      </p:tavLst>
                                    </p:anim>
                                    <p:anim calcmode="lin" valueType="num">
                                      <p:cBhvr additive="base">
                                        <p:cTn id="32" dur="500" fill="hold"/>
                                        <p:tgtEl>
                                          <p:spTgt spid="30618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6179" grpId="0" animBg="1" autoUpdateAnimBg="0"/>
      <p:bldP spid="306180" grpId="0" autoUpdateAnimBg="0"/>
      <p:bldP spid="306181" grpId="0" animBg="1" autoUpdateAnimBg="0"/>
      <p:bldP spid="306182" grpId="0" animBg="1" autoUpdateAnimBg="0"/>
    </p:bldLst>
  </p:timing>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02" name="Rectangle 2"/>
          <p:cNvSpPr>
            <a:spLocks noChangeArrowheads="1"/>
          </p:cNvSpPr>
          <p:nvPr/>
        </p:nvSpPr>
        <p:spPr bwMode="auto">
          <a:xfrm>
            <a:off x="574675" y="4664075"/>
            <a:ext cx="7994650" cy="1984375"/>
          </a:xfrm>
          <a:prstGeom prst="rect">
            <a:avLst/>
          </a:prstGeom>
          <a:solidFill>
            <a:schemeClr val="bg1"/>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7203" name="Text Box 3"/>
          <p:cNvSpPr txBox="1">
            <a:spLocks noChangeArrowheads="1"/>
          </p:cNvSpPr>
          <p:nvPr>
            <p:ph type="ctrTitle"/>
          </p:nvPr>
        </p:nvSpPr>
        <p:spPr>
          <a:xfrm>
            <a:off x="338138" y="241300"/>
            <a:ext cx="4773612" cy="717550"/>
          </a:xfrm>
          <a:solidFill>
            <a:srgbClr val="66FF66"/>
          </a:solidFill>
          <a:ln/>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Lst>
        </p:spPr>
        <p:txBody>
          <a:bodyPr/>
          <a:lstStyle/>
          <a:p>
            <a:pPr algn="l">
              <a:spcBef>
                <a:spcPct val="50000"/>
              </a:spcBef>
            </a:pPr>
            <a:r>
              <a:rPr lang="ja-JP" altLang="en-US" sz="2000">
                <a:solidFill>
                  <a:srgbClr val="339966"/>
                </a:solidFill>
                <a:ea typeface="HGP創英角ﾎﾟｯﾌﾟ体" pitchFamily="50" charset="-128"/>
              </a:rPr>
              <a:t>手順</a:t>
            </a:r>
            <a:r>
              <a:rPr lang="ja-JP" altLang="en-US" sz="2400">
                <a:solidFill>
                  <a:srgbClr val="339966"/>
                </a:solidFill>
                <a:ea typeface="HGP創英角ﾎﾟｯﾌﾟ体" pitchFamily="50" charset="-128"/>
              </a:rPr>
              <a:t>１</a:t>
            </a:r>
            <a:r>
              <a:rPr lang="ja-JP" altLang="en-US" sz="2400">
                <a:solidFill>
                  <a:schemeClr val="tx1"/>
                </a:solidFill>
                <a:ea typeface="HGP創英角ﾎﾟｯﾌﾟ体" pitchFamily="50" charset="-128"/>
              </a:rPr>
              <a:t>　目的とする特性を決める</a:t>
            </a:r>
          </a:p>
        </p:txBody>
      </p:sp>
      <p:grpSp>
        <p:nvGrpSpPr>
          <p:cNvPr id="307204" name="Group 4"/>
          <p:cNvGrpSpPr>
            <a:grpSpLocks/>
          </p:cNvGrpSpPr>
          <p:nvPr/>
        </p:nvGrpSpPr>
        <p:grpSpPr bwMode="auto">
          <a:xfrm>
            <a:off x="685800" y="1300163"/>
            <a:ext cx="1085850" cy="2900362"/>
            <a:chOff x="432" y="819"/>
            <a:chExt cx="684" cy="1827"/>
          </a:xfrm>
        </p:grpSpPr>
        <p:sp>
          <p:nvSpPr>
            <p:cNvPr id="307205" name="Oval 5"/>
            <p:cNvSpPr>
              <a:spLocks noChangeArrowheads="1"/>
            </p:cNvSpPr>
            <p:nvPr/>
          </p:nvSpPr>
          <p:spPr bwMode="auto">
            <a:xfrm>
              <a:off x="432" y="819"/>
              <a:ext cx="684" cy="1827"/>
            </a:xfrm>
            <a:prstGeom prst="ellipse">
              <a:avLst/>
            </a:prstGeom>
            <a:solidFill>
              <a:srgbClr val="FFFF99"/>
            </a:solidFill>
            <a:ln>
              <a:noFill/>
            </a:ln>
            <a:effectLst/>
            <a:extLst>
              <a:ext uri="{91240B29-F687-4F45-9708-019B960494DF}">
                <a14:hiddenLine xmlns:a14="http://schemas.microsoft.com/office/drawing/2010/main" w="12700" cap="rnd">
                  <a:solidFill>
                    <a:schemeClr val="tx1"/>
                  </a:solidFill>
                  <a:prstDash val="sysDot"/>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7206" name="Text Box 6"/>
            <p:cNvSpPr txBox="1">
              <a:spLocks noChangeArrowheads="1"/>
            </p:cNvSpPr>
            <p:nvPr/>
          </p:nvSpPr>
          <p:spPr bwMode="auto">
            <a:xfrm>
              <a:off x="658" y="1019"/>
              <a:ext cx="308" cy="1473"/>
            </a:xfrm>
            <a:prstGeom prst="rect">
              <a:avLst/>
            </a:prstGeom>
            <a:noFill/>
            <a:ln>
              <a:noFill/>
            </a:ln>
            <a:effectLst/>
            <a:extLst>
              <a:ext uri="{909E8E84-426E-40DD-AFC4-6F175D3DCCD1}">
                <a14:hiddenFill xmlns:a14="http://schemas.microsoft.com/office/drawing/2010/main">
                  <a:solidFill>
                    <a:srgbClr val="99CC00"/>
                  </a:solidFill>
                </a14:hiddenFill>
              </a:ext>
              <a:ext uri="{91240B29-F687-4F45-9708-019B960494DF}">
                <a14:hiddenLine xmlns:a14="http://schemas.microsoft.com/office/drawing/2010/main" w="12700">
                  <a:solidFill>
                    <a:srgbClr val="CCFF66"/>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2000" b="1"/>
                <a:t>対策案検討</a:t>
              </a:r>
            </a:p>
          </p:txBody>
        </p:sp>
      </p:grpSp>
      <p:grpSp>
        <p:nvGrpSpPr>
          <p:cNvPr id="307207" name="Group 7"/>
          <p:cNvGrpSpPr>
            <a:grpSpLocks/>
          </p:cNvGrpSpPr>
          <p:nvPr/>
        </p:nvGrpSpPr>
        <p:grpSpPr bwMode="auto">
          <a:xfrm>
            <a:off x="320675" y="4311650"/>
            <a:ext cx="8323263" cy="2368550"/>
            <a:chOff x="320" y="2699"/>
            <a:chExt cx="5243" cy="1492"/>
          </a:xfrm>
        </p:grpSpPr>
        <p:sp>
          <p:nvSpPr>
            <p:cNvPr id="307208" name="Rectangle 8"/>
            <p:cNvSpPr>
              <a:spLocks noChangeArrowheads="1"/>
            </p:cNvSpPr>
            <p:nvPr/>
          </p:nvSpPr>
          <p:spPr bwMode="auto">
            <a:xfrm>
              <a:off x="477" y="2930"/>
              <a:ext cx="5055" cy="1261"/>
            </a:xfrm>
            <a:prstGeom prst="rect">
              <a:avLst/>
            </a:prstGeom>
            <a:solidFill>
              <a:srgbClr val="FFFF99">
                <a:alpha val="50000"/>
              </a:srgbClr>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7209" name="Text Box 9"/>
            <p:cNvSpPr txBox="1">
              <a:spLocks noChangeArrowheads="1"/>
            </p:cNvSpPr>
            <p:nvPr/>
          </p:nvSpPr>
          <p:spPr bwMode="auto">
            <a:xfrm>
              <a:off x="320" y="2880"/>
              <a:ext cx="1134"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endParaRPr lang="ja-JP" altLang="ja-JP" sz="1400"/>
            </a:p>
          </p:txBody>
        </p:sp>
        <p:sp>
          <p:nvSpPr>
            <p:cNvPr id="307210" name="Rectangle 10"/>
            <p:cNvSpPr>
              <a:spLocks noChangeArrowheads="1"/>
            </p:cNvSpPr>
            <p:nvPr/>
          </p:nvSpPr>
          <p:spPr bwMode="auto">
            <a:xfrm>
              <a:off x="478" y="3690"/>
              <a:ext cx="942" cy="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nSpc>
                  <a:spcPct val="50000"/>
                </a:lnSpc>
                <a:buFontTx/>
                <a:buNone/>
              </a:pPr>
              <a:endParaRPr lang="ja-JP" altLang="ja-JP"/>
            </a:p>
          </p:txBody>
        </p:sp>
        <p:sp>
          <p:nvSpPr>
            <p:cNvPr id="307211" name="Rectangle 11"/>
            <p:cNvSpPr>
              <a:spLocks noChangeArrowheads="1"/>
            </p:cNvSpPr>
            <p:nvPr/>
          </p:nvSpPr>
          <p:spPr bwMode="auto">
            <a:xfrm>
              <a:off x="1420" y="3465"/>
              <a:ext cx="4105" cy="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nSpc>
                  <a:spcPct val="50000"/>
                </a:lnSpc>
                <a:buFontTx/>
                <a:buNone/>
              </a:pPr>
              <a:endParaRPr lang="ja-JP" altLang="ja-JP"/>
            </a:p>
          </p:txBody>
        </p:sp>
        <p:sp>
          <p:nvSpPr>
            <p:cNvPr id="307212" name="Rectangle 12"/>
            <p:cNvSpPr>
              <a:spLocks noChangeArrowheads="1"/>
            </p:cNvSpPr>
            <p:nvPr/>
          </p:nvSpPr>
          <p:spPr bwMode="auto">
            <a:xfrm>
              <a:off x="478" y="3465"/>
              <a:ext cx="942" cy="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nSpc>
                  <a:spcPct val="50000"/>
                </a:lnSpc>
                <a:buFontTx/>
                <a:buNone/>
              </a:pPr>
              <a:endParaRPr lang="ja-JP" altLang="ja-JP"/>
            </a:p>
          </p:txBody>
        </p:sp>
        <p:sp>
          <p:nvSpPr>
            <p:cNvPr id="307213" name="Rectangle 13"/>
            <p:cNvSpPr>
              <a:spLocks noChangeArrowheads="1"/>
            </p:cNvSpPr>
            <p:nvPr/>
          </p:nvSpPr>
          <p:spPr bwMode="auto">
            <a:xfrm>
              <a:off x="1420" y="3239"/>
              <a:ext cx="4105" cy="2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nSpc>
                  <a:spcPct val="50000"/>
                </a:lnSpc>
                <a:buFontTx/>
                <a:buNone/>
              </a:pPr>
              <a:endParaRPr lang="ja-JP" altLang="ja-JP"/>
            </a:p>
          </p:txBody>
        </p:sp>
        <p:sp>
          <p:nvSpPr>
            <p:cNvPr id="307214" name="Rectangle 14"/>
            <p:cNvSpPr>
              <a:spLocks noChangeArrowheads="1"/>
            </p:cNvSpPr>
            <p:nvPr/>
          </p:nvSpPr>
          <p:spPr bwMode="auto">
            <a:xfrm>
              <a:off x="478" y="3239"/>
              <a:ext cx="942" cy="2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nSpc>
                  <a:spcPct val="50000"/>
                </a:lnSpc>
                <a:buFontTx/>
                <a:buNone/>
              </a:pPr>
              <a:endParaRPr lang="ja-JP" altLang="ja-JP"/>
            </a:p>
          </p:txBody>
        </p:sp>
        <p:sp>
          <p:nvSpPr>
            <p:cNvPr id="307215" name="Rectangle 15"/>
            <p:cNvSpPr>
              <a:spLocks noChangeArrowheads="1"/>
            </p:cNvSpPr>
            <p:nvPr/>
          </p:nvSpPr>
          <p:spPr bwMode="auto">
            <a:xfrm>
              <a:off x="478" y="2974"/>
              <a:ext cx="942" cy="2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nSpc>
                  <a:spcPct val="50000"/>
                </a:lnSpc>
                <a:buFontTx/>
                <a:buNone/>
              </a:pPr>
              <a:endParaRPr lang="ja-JP" altLang="ja-JP"/>
            </a:p>
          </p:txBody>
        </p:sp>
        <p:sp>
          <p:nvSpPr>
            <p:cNvPr id="307216" name="Line 16"/>
            <p:cNvSpPr>
              <a:spLocks noChangeShapeType="1"/>
            </p:cNvSpPr>
            <p:nvPr/>
          </p:nvSpPr>
          <p:spPr bwMode="auto">
            <a:xfrm>
              <a:off x="506" y="2941"/>
              <a:ext cx="5047" cy="0"/>
            </a:xfrm>
            <a:prstGeom prst="line">
              <a:avLst/>
            </a:prstGeom>
            <a:noFill/>
            <a:ln w="28575"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7217" name="Line 17"/>
            <p:cNvSpPr>
              <a:spLocks noChangeShapeType="1"/>
            </p:cNvSpPr>
            <p:nvPr/>
          </p:nvSpPr>
          <p:spPr bwMode="auto">
            <a:xfrm>
              <a:off x="478" y="3190"/>
              <a:ext cx="5047"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7218" name="Line 18"/>
            <p:cNvSpPr>
              <a:spLocks noChangeShapeType="1"/>
            </p:cNvSpPr>
            <p:nvPr/>
          </p:nvSpPr>
          <p:spPr bwMode="auto">
            <a:xfrm>
              <a:off x="478" y="3439"/>
              <a:ext cx="5047"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7219" name="Line 19"/>
            <p:cNvSpPr>
              <a:spLocks noChangeShapeType="1"/>
            </p:cNvSpPr>
            <p:nvPr/>
          </p:nvSpPr>
          <p:spPr bwMode="auto">
            <a:xfrm>
              <a:off x="478" y="3689"/>
              <a:ext cx="5047"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7220" name="Line 20"/>
            <p:cNvSpPr>
              <a:spLocks noChangeShapeType="1"/>
            </p:cNvSpPr>
            <p:nvPr/>
          </p:nvSpPr>
          <p:spPr bwMode="auto">
            <a:xfrm>
              <a:off x="478" y="4188"/>
              <a:ext cx="5085" cy="0"/>
            </a:xfrm>
            <a:prstGeom prst="line">
              <a:avLst/>
            </a:prstGeom>
            <a:noFill/>
            <a:ln w="28575"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7221" name="Line 21"/>
            <p:cNvSpPr>
              <a:spLocks noChangeShapeType="1"/>
            </p:cNvSpPr>
            <p:nvPr/>
          </p:nvSpPr>
          <p:spPr bwMode="auto">
            <a:xfrm>
              <a:off x="1420" y="2957"/>
              <a:ext cx="0" cy="1211"/>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7222" name="Line 22"/>
            <p:cNvSpPr>
              <a:spLocks noChangeShapeType="1"/>
            </p:cNvSpPr>
            <p:nvPr/>
          </p:nvSpPr>
          <p:spPr bwMode="auto">
            <a:xfrm>
              <a:off x="5545" y="2947"/>
              <a:ext cx="1" cy="1221"/>
            </a:xfrm>
            <a:prstGeom prst="line">
              <a:avLst/>
            </a:prstGeom>
            <a:noFill/>
            <a:ln w="28575"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7223" name="Text Box 23"/>
            <p:cNvSpPr txBox="1">
              <a:spLocks noChangeArrowheads="1"/>
            </p:cNvSpPr>
            <p:nvPr/>
          </p:nvSpPr>
          <p:spPr bwMode="auto">
            <a:xfrm>
              <a:off x="359" y="2699"/>
              <a:ext cx="777" cy="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b="1"/>
                <a:t>特性の例</a:t>
              </a:r>
            </a:p>
          </p:txBody>
        </p:sp>
        <p:sp>
          <p:nvSpPr>
            <p:cNvPr id="307224" name="Text Box 24"/>
            <p:cNvSpPr txBox="1">
              <a:spLocks noChangeArrowheads="1"/>
            </p:cNvSpPr>
            <p:nvPr/>
          </p:nvSpPr>
          <p:spPr bwMode="auto">
            <a:xfrm>
              <a:off x="497" y="2970"/>
              <a:ext cx="907"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品　質</a:t>
              </a:r>
            </a:p>
          </p:txBody>
        </p:sp>
        <p:sp>
          <p:nvSpPr>
            <p:cNvPr id="307225" name="Text Box 25"/>
            <p:cNvSpPr txBox="1">
              <a:spLocks noChangeArrowheads="1"/>
            </p:cNvSpPr>
            <p:nvPr/>
          </p:nvSpPr>
          <p:spPr bwMode="auto">
            <a:xfrm>
              <a:off x="493" y="3231"/>
              <a:ext cx="907" cy="1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原　価</a:t>
              </a:r>
            </a:p>
          </p:txBody>
        </p:sp>
        <p:sp>
          <p:nvSpPr>
            <p:cNvPr id="307226" name="Text Box 26"/>
            <p:cNvSpPr txBox="1">
              <a:spLocks noChangeArrowheads="1"/>
            </p:cNvSpPr>
            <p:nvPr/>
          </p:nvSpPr>
          <p:spPr bwMode="auto">
            <a:xfrm>
              <a:off x="508" y="3471"/>
              <a:ext cx="907"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能率</a:t>
              </a:r>
            </a:p>
          </p:txBody>
        </p:sp>
        <p:sp>
          <p:nvSpPr>
            <p:cNvPr id="307227" name="Text Box 27"/>
            <p:cNvSpPr txBox="1">
              <a:spLocks noChangeArrowheads="1"/>
            </p:cNvSpPr>
            <p:nvPr/>
          </p:nvSpPr>
          <p:spPr bwMode="auto">
            <a:xfrm>
              <a:off x="505" y="3710"/>
              <a:ext cx="907" cy="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安全等</a:t>
              </a:r>
            </a:p>
          </p:txBody>
        </p:sp>
        <p:sp>
          <p:nvSpPr>
            <p:cNvPr id="307228" name="Text Box 28"/>
            <p:cNvSpPr txBox="1">
              <a:spLocks noChangeArrowheads="1"/>
            </p:cNvSpPr>
            <p:nvPr/>
          </p:nvSpPr>
          <p:spPr bwMode="auto">
            <a:xfrm>
              <a:off x="1475" y="2990"/>
              <a:ext cx="3991"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寸法、重量、純度、不良数、ｸﾚｰﾑ件数、不良率　　　　　　　　　　　　　　　　　　　　　</a:t>
              </a:r>
            </a:p>
          </p:txBody>
        </p:sp>
        <p:sp>
          <p:nvSpPr>
            <p:cNvPr id="307229" name="Text Box 29"/>
            <p:cNvSpPr txBox="1">
              <a:spLocks noChangeArrowheads="1"/>
            </p:cNvSpPr>
            <p:nvPr/>
          </p:nvSpPr>
          <p:spPr bwMode="auto">
            <a:xfrm>
              <a:off x="1474" y="3250"/>
              <a:ext cx="374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材料費、加工費、残業時間、材加不金額、外注部品費、ｴﾈﾙｷﾞｰ費　　　　　　</a:t>
              </a:r>
            </a:p>
          </p:txBody>
        </p:sp>
        <p:sp>
          <p:nvSpPr>
            <p:cNvPr id="307230" name="Text Box 30"/>
            <p:cNvSpPr txBox="1">
              <a:spLocks noChangeArrowheads="1"/>
            </p:cNvSpPr>
            <p:nvPr/>
          </p:nvSpPr>
          <p:spPr bwMode="auto">
            <a:xfrm>
              <a:off x="1457" y="3489"/>
              <a:ext cx="353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工数、稼働率</a:t>
              </a:r>
              <a:r>
                <a:rPr lang="en-US" altLang="ja-JP" sz="1400"/>
                <a:t>､</a:t>
              </a:r>
              <a:r>
                <a:rPr lang="ja-JP" altLang="en-US" sz="1400"/>
                <a:t>停止時間、生産台数</a:t>
              </a:r>
              <a:r>
                <a:rPr lang="en-US" altLang="ja-JP" sz="1400"/>
                <a:t>､</a:t>
              </a:r>
              <a:r>
                <a:rPr lang="ja-JP" altLang="en-US" sz="1400"/>
                <a:t>ｶﾝﾊﾞﾝ枚数　　　　　　　　　　　　　　　</a:t>
              </a:r>
            </a:p>
          </p:txBody>
        </p:sp>
        <p:sp>
          <p:nvSpPr>
            <p:cNvPr id="307231" name="Text Box 31"/>
            <p:cNvSpPr txBox="1">
              <a:spLocks noChangeArrowheads="1"/>
            </p:cNvSpPr>
            <p:nvPr/>
          </p:nvSpPr>
          <p:spPr bwMode="auto">
            <a:xfrm>
              <a:off x="1459" y="3709"/>
              <a:ext cx="3799"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災害発生率、事故件数、ﾋﾔﾘ･ﾊｯﾄ件数、無事故時間、提案件数　　　　　　　　　</a:t>
              </a:r>
            </a:p>
          </p:txBody>
        </p:sp>
        <p:sp>
          <p:nvSpPr>
            <p:cNvPr id="307232" name="Line 32"/>
            <p:cNvSpPr>
              <a:spLocks noChangeShapeType="1"/>
            </p:cNvSpPr>
            <p:nvPr/>
          </p:nvSpPr>
          <p:spPr bwMode="auto">
            <a:xfrm>
              <a:off x="482" y="3938"/>
              <a:ext cx="5067"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7233" name="Text Box 33"/>
            <p:cNvSpPr txBox="1">
              <a:spLocks noChangeArrowheads="1"/>
            </p:cNvSpPr>
            <p:nvPr/>
          </p:nvSpPr>
          <p:spPr bwMode="auto">
            <a:xfrm>
              <a:off x="522" y="3954"/>
              <a:ext cx="907"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モラール</a:t>
              </a:r>
            </a:p>
          </p:txBody>
        </p:sp>
        <p:sp>
          <p:nvSpPr>
            <p:cNvPr id="307234" name="Text Box 34"/>
            <p:cNvSpPr txBox="1">
              <a:spLocks noChangeArrowheads="1"/>
            </p:cNvSpPr>
            <p:nvPr/>
          </p:nvSpPr>
          <p:spPr bwMode="auto">
            <a:xfrm>
              <a:off x="1473" y="3966"/>
              <a:ext cx="3799" cy="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出勤率、改善提案数、参加率、欠勤者数　、苦情件数　など　　　　　　　</a:t>
              </a:r>
            </a:p>
          </p:txBody>
        </p:sp>
        <p:sp>
          <p:nvSpPr>
            <p:cNvPr id="307235" name="Line 35"/>
            <p:cNvSpPr>
              <a:spLocks noChangeShapeType="1"/>
            </p:cNvSpPr>
            <p:nvPr/>
          </p:nvSpPr>
          <p:spPr bwMode="auto">
            <a:xfrm flipV="1">
              <a:off x="490" y="2928"/>
              <a:ext cx="0" cy="1258"/>
            </a:xfrm>
            <a:prstGeom prst="line">
              <a:avLst/>
            </a:prstGeom>
            <a:noFill/>
            <a:ln w="3175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307236" name="Group 36"/>
          <p:cNvGrpSpPr>
            <a:grpSpLocks/>
          </p:cNvGrpSpPr>
          <p:nvPr/>
        </p:nvGrpSpPr>
        <p:grpSpPr bwMode="auto">
          <a:xfrm>
            <a:off x="1717675" y="1435100"/>
            <a:ext cx="4603750" cy="2944813"/>
            <a:chOff x="1082" y="904"/>
            <a:chExt cx="2900" cy="1855"/>
          </a:xfrm>
        </p:grpSpPr>
        <p:sp>
          <p:nvSpPr>
            <p:cNvPr id="307237" name="Oval 37"/>
            <p:cNvSpPr>
              <a:spLocks noChangeArrowheads="1"/>
            </p:cNvSpPr>
            <p:nvPr/>
          </p:nvSpPr>
          <p:spPr bwMode="auto">
            <a:xfrm>
              <a:off x="1451" y="904"/>
              <a:ext cx="2531" cy="1855"/>
            </a:xfrm>
            <a:prstGeom prst="ellipse">
              <a:avLst/>
            </a:prstGeom>
            <a:solidFill>
              <a:schemeClr val="accent1"/>
            </a:solidFill>
            <a:ln w="12700" cap="rnd">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7238" name="AutoShape 38"/>
            <p:cNvSpPr>
              <a:spLocks noChangeArrowheads="1"/>
            </p:cNvSpPr>
            <p:nvPr/>
          </p:nvSpPr>
          <p:spPr bwMode="auto">
            <a:xfrm>
              <a:off x="1082" y="1213"/>
              <a:ext cx="310" cy="997"/>
            </a:xfrm>
            <a:prstGeom prst="rightArrow">
              <a:avLst>
                <a:gd name="adj1" fmla="val 50000"/>
                <a:gd name="adj2" fmla="val 25000"/>
              </a:avLst>
            </a:prstGeom>
            <a:solidFill>
              <a:srgbClr val="FFCCFF"/>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7239" name="Text Box 39"/>
            <p:cNvSpPr txBox="1">
              <a:spLocks noChangeArrowheads="1"/>
            </p:cNvSpPr>
            <p:nvPr/>
          </p:nvSpPr>
          <p:spPr bwMode="auto">
            <a:xfrm>
              <a:off x="2819" y="1812"/>
              <a:ext cx="998" cy="442"/>
            </a:xfrm>
            <a:prstGeom prst="rect">
              <a:avLst/>
            </a:prstGeom>
            <a:noFill/>
            <a:ln>
              <a:noFill/>
            </a:ln>
            <a:effectLst/>
            <a:extLst>
              <a:ext uri="{909E8E84-426E-40DD-AFC4-6F175D3DCCD1}">
                <a14:hiddenFill xmlns:a14="http://schemas.microsoft.com/office/drawing/2010/main">
                  <a:solidFill>
                    <a:srgbClr val="FFC1C1"/>
                  </a:solidFill>
                </a14:hiddenFill>
              </a:ext>
              <a:ext uri="{91240B29-F687-4F45-9708-019B960494DF}">
                <a14:hiddenLine xmlns:a14="http://schemas.microsoft.com/office/drawing/2010/main" w="12700">
                  <a:solidFill>
                    <a:srgbClr val="FFC1C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r>
                <a:rPr lang="ja-JP" altLang="en-US" sz="4000" b="1">
                  <a:solidFill>
                    <a:schemeClr val="bg1"/>
                  </a:solidFill>
                  <a:effectLst>
                    <a:outerShdw blurRad="38100" dist="38100" dir="2700000" algn="tl">
                      <a:srgbClr val="C0C0C0"/>
                    </a:outerShdw>
                  </a:effectLst>
                  <a:ea typeface="HG創英角ﾎﾟｯﾌﾟ体" pitchFamily="49" charset="-128"/>
                </a:rPr>
                <a:t>　</a:t>
              </a:r>
              <a:r>
                <a:rPr lang="ja-JP" altLang="en-US" sz="3200" b="1">
                  <a:solidFill>
                    <a:schemeClr val="bg1"/>
                  </a:solidFill>
                  <a:effectLst>
                    <a:outerShdw blurRad="38100" dist="38100" dir="2700000" algn="tl">
                      <a:srgbClr val="C0C0C0"/>
                    </a:outerShdw>
                  </a:effectLst>
                  <a:ea typeface="HG創英角ﾎﾟｯﾌﾟ体" pitchFamily="49" charset="-128"/>
                </a:rPr>
                <a:t>ﾓﾗﾙ</a:t>
              </a:r>
            </a:p>
          </p:txBody>
        </p:sp>
        <p:sp>
          <p:nvSpPr>
            <p:cNvPr id="307240" name="Text Box 40"/>
            <p:cNvSpPr txBox="1">
              <a:spLocks noChangeArrowheads="1"/>
            </p:cNvSpPr>
            <p:nvPr/>
          </p:nvSpPr>
          <p:spPr bwMode="auto">
            <a:xfrm>
              <a:off x="2958" y="1138"/>
              <a:ext cx="654" cy="365"/>
            </a:xfrm>
            <a:prstGeom prst="rect">
              <a:avLst/>
            </a:prstGeom>
            <a:noFill/>
            <a:ln>
              <a:noFill/>
            </a:ln>
            <a:effectLst/>
            <a:extLst>
              <a:ext uri="{909E8E84-426E-40DD-AFC4-6F175D3DCCD1}">
                <a14:hiddenFill xmlns:a14="http://schemas.microsoft.com/office/drawing/2010/main">
                  <a:solidFill>
                    <a:srgbClr val="FFC1C1"/>
                  </a:solidFill>
                </a14:hiddenFill>
              </a:ext>
              <a:ext uri="{91240B29-F687-4F45-9708-019B960494DF}">
                <a14:hiddenLine xmlns:a14="http://schemas.microsoft.com/office/drawing/2010/main" w="12700">
                  <a:solidFill>
                    <a:srgbClr val="FFC1C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r>
                <a:rPr lang="ja-JP" altLang="en-US" sz="3200" b="1">
                  <a:solidFill>
                    <a:schemeClr val="bg1"/>
                  </a:solidFill>
                  <a:effectLst>
                    <a:outerShdw blurRad="38100" dist="38100" dir="2700000" algn="tl">
                      <a:srgbClr val="C0C0C0"/>
                    </a:outerShdw>
                  </a:effectLst>
                  <a:ea typeface="HG創英角ﾎﾟｯﾌﾟ体" pitchFamily="49" charset="-128"/>
                </a:rPr>
                <a:t>安全</a:t>
              </a:r>
            </a:p>
          </p:txBody>
        </p:sp>
        <p:sp>
          <p:nvSpPr>
            <p:cNvPr id="307241" name="Text Box 41"/>
            <p:cNvSpPr txBox="1">
              <a:spLocks noChangeArrowheads="1"/>
            </p:cNvSpPr>
            <p:nvPr/>
          </p:nvSpPr>
          <p:spPr bwMode="auto">
            <a:xfrm>
              <a:off x="1871" y="1133"/>
              <a:ext cx="831" cy="442"/>
            </a:xfrm>
            <a:prstGeom prst="rect">
              <a:avLst/>
            </a:prstGeom>
            <a:noFill/>
            <a:ln>
              <a:noFill/>
            </a:ln>
            <a:effectLst/>
            <a:extLst>
              <a:ext uri="{909E8E84-426E-40DD-AFC4-6F175D3DCCD1}">
                <a14:hiddenFill xmlns:a14="http://schemas.microsoft.com/office/drawing/2010/main">
                  <a:solidFill>
                    <a:srgbClr val="FFC1C1"/>
                  </a:solidFill>
                </a14:hiddenFill>
              </a:ext>
              <a:ext uri="{91240B29-F687-4F45-9708-019B960494DF}">
                <a14:hiddenLine xmlns:a14="http://schemas.microsoft.com/office/drawing/2010/main" w="12700">
                  <a:solidFill>
                    <a:srgbClr val="FFC1C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r>
                <a:rPr lang="ja-JP" altLang="en-US" sz="4000" b="1">
                  <a:solidFill>
                    <a:schemeClr val="bg1"/>
                  </a:solidFill>
                  <a:effectLst>
                    <a:outerShdw blurRad="38100" dist="38100" dir="2700000" algn="tl">
                      <a:srgbClr val="C0C0C0"/>
                    </a:outerShdw>
                  </a:effectLst>
                  <a:ea typeface="HG創英角ﾎﾟｯﾌﾟ体" pitchFamily="49" charset="-128"/>
                </a:rPr>
                <a:t>品質</a:t>
              </a:r>
            </a:p>
          </p:txBody>
        </p:sp>
        <p:sp>
          <p:nvSpPr>
            <p:cNvPr id="307242" name="Text Box 42"/>
            <p:cNvSpPr txBox="1">
              <a:spLocks noChangeArrowheads="1"/>
            </p:cNvSpPr>
            <p:nvPr/>
          </p:nvSpPr>
          <p:spPr bwMode="auto">
            <a:xfrm>
              <a:off x="2575" y="1513"/>
              <a:ext cx="1022" cy="442"/>
            </a:xfrm>
            <a:prstGeom prst="rect">
              <a:avLst/>
            </a:prstGeom>
            <a:noFill/>
            <a:ln>
              <a:noFill/>
            </a:ln>
            <a:effectLst/>
            <a:extLst>
              <a:ext uri="{909E8E84-426E-40DD-AFC4-6F175D3DCCD1}">
                <a14:hiddenFill xmlns:a14="http://schemas.microsoft.com/office/drawing/2010/main">
                  <a:solidFill>
                    <a:srgbClr val="FFC1C1"/>
                  </a:solidFill>
                </a14:hiddenFill>
              </a:ext>
              <a:ext uri="{91240B29-F687-4F45-9708-019B960494DF}">
                <a14:hiddenLine xmlns:a14="http://schemas.microsoft.com/office/drawing/2010/main" w="12700">
                  <a:solidFill>
                    <a:srgbClr val="FFC1C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r>
                <a:rPr lang="ja-JP" altLang="en-US" sz="4000" b="1">
                  <a:solidFill>
                    <a:schemeClr val="bg1"/>
                  </a:solidFill>
                  <a:effectLst>
                    <a:outerShdw blurRad="38100" dist="38100" dir="2700000" algn="tl">
                      <a:srgbClr val="C0C0C0"/>
                    </a:outerShdw>
                  </a:effectLst>
                  <a:ea typeface="HG創英角ﾎﾟｯﾌﾟ体" pitchFamily="49" charset="-128"/>
                </a:rPr>
                <a:t>能率</a:t>
              </a:r>
            </a:p>
          </p:txBody>
        </p:sp>
        <p:sp>
          <p:nvSpPr>
            <p:cNvPr id="307243" name="Text Box 43"/>
            <p:cNvSpPr txBox="1">
              <a:spLocks noChangeArrowheads="1"/>
            </p:cNvSpPr>
            <p:nvPr/>
          </p:nvSpPr>
          <p:spPr bwMode="auto">
            <a:xfrm>
              <a:off x="1803" y="1764"/>
              <a:ext cx="1091" cy="442"/>
            </a:xfrm>
            <a:prstGeom prst="rect">
              <a:avLst/>
            </a:prstGeom>
            <a:noFill/>
            <a:ln>
              <a:noFill/>
            </a:ln>
            <a:effectLst/>
            <a:extLst>
              <a:ext uri="{909E8E84-426E-40DD-AFC4-6F175D3DCCD1}">
                <a14:hiddenFill xmlns:a14="http://schemas.microsoft.com/office/drawing/2010/main">
                  <a:solidFill>
                    <a:srgbClr val="FFC1C1"/>
                  </a:solidFill>
                </a14:hiddenFill>
              </a:ext>
              <a:ext uri="{91240B29-F687-4F45-9708-019B960494DF}">
                <a14:hiddenLine xmlns:a14="http://schemas.microsoft.com/office/drawing/2010/main" w="12700">
                  <a:solidFill>
                    <a:srgbClr val="FFC1C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r>
                <a:rPr lang="ja-JP" altLang="en-US" sz="4000" b="1">
                  <a:solidFill>
                    <a:schemeClr val="bg1"/>
                  </a:solidFill>
                  <a:effectLst>
                    <a:outerShdw blurRad="38100" dist="38100" dir="2700000" algn="tl">
                      <a:srgbClr val="C0C0C0"/>
                    </a:outerShdw>
                  </a:effectLst>
                  <a:ea typeface="HG創英角ﾎﾟｯﾌﾟ体" pitchFamily="49" charset="-128"/>
                </a:rPr>
                <a:t>原価</a:t>
              </a:r>
            </a:p>
          </p:txBody>
        </p:sp>
        <p:sp>
          <p:nvSpPr>
            <p:cNvPr id="307244" name="Text Box 44"/>
            <p:cNvSpPr txBox="1">
              <a:spLocks noChangeArrowheads="1"/>
            </p:cNvSpPr>
            <p:nvPr/>
          </p:nvSpPr>
          <p:spPr bwMode="auto">
            <a:xfrm>
              <a:off x="1863" y="2262"/>
              <a:ext cx="1714" cy="288"/>
            </a:xfrm>
            <a:prstGeom prst="rect">
              <a:avLst/>
            </a:prstGeom>
            <a:noFill/>
            <a:ln>
              <a:noFill/>
            </a:ln>
            <a:effectLst/>
            <a:extLst>
              <a:ext uri="{909E8E84-426E-40DD-AFC4-6F175D3DCCD1}">
                <a14:hiddenFill xmlns:a14="http://schemas.microsoft.com/office/drawing/2010/main">
                  <a:solidFill>
                    <a:srgbClr val="FFC1C1"/>
                  </a:solidFill>
                </a14:hiddenFill>
              </a:ext>
              <a:ext uri="{91240B29-F687-4F45-9708-019B960494DF}">
                <a14:hiddenLine xmlns:a14="http://schemas.microsoft.com/office/drawing/2010/main" w="12700">
                  <a:solidFill>
                    <a:srgbClr val="FFC1C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r>
                <a:rPr lang="ja-JP" altLang="en-US" b="1">
                  <a:solidFill>
                    <a:schemeClr val="bg1"/>
                  </a:solidFill>
                  <a:effectLst>
                    <a:outerShdw blurRad="38100" dist="38100" dir="2700000" algn="tl">
                      <a:srgbClr val="C0C0C0"/>
                    </a:outerShdw>
                  </a:effectLst>
                  <a:ea typeface="HG創英角ﾎﾟｯﾌﾟ体" pitchFamily="49" charset="-128"/>
                </a:rPr>
                <a:t>　お客様満足度</a:t>
              </a:r>
            </a:p>
          </p:txBody>
        </p:sp>
      </p:grpSp>
      <p:grpSp>
        <p:nvGrpSpPr>
          <p:cNvPr id="307245" name="Group 45"/>
          <p:cNvGrpSpPr>
            <a:grpSpLocks/>
          </p:cNvGrpSpPr>
          <p:nvPr/>
        </p:nvGrpSpPr>
        <p:grpSpPr bwMode="auto">
          <a:xfrm>
            <a:off x="3328988" y="1190625"/>
            <a:ext cx="4576762" cy="3144838"/>
            <a:chOff x="2097" y="750"/>
            <a:chExt cx="2883" cy="1981"/>
          </a:xfrm>
        </p:grpSpPr>
        <p:sp>
          <p:nvSpPr>
            <p:cNvPr id="307246" name="Text Box 46"/>
            <p:cNvSpPr txBox="1">
              <a:spLocks noChangeArrowheads="1"/>
            </p:cNvSpPr>
            <p:nvPr/>
          </p:nvSpPr>
          <p:spPr bwMode="auto">
            <a:xfrm>
              <a:off x="2097" y="750"/>
              <a:ext cx="1190" cy="327"/>
            </a:xfrm>
            <a:prstGeom prst="rect">
              <a:avLst/>
            </a:prstGeom>
            <a:solidFill>
              <a:srgbClr val="FF99CC"/>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2800" b="1">
                  <a:solidFill>
                    <a:schemeClr val="bg1"/>
                  </a:solidFill>
                  <a:ea typeface="HGP創英角ﾎﾟｯﾌﾟ体" pitchFamily="50" charset="-128"/>
                </a:rPr>
                <a:t>目的</a:t>
              </a:r>
            </a:p>
          </p:txBody>
        </p:sp>
        <p:sp>
          <p:nvSpPr>
            <p:cNvPr id="307247" name="AutoShape 47"/>
            <p:cNvSpPr>
              <a:spLocks noChangeArrowheads="1"/>
            </p:cNvSpPr>
            <p:nvPr/>
          </p:nvSpPr>
          <p:spPr bwMode="auto">
            <a:xfrm>
              <a:off x="4024" y="1218"/>
              <a:ext cx="326" cy="997"/>
            </a:xfrm>
            <a:prstGeom prst="rightArrow">
              <a:avLst>
                <a:gd name="adj1" fmla="val 50000"/>
                <a:gd name="adj2" fmla="val 25000"/>
              </a:avLst>
            </a:prstGeom>
            <a:solidFill>
              <a:srgbClr val="FFCCFF"/>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7248" name="Text Box 48"/>
            <p:cNvSpPr txBox="1">
              <a:spLocks noChangeArrowheads="1"/>
            </p:cNvSpPr>
            <p:nvPr/>
          </p:nvSpPr>
          <p:spPr bwMode="auto">
            <a:xfrm>
              <a:off x="4569" y="904"/>
              <a:ext cx="411" cy="1827"/>
            </a:xfrm>
            <a:prstGeom prst="rect">
              <a:avLst/>
            </a:prstGeom>
            <a:solidFill>
              <a:schemeClr val="bg1"/>
            </a:solidFill>
            <a:ln w="412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2800" b="1">
                  <a:solidFill>
                    <a:schemeClr val="tx2"/>
                  </a:solidFill>
                  <a:ea typeface="HGP創英角ﾎﾟｯﾌﾟ体" pitchFamily="50" charset="-128"/>
                </a:rPr>
                <a:t>特性</a:t>
              </a:r>
            </a:p>
          </p:txBody>
        </p:sp>
      </p:grpSp>
      <p:sp>
        <p:nvSpPr>
          <p:cNvPr id="307249" name="Text Box 49"/>
          <p:cNvSpPr txBox="1">
            <a:spLocks noChangeArrowheads="1"/>
          </p:cNvSpPr>
          <p:nvPr/>
        </p:nvSpPr>
        <p:spPr bwMode="auto">
          <a:xfrm>
            <a:off x="8110538" y="1525588"/>
            <a:ext cx="458787" cy="2568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800" b="1">
                <a:solidFill>
                  <a:srgbClr val="FF3300"/>
                </a:solidFill>
              </a:rPr>
              <a:t>○○</a:t>
            </a:r>
            <a:r>
              <a:rPr lang="ja-JP" altLang="en-US" sz="1800" b="1"/>
              <a:t>を</a:t>
            </a:r>
            <a:r>
              <a:rPr lang="ja-JP" altLang="en-US" sz="1800" b="1">
                <a:solidFill>
                  <a:srgbClr val="FF3300"/>
                </a:solidFill>
              </a:rPr>
              <a:t>△△</a:t>
            </a:r>
            <a:r>
              <a:rPr lang="ja-JP" altLang="en-US" sz="1800" b="1"/>
              <a:t>するためには</a:t>
            </a:r>
          </a:p>
        </p:txBody>
      </p:sp>
      <p:sp>
        <p:nvSpPr>
          <p:cNvPr id="307251" name="Text Box 51"/>
          <p:cNvSpPr txBox="1">
            <a:spLocks noChangeArrowheads="1"/>
          </p:cNvSpPr>
          <p:nvPr/>
        </p:nvSpPr>
        <p:spPr bwMode="auto">
          <a:xfrm>
            <a:off x="8405813" y="100013"/>
            <a:ext cx="7381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a:t>P</a:t>
            </a:r>
            <a:r>
              <a:rPr lang="ja-JP" altLang="en-US" sz="1600"/>
              <a:t>４９</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07203"/>
                                        </p:tgtEl>
                                        <p:attrNameLst>
                                          <p:attrName>style.visibility</p:attrName>
                                        </p:attrNameLst>
                                      </p:cBhvr>
                                      <p:to>
                                        <p:strVal val="visible"/>
                                      </p:to>
                                    </p:set>
                                    <p:anim calcmode="lin" valueType="num">
                                      <p:cBhvr additive="base">
                                        <p:cTn id="7" dur="500" fill="hold"/>
                                        <p:tgtEl>
                                          <p:spTgt spid="307203"/>
                                        </p:tgtEl>
                                        <p:attrNameLst>
                                          <p:attrName>ppt_x</p:attrName>
                                        </p:attrNameLst>
                                      </p:cBhvr>
                                      <p:tavLst>
                                        <p:tav tm="0">
                                          <p:val>
                                            <p:strVal val="0-#ppt_w/2"/>
                                          </p:val>
                                        </p:tav>
                                        <p:tav tm="100000">
                                          <p:val>
                                            <p:strVal val="#ppt_x"/>
                                          </p:val>
                                        </p:tav>
                                      </p:tavLst>
                                    </p:anim>
                                    <p:anim calcmode="lin" valueType="num">
                                      <p:cBhvr additive="base">
                                        <p:cTn id="8" dur="500" fill="hold"/>
                                        <p:tgtEl>
                                          <p:spTgt spid="307203"/>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307204"/>
                                        </p:tgtEl>
                                        <p:attrNameLst>
                                          <p:attrName>style.visibility</p:attrName>
                                        </p:attrNameLst>
                                      </p:cBhvr>
                                      <p:to>
                                        <p:strVal val="visible"/>
                                      </p:to>
                                    </p:set>
                                    <p:anim calcmode="lin" valueType="num">
                                      <p:cBhvr additive="base">
                                        <p:cTn id="13" dur="500" fill="hold"/>
                                        <p:tgtEl>
                                          <p:spTgt spid="307204"/>
                                        </p:tgtEl>
                                        <p:attrNameLst>
                                          <p:attrName>ppt_x</p:attrName>
                                        </p:attrNameLst>
                                      </p:cBhvr>
                                      <p:tavLst>
                                        <p:tav tm="0">
                                          <p:val>
                                            <p:strVal val="0-#ppt_w/2"/>
                                          </p:val>
                                        </p:tav>
                                        <p:tav tm="100000">
                                          <p:val>
                                            <p:strVal val="#ppt_x"/>
                                          </p:val>
                                        </p:tav>
                                      </p:tavLst>
                                    </p:anim>
                                    <p:anim calcmode="lin" valueType="num">
                                      <p:cBhvr additive="base">
                                        <p:cTn id="14" dur="500" fill="hold"/>
                                        <p:tgtEl>
                                          <p:spTgt spid="307204"/>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307236"/>
                                        </p:tgtEl>
                                        <p:attrNameLst>
                                          <p:attrName>style.visibility</p:attrName>
                                        </p:attrNameLst>
                                      </p:cBhvr>
                                      <p:to>
                                        <p:strVal val="visible"/>
                                      </p:to>
                                    </p:set>
                                    <p:anim calcmode="lin" valueType="num">
                                      <p:cBhvr additive="base">
                                        <p:cTn id="19" dur="500" fill="hold"/>
                                        <p:tgtEl>
                                          <p:spTgt spid="307236"/>
                                        </p:tgtEl>
                                        <p:attrNameLst>
                                          <p:attrName>ppt_x</p:attrName>
                                        </p:attrNameLst>
                                      </p:cBhvr>
                                      <p:tavLst>
                                        <p:tav tm="0">
                                          <p:val>
                                            <p:strVal val="0-#ppt_w/2"/>
                                          </p:val>
                                        </p:tav>
                                        <p:tav tm="100000">
                                          <p:val>
                                            <p:strVal val="#ppt_x"/>
                                          </p:val>
                                        </p:tav>
                                      </p:tavLst>
                                    </p:anim>
                                    <p:anim calcmode="lin" valueType="num">
                                      <p:cBhvr additive="base">
                                        <p:cTn id="20" dur="500" fill="hold"/>
                                        <p:tgtEl>
                                          <p:spTgt spid="307236"/>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nodeType="clickEffect">
                                  <p:stCondLst>
                                    <p:cond delay="0"/>
                                  </p:stCondLst>
                                  <p:childTnLst>
                                    <p:set>
                                      <p:cBhvr>
                                        <p:cTn id="24" dur="1" fill="hold">
                                          <p:stCondLst>
                                            <p:cond delay="0"/>
                                          </p:stCondLst>
                                        </p:cTn>
                                        <p:tgtEl>
                                          <p:spTgt spid="307245"/>
                                        </p:tgtEl>
                                        <p:attrNameLst>
                                          <p:attrName>style.visibility</p:attrName>
                                        </p:attrNameLst>
                                      </p:cBhvr>
                                      <p:to>
                                        <p:strVal val="visible"/>
                                      </p:to>
                                    </p:set>
                                    <p:anim calcmode="lin" valueType="num">
                                      <p:cBhvr additive="base">
                                        <p:cTn id="25" dur="500" fill="hold"/>
                                        <p:tgtEl>
                                          <p:spTgt spid="307245"/>
                                        </p:tgtEl>
                                        <p:attrNameLst>
                                          <p:attrName>ppt_x</p:attrName>
                                        </p:attrNameLst>
                                      </p:cBhvr>
                                      <p:tavLst>
                                        <p:tav tm="0">
                                          <p:val>
                                            <p:strVal val="0-#ppt_w/2"/>
                                          </p:val>
                                        </p:tav>
                                        <p:tav tm="100000">
                                          <p:val>
                                            <p:strVal val="#ppt_x"/>
                                          </p:val>
                                        </p:tav>
                                      </p:tavLst>
                                    </p:anim>
                                    <p:anim calcmode="lin" valueType="num">
                                      <p:cBhvr additive="base">
                                        <p:cTn id="26" dur="500" fill="hold"/>
                                        <p:tgtEl>
                                          <p:spTgt spid="307245"/>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07249"/>
                                        </p:tgtEl>
                                        <p:attrNameLst>
                                          <p:attrName>style.visibility</p:attrName>
                                        </p:attrNameLst>
                                      </p:cBhvr>
                                      <p:to>
                                        <p:strVal val="visible"/>
                                      </p:to>
                                    </p:set>
                                    <p:anim calcmode="lin" valueType="num">
                                      <p:cBhvr additive="base">
                                        <p:cTn id="31" dur="500" fill="hold"/>
                                        <p:tgtEl>
                                          <p:spTgt spid="307249"/>
                                        </p:tgtEl>
                                        <p:attrNameLst>
                                          <p:attrName>ppt_x</p:attrName>
                                        </p:attrNameLst>
                                      </p:cBhvr>
                                      <p:tavLst>
                                        <p:tav tm="0">
                                          <p:val>
                                            <p:strVal val="0-#ppt_w/2"/>
                                          </p:val>
                                        </p:tav>
                                        <p:tav tm="100000">
                                          <p:val>
                                            <p:strVal val="#ppt_x"/>
                                          </p:val>
                                        </p:tav>
                                      </p:tavLst>
                                    </p:anim>
                                    <p:anim calcmode="lin" valueType="num">
                                      <p:cBhvr additive="base">
                                        <p:cTn id="32" dur="500" fill="hold"/>
                                        <p:tgtEl>
                                          <p:spTgt spid="307249"/>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nodeType="clickEffect">
                                  <p:stCondLst>
                                    <p:cond delay="0"/>
                                  </p:stCondLst>
                                  <p:childTnLst>
                                    <p:set>
                                      <p:cBhvr>
                                        <p:cTn id="36" dur="1" fill="hold">
                                          <p:stCondLst>
                                            <p:cond delay="0"/>
                                          </p:stCondLst>
                                        </p:cTn>
                                        <p:tgtEl>
                                          <p:spTgt spid="307207"/>
                                        </p:tgtEl>
                                        <p:attrNameLst>
                                          <p:attrName>style.visibility</p:attrName>
                                        </p:attrNameLst>
                                      </p:cBhvr>
                                      <p:to>
                                        <p:strVal val="visible"/>
                                      </p:to>
                                    </p:set>
                                    <p:anim calcmode="lin" valueType="num">
                                      <p:cBhvr additive="base">
                                        <p:cTn id="37" dur="500" fill="hold"/>
                                        <p:tgtEl>
                                          <p:spTgt spid="307207"/>
                                        </p:tgtEl>
                                        <p:attrNameLst>
                                          <p:attrName>ppt_x</p:attrName>
                                        </p:attrNameLst>
                                      </p:cBhvr>
                                      <p:tavLst>
                                        <p:tav tm="0">
                                          <p:val>
                                            <p:strVal val="0-#ppt_w/2"/>
                                          </p:val>
                                        </p:tav>
                                        <p:tav tm="100000">
                                          <p:val>
                                            <p:strVal val="#ppt_x"/>
                                          </p:val>
                                        </p:tav>
                                      </p:tavLst>
                                    </p:anim>
                                    <p:anim calcmode="lin" valueType="num">
                                      <p:cBhvr additive="base">
                                        <p:cTn id="38" dur="500" fill="hold"/>
                                        <p:tgtEl>
                                          <p:spTgt spid="30720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03" grpId="0" animBg="1" autoUpdateAnimBg="0"/>
      <p:bldP spid="307249"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9" name="Text Box 5"/>
          <p:cNvSpPr txBox="1">
            <a:spLocks noChangeArrowheads="1"/>
          </p:cNvSpPr>
          <p:nvPr/>
        </p:nvSpPr>
        <p:spPr bwMode="auto">
          <a:xfrm>
            <a:off x="69850" y="68263"/>
            <a:ext cx="5186363" cy="531812"/>
          </a:xfrm>
          <a:prstGeom prst="rect">
            <a:avLst/>
          </a:prstGeom>
          <a:solidFill>
            <a:srgbClr val="FFC1C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r>
              <a:rPr lang="ja-JP" altLang="en-US" sz="2800" b="1">
                <a:effectLst>
                  <a:outerShdw blurRad="38100" dist="38100" dir="2700000" algn="tl">
                    <a:srgbClr val="FFFFFF"/>
                  </a:outerShdw>
                </a:effectLst>
                <a:ea typeface="HG創英角ﾎﾟｯﾌﾟ体" pitchFamily="49" charset="-128"/>
              </a:rPr>
              <a:t>手順２．現状把握と目標設定</a:t>
            </a:r>
          </a:p>
        </p:txBody>
      </p:sp>
      <p:sp>
        <p:nvSpPr>
          <p:cNvPr id="200710" name="Text Box 6"/>
          <p:cNvSpPr txBox="1">
            <a:spLocks noChangeArrowheads="1"/>
          </p:cNvSpPr>
          <p:nvPr/>
        </p:nvSpPr>
        <p:spPr bwMode="auto">
          <a:xfrm>
            <a:off x="396875" y="1031875"/>
            <a:ext cx="43434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2000" b="1"/>
              <a:t>■ </a:t>
            </a:r>
            <a:r>
              <a:rPr lang="ja-JP" altLang="en-US" sz="2000" b="1"/>
              <a:t>取り上げたテーマにについて</a:t>
            </a:r>
            <a:br>
              <a:rPr lang="ja-JP" altLang="en-US" sz="2000" b="1"/>
            </a:br>
            <a:r>
              <a:rPr lang="ja-JP" altLang="en-US" sz="2000" b="1"/>
              <a:t>　　事実を定量的に正確に把握する。</a:t>
            </a:r>
          </a:p>
        </p:txBody>
      </p:sp>
      <p:sp>
        <p:nvSpPr>
          <p:cNvPr id="200712" name="Text Box 8"/>
          <p:cNvSpPr txBox="1">
            <a:spLocks noChangeArrowheads="1"/>
          </p:cNvSpPr>
          <p:nvPr/>
        </p:nvSpPr>
        <p:spPr bwMode="auto">
          <a:xfrm>
            <a:off x="403225" y="1847850"/>
            <a:ext cx="37147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2000" b="1"/>
              <a:t>■ </a:t>
            </a:r>
            <a:r>
              <a:rPr lang="ja-JP" altLang="en-US" sz="2000" b="1"/>
              <a:t>その事実をあらゆる角度から</a:t>
            </a:r>
            <a:br>
              <a:rPr lang="ja-JP" altLang="en-US" sz="2000" b="1"/>
            </a:br>
            <a:r>
              <a:rPr lang="ja-JP" altLang="en-US" sz="2000" b="1"/>
              <a:t>　　チェックする。</a:t>
            </a:r>
          </a:p>
        </p:txBody>
      </p:sp>
      <p:sp>
        <p:nvSpPr>
          <p:cNvPr id="200714" name="Text Box 10"/>
          <p:cNvSpPr txBox="1">
            <a:spLocks noChangeArrowheads="1"/>
          </p:cNvSpPr>
          <p:nvPr/>
        </p:nvSpPr>
        <p:spPr bwMode="auto">
          <a:xfrm>
            <a:off x="2505075" y="2165350"/>
            <a:ext cx="17700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b="1"/>
              <a:t>（層別する）</a:t>
            </a:r>
          </a:p>
        </p:txBody>
      </p:sp>
      <p:grpSp>
        <p:nvGrpSpPr>
          <p:cNvPr id="200791" name="Group 87"/>
          <p:cNvGrpSpPr>
            <a:grpSpLocks/>
          </p:cNvGrpSpPr>
          <p:nvPr/>
        </p:nvGrpSpPr>
        <p:grpSpPr bwMode="auto">
          <a:xfrm>
            <a:off x="4602163" y="831850"/>
            <a:ext cx="4449762" cy="4341813"/>
            <a:chOff x="2899" y="524"/>
            <a:chExt cx="2803" cy="2735"/>
          </a:xfrm>
        </p:grpSpPr>
        <p:sp>
          <p:nvSpPr>
            <p:cNvPr id="200755" name="Text Box 51"/>
            <p:cNvSpPr txBox="1">
              <a:spLocks noChangeArrowheads="1"/>
            </p:cNvSpPr>
            <p:nvPr/>
          </p:nvSpPr>
          <p:spPr bwMode="auto">
            <a:xfrm>
              <a:off x="3139" y="3067"/>
              <a:ext cx="248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図１　食堂利用アンケートの苦情パレート図　</a:t>
              </a:r>
            </a:p>
          </p:txBody>
        </p:sp>
        <p:sp>
          <p:nvSpPr>
            <p:cNvPr id="200780" name="Text Box 76"/>
            <p:cNvSpPr txBox="1">
              <a:spLocks noChangeArrowheads="1"/>
            </p:cNvSpPr>
            <p:nvPr/>
          </p:nvSpPr>
          <p:spPr bwMode="auto">
            <a:xfrm>
              <a:off x="5452" y="1065"/>
              <a:ext cx="250" cy="9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累積比率</a:t>
              </a:r>
            </a:p>
          </p:txBody>
        </p:sp>
        <p:grpSp>
          <p:nvGrpSpPr>
            <p:cNvPr id="200756" name="Group 52"/>
            <p:cNvGrpSpPr>
              <a:grpSpLocks/>
            </p:cNvGrpSpPr>
            <p:nvPr/>
          </p:nvGrpSpPr>
          <p:grpSpPr bwMode="auto">
            <a:xfrm>
              <a:off x="3866" y="1039"/>
              <a:ext cx="480" cy="200"/>
              <a:chOff x="3704" y="1128"/>
              <a:chExt cx="480" cy="200"/>
            </a:xfrm>
          </p:grpSpPr>
          <p:sp>
            <p:nvSpPr>
              <p:cNvPr id="200757" name="Text Box 53"/>
              <p:cNvSpPr txBox="1">
                <a:spLocks noChangeArrowheads="1"/>
              </p:cNvSpPr>
              <p:nvPr/>
            </p:nvSpPr>
            <p:spPr bwMode="auto">
              <a:xfrm>
                <a:off x="3704" y="1128"/>
                <a:ext cx="19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a:t>n</a:t>
                </a:r>
              </a:p>
            </p:txBody>
          </p:sp>
          <p:sp>
            <p:nvSpPr>
              <p:cNvPr id="200758" name="Text Box 54"/>
              <p:cNvSpPr txBox="1">
                <a:spLocks noChangeArrowheads="1"/>
              </p:cNvSpPr>
              <p:nvPr/>
            </p:nvSpPr>
            <p:spPr bwMode="auto">
              <a:xfrm>
                <a:off x="3784" y="1136"/>
                <a:ext cx="400"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a:t>=110</a:t>
                </a:r>
              </a:p>
            </p:txBody>
          </p:sp>
        </p:grpSp>
        <p:sp>
          <p:nvSpPr>
            <p:cNvPr id="200715" name="Line 11"/>
            <p:cNvSpPr>
              <a:spLocks noChangeShapeType="1"/>
            </p:cNvSpPr>
            <p:nvPr/>
          </p:nvSpPr>
          <p:spPr bwMode="auto">
            <a:xfrm>
              <a:off x="5181" y="956"/>
              <a:ext cx="0" cy="1512"/>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0716" name="Line 12"/>
            <p:cNvSpPr>
              <a:spLocks noChangeShapeType="1"/>
            </p:cNvSpPr>
            <p:nvPr/>
          </p:nvSpPr>
          <p:spPr bwMode="auto">
            <a:xfrm>
              <a:off x="5109" y="948"/>
              <a:ext cx="7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0717" name="Line 13"/>
            <p:cNvSpPr>
              <a:spLocks noChangeShapeType="1"/>
            </p:cNvSpPr>
            <p:nvPr/>
          </p:nvSpPr>
          <p:spPr bwMode="auto">
            <a:xfrm>
              <a:off x="5109" y="2140"/>
              <a:ext cx="7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0718" name="Line 14"/>
            <p:cNvSpPr>
              <a:spLocks noChangeShapeType="1"/>
            </p:cNvSpPr>
            <p:nvPr/>
          </p:nvSpPr>
          <p:spPr bwMode="auto">
            <a:xfrm>
              <a:off x="5109" y="1852"/>
              <a:ext cx="7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0719" name="Line 15"/>
            <p:cNvSpPr>
              <a:spLocks noChangeShapeType="1"/>
            </p:cNvSpPr>
            <p:nvPr/>
          </p:nvSpPr>
          <p:spPr bwMode="auto">
            <a:xfrm>
              <a:off x="5109" y="1524"/>
              <a:ext cx="7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0720" name="Line 16"/>
            <p:cNvSpPr>
              <a:spLocks noChangeShapeType="1"/>
            </p:cNvSpPr>
            <p:nvPr/>
          </p:nvSpPr>
          <p:spPr bwMode="auto">
            <a:xfrm>
              <a:off x="5109" y="1220"/>
              <a:ext cx="7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0721" name="Text Box 17"/>
            <p:cNvSpPr txBox="1">
              <a:spLocks noChangeArrowheads="1"/>
            </p:cNvSpPr>
            <p:nvPr/>
          </p:nvSpPr>
          <p:spPr bwMode="auto">
            <a:xfrm>
              <a:off x="5125" y="852"/>
              <a:ext cx="4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１００</a:t>
              </a:r>
            </a:p>
          </p:txBody>
        </p:sp>
        <p:sp>
          <p:nvSpPr>
            <p:cNvPr id="200722" name="Text Box 18"/>
            <p:cNvSpPr txBox="1">
              <a:spLocks noChangeArrowheads="1"/>
            </p:cNvSpPr>
            <p:nvPr/>
          </p:nvSpPr>
          <p:spPr bwMode="auto">
            <a:xfrm>
              <a:off x="5125" y="1124"/>
              <a:ext cx="4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８０</a:t>
              </a:r>
            </a:p>
          </p:txBody>
        </p:sp>
        <p:sp>
          <p:nvSpPr>
            <p:cNvPr id="200723" name="Text Box 19"/>
            <p:cNvSpPr txBox="1">
              <a:spLocks noChangeArrowheads="1"/>
            </p:cNvSpPr>
            <p:nvPr/>
          </p:nvSpPr>
          <p:spPr bwMode="auto">
            <a:xfrm>
              <a:off x="5125" y="1444"/>
              <a:ext cx="4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６０</a:t>
              </a:r>
            </a:p>
          </p:txBody>
        </p:sp>
        <p:sp>
          <p:nvSpPr>
            <p:cNvPr id="200724" name="Text Box 20"/>
            <p:cNvSpPr txBox="1">
              <a:spLocks noChangeArrowheads="1"/>
            </p:cNvSpPr>
            <p:nvPr/>
          </p:nvSpPr>
          <p:spPr bwMode="auto">
            <a:xfrm>
              <a:off x="5125" y="1748"/>
              <a:ext cx="4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４０</a:t>
              </a:r>
            </a:p>
          </p:txBody>
        </p:sp>
        <p:sp>
          <p:nvSpPr>
            <p:cNvPr id="200725" name="Text Box 21"/>
            <p:cNvSpPr txBox="1">
              <a:spLocks noChangeArrowheads="1"/>
            </p:cNvSpPr>
            <p:nvPr/>
          </p:nvSpPr>
          <p:spPr bwMode="auto">
            <a:xfrm>
              <a:off x="5125" y="2036"/>
              <a:ext cx="4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２０</a:t>
              </a:r>
            </a:p>
          </p:txBody>
        </p:sp>
        <p:sp>
          <p:nvSpPr>
            <p:cNvPr id="200726" name="Text Box 22"/>
            <p:cNvSpPr txBox="1">
              <a:spLocks noChangeArrowheads="1"/>
            </p:cNvSpPr>
            <p:nvPr/>
          </p:nvSpPr>
          <p:spPr bwMode="auto">
            <a:xfrm>
              <a:off x="5133" y="2356"/>
              <a:ext cx="41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０</a:t>
              </a:r>
            </a:p>
          </p:txBody>
        </p:sp>
        <p:sp>
          <p:nvSpPr>
            <p:cNvPr id="200727" name="Text Box 23"/>
            <p:cNvSpPr txBox="1">
              <a:spLocks noChangeArrowheads="1"/>
            </p:cNvSpPr>
            <p:nvPr/>
          </p:nvSpPr>
          <p:spPr bwMode="auto">
            <a:xfrm>
              <a:off x="5237" y="692"/>
              <a:ext cx="31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a:t>
              </a:r>
            </a:p>
          </p:txBody>
        </p:sp>
        <p:sp>
          <p:nvSpPr>
            <p:cNvPr id="200728" name="Text Box 24"/>
            <p:cNvSpPr txBox="1">
              <a:spLocks noChangeArrowheads="1"/>
            </p:cNvSpPr>
            <p:nvPr/>
          </p:nvSpPr>
          <p:spPr bwMode="auto">
            <a:xfrm>
              <a:off x="3435" y="2420"/>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混雑</a:t>
              </a:r>
            </a:p>
          </p:txBody>
        </p:sp>
        <p:sp>
          <p:nvSpPr>
            <p:cNvPr id="200729" name="Text Box 25"/>
            <p:cNvSpPr txBox="1">
              <a:spLocks noChangeArrowheads="1"/>
            </p:cNvSpPr>
            <p:nvPr/>
          </p:nvSpPr>
          <p:spPr bwMode="auto">
            <a:xfrm>
              <a:off x="3691" y="2464"/>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メニュー少</a:t>
              </a:r>
            </a:p>
          </p:txBody>
        </p:sp>
        <p:sp>
          <p:nvSpPr>
            <p:cNvPr id="200730" name="Text Box 26"/>
            <p:cNvSpPr txBox="1">
              <a:spLocks noChangeArrowheads="1"/>
            </p:cNvSpPr>
            <p:nvPr/>
          </p:nvSpPr>
          <p:spPr bwMode="auto">
            <a:xfrm>
              <a:off x="3947" y="2388"/>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値段高い</a:t>
              </a:r>
            </a:p>
          </p:txBody>
        </p:sp>
        <p:sp>
          <p:nvSpPr>
            <p:cNvPr id="200731" name="Text Box 27"/>
            <p:cNvSpPr txBox="1">
              <a:spLocks noChangeArrowheads="1"/>
            </p:cNvSpPr>
            <p:nvPr/>
          </p:nvSpPr>
          <p:spPr bwMode="auto">
            <a:xfrm>
              <a:off x="4187" y="2412"/>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味</a:t>
              </a:r>
            </a:p>
          </p:txBody>
        </p:sp>
        <p:sp>
          <p:nvSpPr>
            <p:cNvPr id="200732" name="Text Box 28"/>
            <p:cNvSpPr txBox="1">
              <a:spLocks noChangeArrowheads="1"/>
            </p:cNvSpPr>
            <p:nvPr/>
          </p:nvSpPr>
          <p:spPr bwMode="auto">
            <a:xfrm>
              <a:off x="4419" y="2388"/>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空調</a:t>
              </a:r>
            </a:p>
          </p:txBody>
        </p:sp>
        <p:sp>
          <p:nvSpPr>
            <p:cNvPr id="200733" name="Text Box 29"/>
            <p:cNvSpPr txBox="1">
              <a:spLocks noChangeArrowheads="1"/>
            </p:cNvSpPr>
            <p:nvPr/>
          </p:nvSpPr>
          <p:spPr bwMode="auto">
            <a:xfrm>
              <a:off x="4651" y="2420"/>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設備</a:t>
              </a:r>
            </a:p>
          </p:txBody>
        </p:sp>
        <p:sp>
          <p:nvSpPr>
            <p:cNvPr id="200734" name="Text Box 30"/>
            <p:cNvSpPr txBox="1">
              <a:spLocks noChangeArrowheads="1"/>
            </p:cNvSpPr>
            <p:nvPr/>
          </p:nvSpPr>
          <p:spPr bwMode="auto">
            <a:xfrm>
              <a:off x="4891" y="2388"/>
              <a:ext cx="250" cy="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その他</a:t>
              </a:r>
            </a:p>
          </p:txBody>
        </p:sp>
        <p:sp>
          <p:nvSpPr>
            <p:cNvPr id="200735" name="Text Box 31"/>
            <p:cNvSpPr txBox="1">
              <a:spLocks noChangeArrowheads="1"/>
            </p:cNvSpPr>
            <p:nvPr/>
          </p:nvSpPr>
          <p:spPr bwMode="auto">
            <a:xfrm>
              <a:off x="2899" y="988"/>
              <a:ext cx="250" cy="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苦情数</a:t>
              </a:r>
            </a:p>
          </p:txBody>
        </p:sp>
        <p:grpSp>
          <p:nvGrpSpPr>
            <p:cNvPr id="200736" name="Group 32"/>
            <p:cNvGrpSpPr>
              <a:grpSpLocks/>
            </p:cNvGrpSpPr>
            <p:nvPr/>
          </p:nvGrpSpPr>
          <p:grpSpPr bwMode="auto">
            <a:xfrm>
              <a:off x="3053" y="524"/>
              <a:ext cx="2192" cy="2032"/>
              <a:chOff x="2904" y="872"/>
              <a:chExt cx="2192" cy="2032"/>
            </a:xfrm>
          </p:grpSpPr>
          <p:grpSp>
            <p:nvGrpSpPr>
              <p:cNvPr id="200737" name="Group 33"/>
              <p:cNvGrpSpPr>
                <a:grpSpLocks/>
              </p:cNvGrpSpPr>
              <p:nvPr/>
            </p:nvGrpSpPr>
            <p:grpSpPr bwMode="auto">
              <a:xfrm>
                <a:off x="3224" y="1111"/>
                <a:ext cx="1872" cy="1713"/>
                <a:chOff x="3224" y="1111"/>
                <a:chExt cx="1872" cy="1713"/>
              </a:xfrm>
            </p:grpSpPr>
            <p:sp>
              <p:nvSpPr>
                <p:cNvPr id="200738" name="Line 34"/>
                <p:cNvSpPr>
                  <a:spLocks noChangeShapeType="1"/>
                </p:cNvSpPr>
                <p:nvPr/>
              </p:nvSpPr>
              <p:spPr bwMode="auto">
                <a:xfrm>
                  <a:off x="3224" y="1111"/>
                  <a:ext cx="0" cy="1713"/>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0739" name="Line 35"/>
                <p:cNvSpPr>
                  <a:spLocks noChangeShapeType="1"/>
                </p:cNvSpPr>
                <p:nvPr/>
              </p:nvSpPr>
              <p:spPr bwMode="auto">
                <a:xfrm>
                  <a:off x="3232" y="2816"/>
                  <a:ext cx="1864"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0740" name="Line 36"/>
                <p:cNvSpPr>
                  <a:spLocks noChangeShapeType="1"/>
                </p:cNvSpPr>
                <p:nvPr/>
              </p:nvSpPr>
              <p:spPr bwMode="auto">
                <a:xfrm>
                  <a:off x="3224" y="2536"/>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0741" name="Line 37"/>
                <p:cNvSpPr>
                  <a:spLocks noChangeShapeType="1"/>
                </p:cNvSpPr>
                <p:nvPr/>
              </p:nvSpPr>
              <p:spPr bwMode="auto">
                <a:xfrm>
                  <a:off x="3224" y="1120"/>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0742" name="Line 38"/>
                <p:cNvSpPr>
                  <a:spLocks noChangeShapeType="1"/>
                </p:cNvSpPr>
                <p:nvPr/>
              </p:nvSpPr>
              <p:spPr bwMode="auto">
                <a:xfrm>
                  <a:off x="3224" y="1408"/>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0743" name="Line 39"/>
                <p:cNvSpPr>
                  <a:spLocks noChangeShapeType="1"/>
                </p:cNvSpPr>
                <p:nvPr/>
              </p:nvSpPr>
              <p:spPr bwMode="auto">
                <a:xfrm>
                  <a:off x="3224" y="1696"/>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0744" name="Line 40"/>
                <p:cNvSpPr>
                  <a:spLocks noChangeShapeType="1"/>
                </p:cNvSpPr>
                <p:nvPr/>
              </p:nvSpPr>
              <p:spPr bwMode="auto">
                <a:xfrm>
                  <a:off x="3224" y="1984"/>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0745" name="Line 41"/>
                <p:cNvSpPr>
                  <a:spLocks noChangeShapeType="1"/>
                </p:cNvSpPr>
                <p:nvPr/>
              </p:nvSpPr>
              <p:spPr bwMode="auto">
                <a:xfrm>
                  <a:off x="3224" y="2272"/>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200746" name="Group 42"/>
              <p:cNvGrpSpPr>
                <a:grpSpLocks/>
              </p:cNvGrpSpPr>
              <p:nvPr/>
            </p:nvGrpSpPr>
            <p:grpSpPr bwMode="auto">
              <a:xfrm>
                <a:off x="2904" y="872"/>
                <a:ext cx="384" cy="2032"/>
                <a:chOff x="2904" y="872"/>
                <a:chExt cx="384" cy="2032"/>
              </a:xfrm>
            </p:grpSpPr>
            <p:sp>
              <p:nvSpPr>
                <p:cNvPr id="200747" name="Text Box 43"/>
                <p:cNvSpPr txBox="1">
                  <a:spLocks noChangeArrowheads="1"/>
                </p:cNvSpPr>
                <p:nvPr/>
              </p:nvSpPr>
              <p:spPr bwMode="auto">
                <a:xfrm>
                  <a:off x="2976" y="2712"/>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０</a:t>
                  </a:r>
                </a:p>
              </p:txBody>
            </p:sp>
            <p:sp>
              <p:nvSpPr>
                <p:cNvPr id="200748" name="Text Box 44"/>
                <p:cNvSpPr txBox="1">
                  <a:spLocks noChangeArrowheads="1"/>
                </p:cNvSpPr>
                <p:nvPr/>
              </p:nvSpPr>
              <p:spPr bwMode="auto">
                <a:xfrm>
                  <a:off x="2968" y="2440"/>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２０</a:t>
                  </a:r>
                </a:p>
              </p:txBody>
            </p:sp>
            <p:sp>
              <p:nvSpPr>
                <p:cNvPr id="200749" name="Text Box 45"/>
                <p:cNvSpPr txBox="1">
                  <a:spLocks noChangeArrowheads="1"/>
                </p:cNvSpPr>
                <p:nvPr/>
              </p:nvSpPr>
              <p:spPr bwMode="auto">
                <a:xfrm>
                  <a:off x="2960" y="2168"/>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４０</a:t>
                  </a:r>
                </a:p>
              </p:txBody>
            </p:sp>
            <p:sp>
              <p:nvSpPr>
                <p:cNvPr id="200750" name="Text Box 46"/>
                <p:cNvSpPr txBox="1">
                  <a:spLocks noChangeArrowheads="1"/>
                </p:cNvSpPr>
                <p:nvPr/>
              </p:nvSpPr>
              <p:spPr bwMode="auto">
                <a:xfrm>
                  <a:off x="2960" y="1888"/>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６０</a:t>
                  </a:r>
                </a:p>
              </p:txBody>
            </p:sp>
            <p:sp>
              <p:nvSpPr>
                <p:cNvPr id="200751" name="Text Box 47"/>
                <p:cNvSpPr txBox="1">
                  <a:spLocks noChangeArrowheads="1"/>
                </p:cNvSpPr>
                <p:nvPr/>
              </p:nvSpPr>
              <p:spPr bwMode="auto">
                <a:xfrm>
                  <a:off x="2960" y="1608"/>
                  <a:ext cx="29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８０</a:t>
                  </a:r>
                </a:p>
              </p:txBody>
            </p:sp>
            <p:sp>
              <p:nvSpPr>
                <p:cNvPr id="200752" name="Text Box 48"/>
                <p:cNvSpPr txBox="1">
                  <a:spLocks noChangeArrowheads="1"/>
                </p:cNvSpPr>
                <p:nvPr/>
              </p:nvSpPr>
              <p:spPr bwMode="auto">
                <a:xfrm>
                  <a:off x="2904" y="1320"/>
                  <a:ext cx="35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１００</a:t>
                  </a:r>
                </a:p>
              </p:txBody>
            </p:sp>
            <p:sp>
              <p:nvSpPr>
                <p:cNvPr id="200753" name="Text Box 49"/>
                <p:cNvSpPr txBox="1">
                  <a:spLocks noChangeArrowheads="1"/>
                </p:cNvSpPr>
                <p:nvPr/>
              </p:nvSpPr>
              <p:spPr bwMode="auto">
                <a:xfrm>
                  <a:off x="2904" y="1024"/>
                  <a:ext cx="35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１２０</a:t>
                  </a:r>
                </a:p>
              </p:txBody>
            </p:sp>
            <p:sp>
              <p:nvSpPr>
                <p:cNvPr id="200754" name="Text Box 50"/>
                <p:cNvSpPr txBox="1">
                  <a:spLocks noChangeArrowheads="1"/>
                </p:cNvSpPr>
                <p:nvPr/>
              </p:nvSpPr>
              <p:spPr bwMode="auto">
                <a:xfrm>
                  <a:off x="2928" y="872"/>
                  <a:ext cx="360"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（件）</a:t>
                  </a:r>
                </a:p>
              </p:txBody>
            </p:sp>
          </p:grpSp>
        </p:grpSp>
        <p:sp>
          <p:nvSpPr>
            <p:cNvPr id="200759" name="Rectangle 55"/>
            <p:cNvSpPr>
              <a:spLocks noChangeArrowheads="1"/>
            </p:cNvSpPr>
            <p:nvPr/>
          </p:nvSpPr>
          <p:spPr bwMode="auto">
            <a:xfrm>
              <a:off x="3373" y="1924"/>
              <a:ext cx="256" cy="544"/>
            </a:xfrm>
            <a:prstGeom prst="rect">
              <a:avLst/>
            </a:prstGeom>
            <a:solidFill>
              <a:srgbClr val="FFFF99"/>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0760" name="Rectangle 56"/>
            <p:cNvSpPr>
              <a:spLocks noChangeArrowheads="1"/>
            </p:cNvSpPr>
            <p:nvPr/>
          </p:nvSpPr>
          <p:spPr bwMode="auto">
            <a:xfrm>
              <a:off x="3629" y="2196"/>
              <a:ext cx="256" cy="272"/>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0761" name="Rectangle 57"/>
            <p:cNvSpPr>
              <a:spLocks noChangeArrowheads="1"/>
            </p:cNvSpPr>
            <p:nvPr/>
          </p:nvSpPr>
          <p:spPr bwMode="auto">
            <a:xfrm>
              <a:off x="3885" y="2268"/>
              <a:ext cx="256" cy="200"/>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0762" name="Rectangle 58"/>
            <p:cNvSpPr>
              <a:spLocks noChangeArrowheads="1"/>
            </p:cNvSpPr>
            <p:nvPr/>
          </p:nvSpPr>
          <p:spPr bwMode="auto">
            <a:xfrm>
              <a:off x="4141" y="2332"/>
              <a:ext cx="256" cy="136"/>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0763" name="Rectangle 59"/>
            <p:cNvSpPr>
              <a:spLocks noChangeArrowheads="1"/>
            </p:cNvSpPr>
            <p:nvPr/>
          </p:nvSpPr>
          <p:spPr bwMode="auto">
            <a:xfrm>
              <a:off x="4397" y="2356"/>
              <a:ext cx="256" cy="112"/>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0764" name="Rectangle 60"/>
            <p:cNvSpPr>
              <a:spLocks noChangeArrowheads="1"/>
            </p:cNvSpPr>
            <p:nvPr/>
          </p:nvSpPr>
          <p:spPr bwMode="auto">
            <a:xfrm>
              <a:off x="4653" y="2388"/>
              <a:ext cx="256" cy="80"/>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0765" name="Rectangle 61"/>
            <p:cNvSpPr>
              <a:spLocks noChangeArrowheads="1"/>
            </p:cNvSpPr>
            <p:nvPr/>
          </p:nvSpPr>
          <p:spPr bwMode="auto">
            <a:xfrm>
              <a:off x="4909" y="2316"/>
              <a:ext cx="256" cy="152"/>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0766" name="Text Box 62"/>
            <p:cNvSpPr txBox="1">
              <a:spLocks noChangeArrowheads="1"/>
            </p:cNvSpPr>
            <p:nvPr/>
          </p:nvSpPr>
          <p:spPr bwMode="auto">
            <a:xfrm>
              <a:off x="4565" y="1124"/>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200767" name="Text Box 63"/>
            <p:cNvSpPr txBox="1">
              <a:spLocks noChangeArrowheads="1"/>
            </p:cNvSpPr>
            <p:nvPr/>
          </p:nvSpPr>
          <p:spPr bwMode="auto">
            <a:xfrm>
              <a:off x="4309" y="1236"/>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200768" name="Text Box 64"/>
            <p:cNvSpPr txBox="1">
              <a:spLocks noChangeArrowheads="1"/>
            </p:cNvSpPr>
            <p:nvPr/>
          </p:nvSpPr>
          <p:spPr bwMode="auto">
            <a:xfrm>
              <a:off x="4053" y="1372"/>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200769" name="Text Box 65"/>
            <p:cNvSpPr txBox="1">
              <a:spLocks noChangeArrowheads="1"/>
            </p:cNvSpPr>
            <p:nvPr/>
          </p:nvSpPr>
          <p:spPr bwMode="auto">
            <a:xfrm>
              <a:off x="3797" y="1572"/>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200770" name="Text Box 66"/>
            <p:cNvSpPr txBox="1">
              <a:spLocks noChangeArrowheads="1"/>
            </p:cNvSpPr>
            <p:nvPr/>
          </p:nvSpPr>
          <p:spPr bwMode="auto">
            <a:xfrm>
              <a:off x="3541" y="1852"/>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200771" name="Text Box 67"/>
            <p:cNvSpPr txBox="1">
              <a:spLocks noChangeArrowheads="1"/>
            </p:cNvSpPr>
            <p:nvPr/>
          </p:nvSpPr>
          <p:spPr bwMode="auto">
            <a:xfrm>
              <a:off x="4821" y="1036"/>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200772" name="Text Box 68"/>
            <p:cNvSpPr txBox="1">
              <a:spLocks noChangeArrowheads="1"/>
            </p:cNvSpPr>
            <p:nvPr/>
          </p:nvSpPr>
          <p:spPr bwMode="auto">
            <a:xfrm>
              <a:off x="5093" y="876"/>
              <a:ext cx="18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000"/>
                <a:t>●</a:t>
              </a:r>
            </a:p>
          </p:txBody>
        </p:sp>
        <p:sp>
          <p:nvSpPr>
            <p:cNvPr id="200773" name="Line 69"/>
            <p:cNvSpPr>
              <a:spLocks noChangeShapeType="1"/>
            </p:cNvSpPr>
            <p:nvPr/>
          </p:nvSpPr>
          <p:spPr bwMode="auto">
            <a:xfrm rot="21299207" flipV="1">
              <a:off x="3356" y="1952"/>
              <a:ext cx="287" cy="50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0774" name="Line 70"/>
            <p:cNvSpPr>
              <a:spLocks noChangeShapeType="1"/>
            </p:cNvSpPr>
            <p:nvPr/>
          </p:nvSpPr>
          <p:spPr bwMode="auto">
            <a:xfrm rot="414213" flipV="1">
              <a:off x="3893" y="1436"/>
              <a:ext cx="224" cy="224"/>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0775" name="Line 71"/>
            <p:cNvSpPr>
              <a:spLocks noChangeShapeType="1"/>
            </p:cNvSpPr>
            <p:nvPr/>
          </p:nvSpPr>
          <p:spPr bwMode="auto">
            <a:xfrm rot="20370755" flipV="1">
              <a:off x="3589" y="1695"/>
              <a:ext cx="328" cy="189"/>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0776" name="Line 72"/>
            <p:cNvSpPr>
              <a:spLocks noChangeShapeType="1"/>
            </p:cNvSpPr>
            <p:nvPr/>
          </p:nvSpPr>
          <p:spPr bwMode="auto">
            <a:xfrm rot="248694" flipV="1">
              <a:off x="4141" y="1316"/>
              <a:ext cx="236" cy="136"/>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0777" name="Line 73"/>
            <p:cNvSpPr>
              <a:spLocks noChangeShapeType="1"/>
            </p:cNvSpPr>
            <p:nvPr/>
          </p:nvSpPr>
          <p:spPr bwMode="auto">
            <a:xfrm rot="21020423" flipV="1">
              <a:off x="4372" y="1226"/>
              <a:ext cx="279" cy="7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0778" name="Line 74"/>
            <p:cNvSpPr>
              <a:spLocks noChangeShapeType="1"/>
            </p:cNvSpPr>
            <p:nvPr/>
          </p:nvSpPr>
          <p:spPr bwMode="auto">
            <a:xfrm rot="21269423" flipV="1">
              <a:off x="4637" y="1121"/>
              <a:ext cx="280" cy="7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0779" name="Line 75"/>
            <p:cNvSpPr>
              <a:spLocks noChangeShapeType="1"/>
            </p:cNvSpPr>
            <p:nvPr/>
          </p:nvSpPr>
          <p:spPr bwMode="auto">
            <a:xfrm rot="21243493" flipV="1">
              <a:off x="4910" y="985"/>
              <a:ext cx="275" cy="10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0782" name="Text Box 78"/>
            <p:cNvSpPr txBox="1">
              <a:spLocks noChangeArrowheads="1"/>
            </p:cNvSpPr>
            <p:nvPr/>
          </p:nvSpPr>
          <p:spPr bwMode="auto">
            <a:xfrm>
              <a:off x="3908" y="576"/>
              <a:ext cx="685"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endParaRPr lang="ja-JP" altLang="ja-JP" sz="1000"/>
            </a:p>
          </p:txBody>
        </p:sp>
        <p:sp>
          <p:nvSpPr>
            <p:cNvPr id="200783" name="Text Box 79"/>
            <p:cNvSpPr txBox="1">
              <a:spLocks noChangeArrowheads="1"/>
            </p:cNvSpPr>
            <p:nvPr/>
          </p:nvSpPr>
          <p:spPr bwMode="auto">
            <a:xfrm>
              <a:off x="3818" y="539"/>
              <a:ext cx="1042" cy="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000"/>
                <a:t>作成日：○年○月○日</a:t>
              </a:r>
            </a:p>
            <a:p>
              <a:pPr>
                <a:spcBef>
                  <a:spcPct val="50000"/>
                </a:spcBef>
              </a:pPr>
              <a:r>
                <a:rPr lang="ja-JP" altLang="en-US" sz="1000"/>
                <a:t>作成者：山田 太郎</a:t>
              </a:r>
            </a:p>
          </p:txBody>
        </p:sp>
      </p:grpSp>
      <p:sp>
        <p:nvSpPr>
          <p:cNvPr id="200784" name="Text Box 80"/>
          <p:cNvSpPr txBox="1">
            <a:spLocks noChangeArrowheads="1"/>
          </p:cNvSpPr>
          <p:nvPr/>
        </p:nvSpPr>
        <p:spPr bwMode="auto">
          <a:xfrm>
            <a:off x="4979988" y="5472113"/>
            <a:ext cx="3775075" cy="955675"/>
          </a:xfrm>
          <a:prstGeom prst="rect">
            <a:avLst/>
          </a:prstGeom>
          <a:solidFill>
            <a:srgbClr val="336600"/>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solidFill>
                  <a:schemeClr val="bg1"/>
                </a:solidFill>
              </a:rPr>
              <a:t>よく使われる手法</a:t>
            </a:r>
          </a:p>
          <a:p>
            <a:pPr>
              <a:spcBef>
                <a:spcPct val="50000"/>
              </a:spcBef>
            </a:pPr>
            <a:r>
              <a:rPr lang="ja-JP" altLang="en-US" sz="1400" b="1">
                <a:solidFill>
                  <a:schemeClr val="bg1"/>
                </a:solidFill>
              </a:rPr>
              <a:t>    ▼管理図       ▼グラフ         ▼パレート図</a:t>
            </a:r>
          </a:p>
          <a:p>
            <a:pPr>
              <a:spcBef>
                <a:spcPct val="50000"/>
              </a:spcBef>
            </a:pPr>
            <a:r>
              <a:rPr lang="ja-JP" altLang="en-US" sz="1400" b="1">
                <a:solidFill>
                  <a:schemeClr val="bg1"/>
                </a:solidFill>
              </a:rPr>
              <a:t>    ▼マトリックス図法など</a:t>
            </a:r>
          </a:p>
        </p:txBody>
      </p:sp>
      <p:grpSp>
        <p:nvGrpSpPr>
          <p:cNvPr id="200795" name="Group 91"/>
          <p:cNvGrpSpPr>
            <a:grpSpLocks/>
          </p:cNvGrpSpPr>
          <p:nvPr/>
        </p:nvGrpSpPr>
        <p:grpSpPr bwMode="auto">
          <a:xfrm>
            <a:off x="404813" y="3992563"/>
            <a:ext cx="4049712" cy="2865437"/>
            <a:chOff x="255" y="2515"/>
            <a:chExt cx="2551" cy="1805"/>
          </a:xfrm>
        </p:grpSpPr>
        <p:sp>
          <p:nvSpPr>
            <p:cNvPr id="200711" name="Text Box 7"/>
            <p:cNvSpPr txBox="1">
              <a:spLocks noChangeArrowheads="1"/>
            </p:cNvSpPr>
            <p:nvPr/>
          </p:nvSpPr>
          <p:spPr bwMode="auto">
            <a:xfrm>
              <a:off x="255" y="2515"/>
              <a:ext cx="2551" cy="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2000" b="1"/>
                <a:t>■ </a:t>
              </a:r>
              <a:r>
                <a:rPr lang="ja-JP" altLang="en-US" sz="2000" b="1"/>
                <a:t>目標は、「何を」 「いつまでに」 </a:t>
              </a:r>
            </a:p>
            <a:p>
              <a:pPr>
                <a:spcBef>
                  <a:spcPct val="50000"/>
                </a:spcBef>
              </a:pPr>
              <a:r>
                <a:rPr lang="ja-JP" altLang="en-US" sz="2000" b="1"/>
                <a:t>　　「どれだけ」で表現する。</a:t>
              </a:r>
            </a:p>
          </p:txBody>
        </p:sp>
        <p:pic>
          <p:nvPicPr>
            <p:cNvPr id="200787" name="Picture 8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3" y="3270"/>
              <a:ext cx="1368" cy="1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200792" name="Text Box 88"/>
          <p:cNvSpPr txBox="1">
            <a:spLocks noChangeArrowheads="1"/>
          </p:cNvSpPr>
          <p:nvPr/>
        </p:nvSpPr>
        <p:spPr bwMode="auto">
          <a:xfrm>
            <a:off x="8570913" y="100013"/>
            <a:ext cx="5730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a:t>P</a:t>
            </a:r>
            <a:r>
              <a:rPr lang="ja-JP" altLang="en-US" sz="1600"/>
              <a:t>５</a:t>
            </a:r>
          </a:p>
        </p:txBody>
      </p:sp>
      <p:sp>
        <p:nvSpPr>
          <p:cNvPr id="200794" name="Text Box 90"/>
          <p:cNvSpPr txBox="1">
            <a:spLocks noChangeArrowheads="1"/>
          </p:cNvSpPr>
          <p:nvPr/>
        </p:nvSpPr>
        <p:spPr bwMode="auto">
          <a:xfrm>
            <a:off x="403225" y="2674938"/>
            <a:ext cx="41338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2000" b="1"/>
              <a:t>■ </a:t>
            </a:r>
            <a:r>
              <a:rPr lang="ja-JP" altLang="en-US" sz="2000" b="1"/>
              <a:t>何を攻撃するか、対象となる管理</a:t>
            </a:r>
            <a:br>
              <a:rPr lang="ja-JP" altLang="en-US" sz="2000" b="1"/>
            </a:br>
            <a:r>
              <a:rPr lang="ja-JP" altLang="en-US" sz="2000" b="1"/>
              <a:t>　　特性を決める</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200795"/>
                                        </p:tgtEl>
                                        <p:attrNameLst>
                                          <p:attrName>style.visibility</p:attrName>
                                        </p:attrNameLst>
                                      </p:cBhvr>
                                      <p:to>
                                        <p:strVal val="visible"/>
                                      </p:to>
                                    </p:set>
                                    <p:animEffect transition="in" filter="blinds(horizontal)">
                                      <p:cBhvr>
                                        <p:cTn id="7" dur="500"/>
                                        <p:tgtEl>
                                          <p:spTgt spid="20079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8" fill="hold" nodeType="clickEffect">
                                  <p:stCondLst>
                                    <p:cond delay="0"/>
                                  </p:stCondLst>
                                  <p:childTnLst>
                                    <p:set>
                                      <p:cBhvr>
                                        <p:cTn id="11" dur="1" fill="hold">
                                          <p:stCondLst>
                                            <p:cond delay="0"/>
                                          </p:stCondLst>
                                        </p:cTn>
                                        <p:tgtEl>
                                          <p:spTgt spid="200791"/>
                                        </p:tgtEl>
                                        <p:attrNameLst>
                                          <p:attrName>style.visibility</p:attrName>
                                        </p:attrNameLst>
                                      </p:cBhvr>
                                      <p:to>
                                        <p:strVal val="visible"/>
                                      </p:to>
                                    </p:set>
                                    <p:anim calcmode="lin" valueType="num">
                                      <p:cBhvr additive="base">
                                        <p:cTn id="12" dur="500" fill="hold"/>
                                        <p:tgtEl>
                                          <p:spTgt spid="200791"/>
                                        </p:tgtEl>
                                        <p:attrNameLst>
                                          <p:attrName>ppt_x</p:attrName>
                                        </p:attrNameLst>
                                      </p:cBhvr>
                                      <p:tavLst>
                                        <p:tav tm="0">
                                          <p:val>
                                            <p:strVal val="0-#ppt_w/2"/>
                                          </p:val>
                                        </p:tav>
                                        <p:tav tm="100000">
                                          <p:val>
                                            <p:strVal val="#ppt_x"/>
                                          </p:val>
                                        </p:tav>
                                      </p:tavLst>
                                    </p:anim>
                                    <p:anim calcmode="lin" valueType="num">
                                      <p:cBhvr additive="base">
                                        <p:cTn id="13" dur="500" fill="hold"/>
                                        <p:tgtEl>
                                          <p:spTgt spid="20079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8226" name="Group 2"/>
          <p:cNvGrpSpPr>
            <a:grpSpLocks/>
          </p:cNvGrpSpPr>
          <p:nvPr/>
        </p:nvGrpSpPr>
        <p:grpSpPr bwMode="auto">
          <a:xfrm>
            <a:off x="685800" y="581025"/>
            <a:ext cx="8097838" cy="3067050"/>
            <a:chOff x="432" y="366"/>
            <a:chExt cx="5101" cy="1932"/>
          </a:xfrm>
        </p:grpSpPr>
        <p:sp>
          <p:nvSpPr>
            <p:cNvPr id="308227" name="Text Box 3"/>
            <p:cNvSpPr txBox="1">
              <a:spLocks noChangeArrowheads="1"/>
            </p:cNvSpPr>
            <p:nvPr/>
          </p:nvSpPr>
          <p:spPr bwMode="auto">
            <a:xfrm>
              <a:off x="432" y="384"/>
              <a:ext cx="2088" cy="273"/>
            </a:xfrm>
            <a:prstGeom prst="rect">
              <a:avLst/>
            </a:prstGeom>
            <a:solidFill>
              <a:srgbClr val="66FF33"/>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pPr algn="l" defTabSz="762000">
                <a:spcBef>
                  <a:spcPct val="50000"/>
                </a:spcBef>
              </a:pPr>
              <a:r>
                <a:rPr lang="ja-JP" altLang="en-US" sz="2400">
                  <a:solidFill>
                    <a:srgbClr val="339966"/>
                  </a:solidFill>
                  <a:ea typeface="HGP創英角ﾎﾟｯﾌﾟ体" pitchFamily="50" charset="-128"/>
                </a:rPr>
                <a:t>手順３</a:t>
              </a:r>
              <a:r>
                <a:rPr lang="ja-JP" altLang="en-US" sz="2400">
                  <a:ea typeface="HGP創英角ﾎﾟｯﾌﾟ体" pitchFamily="50" charset="-128"/>
                </a:rPr>
                <a:t>　大骨を作る</a:t>
              </a:r>
            </a:p>
          </p:txBody>
        </p:sp>
        <p:sp>
          <p:nvSpPr>
            <p:cNvPr id="308228" name="Text Box 4"/>
            <p:cNvSpPr txBox="1">
              <a:spLocks noChangeArrowheads="1"/>
            </p:cNvSpPr>
            <p:nvPr/>
          </p:nvSpPr>
          <p:spPr bwMode="auto">
            <a:xfrm>
              <a:off x="5245" y="366"/>
              <a:ext cx="288" cy="1932"/>
            </a:xfrm>
            <a:prstGeom prst="rect">
              <a:avLst/>
            </a:prstGeom>
            <a:solidFill>
              <a:schemeClr val="bg1"/>
            </a:solidFill>
            <a:ln w="285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b="1"/>
                <a:t>食堂の混雑を無くすには</a:t>
              </a:r>
            </a:p>
          </p:txBody>
        </p:sp>
        <p:sp>
          <p:nvSpPr>
            <p:cNvPr id="308229" name="Line 5"/>
            <p:cNvSpPr>
              <a:spLocks noChangeShapeType="1"/>
            </p:cNvSpPr>
            <p:nvPr/>
          </p:nvSpPr>
          <p:spPr bwMode="auto">
            <a:xfrm>
              <a:off x="3310" y="1408"/>
              <a:ext cx="1886" cy="0"/>
            </a:xfrm>
            <a:prstGeom prst="line">
              <a:avLst/>
            </a:prstGeom>
            <a:noFill/>
            <a:ln w="571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308230" name="Group 6"/>
          <p:cNvGrpSpPr>
            <a:grpSpLocks/>
          </p:cNvGrpSpPr>
          <p:nvPr/>
        </p:nvGrpSpPr>
        <p:grpSpPr bwMode="auto">
          <a:xfrm>
            <a:off x="723900" y="1339850"/>
            <a:ext cx="7112000" cy="1700213"/>
            <a:chOff x="456" y="844"/>
            <a:chExt cx="4480" cy="1071"/>
          </a:xfrm>
        </p:grpSpPr>
        <p:sp>
          <p:nvSpPr>
            <p:cNvPr id="308231" name="Text Box 7"/>
            <p:cNvSpPr txBox="1">
              <a:spLocks noChangeArrowheads="1"/>
            </p:cNvSpPr>
            <p:nvPr/>
          </p:nvSpPr>
          <p:spPr bwMode="auto">
            <a:xfrm>
              <a:off x="456" y="1013"/>
              <a:ext cx="2583" cy="462"/>
            </a:xfrm>
            <a:prstGeom prst="rect">
              <a:avLst/>
            </a:prstGeom>
            <a:noFill/>
            <a:ln>
              <a:noFill/>
            </a:ln>
            <a:effectLst/>
            <a:extLst>
              <a:ext uri="{909E8E84-426E-40DD-AFC4-6F175D3DCCD1}">
                <a14:hiddenFill xmlns:a14="http://schemas.microsoft.com/office/drawing/2010/main">
                  <a:solidFill>
                    <a:srgbClr val="000099"/>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b="1">
                  <a:solidFill>
                    <a:schemeClr val="tx2"/>
                  </a:solidFill>
                </a:rPr>
                <a:t>◇ </a:t>
              </a:r>
              <a:r>
                <a:rPr lang="ja-JP" altLang="en-US" sz="1600" b="1">
                  <a:solidFill>
                    <a:schemeClr val="tx2"/>
                  </a:solidFill>
                </a:rPr>
                <a:t>　</a:t>
              </a:r>
              <a:r>
                <a:rPr lang="ja-JP" altLang="en-US" sz="1800" b="1">
                  <a:solidFill>
                    <a:schemeClr val="tx2"/>
                  </a:solidFill>
                </a:rPr>
                <a:t>特性</a:t>
              </a:r>
              <a:r>
                <a:rPr lang="ja-JP" altLang="en-US" sz="1600" b="1">
                  <a:solidFill>
                    <a:schemeClr val="tx2"/>
                  </a:solidFill>
                </a:rPr>
                <a:t>に対しての</a:t>
              </a:r>
              <a:r>
                <a:rPr lang="ja-JP" altLang="en-US" sz="1600" b="1">
                  <a:solidFill>
                    <a:srgbClr val="FF3300"/>
                  </a:solidFill>
                </a:rPr>
                <a:t>方策の大分類</a:t>
              </a:r>
              <a:r>
                <a:rPr lang="ja-JP" altLang="en-US" sz="1600" b="1">
                  <a:solidFill>
                    <a:schemeClr val="tx2"/>
                  </a:solidFill>
                </a:rPr>
                <a:t>を入れる</a:t>
              </a:r>
            </a:p>
            <a:p>
              <a:pPr>
                <a:spcBef>
                  <a:spcPct val="50000"/>
                </a:spcBef>
              </a:pPr>
              <a:endParaRPr lang="en-US" altLang="ja-JP" sz="1600" b="1">
                <a:solidFill>
                  <a:srgbClr val="FF3300"/>
                </a:solidFill>
              </a:endParaRPr>
            </a:p>
          </p:txBody>
        </p:sp>
        <p:sp>
          <p:nvSpPr>
            <p:cNvPr id="308232" name="Text Box 8"/>
            <p:cNvSpPr txBox="1">
              <a:spLocks noChangeArrowheads="1"/>
            </p:cNvSpPr>
            <p:nvPr/>
          </p:nvSpPr>
          <p:spPr bwMode="auto">
            <a:xfrm>
              <a:off x="4232" y="845"/>
              <a:ext cx="616" cy="200"/>
            </a:xfrm>
            <a:prstGeom prst="rect">
              <a:avLst/>
            </a:prstGeom>
            <a:solidFill>
              <a:srgbClr val="99FF33"/>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運営方法</a:t>
              </a:r>
            </a:p>
          </p:txBody>
        </p:sp>
        <p:sp>
          <p:nvSpPr>
            <p:cNvPr id="308233" name="Text Box 9"/>
            <p:cNvSpPr txBox="1">
              <a:spLocks noChangeArrowheads="1"/>
            </p:cNvSpPr>
            <p:nvPr/>
          </p:nvSpPr>
          <p:spPr bwMode="auto">
            <a:xfrm>
              <a:off x="3218" y="844"/>
              <a:ext cx="735" cy="200"/>
            </a:xfrm>
            <a:prstGeom prst="rect">
              <a:avLst/>
            </a:prstGeom>
            <a:solidFill>
              <a:srgbClr val="99FF33"/>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レイアウト</a:t>
              </a:r>
            </a:p>
          </p:txBody>
        </p:sp>
        <p:sp>
          <p:nvSpPr>
            <p:cNvPr id="308234" name="Text Box 10"/>
            <p:cNvSpPr txBox="1">
              <a:spLocks noChangeArrowheads="1"/>
            </p:cNvSpPr>
            <p:nvPr/>
          </p:nvSpPr>
          <p:spPr bwMode="auto">
            <a:xfrm>
              <a:off x="4340" y="1707"/>
              <a:ext cx="596" cy="200"/>
            </a:xfrm>
            <a:prstGeom prst="rect">
              <a:avLst/>
            </a:prstGeom>
            <a:solidFill>
              <a:srgbClr val="99FF33"/>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時間</a:t>
              </a:r>
            </a:p>
          </p:txBody>
        </p:sp>
        <p:sp>
          <p:nvSpPr>
            <p:cNvPr id="308235" name="Text Box 11"/>
            <p:cNvSpPr txBox="1">
              <a:spLocks noChangeArrowheads="1"/>
            </p:cNvSpPr>
            <p:nvPr/>
          </p:nvSpPr>
          <p:spPr bwMode="auto">
            <a:xfrm>
              <a:off x="3197" y="1715"/>
              <a:ext cx="943" cy="200"/>
            </a:xfrm>
            <a:prstGeom prst="rect">
              <a:avLst/>
            </a:prstGeom>
            <a:solidFill>
              <a:srgbClr val="99FF33"/>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調理・配膳者</a:t>
              </a:r>
            </a:p>
          </p:txBody>
        </p:sp>
        <p:sp>
          <p:nvSpPr>
            <p:cNvPr id="308236" name="Line 12"/>
            <p:cNvSpPr>
              <a:spLocks noChangeShapeType="1"/>
            </p:cNvSpPr>
            <p:nvPr/>
          </p:nvSpPr>
          <p:spPr bwMode="auto">
            <a:xfrm flipV="1">
              <a:off x="4698" y="1410"/>
              <a:ext cx="218" cy="268"/>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8237" name="Line 13"/>
            <p:cNvSpPr>
              <a:spLocks noChangeShapeType="1"/>
            </p:cNvSpPr>
            <p:nvPr/>
          </p:nvSpPr>
          <p:spPr bwMode="auto">
            <a:xfrm>
              <a:off x="4589" y="1045"/>
              <a:ext cx="278" cy="347"/>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8238" name="Line 14"/>
            <p:cNvSpPr>
              <a:spLocks noChangeShapeType="1"/>
            </p:cNvSpPr>
            <p:nvPr/>
          </p:nvSpPr>
          <p:spPr bwMode="auto">
            <a:xfrm>
              <a:off x="3746" y="1092"/>
              <a:ext cx="356" cy="291"/>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8239" name="Line 15"/>
            <p:cNvSpPr>
              <a:spLocks noChangeShapeType="1"/>
            </p:cNvSpPr>
            <p:nvPr/>
          </p:nvSpPr>
          <p:spPr bwMode="auto">
            <a:xfrm flipV="1">
              <a:off x="3645" y="1440"/>
              <a:ext cx="288" cy="228"/>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308240" name="Group 16"/>
          <p:cNvGrpSpPr>
            <a:grpSpLocks/>
          </p:cNvGrpSpPr>
          <p:nvPr/>
        </p:nvGrpSpPr>
        <p:grpSpPr bwMode="auto">
          <a:xfrm>
            <a:off x="725488" y="3228975"/>
            <a:ext cx="8007350" cy="3360738"/>
            <a:chOff x="457" y="2034"/>
            <a:chExt cx="5044" cy="2117"/>
          </a:xfrm>
        </p:grpSpPr>
        <p:sp>
          <p:nvSpPr>
            <p:cNvPr id="308241" name="Text Box 17"/>
            <p:cNvSpPr txBox="1">
              <a:spLocks noChangeArrowheads="1"/>
            </p:cNvSpPr>
            <p:nvPr/>
          </p:nvSpPr>
          <p:spPr bwMode="auto">
            <a:xfrm>
              <a:off x="457" y="2034"/>
              <a:ext cx="3220" cy="288"/>
            </a:xfrm>
            <a:prstGeom prst="rect">
              <a:avLst/>
            </a:prstGeom>
            <a:solidFill>
              <a:srgbClr val="66FF33"/>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2000">
                  <a:solidFill>
                    <a:srgbClr val="339966"/>
                  </a:solidFill>
                  <a:ea typeface="HGP創英角ﾎﾟｯﾌﾟ体" pitchFamily="50" charset="-128"/>
                </a:rPr>
                <a:t>手順</a:t>
              </a:r>
              <a:r>
                <a:rPr lang="ja-JP" altLang="en-US">
                  <a:solidFill>
                    <a:srgbClr val="339966"/>
                  </a:solidFill>
                  <a:ea typeface="HGP創英角ﾎﾟｯﾌﾟ体" pitchFamily="50" charset="-128"/>
                </a:rPr>
                <a:t>４</a:t>
              </a:r>
              <a:r>
                <a:rPr lang="ja-JP" altLang="en-US">
                  <a:ea typeface="HGP創英角ﾎﾟｯﾌﾟ体" pitchFamily="50" charset="-128"/>
                </a:rPr>
                <a:t>　特性要因図の形に組み立てる</a:t>
              </a:r>
            </a:p>
          </p:txBody>
        </p:sp>
        <p:sp>
          <p:nvSpPr>
            <p:cNvPr id="308242" name="Text Box 18"/>
            <p:cNvSpPr txBox="1">
              <a:spLocks noChangeArrowheads="1"/>
            </p:cNvSpPr>
            <p:nvPr/>
          </p:nvSpPr>
          <p:spPr bwMode="auto">
            <a:xfrm>
              <a:off x="5252" y="2934"/>
              <a:ext cx="249" cy="1217"/>
            </a:xfrm>
            <a:prstGeom prst="rect">
              <a:avLst/>
            </a:prstGeom>
            <a:solidFill>
              <a:schemeClr val="bg1"/>
            </a:solidFill>
            <a:ln w="285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b="1"/>
                <a:t>食堂の混雑を無くすには</a:t>
              </a:r>
            </a:p>
          </p:txBody>
        </p:sp>
        <p:sp>
          <p:nvSpPr>
            <p:cNvPr id="308243" name="Line 19"/>
            <p:cNvSpPr>
              <a:spLocks noChangeShapeType="1"/>
            </p:cNvSpPr>
            <p:nvPr/>
          </p:nvSpPr>
          <p:spPr bwMode="auto">
            <a:xfrm>
              <a:off x="3307" y="3842"/>
              <a:ext cx="1886" cy="0"/>
            </a:xfrm>
            <a:prstGeom prst="line">
              <a:avLst/>
            </a:prstGeom>
            <a:noFill/>
            <a:ln w="571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8244" name="Text Box 20"/>
            <p:cNvSpPr txBox="1">
              <a:spLocks noChangeArrowheads="1"/>
            </p:cNvSpPr>
            <p:nvPr/>
          </p:nvSpPr>
          <p:spPr bwMode="auto">
            <a:xfrm>
              <a:off x="4229" y="2429"/>
              <a:ext cx="616" cy="200"/>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運営方法</a:t>
              </a:r>
            </a:p>
          </p:txBody>
        </p:sp>
        <p:sp>
          <p:nvSpPr>
            <p:cNvPr id="308245" name="Text Box 21"/>
            <p:cNvSpPr txBox="1">
              <a:spLocks noChangeArrowheads="1"/>
            </p:cNvSpPr>
            <p:nvPr/>
          </p:nvSpPr>
          <p:spPr bwMode="auto">
            <a:xfrm>
              <a:off x="3215" y="2428"/>
              <a:ext cx="735" cy="200"/>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レイアウト</a:t>
              </a:r>
            </a:p>
          </p:txBody>
        </p:sp>
        <p:sp>
          <p:nvSpPr>
            <p:cNvPr id="308246" name="Line 22"/>
            <p:cNvSpPr>
              <a:spLocks noChangeShapeType="1"/>
            </p:cNvSpPr>
            <p:nvPr/>
          </p:nvSpPr>
          <p:spPr bwMode="auto">
            <a:xfrm>
              <a:off x="4546" y="2639"/>
              <a:ext cx="308" cy="1191"/>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8247" name="Line 23"/>
            <p:cNvSpPr>
              <a:spLocks noChangeShapeType="1"/>
            </p:cNvSpPr>
            <p:nvPr/>
          </p:nvSpPr>
          <p:spPr bwMode="auto">
            <a:xfrm>
              <a:off x="3574" y="2629"/>
              <a:ext cx="377" cy="1173"/>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308248" name="Group 24"/>
          <p:cNvGrpSpPr>
            <a:grpSpLocks/>
          </p:cNvGrpSpPr>
          <p:nvPr/>
        </p:nvGrpSpPr>
        <p:grpSpPr bwMode="auto">
          <a:xfrm>
            <a:off x="700088" y="3873500"/>
            <a:ext cx="6694487" cy="2103438"/>
            <a:chOff x="441" y="2440"/>
            <a:chExt cx="4217" cy="1325"/>
          </a:xfrm>
        </p:grpSpPr>
        <p:sp>
          <p:nvSpPr>
            <p:cNvPr id="308249" name="Text Box 25"/>
            <p:cNvSpPr txBox="1">
              <a:spLocks noChangeArrowheads="1"/>
            </p:cNvSpPr>
            <p:nvPr/>
          </p:nvSpPr>
          <p:spPr bwMode="auto">
            <a:xfrm>
              <a:off x="441" y="2440"/>
              <a:ext cx="2721" cy="443"/>
            </a:xfrm>
            <a:prstGeom prst="rect">
              <a:avLst/>
            </a:prstGeom>
            <a:noFill/>
            <a:ln>
              <a:noFill/>
            </a:ln>
            <a:effectLst/>
            <a:extLst>
              <a:ext uri="{909E8E84-426E-40DD-AFC4-6F175D3DCCD1}">
                <a14:hiddenFill xmlns:a14="http://schemas.microsoft.com/office/drawing/2010/main">
                  <a:solidFill>
                    <a:srgbClr val="000099"/>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b="1">
                  <a:solidFill>
                    <a:schemeClr val="tx2"/>
                  </a:solidFill>
                </a:rPr>
                <a:t>◇</a:t>
              </a:r>
              <a:r>
                <a:rPr lang="ja-JP" altLang="en-US" sz="1600" b="1">
                  <a:solidFill>
                    <a:schemeClr val="tx2"/>
                  </a:solidFill>
                </a:rPr>
                <a:t>ブレーンストーミングで沢山の</a:t>
              </a:r>
            </a:p>
            <a:p>
              <a:pPr>
                <a:spcBef>
                  <a:spcPct val="50000"/>
                </a:spcBef>
              </a:pPr>
              <a:r>
                <a:rPr lang="ja-JP" altLang="en-US" sz="1600" b="1">
                  <a:solidFill>
                    <a:schemeClr val="tx2"/>
                  </a:solidFill>
                </a:rPr>
                <a:t>　　　　　　アイデアを出す</a:t>
              </a:r>
            </a:p>
          </p:txBody>
        </p:sp>
        <p:sp>
          <p:nvSpPr>
            <p:cNvPr id="308250" name="Text Box 26"/>
            <p:cNvSpPr txBox="1">
              <a:spLocks noChangeArrowheads="1"/>
            </p:cNvSpPr>
            <p:nvPr/>
          </p:nvSpPr>
          <p:spPr bwMode="auto">
            <a:xfrm>
              <a:off x="465" y="3553"/>
              <a:ext cx="2314" cy="212"/>
            </a:xfrm>
            <a:prstGeom prst="rect">
              <a:avLst/>
            </a:prstGeom>
            <a:noFill/>
            <a:ln>
              <a:noFill/>
            </a:ln>
            <a:effectLst/>
            <a:extLst>
              <a:ext uri="{909E8E84-426E-40DD-AFC4-6F175D3DCCD1}">
                <a14:hiddenFill xmlns:a14="http://schemas.microsoft.com/office/drawing/2010/main">
                  <a:solidFill>
                    <a:srgbClr val="000099"/>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b="1">
                  <a:solidFill>
                    <a:schemeClr val="tx2"/>
                  </a:solidFill>
                </a:rPr>
                <a:t>◇</a:t>
              </a:r>
              <a:r>
                <a:rPr lang="ja-JP" altLang="en-US" sz="1600" b="1">
                  <a:solidFill>
                    <a:schemeClr val="tx2"/>
                  </a:solidFill>
                </a:rPr>
                <a:t>出来る出来ないは後で考える</a:t>
              </a:r>
            </a:p>
          </p:txBody>
        </p:sp>
        <p:sp>
          <p:nvSpPr>
            <p:cNvPr id="308251" name="Text Box 27"/>
            <p:cNvSpPr txBox="1">
              <a:spLocks noChangeArrowheads="1"/>
            </p:cNvSpPr>
            <p:nvPr/>
          </p:nvSpPr>
          <p:spPr bwMode="auto">
            <a:xfrm>
              <a:off x="465" y="2964"/>
              <a:ext cx="2139" cy="443"/>
            </a:xfrm>
            <a:prstGeom prst="rect">
              <a:avLst/>
            </a:prstGeom>
            <a:noFill/>
            <a:ln>
              <a:noFill/>
            </a:ln>
            <a:effectLst/>
            <a:extLst>
              <a:ext uri="{909E8E84-426E-40DD-AFC4-6F175D3DCCD1}">
                <a14:hiddenFill xmlns:a14="http://schemas.microsoft.com/office/drawing/2010/main">
                  <a:solidFill>
                    <a:srgbClr val="000099"/>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b="1">
                  <a:solidFill>
                    <a:schemeClr val="tx2"/>
                  </a:solidFill>
                </a:rPr>
                <a:t>◇ 1</a:t>
              </a:r>
              <a:r>
                <a:rPr lang="ja-JP" altLang="en-US" sz="1600" b="1">
                  <a:solidFill>
                    <a:schemeClr val="tx2"/>
                  </a:solidFill>
                </a:rPr>
                <a:t>次</a:t>
              </a:r>
              <a:r>
                <a:rPr lang="en-US" altLang="ja-JP" sz="1600" b="1">
                  <a:solidFill>
                    <a:schemeClr val="tx2"/>
                  </a:solidFill>
                </a:rPr>
                <a:t>2</a:t>
              </a:r>
              <a:r>
                <a:rPr lang="ja-JP" altLang="en-US" sz="1600" b="1">
                  <a:solidFill>
                    <a:schemeClr val="tx2"/>
                  </a:solidFill>
                </a:rPr>
                <a:t>次</a:t>
              </a:r>
              <a:r>
                <a:rPr lang="en-US" altLang="ja-JP" sz="1600" b="1">
                  <a:solidFill>
                    <a:schemeClr val="tx2"/>
                  </a:solidFill>
                </a:rPr>
                <a:t>3</a:t>
              </a:r>
              <a:r>
                <a:rPr lang="ja-JP" altLang="en-US" sz="1600" b="1">
                  <a:solidFill>
                    <a:schemeClr val="tx2"/>
                  </a:solidFill>
                </a:rPr>
                <a:t>次と方策を</a:t>
              </a:r>
            </a:p>
            <a:p>
              <a:pPr>
                <a:spcBef>
                  <a:spcPct val="50000"/>
                </a:spcBef>
              </a:pPr>
              <a:r>
                <a:rPr lang="ja-JP" altLang="en-US" sz="1600" b="1">
                  <a:solidFill>
                    <a:schemeClr val="tx2"/>
                  </a:solidFill>
                </a:rPr>
                <a:t>　　　　　　掘り下げて行く</a:t>
              </a:r>
            </a:p>
          </p:txBody>
        </p:sp>
        <p:sp>
          <p:nvSpPr>
            <p:cNvPr id="308252" name="Text Box 28"/>
            <p:cNvSpPr txBox="1">
              <a:spLocks noChangeArrowheads="1"/>
            </p:cNvSpPr>
            <p:nvPr/>
          </p:nvSpPr>
          <p:spPr bwMode="auto">
            <a:xfrm>
              <a:off x="3803" y="2751"/>
              <a:ext cx="579" cy="326"/>
            </a:xfrm>
            <a:prstGeom prst="rect">
              <a:avLst/>
            </a:prstGeom>
            <a:solidFill>
              <a:srgbClr val="CCFFCC"/>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トレイを早く出す</a:t>
              </a:r>
            </a:p>
          </p:txBody>
        </p:sp>
        <p:sp>
          <p:nvSpPr>
            <p:cNvPr id="308253" name="Text Box 29"/>
            <p:cNvSpPr txBox="1">
              <a:spLocks noChangeArrowheads="1"/>
            </p:cNvSpPr>
            <p:nvPr/>
          </p:nvSpPr>
          <p:spPr bwMode="auto">
            <a:xfrm>
              <a:off x="3973" y="3417"/>
              <a:ext cx="685" cy="326"/>
            </a:xfrm>
            <a:prstGeom prst="rect">
              <a:avLst/>
            </a:prstGeom>
            <a:solidFill>
              <a:srgbClr val="CCFFCC"/>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盛り付けを事前にする</a:t>
              </a:r>
            </a:p>
          </p:txBody>
        </p:sp>
        <p:sp>
          <p:nvSpPr>
            <p:cNvPr id="308254" name="Text Box 30"/>
            <p:cNvSpPr txBox="1">
              <a:spLocks noChangeArrowheads="1"/>
            </p:cNvSpPr>
            <p:nvPr/>
          </p:nvSpPr>
          <p:spPr bwMode="auto">
            <a:xfrm>
              <a:off x="2811" y="3357"/>
              <a:ext cx="616" cy="326"/>
            </a:xfrm>
            <a:prstGeom prst="rect">
              <a:avLst/>
            </a:prstGeom>
            <a:solidFill>
              <a:srgbClr val="CCFFCC"/>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入り口を広く</a:t>
              </a:r>
            </a:p>
          </p:txBody>
        </p:sp>
        <p:sp>
          <p:nvSpPr>
            <p:cNvPr id="308255" name="Text Box 31"/>
            <p:cNvSpPr txBox="1">
              <a:spLocks noChangeArrowheads="1"/>
            </p:cNvSpPr>
            <p:nvPr/>
          </p:nvSpPr>
          <p:spPr bwMode="auto">
            <a:xfrm>
              <a:off x="2513" y="2781"/>
              <a:ext cx="695" cy="326"/>
            </a:xfrm>
            <a:prstGeom prst="rect">
              <a:avLst/>
            </a:prstGeom>
            <a:solidFill>
              <a:srgbClr val="CCFFCC"/>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メニューを見やすく</a:t>
              </a:r>
            </a:p>
          </p:txBody>
        </p:sp>
        <p:sp>
          <p:nvSpPr>
            <p:cNvPr id="308256" name="Line 32"/>
            <p:cNvSpPr>
              <a:spLocks noChangeShapeType="1"/>
            </p:cNvSpPr>
            <p:nvPr/>
          </p:nvSpPr>
          <p:spPr bwMode="auto">
            <a:xfrm>
              <a:off x="4029" y="3067"/>
              <a:ext cx="606" cy="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8257" name="Line 33"/>
            <p:cNvSpPr>
              <a:spLocks noChangeShapeType="1"/>
            </p:cNvSpPr>
            <p:nvPr/>
          </p:nvSpPr>
          <p:spPr bwMode="auto">
            <a:xfrm flipV="1">
              <a:off x="4310" y="3087"/>
              <a:ext cx="60" cy="338"/>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8258" name="Line 34"/>
            <p:cNvSpPr>
              <a:spLocks noChangeShapeType="1"/>
            </p:cNvSpPr>
            <p:nvPr/>
          </p:nvSpPr>
          <p:spPr bwMode="auto">
            <a:xfrm>
              <a:off x="2791" y="3128"/>
              <a:ext cx="923" cy="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8259" name="Line 35"/>
            <p:cNvSpPr>
              <a:spLocks noChangeShapeType="1"/>
            </p:cNvSpPr>
            <p:nvPr/>
          </p:nvSpPr>
          <p:spPr bwMode="auto">
            <a:xfrm flipV="1">
              <a:off x="3317" y="3198"/>
              <a:ext cx="139" cy="377"/>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308261" name="Text Box 37"/>
          <p:cNvSpPr txBox="1">
            <a:spLocks noChangeArrowheads="1"/>
          </p:cNvSpPr>
          <p:nvPr/>
        </p:nvSpPr>
        <p:spPr bwMode="auto">
          <a:xfrm>
            <a:off x="8405813" y="100013"/>
            <a:ext cx="7381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a:t>P</a:t>
            </a:r>
            <a:r>
              <a:rPr lang="ja-JP" altLang="en-US" sz="1600"/>
              <a:t>５０</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308226"/>
                                        </p:tgtEl>
                                        <p:attrNameLst>
                                          <p:attrName>style.visibility</p:attrName>
                                        </p:attrNameLst>
                                      </p:cBhvr>
                                      <p:to>
                                        <p:strVal val="visible"/>
                                      </p:to>
                                    </p:set>
                                    <p:anim calcmode="lin" valueType="num">
                                      <p:cBhvr additive="base">
                                        <p:cTn id="7" dur="500" fill="hold"/>
                                        <p:tgtEl>
                                          <p:spTgt spid="308226"/>
                                        </p:tgtEl>
                                        <p:attrNameLst>
                                          <p:attrName>ppt_x</p:attrName>
                                        </p:attrNameLst>
                                      </p:cBhvr>
                                      <p:tavLst>
                                        <p:tav tm="0">
                                          <p:val>
                                            <p:strVal val="0-#ppt_w/2"/>
                                          </p:val>
                                        </p:tav>
                                        <p:tav tm="100000">
                                          <p:val>
                                            <p:strVal val="#ppt_x"/>
                                          </p:val>
                                        </p:tav>
                                      </p:tavLst>
                                    </p:anim>
                                    <p:anim calcmode="lin" valueType="num">
                                      <p:cBhvr additive="base">
                                        <p:cTn id="8" dur="500" fill="hold"/>
                                        <p:tgtEl>
                                          <p:spTgt spid="308226"/>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308230"/>
                                        </p:tgtEl>
                                        <p:attrNameLst>
                                          <p:attrName>style.visibility</p:attrName>
                                        </p:attrNameLst>
                                      </p:cBhvr>
                                      <p:to>
                                        <p:strVal val="visible"/>
                                      </p:to>
                                    </p:set>
                                    <p:anim calcmode="lin" valueType="num">
                                      <p:cBhvr additive="base">
                                        <p:cTn id="13" dur="500" fill="hold"/>
                                        <p:tgtEl>
                                          <p:spTgt spid="308230"/>
                                        </p:tgtEl>
                                        <p:attrNameLst>
                                          <p:attrName>ppt_x</p:attrName>
                                        </p:attrNameLst>
                                      </p:cBhvr>
                                      <p:tavLst>
                                        <p:tav tm="0">
                                          <p:val>
                                            <p:strVal val="0-#ppt_w/2"/>
                                          </p:val>
                                        </p:tav>
                                        <p:tav tm="100000">
                                          <p:val>
                                            <p:strVal val="#ppt_x"/>
                                          </p:val>
                                        </p:tav>
                                      </p:tavLst>
                                    </p:anim>
                                    <p:anim calcmode="lin" valueType="num">
                                      <p:cBhvr additive="base">
                                        <p:cTn id="14" dur="500" fill="hold"/>
                                        <p:tgtEl>
                                          <p:spTgt spid="308230"/>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308240"/>
                                        </p:tgtEl>
                                        <p:attrNameLst>
                                          <p:attrName>style.visibility</p:attrName>
                                        </p:attrNameLst>
                                      </p:cBhvr>
                                      <p:to>
                                        <p:strVal val="visible"/>
                                      </p:to>
                                    </p:set>
                                    <p:anim calcmode="lin" valueType="num">
                                      <p:cBhvr additive="base">
                                        <p:cTn id="19" dur="500" fill="hold"/>
                                        <p:tgtEl>
                                          <p:spTgt spid="308240"/>
                                        </p:tgtEl>
                                        <p:attrNameLst>
                                          <p:attrName>ppt_x</p:attrName>
                                        </p:attrNameLst>
                                      </p:cBhvr>
                                      <p:tavLst>
                                        <p:tav tm="0">
                                          <p:val>
                                            <p:strVal val="0-#ppt_w/2"/>
                                          </p:val>
                                        </p:tav>
                                        <p:tav tm="100000">
                                          <p:val>
                                            <p:strVal val="#ppt_x"/>
                                          </p:val>
                                        </p:tav>
                                      </p:tavLst>
                                    </p:anim>
                                    <p:anim calcmode="lin" valueType="num">
                                      <p:cBhvr additive="base">
                                        <p:cTn id="20" dur="500" fill="hold"/>
                                        <p:tgtEl>
                                          <p:spTgt spid="308240"/>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nodeType="clickEffect">
                                  <p:stCondLst>
                                    <p:cond delay="0"/>
                                  </p:stCondLst>
                                  <p:childTnLst>
                                    <p:set>
                                      <p:cBhvr>
                                        <p:cTn id="24" dur="1" fill="hold">
                                          <p:stCondLst>
                                            <p:cond delay="0"/>
                                          </p:stCondLst>
                                        </p:cTn>
                                        <p:tgtEl>
                                          <p:spTgt spid="308248"/>
                                        </p:tgtEl>
                                        <p:attrNameLst>
                                          <p:attrName>style.visibility</p:attrName>
                                        </p:attrNameLst>
                                      </p:cBhvr>
                                      <p:to>
                                        <p:strVal val="visible"/>
                                      </p:to>
                                    </p:set>
                                    <p:anim calcmode="lin" valueType="num">
                                      <p:cBhvr additive="base">
                                        <p:cTn id="25" dur="500" fill="hold"/>
                                        <p:tgtEl>
                                          <p:spTgt spid="308248"/>
                                        </p:tgtEl>
                                        <p:attrNameLst>
                                          <p:attrName>ppt_x</p:attrName>
                                        </p:attrNameLst>
                                      </p:cBhvr>
                                      <p:tavLst>
                                        <p:tav tm="0">
                                          <p:val>
                                            <p:strVal val="0-#ppt_w/2"/>
                                          </p:val>
                                        </p:tav>
                                        <p:tav tm="100000">
                                          <p:val>
                                            <p:strVal val="#ppt_x"/>
                                          </p:val>
                                        </p:tav>
                                      </p:tavLst>
                                    </p:anim>
                                    <p:anim calcmode="lin" valueType="num">
                                      <p:cBhvr additive="base">
                                        <p:cTn id="26" dur="500" fill="hold"/>
                                        <p:tgtEl>
                                          <p:spTgt spid="30824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250" name="Rectangle 2"/>
          <p:cNvSpPr>
            <a:spLocks noChangeArrowheads="1"/>
          </p:cNvSpPr>
          <p:nvPr/>
        </p:nvSpPr>
        <p:spPr bwMode="auto">
          <a:xfrm>
            <a:off x="417513" y="1658938"/>
            <a:ext cx="8439150" cy="4924425"/>
          </a:xfrm>
          <a:prstGeom prst="rect">
            <a:avLst/>
          </a:prstGeom>
          <a:solidFill>
            <a:schemeClr val="bg1"/>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9251" name="Rectangle 3"/>
          <p:cNvSpPr>
            <a:spLocks noChangeArrowheads="1"/>
          </p:cNvSpPr>
          <p:nvPr/>
        </p:nvSpPr>
        <p:spPr bwMode="auto">
          <a:xfrm>
            <a:off x="414338" y="1676400"/>
            <a:ext cx="8435975" cy="4895850"/>
          </a:xfrm>
          <a:prstGeom prst="rect">
            <a:avLst/>
          </a:prstGeom>
          <a:solidFill>
            <a:schemeClr val="bg1"/>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9252" name="Rectangle 4"/>
          <p:cNvSpPr>
            <a:spLocks noGrp="1" noChangeArrowheads="1"/>
          </p:cNvSpPr>
          <p:nvPr>
            <p:ph type="ctrTitle"/>
          </p:nvPr>
        </p:nvSpPr>
        <p:spPr>
          <a:xfrm>
            <a:off x="252413" y="182563"/>
            <a:ext cx="6962775" cy="920750"/>
          </a:xfrm>
          <a:solidFill>
            <a:srgbClr val="FF99CC"/>
          </a:solidFill>
        </p:spPr>
        <p:txBody>
          <a:bodyPr/>
          <a:lstStyle/>
          <a:p>
            <a:r>
              <a:rPr lang="ja-JP" altLang="en-US" sz="3200" b="1">
                <a:solidFill>
                  <a:schemeClr val="bg1"/>
                </a:solidFill>
                <a:effectLst>
                  <a:outerShdw blurRad="38100" dist="38100" dir="2700000" algn="tl">
                    <a:srgbClr val="000000"/>
                  </a:outerShdw>
                </a:effectLst>
                <a:latin typeface="Arial" charset="0"/>
                <a:ea typeface="HGP創英角ﾎﾟｯﾌﾟ体" pitchFamily="50" charset="-128"/>
              </a:rPr>
              <a:t>５．</a:t>
            </a:r>
            <a:r>
              <a:rPr lang="ja-JP" altLang="en-US" sz="2800" b="1">
                <a:solidFill>
                  <a:schemeClr val="bg1"/>
                </a:solidFill>
                <a:effectLst>
                  <a:outerShdw blurRad="38100" dist="38100" dir="2700000" algn="tl">
                    <a:srgbClr val="000000"/>
                  </a:outerShdw>
                </a:effectLst>
                <a:latin typeface="Arial" charset="0"/>
                <a:ea typeface="HGP創英角ﾎﾟｯﾌﾟ体" pitchFamily="50" charset="-128"/>
              </a:rPr>
              <a:t>よい</a:t>
            </a:r>
            <a:r>
              <a:rPr lang="ja-JP" altLang="en-US" sz="3200" b="1">
                <a:solidFill>
                  <a:schemeClr val="bg1"/>
                </a:solidFill>
                <a:effectLst>
                  <a:outerShdw blurRad="38100" dist="38100" dir="2700000" algn="tl">
                    <a:srgbClr val="000000"/>
                  </a:outerShdw>
                </a:effectLst>
                <a:latin typeface="Arial" charset="0"/>
                <a:ea typeface="HGP創英角ﾎﾟｯﾌﾟ体" pitchFamily="50" charset="-128"/>
              </a:rPr>
              <a:t>特性要因図</a:t>
            </a:r>
            <a:r>
              <a:rPr lang="ja-JP" altLang="en-US" sz="2800" b="1">
                <a:solidFill>
                  <a:schemeClr val="bg1"/>
                </a:solidFill>
                <a:effectLst>
                  <a:outerShdw blurRad="38100" dist="38100" dir="2700000" algn="tl">
                    <a:srgbClr val="000000"/>
                  </a:outerShdw>
                </a:effectLst>
                <a:latin typeface="Arial" charset="0"/>
                <a:ea typeface="HGP創英角ﾎﾟｯﾌﾟ体" pitchFamily="50" charset="-128"/>
              </a:rPr>
              <a:t>の</a:t>
            </a:r>
            <a:r>
              <a:rPr lang="ja-JP" altLang="en-US" sz="3200" b="1">
                <a:solidFill>
                  <a:schemeClr val="bg1"/>
                </a:solidFill>
                <a:effectLst>
                  <a:outerShdw blurRad="38100" dist="38100" dir="2700000" algn="tl">
                    <a:srgbClr val="000000"/>
                  </a:outerShdw>
                </a:effectLst>
                <a:latin typeface="Arial" charset="0"/>
                <a:ea typeface="HGP創英角ﾎﾟｯﾌﾟ体" pitchFamily="50" charset="-128"/>
              </a:rPr>
              <a:t>チェックポイント</a:t>
            </a:r>
          </a:p>
        </p:txBody>
      </p:sp>
      <p:sp>
        <p:nvSpPr>
          <p:cNvPr id="309253" name="Text Box 5"/>
          <p:cNvSpPr txBox="1">
            <a:spLocks noChangeArrowheads="1"/>
          </p:cNvSpPr>
          <p:nvPr/>
        </p:nvSpPr>
        <p:spPr bwMode="auto">
          <a:xfrm>
            <a:off x="3633788" y="1168400"/>
            <a:ext cx="4581525" cy="488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lnSpc>
                <a:spcPct val="130000"/>
              </a:lnSpc>
            </a:pPr>
            <a:r>
              <a:rPr lang="ja-JP" altLang="en-US" sz="1200" b="1">
                <a:latin typeface="Arial" charset="0"/>
              </a:rPr>
              <a:t>　</a:t>
            </a:r>
            <a:r>
              <a:rPr lang="en-US" altLang="ja-JP" sz="2000" b="1">
                <a:solidFill>
                  <a:srgbClr val="0033CC"/>
                </a:solidFill>
                <a:latin typeface="Arial" charset="0"/>
              </a:rPr>
              <a:t>《</a:t>
            </a:r>
            <a:r>
              <a:rPr lang="ja-JP" altLang="en-US" sz="2000" b="1">
                <a:solidFill>
                  <a:srgbClr val="0033CC"/>
                </a:solidFill>
                <a:latin typeface="Arial" charset="0"/>
              </a:rPr>
              <a:t>特性要因図のチェックポイント　１０</a:t>
            </a:r>
            <a:r>
              <a:rPr lang="en-US" altLang="ja-JP" sz="2000" b="1">
                <a:solidFill>
                  <a:srgbClr val="0033CC"/>
                </a:solidFill>
                <a:latin typeface="Arial" charset="0"/>
              </a:rPr>
              <a:t>》</a:t>
            </a:r>
            <a:endParaRPr lang="en-US" altLang="ja-JP" sz="2000" b="1">
              <a:latin typeface="Arial" charset="0"/>
            </a:endParaRPr>
          </a:p>
        </p:txBody>
      </p:sp>
      <p:sp>
        <p:nvSpPr>
          <p:cNvPr id="309254" name="Text Box 6"/>
          <p:cNvSpPr txBox="1">
            <a:spLocks noChangeArrowheads="1"/>
          </p:cNvSpPr>
          <p:nvPr/>
        </p:nvSpPr>
        <p:spPr bwMode="auto">
          <a:xfrm>
            <a:off x="560388" y="5783263"/>
            <a:ext cx="7361237" cy="488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nSpc>
                <a:spcPct val="130000"/>
              </a:lnSpc>
            </a:pPr>
            <a:r>
              <a:rPr lang="ja-JP" altLang="en-US" sz="1600" b="1">
                <a:latin typeface="ＭＳ Ｐゴシック" pitchFamily="50" charset="-128"/>
              </a:rPr>
              <a:t>（６）</a:t>
            </a:r>
            <a:r>
              <a:rPr lang="ja-JP" altLang="en-US" sz="2000" b="1">
                <a:latin typeface="ＭＳ Ｐゴシック" pitchFamily="50" charset="-128"/>
              </a:rPr>
              <a:t>要因の重み付けと解析や対策の</a:t>
            </a:r>
            <a:r>
              <a:rPr lang="ja-JP" altLang="en-US" sz="2000" b="1">
                <a:solidFill>
                  <a:srgbClr val="FF3300"/>
                </a:solidFill>
                <a:latin typeface="ＭＳ Ｐゴシック" pitchFamily="50" charset="-128"/>
              </a:rPr>
              <a:t>優先順位</a:t>
            </a:r>
            <a:r>
              <a:rPr lang="ja-JP" altLang="en-US" sz="2000" b="1">
                <a:latin typeface="ＭＳ Ｐゴシック" pitchFamily="50" charset="-128"/>
              </a:rPr>
              <a:t>が決まっているか？</a:t>
            </a:r>
          </a:p>
        </p:txBody>
      </p:sp>
      <p:sp>
        <p:nvSpPr>
          <p:cNvPr id="309255" name="Text Box 7"/>
          <p:cNvSpPr txBox="1">
            <a:spLocks noChangeArrowheads="1"/>
          </p:cNvSpPr>
          <p:nvPr/>
        </p:nvSpPr>
        <p:spPr bwMode="auto">
          <a:xfrm>
            <a:off x="560388" y="5016500"/>
            <a:ext cx="6961187" cy="488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nSpc>
                <a:spcPct val="130000"/>
              </a:lnSpc>
            </a:pPr>
            <a:r>
              <a:rPr lang="ja-JP" altLang="en-US" sz="1600" b="1">
                <a:latin typeface="ＭＳ Ｐゴシック" pitchFamily="50" charset="-128"/>
              </a:rPr>
              <a:t>（５）</a:t>
            </a:r>
            <a:r>
              <a:rPr lang="ja-JP" altLang="en-US" sz="2000" b="1">
                <a:latin typeface="ＭＳ Ｐゴシック" pitchFamily="50" charset="-128"/>
              </a:rPr>
              <a:t>特性に</a:t>
            </a:r>
            <a:r>
              <a:rPr lang="ja-JP" altLang="en-US" sz="2000" b="1">
                <a:solidFill>
                  <a:srgbClr val="FF3300"/>
                </a:solidFill>
                <a:latin typeface="ＭＳ Ｐゴシック" pitchFamily="50" charset="-128"/>
              </a:rPr>
              <a:t>関係のない要因</a:t>
            </a:r>
            <a:r>
              <a:rPr lang="ja-JP" altLang="en-US" sz="2000" b="1">
                <a:latin typeface="ＭＳ Ｐゴシック" pitchFamily="50" charset="-128"/>
              </a:rPr>
              <a:t>が並んでいないか？</a:t>
            </a:r>
            <a:endParaRPr lang="ja-JP" altLang="en-US" sz="1400" b="1">
              <a:latin typeface="ＭＳ Ｐゴシック" pitchFamily="50" charset="-128"/>
            </a:endParaRPr>
          </a:p>
        </p:txBody>
      </p:sp>
      <p:sp>
        <p:nvSpPr>
          <p:cNvPr id="309256" name="Text Box 8"/>
          <p:cNvSpPr txBox="1">
            <a:spLocks noChangeArrowheads="1"/>
          </p:cNvSpPr>
          <p:nvPr/>
        </p:nvSpPr>
        <p:spPr bwMode="auto">
          <a:xfrm>
            <a:off x="560388" y="4341813"/>
            <a:ext cx="628173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b="1">
                <a:latin typeface="ＭＳ Ｐゴシック" pitchFamily="50" charset="-128"/>
              </a:rPr>
              <a:t>（４）</a:t>
            </a:r>
            <a:r>
              <a:rPr lang="ja-JP" altLang="en-US" sz="2000" b="1">
                <a:latin typeface="ＭＳ Ｐゴシック" pitchFamily="50" charset="-128"/>
              </a:rPr>
              <a:t>要因の</a:t>
            </a:r>
            <a:r>
              <a:rPr lang="ja-JP" altLang="en-US" sz="2000" b="1">
                <a:solidFill>
                  <a:srgbClr val="FF3300"/>
                </a:solidFill>
                <a:latin typeface="ＭＳ Ｐゴシック" pitchFamily="50" charset="-128"/>
              </a:rPr>
              <a:t>大きさが逆</a:t>
            </a:r>
            <a:r>
              <a:rPr lang="ja-JP" altLang="en-US" sz="2000" b="1">
                <a:latin typeface="ＭＳ Ｐゴシック" pitchFamily="50" charset="-128"/>
              </a:rPr>
              <a:t>になっていないか？</a:t>
            </a:r>
          </a:p>
        </p:txBody>
      </p:sp>
      <p:sp>
        <p:nvSpPr>
          <p:cNvPr id="309257" name="Text Box 9"/>
          <p:cNvSpPr txBox="1">
            <a:spLocks noChangeArrowheads="1"/>
          </p:cNvSpPr>
          <p:nvPr/>
        </p:nvSpPr>
        <p:spPr bwMode="auto">
          <a:xfrm>
            <a:off x="560388" y="3667125"/>
            <a:ext cx="668178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b="1">
                <a:latin typeface="ＭＳ Ｐゴシック" pitchFamily="50" charset="-128"/>
              </a:rPr>
              <a:t>（３）</a:t>
            </a:r>
            <a:r>
              <a:rPr lang="ja-JP" altLang="en-US" sz="2000" b="1">
                <a:latin typeface="ＭＳ Ｐゴシック" pitchFamily="50" charset="-128"/>
              </a:rPr>
              <a:t>大骨</a:t>
            </a:r>
            <a:r>
              <a:rPr lang="en-US" altLang="ja-JP" sz="2000" b="1">
                <a:latin typeface="ＭＳ Ｐゴシック" pitchFamily="50" charset="-128"/>
              </a:rPr>
              <a:t>,</a:t>
            </a:r>
            <a:r>
              <a:rPr lang="ja-JP" altLang="en-US" sz="2000" b="1">
                <a:latin typeface="ＭＳ Ｐゴシック" pitchFamily="50" charset="-128"/>
              </a:rPr>
              <a:t>中骨</a:t>
            </a:r>
            <a:r>
              <a:rPr lang="en-US" altLang="ja-JP" sz="2000" b="1">
                <a:latin typeface="ＭＳ Ｐゴシック" pitchFamily="50" charset="-128"/>
              </a:rPr>
              <a:t>,</a:t>
            </a:r>
            <a:r>
              <a:rPr lang="ja-JP" altLang="en-US" sz="2000" b="1">
                <a:latin typeface="ＭＳ Ｐゴシック" pitchFamily="50" charset="-128"/>
              </a:rPr>
              <a:t>小骨が</a:t>
            </a:r>
            <a:r>
              <a:rPr lang="ja-JP" altLang="en-US" sz="2000" b="1">
                <a:solidFill>
                  <a:srgbClr val="FF3300"/>
                </a:solidFill>
                <a:latin typeface="ＭＳ Ｐゴシック" pitchFamily="50" charset="-128"/>
              </a:rPr>
              <a:t>系統だてられて整理</a:t>
            </a:r>
            <a:r>
              <a:rPr lang="ja-JP" altLang="en-US" sz="2000" b="1">
                <a:latin typeface="ＭＳ Ｐゴシック" pitchFamily="50" charset="-128"/>
              </a:rPr>
              <a:t>されているか？</a:t>
            </a:r>
          </a:p>
        </p:txBody>
      </p:sp>
      <p:sp>
        <p:nvSpPr>
          <p:cNvPr id="309258" name="Text Box 10"/>
          <p:cNvSpPr txBox="1">
            <a:spLocks noChangeArrowheads="1"/>
          </p:cNvSpPr>
          <p:nvPr/>
        </p:nvSpPr>
        <p:spPr bwMode="auto">
          <a:xfrm>
            <a:off x="560388" y="2503488"/>
            <a:ext cx="8023225" cy="885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nSpc>
                <a:spcPct val="130000"/>
              </a:lnSpc>
            </a:pPr>
            <a:r>
              <a:rPr lang="ja-JP" altLang="en-US" sz="1600" b="1">
                <a:latin typeface="ＭＳ Ｐゴシック" pitchFamily="50" charset="-128"/>
              </a:rPr>
              <a:t>（２）</a:t>
            </a:r>
            <a:r>
              <a:rPr lang="ja-JP" altLang="en-US" sz="2000" b="1">
                <a:latin typeface="ＭＳ Ｐゴシック" pitchFamily="50" charset="-128"/>
              </a:rPr>
              <a:t>末端の要因について、</a:t>
            </a:r>
            <a:r>
              <a:rPr lang="ja-JP" altLang="en-US" sz="2000" b="1">
                <a:solidFill>
                  <a:srgbClr val="FF3300"/>
                </a:solidFill>
                <a:latin typeface="ＭＳ Ｐゴシック" pitchFamily="50" charset="-128"/>
              </a:rPr>
              <a:t>具体的な行動</a:t>
            </a:r>
            <a:r>
              <a:rPr lang="ja-JP" altLang="en-US" sz="2000" b="1">
                <a:latin typeface="ＭＳ Ｐゴシック" pitchFamily="50" charset="-128"/>
              </a:rPr>
              <a:t>（データを取ったり、条件を変え　　　　たり出来る）の取れるところまで細かく 抽出されているか　？</a:t>
            </a:r>
          </a:p>
        </p:txBody>
      </p:sp>
      <p:sp>
        <p:nvSpPr>
          <p:cNvPr id="309259" name="Text Box 11"/>
          <p:cNvSpPr txBox="1">
            <a:spLocks noChangeArrowheads="1"/>
          </p:cNvSpPr>
          <p:nvPr/>
        </p:nvSpPr>
        <p:spPr bwMode="auto">
          <a:xfrm>
            <a:off x="560388" y="1828800"/>
            <a:ext cx="713898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b="1">
                <a:latin typeface="ＭＳ Ｐゴシック" pitchFamily="50" charset="-128"/>
              </a:rPr>
              <a:t>（１）</a:t>
            </a:r>
            <a:r>
              <a:rPr lang="ja-JP" altLang="en-US" sz="2000" b="1">
                <a:latin typeface="ＭＳ Ｐゴシック" pitchFamily="50" charset="-128"/>
              </a:rPr>
              <a:t>要因の摘出に</a:t>
            </a:r>
            <a:r>
              <a:rPr lang="ja-JP" altLang="en-US" sz="2000" b="1">
                <a:solidFill>
                  <a:srgbClr val="FF3300"/>
                </a:solidFill>
                <a:latin typeface="ＭＳ Ｐゴシック" pitchFamily="50" charset="-128"/>
              </a:rPr>
              <a:t>漏れや抜け</a:t>
            </a:r>
            <a:r>
              <a:rPr lang="ja-JP" altLang="en-US" sz="2000" b="1">
                <a:latin typeface="ＭＳ Ｐゴシック" pitchFamily="50" charset="-128"/>
              </a:rPr>
              <a:t>がないか？</a:t>
            </a:r>
          </a:p>
        </p:txBody>
      </p:sp>
      <p:pic>
        <p:nvPicPr>
          <p:cNvPr id="309260" name="Picture 12" descr="0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0288" y="4078288"/>
            <a:ext cx="2406650" cy="1431925"/>
          </a:xfrm>
          <a:prstGeom prst="rect">
            <a:avLst/>
          </a:prstGeom>
          <a:noFill/>
          <a:extLst>
            <a:ext uri="{909E8E84-426E-40DD-AFC4-6F175D3DCCD1}">
              <a14:hiddenFill xmlns:a14="http://schemas.microsoft.com/office/drawing/2010/main">
                <a:solidFill>
                  <a:srgbClr val="FFFFFF"/>
                </a:solidFill>
              </a14:hiddenFill>
            </a:ext>
          </a:extLst>
        </p:spPr>
      </p:pic>
      <p:sp>
        <p:nvSpPr>
          <p:cNvPr id="309262" name="Text Box 14"/>
          <p:cNvSpPr txBox="1">
            <a:spLocks noChangeArrowheads="1"/>
          </p:cNvSpPr>
          <p:nvPr/>
        </p:nvSpPr>
        <p:spPr bwMode="auto">
          <a:xfrm>
            <a:off x="7888288" y="4217988"/>
            <a:ext cx="5461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a:t>OK</a:t>
            </a:r>
          </a:p>
        </p:txBody>
      </p:sp>
      <p:sp>
        <p:nvSpPr>
          <p:cNvPr id="309263" name="Text Box 15"/>
          <p:cNvSpPr txBox="1">
            <a:spLocks noChangeArrowheads="1"/>
          </p:cNvSpPr>
          <p:nvPr/>
        </p:nvSpPr>
        <p:spPr bwMode="auto">
          <a:xfrm>
            <a:off x="6169025" y="4489450"/>
            <a:ext cx="5461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a:t>NO</a:t>
            </a:r>
          </a:p>
        </p:txBody>
      </p:sp>
      <p:sp>
        <p:nvSpPr>
          <p:cNvPr id="309264" name="Text Box 16"/>
          <p:cNvSpPr txBox="1">
            <a:spLocks noChangeArrowheads="1"/>
          </p:cNvSpPr>
          <p:nvPr/>
        </p:nvSpPr>
        <p:spPr bwMode="auto">
          <a:xfrm>
            <a:off x="8405813" y="100013"/>
            <a:ext cx="7381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a:t>P</a:t>
            </a:r>
            <a:r>
              <a:rPr lang="ja-JP" altLang="en-US" sz="1600"/>
              <a:t>５１</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09259"/>
                                        </p:tgtEl>
                                        <p:attrNameLst>
                                          <p:attrName>style.visibility</p:attrName>
                                        </p:attrNameLst>
                                      </p:cBhvr>
                                      <p:to>
                                        <p:strVal val="visible"/>
                                      </p:to>
                                    </p:set>
                                    <p:anim calcmode="lin" valueType="num">
                                      <p:cBhvr additive="base">
                                        <p:cTn id="7" dur="500" fill="hold"/>
                                        <p:tgtEl>
                                          <p:spTgt spid="309259"/>
                                        </p:tgtEl>
                                        <p:attrNameLst>
                                          <p:attrName>ppt_x</p:attrName>
                                        </p:attrNameLst>
                                      </p:cBhvr>
                                      <p:tavLst>
                                        <p:tav tm="0">
                                          <p:val>
                                            <p:strVal val="0-#ppt_w/2"/>
                                          </p:val>
                                        </p:tav>
                                        <p:tav tm="100000">
                                          <p:val>
                                            <p:strVal val="#ppt_x"/>
                                          </p:val>
                                        </p:tav>
                                      </p:tavLst>
                                    </p:anim>
                                    <p:anim calcmode="lin" valueType="num">
                                      <p:cBhvr additive="base">
                                        <p:cTn id="8" dur="500" fill="hold"/>
                                        <p:tgtEl>
                                          <p:spTgt spid="309259"/>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09258"/>
                                        </p:tgtEl>
                                        <p:attrNameLst>
                                          <p:attrName>style.visibility</p:attrName>
                                        </p:attrNameLst>
                                      </p:cBhvr>
                                      <p:to>
                                        <p:strVal val="visible"/>
                                      </p:to>
                                    </p:set>
                                    <p:anim calcmode="lin" valueType="num">
                                      <p:cBhvr additive="base">
                                        <p:cTn id="13" dur="500" fill="hold"/>
                                        <p:tgtEl>
                                          <p:spTgt spid="309258"/>
                                        </p:tgtEl>
                                        <p:attrNameLst>
                                          <p:attrName>ppt_x</p:attrName>
                                        </p:attrNameLst>
                                      </p:cBhvr>
                                      <p:tavLst>
                                        <p:tav tm="0">
                                          <p:val>
                                            <p:strVal val="0-#ppt_w/2"/>
                                          </p:val>
                                        </p:tav>
                                        <p:tav tm="100000">
                                          <p:val>
                                            <p:strVal val="#ppt_x"/>
                                          </p:val>
                                        </p:tav>
                                      </p:tavLst>
                                    </p:anim>
                                    <p:anim calcmode="lin" valueType="num">
                                      <p:cBhvr additive="base">
                                        <p:cTn id="14" dur="500" fill="hold"/>
                                        <p:tgtEl>
                                          <p:spTgt spid="309258"/>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09257"/>
                                        </p:tgtEl>
                                        <p:attrNameLst>
                                          <p:attrName>style.visibility</p:attrName>
                                        </p:attrNameLst>
                                      </p:cBhvr>
                                      <p:to>
                                        <p:strVal val="visible"/>
                                      </p:to>
                                    </p:set>
                                    <p:anim calcmode="lin" valueType="num">
                                      <p:cBhvr additive="base">
                                        <p:cTn id="19" dur="500" fill="hold"/>
                                        <p:tgtEl>
                                          <p:spTgt spid="309257"/>
                                        </p:tgtEl>
                                        <p:attrNameLst>
                                          <p:attrName>ppt_x</p:attrName>
                                        </p:attrNameLst>
                                      </p:cBhvr>
                                      <p:tavLst>
                                        <p:tav tm="0">
                                          <p:val>
                                            <p:strVal val="0-#ppt_w/2"/>
                                          </p:val>
                                        </p:tav>
                                        <p:tav tm="100000">
                                          <p:val>
                                            <p:strVal val="#ppt_x"/>
                                          </p:val>
                                        </p:tav>
                                      </p:tavLst>
                                    </p:anim>
                                    <p:anim calcmode="lin" valueType="num">
                                      <p:cBhvr additive="base">
                                        <p:cTn id="20" dur="500" fill="hold"/>
                                        <p:tgtEl>
                                          <p:spTgt spid="309257"/>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09256"/>
                                        </p:tgtEl>
                                        <p:attrNameLst>
                                          <p:attrName>style.visibility</p:attrName>
                                        </p:attrNameLst>
                                      </p:cBhvr>
                                      <p:to>
                                        <p:strVal val="visible"/>
                                      </p:to>
                                    </p:set>
                                    <p:anim calcmode="lin" valueType="num">
                                      <p:cBhvr additive="base">
                                        <p:cTn id="25" dur="500" fill="hold"/>
                                        <p:tgtEl>
                                          <p:spTgt spid="309256"/>
                                        </p:tgtEl>
                                        <p:attrNameLst>
                                          <p:attrName>ppt_x</p:attrName>
                                        </p:attrNameLst>
                                      </p:cBhvr>
                                      <p:tavLst>
                                        <p:tav tm="0">
                                          <p:val>
                                            <p:strVal val="0-#ppt_w/2"/>
                                          </p:val>
                                        </p:tav>
                                        <p:tav tm="100000">
                                          <p:val>
                                            <p:strVal val="#ppt_x"/>
                                          </p:val>
                                        </p:tav>
                                      </p:tavLst>
                                    </p:anim>
                                    <p:anim calcmode="lin" valueType="num">
                                      <p:cBhvr additive="base">
                                        <p:cTn id="26" dur="500" fill="hold"/>
                                        <p:tgtEl>
                                          <p:spTgt spid="309256"/>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09255"/>
                                        </p:tgtEl>
                                        <p:attrNameLst>
                                          <p:attrName>style.visibility</p:attrName>
                                        </p:attrNameLst>
                                      </p:cBhvr>
                                      <p:to>
                                        <p:strVal val="visible"/>
                                      </p:to>
                                    </p:set>
                                    <p:anim calcmode="lin" valueType="num">
                                      <p:cBhvr additive="base">
                                        <p:cTn id="31" dur="500" fill="hold"/>
                                        <p:tgtEl>
                                          <p:spTgt spid="309255"/>
                                        </p:tgtEl>
                                        <p:attrNameLst>
                                          <p:attrName>ppt_x</p:attrName>
                                        </p:attrNameLst>
                                      </p:cBhvr>
                                      <p:tavLst>
                                        <p:tav tm="0">
                                          <p:val>
                                            <p:strVal val="0-#ppt_w/2"/>
                                          </p:val>
                                        </p:tav>
                                        <p:tav tm="100000">
                                          <p:val>
                                            <p:strVal val="#ppt_x"/>
                                          </p:val>
                                        </p:tav>
                                      </p:tavLst>
                                    </p:anim>
                                    <p:anim calcmode="lin" valueType="num">
                                      <p:cBhvr additive="base">
                                        <p:cTn id="32" dur="500" fill="hold"/>
                                        <p:tgtEl>
                                          <p:spTgt spid="309255"/>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09254"/>
                                        </p:tgtEl>
                                        <p:attrNameLst>
                                          <p:attrName>style.visibility</p:attrName>
                                        </p:attrNameLst>
                                      </p:cBhvr>
                                      <p:to>
                                        <p:strVal val="visible"/>
                                      </p:to>
                                    </p:set>
                                    <p:anim calcmode="lin" valueType="num">
                                      <p:cBhvr additive="base">
                                        <p:cTn id="37" dur="500" fill="hold"/>
                                        <p:tgtEl>
                                          <p:spTgt spid="309254"/>
                                        </p:tgtEl>
                                        <p:attrNameLst>
                                          <p:attrName>ppt_x</p:attrName>
                                        </p:attrNameLst>
                                      </p:cBhvr>
                                      <p:tavLst>
                                        <p:tav tm="0">
                                          <p:val>
                                            <p:strVal val="0-#ppt_w/2"/>
                                          </p:val>
                                        </p:tav>
                                        <p:tav tm="100000">
                                          <p:val>
                                            <p:strVal val="#ppt_x"/>
                                          </p:val>
                                        </p:tav>
                                      </p:tavLst>
                                    </p:anim>
                                    <p:anim calcmode="lin" valueType="num">
                                      <p:cBhvr additive="base">
                                        <p:cTn id="38" dur="500" fill="hold"/>
                                        <p:tgtEl>
                                          <p:spTgt spid="30925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9254" grpId="0" autoUpdateAnimBg="0"/>
      <p:bldP spid="309255" grpId="0" autoUpdateAnimBg="0"/>
      <p:bldP spid="309256" grpId="0" autoUpdateAnimBg="0"/>
      <p:bldP spid="309257" grpId="0" autoUpdateAnimBg="0"/>
      <p:bldP spid="309258" grpId="0" autoUpdateAnimBg="0"/>
      <p:bldP spid="309259" grpId="0" autoUpdateAnimBg="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274" name="Rectangle 2"/>
          <p:cNvSpPr>
            <a:spLocks noChangeArrowheads="1"/>
          </p:cNvSpPr>
          <p:nvPr/>
        </p:nvSpPr>
        <p:spPr bwMode="auto">
          <a:xfrm>
            <a:off x="350838" y="414338"/>
            <a:ext cx="8466137" cy="6105525"/>
          </a:xfrm>
          <a:prstGeom prst="rect">
            <a:avLst/>
          </a:prstGeom>
          <a:solidFill>
            <a:schemeClr val="bg1"/>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0275" name="Text Box 3"/>
          <p:cNvSpPr txBox="1">
            <a:spLocks noChangeArrowheads="1"/>
          </p:cNvSpPr>
          <p:nvPr/>
        </p:nvSpPr>
        <p:spPr bwMode="auto">
          <a:xfrm>
            <a:off x="850900" y="5594350"/>
            <a:ext cx="6696075"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nSpc>
                <a:spcPct val="170000"/>
              </a:lnSpc>
            </a:pPr>
            <a:r>
              <a:rPr lang="ja-JP" altLang="en-US" sz="1600" b="1">
                <a:latin typeface="Arial" charset="0"/>
              </a:rPr>
              <a:t>（</a:t>
            </a:r>
            <a:r>
              <a:rPr lang="en-US" altLang="ja-JP" sz="1600" b="1">
                <a:latin typeface="Arial" charset="0"/>
              </a:rPr>
              <a:t>10</a:t>
            </a:r>
            <a:r>
              <a:rPr lang="ja-JP" altLang="en-US" sz="1600" b="1">
                <a:latin typeface="Arial" charset="0"/>
              </a:rPr>
              <a:t>）</a:t>
            </a:r>
            <a:r>
              <a:rPr lang="ja-JP" altLang="en-US" sz="2000" b="1">
                <a:latin typeface="Arial" charset="0"/>
              </a:rPr>
              <a:t>関係する</a:t>
            </a:r>
            <a:r>
              <a:rPr lang="ja-JP" altLang="en-US" sz="2000" b="1">
                <a:solidFill>
                  <a:srgbClr val="FF3300"/>
                </a:solidFill>
                <a:latin typeface="Arial" charset="0"/>
              </a:rPr>
              <a:t>多くの人達の意見</a:t>
            </a:r>
            <a:r>
              <a:rPr lang="ja-JP" altLang="en-US" sz="2000" b="1">
                <a:latin typeface="Arial" charset="0"/>
              </a:rPr>
              <a:t>がもりこまれているか？</a:t>
            </a:r>
            <a:endParaRPr lang="ja-JP" altLang="en-US" sz="2000" b="1"/>
          </a:p>
        </p:txBody>
      </p:sp>
      <p:sp>
        <p:nvSpPr>
          <p:cNvPr id="310276" name="Text Box 4"/>
          <p:cNvSpPr txBox="1">
            <a:spLocks noChangeArrowheads="1"/>
          </p:cNvSpPr>
          <p:nvPr/>
        </p:nvSpPr>
        <p:spPr bwMode="auto">
          <a:xfrm>
            <a:off x="850900" y="4275138"/>
            <a:ext cx="6873875" cy="1127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nSpc>
                <a:spcPct val="170000"/>
              </a:lnSpc>
            </a:pPr>
            <a:r>
              <a:rPr lang="ja-JP" altLang="en-US" sz="1600" b="1">
                <a:latin typeface="Arial" charset="0"/>
              </a:rPr>
              <a:t>（９）</a:t>
            </a:r>
            <a:r>
              <a:rPr lang="ja-JP" altLang="en-US" sz="2000" b="1">
                <a:latin typeface="Arial" charset="0"/>
              </a:rPr>
              <a:t>特性は、データの取れる</a:t>
            </a:r>
            <a:r>
              <a:rPr lang="ja-JP" altLang="en-US" sz="2000" b="1">
                <a:solidFill>
                  <a:srgbClr val="FF3300"/>
                </a:solidFill>
                <a:latin typeface="Arial" charset="0"/>
              </a:rPr>
              <a:t>具体的</a:t>
            </a:r>
            <a:r>
              <a:rPr lang="ja-JP" altLang="en-US" sz="2000" b="1">
                <a:latin typeface="Arial" charset="0"/>
              </a:rPr>
              <a:t>な、</a:t>
            </a:r>
          </a:p>
          <a:p>
            <a:pPr>
              <a:lnSpc>
                <a:spcPct val="170000"/>
              </a:lnSpc>
            </a:pPr>
            <a:r>
              <a:rPr lang="ja-JP" altLang="en-US" sz="2000" b="1">
                <a:solidFill>
                  <a:srgbClr val="FF3300"/>
                </a:solidFill>
                <a:latin typeface="Arial" charset="0"/>
              </a:rPr>
              <a:t>　　　誰が見てもわかる</a:t>
            </a:r>
            <a:r>
              <a:rPr lang="ja-JP" altLang="en-US" sz="2000" b="1">
                <a:latin typeface="Arial" charset="0"/>
              </a:rPr>
              <a:t>表現になっているか？</a:t>
            </a:r>
            <a:endParaRPr lang="ja-JP" altLang="en-US" sz="2000" b="1"/>
          </a:p>
        </p:txBody>
      </p:sp>
      <p:sp>
        <p:nvSpPr>
          <p:cNvPr id="310277" name="Text Box 5"/>
          <p:cNvSpPr txBox="1">
            <a:spLocks noChangeArrowheads="1"/>
          </p:cNvSpPr>
          <p:nvPr/>
        </p:nvSpPr>
        <p:spPr bwMode="auto">
          <a:xfrm>
            <a:off x="850900" y="1403350"/>
            <a:ext cx="6797675" cy="2679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nSpc>
                <a:spcPct val="170000"/>
              </a:lnSpc>
            </a:pPr>
            <a:r>
              <a:rPr lang="ja-JP" altLang="en-US" sz="1600" b="1">
                <a:latin typeface="Arial" charset="0"/>
              </a:rPr>
              <a:t>（８）</a:t>
            </a:r>
            <a:r>
              <a:rPr lang="ja-JP" altLang="en-US" sz="2000" b="1">
                <a:solidFill>
                  <a:srgbClr val="FF3300"/>
                </a:solidFill>
                <a:latin typeface="Arial" charset="0"/>
              </a:rPr>
              <a:t>水準</a:t>
            </a:r>
            <a:r>
              <a:rPr lang="ja-JP" altLang="en-US" sz="2000" b="1">
                <a:latin typeface="Arial" charset="0"/>
              </a:rPr>
              <a:t>ばかり並べた特性水準図（例えば、“年齢の要因”</a:t>
            </a:r>
          </a:p>
          <a:p>
            <a:pPr>
              <a:lnSpc>
                <a:spcPct val="170000"/>
              </a:lnSpc>
            </a:pPr>
            <a:r>
              <a:rPr lang="ja-JP" altLang="en-US" sz="2000" b="1">
                <a:latin typeface="Arial" charset="0"/>
              </a:rPr>
              <a:t>　　　　として２０代、３０代、４０代、５０代、“寸法の要因”として</a:t>
            </a:r>
          </a:p>
          <a:p>
            <a:pPr>
              <a:lnSpc>
                <a:spcPct val="170000"/>
              </a:lnSpc>
            </a:pPr>
            <a:r>
              <a:rPr lang="ja-JP" altLang="en-US" sz="2000" b="1">
                <a:latin typeface="Arial" charset="0"/>
              </a:rPr>
              <a:t>　　　　長い、普通、短い、“温度の要因”として７００度、８００度、</a:t>
            </a:r>
          </a:p>
          <a:p>
            <a:pPr>
              <a:lnSpc>
                <a:spcPct val="170000"/>
              </a:lnSpc>
            </a:pPr>
            <a:r>
              <a:rPr lang="ja-JP" altLang="en-US" sz="2000" b="1">
                <a:latin typeface="Arial" charset="0"/>
              </a:rPr>
              <a:t>　　　　９００度、１０００度というように水準を羅列したもの）とな</a:t>
            </a:r>
          </a:p>
          <a:p>
            <a:pPr>
              <a:lnSpc>
                <a:spcPct val="170000"/>
              </a:lnSpc>
            </a:pPr>
            <a:r>
              <a:rPr lang="ja-JP" altLang="en-US" sz="2000" b="1">
                <a:latin typeface="Arial" charset="0"/>
              </a:rPr>
              <a:t>　　　　っていないか？</a:t>
            </a:r>
          </a:p>
        </p:txBody>
      </p:sp>
      <p:sp>
        <p:nvSpPr>
          <p:cNvPr id="310278" name="Text Box 6"/>
          <p:cNvSpPr txBox="1">
            <a:spLocks noChangeArrowheads="1"/>
          </p:cNvSpPr>
          <p:nvPr/>
        </p:nvSpPr>
        <p:spPr bwMode="auto">
          <a:xfrm>
            <a:off x="850900" y="814388"/>
            <a:ext cx="547211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b="1">
                <a:latin typeface="Arial" charset="0"/>
              </a:rPr>
              <a:t>（７）</a:t>
            </a:r>
            <a:r>
              <a:rPr lang="ja-JP" altLang="en-US" sz="2000" b="1">
                <a:solidFill>
                  <a:srgbClr val="FF3300"/>
                </a:solidFill>
                <a:latin typeface="Arial" charset="0"/>
              </a:rPr>
              <a:t>抽象的な表現</a:t>
            </a:r>
            <a:r>
              <a:rPr lang="ja-JP" altLang="en-US" sz="2000" b="1">
                <a:latin typeface="Arial" charset="0"/>
              </a:rPr>
              <a:t>の要因はないか？</a:t>
            </a:r>
          </a:p>
        </p:txBody>
      </p:sp>
      <p:pic>
        <p:nvPicPr>
          <p:cNvPr id="310279" name="Picture 7" descr="00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62613" y="3709988"/>
            <a:ext cx="2936875" cy="1776412"/>
          </a:xfrm>
          <a:prstGeom prst="rect">
            <a:avLst/>
          </a:prstGeom>
          <a:noFill/>
          <a:extLst>
            <a:ext uri="{909E8E84-426E-40DD-AFC4-6F175D3DCCD1}">
              <a14:hiddenFill xmlns:a14="http://schemas.microsoft.com/office/drawing/2010/main">
                <a:solidFill>
                  <a:srgbClr val="FFFFFF"/>
                </a:solidFill>
              </a14:hiddenFill>
            </a:ext>
          </a:extLst>
        </p:spPr>
      </p:pic>
      <p:sp>
        <p:nvSpPr>
          <p:cNvPr id="310281" name="Text Box 9"/>
          <p:cNvSpPr txBox="1">
            <a:spLocks noChangeArrowheads="1"/>
          </p:cNvSpPr>
          <p:nvPr/>
        </p:nvSpPr>
        <p:spPr bwMode="auto">
          <a:xfrm>
            <a:off x="8405813" y="100013"/>
            <a:ext cx="7381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a:t>P</a:t>
            </a:r>
            <a:r>
              <a:rPr lang="ja-JP" altLang="en-US" sz="1600"/>
              <a:t>５２</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10278"/>
                                        </p:tgtEl>
                                        <p:attrNameLst>
                                          <p:attrName>style.visibility</p:attrName>
                                        </p:attrNameLst>
                                      </p:cBhvr>
                                      <p:to>
                                        <p:strVal val="visible"/>
                                      </p:to>
                                    </p:set>
                                    <p:anim calcmode="lin" valueType="num">
                                      <p:cBhvr additive="base">
                                        <p:cTn id="7" dur="500" fill="hold"/>
                                        <p:tgtEl>
                                          <p:spTgt spid="310278"/>
                                        </p:tgtEl>
                                        <p:attrNameLst>
                                          <p:attrName>ppt_x</p:attrName>
                                        </p:attrNameLst>
                                      </p:cBhvr>
                                      <p:tavLst>
                                        <p:tav tm="0">
                                          <p:val>
                                            <p:strVal val="0-#ppt_w/2"/>
                                          </p:val>
                                        </p:tav>
                                        <p:tav tm="100000">
                                          <p:val>
                                            <p:strVal val="#ppt_x"/>
                                          </p:val>
                                        </p:tav>
                                      </p:tavLst>
                                    </p:anim>
                                    <p:anim calcmode="lin" valueType="num">
                                      <p:cBhvr additive="base">
                                        <p:cTn id="8" dur="500" fill="hold"/>
                                        <p:tgtEl>
                                          <p:spTgt spid="310278"/>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10277"/>
                                        </p:tgtEl>
                                        <p:attrNameLst>
                                          <p:attrName>style.visibility</p:attrName>
                                        </p:attrNameLst>
                                      </p:cBhvr>
                                      <p:to>
                                        <p:strVal val="visible"/>
                                      </p:to>
                                    </p:set>
                                    <p:anim calcmode="lin" valueType="num">
                                      <p:cBhvr additive="base">
                                        <p:cTn id="13" dur="500" fill="hold"/>
                                        <p:tgtEl>
                                          <p:spTgt spid="310277"/>
                                        </p:tgtEl>
                                        <p:attrNameLst>
                                          <p:attrName>ppt_x</p:attrName>
                                        </p:attrNameLst>
                                      </p:cBhvr>
                                      <p:tavLst>
                                        <p:tav tm="0">
                                          <p:val>
                                            <p:strVal val="0-#ppt_w/2"/>
                                          </p:val>
                                        </p:tav>
                                        <p:tav tm="100000">
                                          <p:val>
                                            <p:strVal val="#ppt_x"/>
                                          </p:val>
                                        </p:tav>
                                      </p:tavLst>
                                    </p:anim>
                                    <p:anim calcmode="lin" valueType="num">
                                      <p:cBhvr additive="base">
                                        <p:cTn id="14" dur="500" fill="hold"/>
                                        <p:tgtEl>
                                          <p:spTgt spid="310277"/>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10276"/>
                                        </p:tgtEl>
                                        <p:attrNameLst>
                                          <p:attrName>style.visibility</p:attrName>
                                        </p:attrNameLst>
                                      </p:cBhvr>
                                      <p:to>
                                        <p:strVal val="visible"/>
                                      </p:to>
                                    </p:set>
                                    <p:anim calcmode="lin" valueType="num">
                                      <p:cBhvr additive="base">
                                        <p:cTn id="19" dur="500" fill="hold"/>
                                        <p:tgtEl>
                                          <p:spTgt spid="310276"/>
                                        </p:tgtEl>
                                        <p:attrNameLst>
                                          <p:attrName>ppt_x</p:attrName>
                                        </p:attrNameLst>
                                      </p:cBhvr>
                                      <p:tavLst>
                                        <p:tav tm="0">
                                          <p:val>
                                            <p:strVal val="0-#ppt_w/2"/>
                                          </p:val>
                                        </p:tav>
                                        <p:tav tm="100000">
                                          <p:val>
                                            <p:strVal val="#ppt_x"/>
                                          </p:val>
                                        </p:tav>
                                      </p:tavLst>
                                    </p:anim>
                                    <p:anim calcmode="lin" valueType="num">
                                      <p:cBhvr additive="base">
                                        <p:cTn id="20" dur="500" fill="hold"/>
                                        <p:tgtEl>
                                          <p:spTgt spid="310276"/>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10275"/>
                                        </p:tgtEl>
                                        <p:attrNameLst>
                                          <p:attrName>style.visibility</p:attrName>
                                        </p:attrNameLst>
                                      </p:cBhvr>
                                      <p:to>
                                        <p:strVal val="visible"/>
                                      </p:to>
                                    </p:set>
                                    <p:anim calcmode="lin" valueType="num">
                                      <p:cBhvr additive="base">
                                        <p:cTn id="25" dur="500" fill="hold"/>
                                        <p:tgtEl>
                                          <p:spTgt spid="310275"/>
                                        </p:tgtEl>
                                        <p:attrNameLst>
                                          <p:attrName>ppt_x</p:attrName>
                                        </p:attrNameLst>
                                      </p:cBhvr>
                                      <p:tavLst>
                                        <p:tav tm="0">
                                          <p:val>
                                            <p:strVal val="0-#ppt_w/2"/>
                                          </p:val>
                                        </p:tav>
                                        <p:tav tm="100000">
                                          <p:val>
                                            <p:strVal val="#ppt_x"/>
                                          </p:val>
                                        </p:tav>
                                      </p:tavLst>
                                    </p:anim>
                                    <p:anim calcmode="lin" valueType="num">
                                      <p:cBhvr additive="base">
                                        <p:cTn id="26" dur="500" fill="hold"/>
                                        <p:tgtEl>
                                          <p:spTgt spid="31027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0275" grpId="0" autoUpdateAnimBg="0"/>
      <p:bldP spid="310276" grpId="0" autoUpdateAnimBg="0"/>
      <p:bldP spid="310277" grpId="0" autoUpdateAnimBg="0"/>
      <p:bldP spid="310278" grpId="0" autoUpdateAnimBg="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298" name="Rectangle 2"/>
          <p:cNvSpPr>
            <a:spLocks noChangeArrowheads="1"/>
          </p:cNvSpPr>
          <p:nvPr/>
        </p:nvSpPr>
        <p:spPr bwMode="auto">
          <a:xfrm>
            <a:off x="463550" y="1241425"/>
            <a:ext cx="8081963" cy="5338763"/>
          </a:xfrm>
          <a:prstGeom prst="rect">
            <a:avLst/>
          </a:prstGeom>
          <a:solidFill>
            <a:schemeClr val="bg1"/>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1299" name="Text Box 3"/>
          <p:cNvSpPr txBox="1">
            <a:spLocks noChangeArrowheads="1"/>
          </p:cNvSpPr>
          <p:nvPr/>
        </p:nvSpPr>
        <p:spPr bwMode="auto">
          <a:xfrm>
            <a:off x="1143000" y="1276350"/>
            <a:ext cx="5087938" cy="449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lgn="l">
              <a:defRPr kumimoji="1" sz="2400">
                <a:solidFill>
                  <a:schemeClr val="tx1"/>
                </a:solidFill>
                <a:latin typeface="Times New Roman" pitchFamily="18" charset="0"/>
                <a:ea typeface="ＭＳ Ｐゴシック" pitchFamily="50" charset="-128"/>
              </a:defRPr>
            </a:lvl1pPr>
            <a:lvl2pPr marL="800100" indent="-342900" algn="l">
              <a:defRPr kumimoji="1" sz="2400">
                <a:solidFill>
                  <a:schemeClr val="tx1"/>
                </a:solidFill>
                <a:latin typeface="Times New Roman" pitchFamily="18" charset="0"/>
                <a:ea typeface="ＭＳ Ｐゴシック" pitchFamily="50" charset="-128"/>
              </a:defRPr>
            </a:lvl2pPr>
            <a:lvl3pPr marL="1257300" indent="-342900" algn="l">
              <a:defRPr kumimoji="1" sz="2400">
                <a:solidFill>
                  <a:schemeClr val="tx1"/>
                </a:solidFill>
                <a:latin typeface="Times New Roman" pitchFamily="18" charset="0"/>
                <a:ea typeface="ＭＳ Ｐゴシック" pitchFamily="50" charset="-128"/>
              </a:defRPr>
            </a:lvl3pPr>
            <a:lvl4pPr marL="1714500" indent="-342900" algn="l">
              <a:defRPr kumimoji="1" sz="2400">
                <a:solidFill>
                  <a:schemeClr val="tx1"/>
                </a:solidFill>
                <a:latin typeface="Times New Roman" pitchFamily="18" charset="0"/>
                <a:ea typeface="ＭＳ Ｐゴシック" pitchFamily="50" charset="-128"/>
              </a:defRPr>
            </a:lvl4pPr>
            <a:lvl5pPr marL="2171700" indent="-342900" algn="l">
              <a:defRPr kumimoji="1" sz="2400">
                <a:solidFill>
                  <a:schemeClr val="tx1"/>
                </a:solidFill>
                <a:latin typeface="Times New Roman" pitchFamily="18" charset="0"/>
                <a:ea typeface="ＭＳ Ｐゴシック" pitchFamily="50" charset="-128"/>
              </a:defRPr>
            </a:lvl5pPr>
            <a:lvl6pPr marL="2628900" indent="-3429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086100" indent="-3429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543300" indent="-3429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000500" indent="-3429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nSpc>
                <a:spcPct val="130000"/>
              </a:lnSpc>
            </a:pPr>
            <a:r>
              <a:rPr lang="en-US" altLang="ja-JP" sz="1800" b="1">
                <a:latin typeface="ＭＳ ゴシック" pitchFamily="49" charset="-128"/>
                <a:ea typeface="ＭＳ ゴシック" pitchFamily="49" charset="-128"/>
              </a:rPr>
              <a:t>(1)</a:t>
            </a:r>
            <a:r>
              <a:rPr lang="en-US" altLang="ja-JP" sz="1800" b="1">
                <a:latin typeface="Arial" charset="0"/>
              </a:rPr>
              <a:t> </a:t>
            </a:r>
            <a:r>
              <a:rPr lang="ja-JP" altLang="en-US" sz="1800" b="1">
                <a:latin typeface="Arial" charset="0"/>
              </a:rPr>
              <a:t>出来るだけ多くの人の意見を集める　　　</a:t>
            </a:r>
          </a:p>
        </p:txBody>
      </p:sp>
      <p:sp>
        <p:nvSpPr>
          <p:cNvPr id="311300" name="Text Box 4"/>
          <p:cNvSpPr txBox="1">
            <a:spLocks noChangeArrowheads="1"/>
          </p:cNvSpPr>
          <p:nvPr/>
        </p:nvSpPr>
        <p:spPr bwMode="auto">
          <a:xfrm>
            <a:off x="361950" y="331788"/>
            <a:ext cx="6667500" cy="725487"/>
          </a:xfrm>
          <a:prstGeom prst="rect">
            <a:avLst/>
          </a:prstGeom>
          <a:solidFill>
            <a:srgbClr val="FF99CC"/>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nSpc>
                <a:spcPct val="130000"/>
              </a:lnSpc>
            </a:pPr>
            <a:r>
              <a:rPr lang="ja-JP" altLang="en-US" sz="3200" b="1">
                <a:solidFill>
                  <a:schemeClr val="bg1"/>
                </a:solidFill>
                <a:effectLst>
                  <a:outerShdw blurRad="38100" dist="38100" dir="2700000" algn="tl">
                    <a:srgbClr val="000000"/>
                  </a:outerShdw>
                </a:effectLst>
                <a:latin typeface="Arial" charset="0"/>
                <a:ea typeface="HGP創英角ﾎﾟｯﾌﾟ体" pitchFamily="50" charset="-128"/>
              </a:rPr>
              <a:t>　６．特性要因図作成上の注意事項</a:t>
            </a:r>
            <a:endParaRPr lang="ja-JP" altLang="en-US" sz="1400">
              <a:solidFill>
                <a:schemeClr val="bg1"/>
              </a:solidFill>
              <a:ea typeface="HGP創英角ﾎﾟｯﾌﾟ体" pitchFamily="50" charset="-128"/>
            </a:endParaRPr>
          </a:p>
        </p:txBody>
      </p:sp>
      <p:pic>
        <p:nvPicPr>
          <p:cNvPr id="311301"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27675" y="3884613"/>
            <a:ext cx="2633663" cy="24050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11302" name="Text Box 6"/>
          <p:cNvSpPr txBox="1">
            <a:spLocks noChangeArrowheads="1"/>
          </p:cNvSpPr>
          <p:nvPr/>
        </p:nvSpPr>
        <p:spPr bwMode="auto">
          <a:xfrm>
            <a:off x="1143000" y="5988050"/>
            <a:ext cx="4175125" cy="449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nSpc>
                <a:spcPct val="130000"/>
              </a:lnSpc>
            </a:pPr>
            <a:r>
              <a:rPr lang="en-US" altLang="ja-JP" sz="1800" b="1">
                <a:latin typeface="ＭＳ Ｐゴシック" pitchFamily="50" charset="-128"/>
              </a:rPr>
              <a:t>(7) </a:t>
            </a:r>
            <a:r>
              <a:rPr lang="ja-JP" altLang="en-US" sz="1800" b="1">
                <a:latin typeface="ＭＳ Ｐゴシック" pitchFamily="50" charset="-128"/>
              </a:rPr>
              <a:t>職場</a:t>
            </a:r>
            <a:r>
              <a:rPr lang="ja-JP" altLang="en-US" sz="1800" b="1">
                <a:latin typeface="Arial" charset="0"/>
              </a:rPr>
              <a:t>の事実を集める　</a:t>
            </a:r>
            <a:endParaRPr lang="ja-JP" altLang="en-US" sz="1800"/>
          </a:p>
        </p:txBody>
      </p:sp>
      <p:sp>
        <p:nvSpPr>
          <p:cNvPr id="311303" name="Text Box 7"/>
          <p:cNvSpPr txBox="1">
            <a:spLocks noChangeArrowheads="1"/>
          </p:cNvSpPr>
          <p:nvPr/>
        </p:nvSpPr>
        <p:spPr bwMode="auto">
          <a:xfrm>
            <a:off x="1714500" y="4621213"/>
            <a:ext cx="3421063" cy="1163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nSpc>
                <a:spcPct val="130000"/>
              </a:lnSpc>
            </a:pPr>
            <a:r>
              <a:rPr lang="ja-JP" altLang="en-US" sz="1800" b="1">
                <a:latin typeface="Arial" charset="0"/>
              </a:rPr>
              <a:t>　① データをとって決める</a:t>
            </a:r>
          </a:p>
          <a:p>
            <a:pPr>
              <a:lnSpc>
                <a:spcPct val="130000"/>
              </a:lnSpc>
            </a:pPr>
            <a:r>
              <a:rPr lang="ja-JP" altLang="en-US" sz="1800" b="1">
                <a:latin typeface="Arial" charset="0"/>
              </a:rPr>
              <a:t>　② 話し合いで決める</a:t>
            </a:r>
          </a:p>
          <a:p>
            <a:pPr>
              <a:lnSpc>
                <a:spcPct val="130000"/>
              </a:lnSpc>
            </a:pPr>
            <a:r>
              <a:rPr lang="ja-JP" altLang="en-US" sz="1800" b="1">
                <a:latin typeface="Arial" charset="0"/>
              </a:rPr>
              <a:t>　③ 投票で決める</a:t>
            </a:r>
          </a:p>
        </p:txBody>
      </p:sp>
      <p:sp>
        <p:nvSpPr>
          <p:cNvPr id="311304" name="Text Box 8"/>
          <p:cNvSpPr txBox="1">
            <a:spLocks noChangeArrowheads="1"/>
          </p:cNvSpPr>
          <p:nvPr/>
        </p:nvSpPr>
        <p:spPr bwMode="auto">
          <a:xfrm>
            <a:off x="1143000" y="4146550"/>
            <a:ext cx="5383213" cy="449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nSpc>
                <a:spcPct val="130000"/>
              </a:lnSpc>
            </a:pPr>
            <a:r>
              <a:rPr lang="en-US" altLang="ja-JP" sz="1800" b="1">
                <a:latin typeface="ＭＳ Ｐゴシック" pitchFamily="50" charset="-128"/>
              </a:rPr>
              <a:t>(6) </a:t>
            </a:r>
            <a:r>
              <a:rPr lang="ja-JP" altLang="en-US" sz="1800" b="1">
                <a:latin typeface="ＭＳ Ｐゴシック" pitchFamily="50" charset="-128"/>
              </a:rPr>
              <a:t>重要</a:t>
            </a:r>
            <a:r>
              <a:rPr lang="ja-JP" altLang="en-US" sz="1800" b="1">
                <a:latin typeface="Arial" charset="0"/>
              </a:rPr>
              <a:t>な要因には印をつけておく</a:t>
            </a:r>
          </a:p>
        </p:txBody>
      </p:sp>
      <p:sp>
        <p:nvSpPr>
          <p:cNvPr id="311305" name="Text Box 9"/>
          <p:cNvSpPr txBox="1">
            <a:spLocks noChangeArrowheads="1"/>
          </p:cNvSpPr>
          <p:nvPr/>
        </p:nvSpPr>
        <p:spPr bwMode="auto">
          <a:xfrm>
            <a:off x="1143000" y="3543300"/>
            <a:ext cx="5514975" cy="449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nSpc>
                <a:spcPct val="130000"/>
              </a:lnSpc>
            </a:pPr>
            <a:r>
              <a:rPr lang="en-US" altLang="ja-JP" sz="1800" b="1">
                <a:latin typeface="ＭＳ Ｐゴシック" pitchFamily="50" charset="-128"/>
              </a:rPr>
              <a:t>(5) </a:t>
            </a:r>
            <a:r>
              <a:rPr lang="ja-JP" altLang="en-US" sz="1800" b="1">
                <a:latin typeface="ＭＳ Ｐゴシック" pitchFamily="50" charset="-128"/>
              </a:rPr>
              <a:t>必要</a:t>
            </a:r>
            <a:r>
              <a:rPr lang="ja-JP" altLang="en-US" sz="1800" b="1">
                <a:latin typeface="Arial" charset="0"/>
              </a:rPr>
              <a:t>により特性ごとに何枚も作成する</a:t>
            </a:r>
            <a:endParaRPr lang="ja-JP" altLang="en-US" sz="1800"/>
          </a:p>
        </p:txBody>
      </p:sp>
      <p:sp>
        <p:nvSpPr>
          <p:cNvPr id="311306" name="Text Box 10"/>
          <p:cNvSpPr txBox="1">
            <a:spLocks noChangeArrowheads="1"/>
          </p:cNvSpPr>
          <p:nvPr/>
        </p:nvSpPr>
        <p:spPr bwMode="auto">
          <a:xfrm>
            <a:off x="1143000" y="3013075"/>
            <a:ext cx="427831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800" b="1">
                <a:latin typeface="ＭＳ Ｐゴシック" pitchFamily="50" charset="-128"/>
              </a:rPr>
              <a:t>(4) </a:t>
            </a:r>
            <a:r>
              <a:rPr lang="ja-JP" altLang="en-US" sz="1800" b="1">
                <a:latin typeface="ＭＳ Ｐゴシック" pitchFamily="50" charset="-128"/>
              </a:rPr>
              <a:t>常に</a:t>
            </a:r>
            <a:r>
              <a:rPr lang="ja-JP" altLang="en-US" sz="1800" b="1">
                <a:latin typeface="Arial" charset="0"/>
              </a:rPr>
              <a:t>検討を加えて改善する</a:t>
            </a:r>
          </a:p>
        </p:txBody>
      </p:sp>
      <p:sp>
        <p:nvSpPr>
          <p:cNvPr id="311307" name="Text Box 11"/>
          <p:cNvSpPr txBox="1">
            <a:spLocks noChangeArrowheads="1"/>
          </p:cNvSpPr>
          <p:nvPr/>
        </p:nvSpPr>
        <p:spPr bwMode="auto">
          <a:xfrm>
            <a:off x="1143000" y="2409825"/>
            <a:ext cx="5945188" cy="449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nSpc>
                <a:spcPct val="130000"/>
              </a:lnSpc>
            </a:pPr>
            <a:r>
              <a:rPr lang="en-US" altLang="ja-JP" sz="1800" b="1">
                <a:latin typeface="ＭＳ Ｐゴシック" pitchFamily="50" charset="-128"/>
              </a:rPr>
              <a:t>(3) </a:t>
            </a:r>
            <a:r>
              <a:rPr lang="ja-JP" altLang="en-US" sz="1800" b="1">
                <a:latin typeface="ＭＳ Ｐゴシック" pitchFamily="50" charset="-128"/>
              </a:rPr>
              <a:t>特性</a:t>
            </a:r>
            <a:r>
              <a:rPr lang="ja-JP" altLang="en-US" sz="1800" b="1">
                <a:latin typeface="Arial" charset="0"/>
              </a:rPr>
              <a:t>は出来るだけ数値で表せるものを選ぶ</a:t>
            </a:r>
            <a:endParaRPr lang="ja-JP" altLang="en-US" sz="1800"/>
          </a:p>
        </p:txBody>
      </p:sp>
      <p:sp>
        <p:nvSpPr>
          <p:cNvPr id="311308" name="Text Box 12"/>
          <p:cNvSpPr txBox="1">
            <a:spLocks noChangeArrowheads="1"/>
          </p:cNvSpPr>
          <p:nvPr/>
        </p:nvSpPr>
        <p:spPr bwMode="auto">
          <a:xfrm>
            <a:off x="1143000" y="1879600"/>
            <a:ext cx="45148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800" b="1">
                <a:latin typeface="ＭＳ Ｐゴシック" pitchFamily="50" charset="-128"/>
              </a:rPr>
              <a:t>(2)</a:t>
            </a:r>
            <a:r>
              <a:rPr lang="en-US" altLang="ja-JP" sz="1800" b="1">
                <a:latin typeface="Arial" charset="0"/>
              </a:rPr>
              <a:t> </a:t>
            </a:r>
            <a:r>
              <a:rPr lang="ja-JP" altLang="en-US" sz="1800" b="1">
                <a:latin typeface="Arial" charset="0"/>
              </a:rPr>
              <a:t>全ての要因を洗い出す</a:t>
            </a:r>
          </a:p>
        </p:txBody>
      </p:sp>
      <p:sp>
        <p:nvSpPr>
          <p:cNvPr id="311310" name="Text Box 14"/>
          <p:cNvSpPr txBox="1">
            <a:spLocks noChangeArrowheads="1"/>
          </p:cNvSpPr>
          <p:nvPr/>
        </p:nvSpPr>
        <p:spPr bwMode="auto">
          <a:xfrm>
            <a:off x="8405813" y="100013"/>
            <a:ext cx="7381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a:t>P</a:t>
            </a:r>
            <a:r>
              <a:rPr lang="ja-JP" altLang="en-US" sz="1600"/>
              <a:t>５３</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11299"/>
                                        </p:tgtEl>
                                        <p:attrNameLst>
                                          <p:attrName>style.visibility</p:attrName>
                                        </p:attrNameLst>
                                      </p:cBhvr>
                                      <p:to>
                                        <p:strVal val="visible"/>
                                      </p:to>
                                    </p:set>
                                    <p:anim calcmode="lin" valueType="num">
                                      <p:cBhvr additive="base">
                                        <p:cTn id="7" dur="500" fill="hold"/>
                                        <p:tgtEl>
                                          <p:spTgt spid="311299"/>
                                        </p:tgtEl>
                                        <p:attrNameLst>
                                          <p:attrName>ppt_x</p:attrName>
                                        </p:attrNameLst>
                                      </p:cBhvr>
                                      <p:tavLst>
                                        <p:tav tm="0">
                                          <p:val>
                                            <p:strVal val="0-#ppt_w/2"/>
                                          </p:val>
                                        </p:tav>
                                        <p:tav tm="100000">
                                          <p:val>
                                            <p:strVal val="#ppt_x"/>
                                          </p:val>
                                        </p:tav>
                                      </p:tavLst>
                                    </p:anim>
                                    <p:anim calcmode="lin" valueType="num">
                                      <p:cBhvr additive="base">
                                        <p:cTn id="8" dur="500" fill="hold"/>
                                        <p:tgtEl>
                                          <p:spTgt spid="311299"/>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11308"/>
                                        </p:tgtEl>
                                        <p:attrNameLst>
                                          <p:attrName>style.visibility</p:attrName>
                                        </p:attrNameLst>
                                      </p:cBhvr>
                                      <p:to>
                                        <p:strVal val="visible"/>
                                      </p:to>
                                    </p:set>
                                    <p:anim calcmode="lin" valueType="num">
                                      <p:cBhvr additive="base">
                                        <p:cTn id="13" dur="500" fill="hold"/>
                                        <p:tgtEl>
                                          <p:spTgt spid="311308"/>
                                        </p:tgtEl>
                                        <p:attrNameLst>
                                          <p:attrName>ppt_x</p:attrName>
                                        </p:attrNameLst>
                                      </p:cBhvr>
                                      <p:tavLst>
                                        <p:tav tm="0">
                                          <p:val>
                                            <p:strVal val="0-#ppt_w/2"/>
                                          </p:val>
                                        </p:tav>
                                        <p:tav tm="100000">
                                          <p:val>
                                            <p:strVal val="#ppt_x"/>
                                          </p:val>
                                        </p:tav>
                                      </p:tavLst>
                                    </p:anim>
                                    <p:anim calcmode="lin" valueType="num">
                                      <p:cBhvr additive="base">
                                        <p:cTn id="14" dur="500" fill="hold"/>
                                        <p:tgtEl>
                                          <p:spTgt spid="311308"/>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11307"/>
                                        </p:tgtEl>
                                        <p:attrNameLst>
                                          <p:attrName>style.visibility</p:attrName>
                                        </p:attrNameLst>
                                      </p:cBhvr>
                                      <p:to>
                                        <p:strVal val="visible"/>
                                      </p:to>
                                    </p:set>
                                    <p:anim calcmode="lin" valueType="num">
                                      <p:cBhvr additive="base">
                                        <p:cTn id="19" dur="500" fill="hold"/>
                                        <p:tgtEl>
                                          <p:spTgt spid="311307"/>
                                        </p:tgtEl>
                                        <p:attrNameLst>
                                          <p:attrName>ppt_x</p:attrName>
                                        </p:attrNameLst>
                                      </p:cBhvr>
                                      <p:tavLst>
                                        <p:tav tm="0">
                                          <p:val>
                                            <p:strVal val="0-#ppt_w/2"/>
                                          </p:val>
                                        </p:tav>
                                        <p:tav tm="100000">
                                          <p:val>
                                            <p:strVal val="#ppt_x"/>
                                          </p:val>
                                        </p:tav>
                                      </p:tavLst>
                                    </p:anim>
                                    <p:anim calcmode="lin" valueType="num">
                                      <p:cBhvr additive="base">
                                        <p:cTn id="20" dur="500" fill="hold"/>
                                        <p:tgtEl>
                                          <p:spTgt spid="311307"/>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11306"/>
                                        </p:tgtEl>
                                        <p:attrNameLst>
                                          <p:attrName>style.visibility</p:attrName>
                                        </p:attrNameLst>
                                      </p:cBhvr>
                                      <p:to>
                                        <p:strVal val="visible"/>
                                      </p:to>
                                    </p:set>
                                    <p:anim calcmode="lin" valueType="num">
                                      <p:cBhvr additive="base">
                                        <p:cTn id="25" dur="500" fill="hold"/>
                                        <p:tgtEl>
                                          <p:spTgt spid="311306"/>
                                        </p:tgtEl>
                                        <p:attrNameLst>
                                          <p:attrName>ppt_x</p:attrName>
                                        </p:attrNameLst>
                                      </p:cBhvr>
                                      <p:tavLst>
                                        <p:tav tm="0">
                                          <p:val>
                                            <p:strVal val="0-#ppt_w/2"/>
                                          </p:val>
                                        </p:tav>
                                        <p:tav tm="100000">
                                          <p:val>
                                            <p:strVal val="#ppt_x"/>
                                          </p:val>
                                        </p:tav>
                                      </p:tavLst>
                                    </p:anim>
                                    <p:anim calcmode="lin" valueType="num">
                                      <p:cBhvr additive="base">
                                        <p:cTn id="26" dur="500" fill="hold"/>
                                        <p:tgtEl>
                                          <p:spTgt spid="311306"/>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11305"/>
                                        </p:tgtEl>
                                        <p:attrNameLst>
                                          <p:attrName>style.visibility</p:attrName>
                                        </p:attrNameLst>
                                      </p:cBhvr>
                                      <p:to>
                                        <p:strVal val="visible"/>
                                      </p:to>
                                    </p:set>
                                    <p:anim calcmode="lin" valueType="num">
                                      <p:cBhvr additive="base">
                                        <p:cTn id="31" dur="500" fill="hold"/>
                                        <p:tgtEl>
                                          <p:spTgt spid="311305"/>
                                        </p:tgtEl>
                                        <p:attrNameLst>
                                          <p:attrName>ppt_x</p:attrName>
                                        </p:attrNameLst>
                                      </p:cBhvr>
                                      <p:tavLst>
                                        <p:tav tm="0">
                                          <p:val>
                                            <p:strVal val="0-#ppt_w/2"/>
                                          </p:val>
                                        </p:tav>
                                        <p:tav tm="100000">
                                          <p:val>
                                            <p:strVal val="#ppt_x"/>
                                          </p:val>
                                        </p:tav>
                                      </p:tavLst>
                                    </p:anim>
                                    <p:anim calcmode="lin" valueType="num">
                                      <p:cBhvr additive="base">
                                        <p:cTn id="32" dur="500" fill="hold"/>
                                        <p:tgtEl>
                                          <p:spTgt spid="311305"/>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11304"/>
                                        </p:tgtEl>
                                        <p:attrNameLst>
                                          <p:attrName>style.visibility</p:attrName>
                                        </p:attrNameLst>
                                      </p:cBhvr>
                                      <p:to>
                                        <p:strVal val="visible"/>
                                      </p:to>
                                    </p:set>
                                    <p:anim calcmode="lin" valueType="num">
                                      <p:cBhvr additive="base">
                                        <p:cTn id="37" dur="500" fill="hold"/>
                                        <p:tgtEl>
                                          <p:spTgt spid="311304"/>
                                        </p:tgtEl>
                                        <p:attrNameLst>
                                          <p:attrName>ppt_x</p:attrName>
                                        </p:attrNameLst>
                                      </p:cBhvr>
                                      <p:tavLst>
                                        <p:tav tm="0">
                                          <p:val>
                                            <p:strVal val="0-#ppt_w/2"/>
                                          </p:val>
                                        </p:tav>
                                        <p:tav tm="100000">
                                          <p:val>
                                            <p:strVal val="#ppt_x"/>
                                          </p:val>
                                        </p:tav>
                                      </p:tavLst>
                                    </p:anim>
                                    <p:anim calcmode="lin" valueType="num">
                                      <p:cBhvr additive="base">
                                        <p:cTn id="38" dur="500" fill="hold"/>
                                        <p:tgtEl>
                                          <p:spTgt spid="311304"/>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11303"/>
                                        </p:tgtEl>
                                        <p:attrNameLst>
                                          <p:attrName>style.visibility</p:attrName>
                                        </p:attrNameLst>
                                      </p:cBhvr>
                                      <p:to>
                                        <p:strVal val="visible"/>
                                      </p:to>
                                    </p:set>
                                    <p:anim calcmode="lin" valueType="num">
                                      <p:cBhvr additive="base">
                                        <p:cTn id="43" dur="500" fill="hold"/>
                                        <p:tgtEl>
                                          <p:spTgt spid="311303"/>
                                        </p:tgtEl>
                                        <p:attrNameLst>
                                          <p:attrName>ppt_x</p:attrName>
                                        </p:attrNameLst>
                                      </p:cBhvr>
                                      <p:tavLst>
                                        <p:tav tm="0">
                                          <p:val>
                                            <p:strVal val="0-#ppt_w/2"/>
                                          </p:val>
                                        </p:tav>
                                        <p:tav tm="100000">
                                          <p:val>
                                            <p:strVal val="#ppt_x"/>
                                          </p:val>
                                        </p:tav>
                                      </p:tavLst>
                                    </p:anim>
                                    <p:anim calcmode="lin" valueType="num">
                                      <p:cBhvr additive="base">
                                        <p:cTn id="44" dur="500" fill="hold"/>
                                        <p:tgtEl>
                                          <p:spTgt spid="311303"/>
                                        </p:tgtEl>
                                        <p:attrNameLst>
                                          <p:attrName>ppt_y</p:attrName>
                                        </p:attrNameLst>
                                      </p:cBhvr>
                                      <p:tavLst>
                                        <p:tav tm="0">
                                          <p:val>
                                            <p:strVal val="#ppt_y"/>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311302"/>
                                        </p:tgtEl>
                                        <p:attrNameLst>
                                          <p:attrName>style.visibility</p:attrName>
                                        </p:attrNameLst>
                                      </p:cBhvr>
                                      <p:to>
                                        <p:strVal val="visible"/>
                                      </p:to>
                                    </p:set>
                                    <p:anim calcmode="lin" valueType="num">
                                      <p:cBhvr additive="base">
                                        <p:cTn id="49" dur="500" fill="hold"/>
                                        <p:tgtEl>
                                          <p:spTgt spid="311302"/>
                                        </p:tgtEl>
                                        <p:attrNameLst>
                                          <p:attrName>ppt_x</p:attrName>
                                        </p:attrNameLst>
                                      </p:cBhvr>
                                      <p:tavLst>
                                        <p:tav tm="0">
                                          <p:val>
                                            <p:strVal val="0-#ppt_w/2"/>
                                          </p:val>
                                        </p:tav>
                                        <p:tav tm="100000">
                                          <p:val>
                                            <p:strVal val="#ppt_x"/>
                                          </p:val>
                                        </p:tav>
                                      </p:tavLst>
                                    </p:anim>
                                    <p:anim calcmode="lin" valueType="num">
                                      <p:cBhvr additive="base">
                                        <p:cTn id="50" dur="500" fill="hold"/>
                                        <p:tgtEl>
                                          <p:spTgt spid="31130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1299" grpId="0" autoUpdateAnimBg="0"/>
      <p:bldP spid="311302" grpId="0" autoUpdateAnimBg="0"/>
      <p:bldP spid="311303" grpId="0" autoUpdateAnimBg="0"/>
      <p:bldP spid="311304" grpId="0" autoUpdateAnimBg="0"/>
      <p:bldP spid="311305" grpId="0" autoUpdateAnimBg="0"/>
      <p:bldP spid="311306" grpId="0" autoUpdateAnimBg="0"/>
      <p:bldP spid="311307" grpId="0" autoUpdateAnimBg="0"/>
      <p:bldP spid="311308" grpId="0" autoUpdateAnimBg="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2322" name="Text Box 2"/>
          <p:cNvSpPr txBox="1">
            <a:spLocks noChangeArrowheads="1"/>
          </p:cNvSpPr>
          <p:nvPr/>
        </p:nvSpPr>
        <p:spPr bwMode="auto">
          <a:xfrm>
            <a:off x="128588" y="100013"/>
            <a:ext cx="7458075" cy="1358900"/>
          </a:xfrm>
          <a:prstGeom prst="rect">
            <a:avLst/>
          </a:prstGeom>
          <a:solidFill>
            <a:srgbClr val="FF99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lnSpc>
                <a:spcPct val="130000"/>
              </a:lnSpc>
            </a:pPr>
            <a:r>
              <a:rPr lang="ja-JP" altLang="en-US" sz="3200" b="1">
                <a:solidFill>
                  <a:schemeClr val="bg1"/>
                </a:solidFill>
                <a:latin typeface="Arial" charset="0"/>
                <a:ea typeface="HGP創英角ﾎﾟｯﾌﾟ体" pitchFamily="50" charset="-128"/>
              </a:rPr>
              <a:t>　</a:t>
            </a:r>
            <a:r>
              <a:rPr lang="ja-JP" altLang="en-US" sz="3200" b="1">
                <a:solidFill>
                  <a:schemeClr val="bg1"/>
                </a:solidFill>
                <a:effectLst>
                  <a:outerShdw blurRad="38100" dist="38100" dir="2700000" algn="tl">
                    <a:srgbClr val="000000"/>
                  </a:outerShdw>
                </a:effectLst>
                <a:latin typeface="Arial" charset="0"/>
                <a:ea typeface="HGP創英角ﾎﾟｯﾌﾟ体" pitchFamily="50" charset="-128"/>
              </a:rPr>
              <a:t>７．　</a:t>
            </a:r>
            <a:r>
              <a:rPr lang="ja-JP" altLang="en-US" sz="2000" b="1">
                <a:solidFill>
                  <a:schemeClr val="bg1"/>
                </a:solidFill>
                <a:effectLst>
                  <a:outerShdw blurRad="38100" dist="38100" dir="2700000" algn="tl">
                    <a:srgbClr val="000000"/>
                  </a:outerShdw>
                </a:effectLst>
                <a:latin typeface="Arial" charset="0"/>
                <a:ea typeface="HGP創英角ﾎﾟｯﾌﾟ体" pitchFamily="50" charset="-128"/>
              </a:rPr>
              <a:t>ブレーン・ストーミングによる</a:t>
            </a:r>
          </a:p>
          <a:p>
            <a:pPr algn="l">
              <a:lnSpc>
                <a:spcPct val="130000"/>
              </a:lnSpc>
            </a:pPr>
            <a:r>
              <a:rPr lang="ja-JP" altLang="en-US" sz="2400" b="1">
                <a:solidFill>
                  <a:schemeClr val="bg1"/>
                </a:solidFill>
                <a:effectLst>
                  <a:outerShdw blurRad="38100" dist="38100" dir="2700000" algn="tl">
                    <a:srgbClr val="000000"/>
                  </a:outerShdw>
                </a:effectLst>
                <a:latin typeface="Arial" charset="0"/>
                <a:ea typeface="HGP創英角ﾎﾟｯﾌﾟ体" pitchFamily="50" charset="-128"/>
              </a:rPr>
              <a:t>　　　　　　　　　　　　　</a:t>
            </a:r>
            <a:r>
              <a:rPr lang="ja-JP" altLang="en-US" sz="3200" b="1">
                <a:solidFill>
                  <a:schemeClr val="bg1"/>
                </a:solidFill>
                <a:effectLst>
                  <a:outerShdw blurRad="38100" dist="38100" dir="2700000" algn="tl">
                    <a:srgbClr val="000000"/>
                  </a:outerShdw>
                </a:effectLst>
                <a:latin typeface="Arial" charset="0"/>
                <a:ea typeface="HGP創英角ﾎﾟｯﾌﾟ体" pitchFamily="50" charset="-128"/>
              </a:rPr>
              <a:t>特性要因図の作り方</a:t>
            </a:r>
            <a:endParaRPr lang="ja-JP" altLang="en-US" sz="2400" b="1">
              <a:solidFill>
                <a:schemeClr val="bg1"/>
              </a:solidFill>
              <a:effectLst>
                <a:outerShdw blurRad="38100" dist="38100" dir="2700000" algn="tl">
                  <a:srgbClr val="000000"/>
                </a:outerShdw>
              </a:effectLst>
              <a:latin typeface="Arial" charset="0"/>
              <a:ea typeface="HGP創英角ﾎﾟｯﾌﾟ体" pitchFamily="50" charset="-128"/>
            </a:endParaRPr>
          </a:p>
        </p:txBody>
      </p:sp>
      <p:sp>
        <p:nvSpPr>
          <p:cNvPr id="312323" name="Rectangle 3"/>
          <p:cNvSpPr>
            <a:spLocks noChangeArrowheads="1"/>
          </p:cNvSpPr>
          <p:nvPr/>
        </p:nvSpPr>
        <p:spPr bwMode="auto">
          <a:xfrm>
            <a:off x="869950" y="1624013"/>
            <a:ext cx="4084638" cy="336550"/>
          </a:xfrm>
          <a:prstGeom prst="rect">
            <a:avLst/>
          </a:prstGeom>
          <a:noFill/>
          <a:ln>
            <a:noFill/>
          </a:ln>
          <a:effectLst/>
          <a:extLst>
            <a:ext uri="{909E8E84-426E-40DD-AFC4-6F175D3DCCD1}">
              <a14:hiddenFill xmlns:a14="http://schemas.microsoft.com/office/drawing/2010/main">
                <a:solidFill>
                  <a:srgbClr val="99FF33"/>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l"/>
            <a:r>
              <a:rPr lang="ja-JP" altLang="en-US" b="1">
                <a:latin typeface="Arial" charset="0"/>
              </a:rPr>
              <a:t>手順 １</a:t>
            </a:r>
            <a:r>
              <a:rPr lang="ja-JP" altLang="en-US" sz="1600" b="1">
                <a:latin typeface="Arial" charset="0"/>
              </a:rPr>
              <a:t>　問題とする特性をきめる</a:t>
            </a:r>
            <a:endParaRPr lang="ja-JP" altLang="en-US" sz="1600" b="1">
              <a:solidFill>
                <a:srgbClr val="FF0000"/>
              </a:solidFill>
              <a:latin typeface="Arial" charset="0"/>
            </a:endParaRPr>
          </a:p>
        </p:txBody>
      </p:sp>
      <p:sp>
        <p:nvSpPr>
          <p:cNvPr id="312324" name="Text Box 4"/>
          <p:cNvSpPr txBox="1">
            <a:spLocks noChangeArrowheads="1"/>
          </p:cNvSpPr>
          <p:nvPr/>
        </p:nvSpPr>
        <p:spPr bwMode="auto">
          <a:xfrm>
            <a:off x="869950" y="4278313"/>
            <a:ext cx="6564313" cy="2292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r>
              <a:rPr lang="ja-JP" altLang="en-US" sz="1400" b="1">
                <a:latin typeface="Arial" charset="0"/>
              </a:rPr>
              <a:t>手順 ６</a:t>
            </a:r>
            <a:r>
              <a:rPr lang="ja-JP" altLang="en-US" sz="1600" b="1">
                <a:latin typeface="Arial" charset="0"/>
              </a:rPr>
              <a:t>　大骨を作る</a:t>
            </a:r>
          </a:p>
          <a:p>
            <a:endParaRPr lang="ja-JP" altLang="en-US" sz="1600" b="1">
              <a:latin typeface="Arial" charset="0"/>
            </a:endParaRPr>
          </a:p>
          <a:p>
            <a:r>
              <a:rPr lang="ja-JP" altLang="en-US" sz="1400" b="1">
                <a:latin typeface="Arial" charset="0"/>
              </a:rPr>
              <a:t>手順 ７</a:t>
            </a:r>
            <a:r>
              <a:rPr lang="ja-JP" altLang="en-US" sz="1600" b="1">
                <a:latin typeface="Arial" charset="0"/>
              </a:rPr>
              <a:t>　特性要因図の形にくみたてる</a:t>
            </a:r>
          </a:p>
          <a:p>
            <a:endParaRPr lang="ja-JP" altLang="en-US" sz="1600" b="1">
              <a:latin typeface="Arial" charset="0"/>
            </a:endParaRPr>
          </a:p>
          <a:p>
            <a:r>
              <a:rPr lang="ja-JP" altLang="en-US" sz="1400" b="1">
                <a:latin typeface="Arial" charset="0"/>
              </a:rPr>
              <a:t>手順 ８</a:t>
            </a:r>
            <a:r>
              <a:rPr lang="ja-JP" altLang="en-US" sz="1600" b="1">
                <a:latin typeface="Arial" charset="0"/>
              </a:rPr>
              <a:t>　要因に漏れがないかチェックする</a:t>
            </a:r>
          </a:p>
          <a:p>
            <a:endParaRPr lang="ja-JP" altLang="en-US" sz="1600" b="1">
              <a:latin typeface="Arial" charset="0"/>
            </a:endParaRPr>
          </a:p>
          <a:p>
            <a:r>
              <a:rPr lang="ja-JP" altLang="en-US" sz="1400" b="1">
                <a:latin typeface="Arial" charset="0"/>
              </a:rPr>
              <a:t>手順 ９　</a:t>
            </a:r>
            <a:r>
              <a:rPr lang="ja-JP" altLang="en-US" sz="1600" b="1">
                <a:latin typeface="Arial" charset="0"/>
              </a:rPr>
              <a:t>重要と思われる要因に印をつける</a:t>
            </a:r>
          </a:p>
          <a:p>
            <a:endParaRPr lang="ja-JP" altLang="en-US" sz="1600" b="1">
              <a:latin typeface="Arial" charset="0"/>
            </a:endParaRPr>
          </a:p>
          <a:p>
            <a:r>
              <a:rPr lang="ja-JP" altLang="en-US" sz="1400" b="1">
                <a:latin typeface="Arial" charset="0"/>
              </a:rPr>
              <a:t>手順</a:t>
            </a:r>
            <a:r>
              <a:rPr lang="en-US" altLang="ja-JP" sz="1400" b="1">
                <a:latin typeface="Arial" charset="0"/>
              </a:rPr>
              <a:t>10</a:t>
            </a:r>
            <a:r>
              <a:rPr lang="ja-JP" altLang="en-US" sz="1600" b="1">
                <a:latin typeface="Arial" charset="0"/>
              </a:rPr>
              <a:t>　関連事項を記入する</a:t>
            </a:r>
          </a:p>
        </p:txBody>
      </p:sp>
      <p:sp>
        <p:nvSpPr>
          <p:cNvPr id="312325" name="Text Box 5"/>
          <p:cNvSpPr txBox="1">
            <a:spLocks noChangeArrowheads="1"/>
          </p:cNvSpPr>
          <p:nvPr/>
        </p:nvSpPr>
        <p:spPr bwMode="auto">
          <a:xfrm>
            <a:off x="869950" y="3795713"/>
            <a:ext cx="3495675" cy="336550"/>
          </a:xfrm>
          <a:prstGeom prst="rect">
            <a:avLst/>
          </a:prstGeom>
          <a:solidFill>
            <a:srgbClr val="66FF66"/>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solidFill>
                  <a:schemeClr val="tx2"/>
                </a:solidFill>
                <a:latin typeface="Arial" charset="0"/>
              </a:rPr>
              <a:t>手順 ５　</a:t>
            </a:r>
            <a:r>
              <a:rPr lang="ja-JP" altLang="en-US" sz="1600" b="1">
                <a:solidFill>
                  <a:schemeClr val="tx2"/>
                </a:solidFill>
                <a:latin typeface="Arial" charset="0"/>
              </a:rPr>
              <a:t>カードの分類を行う</a:t>
            </a:r>
          </a:p>
        </p:txBody>
      </p:sp>
      <p:sp>
        <p:nvSpPr>
          <p:cNvPr id="312326" name="Text Box 6"/>
          <p:cNvSpPr txBox="1">
            <a:spLocks noChangeArrowheads="1"/>
          </p:cNvSpPr>
          <p:nvPr/>
        </p:nvSpPr>
        <p:spPr bwMode="auto">
          <a:xfrm>
            <a:off x="869950" y="3070225"/>
            <a:ext cx="5370513" cy="581025"/>
          </a:xfrm>
          <a:prstGeom prst="rect">
            <a:avLst/>
          </a:prstGeom>
          <a:solidFill>
            <a:srgbClr val="66FF66"/>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r>
              <a:rPr lang="ja-JP" altLang="en-US" sz="1400" b="1">
                <a:solidFill>
                  <a:schemeClr val="tx2"/>
                </a:solidFill>
                <a:latin typeface="Arial" charset="0"/>
              </a:rPr>
              <a:t>手順 ４</a:t>
            </a:r>
            <a:r>
              <a:rPr lang="ja-JP" altLang="en-US" sz="1600" b="1">
                <a:solidFill>
                  <a:schemeClr val="tx2"/>
                </a:solidFill>
                <a:latin typeface="Arial" charset="0"/>
              </a:rPr>
              <a:t>　ブレーン・ストーミングによって特性に影響を与えて</a:t>
            </a:r>
          </a:p>
          <a:p>
            <a:r>
              <a:rPr lang="ja-JP" altLang="en-US" sz="1600" b="1">
                <a:solidFill>
                  <a:schemeClr val="tx2"/>
                </a:solidFill>
                <a:latin typeface="Arial" charset="0"/>
              </a:rPr>
              <a:t>　　　　　　　　 いると思われる要因を抽出する</a:t>
            </a:r>
          </a:p>
        </p:txBody>
      </p:sp>
      <p:sp>
        <p:nvSpPr>
          <p:cNvPr id="312327" name="Text Box 7"/>
          <p:cNvSpPr txBox="1">
            <a:spLocks noChangeArrowheads="1"/>
          </p:cNvSpPr>
          <p:nvPr/>
        </p:nvSpPr>
        <p:spPr bwMode="auto">
          <a:xfrm>
            <a:off x="869950" y="2587625"/>
            <a:ext cx="5353050" cy="336550"/>
          </a:xfrm>
          <a:prstGeom prst="rect">
            <a:avLst/>
          </a:prstGeom>
          <a:solidFill>
            <a:srgbClr val="66FF66"/>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r>
              <a:rPr lang="ja-JP" altLang="en-US" sz="1400" b="1">
                <a:solidFill>
                  <a:schemeClr val="tx2"/>
                </a:solidFill>
                <a:latin typeface="Arial" charset="0"/>
              </a:rPr>
              <a:t>手順 ３　</a:t>
            </a:r>
            <a:r>
              <a:rPr lang="ja-JP" altLang="en-US" sz="1600" b="1">
                <a:solidFill>
                  <a:schemeClr val="tx2"/>
                </a:solidFill>
                <a:latin typeface="Arial" charset="0"/>
              </a:rPr>
              <a:t>カードを用意する</a:t>
            </a:r>
            <a:endParaRPr lang="ja-JP" altLang="en-US" sz="1600" b="1">
              <a:solidFill>
                <a:schemeClr val="tx2"/>
              </a:solidFill>
            </a:endParaRPr>
          </a:p>
        </p:txBody>
      </p:sp>
      <p:sp>
        <p:nvSpPr>
          <p:cNvPr id="312328" name="Text Box 8"/>
          <p:cNvSpPr txBox="1">
            <a:spLocks noChangeArrowheads="1"/>
          </p:cNvSpPr>
          <p:nvPr/>
        </p:nvSpPr>
        <p:spPr bwMode="auto">
          <a:xfrm>
            <a:off x="869950" y="2106613"/>
            <a:ext cx="5308600" cy="336550"/>
          </a:xfrm>
          <a:prstGeom prst="rect">
            <a:avLst/>
          </a:prstGeom>
          <a:solidFill>
            <a:srgbClr val="66FF66"/>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r>
              <a:rPr lang="ja-JP" altLang="en-US" sz="1400" b="1">
                <a:solidFill>
                  <a:schemeClr val="tx2"/>
                </a:solidFill>
                <a:latin typeface="Arial" charset="0"/>
              </a:rPr>
              <a:t>手順 ２</a:t>
            </a:r>
            <a:r>
              <a:rPr lang="ja-JP" altLang="en-US" sz="1600" b="1">
                <a:solidFill>
                  <a:schemeClr val="tx2"/>
                </a:solidFill>
                <a:latin typeface="Arial" charset="0"/>
              </a:rPr>
              <a:t>　関係者に集まってもらい、リーダーと書記を決める</a:t>
            </a:r>
            <a:endParaRPr lang="ja-JP" altLang="en-US" sz="1600" b="1">
              <a:solidFill>
                <a:schemeClr val="tx2"/>
              </a:solidFill>
            </a:endParaRPr>
          </a:p>
        </p:txBody>
      </p:sp>
      <p:grpSp>
        <p:nvGrpSpPr>
          <p:cNvPr id="312330" name="Group 10"/>
          <p:cNvGrpSpPr>
            <a:grpSpLocks/>
          </p:cNvGrpSpPr>
          <p:nvPr/>
        </p:nvGrpSpPr>
        <p:grpSpPr bwMode="auto">
          <a:xfrm>
            <a:off x="4886325" y="3911600"/>
            <a:ext cx="2970213" cy="2444750"/>
            <a:chOff x="3078" y="2464"/>
            <a:chExt cx="1871" cy="1540"/>
          </a:xfrm>
        </p:grpSpPr>
        <p:pic>
          <p:nvPicPr>
            <p:cNvPr id="312331" name="Picture 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78" y="2464"/>
              <a:ext cx="1871" cy="15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12332" name="Picture 12" descr="00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42" y="2585"/>
              <a:ext cx="861" cy="380"/>
            </a:xfrm>
            <a:prstGeom prst="rect">
              <a:avLst/>
            </a:prstGeom>
            <a:noFill/>
            <a:extLst>
              <a:ext uri="{909E8E84-426E-40DD-AFC4-6F175D3DCCD1}">
                <a14:hiddenFill xmlns:a14="http://schemas.microsoft.com/office/drawing/2010/main">
                  <a:solidFill>
                    <a:srgbClr val="FFFFFF"/>
                  </a:solidFill>
                </a14:hiddenFill>
              </a:ext>
            </a:extLst>
          </p:spPr>
        </p:pic>
      </p:grpSp>
      <p:sp>
        <p:nvSpPr>
          <p:cNvPr id="312333" name="Text Box 13"/>
          <p:cNvSpPr txBox="1">
            <a:spLocks noChangeArrowheads="1"/>
          </p:cNvSpPr>
          <p:nvPr/>
        </p:nvSpPr>
        <p:spPr bwMode="auto">
          <a:xfrm>
            <a:off x="8405813" y="100013"/>
            <a:ext cx="7381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a:t>P</a:t>
            </a:r>
            <a:r>
              <a:rPr lang="ja-JP" altLang="en-US" sz="1600"/>
              <a:t>５４</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12323"/>
                                        </p:tgtEl>
                                        <p:attrNameLst>
                                          <p:attrName>style.visibility</p:attrName>
                                        </p:attrNameLst>
                                      </p:cBhvr>
                                      <p:to>
                                        <p:strVal val="visible"/>
                                      </p:to>
                                    </p:set>
                                    <p:anim calcmode="lin" valueType="num">
                                      <p:cBhvr additive="base">
                                        <p:cTn id="7" dur="500" fill="hold"/>
                                        <p:tgtEl>
                                          <p:spTgt spid="312323"/>
                                        </p:tgtEl>
                                        <p:attrNameLst>
                                          <p:attrName>ppt_x</p:attrName>
                                        </p:attrNameLst>
                                      </p:cBhvr>
                                      <p:tavLst>
                                        <p:tav tm="0">
                                          <p:val>
                                            <p:strVal val="0-#ppt_w/2"/>
                                          </p:val>
                                        </p:tav>
                                        <p:tav tm="100000">
                                          <p:val>
                                            <p:strVal val="#ppt_x"/>
                                          </p:val>
                                        </p:tav>
                                      </p:tavLst>
                                    </p:anim>
                                    <p:anim calcmode="lin" valueType="num">
                                      <p:cBhvr additive="base">
                                        <p:cTn id="8" dur="500" fill="hold"/>
                                        <p:tgtEl>
                                          <p:spTgt spid="312323"/>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12328"/>
                                        </p:tgtEl>
                                        <p:attrNameLst>
                                          <p:attrName>style.visibility</p:attrName>
                                        </p:attrNameLst>
                                      </p:cBhvr>
                                      <p:to>
                                        <p:strVal val="visible"/>
                                      </p:to>
                                    </p:set>
                                    <p:anim calcmode="lin" valueType="num">
                                      <p:cBhvr additive="base">
                                        <p:cTn id="13" dur="500" fill="hold"/>
                                        <p:tgtEl>
                                          <p:spTgt spid="312328"/>
                                        </p:tgtEl>
                                        <p:attrNameLst>
                                          <p:attrName>ppt_x</p:attrName>
                                        </p:attrNameLst>
                                      </p:cBhvr>
                                      <p:tavLst>
                                        <p:tav tm="0">
                                          <p:val>
                                            <p:strVal val="0-#ppt_w/2"/>
                                          </p:val>
                                        </p:tav>
                                        <p:tav tm="100000">
                                          <p:val>
                                            <p:strVal val="#ppt_x"/>
                                          </p:val>
                                        </p:tav>
                                      </p:tavLst>
                                    </p:anim>
                                    <p:anim calcmode="lin" valueType="num">
                                      <p:cBhvr additive="base">
                                        <p:cTn id="14" dur="500" fill="hold"/>
                                        <p:tgtEl>
                                          <p:spTgt spid="312328"/>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12327"/>
                                        </p:tgtEl>
                                        <p:attrNameLst>
                                          <p:attrName>style.visibility</p:attrName>
                                        </p:attrNameLst>
                                      </p:cBhvr>
                                      <p:to>
                                        <p:strVal val="visible"/>
                                      </p:to>
                                    </p:set>
                                    <p:anim calcmode="lin" valueType="num">
                                      <p:cBhvr additive="base">
                                        <p:cTn id="19" dur="500" fill="hold"/>
                                        <p:tgtEl>
                                          <p:spTgt spid="312327"/>
                                        </p:tgtEl>
                                        <p:attrNameLst>
                                          <p:attrName>ppt_x</p:attrName>
                                        </p:attrNameLst>
                                      </p:cBhvr>
                                      <p:tavLst>
                                        <p:tav tm="0">
                                          <p:val>
                                            <p:strVal val="0-#ppt_w/2"/>
                                          </p:val>
                                        </p:tav>
                                        <p:tav tm="100000">
                                          <p:val>
                                            <p:strVal val="#ppt_x"/>
                                          </p:val>
                                        </p:tav>
                                      </p:tavLst>
                                    </p:anim>
                                    <p:anim calcmode="lin" valueType="num">
                                      <p:cBhvr additive="base">
                                        <p:cTn id="20" dur="500" fill="hold"/>
                                        <p:tgtEl>
                                          <p:spTgt spid="312327"/>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12326"/>
                                        </p:tgtEl>
                                        <p:attrNameLst>
                                          <p:attrName>style.visibility</p:attrName>
                                        </p:attrNameLst>
                                      </p:cBhvr>
                                      <p:to>
                                        <p:strVal val="visible"/>
                                      </p:to>
                                    </p:set>
                                    <p:anim calcmode="lin" valueType="num">
                                      <p:cBhvr additive="base">
                                        <p:cTn id="25" dur="500" fill="hold"/>
                                        <p:tgtEl>
                                          <p:spTgt spid="312326"/>
                                        </p:tgtEl>
                                        <p:attrNameLst>
                                          <p:attrName>ppt_x</p:attrName>
                                        </p:attrNameLst>
                                      </p:cBhvr>
                                      <p:tavLst>
                                        <p:tav tm="0">
                                          <p:val>
                                            <p:strVal val="0-#ppt_w/2"/>
                                          </p:val>
                                        </p:tav>
                                        <p:tav tm="100000">
                                          <p:val>
                                            <p:strVal val="#ppt_x"/>
                                          </p:val>
                                        </p:tav>
                                      </p:tavLst>
                                    </p:anim>
                                    <p:anim calcmode="lin" valueType="num">
                                      <p:cBhvr additive="base">
                                        <p:cTn id="26" dur="500" fill="hold"/>
                                        <p:tgtEl>
                                          <p:spTgt spid="312326"/>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12325"/>
                                        </p:tgtEl>
                                        <p:attrNameLst>
                                          <p:attrName>style.visibility</p:attrName>
                                        </p:attrNameLst>
                                      </p:cBhvr>
                                      <p:to>
                                        <p:strVal val="visible"/>
                                      </p:to>
                                    </p:set>
                                    <p:anim calcmode="lin" valueType="num">
                                      <p:cBhvr additive="base">
                                        <p:cTn id="31" dur="500" fill="hold"/>
                                        <p:tgtEl>
                                          <p:spTgt spid="312325"/>
                                        </p:tgtEl>
                                        <p:attrNameLst>
                                          <p:attrName>ppt_x</p:attrName>
                                        </p:attrNameLst>
                                      </p:cBhvr>
                                      <p:tavLst>
                                        <p:tav tm="0">
                                          <p:val>
                                            <p:strVal val="0-#ppt_w/2"/>
                                          </p:val>
                                        </p:tav>
                                        <p:tav tm="100000">
                                          <p:val>
                                            <p:strVal val="#ppt_x"/>
                                          </p:val>
                                        </p:tav>
                                      </p:tavLst>
                                    </p:anim>
                                    <p:anim calcmode="lin" valueType="num">
                                      <p:cBhvr additive="base">
                                        <p:cTn id="32" dur="500" fill="hold"/>
                                        <p:tgtEl>
                                          <p:spTgt spid="312325"/>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12324"/>
                                        </p:tgtEl>
                                        <p:attrNameLst>
                                          <p:attrName>style.visibility</p:attrName>
                                        </p:attrNameLst>
                                      </p:cBhvr>
                                      <p:to>
                                        <p:strVal val="visible"/>
                                      </p:to>
                                    </p:set>
                                    <p:anim calcmode="lin" valueType="num">
                                      <p:cBhvr additive="base">
                                        <p:cTn id="37" dur="500" fill="hold"/>
                                        <p:tgtEl>
                                          <p:spTgt spid="312324"/>
                                        </p:tgtEl>
                                        <p:attrNameLst>
                                          <p:attrName>ppt_x</p:attrName>
                                        </p:attrNameLst>
                                      </p:cBhvr>
                                      <p:tavLst>
                                        <p:tav tm="0">
                                          <p:val>
                                            <p:strVal val="0-#ppt_w/2"/>
                                          </p:val>
                                        </p:tav>
                                        <p:tav tm="100000">
                                          <p:val>
                                            <p:strVal val="#ppt_x"/>
                                          </p:val>
                                        </p:tav>
                                      </p:tavLst>
                                    </p:anim>
                                    <p:anim calcmode="lin" valueType="num">
                                      <p:cBhvr additive="base">
                                        <p:cTn id="38" dur="500" fill="hold"/>
                                        <p:tgtEl>
                                          <p:spTgt spid="3123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2323" grpId="0" autoUpdateAnimBg="0"/>
      <p:bldP spid="312324" grpId="0" autoUpdateAnimBg="0"/>
      <p:bldP spid="312325" grpId="0" animBg="1" autoUpdateAnimBg="0"/>
      <p:bldP spid="312326" grpId="0" animBg="1" autoUpdateAnimBg="0"/>
      <p:bldP spid="312327" grpId="0" animBg="1" autoUpdateAnimBg="0"/>
      <p:bldP spid="312328" grpId="0" animBg="1" autoUpdateAnimBg="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3346" name="Rectangle 2"/>
          <p:cNvSpPr>
            <a:spLocks noChangeArrowheads="1"/>
          </p:cNvSpPr>
          <p:nvPr/>
        </p:nvSpPr>
        <p:spPr bwMode="auto">
          <a:xfrm>
            <a:off x="406400" y="285750"/>
            <a:ext cx="7519988" cy="457200"/>
          </a:xfrm>
          <a:prstGeom prst="rect">
            <a:avLst/>
          </a:prstGeom>
          <a:solidFill>
            <a:srgbClr val="66FF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2000">
                <a:solidFill>
                  <a:schemeClr val="tx2"/>
                </a:solidFill>
                <a:latin typeface="HGP創英角ﾎﾟｯﾌﾟ体" pitchFamily="50" charset="-128"/>
                <a:ea typeface="HGP創英角ﾎﾟｯﾌﾟ体" pitchFamily="50" charset="-128"/>
              </a:rPr>
              <a:t>手順 ２</a:t>
            </a:r>
            <a:r>
              <a:rPr lang="ja-JP" altLang="en-US" sz="2400">
                <a:solidFill>
                  <a:schemeClr val="tx2"/>
                </a:solidFill>
                <a:latin typeface="HGP創英角ﾎﾟｯﾌﾟ体" pitchFamily="50" charset="-128"/>
                <a:ea typeface="HGP創英角ﾎﾟｯﾌﾟ体" pitchFamily="50" charset="-128"/>
              </a:rPr>
              <a:t>　関係者に集まってもらい、リーダーと書記を決める</a:t>
            </a:r>
          </a:p>
        </p:txBody>
      </p:sp>
      <p:sp>
        <p:nvSpPr>
          <p:cNvPr id="313347" name="Rectangle 3"/>
          <p:cNvSpPr>
            <a:spLocks noChangeArrowheads="1"/>
          </p:cNvSpPr>
          <p:nvPr/>
        </p:nvSpPr>
        <p:spPr bwMode="auto">
          <a:xfrm>
            <a:off x="403225" y="4627563"/>
            <a:ext cx="3371850" cy="457200"/>
          </a:xfrm>
          <a:prstGeom prst="rect">
            <a:avLst/>
          </a:prstGeom>
          <a:solidFill>
            <a:srgbClr val="66FF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sz="2000">
                <a:latin typeface="HGP創英角ﾎﾟｯﾌﾟ体" pitchFamily="50" charset="-128"/>
                <a:ea typeface="HGP創英角ﾎﾟｯﾌﾟ体" pitchFamily="50" charset="-128"/>
              </a:rPr>
              <a:t>手順 ３</a:t>
            </a:r>
            <a:r>
              <a:rPr lang="ja-JP" altLang="en-US" sz="2400">
                <a:latin typeface="HGP創英角ﾎﾟｯﾌﾟ体" pitchFamily="50" charset="-128"/>
                <a:ea typeface="HGP創英角ﾎﾟｯﾌﾟ体" pitchFamily="50" charset="-128"/>
              </a:rPr>
              <a:t>　カードを用意する</a:t>
            </a:r>
          </a:p>
        </p:txBody>
      </p:sp>
      <p:sp>
        <p:nvSpPr>
          <p:cNvPr id="313348" name="Text Box 4"/>
          <p:cNvSpPr txBox="1">
            <a:spLocks noChangeArrowheads="1"/>
          </p:cNvSpPr>
          <p:nvPr/>
        </p:nvSpPr>
        <p:spPr bwMode="auto">
          <a:xfrm>
            <a:off x="552450" y="5572125"/>
            <a:ext cx="4373563" cy="396875"/>
          </a:xfrm>
          <a:prstGeom prst="rect">
            <a:avLst/>
          </a:prstGeom>
          <a:solidFill>
            <a:srgbClr val="FFFF99"/>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2000" b="1"/>
              <a:t>◇</a:t>
            </a:r>
            <a:r>
              <a:rPr lang="ja-JP" altLang="en-US" sz="2000"/>
              <a:t>名刺大の紙を１００～２００枚準備</a:t>
            </a:r>
          </a:p>
        </p:txBody>
      </p:sp>
      <p:graphicFrame>
        <p:nvGraphicFramePr>
          <p:cNvPr id="313349" name="Object 5"/>
          <p:cNvGraphicFramePr>
            <a:graphicFrameLocks noChangeAspect="1"/>
          </p:cNvGraphicFramePr>
          <p:nvPr/>
        </p:nvGraphicFramePr>
        <p:xfrm>
          <a:off x="4575175" y="1560513"/>
          <a:ext cx="4024313" cy="2843212"/>
        </p:xfrm>
        <a:graphic>
          <a:graphicData uri="http://schemas.openxmlformats.org/presentationml/2006/ole">
            <mc:AlternateContent xmlns:mc="http://schemas.openxmlformats.org/markup-compatibility/2006">
              <mc:Choice xmlns:v="urn:schemas-microsoft-com:vml" Requires="v">
                <p:oleObj spid="_x0000_s313354" name="ワークシート" r:id="rId3" imgW="6181649" imgH="4381500" progId="Excel.Sheet.8">
                  <p:embed/>
                </p:oleObj>
              </mc:Choice>
              <mc:Fallback>
                <p:oleObj name="ワークシート" r:id="rId3" imgW="6181649" imgH="4381500" progId="Excel.Sheet.8">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5175" y="1560513"/>
                        <a:ext cx="4024313" cy="2843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13350" name="Text Box 6"/>
          <p:cNvSpPr txBox="1">
            <a:spLocks noChangeArrowheads="1"/>
          </p:cNvSpPr>
          <p:nvPr/>
        </p:nvSpPr>
        <p:spPr bwMode="auto">
          <a:xfrm>
            <a:off x="644525" y="1814513"/>
            <a:ext cx="3548063" cy="641350"/>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800" b="1"/>
              <a:t>◇</a:t>
            </a:r>
            <a:r>
              <a:rPr lang="ja-JP" altLang="en-US" sz="1800"/>
              <a:t>このテーマに関係する人に</a:t>
            </a:r>
            <a:r>
              <a:rPr lang="en-US" altLang="ja-JP" sz="1800"/>
              <a:t>8</a:t>
            </a:r>
            <a:r>
              <a:rPr lang="ja-JP" altLang="en-US" sz="1800"/>
              <a:t>名～１０名程度集まってもらう</a:t>
            </a:r>
          </a:p>
        </p:txBody>
      </p:sp>
      <p:sp>
        <p:nvSpPr>
          <p:cNvPr id="313351" name="Text Box 7"/>
          <p:cNvSpPr txBox="1">
            <a:spLocks noChangeArrowheads="1"/>
          </p:cNvSpPr>
          <p:nvPr/>
        </p:nvSpPr>
        <p:spPr bwMode="auto">
          <a:xfrm>
            <a:off x="606425" y="3068638"/>
            <a:ext cx="3824288" cy="641350"/>
          </a:xfrm>
          <a:prstGeom prst="rect">
            <a:avLst/>
          </a:prstGeom>
          <a:solidFill>
            <a:srgbClr val="FFFF99"/>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800" b="1"/>
              <a:t>◇</a:t>
            </a:r>
            <a:r>
              <a:rPr lang="ja-JP" altLang="en-US" sz="1800"/>
              <a:t>サークルメンバーのほかにスタッフ専門家に来てもらう</a:t>
            </a:r>
          </a:p>
        </p:txBody>
      </p:sp>
      <p:sp>
        <p:nvSpPr>
          <p:cNvPr id="313353" name="Text Box 9"/>
          <p:cNvSpPr txBox="1">
            <a:spLocks noChangeArrowheads="1"/>
          </p:cNvSpPr>
          <p:nvPr/>
        </p:nvSpPr>
        <p:spPr bwMode="auto">
          <a:xfrm>
            <a:off x="8405813" y="100013"/>
            <a:ext cx="7381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a:t>P</a:t>
            </a:r>
            <a:r>
              <a:rPr lang="ja-JP" altLang="en-US" sz="1600"/>
              <a:t>５５</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13347"/>
                                        </p:tgtEl>
                                        <p:attrNameLst>
                                          <p:attrName>style.visibility</p:attrName>
                                        </p:attrNameLst>
                                      </p:cBhvr>
                                      <p:to>
                                        <p:strVal val="visible"/>
                                      </p:to>
                                    </p:set>
                                    <p:anim calcmode="lin" valueType="num">
                                      <p:cBhvr additive="base">
                                        <p:cTn id="7" dur="500" fill="hold"/>
                                        <p:tgtEl>
                                          <p:spTgt spid="313347"/>
                                        </p:tgtEl>
                                        <p:attrNameLst>
                                          <p:attrName>ppt_x</p:attrName>
                                        </p:attrNameLst>
                                      </p:cBhvr>
                                      <p:tavLst>
                                        <p:tav tm="0">
                                          <p:val>
                                            <p:strVal val="0-#ppt_w/2"/>
                                          </p:val>
                                        </p:tav>
                                        <p:tav tm="100000">
                                          <p:val>
                                            <p:strVal val="#ppt_x"/>
                                          </p:val>
                                        </p:tav>
                                      </p:tavLst>
                                    </p:anim>
                                    <p:anim calcmode="lin" valueType="num">
                                      <p:cBhvr additive="base">
                                        <p:cTn id="8" dur="500" fill="hold"/>
                                        <p:tgtEl>
                                          <p:spTgt spid="313347"/>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13348"/>
                                        </p:tgtEl>
                                        <p:attrNameLst>
                                          <p:attrName>style.visibility</p:attrName>
                                        </p:attrNameLst>
                                      </p:cBhvr>
                                      <p:to>
                                        <p:strVal val="visible"/>
                                      </p:to>
                                    </p:set>
                                    <p:anim calcmode="lin" valueType="num">
                                      <p:cBhvr additive="base">
                                        <p:cTn id="13" dur="500" fill="hold"/>
                                        <p:tgtEl>
                                          <p:spTgt spid="313348"/>
                                        </p:tgtEl>
                                        <p:attrNameLst>
                                          <p:attrName>ppt_x</p:attrName>
                                        </p:attrNameLst>
                                      </p:cBhvr>
                                      <p:tavLst>
                                        <p:tav tm="0">
                                          <p:val>
                                            <p:strVal val="0-#ppt_w/2"/>
                                          </p:val>
                                        </p:tav>
                                        <p:tav tm="100000">
                                          <p:val>
                                            <p:strVal val="#ppt_x"/>
                                          </p:val>
                                        </p:tav>
                                      </p:tavLst>
                                    </p:anim>
                                    <p:anim calcmode="lin" valueType="num">
                                      <p:cBhvr additive="base">
                                        <p:cTn id="14" dur="500" fill="hold"/>
                                        <p:tgtEl>
                                          <p:spTgt spid="31334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3347" grpId="0" animBg="1" autoUpdateAnimBg="0"/>
      <p:bldP spid="313348" grpId="0" animBg="1" autoUpdateAnimBg="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370" name="Rectangle 2"/>
          <p:cNvSpPr>
            <a:spLocks noChangeArrowheads="1"/>
          </p:cNvSpPr>
          <p:nvPr/>
        </p:nvSpPr>
        <p:spPr bwMode="auto">
          <a:xfrm>
            <a:off x="368300" y="327025"/>
            <a:ext cx="7659688" cy="822325"/>
          </a:xfrm>
          <a:prstGeom prst="rect">
            <a:avLst/>
          </a:prstGeom>
          <a:solidFill>
            <a:srgbClr val="66FF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2000">
                <a:solidFill>
                  <a:schemeClr val="tx2"/>
                </a:solidFill>
                <a:latin typeface="HGP創英角ﾎﾟｯﾌﾟ体" pitchFamily="50" charset="-128"/>
                <a:ea typeface="HGP創英角ﾎﾟｯﾌﾟ体" pitchFamily="50" charset="-128"/>
              </a:rPr>
              <a:t>手順 ４</a:t>
            </a:r>
            <a:r>
              <a:rPr lang="ja-JP" altLang="en-US" sz="2400">
                <a:solidFill>
                  <a:schemeClr val="tx2"/>
                </a:solidFill>
                <a:latin typeface="HGP創英角ﾎﾟｯﾌﾟ体" pitchFamily="50" charset="-128"/>
                <a:ea typeface="HGP創英角ﾎﾟｯﾌﾟ体" pitchFamily="50" charset="-128"/>
              </a:rPr>
              <a:t>　ブレーン・ストーミングによって特性に影響を与えて</a:t>
            </a:r>
            <a:br>
              <a:rPr lang="ja-JP" altLang="en-US" sz="2400">
                <a:solidFill>
                  <a:schemeClr val="tx2"/>
                </a:solidFill>
                <a:latin typeface="HGP創英角ﾎﾟｯﾌﾟ体" pitchFamily="50" charset="-128"/>
                <a:ea typeface="HGP創英角ﾎﾟｯﾌﾟ体" pitchFamily="50" charset="-128"/>
              </a:rPr>
            </a:br>
            <a:r>
              <a:rPr lang="ja-JP" altLang="en-US" sz="2400">
                <a:solidFill>
                  <a:schemeClr val="tx2"/>
                </a:solidFill>
                <a:latin typeface="HGP創英角ﾎﾟｯﾌﾟ体" pitchFamily="50" charset="-128"/>
                <a:ea typeface="HGP創英角ﾎﾟｯﾌﾟ体" pitchFamily="50" charset="-128"/>
              </a:rPr>
              <a:t>　　　　　いると思われる要因を抽出する</a:t>
            </a:r>
          </a:p>
        </p:txBody>
      </p:sp>
      <p:sp>
        <p:nvSpPr>
          <p:cNvPr id="314371" name="AutoShape 3"/>
          <p:cNvSpPr>
            <a:spLocks noChangeArrowheads="1"/>
          </p:cNvSpPr>
          <p:nvPr/>
        </p:nvSpPr>
        <p:spPr bwMode="auto">
          <a:xfrm>
            <a:off x="254000" y="1420813"/>
            <a:ext cx="8623300" cy="1920875"/>
          </a:xfrm>
          <a:prstGeom prst="roundRect">
            <a:avLst>
              <a:gd name="adj" fmla="val 16667"/>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lgn="l">
              <a:lnSpc>
                <a:spcPct val="110000"/>
              </a:lnSpc>
            </a:pPr>
            <a:r>
              <a:rPr lang="ja-JP" altLang="en-US" sz="1700" b="1">
                <a:solidFill>
                  <a:srgbClr val="000066"/>
                </a:solidFill>
                <a:latin typeface="Arial" charset="0"/>
              </a:rPr>
              <a:t>例</a:t>
            </a:r>
          </a:p>
          <a:p>
            <a:pPr algn="l">
              <a:lnSpc>
                <a:spcPct val="110000"/>
              </a:lnSpc>
            </a:pPr>
            <a:r>
              <a:rPr lang="ja-JP" altLang="en-US" sz="1700" b="1">
                <a:latin typeface="Arial" charset="0"/>
              </a:rPr>
              <a:t>　　　　</a:t>
            </a:r>
            <a:r>
              <a:rPr lang="ja-JP" altLang="en-US" sz="1600">
                <a:latin typeface="Arial" charset="0"/>
              </a:rPr>
              <a:t>ある超高層ビルの工事現場では、協力業者１０数社が集まって、朝８時から朝会を行って</a:t>
            </a:r>
          </a:p>
          <a:p>
            <a:pPr algn="l">
              <a:lnSpc>
                <a:spcPct val="110000"/>
              </a:lnSpc>
            </a:pPr>
            <a:r>
              <a:rPr lang="ja-JP" altLang="en-US" sz="1600">
                <a:latin typeface="Arial" charset="0"/>
              </a:rPr>
              <a:t>　　　いる。最近、遅刻者が増えてきて困っている。</a:t>
            </a:r>
          </a:p>
          <a:p>
            <a:pPr algn="l">
              <a:lnSpc>
                <a:spcPct val="110000"/>
              </a:lnSpc>
            </a:pPr>
            <a:r>
              <a:rPr lang="ja-JP" altLang="en-US" sz="1600">
                <a:latin typeface="Arial" charset="0"/>
              </a:rPr>
              <a:t>　　　　そこで、あなたの職場でも遅刻をしないようにする為の原因を追及する必要に迫られて</a:t>
            </a:r>
          </a:p>
          <a:p>
            <a:pPr algn="l">
              <a:lnSpc>
                <a:spcPct val="110000"/>
              </a:lnSpc>
            </a:pPr>
            <a:r>
              <a:rPr lang="ja-JP" altLang="en-US" sz="1600">
                <a:latin typeface="Arial" charset="0"/>
              </a:rPr>
              <a:t>　　　きた・・との仮定で</a:t>
            </a:r>
            <a:r>
              <a:rPr lang="ja-JP" altLang="en-US" sz="1600" b="1">
                <a:solidFill>
                  <a:srgbClr val="FF0000"/>
                </a:solidFill>
                <a:latin typeface="Arial" charset="0"/>
              </a:rPr>
              <a:t>「遅刻」</a:t>
            </a:r>
            <a:r>
              <a:rPr lang="ja-JP" altLang="en-US" sz="1600">
                <a:latin typeface="Arial" charset="0"/>
              </a:rPr>
              <a:t>を特性にして職場のﾝﾊﾞｰに集まってもらい、ブレーン・ストーミング</a:t>
            </a:r>
          </a:p>
          <a:p>
            <a:pPr algn="l">
              <a:lnSpc>
                <a:spcPct val="110000"/>
              </a:lnSpc>
            </a:pPr>
            <a:r>
              <a:rPr lang="ja-JP" altLang="en-US" sz="1600">
                <a:latin typeface="Arial" charset="0"/>
              </a:rPr>
              <a:t>　　　を行って特性要因図を作成せよ</a:t>
            </a:r>
          </a:p>
          <a:p>
            <a:pPr algn="l">
              <a:lnSpc>
                <a:spcPct val="110000"/>
              </a:lnSpc>
            </a:pPr>
            <a:endParaRPr lang="en-US" altLang="ja-JP" sz="1600">
              <a:latin typeface="Arial" charset="0"/>
            </a:endParaRPr>
          </a:p>
        </p:txBody>
      </p:sp>
      <p:grpSp>
        <p:nvGrpSpPr>
          <p:cNvPr id="314372" name="Group 4"/>
          <p:cNvGrpSpPr>
            <a:grpSpLocks/>
          </p:cNvGrpSpPr>
          <p:nvPr/>
        </p:nvGrpSpPr>
        <p:grpSpPr bwMode="auto">
          <a:xfrm>
            <a:off x="161925" y="3376613"/>
            <a:ext cx="8710613" cy="3230562"/>
            <a:chOff x="102" y="376"/>
            <a:chExt cx="5487" cy="3004"/>
          </a:xfrm>
        </p:grpSpPr>
        <p:grpSp>
          <p:nvGrpSpPr>
            <p:cNvPr id="314373" name="Group 5"/>
            <p:cNvGrpSpPr>
              <a:grpSpLocks/>
            </p:cNvGrpSpPr>
            <p:nvPr/>
          </p:nvGrpSpPr>
          <p:grpSpPr bwMode="auto">
            <a:xfrm>
              <a:off x="102" y="609"/>
              <a:ext cx="5487" cy="2771"/>
              <a:chOff x="38" y="609"/>
              <a:chExt cx="5487" cy="2771"/>
            </a:xfrm>
          </p:grpSpPr>
          <p:sp>
            <p:nvSpPr>
              <p:cNvPr id="314374" name="Text Box 6"/>
              <p:cNvSpPr txBox="1">
                <a:spLocks noChangeArrowheads="1"/>
              </p:cNvSpPr>
              <p:nvPr/>
            </p:nvSpPr>
            <p:spPr bwMode="auto">
              <a:xfrm>
                <a:off x="38" y="615"/>
                <a:ext cx="500"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二日酔</a:t>
                </a:r>
              </a:p>
            </p:txBody>
          </p:sp>
          <p:sp>
            <p:nvSpPr>
              <p:cNvPr id="314375" name="Text Box 7"/>
              <p:cNvSpPr txBox="1">
                <a:spLocks noChangeArrowheads="1"/>
              </p:cNvSpPr>
              <p:nvPr/>
            </p:nvSpPr>
            <p:spPr bwMode="auto">
              <a:xfrm>
                <a:off x="551" y="615"/>
                <a:ext cx="616"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飲み過ぎ</a:t>
                </a:r>
              </a:p>
            </p:txBody>
          </p:sp>
          <p:sp>
            <p:nvSpPr>
              <p:cNvPr id="314376" name="Text Box 8"/>
              <p:cNvSpPr txBox="1">
                <a:spLocks noChangeArrowheads="1"/>
              </p:cNvSpPr>
              <p:nvPr/>
            </p:nvSpPr>
            <p:spPr bwMode="auto">
              <a:xfrm>
                <a:off x="1576" y="615"/>
                <a:ext cx="372"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悩み</a:t>
                </a:r>
              </a:p>
            </p:txBody>
          </p:sp>
          <p:sp>
            <p:nvSpPr>
              <p:cNvPr id="314377" name="Text Box 9"/>
              <p:cNvSpPr txBox="1">
                <a:spLocks noChangeArrowheads="1"/>
              </p:cNvSpPr>
              <p:nvPr/>
            </p:nvSpPr>
            <p:spPr bwMode="auto">
              <a:xfrm>
                <a:off x="1209" y="620"/>
                <a:ext cx="372" cy="4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不眠</a:t>
                </a:r>
              </a:p>
            </p:txBody>
          </p:sp>
          <p:sp>
            <p:nvSpPr>
              <p:cNvPr id="314378" name="Text Box 10"/>
              <p:cNvSpPr txBox="1">
                <a:spLocks noChangeArrowheads="1"/>
              </p:cNvSpPr>
              <p:nvPr/>
            </p:nvSpPr>
            <p:spPr bwMode="auto">
              <a:xfrm>
                <a:off x="1962" y="611"/>
                <a:ext cx="372" cy="4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麻雀</a:t>
                </a:r>
              </a:p>
            </p:txBody>
          </p:sp>
          <p:sp>
            <p:nvSpPr>
              <p:cNvPr id="314379" name="Text Box 11"/>
              <p:cNvSpPr txBox="1">
                <a:spLocks noChangeArrowheads="1"/>
              </p:cNvSpPr>
              <p:nvPr/>
            </p:nvSpPr>
            <p:spPr bwMode="auto">
              <a:xfrm>
                <a:off x="2363" y="609"/>
                <a:ext cx="495"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夜遊び</a:t>
                </a:r>
              </a:p>
            </p:txBody>
          </p:sp>
          <p:sp>
            <p:nvSpPr>
              <p:cNvPr id="314380" name="Text Box 12"/>
              <p:cNvSpPr txBox="1">
                <a:spLocks noChangeArrowheads="1"/>
              </p:cNvSpPr>
              <p:nvPr/>
            </p:nvSpPr>
            <p:spPr bwMode="auto">
              <a:xfrm>
                <a:off x="2884" y="612"/>
                <a:ext cx="372"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食事</a:t>
                </a:r>
              </a:p>
            </p:txBody>
          </p:sp>
          <p:sp>
            <p:nvSpPr>
              <p:cNvPr id="314381" name="Text Box 13"/>
              <p:cNvSpPr txBox="1">
                <a:spLocks noChangeArrowheads="1"/>
              </p:cNvSpPr>
              <p:nvPr/>
            </p:nvSpPr>
            <p:spPr bwMode="auto">
              <a:xfrm>
                <a:off x="3277" y="612"/>
                <a:ext cx="518"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ゆっくり</a:t>
                </a:r>
              </a:p>
            </p:txBody>
          </p:sp>
          <p:sp>
            <p:nvSpPr>
              <p:cNvPr id="314382" name="Text Box 14"/>
              <p:cNvSpPr txBox="1">
                <a:spLocks noChangeArrowheads="1"/>
              </p:cNvSpPr>
              <p:nvPr/>
            </p:nvSpPr>
            <p:spPr bwMode="auto">
              <a:xfrm>
                <a:off x="3822" y="612"/>
                <a:ext cx="473"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のろい</a:t>
                </a:r>
              </a:p>
            </p:txBody>
          </p:sp>
          <p:sp>
            <p:nvSpPr>
              <p:cNvPr id="314383" name="Text Box 15"/>
              <p:cNvSpPr txBox="1">
                <a:spLocks noChangeArrowheads="1"/>
              </p:cNvSpPr>
              <p:nvPr/>
            </p:nvSpPr>
            <p:spPr bwMode="auto">
              <a:xfrm>
                <a:off x="4751" y="615"/>
                <a:ext cx="483"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やる気</a:t>
                </a:r>
              </a:p>
            </p:txBody>
          </p:sp>
          <p:sp>
            <p:nvSpPr>
              <p:cNvPr id="314384" name="Text Box 16"/>
              <p:cNvSpPr txBox="1">
                <a:spLocks noChangeArrowheads="1"/>
              </p:cNvSpPr>
              <p:nvPr/>
            </p:nvSpPr>
            <p:spPr bwMode="auto">
              <a:xfrm>
                <a:off x="39" y="871"/>
                <a:ext cx="372" cy="4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自覚</a:t>
                </a:r>
              </a:p>
            </p:txBody>
          </p:sp>
          <p:sp>
            <p:nvSpPr>
              <p:cNvPr id="314385" name="Text Box 17"/>
              <p:cNvSpPr txBox="1">
                <a:spLocks noChangeArrowheads="1"/>
              </p:cNvSpPr>
              <p:nvPr/>
            </p:nvSpPr>
            <p:spPr bwMode="auto">
              <a:xfrm>
                <a:off x="408" y="871"/>
                <a:ext cx="372" cy="4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信号</a:t>
                </a:r>
              </a:p>
            </p:txBody>
          </p:sp>
          <p:sp>
            <p:nvSpPr>
              <p:cNvPr id="314386" name="Text Box 18"/>
              <p:cNvSpPr txBox="1">
                <a:spLocks noChangeArrowheads="1"/>
              </p:cNvSpPr>
              <p:nvPr/>
            </p:nvSpPr>
            <p:spPr bwMode="auto">
              <a:xfrm>
                <a:off x="1217" y="871"/>
                <a:ext cx="458" cy="4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カーブ</a:t>
                </a:r>
              </a:p>
            </p:txBody>
          </p:sp>
          <p:sp>
            <p:nvSpPr>
              <p:cNvPr id="314387" name="Text Box 19"/>
              <p:cNvSpPr txBox="1">
                <a:spLocks noChangeArrowheads="1"/>
              </p:cNvSpPr>
              <p:nvPr/>
            </p:nvSpPr>
            <p:spPr bwMode="auto">
              <a:xfrm>
                <a:off x="818" y="873"/>
                <a:ext cx="372"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踏切</a:t>
                </a:r>
              </a:p>
            </p:txBody>
          </p:sp>
          <p:sp>
            <p:nvSpPr>
              <p:cNvPr id="314388" name="Text Box 20"/>
              <p:cNvSpPr txBox="1">
                <a:spLocks noChangeArrowheads="1"/>
              </p:cNvSpPr>
              <p:nvPr/>
            </p:nvSpPr>
            <p:spPr bwMode="auto">
              <a:xfrm>
                <a:off x="1707" y="865"/>
                <a:ext cx="479" cy="4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せまい</a:t>
                </a:r>
              </a:p>
            </p:txBody>
          </p:sp>
          <p:sp>
            <p:nvSpPr>
              <p:cNvPr id="314389" name="Text Box 21"/>
              <p:cNvSpPr txBox="1">
                <a:spLocks noChangeArrowheads="1"/>
              </p:cNvSpPr>
              <p:nvPr/>
            </p:nvSpPr>
            <p:spPr bwMode="auto">
              <a:xfrm>
                <a:off x="2212" y="868"/>
                <a:ext cx="245" cy="4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坂</a:t>
                </a:r>
              </a:p>
            </p:txBody>
          </p:sp>
          <p:sp>
            <p:nvSpPr>
              <p:cNvPr id="314390" name="Text Box 22"/>
              <p:cNvSpPr txBox="1">
                <a:spLocks noChangeArrowheads="1"/>
              </p:cNvSpPr>
              <p:nvPr/>
            </p:nvSpPr>
            <p:spPr bwMode="auto">
              <a:xfrm>
                <a:off x="2469" y="868"/>
                <a:ext cx="756" cy="4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未舗装道路</a:t>
                </a:r>
              </a:p>
            </p:txBody>
          </p:sp>
          <p:sp>
            <p:nvSpPr>
              <p:cNvPr id="314391" name="Text Box 23"/>
              <p:cNvSpPr txBox="1">
                <a:spLocks noChangeArrowheads="1"/>
              </p:cNvSpPr>
              <p:nvPr/>
            </p:nvSpPr>
            <p:spPr bwMode="auto">
              <a:xfrm>
                <a:off x="3278" y="868"/>
                <a:ext cx="372" cy="4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事故</a:t>
                </a:r>
              </a:p>
            </p:txBody>
          </p:sp>
          <p:sp>
            <p:nvSpPr>
              <p:cNvPr id="314392" name="Text Box 24"/>
              <p:cNvSpPr txBox="1">
                <a:spLocks noChangeArrowheads="1"/>
              </p:cNvSpPr>
              <p:nvPr/>
            </p:nvSpPr>
            <p:spPr bwMode="auto">
              <a:xfrm>
                <a:off x="3695" y="871"/>
                <a:ext cx="628" cy="4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片側通行</a:t>
                </a:r>
              </a:p>
            </p:txBody>
          </p:sp>
          <p:sp>
            <p:nvSpPr>
              <p:cNvPr id="314393" name="Text Box 25"/>
              <p:cNvSpPr txBox="1">
                <a:spLocks noChangeArrowheads="1"/>
              </p:cNvSpPr>
              <p:nvPr/>
            </p:nvSpPr>
            <p:spPr bwMode="auto">
              <a:xfrm>
                <a:off x="4392" y="871"/>
                <a:ext cx="813" cy="4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スピード制限</a:t>
                </a:r>
              </a:p>
            </p:txBody>
          </p:sp>
          <p:sp>
            <p:nvSpPr>
              <p:cNvPr id="314394" name="Text Box 26"/>
              <p:cNvSpPr txBox="1">
                <a:spLocks noChangeArrowheads="1"/>
              </p:cNvSpPr>
              <p:nvPr/>
            </p:nvSpPr>
            <p:spPr bwMode="auto">
              <a:xfrm>
                <a:off x="39" y="1126"/>
                <a:ext cx="372"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工事</a:t>
                </a:r>
              </a:p>
            </p:txBody>
          </p:sp>
          <p:sp>
            <p:nvSpPr>
              <p:cNvPr id="314395" name="Text Box 27"/>
              <p:cNvSpPr txBox="1">
                <a:spLocks noChangeArrowheads="1"/>
              </p:cNvSpPr>
              <p:nvPr/>
            </p:nvSpPr>
            <p:spPr bwMode="auto">
              <a:xfrm>
                <a:off x="440" y="1126"/>
                <a:ext cx="372"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規制</a:t>
                </a:r>
              </a:p>
            </p:txBody>
          </p:sp>
          <p:sp>
            <p:nvSpPr>
              <p:cNvPr id="314396" name="Text Box 28"/>
              <p:cNvSpPr txBox="1">
                <a:spLocks noChangeArrowheads="1"/>
              </p:cNvSpPr>
              <p:nvPr/>
            </p:nvSpPr>
            <p:spPr bwMode="auto">
              <a:xfrm>
                <a:off x="1353" y="1126"/>
                <a:ext cx="245"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雨</a:t>
                </a:r>
              </a:p>
            </p:txBody>
          </p:sp>
          <p:sp>
            <p:nvSpPr>
              <p:cNvPr id="314397" name="Text Box 29"/>
              <p:cNvSpPr txBox="1">
                <a:spLocks noChangeArrowheads="1"/>
              </p:cNvSpPr>
              <p:nvPr/>
            </p:nvSpPr>
            <p:spPr bwMode="auto">
              <a:xfrm>
                <a:off x="826" y="1130"/>
                <a:ext cx="468"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回り道</a:t>
                </a:r>
              </a:p>
            </p:txBody>
          </p:sp>
          <p:sp>
            <p:nvSpPr>
              <p:cNvPr id="314398" name="Text Box 30"/>
              <p:cNvSpPr txBox="1">
                <a:spLocks noChangeArrowheads="1"/>
              </p:cNvSpPr>
              <p:nvPr/>
            </p:nvSpPr>
            <p:spPr bwMode="auto">
              <a:xfrm>
                <a:off x="1603" y="1121"/>
                <a:ext cx="372"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凍結</a:t>
                </a:r>
              </a:p>
            </p:txBody>
          </p:sp>
          <p:sp>
            <p:nvSpPr>
              <p:cNvPr id="314399" name="Text Box 31"/>
              <p:cNvSpPr txBox="1">
                <a:spLocks noChangeArrowheads="1"/>
              </p:cNvSpPr>
              <p:nvPr/>
            </p:nvSpPr>
            <p:spPr bwMode="auto">
              <a:xfrm>
                <a:off x="2004" y="1121"/>
                <a:ext cx="245"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冬</a:t>
                </a:r>
              </a:p>
            </p:txBody>
          </p:sp>
          <p:sp>
            <p:nvSpPr>
              <p:cNvPr id="314400" name="Text Box 32"/>
              <p:cNvSpPr txBox="1">
                <a:spLocks noChangeArrowheads="1"/>
              </p:cNvSpPr>
              <p:nvPr/>
            </p:nvSpPr>
            <p:spPr bwMode="auto">
              <a:xfrm>
                <a:off x="2245" y="1124"/>
                <a:ext cx="365"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寒い</a:t>
                </a:r>
              </a:p>
            </p:txBody>
          </p:sp>
          <p:sp>
            <p:nvSpPr>
              <p:cNvPr id="314401" name="Text Box 33"/>
              <p:cNvSpPr txBox="1">
                <a:spLocks noChangeArrowheads="1"/>
              </p:cNvSpPr>
              <p:nvPr/>
            </p:nvSpPr>
            <p:spPr bwMode="auto">
              <a:xfrm>
                <a:off x="2622" y="1124"/>
                <a:ext cx="670"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起きにくい</a:t>
                </a:r>
              </a:p>
            </p:txBody>
          </p:sp>
          <p:sp>
            <p:nvSpPr>
              <p:cNvPr id="314402" name="Text Box 34"/>
              <p:cNvSpPr txBox="1">
                <a:spLocks noChangeArrowheads="1"/>
              </p:cNvSpPr>
              <p:nvPr/>
            </p:nvSpPr>
            <p:spPr bwMode="auto">
              <a:xfrm>
                <a:off x="3295" y="1126"/>
                <a:ext cx="245"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夏</a:t>
                </a:r>
              </a:p>
            </p:txBody>
          </p:sp>
          <p:sp>
            <p:nvSpPr>
              <p:cNvPr id="314403" name="Text Box 35"/>
              <p:cNvSpPr txBox="1">
                <a:spLocks noChangeArrowheads="1"/>
              </p:cNvSpPr>
              <p:nvPr/>
            </p:nvSpPr>
            <p:spPr bwMode="auto">
              <a:xfrm>
                <a:off x="40" y="1383"/>
                <a:ext cx="245"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雪</a:t>
                </a:r>
              </a:p>
            </p:txBody>
          </p:sp>
          <p:sp>
            <p:nvSpPr>
              <p:cNvPr id="314404" name="Text Box 36"/>
              <p:cNvSpPr txBox="1">
                <a:spLocks noChangeArrowheads="1"/>
              </p:cNvSpPr>
              <p:nvPr/>
            </p:nvSpPr>
            <p:spPr bwMode="auto">
              <a:xfrm>
                <a:off x="321" y="1383"/>
                <a:ext cx="520"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ノロノロ</a:t>
                </a:r>
              </a:p>
            </p:txBody>
          </p:sp>
          <p:sp>
            <p:nvSpPr>
              <p:cNvPr id="314405" name="Text Box 37"/>
              <p:cNvSpPr txBox="1">
                <a:spLocks noChangeArrowheads="1"/>
              </p:cNvSpPr>
              <p:nvPr/>
            </p:nvSpPr>
            <p:spPr bwMode="auto">
              <a:xfrm>
                <a:off x="1346" y="1383"/>
                <a:ext cx="245"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霧</a:t>
                </a:r>
              </a:p>
            </p:txBody>
          </p:sp>
          <p:sp>
            <p:nvSpPr>
              <p:cNvPr id="314406" name="Text Box 38"/>
              <p:cNvSpPr txBox="1">
                <a:spLocks noChangeArrowheads="1"/>
              </p:cNvSpPr>
              <p:nvPr/>
            </p:nvSpPr>
            <p:spPr bwMode="auto">
              <a:xfrm>
                <a:off x="923" y="1387"/>
                <a:ext cx="372"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台風</a:t>
                </a:r>
              </a:p>
            </p:txBody>
          </p:sp>
          <p:sp>
            <p:nvSpPr>
              <p:cNvPr id="314407" name="Text Box 39"/>
              <p:cNvSpPr txBox="1">
                <a:spLocks noChangeArrowheads="1"/>
              </p:cNvSpPr>
              <p:nvPr/>
            </p:nvSpPr>
            <p:spPr bwMode="auto">
              <a:xfrm>
                <a:off x="1612" y="1364"/>
                <a:ext cx="372" cy="4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騒音</a:t>
                </a:r>
              </a:p>
            </p:txBody>
          </p:sp>
          <p:sp>
            <p:nvSpPr>
              <p:cNvPr id="314408" name="Text Box 40"/>
              <p:cNvSpPr txBox="1">
                <a:spLocks noChangeArrowheads="1"/>
              </p:cNvSpPr>
              <p:nvPr/>
            </p:nvSpPr>
            <p:spPr bwMode="auto">
              <a:xfrm>
                <a:off x="2005" y="1380"/>
                <a:ext cx="500"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自動車</a:t>
                </a:r>
              </a:p>
            </p:txBody>
          </p:sp>
          <p:sp>
            <p:nvSpPr>
              <p:cNvPr id="314409" name="Text Box 41"/>
              <p:cNvSpPr txBox="1">
                <a:spLocks noChangeArrowheads="1"/>
              </p:cNvSpPr>
              <p:nvPr/>
            </p:nvSpPr>
            <p:spPr bwMode="auto">
              <a:xfrm>
                <a:off x="3142" y="1380"/>
                <a:ext cx="365"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暑い</a:t>
                </a:r>
              </a:p>
            </p:txBody>
          </p:sp>
          <p:sp>
            <p:nvSpPr>
              <p:cNvPr id="314410" name="Text Box 42"/>
              <p:cNvSpPr txBox="1">
                <a:spLocks noChangeArrowheads="1"/>
              </p:cNvSpPr>
              <p:nvPr/>
            </p:nvSpPr>
            <p:spPr bwMode="auto">
              <a:xfrm>
                <a:off x="3519" y="1380"/>
                <a:ext cx="586"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のんびり</a:t>
                </a:r>
              </a:p>
            </p:txBody>
          </p:sp>
          <p:sp>
            <p:nvSpPr>
              <p:cNvPr id="314411" name="Text Box 43"/>
              <p:cNvSpPr txBox="1">
                <a:spLocks noChangeArrowheads="1"/>
              </p:cNvSpPr>
              <p:nvPr/>
            </p:nvSpPr>
            <p:spPr bwMode="auto">
              <a:xfrm>
                <a:off x="4128" y="1383"/>
                <a:ext cx="491"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ルーズ</a:t>
                </a:r>
              </a:p>
            </p:txBody>
          </p:sp>
          <p:sp>
            <p:nvSpPr>
              <p:cNvPr id="314412" name="Text Box 44"/>
              <p:cNvSpPr txBox="1">
                <a:spLocks noChangeArrowheads="1"/>
              </p:cNvSpPr>
              <p:nvPr/>
            </p:nvSpPr>
            <p:spPr bwMode="auto">
              <a:xfrm>
                <a:off x="4665" y="1383"/>
                <a:ext cx="372"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疲労</a:t>
                </a:r>
              </a:p>
            </p:txBody>
          </p:sp>
          <p:sp>
            <p:nvSpPr>
              <p:cNvPr id="314413" name="Text Box 45"/>
              <p:cNvSpPr txBox="1">
                <a:spLocks noChangeArrowheads="1"/>
              </p:cNvSpPr>
              <p:nvPr/>
            </p:nvSpPr>
            <p:spPr bwMode="auto">
              <a:xfrm>
                <a:off x="39" y="1647"/>
                <a:ext cx="372"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病気</a:t>
                </a:r>
              </a:p>
            </p:txBody>
          </p:sp>
          <p:sp>
            <p:nvSpPr>
              <p:cNvPr id="314414" name="Text Box 46"/>
              <p:cNvSpPr txBox="1">
                <a:spLocks noChangeArrowheads="1"/>
              </p:cNvSpPr>
              <p:nvPr/>
            </p:nvSpPr>
            <p:spPr bwMode="auto">
              <a:xfrm>
                <a:off x="432" y="1647"/>
                <a:ext cx="628"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参画意識</a:t>
                </a:r>
              </a:p>
            </p:txBody>
          </p:sp>
          <p:sp>
            <p:nvSpPr>
              <p:cNvPr id="314415" name="Text Box 47"/>
              <p:cNvSpPr txBox="1">
                <a:spLocks noChangeArrowheads="1"/>
              </p:cNvSpPr>
              <p:nvPr/>
            </p:nvSpPr>
            <p:spPr bwMode="auto">
              <a:xfrm>
                <a:off x="1745" y="1648"/>
                <a:ext cx="1202"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仕事に行くのがいや</a:t>
                </a:r>
              </a:p>
            </p:txBody>
          </p:sp>
          <p:sp>
            <p:nvSpPr>
              <p:cNvPr id="314416" name="Text Box 48"/>
              <p:cNvSpPr txBox="1">
                <a:spLocks noChangeArrowheads="1"/>
              </p:cNvSpPr>
              <p:nvPr/>
            </p:nvSpPr>
            <p:spPr bwMode="auto">
              <a:xfrm>
                <a:off x="1066" y="1648"/>
                <a:ext cx="628"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品質意識</a:t>
                </a:r>
              </a:p>
            </p:txBody>
          </p:sp>
          <p:sp>
            <p:nvSpPr>
              <p:cNvPr id="314417" name="Text Box 49"/>
              <p:cNvSpPr txBox="1">
                <a:spLocks noChangeArrowheads="1"/>
              </p:cNvSpPr>
              <p:nvPr/>
            </p:nvSpPr>
            <p:spPr bwMode="auto">
              <a:xfrm>
                <a:off x="3045" y="1643"/>
                <a:ext cx="372" cy="4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同僚</a:t>
                </a:r>
              </a:p>
            </p:txBody>
          </p:sp>
          <p:sp>
            <p:nvSpPr>
              <p:cNvPr id="314418" name="Text Box 50"/>
              <p:cNvSpPr txBox="1">
                <a:spLocks noChangeArrowheads="1"/>
              </p:cNvSpPr>
              <p:nvPr/>
            </p:nvSpPr>
            <p:spPr bwMode="auto">
              <a:xfrm>
                <a:off x="3414" y="1647"/>
                <a:ext cx="372"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仕事</a:t>
                </a:r>
              </a:p>
            </p:txBody>
          </p:sp>
          <p:sp>
            <p:nvSpPr>
              <p:cNvPr id="314419" name="Text Box 51"/>
              <p:cNvSpPr txBox="1">
                <a:spLocks noChangeArrowheads="1"/>
              </p:cNvSpPr>
              <p:nvPr/>
            </p:nvSpPr>
            <p:spPr bwMode="auto">
              <a:xfrm>
                <a:off x="3807" y="1647"/>
                <a:ext cx="628"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肉体労働</a:t>
                </a:r>
              </a:p>
            </p:txBody>
          </p:sp>
          <p:sp>
            <p:nvSpPr>
              <p:cNvPr id="314420" name="Text Box 52"/>
              <p:cNvSpPr txBox="1">
                <a:spLocks noChangeArrowheads="1"/>
              </p:cNvSpPr>
              <p:nvPr/>
            </p:nvSpPr>
            <p:spPr bwMode="auto">
              <a:xfrm>
                <a:off x="4528" y="1647"/>
                <a:ext cx="467"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きつい</a:t>
                </a:r>
              </a:p>
            </p:txBody>
          </p:sp>
          <p:sp>
            <p:nvSpPr>
              <p:cNvPr id="314421" name="Text Box 53"/>
              <p:cNvSpPr txBox="1">
                <a:spLocks noChangeArrowheads="1"/>
              </p:cNvSpPr>
              <p:nvPr/>
            </p:nvSpPr>
            <p:spPr bwMode="auto">
              <a:xfrm>
                <a:off x="40" y="1901"/>
                <a:ext cx="500"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無関心</a:t>
                </a:r>
              </a:p>
            </p:txBody>
          </p:sp>
          <p:sp>
            <p:nvSpPr>
              <p:cNvPr id="314422" name="Text Box 54"/>
              <p:cNvSpPr txBox="1">
                <a:spLocks noChangeArrowheads="1"/>
              </p:cNvSpPr>
              <p:nvPr/>
            </p:nvSpPr>
            <p:spPr bwMode="auto">
              <a:xfrm>
                <a:off x="553" y="1907"/>
                <a:ext cx="372"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放任</a:t>
                </a:r>
              </a:p>
            </p:txBody>
          </p:sp>
          <p:sp>
            <p:nvSpPr>
              <p:cNvPr id="314423" name="Text Box 55"/>
              <p:cNvSpPr txBox="1">
                <a:spLocks noChangeArrowheads="1"/>
              </p:cNvSpPr>
              <p:nvPr/>
            </p:nvSpPr>
            <p:spPr bwMode="auto">
              <a:xfrm>
                <a:off x="1466" y="1907"/>
                <a:ext cx="372"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残業</a:t>
                </a:r>
              </a:p>
            </p:txBody>
          </p:sp>
          <p:sp>
            <p:nvSpPr>
              <p:cNvPr id="314424" name="Text Box 56"/>
              <p:cNvSpPr txBox="1">
                <a:spLocks noChangeArrowheads="1"/>
              </p:cNvSpPr>
              <p:nvPr/>
            </p:nvSpPr>
            <p:spPr bwMode="auto">
              <a:xfrm>
                <a:off x="931" y="1907"/>
                <a:ext cx="500"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消極的</a:t>
                </a:r>
              </a:p>
            </p:txBody>
          </p:sp>
          <p:sp>
            <p:nvSpPr>
              <p:cNvPr id="314425" name="Text Box 57"/>
              <p:cNvSpPr txBox="1">
                <a:spLocks noChangeArrowheads="1"/>
              </p:cNvSpPr>
              <p:nvPr/>
            </p:nvSpPr>
            <p:spPr bwMode="auto">
              <a:xfrm>
                <a:off x="1836" y="1882"/>
                <a:ext cx="715" cy="4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むずかしい</a:t>
                </a:r>
              </a:p>
            </p:txBody>
          </p:sp>
          <p:sp>
            <p:nvSpPr>
              <p:cNvPr id="314426" name="Text Box 58"/>
              <p:cNvSpPr txBox="1">
                <a:spLocks noChangeArrowheads="1"/>
              </p:cNvSpPr>
              <p:nvPr/>
            </p:nvSpPr>
            <p:spPr bwMode="auto">
              <a:xfrm>
                <a:off x="2613" y="1899"/>
                <a:ext cx="500"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五月病</a:t>
                </a:r>
              </a:p>
            </p:txBody>
          </p:sp>
          <p:sp>
            <p:nvSpPr>
              <p:cNvPr id="314427" name="Text Box 59"/>
              <p:cNvSpPr txBox="1">
                <a:spLocks noChangeArrowheads="1"/>
              </p:cNvSpPr>
              <p:nvPr/>
            </p:nvSpPr>
            <p:spPr bwMode="auto">
              <a:xfrm>
                <a:off x="3142" y="1901"/>
                <a:ext cx="500"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協調性</a:t>
                </a:r>
              </a:p>
            </p:txBody>
          </p:sp>
          <p:sp>
            <p:nvSpPr>
              <p:cNvPr id="314428" name="Text Box 60"/>
              <p:cNvSpPr txBox="1">
                <a:spLocks noChangeArrowheads="1"/>
              </p:cNvSpPr>
              <p:nvPr/>
            </p:nvSpPr>
            <p:spPr bwMode="auto">
              <a:xfrm>
                <a:off x="3695" y="1901"/>
                <a:ext cx="700"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起こし忘れ</a:t>
                </a:r>
              </a:p>
            </p:txBody>
          </p:sp>
          <p:sp>
            <p:nvSpPr>
              <p:cNvPr id="314429" name="Text Box 61"/>
              <p:cNvSpPr txBox="1">
                <a:spLocks noChangeArrowheads="1"/>
              </p:cNvSpPr>
              <p:nvPr/>
            </p:nvSpPr>
            <p:spPr bwMode="auto">
              <a:xfrm>
                <a:off x="4496" y="1901"/>
                <a:ext cx="245"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雨</a:t>
                </a:r>
              </a:p>
            </p:txBody>
          </p:sp>
          <p:sp>
            <p:nvSpPr>
              <p:cNvPr id="314430" name="Text Box 62"/>
              <p:cNvSpPr txBox="1">
                <a:spLocks noChangeArrowheads="1"/>
              </p:cNvSpPr>
              <p:nvPr/>
            </p:nvSpPr>
            <p:spPr bwMode="auto">
              <a:xfrm>
                <a:off x="4817" y="1907"/>
                <a:ext cx="372"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事故</a:t>
                </a:r>
              </a:p>
            </p:txBody>
          </p:sp>
          <p:sp>
            <p:nvSpPr>
              <p:cNvPr id="314431" name="Text Box 63"/>
              <p:cNvSpPr txBox="1">
                <a:spLocks noChangeArrowheads="1"/>
              </p:cNvSpPr>
              <p:nvPr/>
            </p:nvSpPr>
            <p:spPr bwMode="auto">
              <a:xfrm>
                <a:off x="39" y="2158"/>
                <a:ext cx="372" cy="4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追突</a:t>
                </a:r>
              </a:p>
            </p:txBody>
          </p:sp>
          <p:sp>
            <p:nvSpPr>
              <p:cNvPr id="314432" name="Text Box 64"/>
              <p:cNvSpPr txBox="1">
                <a:spLocks noChangeArrowheads="1"/>
              </p:cNvSpPr>
              <p:nvPr/>
            </p:nvSpPr>
            <p:spPr bwMode="auto">
              <a:xfrm>
                <a:off x="432" y="2158"/>
                <a:ext cx="996" cy="4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エンジントラブル</a:t>
                </a:r>
              </a:p>
            </p:txBody>
          </p:sp>
          <p:sp>
            <p:nvSpPr>
              <p:cNvPr id="314433" name="Text Box 65"/>
              <p:cNvSpPr txBox="1">
                <a:spLocks noChangeArrowheads="1"/>
              </p:cNvSpPr>
              <p:nvPr/>
            </p:nvSpPr>
            <p:spPr bwMode="auto">
              <a:xfrm>
                <a:off x="1577" y="2164"/>
                <a:ext cx="478" cy="4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ガス欠</a:t>
                </a:r>
              </a:p>
            </p:txBody>
          </p:sp>
          <p:sp>
            <p:nvSpPr>
              <p:cNvPr id="314434" name="Text Box 66"/>
              <p:cNvSpPr txBox="1">
                <a:spLocks noChangeArrowheads="1"/>
              </p:cNvSpPr>
              <p:nvPr/>
            </p:nvSpPr>
            <p:spPr bwMode="auto">
              <a:xfrm>
                <a:off x="2083" y="2155"/>
                <a:ext cx="471"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オイル</a:t>
                </a:r>
              </a:p>
            </p:txBody>
          </p:sp>
          <p:sp>
            <p:nvSpPr>
              <p:cNvPr id="314435" name="Text Box 67"/>
              <p:cNvSpPr txBox="1">
                <a:spLocks noChangeArrowheads="1"/>
              </p:cNvSpPr>
              <p:nvPr/>
            </p:nvSpPr>
            <p:spPr bwMode="auto">
              <a:xfrm>
                <a:off x="2612" y="2155"/>
                <a:ext cx="372"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点検</a:t>
                </a:r>
              </a:p>
            </p:txBody>
          </p:sp>
          <p:sp>
            <p:nvSpPr>
              <p:cNvPr id="314436" name="Text Box 68"/>
              <p:cNvSpPr txBox="1">
                <a:spLocks noChangeArrowheads="1"/>
              </p:cNvSpPr>
              <p:nvPr/>
            </p:nvSpPr>
            <p:spPr bwMode="auto">
              <a:xfrm>
                <a:off x="2997" y="2155"/>
                <a:ext cx="756"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自転車置場</a:t>
                </a:r>
              </a:p>
            </p:txBody>
          </p:sp>
          <p:sp>
            <p:nvSpPr>
              <p:cNvPr id="314437" name="Text Box 69"/>
              <p:cNvSpPr txBox="1">
                <a:spLocks noChangeArrowheads="1"/>
              </p:cNvSpPr>
              <p:nvPr/>
            </p:nvSpPr>
            <p:spPr bwMode="auto">
              <a:xfrm>
                <a:off x="3830" y="2155"/>
                <a:ext cx="458"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パンク</a:t>
                </a:r>
              </a:p>
            </p:txBody>
          </p:sp>
          <p:sp>
            <p:nvSpPr>
              <p:cNvPr id="314438" name="Text Box 70"/>
              <p:cNvSpPr txBox="1">
                <a:spLocks noChangeArrowheads="1"/>
              </p:cNvSpPr>
              <p:nvPr/>
            </p:nvSpPr>
            <p:spPr bwMode="auto">
              <a:xfrm>
                <a:off x="4392" y="2158"/>
                <a:ext cx="818" cy="4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チェーン切れ</a:t>
                </a:r>
              </a:p>
            </p:txBody>
          </p:sp>
          <p:sp>
            <p:nvSpPr>
              <p:cNvPr id="314439" name="Text Box 71"/>
              <p:cNvSpPr txBox="1">
                <a:spLocks noChangeArrowheads="1"/>
              </p:cNvSpPr>
              <p:nvPr/>
            </p:nvSpPr>
            <p:spPr bwMode="auto">
              <a:xfrm>
                <a:off x="40" y="2415"/>
                <a:ext cx="372" cy="4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転倒</a:t>
                </a:r>
              </a:p>
            </p:txBody>
          </p:sp>
          <p:sp>
            <p:nvSpPr>
              <p:cNvPr id="314440" name="Text Box 72"/>
              <p:cNvSpPr txBox="1">
                <a:spLocks noChangeArrowheads="1"/>
              </p:cNvSpPr>
              <p:nvPr/>
            </p:nvSpPr>
            <p:spPr bwMode="auto">
              <a:xfrm>
                <a:off x="417" y="2415"/>
                <a:ext cx="628" cy="4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交通違反</a:t>
                </a:r>
              </a:p>
            </p:txBody>
          </p:sp>
          <p:sp>
            <p:nvSpPr>
              <p:cNvPr id="314441" name="Text Box 73"/>
              <p:cNvSpPr txBox="1">
                <a:spLocks noChangeArrowheads="1"/>
              </p:cNvSpPr>
              <p:nvPr/>
            </p:nvSpPr>
            <p:spPr bwMode="auto">
              <a:xfrm>
                <a:off x="1578" y="2418"/>
                <a:ext cx="500" cy="4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置場所</a:t>
                </a:r>
              </a:p>
            </p:txBody>
          </p:sp>
          <p:sp>
            <p:nvSpPr>
              <p:cNvPr id="314442" name="Text Box 74"/>
              <p:cNvSpPr txBox="1">
                <a:spLocks noChangeArrowheads="1"/>
              </p:cNvSpPr>
              <p:nvPr/>
            </p:nvSpPr>
            <p:spPr bwMode="auto">
              <a:xfrm>
                <a:off x="1067" y="2418"/>
                <a:ext cx="500" cy="4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駐車場</a:t>
                </a:r>
              </a:p>
            </p:txBody>
          </p:sp>
          <p:sp>
            <p:nvSpPr>
              <p:cNvPr id="314443" name="Text Box 75"/>
              <p:cNvSpPr txBox="1">
                <a:spLocks noChangeArrowheads="1"/>
              </p:cNvSpPr>
              <p:nvPr/>
            </p:nvSpPr>
            <p:spPr bwMode="auto">
              <a:xfrm>
                <a:off x="2084" y="2412"/>
                <a:ext cx="468" cy="4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相乗り</a:t>
                </a:r>
              </a:p>
            </p:txBody>
          </p:sp>
          <p:sp>
            <p:nvSpPr>
              <p:cNvPr id="314444" name="Text Box 76"/>
              <p:cNvSpPr txBox="1">
                <a:spLocks noChangeArrowheads="1"/>
              </p:cNvSpPr>
              <p:nvPr/>
            </p:nvSpPr>
            <p:spPr bwMode="auto">
              <a:xfrm>
                <a:off x="2613" y="2412"/>
                <a:ext cx="628" cy="4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自家用車</a:t>
                </a:r>
              </a:p>
            </p:txBody>
          </p:sp>
          <p:sp>
            <p:nvSpPr>
              <p:cNvPr id="314445" name="Text Box 77"/>
              <p:cNvSpPr txBox="1">
                <a:spLocks noChangeArrowheads="1"/>
              </p:cNvSpPr>
              <p:nvPr/>
            </p:nvSpPr>
            <p:spPr bwMode="auto">
              <a:xfrm>
                <a:off x="3294" y="2412"/>
                <a:ext cx="739" cy="4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待ち合わせ</a:t>
                </a:r>
              </a:p>
            </p:txBody>
          </p:sp>
          <p:sp>
            <p:nvSpPr>
              <p:cNvPr id="314446" name="Text Box 78"/>
              <p:cNvSpPr txBox="1">
                <a:spLocks noChangeArrowheads="1"/>
              </p:cNvSpPr>
              <p:nvPr/>
            </p:nvSpPr>
            <p:spPr bwMode="auto">
              <a:xfrm>
                <a:off x="4120" y="2415"/>
                <a:ext cx="372" cy="4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距離</a:t>
                </a:r>
              </a:p>
            </p:txBody>
          </p:sp>
          <p:sp>
            <p:nvSpPr>
              <p:cNvPr id="314447" name="Text Box 79"/>
              <p:cNvSpPr txBox="1">
                <a:spLocks noChangeArrowheads="1"/>
              </p:cNvSpPr>
              <p:nvPr/>
            </p:nvSpPr>
            <p:spPr bwMode="auto">
              <a:xfrm>
                <a:off x="4513" y="2415"/>
                <a:ext cx="372" cy="4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歩道</a:t>
                </a:r>
              </a:p>
            </p:txBody>
          </p:sp>
          <p:sp>
            <p:nvSpPr>
              <p:cNvPr id="314448" name="Text Box 80"/>
              <p:cNvSpPr txBox="1">
                <a:spLocks noChangeArrowheads="1"/>
              </p:cNvSpPr>
              <p:nvPr/>
            </p:nvSpPr>
            <p:spPr bwMode="auto">
              <a:xfrm>
                <a:off x="40" y="2671"/>
                <a:ext cx="453"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バイク</a:t>
                </a:r>
              </a:p>
            </p:txBody>
          </p:sp>
          <p:sp>
            <p:nvSpPr>
              <p:cNvPr id="314449" name="Text Box 81"/>
              <p:cNvSpPr txBox="1">
                <a:spLocks noChangeArrowheads="1"/>
              </p:cNvSpPr>
              <p:nvPr/>
            </p:nvSpPr>
            <p:spPr bwMode="auto">
              <a:xfrm>
                <a:off x="553" y="2671"/>
                <a:ext cx="361"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バス</a:t>
                </a:r>
              </a:p>
            </p:txBody>
          </p:sp>
          <p:sp>
            <p:nvSpPr>
              <p:cNvPr id="314450" name="Text Box 82"/>
              <p:cNvSpPr txBox="1">
                <a:spLocks noChangeArrowheads="1"/>
              </p:cNvSpPr>
              <p:nvPr/>
            </p:nvSpPr>
            <p:spPr bwMode="auto">
              <a:xfrm>
                <a:off x="1338" y="2677"/>
                <a:ext cx="372"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本数</a:t>
                </a:r>
              </a:p>
            </p:txBody>
          </p:sp>
          <p:sp>
            <p:nvSpPr>
              <p:cNvPr id="314451" name="Text Box 83"/>
              <p:cNvSpPr txBox="1">
                <a:spLocks noChangeArrowheads="1"/>
              </p:cNvSpPr>
              <p:nvPr/>
            </p:nvSpPr>
            <p:spPr bwMode="auto">
              <a:xfrm>
                <a:off x="931" y="2677"/>
                <a:ext cx="372"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満員</a:t>
                </a:r>
              </a:p>
            </p:txBody>
          </p:sp>
          <p:sp>
            <p:nvSpPr>
              <p:cNvPr id="314452" name="Text Box 84"/>
              <p:cNvSpPr txBox="1">
                <a:spLocks noChangeArrowheads="1"/>
              </p:cNvSpPr>
              <p:nvPr/>
            </p:nvSpPr>
            <p:spPr bwMode="auto">
              <a:xfrm>
                <a:off x="1732" y="2668"/>
                <a:ext cx="316"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スト</a:t>
                </a:r>
              </a:p>
            </p:txBody>
          </p:sp>
          <p:sp>
            <p:nvSpPr>
              <p:cNvPr id="314453" name="Text Box 85"/>
              <p:cNvSpPr txBox="1">
                <a:spLocks noChangeArrowheads="1"/>
              </p:cNvSpPr>
              <p:nvPr/>
            </p:nvSpPr>
            <p:spPr bwMode="auto">
              <a:xfrm>
                <a:off x="2093" y="2668"/>
                <a:ext cx="596"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乗り遅れ</a:t>
                </a:r>
              </a:p>
            </p:txBody>
          </p:sp>
          <p:sp>
            <p:nvSpPr>
              <p:cNvPr id="314454" name="Text Box 86"/>
              <p:cNvSpPr txBox="1">
                <a:spLocks noChangeArrowheads="1"/>
              </p:cNvSpPr>
              <p:nvPr/>
            </p:nvSpPr>
            <p:spPr bwMode="auto">
              <a:xfrm>
                <a:off x="2750" y="2668"/>
                <a:ext cx="372"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渋滞</a:t>
                </a:r>
              </a:p>
            </p:txBody>
          </p:sp>
          <p:sp>
            <p:nvSpPr>
              <p:cNvPr id="314455" name="Text Box 87"/>
              <p:cNvSpPr txBox="1">
                <a:spLocks noChangeArrowheads="1"/>
              </p:cNvSpPr>
              <p:nvPr/>
            </p:nvSpPr>
            <p:spPr bwMode="auto">
              <a:xfrm>
                <a:off x="3151" y="2671"/>
                <a:ext cx="372"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道路</a:t>
                </a:r>
              </a:p>
            </p:txBody>
          </p:sp>
          <p:sp>
            <p:nvSpPr>
              <p:cNvPr id="314456" name="Text Box 88"/>
              <p:cNvSpPr txBox="1">
                <a:spLocks noChangeArrowheads="1"/>
              </p:cNvSpPr>
              <p:nvPr/>
            </p:nvSpPr>
            <p:spPr bwMode="auto">
              <a:xfrm>
                <a:off x="3560" y="2671"/>
                <a:ext cx="245"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車</a:t>
                </a:r>
              </a:p>
            </p:txBody>
          </p:sp>
          <p:sp>
            <p:nvSpPr>
              <p:cNvPr id="314457" name="Text Box 89"/>
              <p:cNvSpPr txBox="1">
                <a:spLocks noChangeArrowheads="1"/>
              </p:cNvSpPr>
              <p:nvPr/>
            </p:nvSpPr>
            <p:spPr bwMode="auto">
              <a:xfrm>
                <a:off x="3833" y="2671"/>
                <a:ext cx="372"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故障</a:t>
                </a:r>
              </a:p>
            </p:txBody>
          </p:sp>
          <p:sp>
            <p:nvSpPr>
              <p:cNvPr id="314458" name="Text Box 90"/>
              <p:cNvSpPr txBox="1">
                <a:spLocks noChangeArrowheads="1"/>
              </p:cNvSpPr>
              <p:nvPr/>
            </p:nvSpPr>
            <p:spPr bwMode="auto">
              <a:xfrm>
                <a:off x="41" y="2928"/>
                <a:ext cx="372"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混雑</a:t>
                </a:r>
              </a:p>
            </p:txBody>
          </p:sp>
          <p:sp>
            <p:nvSpPr>
              <p:cNvPr id="314459" name="Text Box 91"/>
              <p:cNvSpPr txBox="1">
                <a:spLocks noChangeArrowheads="1"/>
              </p:cNvSpPr>
              <p:nvPr/>
            </p:nvSpPr>
            <p:spPr bwMode="auto">
              <a:xfrm>
                <a:off x="410" y="2931"/>
                <a:ext cx="998"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ベルのかけ忘れ</a:t>
                </a:r>
              </a:p>
            </p:txBody>
          </p:sp>
          <p:sp>
            <p:nvSpPr>
              <p:cNvPr id="314460" name="Text Box 92"/>
              <p:cNvSpPr txBox="1">
                <a:spLocks noChangeArrowheads="1"/>
              </p:cNvSpPr>
              <p:nvPr/>
            </p:nvSpPr>
            <p:spPr bwMode="auto">
              <a:xfrm>
                <a:off x="1483" y="2931"/>
                <a:ext cx="372"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故障</a:t>
                </a:r>
              </a:p>
            </p:txBody>
          </p:sp>
          <p:sp>
            <p:nvSpPr>
              <p:cNvPr id="314461" name="Text Box 93"/>
              <p:cNvSpPr txBox="1">
                <a:spLocks noChangeArrowheads="1"/>
              </p:cNvSpPr>
              <p:nvPr/>
            </p:nvSpPr>
            <p:spPr bwMode="auto">
              <a:xfrm>
                <a:off x="1877" y="2925"/>
                <a:ext cx="628"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電池切れ</a:t>
                </a:r>
              </a:p>
            </p:txBody>
          </p:sp>
          <p:sp>
            <p:nvSpPr>
              <p:cNvPr id="314462" name="Text Box 94"/>
              <p:cNvSpPr txBox="1">
                <a:spLocks noChangeArrowheads="1"/>
              </p:cNvSpPr>
              <p:nvPr/>
            </p:nvSpPr>
            <p:spPr bwMode="auto">
              <a:xfrm>
                <a:off x="4327" y="615"/>
                <a:ext cx="372"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速度</a:t>
                </a:r>
              </a:p>
            </p:txBody>
          </p:sp>
          <p:sp>
            <p:nvSpPr>
              <p:cNvPr id="314463" name="Text Box 95"/>
              <p:cNvSpPr txBox="1">
                <a:spLocks noChangeArrowheads="1"/>
              </p:cNvSpPr>
              <p:nvPr/>
            </p:nvSpPr>
            <p:spPr bwMode="auto">
              <a:xfrm>
                <a:off x="3528" y="1127"/>
                <a:ext cx="591"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寝苦しい</a:t>
                </a:r>
              </a:p>
            </p:txBody>
          </p:sp>
          <p:sp>
            <p:nvSpPr>
              <p:cNvPr id="314464" name="Text Box 96"/>
              <p:cNvSpPr txBox="1">
                <a:spLocks noChangeArrowheads="1"/>
              </p:cNvSpPr>
              <p:nvPr/>
            </p:nvSpPr>
            <p:spPr bwMode="auto">
              <a:xfrm>
                <a:off x="4233" y="1127"/>
                <a:ext cx="535"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スリップ</a:t>
                </a:r>
              </a:p>
            </p:txBody>
          </p:sp>
          <p:sp>
            <p:nvSpPr>
              <p:cNvPr id="314465" name="Text Box 97"/>
              <p:cNvSpPr txBox="1">
                <a:spLocks noChangeArrowheads="1"/>
              </p:cNvSpPr>
              <p:nvPr/>
            </p:nvSpPr>
            <p:spPr bwMode="auto">
              <a:xfrm>
                <a:off x="2518" y="1381"/>
                <a:ext cx="500"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飛行機</a:t>
                </a:r>
              </a:p>
            </p:txBody>
          </p:sp>
          <p:sp>
            <p:nvSpPr>
              <p:cNvPr id="314466" name="Text Box 98"/>
              <p:cNvSpPr txBox="1">
                <a:spLocks noChangeArrowheads="1"/>
              </p:cNvSpPr>
              <p:nvPr/>
            </p:nvSpPr>
            <p:spPr bwMode="auto">
              <a:xfrm>
                <a:off x="5025" y="1650"/>
                <a:ext cx="500" cy="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指導力</a:t>
                </a:r>
              </a:p>
            </p:txBody>
          </p:sp>
          <p:sp>
            <p:nvSpPr>
              <p:cNvPr id="314467" name="Text Box 99"/>
              <p:cNvSpPr txBox="1">
                <a:spLocks noChangeArrowheads="1"/>
              </p:cNvSpPr>
              <p:nvPr/>
            </p:nvSpPr>
            <p:spPr bwMode="auto">
              <a:xfrm>
                <a:off x="4226" y="2666"/>
                <a:ext cx="628" cy="4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並行車線</a:t>
                </a:r>
              </a:p>
            </p:txBody>
          </p:sp>
          <p:sp>
            <p:nvSpPr>
              <p:cNvPr id="314468" name="Text Box 100"/>
              <p:cNvSpPr txBox="1">
                <a:spLocks noChangeArrowheads="1"/>
              </p:cNvSpPr>
              <p:nvPr/>
            </p:nvSpPr>
            <p:spPr bwMode="auto">
              <a:xfrm>
                <a:off x="4899" y="2666"/>
                <a:ext cx="584" cy="4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600">
                    <a:latin typeface="Arial" charset="0"/>
                  </a:rPr>
                  <a:t>乗り換え</a:t>
                </a:r>
              </a:p>
            </p:txBody>
          </p:sp>
        </p:grpSp>
        <p:sp>
          <p:nvSpPr>
            <p:cNvPr id="314469" name="Text Box 101"/>
            <p:cNvSpPr txBox="1">
              <a:spLocks noChangeArrowheads="1"/>
            </p:cNvSpPr>
            <p:nvPr/>
          </p:nvSpPr>
          <p:spPr bwMode="auto">
            <a:xfrm>
              <a:off x="126" y="376"/>
              <a:ext cx="761" cy="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sz="1600" b="1" u="sng">
                  <a:latin typeface="Arial" charset="0"/>
                </a:rPr>
                <a:t>要因の摘出</a:t>
              </a:r>
            </a:p>
          </p:txBody>
        </p:sp>
      </p:grpSp>
      <p:sp>
        <p:nvSpPr>
          <p:cNvPr id="314471" name="Text Box 103"/>
          <p:cNvSpPr txBox="1">
            <a:spLocks noChangeArrowheads="1"/>
          </p:cNvSpPr>
          <p:nvPr/>
        </p:nvSpPr>
        <p:spPr bwMode="auto">
          <a:xfrm>
            <a:off x="8405813" y="100013"/>
            <a:ext cx="7381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a:t>P</a:t>
            </a:r>
            <a:r>
              <a:rPr lang="ja-JP" altLang="en-US" sz="1600"/>
              <a:t>５６</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14371"/>
                                        </p:tgtEl>
                                        <p:attrNameLst>
                                          <p:attrName>style.visibility</p:attrName>
                                        </p:attrNameLst>
                                      </p:cBhvr>
                                      <p:to>
                                        <p:strVal val="visible"/>
                                      </p:to>
                                    </p:set>
                                    <p:anim calcmode="lin" valueType="num">
                                      <p:cBhvr additive="base">
                                        <p:cTn id="7" dur="500" fill="hold"/>
                                        <p:tgtEl>
                                          <p:spTgt spid="314371"/>
                                        </p:tgtEl>
                                        <p:attrNameLst>
                                          <p:attrName>ppt_x</p:attrName>
                                        </p:attrNameLst>
                                      </p:cBhvr>
                                      <p:tavLst>
                                        <p:tav tm="0">
                                          <p:val>
                                            <p:strVal val="0-#ppt_w/2"/>
                                          </p:val>
                                        </p:tav>
                                        <p:tav tm="100000">
                                          <p:val>
                                            <p:strVal val="#ppt_x"/>
                                          </p:val>
                                        </p:tav>
                                      </p:tavLst>
                                    </p:anim>
                                    <p:anim calcmode="lin" valueType="num">
                                      <p:cBhvr additive="base">
                                        <p:cTn id="8" dur="500" fill="hold"/>
                                        <p:tgtEl>
                                          <p:spTgt spid="314371"/>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314372"/>
                                        </p:tgtEl>
                                        <p:attrNameLst>
                                          <p:attrName>style.visibility</p:attrName>
                                        </p:attrNameLst>
                                      </p:cBhvr>
                                      <p:to>
                                        <p:strVal val="visible"/>
                                      </p:to>
                                    </p:set>
                                    <p:anim calcmode="lin" valueType="num">
                                      <p:cBhvr additive="base">
                                        <p:cTn id="13" dur="500" fill="hold"/>
                                        <p:tgtEl>
                                          <p:spTgt spid="314372"/>
                                        </p:tgtEl>
                                        <p:attrNameLst>
                                          <p:attrName>ppt_x</p:attrName>
                                        </p:attrNameLst>
                                      </p:cBhvr>
                                      <p:tavLst>
                                        <p:tav tm="0">
                                          <p:val>
                                            <p:strVal val="0-#ppt_w/2"/>
                                          </p:val>
                                        </p:tav>
                                        <p:tav tm="100000">
                                          <p:val>
                                            <p:strVal val="#ppt_x"/>
                                          </p:val>
                                        </p:tav>
                                      </p:tavLst>
                                    </p:anim>
                                    <p:anim calcmode="lin" valueType="num">
                                      <p:cBhvr additive="base">
                                        <p:cTn id="14" dur="500" fill="hold"/>
                                        <p:tgtEl>
                                          <p:spTgt spid="31437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4371" grpId="0" animBg="1" autoUpdateAnimBg="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5394" name="Group 2"/>
          <p:cNvGrpSpPr>
            <a:grpSpLocks/>
          </p:cNvGrpSpPr>
          <p:nvPr/>
        </p:nvGrpSpPr>
        <p:grpSpPr bwMode="auto">
          <a:xfrm>
            <a:off x="6778625" y="3814763"/>
            <a:ext cx="2206625" cy="2830512"/>
            <a:chOff x="4270" y="2403"/>
            <a:chExt cx="1390" cy="1783"/>
          </a:xfrm>
        </p:grpSpPr>
        <p:sp>
          <p:nvSpPr>
            <p:cNvPr id="315395" name="AutoShape 3"/>
            <p:cNvSpPr>
              <a:spLocks noChangeArrowheads="1"/>
            </p:cNvSpPr>
            <p:nvPr/>
          </p:nvSpPr>
          <p:spPr bwMode="auto">
            <a:xfrm>
              <a:off x="4270" y="2637"/>
              <a:ext cx="1390" cy="1549"/>
            </a:xfrm>
            <a:prstGeom prst="roundRect">
              <a:avLst>
                <a:gd name="adj" fmla="val 7407"/>
              </a:avLst>
            </a:prstGeom>
            <a:solidFill>
              <a:schemeClr val="bg1"/>
            </a:solidFill>
            <a:ln w="28575" algn="ctr">
              <a:solidFill>
                <a:srgbClr val="66006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5396" name="Text Box 4"/>
            <p:cNvSpPr txBox="1">
              <a:spLocks noChangeArrowheads="1"/>
            </p:cNvSpPr>
            <p:nvPr/>
          </p:nvSpPr>
          <p:spPr bwMode="auto">
            <a:xfrm>
              <a:off x="4610" y="2403"/>
              <a:ext cx="63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800" b="1">
                  <a:solidFill>
                    <a:srgbClr val="660066"/>
                  </a:solidFill>
                  <a:latin typeface="Arial" charset="0"/>
                  <a:ea typeface="HGP創英角ﾎﾟｯﾌﾟ体" pitchFamily="50" charset="-128"/>
                </a:rPr>
                <a:t>職　場</a:t>
              </a:r>
            </a:p>
          </p:txBody>
        </p:sp>
      </p:grpSp>
      <p:grpSp>
        <p:nvGrpSpPr>
          <p:cNvPr id="315397" name="Group 5"/>
          <p:cNvGrpSpPr>
            <a:grpSpLocks/>
          </p:cNvGrpSpPr>
          <p:nvPr/>
        </p:nvGrpSpPr>
        <p:grpSpPr bwMode="auto">
          <a:xfrm>
            <a:off x="3708400" y="3792538"/>
            <a:ext cx="2871788" cy="2857500"/>
            <a:chOff x="2336" y="2389"/>
            <a:chExt cx="1809" cy="1800"/>
          </a:xfrm>
        </p:grpSpPr>
        <p:sp>
          <p:nvSpPr>
            <p:cNvPr id="315398" name="AutoShape 6"/>
            <p:cNvSpPr>
              <a:spLocks noChangeArrowheads="1"/>
            </p:cNvSpPr>
            <p:nvPr/>
          </p:nvSpPr>
          <p:spPr bwMode="auto">
            <a:xfrm>
              <a:off x="2336" y="2612"/>
              <a:ext cx="1809" cy="1577"/>
            </a:xfrm>
            <a:prstGeom prst="roundRect">
              <a:avLst>
                <a:gd name="adj" fmla="val 7407"/>
              </a:avLst>
            </a:prstGeom>
            <a:solidFill>
              <a:schemeClr val="bg1"/>
            </a:solidFill>
            <a:ln w="28575" algn="ctr">
              <a:solidFill>
                <a:srgbClr val="00CC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5399" name="Text Box 7"/>
            <p:cNvSpPr txBox="1">
              <a:spLocks noChangeArrowheads="1"/>
            </p:cNvSpPr>
            <p:nvPr/>
          </p:nvSpPr>
          <p:spPr bwMode="auto">
            <a:xfrm>
              <a:off x="2951" y="2389"/>
              <a:ext cx="58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800" b="1">
                  <a:solidFill>
                    <a:srgbClr val="00CC00"/>
                  </a:solidFill>
                  <a:latin typeface="Arial" charset="0"/>
                  <a:ea typeface="HGP創英角ﾎﾟｯﾌﾟ体" pitchFamily="50" charset="-128"/>
                </a:rPr>
                <a:t>環　境</a:t>
              </a:r>
            </a:p>
          </p:txBody>
        </p:sp>
      </p:grpSp>
      <p:grpSp>
        <p:nvGrpSpPr>
          <p:cNvPr id="315400" name="Group 8"/>
          <p:cNvGrpSpPr>
            <a:grpSpLocks/>
          </p:cNvGrpSpPr>
          <p:nvPr/>
        </p:nvGrpSpPr>
        <p:grpSpPr bwMode="auto">
          <a:xfrm>
            <a:off x="177800" y="4502150"/>
            <a:ext cx="3328988" cy="2179638"/>
            <a:chOff x="112" y="2836"/>
            <a:chExt cx="2097" cy="1373"/>
          </a:xfrm>
        </p:grpSpPr>
        <p:sp>
          <p:nvSpPr>
            <p:cNvPr id="315401" name="AutoShape 9"/>
            <p:cNvSpPr>
              <a:spLocks noChangeArrowheads="1"/>
            </p:cNvSpPr>
            <p:nvPr/>
          </p:nvSpPr>
          <p:spPr bwMode="auto">
            <a:xfrm>
              <a:off x="112" y="3058"/>
              <a:ext cx="2097" cy="1151"/>
            </a:xfrm>
            <a:prstGeom prst="roundRect">
              <a:avLst>
                <a:gd name="adj" fmla="val 7407"/>
              </a:avLst>
            </a:prstGeom>
            <a:solidFill>
              <a:schemeClr val="bg1"/>
            </a:solidFill>
            <a:ln w="28575" algn="ctr">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5402" name="Text Box 10"/>
            <p:cNvSpPr txBox="1">
              <a:spLocks noChangeArrowheads="1"/>
            </p:cNvSpPr>
            <p:nvPr/>
          </p:nvSpPr>
          <p:spPr bwMode="auto">
            <a:xfrm>
              <a:off x="819" y="2836"/>
              <a:ext cx="58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800" b="1">
                  <a:solidFill>
                    <a:schemeClr val="accent2"/>
                  </a:solidFill>
                  <a:latin typeface="Arial" charset="0"/>
                  <a:ea typeface="HGP創英角ﾎﾟｯﾌﾟ体" pitchFamily="50" charset="-128"/>
                </a:rPr>
                <a:t>道　路</a:t>
              </a:r>
            </a:p>
          </p:txBody>
        </p:sp>
      </p:grpSp>
      <p:grpSp>
        <p:nvGrpSpPr>
          <p:cNvPr id="315403" name="Group 11"/>
          <p:cNvGrpSpPr>
            <a:grpSpLocks/>
          </p:cNvGrpSpPr>
          <p:nvPr/>
        </p:nvGrpSpPr>
        <p:grpSpPr bwMode="auto">
          <a:xfrm>
            <a:off x="3694113" y="855663"/>
            <a:ext cx="5264150" cy="2584450"/>
            <a:chOff x="2327" y="539"/>
            <a:chExt cx="3316" cy="1628"/>
          </a:xfrm>
        </p:grpSpPr>
        <p:sp>
          <p:nvSpPr>
            <p:cNvPr id="315404" name="AutoShape 12"/>
            <p:cNvSpPr>
              <a:spLocks noChangeArrowheads="1"/>
            </p:cNvSpPr>
            <p:nvPr/>
          </p:nvSpPr>
          <p:spPr bwMode="auto">
            <a:xfrm>
              <a:off x="2327" y="795"/>
              <a:ext cx="3316" cy="1372"/>
            </a:xfrm>
            <a:prstGeom prst="roundRect">
              <a:avLst>
                <a:gd name="adj" fmla="val 7407"/>
              </a:avLst>
            </a:prstGeom>
            <a:solidFill>
              <a:schemeClr val="bg1"/>
            </a:solidFill>
            <a:ln w="28575" algn="ctr">
              <a:solidFill>
                <a:srgbClr val="008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5405" name="Text Box 13"/>
            <p:cNvSpPr txBox="1">
              <a:spLocks noChangeArrowheads="1"/>
            </p:cNvSpPr>
            <p:nvPr/>
          </p:nvSpPr>
          <p:spPr bwMode="auto">
            <a:xfrm>
              <a:off x="3769" y="539"/>
              <a:ext cx="285"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800" b="1">
                  <a:solidFill>
                    <a:srgbClr val="339966"/>
                  </a:solidFill>
                  <a:latin typeface="Arial" charset="0"/>
                  <a:ea typeface="HGP創英角ﾎﾟｯﾌﾟ体" pitchFamily="50" charset="-128"/>
                </a:rPr>
                <a:t>人</a:t>
              </a:r>
            </a:p>
          </p:txBody>
        </p:sp>
      </p:grpSp>
      <p:grpSp>
        <p:nvGrpSpPr>
          <p:cNvPr id="315406" name="Group 14"/>
          <p:cNvGrpSpPr>
            <a:grpSpLocks/>
          </p:cNvGrpSpPr>
          <p:nvPr/>
        </p:nvGrpSpPr>
        <p:grpSpPr bwMode="auto">
          <a:xfrm>
            <a:off x="220663" y="903288"/>
            <a:ext cx="3328987" cy="3567112"/>
            <a:chOff x="139" y="569"/>
            <a:chExt cx="2097" cy="2247"/>
          </a:xfrm>
        </p:grpSpPr>
        <p:sp>
          <p:nvSpPr>
            <p:cNvPr id="315407" name="AutoShape 15"/>
            <p:cNvSpPr>
              <a:spLocks noChangeArrowheads="1"/>
            </p:cNvSpPr>
            <p:nvPr/>
          </p:nvSpPr>
          <p:spPr bwMode="auto">
            <a:xfrm>
              <a:off x="139" y="776"/>
              <a:ext cx="2097" cy="2040"/>
            </a:xfrm>
            <a:prstGeom prst="roundRect">
              <a:avLst>
                <a:gd name="adj" fmla="val 7407"/>
              </a:avLst>
            </a:prstGeom>
            <a:solidFill>
              <a:schemeClr val="bg1"/>
            </a:solidFill>
            <a:ln w="28575" algn="ctr">
              <a:solidFill>
                <a:srgbClr val="FF33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5408" name="Text Box 16"/>
            <p:cNvSpPr txBox="1">
              <a:spLocks noChangeArrowheads="1"/>
            </p:cNvSpPr>
            <p:nvPr/>
          </p:nvSpPr>
          <p:spPr bwMode="auto">
            <a:xfrm>
              <a:off x="786" y="569"/>
              <a:ext cx="76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800" b="1">
                  <a:solidFill>
                    <a:srgbClr val="FF0000"/>
                  </a:solidFill>
                  <a:latin typeface="Arial" charset="0"/>
                  <a:ea typeface="HGP創英角ﾎﾟｯﾌﾟ体" pitchFamily="50" charset="-128"/>
                </a:rPr>
                <a:t>通勤方法</a:t>
              </a:r>
            </a:p>
          </p:txBody>
        </p:sp>
      </p:grpSp>
      <p:sp>
        <p:nvSpPr>
          <p:cNvPr id="315409" name="Rectangle 17"/>
          <p:cNvSpPr>
            <a:spLocks noChangeArrowheads="1"/>
          </p:cNvSpPr>
          <p:nvPr/>
        </p:nvSpPr>
        <p:spPr bwMode="auto">
          <a:xfrm>
            <a:off x="393700" y="285750"/>
            <a:ext cx="3675063" cy="457200"/>
          </a:xfrm>
          <a:prstGeom prst="rect">
            <a:avLst/>
          </a:prstGeom>
          <a:solidFill>
            <a:srgbClr val="66FF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2000">
                <a:solidFill>
                  <a:srgbClr val="000066"/>
                </a:solidFill>
                <a:latin typeface="HGP創英角ﾎﾟｯﾌﾟ体" pitchFamily="50" charset="-128"/>
                <a:ea typeface="HGP創英角ﾎﾟｯﾌﾟ体" pitchFamily="50" charset="-128"/>
              </a:rPr>
              <a:t>手順 ５</a:t>
            </a:r>
            <a:r>
              <a:rPr lang="ja-JP" altLang="en-US" sz="2400">
                <a:solidFill>
                  <a:srgbClr val="000066"/>
                </a:solidFill>
                <a:latin typeface="HGP創英角ﾎﾟｯﾌﾟ体" pitchFamily="50" charset="-128"/>
                <a:ea typeface="HGP創英角ﾎﾟｯﾌﾟ体" pitchFamily="50" charset="-128"/>
              </a:rPr>
              <a:t>　カードの分類を行う</a:t>
            </a:r>
          </a:p>
        </p:txBody>
      </p:sp>
      <p:grpSp>
        <p:nvGrpSpPr>
          <p:cNvPr id="315410" name="Group 18"/>
          <p:cNvGrpSpPr>
            <a:grpSpLocks/>
          </p:cNvGrpSpPr>
          <p:nvPr/>
        </p:nvGrpSpPr>
        <p:grpSpPr bwMode="auto">
          <a:xfrm>
            <a:off x="492125" y="4846638"/>
            <a:ext cx="2757488" cy="1736725"/>
            <a:chOff x="301" y="3053"/>
            <a:chExt cx="1737" cy="1094"/>
          </a:xfrm>
        </p:grpSpPr>
        <p:sp>
          <p:nvSpPr>
            <p:cNvPr id="315411" name="AutoShape 19"/>
            <p:cNvSpPr>
              <a:spLocks noChangeArrowheads="1"/>
            </p:cNvSpPr>
            <p:nvPr/>
          </p:nvSpPr>
          <p:spPr bwMode="auto">
            <a:xfrm>
              <a:off x="1440" y="3819"/>
              <a:ext cx="489" cy="169"/>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5412" name="AutoShape 20"/>
            <p:cNvSpPr>
              <a:spLocks noChangeArrowheads="1"/>
            </p:cNvSpPr>
            <p:nvPr/>
          </p:nvSpPr>
          <p:spPr bwMode="auto">
            <a:xfrm>
              <a:off x="1435" y="3235"/>
              <a:ext cx="598" cy="294"/>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5413" name="AutoShape 21"/>
            <p:cNvSpPr>
              <a:spLocks noChangeArrowheads="1"/>
            </p:cNvSpPr>
            <p:nvPr/>
          </p:nvSpPr>
          <p:spPr bwMode="auto">
            <a:xfrm>
              <a:off x="318" y="3236"/>
              <a:ext cx="707" cy="389"/>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5414" name="AutoShape 22"/>
            <p:cNvSpPr>
              <a:spLocks noChangeArrowheads="1"/>
            </p:cNvSpPr>
            <p:nvPr/>
          </p:nvSpPr>
          <p:spPr bwMode="auto">
            <a:xfrm>
              <a:off x="319" y="3817"/>
              <a:ext cx="660" cy="330"/>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5415" name="Text Box 23"/>
            <p:cNvSpPr txBox="1">
              <a:spLocks noChangeArrowheads="1"/>
            </p:cNvSpPr>
            <p:nvPr/>
          </p:nvSpPr>
          <p:spPr bwMode="auto">
            <a:xfrm>
              <a:off x="329" y="3167"/>
              <a:ext cx="308"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信号</a:t>
              </a:r>
            </a:p>
          </p:txBody>
        </p:sp>
        <p:sp>
          <p:nvSpPr>
            <p:cNvPr id="315416" name="Text Box 24"/>
            <p:cNvSpPr txBox="1">
              <a:spLocks noChangeArrowheads="1"/>
            </p:cNvSpPr>
            <p:nvPr/>
          </p:nvSpPr>
          <p:spPr bwMode="auto">
            <a:xfrm>
              <a:off x="1433" y="3168"/>
              <a:ext cx="374"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カーブ</a:t>
              </a:r>
            </a:p>
          </p:txBody>
        </p:sp>
        <p:sp>
          <p:nvSpPr>
            <p:cNvPr id="315417" name="Text Box 25"/>
            <p:cNvSpPr txBox="1">
              <a:spLocks noChangeArrowheads="1"/>
            </p:cNvSpPr>
            <p:nvPr/>
          </p:nvSpPr>
          <p:spPr bwMode="auto">
            <a:xfrm>
              <a:off x="580" y="3169"/>
              <a:ext cx="308"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踏切</a:t>
              </a:r>
            </a:p>
          </p:txBody>
        </p:sp>
        <p:sp>
          <p:nvSpPr>
            <p:cNvPr id="315418" name="Text Box 26"/>
            <p:cNvSpPr txBox="1">
              <a:spLocks noChangeArrowheads="1"/>
            </p:cNvSpPr>
            <p:nvPr/>
          </p:nvSpPr>
          <p:spPr bwMode="auto">
            <a:xfrm>
              <a:off x="301" y="3873"/>
              <a:ext cx="390" cy="2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せまい</a:t>
              </a:r>
            </a:p>
          </p:txBody>
        </p:sp>
        <p:sp>
          <p:nvSpPr>
            <p:cNvPr id="315419" name="Text Box 27"/>
            <p:cNvSpPr txBox="1">
              <a:spLocks noChangeArrowheads="1"/>
            </p:cNvSpPr>
            <p:nvPr/>
          </p:nvSpPr>
          <p:spPr bwMode="auto">
            <a:xfrm>
              <a:off x="1794" y="3171"/>
              <a:ext cx="212"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坂</a:t>
              </a:r>
            </a:p>
          </p:txBody>
        </p:sp>
        <p:sp>
          <p:nvSpPr>
            <p:cNvPr id="315420" name="Text Box 28"/>
            <p:cNvSpPr txBox="1">
              <a:spLocks noChangeArrowheads="1"/>
            </p:cNvSpPr>
            <p:nvPr/>
          </p:nvSpPr>
          <p:spPr bwMode="auto">
            <a:xfrm>
              <a:off x="1437" y="3277"/>
              <a:ext cx="596"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未舗装道路</a:t>
              </a:r>
            </a:p>
          </p:txBody>
        </p:sp>
        <p:sp>
          <p:nvSpPr>
            <p:cNvPr id="315421" name="Text Box 29"/>
            <p:cNvSpPr txBox="1">
              <a:spLocks noChangeArrowheads="1"/>
            </p:cNvSpPr>
            <p:nvPr/>
          </p:nvSpPr>
          <p:spPr bwMode="auto">
            <a:xfrm>
              <a:off x="335" y="3278"/>
              <a:ext cx="308"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事故</a:t>
              </a:r>
            </a:p>
          </p:txBody>
        </p:sp>
        <p:sp>
          <p:nvSpPr>
            <p:cNvPr id="315422" name="Text Box 30"/>
            <p:cNvSpPr txBox="1">
              <a:spLocks noChangeArrowheads="1"/>
            </p:cNvSpPr>
            <p:nvPr/>
          </p:nvSpPr>
          <p:spPr bwMode="auto">
            <a:xfrm>
              <a:off x="585" y="3268"/>
              <a:ext cx="500"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片側通行</a:t>
              </a:r>
            </a:p>
          </p:txBody>
        </p:sp>
        <p:sp>
          <p:nvSpPr>
            <p:cNvPr id="315423" name="Text Box 31"/>
            <p:cNvSpPr txBox="1">
              <a:spLocks noChangeArrowheads="1"/>
            </p:cNvSpPr>
            <p:nvPr/>
          </p:nvSpPr>
          <p:spPr bwMode="auto">
            <a:xfrm>
              <a:off x="329" y="3388"/>
              <a:ext cx="639"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スピード制限</a:t>
              </a:r>
            </a:p>
          </p:txBody>
        </p:sp>
        <p:sp>
          <p:nvSpPr>
            <p:cNvPr id="315424" name="Text Box 32"/>
            <p:cNvSpPr txBox="1">
              <a:spLocks noChangeArrowheads="1"/>
            </p:cNvSpPr>
            <p:nvPr/>
          </p:nvSpPr>
          <p:spPr bwMode="auto">
            <a:xfrm>
              <a:off x="322" y="3768"/>
              <a:ext cx="308"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規制</a:t>
              </a:r>
            </a:p>
          </p:txBody>
        </p:sp>
        <p:sp>
          <p:nvSpPr>
            <p:cNvPr id="315425" name="Text Box 33"/>
            <p:cNvSpPr txBox="1">
              <a:spLocks noChangeArrowheads="1"/>
            </p:cNvSpPr>
            <p:nvPr/>
          </p:nvSpPr>
          <p:spPr bwMode="auto">
            <a:xfrm>
              <a:off x="595" y="3770"/>
              <a:ext cx="380"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回り道</a:t>
              </a:r>
            </a:p>
          </p:txBody>
        </p:sp>
        <p:sp>
          <p:nvSpPr>
            <p:cNvPr id="315426" name="Text Box 34"/>
            <p:cNvSpPr txBox="1">
              <a:spLocks noChangeArrowheads="1"/>
            </p:cNvSpPr>
            <p:nvPr/>
          </p:nvSpPr>
          <p:spPr bwMode="auto">
            <a:xfrm>
              <a:off x="1645" y="3770"/>
              <a:ext cx="309"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凍結</a:t>
              </a:r>
            </a:p>
          </p:txBody>
        </p:sp>
        <p:sp>
          <p:nvSpPr>
            <p:cNvPr id="315427" name="Text Box 35"/>
            <p:cNvSpPr txBox="1">
              <a:spLocks noChangeArrowheads="1"/>
            </p:cNvSpPr>
            <p:nvPr/>
          </p:nvSpPr>
          <p:spPr bwMode="auto">
            <a:xfrm>
              <a:off x="1448" y="3761"/>
              <a:ext cx="212"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雨</a:t>
              </a:r>
            </a:p>
          </p:txBody>
        </p:sp>
        <p:sp>
          <p:nvSpPr>
            <p:cNvPr id="315428" name="Text Box 36"/>
            <p:cNvSpPr txBox="1">
              <a:spLocks noChangeArrowheads="1"/>
            </p:cNvSpPr>
            <p:nvPr/>
          </p:nvSpPr>
          <p:spPr bwMode="auto">
            <a:xfrm>
              <a:off x="439" y="3060"/>
              <a:ext cx="41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b="1">
                  <a:latin typeface="Arial" charset="0"/>
                </a:rPr>
                <a:t>渋　滞</a:t>
              </a:r>
            </a:p>
          </p:txBody>
        </p:sp>
        <p:sp>
          <p:nvSpPr>
            <p:cNvPr id="315429" name="Text Box 37"/>
            <p:cNvSpPr txBox="1">
              <a:spLocks noChangeArrowheads="1"/>
            </p:cNvSpPr>
            <p:nvPr/>
          </p:nvSpPr>
          <p:spPr bwMode="auto">
            <a:xfrm>
              <a:off x="1474" y="3053"/>
              <a:ext cx="564" cy="1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b="1">
                  <a:latin typeface="Arial" charset="0"/>
                </a:rPr>
                <a:t>道路状況</a:t>
              </a:r>
            </a:p>
          </p:txBody>
        </p:sp>
        <p:sp>
          <p:nvSpPr>
            <p:cNvPr id="315430" name="Text Box 38"/>
            <p:cNvSpPr txBox="1">
              <a:spLocks noChangeArrowheads="1"/>
            </p:cNvSpPr>
            <p:nvPr/>
          </p:nvSpPr>
          <p:spPr bwMode="auto">
            <a:xfrm>
              <a:off x="432" y="3663"/>
              <a:ext cx="41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b="1">
                  <a:latin typeface="Arial" charset="0"/>
                </a:rPr>
                <a:t>工　事</a:t>
              </a:r>
            </a:p>
          </p:txBody>
        </p:sp>
        <p:sp>
          <p:nvSpPr>
            <p:cNvPr id="315431" name="Text Box 39"/>
            <p:cNvSpPr txBox="1">
              <a:spLocks noChangeArrowheads="1"/>
            </p:cNvSpPr>
            <p:nvPr/>
          </p:nvSpPr>
          <p:spPr bwMode="auto">
            <a:xfrm>
              <a:off x="1466" y="3655"/>
              <a:ext cx="41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b="1">
                  <a:latin typeface="Arial" charset="0"/>
                </a:rPr>
                <a:t>路　面</a:t>
              </a:r>
            </a:p>
          </p:txBody>
        </p:sp>
      </p:grpSp>
      <p:grpSp>
        <p:nvGrpSpPr>
          <p:cNvPr id="315432" name="Group 40"/>
          <p:cNvGrpSpPr>
            <a:grpSpLocks/>
          </p:cNvGrpSpPr>
          <p:nvPr/>
        </p:nvGrpSpPr>
        <p:grpSpPr bwMode="auto">
          <a:xfrm>
            <a:off x="3975100" y="1333500"/>
            <a:ext cx="4727575" cy="1960563"/>
            <a:chOff x="2504" y="840"/>
            <a:chExt cx="2978" cy="1235"/>
          </a:xfrm>
        </p:grpSpPr>
        <p:sp>
          <p:nvSpPr>
            <p:cNvPr id="315433" name="AutoShape 41"/>
            <p:cNvSpPr>
              <a:spLocks noChangeArrowheads="1"/>
            </p:cNvSpPr>
            <p:nvPr/>
          </p:nvSpPr>
          <p:spPr bwMode="auto">
            <a:xfrm>
              <a:off x="2515" y="1043"/>
              <a:ext cx="815" cy="183"/>
            </a:xfrm>
            <a:prstGeom prst="roundRect">
              <a:avLst>
                <a:gd name="adj" fmla="val 16667"/>
              </a:avLst>
            </a:prstGeom>
            <a:solidFill>
              <a:srgbClr val="FFFF99"/>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5434" name="AutoShape 42"/>
            <p:cNvSpPr>
              <a:spLocks noChangeArrowheads="1"/>
            </p:cNvSpPr>
            <p:nvPr/>
          </p:nvSpPr>
          <p:spPr bwMode="auto">
            <a:xfrm>
              <a:off x="3478" y="1021"/>
              <a:ext cx="675" cy="205"/>
            </a:xfrm>
            <a:prstGeom prst="roundRect">
              <a:avLst>
                <a:gd name="adj" fmla="val 16667"/>
              </a:avLst>
            </a:prstGeom>
            <a:solidFill>
              <a:srgbClr val="FFFF99"/>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5435" name="AutoShape 43"/>
            <p:cNvSpPr>
              <a:spLocks noChangeArrowheads="1"/>
            </p:cNvSpPr>
            <p:nvPr/>
          </p:nvSpPr>
          <p:spPr bwMode="auto">
            <a:xfrm>
              <a:off x="4325" y="1014"/>
              <a:ext cx="1157" cy="206"/>
            </a:xfrm>
            <a:prstGeom prst="roundRect">
              <a:avLst>
                <a:gd name="adj" fmla="val 16667"/>
              </a:avLst>
            </a:prstGeom>
            <a:solidFill>
              <a:srgbClr val="FFFF99"/>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5436" name="AutoShape 44"/>
            <p:cNvSpPr>
              <a:spLocks noChangeArrowheads="1"/>
            </p:cNvSpPr>
            <p:nvPr/>
          </p:nvSpPr>
          <p:spPr bwMode="auto">
            <a:xfrm>
              <a:off x="2504" y="1517"/>
              <a:ext cx="846" cy="447"/>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5437" name="AutoShape 45"/>
            <p:cNvSpPr>
              <a:spLocks noChangeArrowheads="1"/>
            </p:cNvSpPr>
            <p:nvPr/>
          </p:nvSpPr>
          <p:spPr bwMode="auto">
            <a:xfrm>
              <a:off x="3561" y="1518"/>
              <a:ext cx="559" cy="557"/>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5438" name="AutoShape 46"/>
            <p:cNvSpPr>
              <a:spLocks noChangeArrowheads="1"/>
            </p:cNvSpPr>
            <p:nvPr/>
          </p:nvSpPr>
          <p:spPr bwMode="auto">
            <a:xfrm>
              <a:off x="4341" y="1507"/>
              <a:ext cx="1111" cy="205"/>
            </a:xfrm>
            <a:prstGeom prst="roundRect">
              <a:avLst>
                <a:gd name="adj" fmla="val 16667"/>
              </a:avLst>
            </a:prstGeom>
            <a:solidFill>
              <a:srgbClr val="FFFF99"/>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5439" name="Text Box 47"/>
            <p:cNvSpPr txBox="1">
              <a:spLocks noChangeArrowheads="1"/>
            </p:cNvSpPr>
            <p:nvPr/>
          </p:nvSpPr>
          <p:spPr bwMode="auto">
            <a:xfrm>
              <a:off x="2932" y="1466"/>
              <a:ext cx="404"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二日酔</a:t>
              </a:r>
            </a:p>
          </p:txBody>
        </p:sp>
        <p:sp>
          <p:nvSpPr>
            <p:cNvPr id="315440" name="Text Box 48"/>
            <p:cNvSpPr txBox="1">
              <a:spLocks noChangeArrowheads="1"/>
            </p:cNvSpPr>
            <p:nvPr/>
          </p:nvSpPr>
          <p:spPr bwMode="auto">
            <a:xfrm>
              <a:off x="2521" y="1459"/>
              <a:ext cx="491"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飲み過ぎ</a:t>
              </a:r>
            </a:p>
          </p:txBody>
        </p:sp>
        <p:sp>
          <p:nvSpPr>
            <p:cNvPr id="315441" name="Text Box 49"/>
            <p:cNvSpPr txBox="1">
              <a:spLocks noChangeArrowheads="1"/>
            </p:cNvSpPr>
            <p:nvPr/>
          </p:nvSpPr>
          <p:spPr bwMode="auto">
            <a:xfrm>
              <a:off x="2903" y="1584"/>
              <a:ext cx="308"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悩み</a:t>
              </a:r>
            </a:p>
          </p:txBody>
        </p:sp>
        <p:sp>
          <p:nvSpPr>
            <p:cNvPr id="315442" name="Text Box 50"/>
            <p:cNvSpPr txBox="1">
              <a:spLocks noChangeArrowheads="1"/>
            </p:cNvSpPr>
            <p:nvPr/>
          </p:nvSpPr>
          <p:spPr bwMode="auto">
            <a:xfrm>
              <a:off x="2547" y="1586"/>
              <a:ext cx="308"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不眠</a:t>
              </a:r>
            </a:p>
          </p:txBody>
        </p:sp>
        <p:sp>
          <p:nvSpPr>
            <p:cNvPr id="315443" name="Text Box 51"/>
            <p:cNvSpPr txBox="1">
              <a:spLocks noChangeArrowheads="1"/>
            </p:cNvSpPr>
            <p:nvPr/>
          </p:nvSpPr>
          <p:spPr bwMode="auto">
            <a:xfrm>
              <a:off x="2540" y="1706"/>
              <a:ext cx="308"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麻雀</a:t>
              </a:r>
            </a:p>
          </p:txBody>
        </p:sp>
        <p:sp>
          <p:nvSpPr>
            <p:cNvPr id="315444" name="Text Box 52"/>
            <p:cNvSpPr txBox="1">
              <a:spLocks noChangeArrowheads="1"/>
            </p:cNvSpPr>
            <p:nvPr/>
          </p:nvSpPr>
          <p:spPr bwMode="auto">
            <a:xfrm>
              <a:off x="2929" y="1706"/>
              <a:ext cx="401"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夜遊び</a:t>
              </a:r>
            </a:p>
          </p:txBody>
        </p:sp>
        <p:sp>
          <p:nvSpPr>
            <p:cNvPr id="315445" name="Text Box 53"/>
            <p:cNvSpPr txBox="1">
              <a:spLocks noChangeArrowheads="1"/>
            </p:cNvSpPr>
            <p:nvPr/>
          </p:nvSpPr>
          <p:spPr bwMode="auto">
            <a:xfrm>
              <a:off x="3629" y="1463"/>
              <a:ext cx="308"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食事</a:t>
              </a:r>
            </a:p>
          </p:txBody>
        </p:sp>
        <p:sp>
          <p:nvSpPr>
            <p:cNvPr id="315446" name="Text Box 54"/>
            <p:cNvSpPr txBox="1">
              <a:spLocks noChangeArrowheads="1"/>
            </p:cNvSpPr>
            <p:nvPr/>
          </p:nvSpPr>
          <p:spPr bwMode="auto">
            <a:xfrm>
              <a:off x="3638" y="1583"/>
              <a:ext cx="418"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ゆっくり</a:t>
              </a:r>
            </a:p>
          </p:txBody>
        </p:sp>
        <p:sp>
          <p:nvSpPr>
            <p:cNvPr id="315447" name="Text Box 55"/>
            <p:cNvSpPr txBox="1">
              <a:spLocks noChangeArrowheads="1"/>
            </p:cNvSpPr>
            <p:nvPr/>
          </p:nvSpPr>
          <p:spPr bwMode="auto">
            <a:xfrm>
              <a:off x="3631" y="1708"/>
              <a:ext cx="384"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のろい</a:t>
              </a:r>
            </a:p>
          </p:txBody>
        </p:sp>
        <p:sp>
          <p:nvSpPr>
            <p:cNvPr id="315448" name="Text Box 56"/>
            <p:cNvSpPr txBox="1">
              <a:spLocks noChangeArrowheads="1"/>
            </p:cNvSpPr>
            <p:nvPr/>
          </p:nvSpPr>
          <p:spPr bwMode="auto">
            <a:xfrm>
              <a:off x="3477" y="982"/>
              <a:ext cx="391"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やる気</a:t>
              </a:r>
            </a:p>
          </p:txBody>
        </p:sp>
        <p:sp>
          <p:nvSpPr>
            <p:cNvPr id="315449" name="Text Box 57"/>
            <p:cNvSpPr txBox="1">
              <a:spLocks noChangeArrowheads="1"/>
            </p:cNvSpPr>
            <p:nvPr/>
          </p:nvSpPr>
          <p:spPr bwMode="auto">
            <a:xfrm>
              <a:off x="3826" y="990"/>
              <a:ext cx="308"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自覚</a:t>
              </a:r>
            </a:p>
          </p:txBody>
        </p:sp>
        <p:sp>
          <p:nvSpPr>
            <p:cNvPr id="315450" name="Text Box 58"/>
            <p:cNvSpPr txBox="1">
              <a:spLocks noChangeArrowheads="1"/>
            </p:cNvSpPr>
            <p:nvPr/>
          </p:nvSpPr>
          <p:spPr bwMode="auto">
            <a:xfrm>
              <a:off x="2513" y="982"/>
              <a:ext cx="470"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のんびり</a:t>
              </a:r>
            </a:p>
          </p:txBody>
        </p:sp>
        <p:sp>
          <p:nvSpPr>
            <p:cNvPr id="315451" name="Text Box 59"/>
            <p:cNvSpPr txBox="1">
              <a:spLocks noChangeArrowheads="1"/>
            </p:cNvSpPr>
            <p:nvPr/>
          </p:nvSpPr>
          <p:spPr bwMode="auto">
            <a:xfrm>
              <a:off x="2934" y="976"/>
              <a:ext cx="398"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ルーズ</a:t>
              </a:r>
            </a:p>
          </p:txBody>
        </p:sp>
        <p:sp>
          <p:nvSpPr>
            <p:cNvPr id="315452" name="Text Box 60"/>
            <p:cNvSpPr txBox="1">
              <a:spLocks noChangeArrowheads="1"/>
            </p:cNvSpPr>
            <p:nvPr/>
          </p:nvSpPr>
          <p:spPr bwMode="auto">
            <a:xfrm>
              <a:off x="4364" y="983"/>
              <a:ext cx="308"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疲労</a:t>
              </a:r>
            </a:p>
          </p:txBody>
        </p:sp>
        <p:sp>
          <p:nvSpPr>
            <p:cNvPr id="315453" name="Text Box 61"/>
            <p:cNvSpPr txBox="1">
              <a:spLocks noChangeArrowheads="1"/>
            </p:cNvSpPr>
            <p:nvPr/>
          </p:nvSpPr>
          <p:spPr bwMode="auto">
            <a:xfrm>
              <a:off x="4626" y="982"/>
              <a:ext cx="308"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病気</a:t>
              </a:r>
            </a:p>
          </p:txBody>
        </p:sp>
        <p:sp>
          <p:nvSpPr>
            <p:cNvPr id="315454" name="Text Box 62"/>
            <p:cNvSpPr txBox="1">
              <a:spLocks noChangeArrowheads="1"/>
            </p:cNvSpPr>
            <p:nvPr/>
          </p:nvSpPr>
          <p:spPr bwMode="auto">
            <a:xfrm>
              <a:off x="4394" y="1461"/>
              <a:ext cx="500"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参画意識</a:t>
              </a:r>
            </a:p>
          </p:txBody>
        </p:sp>
        <p:sp>
          <p:nvSpPr>
            <p:cNvPr id="315455" name="Text Box 63"/>
            <p:cNvSpPr txBox="1">
              <a:spLocks noChangeArrowheads="1"/>
            </p:cNvSpPr>
            <p:nvPr/>
          </p:nvSpPr>
          <p:spPr bwMode="auto">
            <a:xfrm>
              <a:off x="4916" y="1463"/>
              <a:ext cx="500"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品質意識</a:t>
              </a:r>
            </a:p>
          </p:txBody>
        </p:sp>
        <p:sp>
          <p:nvSpPr>
            <p:cNvPr id="315456" name="Text Box 64"/>
            <p:cNvSpPr txBox="1">
              <a:spLocks noChangeArrowheads="1"/>
            </p:cNvSpPr>
            <p:nvPr/>
          </p:nvSpPr>
          <p:spPr bwMode="auto">
            <a:xfrm>
              <a:off x="4905" y="982"/>
              <a:ext cx="555"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起こし忘れ</a:t>
              </a:r>
            </a:p>
          </p:txBody>
        </p:sp>
        <p:sp>
          <p:nvSpPr>
            <p:cNvPr id="315457" name="Text Box 65"/>
            <p:cNvSpPr txBox="1">
              <a:spLocks noChangeArrowheads="1"/>
            </p:cNvSpPr>
            <p:nvPr/>
          </p:nvSpPr>
          <p:spPr bwMode="auto">
            <a:xfrm>
              <a:off x="3640" y="1818"/>
              <a:ext cx="308"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速度</a:t>
              </a:r>
            </a:p>
          </p:txBody>
        </p:sp>
        <p:sp>
          <p:nvSpPr>
            <p:cNvPr id="315458" name="Text Box 66"/>
            <p:cNvSpPr txBox="1">
              <a:spLocks noChangeArrowheads="1"/>
            </p:cNvSpPr>
            <p:nvPr/>
          </p:nvSpPr>
          <p:spPr bwMode="auto">
            <a:xfrm>
              <a:off x="2731" y="856"/>
              <a:ext cx="41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b="1">
                  <a:latin typeface="Arial" charset="0"/>
                </a:rPr>
                <a:t>性　格</a:t>
              </a:r>
            </a:p>
          </p:txBody>
        </p:sp>
        <p:sp>
          <p:nvSpPr>
            <p:cNvPr id="315459" name="Text Box 67"/>
            <p:cNvSpPr txBox="1">
              <a:spLocks noChangeArrowheads="1"/>
            </p:cNvSpPr>
            <p:nvPr/>
          </p:nvSpPr>
          <p:spPr bwMode="auto">
            <a:xfrm>
              <a:off x="3598" y="848"/>
              <a:ext cx="44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b="1">
                  <a:latin typeface="Arial" charset="0"/>
                </a:rPr>
                <a:t>心構え</a:t>
              </a:r>
            </a:p>
          </p:txBody>
        </p:sp>
        <p:sp>
          <p:nvSpPr>
            <p:cNvPr id="315460" name="Text Box 68"/>
            <p:cNvSpPr txBox="1">
              <a:spLocks noChangeArrowheads="1"/>
            </p:cNvSpPr>
            <p:nvPr/>
          </p:nvSpPr>
          <p:spPr bwMode="auto">
            <a:xfrm>
              <a:off x="4711" y="840"/>
              <a:ext cx="41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b="1">
                  <a:latin typeface="Arial" charset="0"/>
                </a:rPr>
                <a:t>家　族</a:t>
              </a:r>
            </a:p>
          </p:txBody>
        </p:sp>
        <p:sp>
          <p:nvSpPr>
            <p:cNvPr id="315461" name="Text Box 69"/>
            <p:cNvSpPr txBox="1">
              <a:spLocks noChangeArrowheads="1"/>
            </p:cNvSpPr>
            <p:nvPr/>
          </p:nvSpPr>
          <p:spPr bwMode="auto">
            <a:xfrm>
              <a:off x="2732" y="1326"/>
              <a:ext cx="41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b="1">
                  <a:latin typeface="Arial" charset="0"/>
                </a:rPr>
                <a:t>体　調</a:t>
              </a:r>
            </a:p>
          </p:txBody>
        </p:sp>
        <p:sp>
          <p:nvSpPr>
            <p:cNvPr id="315462" name="Text Box 70"/>
            <p:cNvSpPr txBox="1">
              <a:spLocks noChangeArrowheads="1"/>
            </p:cNvSpPr>
            <p:nvPr/>
          </p:nvSpPr>
          <p:spPr bwMode="auto">
            <a:xfrm>
              <a:off x="3635" y="1335"/>
              <a:ext cx="41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b="1">
                  <a:latin typeface="Arial" charset="0"/>
                </a:rPr>
                <a:t>動　作</a:t>
              </a:r>
            </a:p>
          </p:txBody>
        </p:sp>
        <p:sp>
          <p:nvSpPr>
            <p:cNvPr id="315463" name="Text Box 71"/>
            <p:cNvSpPr txBox="1">
              <a:spLocks noChangeArrowheads="1"/>
            </p:cNvSpPr>
            <p:nvPr/>
          </p:nvSpPr>
          <p:spPr bwMode="auto">
            <a:xfrm>
              <a:off x="4724" y="1319"/>
              <a:ext cx="41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b="1">
                  <a:latin typeface="Arial" charset="0"/>
                </a:rPr>
                <a:t>意　識</a:t>
              </a:r>
            </a:p>
          </p:txBody>
        </p:sp>
      </p:grpSp>
      <p:grpSp>
        <p:nvGrpSpPr>
          <p:cNvPr id="315464" name="Group 72"/>
          <p:cNvGrpSpPr>
            <a:grpSpLocks/>
          </p:cNvGrpSpPr>
          <p:nvPr/>
        </p:nvGrpSpPr>
        <p:grpSpPr bwMode="auto">
          <a:xfrm>
            <a:off x="3792538" y="4221163"/>
            <a:ext cx="2508250" cy="2252662"/>
            <a:chOff x="2389" y="2659"/>
            <a:chExt cx="1580" cy="1419"/>
          </a:xfrm>
        </p:grpSpPr>
        <p:sp>
          <p:nvSpPr>
            <p:cNvPr id="315465" name="AutoShape 73"/>
            <p:cNvSpPr>
              <a:spLocks noChangeArrowheads="1"/>
            </p:cNvSpPr>
            <p:nvPr/>
          </p:nvSpPr>
          <p:spPr bwMode="auto">
            <a:xfrm>
              <a:off x="3219" y="3488"/>
              <a:ext cx="722" cy="403"/>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5466" name="AutoShape 74"/>
            <p:cNvSpPr>
              <a:spLocks noChangeArrowheads="1"/>
            </p:cNvSpPr>
            <p:nvPr/>
          </p:nvSpPr>
          <p:spPr bwMode="auto">
            <a:xfrm>
              <a:off x="2436" y="3481"/>
              <a:ext cx="729" cy="594"/>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5467" name="AutoShape 75"/>
            <p:cNvSpPr>
              <a:spLocks noChangeArrowheads="1"/>
            </p:cNvSpPr>
            <p:nvPr/>
          </p:nvSpPr>
          <p:spPr bwMode="auto">
            <a:xfrm>
              <a:off x="3206" y="2815"/>
              <a:ext cx="683" cy="360"/>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5468" name="AutoShape 76"/>
            <p:cNvSpPr>
              <a:spLocks noChangeArrowheads="1"/>
            </p:cNvSpPr>
            <p:nvPr/>
          </p:nvSpPr>
          <p:spPr bwMode="auto">
            <a:xfrm>
              <a:off x="2389" y="2824"/>
              <a:ext cx="761" cy="447"/>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5469" name="Text Box 77"/>
            <p:cNvSpPr txBox="1">
              <a:spLocks noChangeArrowheads="1"/>
            </p:cNvSpPr>
            <p:nvPr/>
          </p:nvSpPr>
          <p:spPr bwMode="auto">
            <a:xfrm>
              <a:off x="2491" y="2781"/>
              <a:ext cx="212"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雨</a:t>
              </a:r>
            </a:p>
          </p:txBody>
        </p:sp>
        <p:sp>
          <p:nvSpPr>
            <p:cNvPr id="315470" name="Text Box 78"/>
            <p:cNvSpPr txBox="1">
              <a:spLocks noChangeArrowheads="1"/>
            </p:cNvSpPr>
            <p:nvPr/>
          </p:nvSpPr>
          <p:spPr bwMode="auto">
            <a:xfrm>
              <a:off x="2541" y="3410"/>
              <a:ext cx="212" cy="2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冬</a:t>
              </a:r>
            </a:p>
          </p:txBody>
        </p:sp>
        <p:sp>
          <p:nvSpPr>
            <p:cNvPr id="315471" name="Text Box 79"/>
            <p:cNvSpPr txBox="1">
              <a:spLocks noChangeArrowheads="1"/>
            </p:cNvSpPr>
            <p:nvPr/>
          </p:nvSpPr>
          <p:spPr bwMode="auto">
            <a:xfrm>
              <a:off x="2541" y="3521"/>
              <a:ext cx="303" cy="2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寒い</a:t>
              </a:r>
            </a:p>
          </p:txBody>
        </p:sp>
        <p:sp>
          <p:nvSpPr>
            <p:cNvPr id="315472" name="Text Box 80"/>
            <p:cNvSpPr txBox="1">
              <a:spLocks noChangeArrowheads="1"/>
            </p:cNvSpPr>
            <p:nvPr/>
          </p:nvSpPr>
          <p:spPr bwMode="auto">
            <a:xfrm>
              <a:off x="2542" y="3630"/>
              <a:ext cx="532" cy="2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起きにくい</a:t>
              </a:r>
            </a:p>
          </p:txBody>
        </p:sp>
        <p:sp>
          <p:nvSpPr>
            <p:cNvPr id="315473" name="Text Box 81"/>
            <p:cNvSpPr txBox="1">
              <a:spLocks noChangeArrowheads="1"/>
            </p:cNvSpPr>
            <p:nvPr/>
          </p:nvSpPr>
          <p:spPr bwMode="auto">
            <a:xfrm>
              <a:off x="2551" y="3731"/>
              <a:ext cx="213" cy="2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夏</a:t>
              </a:r>
            </a:p>
          </p:txBody>
        </p:sp>
        <p:sp>
          <p:nvSpPr>
            <p:cNvPr id="315474" name="Text Box 82"/>
            <p:cNvSpPr txBox="1">
              <a:spLocks noChangeArrowheads="1"/>
            </p:cNvSpPr>
            <p:nvPr/>
          </p:nvSpPr>
          <p:spPr bwMode="auto">
            <a:xfrm>
              <a:off x="2469" y="2907"/>
              <a:ext cx="212"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雪</a:t>
              </a:r>
            </a:p>
          </p:txBody>
        </p:sp>
        <p:sp>
          <p:nvSpPr>
            <p:cNvPr id="315475" name="Text Box 83"/>
            <p:cNvSpPr txBox="1">
              <a:spLocks noChangeArrowheads="1"/>
            </p:cNvSpPr>
            <p:nvPr/>
          </p:nvSpPr>
          <p:spPr bwMode="auto">
            <a:xfrm>
              <a:off x="2670" y="2908"/>
              <a:ext cx="419"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ノロノロ</a:t>
              </a:r>
            </a:p>
          </p:txBody>
        </p:sp>
        <p:sp>
          <p:nvSpPr>
            <p:cNvPr id="315476" name="Text Box 84"/>
            <p:cNvSpPr txBox="1">
              <a:spLocks noChangeArrowheads="1"/>
            </p:cNvSpPr>
            <p:nvPr/>
          </p:nvSpPr>
          <p:spPr bwMode="auto">
            <a:xfrm>
              <a:off x="2700" y="3029"/>
              <a:ext cx="211"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霧</a:t>
              </a:r>
            </a:p>
          </p:txBody>
        </p:sp>
        <p:sp>
          <p:nvSpPr>
            <p:cNvPr id="315477" name="Text Box 85"/>
            <p:cNvSpPr txBox="1">
              <a:spLocks noChangeArrowheads="1"/>
            </p:cNvSpPr>
            <p:nvPr/>
          </p:nvSpPr>
          <p:spPr bwMode="auto">
            <a:xfrm>
              <a:off x="2438" y="3030"/>
              <a:ext cx="308"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台風</a:t>
              </a:r>
            </a:p>
          </p:txBody>
        </p:sp>
        <p:sp>
          <p:nvSpPr>
            <p:cNvPr id="315478" name="Text Box 86"/>
            <p:cNvSpPr txBox="1">
              <a:spLocks noChangeArrowheads="1"/>
            </p:cNvSpPr>
            <p:nvPr/>
          </p:nvSpPr>
          <p:spPr bwMode="auto">
            <a:xfrm>
              <a:off x="3226" y="2781"/>
              <a:ext cx="308" cy="2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騒音</a:t>
              </a:r>
            </a:p>
          </p:txBody>
        </p:sp>
        <p:sp>
          <p:nvSpPr>
            <p:cNvPr id="315479" name="Text Box 87"/>
            <p:cNvSpPr txBox="1">
              <a:spLocks noChangeArrowheads="1"/>
            </p:cNvSpPr>
            <p:nvPr/>
          </p:nvSpPr>
          <p:spPr bwMode="auto">
            <a:xfrm>
              <a:off x="3457" y="2782"/>
              <a:ext cx="404"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自動車</a:t>
              </a:r>
            </a:p>
          </p:txBody>
        </p:sp>
        <p:sp>
          <p:nvSpPr>
            <p:cNvPr id="315480" name="Text Box 88"/>
            <p:cNvSpPr txBox="1">
              <a:spLocks noChangeArrowheads="1"/>
            </p:cNvSpPr>
            <p:nvPr/>
          </p:nvSpPr>
          <p:spPr bwMode="auto">
            <a:xfrm>
              <a:off x="3576" y="2913"/>
              <a:ext cx="304" cy="2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暑い</a:t>
              </a:r>
            </a:p>
          </p:txBody>
        </p:sp>
        <p:sp>
          <p:nvSpPr>
            <p:cNvPr id="315481" name="Text Box 89"/>
            <p:cNvSpPr txBox="1">
              <a:spLocks noChangeArrowheads="1"/>
            </p:cNvSpPr>
            <p:nvPr/>
          </p:nvSpPr>
          <p:spPr bwMode="auto">
            <a:xfrm>
              <a:off x="3192" y="3410"/>
              <a:ext cx="777" cy="2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ベルのかけ忘れ</a:t>
              </a:r>
            </a:p>
          </p:txBody>
        </p:sp>
        <p:sp>
          <p:nvSpPr>
            <p:cNvPr id="315482" name="Text Box 90"/>
            <p:cNvSpPr txBox="1">
              <a:spLocks noChangeArrowheads="1"/>
            </p:cNvSpPr>
            <p:nvPr/>
          </p:nvSpPr>
          <p:spPr bwMode="auto">
            <a:xfrm>
              <a:off x="3208" y="3521"/>
              <a:ext cx="309" cy="2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故障</a:t>
              </a:r>
            </a:p>
          </p:txBody>
        </p:sp>
        <p:sp>
          <p:nvSpPr>
            <p:cNvPr id="315483" name="Text Box 91"/>
            <p:cNvSpPr txBox="1">
              <a:spLocks noChangeArrowheads="1"/>
            </p:cNvSpPr>
            <p:nvPr/>
          </p:nvSpPr>
          <p:spPr bwMode="auto">
            <a:xfrm>
              <a:off x="3210" y="3634"/>
              <a:ext cx="500"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電池切れ</a:t>
              </a:r>
            </a:p>
          </p:txBody>
        </p:sp>
        <p:sp>
          <p:nvSpPr>
            <p:cNvPr id="315484" name="Text Box 92"/>
            <p:cNvSpPr txBox="1">
              <a:spLocks noChangeArrowheads="1"/>
            </p:cNvSpPr>
            <p:nvPr/>
          </p:nvSpPr>
          <p:spPr bwMode="auto">
            <a:xfrm>
              <a:off x="2552" y="3836"/>
              <a:ext cx="474"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寝苦しい</a:t>
              </a:r>
            </a:p>
          </p:txBody>
        </p:sp>
        <p:sp>
          <p:nvSpPr>
            <p:cNvPr id="315485" name="Text Box 93"/>
            <p:cNvSpPr txBox="1">
              <a:spLocks noChangeArrowheads="1"/>
            </p:cNvSpPr>
            <p:nvPr/>
          </p:nvSpPr>
          <p:spPr bwMode="auto">
            <a:xfrm>
              <a:off x="2670" y="2781"/>
              <a:ext cx="431"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スリップ</a:t>
              </a:r>
            </a:p>
          </p:txBody>
        </p:sp>
        <p:sp>
          <p:nvSpPr>
            <p:cNvPr id="315486" name="Text Box 94"/>
            <p:cNvSpPr txBox="1">
              <a:spLocks noChangeArrowheads="1"/>
            </p:cNvSpPr>
            <p:nvPr/>
          </p:nvSpPr>
          <p:spPr bwMode="auto">
            <a:xfrm>
              <a:off x="3226" y="2913"/>
              <a:ext cx="404" cy="2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飛行機</a:t>
              </a:r>
            </a:p>
          </p:txBody>
        </p:sp>
        <p:sp>
          <p:nvSpPr>
            <p:cNvPr id="315487" name="Text Box 95"/>
            <p:cNvSpPr txBox="1">
              <a:spLocks noChangeArrowheads="1"/>
            </p:cNvSpPr>
            <p:nvPr/>
          </p:nvSpPr>
          <p:spPr bwMode="auto">
            <a:xfrm>
              <a:off x="2544" y="2659"/>
              <a:ext cx="41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b="1">
                  <a:latin typeface="Arial" charset="0"/>
                </a:rPr>
                <a:t>天　候</a:t>
              </a:r>
            </a:p>
          </p:txBody>
        </p:sp>
        <p:sp>
          <p:nvSpPr>
            <p:cNvPr id="315488" name="Text Box 96"/>
            <p:cNvSpPr txBox="1">
              <a:spLocks noChangeArrowheads="1"/>
            </p:cNvSpPr>
            <p:nvPr/>
          </p:nvSpPr>
          <p:spPr bwMode="auto">
            <a:xfrm>
              <a:off x="3330" y="2662"/>
              <a:ext cx="41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b="1">
                  <a:latin typeface="Arial" charset="0"/>
                </a:rPr>
                <a:t>住　居</a:t>
              </a:r>
            </a:p>
          </p:txBody>
        </p:sp>
        <p:sp>
          <p:nvSpPr>
            <p:cNvPr id="315489" name="Text Box 97"/>
            <p:cNvSpPr txBox="1">
              <a:spLocks noChangeArrowheads="1"/>
            </p:cNvSpPr>
            <p:nvPr/>
          </p:nvSpPr>
          <p:spPr bwMode="auto">
            <a:xfrm>
              <a:off x="2553" y="3319"/>
              <a:ext cx="41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b="1">
                  <a:latin typeface="Arial" charset="0"/>
                </a:rPr>
                <a:t>季　節</a:t>
              </a:r>
            </a:p>
          </p:txBody>
        </p:sp>
        <p:sp>
          <p:nvSpPr>
            <p:cNvPr id="315490" name="Text Box 98"/>
            <p:cNvSpPr txBox="1">
              <a:spLocks noChangeArrowheads="1"/>
            </p:cNvSpPr>
            <p:nvPr/>
          </p:nvSpPr>
          <p:spPr bwMode="auto">
            <a:xfrm>
              <a:off x="3339" y="3319"/>
              <a:ext cx="41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b="1">
                  <a:latin typeface="Arial" charset="0"/>
                </a:rPr>
                <a:t>時　計</a:t>
              </a:r>
            </a:p>
          </p:txBody>
        </p:sp>
      </p:grpSp>
      <p:grpSp>
        <p:nvGrpSpPr>
          <p:cNvPr id="315491" name="Group 99"/>
          <p:cNvGrpSpPr>
            <a:grpSpLocks/>
          </p:cNvGrpSpPr>
          <p:nvPr/>
        </p:nvGrpSpPr>
        <p:grpSpPr bwMode="auto">
          <a:xfrm>
            <a:off x="6932613" y="4192588"/>
            <a:ext cx="1927225" cy="2327275"/>
            <a:chOff x="4367" y="2641"/>
            <a:chExt cx="1214" cy="1466"/>
          </a:xfrm>
        </p:grpSpPr>
        <p:sp>
          <p:nvSpPr>
            <p:cNvPr id="315492" name="AutoShape 100"/>
            <p:cNvSpPr>
              <a:spLocks noChangeArrowheads="1"/>
            </p:cNvSpPr>
            <p:nvPr/>
          </p:nvSpPr>
          <p:spPr bwMode="auto">
            <a:xfrm>
              <a:off x="4374" y="2813"/>
              <a:ext cx="1056" cy="308"/>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5493" name="AutoShape 101"/>
            <p:cNvSpPr>
              <a:spLocks noChangeArrowheads="1"/>
            </p:cNvSpPr>
            <p:nvPr/>
          </p:nvSpPr>
          <p:spPr bwMode="auto">
            <a:xfrm>
              <a:off x="4396" y="3929"/>
              <a:ext cx="1173" cy="154"/>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5494" name="AutoShape 102"/>
            <p:cNvSpPr>
              <a:spLocks noChangeArrowheads="1"/>
            </p:cNvSpPr>
            <p:nvPr/>
          </p:nvSpPr>
          <p:spPr bwMode="auto">
            <a:xfrm>
              <a:off x="5010" y="3290"/>
              <a:ext cx="466" cy="455"/>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5495" name="AutoShape 103"/>
            <p:cNvSpPr>
              <a:spLocks noChangeArrowheads="1"/>
            </p:cNvSpPr>
            <p:nvPr/>
          </p:nvSpPr>
          <p:spPr bwMode="auto">
            <a:xfrm>
              <a:off x="4367" y="3283"/>
              <a:ext cx="575" cy="257"/>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5496" name="Text Box 104"/>
            <p:cNvSpPr txBox="1">
              <a:spLocks noChangeArrowheads="1"/>
            </p:cNvSpPr>
            <p:nvPr/>
          </p:nvSpPr>
          <p:spPr bwMode="auto">
            <a:xfrm>
              <a:off x="4375" y="2753"/>
              <a:ext cx="931" cy="2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仕事に行くのがいや</a:t>
              </a:r>
            </a:p>
          </p:txBody>
        </p:sp>
        <p:sp>
          <p:nvSpPr>
            <p:cNvPr id="315497" name="Text Box 105"/>
            <p:cNvSpPr txBox="1">
              <a:spLocks noChangeArrowheads="1"/>
            </p:cNvSpPr>
            <p:nvPr/>
          </p:nvSpPr>
          <p:spPr bwMode="auto">
            <a:xfrm>
              <a:off x="4386" y="2898"/>
              <a:ext cx="308"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同僚</a:t>
              </a:r>
            </a:p>
          </p:txBody>
        </p:sp>
        <p:sp>
          <p:nvSpPr>
            <p:cNvPr id="315498" name="Text Box 106"/>
            <p:cNvSpPr txBox="1">
              <a:spLocks noChangeArrowheads="1"/>
            </p:cNvSpPr>
            <p:nvPr/>
          </p:nvSpPr>
          <p:spPr bwMode="auto">
            <a:xfrm>
              <a:off x="4442" y="3221"/>
              <a:ext cx="308"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仕事</a:t>
              </a:r>
            </a:p>
          </p:txBody>
        </p:sp>
        <p:sp>
          <p:nvSpPr>
            <p:cNvPr id="315499" name="Text Box 107"/>
            <p:cNvSpPr txBox="1">
              <a:spLocks noChangeArrowheads="1"/>
            </p:cNvSpPr>
            <p:nvPr/>
          </p:nvSpPr>
          <p:spPr bwMode="auto">
            <a:xfrm>
              <a:off x="4435" y="3316"/>
              <a:ext cx="500" cy="2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肉体労働</a:t>
              </a:r>
            </a:p>
          </p:txBody>
        </p:sp>
        <p:sp>
          <p:nvSpPr>
            <p:cNvPr id="315500" name="Text Box 108"/>
            <p:cNvSpPr txBox="1">
              <a:spLocks noChangeArrowheads="1"/>
            </p:cNvSpPr>
            <p:nvPr/>
          </p:nvSpPr>
          <p:spPr bwMode="auto">
            <a:xfrm>
              <a:off x="4436" y="3863"/>
              <a:ext cx="380" cy="2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きつい</a:t>
              </a:r>
            </a:p>
          </p:txBody>
        </p:sp>
        <p:sp>
          <p:nvSpPr>
            <p:cNvPr id="315501" name="Text Box 109"/>
            <p:cNvSpPr txBox="1">
              <a:spLocks noChangeArrowheads="1"/>
            </p:cNvSpPr>
            <p:nvPr/>
          </p:nvSpPr>
          <p:spPr bwMode="auto">
            <a:xfrm>
              <a:off x="5065" y="3317"/>
              <a:ext cx="404"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無関心</a:t>
              </a:r>
            </a:p>
          </p:txBody>
        </p:sp>
        <p:sp>
          <p:nvSpPr>
            <p:cNvPr id="315502" name="Text Box 110"/>
            <p:cNvSpPr txBox="1">
              <a:spLocks noChangeArrowheads="1"/>
            </p:cNvSpPr>
            <p:nvPr/>
          </p:nvSpPr>
          <p:spPr bwMode="auto">
            <a:xfrm>
              <a:off x="5066" y="3416"/>
              <a:ext cx="308"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放任</a:t>
              </a:r>
            </a:p>
          </p:txBody>
        </p:sp>
        <p:sp>
          <p:nvSpPr>
            <p:cNvPr id="315503" name="Text Box 111"/>
            <p:cNvSpPr txBox="1">
              <a:spLocks noChangeArrowheads="1"/>
            </p:cNvSpPr>
            <p:nvPr/>
          </p:nvSpPr>
          <p:spPr bwMode="auto">
            <a:xfrm>
              <a:off x="4733" y="3864"/>
              <a:ext cx="309"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残業</a:t>
              </a:r>
            </a:p>
          </p:txBody>
        </p:sp>
        <p:sp>
          <p:nvSpPr>
            <p:cNvPr id="315504" name="Text Box 112"/>
            <p:cNvSpPr txBox="1">
              <a:spLocks noChangeArrowheads="1"/>
            </p:cNvSpPr>
            <p:nvPr/>
          </p:nvSpPr>
          <p:spPr bwMode="auto">
            <a:xfrm>
              <a:off x="5060" y="3514"/>
              <a:ext cx="404" cy="2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消極的</a:t>
              </a:r>
            </a:p>
          </p:txBody>
        </p:sp>
        <p:sp>
          <p:nvSpPr>
            <p:cNvPr id="315505" name="Text Box 113"/>
            <p:cNvSpPr txBox="1">
              <a:spLocks noChangeArrowheads="1"/>
            </p:cNvSpPr>
            <p:nvPr/>
          </p:nvSpPr>
          <p:spPr bwMode="auto">
            <a:xfrm>
              <a:off x="5014" y="3865"/>
              <a:ext cx="567"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むずかしい</a:t>
              </a:r>
            </a:p>
          </p:txBody>
        </p:sp>
        <p:sp>
          <p:nvSpPr>
            <p:cNvPr id="315506" name="Text Box 114"/>
            <p:cNvSpPr txBox="1">
              <a:spLocks noChangeArrowheads="1"/>
            </p:cNvSpPr>
            <p:nvPr/>
          </p:nvSpPr>
          <p:spPr bwMode="auto">
            <a:xfrm>
              <a:off x="4650" y="2898"/>
              <a:ext cx="404"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五月病</a:t>
              </a:r>
            </a:p>
          </p:txBody>
        </p:sp>
        <p:sp>
          <p:nvSpPr>
            <p:cNvPr id="315507" name="Text Box 115"/>
            <p:cNvSpPr txBox="1">
              <a:spLocks noChangeArrowheads="1"/>
            </p:cNvSpPr>
            <p:nvPr/>
          </p:nvSpPr>
          <p:spPr bwMode="auto">
            <a:xfrm>
              <a:off x="5009" y="2899"/>
              <a:ext cx="404"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協調性</a:t>
              </a:r>
            </a:p>
          </p:txBody>
        </p:sp>
        <p:sp>
          <p:nvSpPr>
            <p:cNvPr id="315508" name="Text Box 116"/>
            <p:cNvSpPr txBox="1">
              <a:spLocks noChangeArrowheads="1"/>
            </p:cNvSpPr>
            <p:nvPr/>
          </p:nvSpPr>
          <p:spPr bwMode="auto">
            <a:xfrm>
              <a:off x="5066" y="3217"/>
              <a:ext cx="404"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指導力</a:t>
              </a:r>
            </a:p>
          </p:txBody>
        </p:sp>
        <p:sp>
          <p:nvSpPr>
            <p:cNvPr id="315509" name="Text Box 117"/>
            <p:cNvSpPr txBox="1">
              <a:spLocks noChangeArrowheads="1"/>
            </p:cNvSpPr>
            <p:nvPr/>
          </p:nvSpPr>
          <p:spPr bwMode="auto">
            <a:xfrm>
              <a:off x="4438" y="2641"/>
              <a:ext cx="564" cy="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b="1">
                  <a:latin typeface="Arial" charset="0"/>
                </a:rPr>
                <a:t>人間関係</a:t>
              </a:r>
            </a:p>
          </p:txBody>
        </p:sp>
        <p:sp>
          <p:nvSpPr>
            <p:cNvPr id="315510" name="Text Box 118"/>
            <p:cNvSpPr txBox="1">
              <a:spLocks noChangeArrowheads="1"/>
            </p:cNvSpPr>
            <p:nvPr/>
          </p:nvSpPr>
          <p:spPr bwMode="auto">
            <a:xfrm>
              <a:off x="4398" y="3109"/>
              <a:ext cx="528"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b="1">
                  <a:latin typeface="Arial" charset="0"/>
                </a:rPr>
                <a:t>モラール</a:t>
              </a:r>
            </a:p>
          </p:txBody>
        </p:sp>
        <p:sp>
          <p:nvSpPr>
            <p:cNvPr id="315511" name="Text Box 119"/>
            <p:cNvSpPr txBox="1">
              <a:spLocks noChangeArrowheads="1"/>
            </p:cNvSpPr>
            <p:nvPr/>
          </p:nvSpPr>
          <p:spPr bwMode="auto">
            <a:xfrm>
              <a:off x="5051" y="3109"/>
              <a:ext cx="41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b="1">
                  <a:latin typeface="Arial" charset="0"/>
                </a:rPr>
                <a:t>上　司</a:t>
              </a:r>
            </a:p>
          </p:txBody>
        </p:sp>
        <p:sp>
          <p:nvSpPr>
            <p:cNvPr id="315512" name="Text Box 120"/>
            <p:cNvSpPr txBox="1">
              <a:spLocks noChangeArrowheads="1"/>
            </p:cNvSpPr>
            <p:nvPr/>
          </p:nvSpPr>
          <p:spPr bwMode="auto">
            <a:xfrm>
              <a:off x="4779" y="3764"/>
              <a:ext cx="340"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b="1">
                  <a:latin typeface="Arial" charset="0"/>
                </a:rPr>
                <a:t>仕事</a:t>
              </a:r>
            </a:p>
          </p:txBody>
        </p:sp>
      </p:grpSp>
      <p:grpSp>
        <p:nvGrpSpPr>
          <p:cNvPr id="315513" name="Group 121"/>
          <p:cNvGrpSpPr>
            <a:grpSpLocks/>
          </p:cNvGrpSpPr>
          <p:nvPr/>
        </p:nvGrpSpPr>
        <p:grpSpPr bwMode="auto">
          <a:xfrm>
            <a:off x="344488" y="1212850"/>
            <a:ext cx="2989262" cy="3106738"/>
            <a:chOff x="217" y="764"/>
            <a:chExt cx="1883" cy="1957"/>
          </a:xfrm>
        </p:grpSpPr>
        <p:sp>
          <p:nvSpPr>
            <p:cNvPr id="315514" name="AutoShape 122"/>
            <p:cNvSpPr>
              <a:spLocks noChangeArrowheads="1"/>
            </p:cNvSpPr>
            <p:nvPr/>
          </p:nvSpPr>
          <p:spPr bwMode="auto">
            <a:xfrm>
              <a:off x="624" y="2528"/>
              <a:ext cx="753" cy="169"/>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5515" name="AutoShape 123"/>
            <p:cNvSpPr>
              <a:spLocks noChangeArrowheads="1"/>
            </p:cNvSpPr>
            <p:nvPr/>
          </p:nvSpPr>
          <p:spPr bwMode="auto">
            <a:xfrm>
              <a:off x="217" y="959"/>
              <a:ext cx="1708" cy="426"/>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5516" name="Text Box 124"/>
            <p:cNvSpPr txBox="1">
              <a:spLocks noChangeArrowheads="1"/>
            </p:cNvSpPr>
            <p:nvPr/>
          </p:nvSpPr>
          <p:spPr bwMode="auto">
            <a:xfrm>
              <a:off x="229" y="935"/>
              <a:ext cx="308"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事故</a:t>
              </a:r>
            </a:p>
          </p:txBody>
        </p:sp>
        <p:sp>
          <p:nvSpPr>
            <p:cNvPr id="315517" name="Text Box 125"/>
            <p:cNvSpPr txBox="1">
              <a:spLocks noChangeArrowheads="1"/>
            </p:cNvSpPr>
            <p:nvPr/>
          </p:nvSpPr>
          <p:spPr bwMode="auto">
            <a:xfrm>
              <a:off x="499" y="944"/>
              <a:ext cx="308"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追突</a:t>
              </a:r>
            </a:p>
          </p:txBody>
        </p:sp>
        <p:sp>
          <p:nvSpPr>
            <p:cNvPr id="315518" name="Text Box 126"/>
            <p:cNvSpPr txBox="1">
              <a:spLocks noChangeArrowheads="1"/>
            </p:cNvSpPr>
            <p:nvPr/>
          </p:nvSpPr>
          <p:spPr bwMode="auto">
            <a:xfrm>
              <a:off x="221" y="1054"/>
              <a:ext cx="777"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エンジントラブル</a:t>
              </a:r>
            </a:p>
          </p:txBody>
        </p:sp>
        <p:sp>
          <p:nvSpPr>
            <p:cNvPr id="315519" name="Text Box 127"/>
            <p:cNvSpPr txBox="1">
              <a:spLocks noChangeArrowheads="1"/>
            </p:cNvSpPr>
            <p:nvPr/>
          </p:nvSpPr>
          <p:spPr bwMode="auto">
            <a:xfrm>
              <a:off x="897" y="1049"/>
              <a:ext cx="389"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ガス欠</a:t>
              </a:r>
            </a:p>
          </p:txBody>
        </p:sp>
        <p:sp>
          <p:nvSpPr>
            <p:cNvPr id="315520" name="Text Box 128"/>
            <p:cNvSpPr txBox="1">
              <a:spLocks noChangeArrowheads="1"/>
            </p:cNvSpPr>
            <p:nvPr/>
          </p:nvSpPr>
          <p:spPr bwMode="auto">
            <a:xfrm>
              <a:off x="1227" y="1057"/>
              <a:ext cx="382"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オイル</a:t>
              </a:r>
            </a:p>
          </p:txBody>
        </p:sp>
        <p:sp>
          <p:nvSpPr>
            <p:cNvPr id="315521" name="Text Box 129"/>
            <p:cNvSpPr txBox="1">
              <a:spLocks noChangeArrowheads="1"/>
            </p:cNvSpPr>
            <p:nvPr/>
          </p:nvSpPr>
          <p:spPr bwMode="auto">
            <a:xfrm>
              <a:off x="1527" y="1050"/>
              <a:ext cx="307"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点検</a:t>
              </a:r>
            </a:p>
          </p:txBody>
        </p:sp>
        <p:sp>
          <p:nvSpPr>
            <p:cNvPr id="315522" name="Text Box 130"/>
            <p:cNvSpPr txBox="1">
              <a:spLocks noChangeArrowheads="1"/>
            </p:cNvSpPr>
            <p:nvPr/>
          </p:nvSpPr>
          <p:spPr bwMode="auto">
            <a:xfrm>
              <a:off x="761" y="944"/>
              <a:ext cx="500"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交通違反</a:t>
              </a:r>
            </a:p>
          </p:txBody>
        </p:sp>
        <p:sp>
          <p:nvSpPr>
            <p:cNvPr id="315523" name="Text Box 131"/>
            <p:cNvSpPr txBox="1">
              <a:spLocks noChangeArrowheads="1"/>
            </p:cNvSpPr>
            <p:nvPr/>
          </p:nvSpPr>
          <p:spPr bwMode="auto">
            <a:xfrm>
              <a:off x="1543" y="954"/>
              <a:ext cx="405"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置場所</a:t>
              </a:r>
            </a:p>
          </p:txBody>
        </p:sp>
        <p:sp>
          <p:nvSpPr>
            <p:cNvPr id="315524" name="Text Box 132"/>
            <p:cNvSpPr txBox="1">
              <a:spLocks noChangeArrowheads="1"/>
            </p:cNvSpPr>
            <p:nvPr/>
          </p:nvSpPr>
          <p:spPr bwMode="auto">
            <a:xfrm>
              <a:off x="1211" y="947"/>
              <a:ext cx="405"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駐車場</a:t>
              </a:r>
            </a:p>
          </p:txBody>
        </p:sp>
        <p:sp>
          <p:nvSpPr>
            <p:cNvPr id="315525" name="Text Box 133"/>
            <p:cNvSpPr txBox="1">
              <a:spLocks noChangeArrowheads="1"/>
            </p:cNvSpPr>
            <p:nvPr/>
          </p:nvSpPr>
          <p:spPr bwMode="auto">
            <a:xfrm>
              <a:off x="217" y="1189"/>
              <a:ext cx="380"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相乗り</a:t>
              </a:r>
            </a:p>
          </p:txBody>
        </p:sp>
        <p:sp>
          <p:nvSpPr>
            <p:cNvPr id="315526" name="Text Box 134"/>
            <p:cNvSpPr txBox="1">
              <a:spLocks noChangeArrowheads="1"/>
            </p:cNvSpPr>
            <p:nvPr/>
          </p:nvSpPr>
          <p:spPr bwMode="auto">
            <a:xfrm>
              <a:off x="585" y="1176"/>
              <a:ext cx="583"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待ち合わせ</a:t>
              </a:r>
            </a:p>
          </p:txBody>
        </p:sp>
        <p:sp>
          <p:nvSpPr>
            <p:cNvPr id="315527" name="Text Box 135"/>
            <p:cNvSpPr txBox="1">
              <a:spLocks noChangeArrowheads="1"/>
            </p:cNvSpPr>
            <p:nvPr/>
          </p:nvSpPr>
          <p:spPr bwMode="auto">
            <a:xfrm>
              <a:off x="636" y="764"/>
              <a:ext cx="564" cy="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b="1">
                  <a:latin typeface="Arial" charset="0"/>
                </a:rPr>
                <a:t>自家用車</a:t>
              </a:r>
            </a:p>
          </p:txBody>
        </p:sp>
        <p:sp>
          <p:nvSpPr>
            <p:cNvPr id="315528" name="AutoShape 136"/>
            <p:cNvSpPr>
              <a:spLocks noChangeArrowheads="1"/>
            </p:cNvSpPr>
            <p:nvPr/>
          </p:nvSpPr>
          <p:spPr bwMode="auto">
            <a:xfrm>
              <a:off x="223" y="1613"/>
              <a:ext cx="955" cy="279"/>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5529" name="Text Box 137"/>
            <p:cNvSpPr txBox="1">
              <a:spLocks noChangeArrowheads="1"/>
            </p:cNvSpPr>
            <p:nvPr/>
          </p:nvSpPr>
          <p:spPr bwMode="auto">
            <a:xfrm>
              <a:off x="227" y="1536"/>
              <a:ext cx="373"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パンク</a:t>
              </a:r>
            </a:p>
          </p:txBody>
        </p:sp>
        <p:sp>
          <p:nvSpPr>
            <p:cNvPr id="315530" name="Text Box 138"/>
            <p:cNvSpPr txBox="1">
              <a:spLocks noChangeArrowheads="1"/>
            </p:cNvSpPr>
            <p:nvPr/>
          </p:nvSpPr>
          <p:spPr bwMode="auto">
            <a:xfrm>
              <a:off x="539" y="1531"/>
              <a:ext cx="644"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チェーン切れ</a:t>
              </a:r>
            </a:p>
          </p:txBody>
        </p:sp>
        <p:sp>
          <p:nvSpPr>
            <p:cNvPr id="315531" name="Text Box 139"/>
            <p:cNvSpPr txBox="1">
              <a:spLocks noChangeArrowheads="1"/>
            </p:cNvSpPr>
            <p:nvPr/>
          </p:nvSpPr>
          <p:spPr bwMode="auto">
            <a:xfrm>
              <a:off x="229" y="1662"/>
              <a:ext cx="308"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転倒</a:t>
              </a:r>
            </a:p>
          </p:txBody>
        </p:sp>
        <p:sp>
          <p:nvSpPr>
            <p:cNvPr id="315532" name="Text Box 140"/>
            <p:cNvSpPr txBox="1">
              <a:spLocks noChangeArrowheads="1"/>
            </p:cNvSpPr>
            <p:nvPr/>
          </p:nvSpPr>
          <p:spPr bwMode="auto">
            <a:xfrm>
              <a:off x="495" y="1660"/>
              <a:ext cx="308"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置場</a:t>
              </a:r>
            </a:p>
          </p:txBody>
        </p:sp>
        <p:sp>
          <p:nvSpPr>
            <p:cNvPr id="315533" name="Text Box 141"/>
            <p:cNvSpPr txBox="1">
              <a:spLocks noChangeArrowheads="1"/>
            </p:cNvSpPr>
            <p:nvPr/>
          </p:nvSpPr>
          <p:spPr bwMode="auto">
            <a:xfrm>
              <a:off x="429" y="1401"/>
              <a:ext cx="45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b="1">
                  <a:latin typeface="Arial" charset="0"/>
                </a:rPr>
                <a:t>自転車</a:t>
              </a:r>
            </a:p>
          </p:txBody>
        </p:sp>
        <p:sp>
          <p:nvSpPr>
            <p:cNvPr id="315534" name="Text Box 142"/>
            <p:cNvSpPr txBox="1">
              <a:spLocks noChangeArrowheads="1"/>
            </p:cNvSpPr>
            <p:nvPr/>
          </p:nvSpPr>
          <p:spPr bwMode="auto">
            <a:xfrm>
              <a:off x="430" y="2031"/>
              <a:ext cx="41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b="1">
                  <a:latin typeface="Arial" charset="0"/>
                </a:rPr>
                <a:t>徒　歩</a:t>
              </a:r>
            </a:p>
          </p:txBody>
        </p:sp>
        <p:sp>
          <p:nvSpPr>
            <p:cNvPr id="315535" name="Text Box 143"/>
            <p:cNvSpPr txBox="1">
              <a:spLocks noChangeArrowheads="1"/>
            </p:cNvSpPr>
            <p:nvPr/>
          </p:nvSpPr>
          <p:spPr bwMode="auto">
            <a:xfrm>
              <a:off x="577" y="2477"/>
              <a:ext cx="373"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パンク</a:t>
              </a:r>
            </a:p>
          </p:txBody>
        </p:sp>
        <p:sp>
          <p:nvSpPr>
            <p:cNvPr id="315536" name="Text Box 144"/>
            <p:cNvSpPr txBox="1">
              <a:spLocks noChangeArrowheads="1"/>
            </p:cNvSpPr>
            <p:nvPr/>
          </p:nvSpPr>
          <p:spPr bwMode="auto">
            <a:xfrm>
              <a:off x="927" y="2473"/>
              <a:ext cx="387"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ガス欠</a:t>
              </a:r>
            </a:p>
          </p:txBody>
        </p:sp>
        <p:sp>
          <p:nvSpPr>
            <p:cNvPr id="315537" name="AutoShape 145"/>
            <p:cNvSpPr>
              <a:spLocks noChangeArrowheads="1"/>
            </p:cNvSpPr>
            <p:nvPr/>
          </p:nvSpPr>
          <p:spPr bwMode="auto">
            <a:xfrm>
              <a:off x="288" y="2208"/>
              <a:ext cx="621" cy="169"/>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5538" name="AutoShape 146"/>
            <p:cNvSpPr>
              <a:spLocks noChangeArrowheads="1"/>
            </p:cNvSpPr>
            <p:nvPr/>
          </p:nvSpPr>
          <p:spPr bwMode="auto">
            <a:xfrm>
              <a:off x="1280" y="2195"/>
              <a:ext cx="777" cy="294"/>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5539" name="AutoShape 147"/>
            <p:cNvSpPr>
              <a:spLocks noChangeArrowheads="1"/>
            </p:cNvSpPr>
            <p:nvPr/>
          </p:nvSpPr>
          <p:spPr bwMode="auto">
            <a:xfrm>
              <a:off x="1331" y="1609"/>
              <a:ext cx="769" cy="396"/>
            </a:xfrm>
            <a:prstGeom prst="roundRect">
              <a:avLst>
                <a:gd name="adj" fmla="val 16667"/>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5540" name="Text Box 148"/>
            <p:cNvSpPr txBox="1">
              <a:spLocks noChangeArrowheads="1"/>
            </p:cNvSpPr>
            <p:nvPr/>
          </p:nvSpPr>
          <p:spPr bwMode="auto">
            <a:xfrm>
              <a:off x="287" y="2141"/>
              <a:ext cx="308"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距離</a:t>
              </a:r>
            </a:p>
          </p:txBody>
        </p:sp>
        <p:sp>
          <p:nvSpPr>
            <p:cNvPr id="315541" name="Text Box 149"/>
            <p:cNvSpPr txBox="1">
              <a:spLocks noChangeArrowheads="1"/>
            </p:cNvSpPr>
            <p:nvPr/>
          </p:nvSpPr>
          <p:spPr bwMode="auto">
            <a:xfrm>
              <a:off x="559" y="2141"/>
              <a:ext cx="308"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歩道</a:t>
              </a:r>
            </a:p>
          </p:txBody>
        </p:sp>
        <p:sp>
          <p:nvSpPr>
            <p:cNvPr id="315542" name="Text Box 150"/>
            <p:cNvSpPr txBox="1">
              <a:spLocks noChangeArrowheads="1"/>
            </p:cNvSpPr>
            <p:nvPr/>
          </p:nvSpPr>
          <p:spPr bwMode="auto">
            <a:xfrm>
              <a:off x="1583" y="1548"/>
              <a:ext cx="307"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本数</a:t>
              </a:r>
            </a:p>
          </p:txBody>
        </p:sp>
        <p:sp>
          <p:nvSpPr>
            <p:cNvPr id="315543" name="Text Box 151"/>
            <p:cNvSpPr txBox="1">
              <a:spLocks noChangeArrowheads="1"/>
            </p:cNvSpPr>
            <p:nvPr/>
          </p:nvSpPr>
          <p:spPr bwMode="auto">
            <a:xfrm>
              <a:off x="1330" y="1549"/>
              <a:ext cx="308"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満員</a:t>
              </a:r>
            </a:p>
          </p:txBody>
        </p:sp>
        <p:sp>
          <p:nvSpPr>
            <p:cNvPr id="315544" name="Text Box 152"/>
            <p:cNvSpPr txBox="1">
              <a:spLocks noChangeArrowheads="1"/>
            </p:cNvSpPr>
            <p:nvPr/>
          </p:nvSpPr>
          <p:spPr bwMode="auto">
            <a:xfrm>
              <a:off x="1805" y="1549"/>
              <a:ext cx="267"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スト</a:t>
              </a:r>
            </a:p>
          </p:txBody>
        </p:sp>
        <p:sp>
          <p:nvSpPr>
            <p:cNvPr id="315545" name="Text Box 153"/>
            <p:cNvSpPr txBox="1">
              <a:spLocks noChangeArrowheads="1"/>
            </p:cNvSpPr>
            <p:nvPr/>
          </p:nvSpPr>
          <p:spPr bwMode="auto">
            <a:xfrm>
              <a:off x="1324" y="1670"/>
              <a:ext cx="476"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乗り遅れ</a:t>
              </a:r>
            </a:p>
          </p:txBody>
        </p:sp>
        <p:sp>
          <p:nvSpPr>
            <p:cNvPr id="315546" name="Text Box 154"/>
            <p:cNvSpPr txBox="1">
              <a:spLocks noChangeArrowheads="1"/>
            </p:cNvSpPr>
            <p:nvPr/>
          </p:nvSpPr>
          <p:spPr bwMode="auto">
            <a:xfrm>
              <a:off x="1737" y="1670"/>
              <a:ext cx="309"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渋滞</a:t>
              </a:r>
            </a:p>
          </p:txBody>
        </p:sp>
        <p:sp>
          <p:nvSpPr>
            <p:cNvPr id="315547" name="Text Box 155"/>
            <p:cNvSpPr txBox="1">
              <a:spLocks noChangeArrowheads="1"/>
            </p:cNvSpPr>
            <p:nvPr/>
          </p:nvSpPr>
          <p:spPr bwMode="auto">
            <a:xfrm>
              <a:off x="1321" y="1781"/>
              <a:ext cx="308"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道路</a:t>
              </a:r>
            </a:p>
          </p:txBody>
        </p:sp>
        <p:sp>
          <p:nvSpPr>
            <p:cNvPr id="315548" name="Text Box 156"/>
            <p:cNvSpPr txBox="1">
              <a:spLocks noChangeArrowheads="1"/>
            </p:cNvSpPr>
            <p:nvPr/>
          </p:nvSpPr>
          <p:spPr bwMode="auto">
            <a:xfrm>
              <a:off x="1787" y="1775"/>
              <a:ext cx="212"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車</a:t>
              </a:r>
            </a:p>
          </p:txBody>
        </p:sp>
        <p:sp>
          <p:nvSpPr>
            <p:cNvPr id="315549" name="Text Box 157"/>
            <p:cNvSpPr txBox="1">
              <a:spLocks noChangeArrowheads="1"/>
            </p:cNvSpPr>
            <p:nvPr/>
          </p:nvSpPr>
          <p:spPr bwMode="auto">
            <a:xfrm>
              <a:off x="1538" y="1782"/>
              <a:ext cx="309"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故障</a:t>
              </a:r>
            </a:p>
          </p:txBody>
        </p:sp>
        <p:sp>
          <p:nvSpPr>
            <p:cNvPr id="315550" name="Text Box 158"/>
            <p:cNvSpPr txBox="1">
              <a:spLocks noChangeArrowheads="1"/>
            </p:cNvSpPr>
            <p:nvPr/>
          </p:nvSpPr>
          <p:spPr bwMode="auto">
            <a:xfrm>
              <a:off x="1704" y="2264"/>
              <a:ext cx="309"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混雑</a:t>
              </a:r>
            </a:p>
          </p:txBody>
        </p:sp>
        <p:sp>
          <p:nvSpPr>
            <p:cNvPr id="315551" name="Text Box 159"/>
            <p:cNvSpPr txBox="1">
              <a:spLocks noChangeArrowheads="1"/>
            </p:cNvSpPr>
            <p:nvPr/>
          </p:nvSpPr>
          <p:spPr bwMode="auto">
            <a:xfrm>
              <a:off x="1292" y="2144"/>
              <a:ext cx="500"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並行車線</a:t>
              </a:r>
            </a:p>
          </p:txBody>
        </p:sp>
        <p:sp>
          <p:nvSpPr>
            <p:cNvPr id="315552" name="Text Box 160"/>
            <p:cNvSpPr txBox="1">
              <a:spLocks noChangeArrowheads="1"/>
            </p:cNvSpPr>
            <p:nvPr/>
          </p:nvSpPr>
          <p:spPr bwMode="auto">
            <a:xfrm>
              <a:off x="1280" y="2260"/>
              <a:ext cx="468"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200" b="1">
                  <a:latin typeface="Arial" charset="0"/>
                </a:rPr>
                <a:t>乗り換え</a:t>
              </a:r>
            </a:p>
          </p:txBody>
        </p:sp>
        <p:sp>
          <p:nvSpPr>
            <p:cNvPr id="315553" name="Text Box 161"/>
            <p:cNvSpPr txBox="1">
              <a:spLocks noChangeArrowheads="1"/>
            </p:cNvSpPr>
            <p:nvPr/>
          </p:nvSpPr>
          <p:spPr bwMode="auto">
            <a:xfrm>
              <a:off x="1490" y="1401"/>
              <a:ext cx="40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b="1">
                  <a:latin typeface="Arial" charset="0"/>
                </a:rPr>
                <a:t>バ　ス</a:t>
              </a:r>
            </a:p>
          </p:txBody>
        </p:sp>
        <p:sp>
          <p:nvSpPr>
            <p:cNvPr id="315554" name="Text Box 162"/>
            <p:cNvSpPr txBox="1">
              <a:spLocks noChangeArrowheads="1"/>
            </p:cNvSpPr>
            <p:nvPr/>
          </p:nvSpPr>
          <p:spPr bwMode="auto">
            <a:xfrm>
              <a:off x="1464" y="2034"/>
              <a:ext cx="41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b="1">
                  <a:latin typeface="Arial" charset="0"/>
                </a:rPr>
                <a:t>電　車</a:t>
              </a:r>
            </a:p>
          </p:txBody>
        </p:sp>
        <p:sp>
          <p:nvSpPr>
            <p:cNvPr id="315555" name="Text Box 163"/>
            <p:cNvSpPr txBox="1">
              <a:spLocks noChangeArrowheads="1"/>
            </p:cNvSpPr>
            <p:nvPr/>
          </p:nvSpPr>
          <p:spPr bwMode="auto">
            <a:xfrm>
              <a:off x="218" y="2528"/>
              <a:ext cx="412" cy="1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b="1">
                  <a:latin typeface="Arial" charset="0"/>
                </a:rPr>
                <a:t>バイク</a:t>
              </a:r>
            </a:p>
          </p:txBody>
        </p:sp>
      </p:grpSp>
      <p:sp>
        <p:nvSpPr>
          <p:cNvPr id="315557" name="Text Box 165"/>
          <p:cNvSpPr txBox="1">
            <a:spLocks noChangeArrowheads="1"/>
          </p:cNvSpPr>
          <p:nvPr/>
        </p:nvSpPr>
        <p:spPr bwMode="auto">
          <a:xfrm>
            <a:off x="8405813" y="100013"/>
            <a:ext cx="7381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a:t>P</a:t>
            </a:r>
            <a:r>
              <a:rPr lang="ja-JP" altLang="en-US" sz="1600"/>
              <a:t>５７</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315406"/>
                                        </p:tgtEl>
                                        <p:attrNameLst>
                                          <p:attrName>style.visibility</p:attrName>
                                        </p:attrNameLst>
                                      </p:cBhvr>
                                      <p:to>
                                        <p:strVal val="visible"/>
                                      </p:to>
                                    </p:set>
                                    <p:anim calcmode="lin" valueType="num">
                                      <p:cBhvr additive="base">
                                        <p:cTn id="7" dur="500" fill="hold"/>
                                        <p:tgtEl>
                                          <p:spTgt spid="315406"/>
                                        </p:tgtEl>
                                        <p:attrNameLst>
                                          <p:attrName>ppt_x</p:attrName>
                                        </p:attrNameLst>
                                      </p:cBhvr>
                                      <p:tavLst>
                                        <p:tav tm="0">
                                          <p:val>
                                            <p:strVal val="0-#ppt_w/2"/>
                                          </p:val>
                                        </p:tav>
                                        <p:tav tm="100000">
                                          <p:val>
                                            <p:strVal val="#ppt_x"/>
                                          </p:val>
                                        </p:tav>
                                      </p:tavLst>
                                    </p:anim>
                                    <p:anim calcmode="lin" valueType="num">
                                      <p:cBhvr additive="base">
                                        <p:cTn id="8" dur="500" fill="hold"/>
                                        <p:tgtEl>
                                          <p:spTgt spid="315406"/>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315403"/>
                                        </p:tgtEl>
                                        <p:attrNameLst>
                                          <p:attrName>style.visibility</p:attrName>
                                        </p:attrNameLst>
                                      </p:cBhvr>
                                      <p:to>
                                        <p:strVal val="visible"/>
                                      </p:to>
                                    </p:set>
                                    <p:anim calcmode="lin" valueType="num">
                                      <p:cBhvr additive="base">
                                        <p:cTn id="13" dur="500" fill="hold"/>
                                        <p:tgtEl>
                                          <p:spTgt spid="315403"/>
                                        </p:tgtEl>
                                        <p:attrNameLst>
                                          <p:attrName>ppt_x</p:attrName>
                                        </p:attrNameLst>
                                      </p:cBhvr>
                                      <p:tavLst>
                                        <p:tav tm="0">
                                          <p:val>
                                            <p:strVal val="0-#ppt_w/2"/>
                                          </p:val>
                                        </p:tav>
                                        <p:tav tm="100000">
                                          <p:val>
                                            <p:strVal val="#ppt_x"/>
                                          </p:val>
                                        </p:tav>
                                      </p:tavLst>
                                    </p:anim>
                                    <p:anim calcmode="lin" valueType="num">
                                      <p:cBhvr additive="base">
                                        <p:cTn id="14" dur="500" fill="hold"/>
                                        <p:tgtEl>
                                          <p:spTgt spid="315403"/>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315400"/>
                                        </p:tgtEl>
                                        <p:attrNameLst>
                                          <p:attrName>style.visibility</p:attrName>
                                        </p:attrNameLst>
                                      </p:cBhvr>
                                      <p:to>
                                        <p:strVal val="visible"/>
                                      </p:to>
                                    </p:set>
                                    <p:anim calcmode="lin" valueType="num">
                                      <p:cBhvr additive="base">
                                        <p:cTn id="19" dur="500" fill="hold"/>
                                        <p:tgtEl>
                                          <p:spTgt spid="315400"/>
                                        </p:tgtEl>
                                        <p:attrNameLst>
                                          <p:attrName>ppt_x</p:attrName>
                                        </p:attrNameLst>
                                      </p:cBhvr>
                                      <p:tavLst>
                                        <p:tav tm="0">
                                          <p:val>
                                            <p:strVal val="0-#ppt_w/2"/>
                                          </p:val>
                                        </p:tav>
                                        <p:tav tm="100000">
                                          <p:val>
                                            <p:strVal val="#ppt_x"/>
                                          </p:val>
                                        </p:tav>
                                      </p:tavLst>
                                    </p:anim>
                                    <p:anim calcmode="lin" valueType="num">
                                      <p:cBhvr additive="base">
                                        <p:cTn id="20" dur="500" fill="hold"/>
                                        <p:tgtEl>
                                          <p:spTgt spid="315400"/>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nodeType="clickEffect">
                                  <p:stCondLst>
                                    <p:cond delay="0"/>
                                  </p:stCondLst>
                                  <p:childTnLst>
                                    <p:set>
                                      <p:cBhvr>
                                        <p:cTn id="24" dur="1" fill="hold">
                                          <p:stCondLst>
                                            <p:cond delay="0"/>
                                          </p:stCondLst>
                                        </p:cTn>
                                        <p:tgtEl>
                                          <p:spTgt spid="315397"/>
                                        </p:tgtEl>
                                        <p:attrNameLst>
                                          <p:attrName>style.visibility</p:attrName>
                                        </p:attrNameLst>
                                      </p:cBhvr>
                                      <p:to>
                                        <p:strVal val="visible"/>
                                      </p:to>
                                    </p:set>
                                    <p:anim calcmode="lin" valueType="num">
                                      <p:cBhvr additive="base">
                                        <p:cTn id="25" dur="500" fill="hold"/>
                                        <p:tgtEl>
                                          <p:spTgt spid="315397"/>
                                        </p:tgtEl>
                                        <p:attrNameLst>
                                          <p:attrName>ppt_x</p:attrName>
                                        </p:attrNameLst>
                                      </p:cBhvr>
                                      <p:tavLst>
                                        <p:tav tm="0">
                                          <p:val>
                                            <p:strVal val="0-#ppt_w/2"/>
                                          </p:val>
                                        </p:tav>
                                        <p:tav tm="100000">
                                          <p:val>
                                            <p:strVal val="#ppt_x"/>
                                          </p:val>
                                        </p:tav>
                                      </p:tavLst>
                                    </p:anim>
                                    <p:anim calcmode="lin" valueType="num">
                                      <p:cBhvr additive="base">
                                        <p:cTn id="26" dur="500" fill="hold"/>
                                        <p:tgtEl>
                                          <p:spTgt spid="315397"/>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nodeType="clickEffect">
                                  <p:stCondLst>
                                    <p:cond delay="0"/>
                                  </p:stCondLst>
                                  <p:childTnLst>
                                    <p:set>
                                      <p:cBhvr>
                                        <p:cTn id="30" dur="1" fill="hold">
                                          <p:stCondLst>
                                            <p:cond delay="0"/>
                                          </p:stCondLst>
                                        </p:cTn>
                                        <p:tgtEl>
                                          <p:spTgt spid="315394"/>
                                        </p:tgtEl>
                                        <p:attrNameLst>
                                          <p:attrName>style.visibility</p:attrName>
                                        </p:attrNameLst>
                                      </p:cBhvr>
                                      <p:to>
                                        <p:strVal val="visible"/>
                                      </p:to>
                                    </p:set>
                                    <p:anim calcmode="lin" valueType="num">
                                      <p:cBhvr additive="base">
                                        <p:cTn id="31" dur="500" fill="hold"/>
                                        <p:tgtEl>
                                          <p:spTgt spid="315394"/>
                                        </p:tgtEl>
                                        <p:attrNameLst>
                                          <p:attrName>ppt_x</p:attrName>
                                        </p:attrNameLst>
                                      </p:cBhvr>
                                      <p:tavLst>
                                        <p:tav tm="0">
                                          <p:val>
                                            <p:strVal val="0-#ppt_w/2"/>
                                          </p:val>
                                        </p:tav>
                                        <p:tav tm="100000">
                                          <p:val>
                                            <p:strVal val="#ppt_x"/>
                                          </p:val>
                                        </p:tav>
                                      </p:tavLst>
                                    </p:anim>
                                    <p:anim calcmode="lin" valueType="num">
                                      <p:cBhvr additive="base">
                                        <p:cTn id="32" dur="500" fill="hold"/>
                                        <p:tgtEl>
                                          <p:spTgt spid="315394"/>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nodeType="clickEffect">
                                  <p:stCondLst>
                                    <p:cond delay="0"/>
                                  </p:stCondLst>
                                  <p:childTnLst>
                                    <p:set>
                                      <p:cBhvr>
                                        <p:cTn id="36" dur="1" fill="hold">
                                          <p:stCondLst>
                                            <p:cond delay="0"/>
                                          </p:stCondLst>
                                        </p:cTn>
                                        <p:tgtEl>
                                          <p:spTgt spid="315513"/>
                                        </p:tgtEl>
                                        <p:attrNameLst>
                                          <p:attrName>style.visibility</p:attrName>
                                        </p:attrNameLst>
                                      </p:cBhvr>
                                      <p:to>
                                        <p:strVal val="visible"/>
                                      </p:to>
                                    </p:set>
                                    <p:anim calcmode="lin" valueType="num">
                                      <p:cBhvr additive="base">
                                        <p:cTn id="37" dur="500" fill="hold"/>
                                        <p:tgtEl>
                                          <p:spTgt spid="315513"/>
                                        </p:tgtEl>
                                        <p:attrNameLst>
                                          <p:attrName>ppt_x</p:attrName>
                                        </p:attrNameLst>
                                      </p:cBhvr>
                                      <p:tavLst>
                                        <p:tav tm="0">
                                          <p:val>
                                            <p:strVal val="0-#ppt_w/2"/>
                                          </p:val>
                                        </p:tav>
                                        <p:tav tm="100000">
                                          <p:val>
                                            <p:strVal val="#ppt_x"/>
                                          </p:val>
                                        </p:tav>
                                      </p:tavLst>
                                    </p:anim>
                                    <p:anim calcmode="lin" valueType="num">
                                      <p:cBhvr additive="base">
                                        <p:cTn id="38" dur="500" fill="hold"/>
                                        <p:tgtEl>
                                          <p:spTgt spid="315513"/>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nodeType="clickEffect">
                                  <p:stCondLst>
                                    <p:cond delay="0"/>
                                  </p:stCondLst>
                                  <p:childTnLst>
                                    <p:set>
                                      <p:cBhvr>
                                        <p:cTn id="42" dur="1" fill="hold">
                                          <p:stCondLst>
                                            <p:cond delay="0"/>
                                          </p:stCondLst>
                                        </p:cTn>
                                        <p:tgtEl>
                                          <p:spTgt spid="315432"/>
                                        </p:tgtEl>
                                        <p:attrNameLst>
                                          <p:attrName>style.visibility</p:attrName>
                                        </p:attrNameLst>
                                      </p:cBhvr>
                                      <p:to>
                                        <p:strVal val="visible"/>
                                      </p:to>
                                    </p:set>
                                    <p:anim calcmode="lin" valueType="num">
                                      <p:cBhvr additive="base">
                                        <p:cTn id="43" dur="500" fill="hold"/>
                                        <p:tgtEl>
                                          <p:spTgt spid="315432"/>
                                        </p:tgtEl>
                                        <p:attrNameLst>
                                          <p:attrName>ppt_x</p:attrName>
                                        </p:attrNameLst>
                                      </p:cBhvr>
                                      <p:tavLst>
                                        <p:tav tm="0">
                                          <p:val>
                                            <p:strVal val="0-#ppt_w/2"/>
                                          </p:val>
                                        </p:tav>
                                        <p:tav tm="100000">
                                          <p:val>
                                            <p:strVal val="#ppt_x"/>
                                          </p:val>
                                        </p:tav>
                                      </p:tavLst>
                                    </p:anim>
                                    <p:anim calcmode="lin" valueType="num">
                                      <p:cBhvr additive="base">
                                        <p:cTn id="44" dur="500" fill="hold"/>
                                        <p:tgtEl>
                                          <p:spTgt spid="315432"/>
                                        </p:tgtEl>
                                        <p:attrNameLst>
                                          <p:attrName>ppt_y</p:attrName>
                                        </p:attrNameLst>
                                      </p:cBhvr>
                                      <p:tavLst>
                                        <p:tav tm="0">
                                          <p:val>
                                            <p:strVal val="#ppt_y"/>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8" fill="hold" nodeType="clickEffect">
                                  <p:stCondLst>
                                    <p:cond delay="0"/>
                                  </p:stCondLst>
                                  <p:childTnLst>
                                    <p:set>
                                      <p:cBhvr>
                                        <p:cTn id="48" dur="1" fill="hold">
                                          <p:stCondLst>
                                            <p:cond delay="0"/>
                                          </p:stCondLst>
                                        </p:cTn>
                                        <p:tgtEl>
                                          <p:spTgt spid="315410"/>
                                        </p:tgtEl>
                                        <p:attrNameLst>
                                          <p:attrName>style.visibility</p:attrName>
                                        </p:attrNameLst>
                                      </p:cBhvr>
                                      <p:to>
                                        <p:strVal val="visible"/>
                                      </p:to>
                                    </p:set>
                                    <p:anim calcmode="lin" valueType="num">
                                      <p:cBhvr additive="base">
                                        <p:cTn id="49" dur="500" fill="hold"/>
                                        <p:tgtEl>
                                          <p:spTgt spid="315410"/>
                                        </p:tgtEl>
                                        <p:attrNameLst>
                                          <p:attrName>ppt_x</p:attrName>
                                        </p:attrNameLst>
                                      </p:cBhvr>
                                      <p:tavLst>
                                        <p:tav tm="0">
                                          <p:val>
                                            <p:strVal val="0-#ppt_w/2"/>
                                          </p:val>
                                        </p:tav>
                                        <p:tav tm="100000">
                                          <p:val>
                                            <p:strVal val="#ppt_x"/>
                                          </p:val>
                                        </p:tav>
                                      </p:tavLst>
                                    </p:anim>
                                    <p:anim calcmode="lin" valueType="num">
                                      <p:cBhvr additive="base">
                                        <p:cTn id="50" dur="500" fill="hold"/>
                                        <p:tgtEl>
                                          <p:spTgt spid="315410"/>
                                        </p:tgtEl>
                                        <p:attrNameLst>
                                          <p:attrName>ppt_y</p:attrName>
                                        </p:attrNameLst>
                                      </p:cBhvr>
                                      <p:tavLst>
                                        <p:tav tm="0">
                                          <p:val>
                                            <p:strVal val="#ppt_y"/>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2" presetClass="entr" presetSubtype="8" fill="hold" nodeType="clickEffect">
                                  <p:stCondLst>
                                    <p:cond delay="0"/>
                                  </p:stCondLst>
                                  <p:childTnLst>
                                    <p:set>
                                      <p:cBhvr>
                                        <p:cTn id="54" dur="1" fill="hold">
                                          <p:stCondLst>
                                            <p:cond delay="0"/>
                                          </p:stCondLst>
                                        </p:cTn>
                                        <p:tgtEl>
                                          <p:spTgt spid="315464"/>
                                        </p:tgtEl>
                                        <p:attrNameLst>
                                          <p:attrName>style.visibility</p:attrName>
                                        </p:attrNameLst>
                                      </p:cBhvr>
                                      <p:to>
                                        <p:strVal val="visible"/>
                                      </p:to>
                                    </p:set>
                                    <p:anim calcmode="lin" valueType="num">
                                      <p:cBhvr additive="base">
                                        <p:cTn id="55" dur="500" fill="hold"/>
                                        <p:tgtEl>
                                          <p:spTgt spid="315464"/>
                                        </p:tgtEl>
                                        <p:attrNameLst>
                                          <p:attrName>ppt_x</p:attrName>
                                        </p:attrNameLst>
                                      </p:cBhvr>
                                      <p:tavLst>
                                        <p:tav tm="0">
                                          <p:val>
                                            <p:strVal val="0-#ppt_w/2"/>
                                          </p:val>
                                        </p:tav>
                                        <p:tav tm="100000">
                                          <p:val>
                                            <p:strVal val="#ppt_x"/>
                                          </p:val>
                                        </p:tav>
                                      </p:tavLst>
                                    </p:anim>
                                    <p:anim calcmode="lin" valueType="num">
                                      <p:cBhvr additive="base">
                                        <p:cTn id="56" dur="500" fill="hold"/>
                                        <p:tgtEl>
                                          <p:spTgt spid="315464"/>
                                        </p:tgtEl>
                                        <p:attrNameLst>
                                          <p:attrName>ppt_y</p:attrName>
                                        </p:attrNameLst>
                                      </p:cBhvr>
                                      <p:tavLst>
                                        <p:tav tm="0">
                                          <p:val>
                                            <p:strVal val="#ppt_y"/>
                                          </p:val>
                                        </p:tav>
                                        <p:tav tm="100000">
                                          <p:val>
                                            <p:strVal val="#ppt_y"/>
                                          </p:val>
                                        </p:tav>
                                      </p:tavLst>
                                    </p:anim>
                                  </p:childTnLst>
                                </p:cTn>
                              </p:par>
                            </p:childTnLst>
                          </p:cTn>
                        </p:par>
                      </p:childTnLst>
                    </p:cTn>
                  </p:par>
                  <p:par>
                    <p:cTn id="57" fill="hold" nodeType="clickPar">
                      <p:stCondLst>
                        <p:cond delay="indefinite"/>
                      </p:stCondLst>
                      <p:childTnLst>
                        <p:par>
                          <p:cTn id="58" fill="hold" nodeType="withGroup">
                            <p:stCondLst>
                              <p:cond delay="0"/>
                            </p:stCondLst>
                            <p:childTnLst>
                              <p:par>
                                <p:cTn id="59" presetID="2" presetClass="entr" presetSubtype="8" fill="hold" nodeType="clickEffect">
                                  <p:stCondLst>
                                    <p:cond delay="0"/>
                                  </p:stCondLst>
                                  <p:childTnLst>
                                    <p:set>
                                      <p:cBhvr>
                                        <p:cTn id="60" dur="1" fill="hold">
                                          <p:stCondLst>
                                            <p:cond delay="0"/>
                                          </p:stCondLst>
                                        </p:cTn>
                                        <p:tgtEl>
                                          <p:spTgt spid="315491"/>
                                        </p:tgtEl>
                                        <p:attrNameLst>
                                          <p:attrName>style.visibility</p:attrName>
                                        </p:attrNameLst>
                                      </p:cBhvr>
                                      <p:to>
                                        <p:strVal val="visible"/>
                                      </p:to>
                                    </p:set>
                                    <p:anim calcmode="lin" valueType="num">
                                      <p:cBhvr additive="base">
                                        <p:cTn id="61" dur="500" fill="hold"/>
                                        <p:tgtEl>
                                          <p:spTgt spid="315491"/>
                                        </p:tgtEl>
                                        <p:attrNameLst>
                                          <p:attrName>ppt_x</p:attrName>
                                        </p:attrNameLst>
                                      </p:cBhvr>
                                      <p:tavLst>
                                        <p:tav tm="0">
                                          <p:val>
                                            <p:strVal val="0-#ppt_w/2"/>
                                          </p:val>
                                        </p:tav>
                                        <p:tav tm="100000">
                                          <p:val>
                                            <p:strVal val="#ppt_x"/>
                                          </p:val>
                                        </p:tav>
                                      </p:tavLst>
                                    </p:anim>
                                    <p:anim calcmode="lin" valueType="num">
                                      <p:cBhvr additive="base">
                                        <p:cTn id="62" dur="500" fill="hold"/>
                                        <p:tgtEl>
                                          <p:spTgt spid="31549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6418" name="Text Box 2"/>
          <p:cNvSpPr txBox="1">
            <a:spLocks noChangeArrowheads="1"/>
          </p:cNvSpPr>
          <p:nvPr/>
        </p:nvSpPr>
        <p:spPr bwMode="auto">
          <a:xfrm>
            <a:off x="6135688" y="6389688"/>
            <a:ext cx="346075" cy="284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sz="1200">
                <a:solidFill>
                  <a:srgbClr val="FF0000"/>
                </a:solidFill>
                <a:latin typeface="Arial" charset="0"/>
              </a:rPr>
              <a:t>人</a:t>
            </a:r>
          </a:p>
        </p:txBody>
      </p:sp>
      <p:sp>
        <p:nvSpPr>
          <p:cNvPr id="316419" name="Line 3"/>
          <p:cNvSpPr>
            <a:spLocks noChangeShapeType="1"/>
          </p:cNvSpPr>
          <p:nvPr/>
        </p:nvSpPr>
        <p:spPr bwMode="auto">
          <a:xfrm>
            <a:off x="0" y="3422650"/>
            <a:ext cx="8378825" cy="0"/>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6420" name="Line 4"/>
          <p:cNvSpPr>
            <a:spLocks noChangeShapeType="1"/>
          </p:cNvSpPr>
          <p:nvPr/>
        </p:nvSpPr>
        <p:spPr bwMode="auto">
          <a:xfrm flipV="1">
            <a:off x="6342063" y="3424238"/>
            <a:ext cx="896937" cy="2962275"/>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6421" name="Text Box 5"/>
          <p:cNvSpPr txBox="1">
            <a:spLocks noChangeArrowheads="1"/>
          </p:cNvSpPr>
          <p:nvPr/>
        </p:nvSpPr>
        <p:spPr bwMode="auto">
          <a:xfrm>
            <a:off x="4470400" y="180975"/>
            <a:ext cx="803275" cy="28416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sz="1200">
                <a:solidFill>
                  <a:srgbClr val="FF0000"/>
                </a:solidFill>
                <a:latin typeface="Arial" charset="0"/>
              </a:rPr>
              <a:t>通勤方法</a:t>
            </a:r>
          </a:p>
        </p:txBody>
      </p:sp>
      <p:sp>
        <p:nvSpPr>
          <p:cNvPr id="316422" name="Line 6"/>
          <p:cNvSpPr>
            <a:spLocks noChangeShapeType="1"/>
          </p:cNvSpPr>
          <p:nvPr/>
        </p:nvSpPr>
        <p:spPr bwMode="auto">
          <a:xfrm>
            <a:off x="4849813" y="477838"/>
            <a:ext cx="896937" cy="2936875"/>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6423" name="Text Box 7"/>
          <p:cNvSpPr txBox="1">
            <a:spLocks noChangeArrowheads="1"/>
          </p:cNvSpPr>
          <p:nvPr/>
        </p:nvSpPr>
        <p:spPr bwMode="auto">
          <a:xfrm>
            <a:off x="4049713" y="1808163"/>
            <a:ext cx="4381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距離</a:t>
            </a:r>
          </a:p>
        </p:txBody>
      </p:sp>
      <p:grpSp>
        <p:nvGrpSpPr>
          <p:cNvPr id="316424" name="Group 8"/>
          <p:cNvGrpSpPr>
            <a:grpSpLocks/>
          </p:cNvGrpSpPr>
          <p:nvPr/>
        </p:nvGrpSpPr>
        <p:grpSpPr bwMode="auto">
          <a:xfrm>
            <a:off x="2478088" y="398463"/>
            <a:ext cx="2559050" cy="1554162"/>
            <a:chOff x="1561" y="251"/>
            <a:chExt cx="1612" cy="979"/>
          </a:xfrm>
        </p:grpSpPr>
        <p:sp>
          <p:nvSpPr>
            <p:cNvPr id="316425" name="Line 9"/>
            <p:cNvSpPr>
              <a:spLocks noChangeShapeType="1"/>
            </p:cNvSpPr>
            <p:nvPr/>
          </p:nvSpPr>
          <p:spPr bwMode="auto">
            <a:xfrm>
              <a:off x="2181" y="492"/>
              <a:ext cx="68" cy="276"/>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6426" name="Line 10"/>
            <p:cNvSpPr>
              <a:spLocks noChangeShapeType="1"/>
            </p:cNvSpPr>
            <p:nvPr/>
          </p:nvSpPr>
          <p:spPr bwMode="auto">
            <a:xfrm flipH="1">
              <a:off x="2216" y="652"/>
              <a:ext cx="126"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6427" name="Line 11"/>
            <p:cNvSpPr>
              <a:spLocks noChangeShapeType="1"/>
            </p:cNvSpPr>
            <p:nvPr/>
          </p:nvSpPr>
          <p:spPr bwMode="auto">
            <a:xfrm flipH="1">
              <a:off x="2582" y="617"/>
              <a:ext cx="13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6428" name="Line 12"/>
            <p:cNvSpPr>
              <a:spLocks noChangeShapeType="1"/>
            </p:cNvSpPr>
            <p:nvPr/>
          </p:nvSpPr>
          <p:spPr bwMode="auto">
            <a:xfrm>
              <a:off x="2072" y="586"/>
              <a:ext cx="13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6429" name="Text Box 13"/>
            <p:cNvSpPr txBox="1">
              <a:spLocks noChangeArrowheads="1"/>
            </p:cNvSpPr>
            <p:nvPr/>
          </p:nvSpPr>
          <p:spPr bwMode="auto">
            <a:xfrm>
              <a:off x="2036" y="252"/>
              <a:ext cx="260" cy="1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900">
                  <a:latin typeface="Arial" charset="0"/>
                </a:rPr>
                <a:t>事故</a:t>
              </a:r>
            </a:p>
          </p:txBody>
        </p:sp>
        <p:sp>
          <p:nvSpPr>
            <p:cNvPr id="316430" name="Text Box 14"/>
            <p:cNvSpPr txBox="1">
              <a:spLocks noChangeArrowheads="1"/>
            </p:cNvSpPr>
            <p:nvPr/>
          </p:nvSpPr>
          <p:spPr bwMode="auto">
            <a:xfrm>
              <a:off x="1816" y="392"/>
              <a:ext cx="27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追突</a:t>
              </a:r>
            </a:p>
          </p:txBody>
        </p:sp>
        <p:sp>
          <p:nvSpPr>
            <p:cNvPr id="316431" name="Text Box 15"/>
            <p:cNvSpPr txBox="1">
              <a:spLocks noChangeArrowheads="1"/>
            </p:cNvSpPr>
            <p:nvPr/>
          </p:nvSpPr>
          <p:spPr bwMode="auto">
            <a:xfrm>
              <a:off x="2380" y="1019"/>
              <a:ext cx="666" cy="2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エンジントラブル</a:t>
              </a:r>
            </a:p>
          </p:txBody>
        </p:sp>
        <p:sp>
          <p:nvSpPr>
            <p:cNvPr id="316432" name="Text Box 16"/>
            <p:cNvSpPr txBox="1">
              <a:spLocks noChangeArrowheads="1"/>
            </p:cNvSpPr>
            <p:nvPr/>
          </p:nvSpPr>
          <p:spPr bwMode="auto">
            <a:xfrm>
              <a:off x="2712" y="756"/>
              <a:ext cx="342" cy="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ガス欠</a:t>
              </a:r>
            </a:p>
          </p:txBody>
        </p:sp>
        <p:sp>
          <p:nvSpPr>
            <p:cNvPr id="316433" name="Text Box 17"/>
            <p:cNvSpPr txBox="1">
              <a:spLocks noChangeArrowheads="1"/>
            </p:cNvSpPr>
            <p:nvPr/>
          </p:nvSpPr>
          <p:spPr bwMode="auto">
            <a:xfrm>
              <a:off x="2738" y="883"/>
              <a:ext cx="338" cy="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オイル</a:t>
              </a:r>
            </a:p>
          </p:txBody>
        </p:sp>
        <p:sp>
          <p:nvSpPr>
            <p:cNvPr id="316434" name="Text Box 18"/>
            <p:cNvSpPr txBox="1">
              <a:spLocks noChangeArrowheads="1"/>
            </p:cNvSpPr>
            <p:nvPr/>
          </p:nvSpPr>
          <p:spPr bwMode="auto">
            <a:xfrm>
              <a:off x="2238" y="858"/>
              <a:ext cx="27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点検</a:t>
              </a:r>
            </a:p>
          </p:txBody>
        </p:sp>
        <p:sp>
          <p:nvSpPr>
            <p:cNvPr id="316435" name="Text Box 19"/>
            <p:cNvSpPr txBox="1">
              <a:spLocks noChangeArrowheads="1"/>
            </p:cNvSpPr>
            <p:nvPr/>
          </p:nvSpPr>
          <p:spPr bwMode="auto">
            <a:xfrm>
              <a:off x="2308" y="479"/>
              <a:ext cx="276" cy="2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sz="1000">
                  <a:latin typeface="Arial" charset="0"/>
                </a:rPr>
                <a:t>交通</a:t>
              </a:r>
            </a:p>
            <a:p>
              <a:pPr algn="l"/>
              <a:r>
                <a:rPr lang="ja-JP" altLang="en-US" sz="1000">
                  <a:latin typeface="Arial" charset="0"/>
                </a:rPr>
                <a:t>違反</a:t>
              </a:r>
            </a:p>
          </p:txBody>
        </p:sp>
        <p:sp>
          <p:nvSpPr>
            <p:cNvPr id="316436" name="Text Box 20"/>
            <p:cNvSpPr txBox="1">
              <a:spLocks noChangeArrowheads="1"/>
            </p:cNvSpPr>
            <p:nvPr/>
          </p:nvSpPr>
          <p:spPr bwMode="auto">
            <a:xfrm>
              <a:off x="2168" y="735"/>
              <a:ext cx="356" cy="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置場所</a:t>
              </a:r>
            </a:p>
          </p:txBody>
        </p:sp>
        <p:sp>
          <p:nvSpPr>
            <p:cNvPr id="316437" name="Text Box 21"/>
            <p:cNvSpPr txBox="1">
              <a:spLocks noChangeArrowheads="1"/>
            </p:cNvSpPr>
            <p:nvPr/>
          </p:nvSpPr>
          <p:spPr bwMode="auto">
            <a:xfrm>
              <a:off x="1974" y="984"/>
              <a:ext cx="35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駐車場</a:t>
              </a:r>
            </a:p>
          </p:txBody>
        </p:sp>
        <p:sp>
          <p:nvSpPr>
            <p:cNvPr id="316438" name="Text Box 22"/>
            <p:cNvSpPr txBox="1">
              <a:spLocks noChangeArrowheads="1"/>
            </p:cNvSpPr>
            <p:nvPr/>
          </p:nvSpPr>
          <p:spPr bwMode="auto">
            <a:xfrm>
              <a:off x="2376" y="251"/>
              <a:ext cx="314" cy="1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900">
                  <a:latin typeface="Arial" charset="0"/>
                </a:rPr>
                <a:t>相乗り</a:t>
              </a:r>
            </a:p>
          </p:txBody>
        </p:sp>
        <p:sp>
          <p:nvSpPr>
            <p:cNvPr id="316439" name="Text Box 23"/>
            <p:cNvSpPr txBox="1">
              <a:spLocks noChangeArrowheads="1"/>
            </p:cNvSpPr>
            <p:nvPr/>
          </p:nvSpPr>
          <p:spPr bwMode="auto">
            <a:xfrm>
              <a:off x="2674" y="365"/>
              <a:ext cx="356" cy="2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待ち</a:t>
              </a:r>
            </a:p>
            <a:p>
              <a:pPr algn="l">
                <a:lnSpc>
                  <a:spcPct val="80000"/>
                </a:lnSpc>
              </a:pPr>
              <a:r>
                <a:rPr lang="ja-JP" altLang="en-US" sz="1000">
                  <a:latin typeface="Arial" charset="0"/>
                </a:rPr>
                <a:t>合わせ</a:t>
              </a:r>
            </a:p>
          </p:txBody>
        </p:sp>
        <p:sp>
          <p:nvSpPr>
            <p:cNvPr id="316440" name="Text Box 24"/>
            <p:cNvSpPr txBox="1">
              <a:spLocks noChangeArrowheads="1"/>
            </p:cNvSpPr>
            <p:nvPr/>
          </p:nvSpPr>
          <p:spPr bwMode="auto">
            <a:xfrm>
              <a:off x="1561" y="643"/>
              <a:ext cx="436" cy="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sz="1000">
                  <a:latin typeface="Arial" charset="0"/>
                </a:rPr>
                <a:t>自家用車</a:t>
              </a:r>
            </a:p>
          </p:txBody>
        </p:sp>
        <p:sp>
          <p:nvSpPr>
            <p:cNvPr id="316441" name="Line 25"/>
            <p:cNvSpPr>
              <a:spLocks noChangeShapeType="1"/>
            </p:cNvSpPr>
            <p:nvPr/>
          </p:nvSpPr>
          <p:spPr bwMode="auto">
            <a:xfrm>
              <a:off x="1967" y="777"/>
              <a:ext cx="1206" cy="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6442" name="Line 26"/>
            <p:cNvSpPr>
              <a:spLocks noChangeShapeType="1"/>
            </p:cNvSpPr>
            <p:nvPr/>
          </p:nvSpPr>
          <p:spPr bwMode="auto">
            <a:xfrm>
              <a:off x="2537" y="467"/>
              <a:ext cx="75" cy="303"/>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6443" name="Line 27"/>
            <p:cNvSpPr>
              <a:spLocks noChangeShapeType="1"/>
            </p:cNvSpPr>
            <p:nvPr/>
          </p:nvSpPr>
          <p:spPr bwMode="auto">
            <a:xfrm flipH="1" flipV="1">
              <a:off x="2057" y="774"/>
              <a:ext cx="70" cy="284"/>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6444" name="Line 28"/>
            <p:cNvSpPr>
              <a:spLocks noChangeShapeType="1"/>
            </p:cNvSpPr>
            <p:nvPr/>
          </p:nvSpPr>
          <p:spPr bwMode="auto">
            <a:xfrm flipH="1">
              <a:off x="2089" y="880"/>
              <a:ext cx="12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6445" name="Line 29"/>
            <p:cNvSpPr>
              <a:spLocks noChangeShapeType="1"/>
            </p:cNvSpPr>
            <p:nvPr/>
          </p:nvSpPr>
          <p:spPr bwMode="auto">
            <a:xfrm flipH="1" flipV="1">
              <a:off x="2574" y="787"/>
              <a:ext cx="75" cy="313"/>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6446" name="Line 30"/>
            <p:cNvSpPr>
              <a:spLocks noChangeShapeType="1"/>
            </p:cNvSpPr>
            <p:nvPr/>
          </p:nvSpPr>
          <p:spPr bwMode="auto">
            <a:xfrm flipH="1">
              <a:off x="2596" y="881"/>
              <a:ext cx="136"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6447" name="Line 31"/>
            <p:cNvSpPr>
              <a:spLocks noChangeShapeType="1"/>
            </p:cNvSpPr>
            <p:nvPr/>
          </p:nvSpPr>
          <p:spPr bwMode="auto">
            <a:xfrm>
              <a:off x="2486" y="972"/>
              <a:ext cx="131"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6448" name="Line 32"/>
            <p:cNvSpPr>
              <a:spLocks noChangeShapeType="1"/>
            </p:cNvSpPr>
            <p:nvPr/>
          </p:nvSpPr>
          <p:spPr bwMode="auto">
            <a:xfrm flipH="1">
              <a:off x="2615" y="1012"/>
              <a:ext cx="136"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316449" name="Group 33"/>
          <p:cNvGrpSpPr>
            <a:grpSpLocks/>
          </p:cNvGrpSpPr>
          <p:nvPr/>
        </p:nvGrpSpPr>
        <p:grpSpPr bwMode="auto">
          <a:xfrm>
            <a:off x="3605213" y="2109788"/>
            <a:ext cx="1752600" cy="660400"/>
            <a:chOff x="2271" y="1329"/>
            <a:chExt cx="1104" cy="416"/>
          </a:xfrm>
        </p:grpSpPr>
        <p:sp>
          <p:nvSpPr>
            <p:cNvPr id="316450" name="Line 34"/>
            <p:cNvSpPr>
              <a:spLocks noChangeShapeType="1"/>
            </p:cNvSpPr>
            <p:nvPr/>
          </p:nvSpPr>
          <p:spPr bwMode="auto">
            <a:xfrm>
              <a:off x="2535" y="1474"/>
              <a:ext cx="840" cy="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6451" name="Text Box 35"/>
            <p:cNvSpPr txBox="1">
              <a:spLocks noChangeArrowheads="1"/>
            </p:cNvSpPr>
            <p:nvPr/>
          </p:nvSpPr>
          <p:spPr bwMode="auto">
            <a:xfrm>
              <a:off x="2831" y="1533"/>
              <a:ext cx="27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歩道</a:t>
              </a:r>
            </a:p>
          </p:txBody>
        </p:sp>
        <p:sp>
          <p:nvSpPr>
            <p:cNvPr id="316452" name="Text Box 36"/>
            <p:cNvSpPr txBox="1">
              <a:spLocks noChangeArrowheads="1"/>
            </p:cNvSpPr>
            <p:nvPr/>
          </p:nvSpPr>
          <p:spPr bwMode="auto">
            <a:xfrm>
              <a:off x="2271" y="1388"/>
              <a:ext cx="276"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sz="1000">
                  <a:latin typeface="Arial" charset="0"/>
                </a:rPr>
                <a:t>徒歩</a:t>
              </a:r>
            </a:p>
          </p:txBody>
        </p:sp>
        <p:sp>
          <p:nvSpPr>
            <p:cNvPr id="316453" name="Line 37"/>
            <p:cNvSpPr>
              <a:spLocks noChangeShapeType="1"/>
            </p:cNvSpPr>
            <p:nvPr/>
          </p:nvSpPr>
          <p:spPr bwMode="auto">
            <a:xfrm>
              <a:off x="2708" y="1329"/>
              <a:ext cx="39" cy="131"/>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6454" name="Line 38"/>
            <p:cNvSpPr>
              <a:spLocks noChangeShapeType="1"/>
            </p:cNvSpPr>
            <p:nvPr/>
          </p:nvSpPr>
          <p:spPr bwMode="auto">
            <a:xfrm flipH="1" flipV="1">
              <a:off x="2932" y="1479"/>
              <a:ext cx="40" cy="131"/>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316455" name="Group 39"/>
          <p:cNvGrpSpPr>
            <a:grpSpLocks/>
          </p:cNvGrpSpPr>
          <p:nvPr/>
        </p:nvGrpSpPr>
        <p:grpSpPr bwMode="auto">
          <a:xfrm>
            <a:off x="3690938" y="2670175"/>
            <a:ext cx="1824037" cy="620713"/>
            <a:chOff x="2325" y="1682"/>
            <a:chExt cx="1149" cy="391"/>
          </a:xfrm>
        </p:grpSpPr>
        <p:sp>
          <p:nvSpPr>
            <p:cNvPr id="316456" name="Text Box 40"/>
            <p:cNvSpPr txBox="1">
              <a:spLocks noChangeArrowheads="1"/>
            </p:cNvSpPr>
            <p:nvPr/>
          </p:nvSpPr>
          <p:spPr bwMode="auto">
            <a:xfrm>
              <a:off x="2325" y="1682"/>
              <a:ext cx="326"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sz="1000">
                  <a:latin typeface="Arial" charset="0"/>
                </a:rPr>
                <a:t>バイク</a:t>
              </a:r>
            </a:p>
          </p:txBody>
        </p:sp>
        <p:sp>
          <p:nvSpPr>
            <p:cNvPr id="316457" name="Text Box 41"/>
            <p:cNvSpPr txBox="1">
              <a:spLocks noChangeArrowheads="1"/>
            </p:cNvSpPr>
            <p:nvPr/>
          </p:nvSpPr>
          <p:spPr bwMode="auto">
            <a:xfrm>
              <a:off x="2672" y="1843"/>
              <a:ext cx="32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パンク</a:t>
              </a:r>
            </a:p>
          </p:txBody>
        </p:sp>
        <p:sp>
          <p:nvSpPr>
            <p:cNvPr id="316458" name="Text Box 42"/>
            <p:cNvSpPr txBox="1">
              <a:spLocks noChangeArrowheads="1"/>
            </p:cNvSpPr>
            <p:nvPr/>
          </p:nvSpPr>
          <p:spPr bwMode="auto">
            <a:xfrm>
              <a:off x="3036" y="1861"/>
              <a:ext cx="34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ガス欠</a:t>
              </a:r>
            </a:p>
          </p:txBody>
        </p:sp>
        <p:sp>
          <p:nvSpPr>
            <p:cNvPr id="316459" name="Line 43"/>
            <p:cNvSpPr>
              <a:spLocks noChangeShapeType="1"/>
            </p:cNvSpPr>
            <p:nvPr/>
          </p:nvSpPr>
          <p:spPr bwMode="auto">
            <a:xfrm flipV="1">
              <a:off x="2658" y="1767"/>
              <a:ext cx="816" cy="8"/>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6460" name="Line 44"/>
            <p:cNvSpPr>
              <a:spLocks noChangeShapeType="1"/>
            </p:cNvSpPr>
            <p:nvPr/>
          </p:nvSpPr>
          <p:spPr bwMode="auto">
            <a:xfrm flipH="1" flipV="1">
              <a:off x="2796" y="1760"/>
              <a:ext cx="39" cy="131"/>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6461" name="Line 45"/>
            <p:cNvSpPr>
              <a:spLocks noChangeShapeType="1"/>
            </p:cNvSpPr>
            <p:nvPr/>
          </p:nvSpPr>
          <p:spPr bwMode="auto">
            <a:xfrm flipH="1" flipV="1">
              <a:off x="3130" y="1761"/>
              <a:ext cx="39" cy="131"/>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316462" name="Group 46"/>
          <p:cNvGrpSpPr>
            <a:grpSpLocks/>
          </p:cNvGrpSpPr>
          <p:nvPr/>
        </p:nvGrpSpPr>
        <p:grpSpPr bwMode="auto">
          <a:xfrm>
            <a:off x="5248275" y="1196975"/>
            <a:ext cx="1958975" cy="1069975"/>
            <a:chOff x="3306" y="754"/>
            <a:chExt cx="1234" cy="674"/>
          </a:xfrm>
        </p:grpSpPr>
        <p:sp>
          <p:nvSpPr>
            <p:cNvPr id="316463" name="Text Box 47"/>
            <p:cNvSpPr txBox="1">
              <a:spLocks noChangeArrowheads="1"/>
            </p:cNvSpPr>
            <p:nvPr/>
          </p:nvSpPr>
          <p:spPr bwMode="auto">
            <a:xfrm>
              <a:off x="3576" y="845"/>
              <a:ext cx="27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本数</a:t>
              </a:r>
            </a:p>
          </p:txBody>
        </p:sp>
        <p:sp>
          <p:nvSpPr>
            <p:cNvPr id="316464" name="Text Box 48"/>
            <p:cNvSpPr txBox="1">
              <a:spLocks noChangeArrowheads="1"/>
            </p:cNvSpPr>
            <p:nvPr/>
          </p:nvSpPr>
          <p:spPr bwMode="auto">
            <a:xfrm>
              <a:off x="3357" y="764"/>
              <a:ext cx="27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満員</a:t>
              </a:r>
            </a:p>
          </p:txBody>
        </p:sp>
        <p:sp>
          <p:nvSpPr>
            <p:cNvPr id="316465" name="Text Box 49"/>
            <p:cNvSpPr txBox="1">
              <a:spLocks noChangeArrowheads="1"/>
            </p:cNvSpPr>
            <p:nvPr/>
          </p:nvSpPr>
          <p:spPr bwMode="auto">
            <a:xfrm>
              <a:off x="3835" y="754"/>
              <a:ext cx="240"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スト</a:t>
              </a:r>
            </a:p>
          </p:txBody>
        </p:sp>
        <p:sp>
          <p:nvSpPr>
            <p:cNvPr id="316466" name="Text Box 50"/>
            <p:cNvSpPr txBox="1">
              <a:spLocks noChangeArrowheads="1"/>
            </p:cNvSpPr>
            <p:nvPr/>
          </p:nvSpPr>
          <p:spPr bwMode="auto">
            <a:xfrm>
              <a:off x="3492" y="1139"/>
              <a:ext cx="276" cy="2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乗り</a:t>
              </a:r>
            </a:p>
            <a:p>
              <a:pPr algn="l">
                <a:lnSpc>
                  <a:spcPct val="80000"/>
                </a:lnSpc>
              </a:pPr>
              <a:r>
                <a:rPr lang="ja-JP" altLang="en-US" sz="1000">
                  <a:latin typeface="Arial" charset="0"/>
                </a:rPr>
                <a:t>遅れ</a:t>
              </a:r>
            </a:p>
          </p:txBody>
        </p:sp>
        <p:sp>
          <p:nvSpPr>
            <p:cNvPr id="316467" name="Text Box 51"/>
            <p:cNvSpPr txBox="1">
              <a:spLocks noChangeArrowheads="1"/>
            </p:cNvSpPr>
            <p:nvPr/>
          </p:nvSpPr>
          <p:spPr bwMode="auto">
            <a:xfrm>
              <a:off x="3693" y="1184"/>
              <a:ext cx="27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渋滞</a:t>
              </a:r>
            </a:p>
          </p:txBody>
        </p:sp>
        <p:sp>
          <p:nvSpPr>
            <p:cNvPr id="316468" name="Text Box 52"/>
            <p:cNvSpPr txBox="1">
              <a:spLocks noChangeArrowheads="1"/>
            </p:cNvSpPr>
            <p:nvPr/>
          </p:nvSpPr>
          <p:spPr bwMode="auto">
            <a:xfrm>
              <a:off x="3833" y="1015"/>
              <a:ext cx="27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道路</a:t>
              </a:r>
            </a:p>
          </p:txBody>
        </p:sp>
        <p:sp>
          <p:nvSpPr>
            <p:cNvPr id="316469" name="Text Box 53"/>
            <p:cNvSpPr txBox="1">
              <a:spLocks noChangeArrowheads="1"/>
            </p:cNvSpPr>
            <p:nvPr/>
          </p:nvSpPr>
          <p:spPr bwMode="auto">
            <a:xfrm>
              <a:off x="4158" y="1064"/>
              <a:ext cx="19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車</a:t>
              </a:r>
            </a:p>
          </p:txBody>
        </p:sp>
        <p:sp>
          <p:nvSpPr>
            <p:cNvPr id="316470" name="Text Box 54"/>
            <p:cNvSpPr txBox="1">
              <a:spLocks noChangeArrowheads="1"/>
            </p:cNvSpPr>
            <p:nvPr/>
          </p:nvSpPr>
          <p:spPr bwMode="auto">
            <a:xfrm>
              <a:off x="3990" y="1190"/>
              <a:ext cx="27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故障</a:t>
              </a:r>
            </a:p>
          </p:txBody>
        </p:sp>
        <p:sp>
          <p:nvSpPr>
            <p:cNvPr id="316471" name="Text Box 55"/>
            <p:cNvSpPr txBox="1">
              <a:spLocks noChangeArrowheads="1"/>
            </p:cNvSpPr>
            <p:nvPr/>
          </p:nvSpPr>
          <p:spPr bwMode="auto">
            <a:xfrm>
              <a:off x="4287" y="1004"/>
              <a:ext cx="253" cy="1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sz="900">
                  <a:latin typeface="Arial" charset="0"/>
                </a:rPr>
                <a:t>バス</a:t>
              </a:r>
            </a:p>
          </p:txBody>
        </p:sp>
        <p:sp>
          <p:nvSpPr>
            <p:cNvPr id="316472" name="Line 56"/>
            <p:cNvSpPr>
              <a:spLocks noChangeShapeType="1"/>
            </p:cNvSpPr>
            <p:nvPr/>
          </p:nvSpPr>
          <p:spPr bwMode="auto">
            <a:xfrm flipH="1">
              <a:off x="3306" y="1075"/>
              <a:ext cx="992" cy="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6473" name="Line 57"/>
            <p:cNvSpPr>
              <a:spLocks noChangeShapeType="1"/>
            </p:cNvSpPr>
            <p:nvPr/>
          </p:nvSpPr>
          <p:spPr bwMode="auto">
            <a:xfrm>
              <a:off x="3487" y="939"/>
              <a:ext cx="39" cy="131"/>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6474" name="Line 58"/>
            <p:cNvSpPr>
              <a:spLocks noChangeShapeType="1"/>
            </p:cNvSpPr>
            <p:nvPr/>
          </p:nvSpPr>
          <p:spPr bwMode="auto">
            <a:xfrm>
              <a:off x="3965" y="940"/>
              <a:ext cx="39" cy="131"/>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6475" name="Line 59"/>
            <p:cNvSpPr>
              <a:spLocks noChangeShapeType="1"/>
            </p:cNvSpPr>
            <p:nvPr/>
          </p:nvSpPr>
          <p:spPr bwMode="auto">
            <a:xfrm flipH="1" flipV="1">
              <a:off x="3578" y="1073"/>
              <a:ext cx="39" cy="131"/>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6476" name="Line 60"/>
            <p:cNvSpPr>
              <a:spLocks noChangeShapeType="1"/>
            </p:cNvSpPr>
            <p:nvPr/>
          </p:nvSpPr>
          <p:spPr bwMode="auto">
            <a:xfrm flipH="1" flipV="1">
              <a:off x="3755" y="1074"/>
              <a:ext cx="39" cy="131"/>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6477" name="Line 61"/>
            <p:cNvSpPr>
              <a:spLocks noChangeShapeType="1"/>
            </p:cNvSpPr>
            <p:nvPr/>
          </p:nvSpPr>
          <p:spPr bwMode="auto">
            <a:xfrm flipH="1" flipV="1">
              <a:off x="4062" y="1079"/>
              <a:ext cx="39" cy="131"/>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6478" name="Line 62"/>
            <p:cNvSpPr>
              <a:spLocks noChangeShapeType="1"/>
            </p:cNvSpPr>
            <p:nvPr/>
          </p:nvSpPr>
          <p:spPr bwMode="auto">
            <a:xfrm flipH="1">
              <a:off x="3775" y="1150"/>
              <a:ext cx="10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6479" name="Line 63"/>
            <p:cNvSpPr>
              <a:spLocks noChangeShapeType="1"/>
            </p:cNvSpPr>
            <p:nvPr/>
          </p:nvSpPr>
          <p:spPr bwMode="auto">
            <a:xfrm flipH="1">
              <a:off x="4082" y="1159"/>
              <a:ext cx="117"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6480" name="Line 64"/>
            <p:cNvSpPr>
              <a:spLocks noChangeShapeType="1"/>
            </p:cNvSpPr>
            <p:nvPr/>
          </p:nvSpPr>
          <p:spPr bwMode="auto">
            <a:xfrm flipH="1">
              <a:off x="3501" y="979"/>
              <a:ext cx="10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316481" name="Group 65"/>
          <p:cNvGrpSpPr>
            <a:grpSpLocks/>
          </p:cNvGrpSpPr>
          <p:nvPr/>
        </p:nvGrpSpPr>
        <p:grpSpPr bwMode="auto">
          <a:xfrm>
            <a:off x="5475288" y="2198688"/>
            <a:ext cx="1858962" cy="901700"/>
            <a:chOff x="3449" y="1385"/>
            <a:chExt cx="1171" cy="568"/>
          </a:xfrm>
        </p:grpSpPr>
        <p:sp>
          <p:nvSpPr>
            <p:cNvPr id="316482" name="Line 66"/>
            <p:cNvSpPr>
              <a:spLocks noChangeShapeType="1"/>
            </p:cNvSpPr>
            <p:nvPr/>
          </p:nvSpPr>
          <p:spPr bwMode="auto">
            <a:xfrm flipH="1">
              <a:off x="3486" y="1698"/>
              <a:ext cx="905" cy="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6483" name="Text Box 67"/>
            <p:cNvSpPr txBox="1">
              <a:spLocks noChangeArrowheads="1"/>
            </p:cNvSpPr>
            <p:nvPr/>
          </p:nvSpPr>
          <p:spPr bwMode="auto">
            <a:xfrm>
              <a:off x="4052" y="1741"/>
              <a:ext cx="27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混雑</a:t>
              </a:r>
            </a:p>
          </p:txBody>
        </p:sp>
        <p:sp>
          <p:nvSpPr>
            <p:cNvPr id="316484" name="Text Box 68"/>
            <p:cNvSpPr txBox="1">
              <a:spLocks noChangeArrowheads="1"/>
            </p:cNvSpPr>
            <p:nvPr/>
          </p:nvSpPr>
          <p:spPr bwMode="auto">
            <a:xfrm>
              <a:off x="3449" y="1393"/>
              <a:ext cx="43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並行車線</a:t>
              </a:r>
            </a:p>
          </p:txBody>
        </p:sp>
        <p:sp>
          <p:nvSpPr>
            <p:cNvPr id="316485" name="Text Box 69"/>
            <p:cNvSpPr txBox="1">
              <a:spLocks noChangeArrowheads="1"/>
            </p:cNvSpPr>
            <p:nvPr/>
          </p:nvSpPr>
          <p:spPr bwMode="auto">
            <a:xfrm>
              <a:off x="3655" y="1733"/>
              <a:ext cx="408"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乗り換え</a:t>
              </a:r>
            </a:p>
          </p:txBody>
        </p:sp>
        <p:sp>
          <p:nvSpPr>
            <p:cNvPr id="316486" name="Text Box 70"/>
            <p:cNvSpPr txBox="1">
              <a:spLocks noChangeArrowheads="1"/>
            </p:cNvSpPr>
            <p:nvPr/>
          </p:nvSpPr>
          <p:spPr bwMode="auto">
            <a:xfrm>
              <a:off x="4344" y="1607"/>
              <a:ext cx="276"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sz="1000">
                  <a:latin typeface="Arial" charset="0"/>
                </a:rPr>
                <a:t>電車</a:t>
              </a:r>
            </a:p>
          </p:txBody>
        </p:sp>
        <p:sp>
          <p:nvSpPr>
            <p:cNvPr id="316487" name="Line 71"/>
            <p:cNvSpPr>
              <a:spLocks noChangeShapeType="1"/>
            </p:cNvSpPr>
            <p:nvPr/>
          </p:nvSpPr>
          <p:spPr bwMode="auto">
            <a:xfrm>
              <a:off x="3701" y="1563"/>
              <a:ext cx="39" cy="13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6488" name="Line 72"/>
            <p:cNvSpPr>
              <a:spLocks noChangeShapeType="1"/>
            </p:cNvSpPr>
            <p:nvPr/>
          </p:nvSpPr>
          <p:spPr bwMode="auto">
            <a:xfrm>
              <a:off x="4035" y="1564"/>
              <a:ext cx="40" cy="13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6489" name="Line 73"/>
            <p:cNvSpPr>
              <a:spLocks noChangeShapeType="1"/>
            </p:cNvSpPr>
            <p:nvPr/>
          </p:nvSpPr>
          <p:spPr bwMode="auto">
            <a:xfrm flipH="1" flipV="1">
              <a:off x="3792" y="1696"/>
              <a:ext cx="40" cy="131"/>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6490" name="Line 74"/>
            <p:cNvSpPr>
              <a:spLocks noChangeShapeType="1"/>
            </p:cNvSpPr>
            <p:nvPr/>
          </p:nvSpPr>
          <p:spPr bwMode="auto">
            <a:xfrm flipH="1" flipV="1">
              <a:off x="4127" y="1697"/>
              <a:ext cx="39" cy="131"/>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6491" name="Text Box 75"/>
            <p:cNvSpPr txBox="1">
              <a:spLocks noChangeArrowheads="1"/>
            </p:cNvSpPr>
            <p:nvPr/>
          </p:nvSpPr>
          <p:spPr bwMode="auto">
            <a:xfrm>
              <a:off x="3917" y="1385"/>
              <a:ext cx="27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故障</a:t>
              </a:r>
            </a:p>
          </p:txBody>
        </p:sp>
      </p:grpSp>
      <p:grpSp>
        <p:nvGrpSpPr>
          <p:cNvPr id="316492" name="Group 76"/>
          <p:cNvGrpSpPr>
            <a:grpSpLocks/>
          </p:cNvGrpSpPr>
          <p:nvPr/>
        </p:nvGrpSpPr>
        <p:grpSpPr bwMode="auto">
          <a:xfrm>
            <a:off x="4984750" y="409575"/>
            <a:ext cx="1962150" cy="865188"/>
            <a:chOff x="3140" y="258"/>
            <a:chExt cx="1236" cy="545"/>
          </a:xfrm>
        </p:grpSpPr>
        <p:sp>
          <p:nvSpPr>
            <p:cNvPr id="316493" name="Line 77"/>
            <p:cNvSpPr>
              <a:spLocks noChangeShapeType="1"/>
            </p:cNvSpPr>
            <p:nvPr/>
          </p:nvSpPr>
          <p:spPr bwMode="auto">
            <a:xfrm flipH="1">
              <a:off x="3140" y="550"/>
              <a:ext cx="905" cy="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6494" name="Text Box 78"/>
            <p:cNvSpPr txBox="1">
              <a:spLocks noChangeArrowheads="1"/>
            </p:cNvSpPr>
            <p:nvPr/>
          </p:nvSpPr>
          <p:spPr bwMode="auto">
            <a:xfrm>
              <a:off x="3227" y="260"/>
              <a:ext cx="32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パンク</a:t>
              </a:r>
            </a:p>
          </p:txBody>
        </p:sp>
        <p:sp>
          <p:nvSpPr>
            <p:cNvPr id="316495" name="Text Box 79"/>
            <p:cNvSpPr txBox="1">
              <a:spLocks noChangeArrowheads="1"/>
            </p:cNvSpPr>
            <p:nvPr/>
          </p:nvSpPr>
          <p:spPr bwMode="auto">
            <a:xfrm>
              <a:off x="3485" y="258"/>
              <a:ext cx="554"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チェーン切れ</a:t>
              </a:r>
            </a:p>
          </p:txBody>
        </p:sp>
        <p:sp>
          <p:nvSpPr>
            <p:cNvPr id="316496" name="Text Box 80"/>
            <p:cNvSpPr txBox="1">
              <a:spLocks noChangeArrowheads="1"/>
            </p:cNvSpPr>
            <p:nvPr/>
          </p:nvSpPr>
          <p:spPr bwMode="auto">
            <a:xfrm>
              <a:off x="3383" y="591"/>
              <a:ext cx="27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転倒</a:t>
              </a:r>
            </a:p>
          </p:txBody>
        </p:sp>
        <p:sp>
          <p:nvSpPr>
            <p:cNvPr id="316497" name="Text Box 81"/>
            <p:cNvSpPr txBox="1">
              <a:spLocks noChangeArrowheads="1"/>
            </p:cNvSpPr>
            <p:nvPr/>
          </p:nvSpPr>
          <p:spPr bwMode="auto">
            <a:xfrm>
              <a:off x="3718" y="586"/>
              <a:ext cx="27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置場</a:t>
              </a:r>
            </a:p>
          </p:txBody>
        </p:sp>
        <p:sp>
          <p:nvSpPr>
            <p:cNvPr id="316498" name="Text Box 82"/>
            <p:cNvSpPr txBox="1">
              <a:spLocks noChangeArrowheads="1"/>
            </p:cNvSpPr>
            <p:nvPr/>
          </p:nvSpPr>
          <p:spPr bwMode="auto">
            <a:xfrm>
              <a:off x="4020" y="459"/>
              <a:ext cx="356"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sz="1000">
                  <a:latin typeface="Arial" charset="0"/>
                </a:rPr>
                <a:t>自転車</a:t>
              </a:r>
            </a:p>
          </p:txBody>
        </p:sp>
        <p:sp>
          <p:nvSpPr>
            <p:cNvPr id="316499" name="Line 83"/>
            <p:cNvSpPr>
              <a:spLocks noChangeShapeType="1"/>
            </p:cNvSpPr>
            <p:nvPr/>
          </p:nvSpPr>
          <p:spPr bwMode="auto">
            <a:xfrm>
              <a:off x="3369" y="416"/>
              <a:ext cx="39" cy="131"/>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6500" name="Line 84"/>
            <p:cNvSpPr>
              <a:spLocks noChangeShapeType="1"/>
            </p:cNvSpPr>
            <p:nvPr/>
          </p:nvSpPr>
          <p:spPr bwMode="auto">
            <a:xfrm>
              <a:off x="3703" y="417"/>
              <a:ext cx="39" cy="131"/>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6501" name="Line 85"/>
            <p:cNvSpPr>
              <a:spLocks noChangeShapeType="1"/>
            </p:cNvSpPr>
            <p:nvPr/>
          </p:nvSpPr>
          <p:spPr bwMode="auto">
            <a:xfrm flipH="1" flipV="1">
              <a:off x="3460" y="550"/>
              <a:ext cx="39" cy="131"/>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6502" name="Line 86"/>
            <p:cNvSpPr>
              <a:spLocks noChangeShapeType="1"/>
            </p:cNvSpPr>
            <p:nvPr/>
          </p:nvSpPr>
          <p:spPr bwMode="auto">
            <a:xfrm flipH="1" flipV="1">
              <a:off x="3794" y="551"/>
              <a:ext cx="40" cy="131"/>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316503" name="Text Box 87"/>
          <p:cNvSpPr txBox="1">
            <a:spLocks noChangeArrowheads="1"/>
          </p:cNvSpPr>
          <p:nvPr/>
        </p:nvSpPr>
        <p:spPr bwMode="auto">
          <a:xfrm>
            <a:off x="862013" y="6388100"/>
            <a:ext cx="498475" cy="28416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sz="1200">
                <a:solidFill>
                  <a:srgbClr val="FF0000"/>
                </a:solidFill>
                <a:latin typeface="Arial" charset="0"/>
              </a:rPr>
              <a:t>職場</a:t>
            </a:r>
          </a:p>
        </p:txBody>
      </p:sp>
      <p:sp>
        <p:nvSpPr>
          <p:cNvPr id="316504" name="Line 88"/>
          <p:cNvSpPr>
            <a:spLocks noChangeShapeType="1"/>
          </p:cNvSpPr>
          <p:nvPr/>
        </p:nvSpPr>
        <p:spPr bwMode="auto">
          <a:xfrm flipV="1">
            <a:off x="1136650" y="3436938"/>
            <a:ext cx="896938" cy="2949575"/>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6505" name="Text Box 89"/>
          <p:cNvSpPr txBox="1">
            <a:spLocks noChangeArrowheads="1"/>
          </p:cNvSpPr>
          <p:nvPr/>
        </p:nvSpPr>
        <p:spPr bwMode="auto">
          <a:xfrm>
            <a:off x="3595688" y="6378575"/>
            <a:ext cx="498475" cy="28416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sz="1200">
                <a:solidFill>
                  <a:srgbClr val="FF0000"/>
                </a:solidFill>
                <a:latin typeface="Arial" charset="0"/>
              </a:rPr>
              <a:t>環境</a:t>
            </a:r>
          </a:p>
        </p:txBody>
      </p:sp>
      <p:sp>
        <p:nvSpPr>
          <p:cNvPr id="316506" name="Line 90"/>
          <p:cNvSpPr>
            <a:spLocks noChangeShapeType="1"/>
          </p:cNvSpPr>
          <p:nvPr/>
        </p:nvSpPr>
        <p:spPr bwMode="auto">
          <a:xfrm flipV="1">
            <a:off x="3852863" y="3413125"/>
            <a:ext cx="895350" cy="2949575"/>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6507" name="Text Box 91"/>
          <p:cNvSpPr txBox="1">
            <a:spLocks noChangeArrowheads="1"/>
          </p:cNvSpPr>
          <p:nvPr/>
        </p:nvSpPr>
        <p:spPr bwMode="auto">
          <a:xfrm>
            <a:off x="3221038" y="5114925"/>
            <a:ext cx="635000" cy="40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900">
                <a:latin typeface="Arial" charset="0"/>
              </a:rPr>
              <a:t>ベルの</a:t>
            </a:r>
          </a:p>
          <a:p>
            <a:pPr algn="l">
              <a:lnSpc>
                <a:spcPct val="70000"/>
              </a:lnSpc>
            </a:pPr>
            <a:r>
              <a:rPr lang="ja-JP" altLang="en-US" sz="900">
                <a:latin typeface="Arial" charset="0"/>
              </a:rPr>
              <a:t>かけ忘れ</a:t>
            </a:r>
          </a:p>
        </p:txBody>
      </p:sp>
      <p:sp>
        <p:nvSpPr>
          <p:cNvPr id="316508" name="Text Box 92"/>
          <p:cNvSpPr txBox="1">
            <a:spLocks noChangeArrowheads="1"/>
          </p:cNvSpPr>
          <p:nvPr/>
        </p:nvSpPr>
        <p:spPr bwMode="auto">
          <a:xfrm>
            <a:off x="3692525" y="5229225"/>
            <a:ext cx="412750" cy="311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900">
                <a:latin typeface="Arial" charset="0"/>
              </a:rPr>
              <a:t>故障</a:t>
            </a:r>
          </a:p>
        </p:txBody>
      </p:sp>
      <p:sp>
        <p:nvSpPr>
          <p:cNvPr id="316509" name="Text Box 93"/>
          <p:cNvSpPr txBox="1">
            <a:spLocks noChangeArrowheads="1"/>
          </p:cNvSpPr>
          <p:nvPr/>
        </p:nvSpPr>
        <p:spPr bwMode="auto">
          <a:xfrm>
            <a:off x="3284538" y="5770563"/>
            <a:ext cx="641350" cy="311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900">
                <a:latin typeface="Arial" charset="0"/>
              </a:rPr>
              <a:t>電池切れ</a:t>
            </a:r>
          </a:p>
        </p:txBody>
      </p:sp>
      <p:sp>
        <p:nvSpPr>
          <p:cNvPr id="316510" name="Text Box 94"/>
          <p:cNvSpPr txBox="1">
            <a:spLocks noChangeArrowheads="1"/>
          </p:cNvSpPr>
          <p:nvPr/>
        </p:nvSpPr>
        <p:spPr bwMode="auto">
          <a:xfrm>
            <a:off x="2930525" y="5556250"/>
            <a:ext cx="41275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sz="900">
                <a:latin typeface="Arial" charset="0"/>
              </a:rPr>
              <a:t>時計</a:t>
            </a:r>
          </a:p>
        </p:txBody>
      </p:sp>
      <p:grpSp>
        <p:nvGrpSpPr>
          <p:cNvPr id="316511" name="Group 95"/>
          <p:cNvGrpSpPr>
            <a:grpSpLocks/>
          </p:cNvGrpSpPr>
          <p:nvPr/>
        </p:nvGrpSpPr>
        <p:grpSpPr bwMode="auto">
          <a:xfrm>
            <a:off x="246063" y="4378325"/>
            <a:ext cx="1335087" cy="1020763"/>
            <a:chOff x="311" y="2761"/>
            <a:chExt cx="691" cy="539"/>
          </a:xfrm>
        </p:grpSpPr>
        <p:sp>
          <p:nvSpPr>
            <p:cNvPr id="316512" name="Text Box 96"/>
            <p:cNvSpPr txBox="1">
              <a:spLocks noChangeArrowheads="1"/>
            </p:cNvSpPr>
            <p:nvPr/>
          </p:nvSpPr>
          <p:spPr bwMode="auto">
            <a:xfrm>
              <a:off x="570" y="2761"/>
              <a:ext cx="276"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きつい</a:t>
              </a:r>
            </a:p>
          </p:txBody>
        </p:sp>
        <p:sp>
          <p:nvSpPr>
            <p:cNvPr id="316513" name="Text Box 97"/>
            <p:cNvSpPr txBox="1">
              <a:spLocks noChangeArrowheads="1"/>
            </p:cNvSpPr>
            <p:nvPr/>
          </p:nvSpPr>
          <p:spPr bwMode="auto">
            <a:xfrm>
              <a:off x="770" y="2768"/>
              <a:ext cx="227"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残業</a:t>
              </a:r>
            </a:p>
          </p:txBody>
        </p:sp>
        <p:sp>
          <p:nvSpPr>
            <p:cNvPr id="316514" name="Text Box 98"/>
            <p:cNvSpPr txBox="1">
              <a:spLocks noChangeArrowheads="1"/>
            </p:cNvSpPr>
            <p:nvPr/>
          </p:nvSpPr>
          <p:spPr bwMode="auto">
            <a:xfrm>
              <a:off x="549" y="3122"/>
              <a:ext cx="402"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むずかしい</a:t>
              </a:r>
            </a:p>
          </p:txBody>
        </p:sp>
        <p:sp>
          <p:nvSpPr>
            <p:cNvPr id="316515" name="Text Box 99"/>
            <p:cNvSpPr txBox="1">
              <a:spLocks noChangeArrowheads="1"/>
            </p:cNvSpPr>
            <p:nvPr/>
          </p:nvSpPr>
          <p:spPr bwMode="auto">
            <a:xfrm>
              <a:off x="311" y="2939"/>
              <a:ext cx="227"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仕事</a:t>
              </a:r>
            </a:p>
          </p:txBody>
        </p:sp>
        <p:sp>
          <p:nvSpPr>
            <p:cNvPr id="316516" name="Line 100"/>
            <p:cNvSpPr>
              <a:spLocks noChangeShapeType="1"/>
            </p:cNvSpPr>
            <p:nvPr/>
          </p:nvSpPr>
          <p:spPr bwMode="auto">
            <a:xfrm>
              <a:off x="534" y="3069"/>
              <a:ext cx="468" cy="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6517" name="Line 101"/>
            <p:cNvSpPr>
              <a:spLocks noChangeShapeType="1"/>
            </p:cNvSpPr>
            <p:nvPr/>
          </p:nvSpPr>
          <p:spPr bwMode="auto">
            <a:xfrm flipH="1">
              <a:off x="673" y="2934"/>
              <a:ext cx="39" cy="13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6518" name="Line 102"/>
            <p:cNvSpPr>
              <a:spLocks noChangeShapeType="1"/>
            </p:cNvSpPr>
            <p:nvPr/>
          </p:nvSpPr>
          <p:spPr bwMode="auto">
            <a:xfrm flipH="1">
              <a:off x="843" y="2935"/>
              <a:ext cx="39" cy="13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6519" name="Line 103"/>
            <p:cNvSpPr>
              <a:spLocks noChangeShapeType="1"/>
            </p:cNvSpPr>
            <p:nvPr/>
          </p:nvSpPr>
          <p:spPr bwMode="auto">
            <a:xfrm flipV="1">
              <a:off x="742" y="3068"/>
              <a:ext cx="39" cy="131"/>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316520" name="Group 104"/>
          <p:cNvGrpSpPr>
            <a:grpSpLocks/>
          </p:cNvGrpSpPr>
          <p:nvPr/>
        </p:nvGrpSpPr>
        <p:grpSpPr bwMode="auto">
          <a:xfrm>
            <a:off x="196850" y="3581400"/>
            <a:ext cx="1689100" cy="787400"/>
            <a:chOff x="124" y="2256"/>
            <a:chExt cx="1064" cy="496"/>
          </a:xfrm>
        </p:grpSpPr>
        <p:sp>
          <p:nvSpPr>
            <p:cNvPr id="316521" name="Text Box 105"/>
            <p:cNvSpPr txBox="1">
              <a:spLocks noChangeArrowheads="1"/>
            </p:cNvSpPr>
            <p:nvPr/>
          </p:nvSpPr>
          <p:spPr bwMode="auto">
            <a:xfrm>
              <a:off x="627" y="2300"/>
              <a:ext cx="276"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sz="1000">
                  <a:latin typeface="Arial" charset="0"/>
                </a:rPr>
                <a:t>仕事</a:t>
              </a:r>
            </a:p>
          </p:txBody>
        </p:sp>
        <p:sp>
          <p:nvSpPr>
            <p:cNvPr id="316522" name="Text Box 106"/>
            <p:cNvSpPr txBox="1">
              <a:spLocks noChangeArrowheads="1"/>
            </p:cNvSpPr>
            <p:nvPr/>
          </p:nvSpPr>
          <p:spPr bwMode="auto">
            <a:xfrm>
              <a:off x="282" y="2384"/>
              <a:ext cx="436" cy="2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肉体労働</a:t>
              </a:r>
            </a:p>
          </p:txBody>
        </p:sp>
        <p:sp>
          <p:nvSpPr>
            <p:cNvPr id="316523" name="Text Box 107"/>
            <p:cNvSpPr txBox="1">
              <a:spLocks noChangeArrowheads="1"/>
            </p:cNvSpPr>
            <p:nvPr/>
          </p:nvSpPr>
          <p:spPr bwMode="auto">
            <a:xfrm>
              <a:off x="124" y="2598"/>
              <a:ext cx="410"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sz="1000">
                  <a:latin typeface="Arial" charset="0"/>
                </a:rPr>
                <a:t>モラール</a:t>
              </a:r>
            </a:p>
          </p:txBody>
        </p:sp>
        <p:sp>
          <p:nvSpPr>
            <p:cNvPr id="316524" name="Line 108"/>
            <p:cNvSpPr>
              <a:spLocks noChangeShapeType="1"/>
            </p:cNvSpPr>
            <p:nvPr/>
          </p:nvSpPr>
          <p:spPr bwMode="auto">
            <a:xfrm>
              <a:off x="513" y="2674"/>
              <a:ext cx="643" cy="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6525" name="Line 109"/>
            <p:cNvSpPr>
              <a:spLocks noChangeShapeType="1"/>
            </p:cNvSpPr>
            <p:nvPr/>
          </p:nvSpPr>
          <p:spPr bwMode="auto">
            <a:xfrm flipH="1">
              <a:off x="762" y="2476"/>
              <a:ext cx="39" cy="192"/>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6526" name="Line 110"/>
            <p:cNvSpPr>
              <a:spLocks noChangeShapeType="1"/>
            </p:cNvSpPr>
            <p:nvPr/>
          </p:nvSpPr>
          <p:spPr bwMode="auto">
            <a:xfrm flipH="1">
              <a:off x="1002" y="2478"/>
              <a:ext cx="40" cy="192"/>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6527" name="Line 111"/>
            <p:cNvSpPr>
              <a:spLocks noChangeShapeType="1"/>
            </p:cNvSpPr>
            <p:nvPr/>
          </p:nvSpPr>
          <p:spPr bwMode="auto">
            <a:xfrm>
              <a:off x="677" y="2535"/>
              <a:ext cx="10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6528" name="Text Box 112"/>
            <p:cNvSpPr txBox="1">
              <a:spLocks noChangeArrowheads="1"/>
            </p:cNvSpPr>
            <p:nvPr/>
          </p:nvSpPr>
          <p:spPr bwMode="auto">
            <a:xfrm>
              <a:off x="916" y="2256"/>
              <a:ext cx="272"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sz="1000">
                  <a:latin typeface="Arial" charset="0"/>
                </a:rPr>
                <a:t>低い</a:t>
              </a:r>
            </a:p>
          </p:txBody>
        </p:sp>
        <p:sp>
          <p:nvSpPr>
            <p:cNvPr id="316529" name="AutoShape 113"/>
            <p:cNvSpPr>
              <a:spLocks noChangeArrowheads="1"/>
            </p:cNvSpPr>
            <p:nvPr/>
          </p:nvSpPr>
          <p:spPr bwMode="auto">
            <a:xfrm>
              <a:off x="923" y="2273"/>
              <a:ext cx="212" cy="188"/>
            </a:xfrm>
            <a:prstGeom prst="roundRect">
              <a:avLst>
                <a:gd name="adj" fmla="val 16667"/>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316530" name="Text Box 114"/>
          <p:cNvSpPr txBox="1">
            <a:spLocks noChangeArrowheads="1"/>
          </p:cNvSpPr>
          <p:nvPr/>
        </p:nvSpPr>
        <p:spPr bwMode="auto">
          <a:xfrm>
            <a:off x="2065338" y="3552825"/>
            <a:ext cx="12604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仕事に行くのがいや</a:t>
            </a:r>
          </a:p>
        </p:txBody>
      </p:sp>
      <p:sp>
        <p:nvSpPr>
          <p:cNvPr id="316531" name="Text Box 115"/>
          <p:cNvSpPr txBox="1">
            <a:spLocks noChangeArrowheads="1"/>
          </p:cNvSpPr>
          <p:nvPr/>
        </p:nvSpPr>
        <p:spPr bwMode="auto">
          <a:xfrm>
            <a:off x="2743200" y="3798888"/>
            <a:ext cx="4381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同僚</a:t>
            </a:r>
          </a:p>
        </p:txBody>
      </p:sp>
      <p:sp>
        <p:nvSpPr>
          <p:cNvPr id="316532" name="Text Box 116"/>
          <p:cNvSpPr txBox="1">
            <a:spLocks noChangeArrowheads="1"/>
          </p:cNvSpPr>
          <p:nvPr/>
        </p:nvSpPr>
        <p:spPr bwMode="auto">
          <a:xfrm>
            <a:off x="1836738" y="3875088"/>
            <a:ext cx="565150" cy="334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lnSpc>
                <a:spcPct val="160000"/>
              </a:lnSpc>
            </a:pPr>
            <a:r>
              <a:rPr lang="ja-JP" altLang="en-US" sz="1000">
                <a:latin typeface="Arial" charset="0"/>
              </a:rPr>
              <a:t>五月病</a:t>
            </a:r>
          </a:p>
        </p:txBody>
      </p:sp>
      <p:sp>
        <p:nvSpPr>
          <p:cNvPr id="316533" name="Text Box 117"/>
          <p:cNvSpPr txBox="1">
            <a:spLocks noChangeArrowheads="1"/>
          </p:cNvSpPr>
          <p:nvPr/>
        </p:nvSpPr>
        <p:spPr bwMode="auto">
          <a:xfrm>
            <a:off x="1771650" y="4575175"/>
            <a:ext cx="5651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協調性</a:t>
            </a:r>
          </a:p>
        </p:txBody>
      </p:sp>
      <p:sp>
        <p:nvSpPr>
          <p:cNvPr id="316534" name="Text Box 118"/>
          <p:cNvSpPr txBox="1">
            <a:spLocks noChangeArrowheads="1"/>
          </p:cNvSpPr>
          <p:nvPr/>
        </p:nvSpPr>
        <p:spPr bwMode="auto">
          <a:xfrm>
            <a:off x="2312988" y="4252913"/>
            <a:ext cx="692150" cy="242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sz="1000">
                <a:latin typeface="Arial" charset="0"/>
              </a:rPr>
              <a:t>人間関係</a:t>
            </a:r>
          </a:p>
        </p:txBody>
      </p:sp>
      <p:sp>
        <p:nvSpPr>
          <p:cNvPr id="316535" name="Line 119"/>
          <p:cNvSpPr>
            <a:spLocks noChangeShapeType="1"/>
          </p:cNvSpPr>
          <p:nvPr/>
        </p:nvSpPr>
        <p:spPr bwMode="auto">
          <a:xfrm flipH="1" flipV="1">
            <a:off x="1789113" y="4270375"/>
            <a:ext cx="846137" cy="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6536" name="Line 120"/>
          <p:cNvSpPr>
            <a:spLocks noChangeShapeType="1"/>
          </p:cNvSpPr>
          <p:nvPr/>
        </p:nvSpPr>
        <p:spPr bwMode="auto">
          <a:xfrm flipV="1">
            <a:off x="2028825" y="4284663"/>
            <a:ext cx="61913" cy="35560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6537" name="Line 121"/>
          <p:cNvSpPr>
            <a:spLocks noChangeShapeType="1"/>
          </p:cNvSpPr>
          <p:nvPr/>
        </p:nvSpPr>
        <p:spPr bwMode="auto">
          <a:xfrm flipH="1">
            <a:off x="2503488" y="3913188"/>
            <a:ext cx="61912" cy="357187"/>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6538" name="Line 122"/>
          <p:cNvSpPr>
            <a:spLocks noChangeShapeType="1"/>
          </p:cNvSpPr>
          <p:nvPr/>
        </p:nvSpPr>
        <p:spPr bwMode="auto">
          <a:xfrm flipH="1" flipV="1">
            <a:off x="2571750" y="4019550"/>
            <a:ext cx="187325"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6539" name="Line 123"/>
          <p:cNvSpPr>
            <a:spLocks noChangeShapeType="1"/>
          </p:cNvSpPr>
          <p:nvPr/>
        </p:nvSpPr>
        <p:spPr bwMode="auto">
          <a:xfrm flipV="1">
            <a:off x="2335213" y="4095750"/>
            <a:ext cx="161925"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316540" name="Group 124"/>
          <p:cNvGrpSpPr>
            <a:grpSpLocks/>
          </p:cNvGrpSpPr>
          <p:nvPr/>
        </p:nvGrpSpPr>
        <p:grpSpPr bwMode="auto">
          <a:xfrm>
            <a:off x="1428750" y="4892675"/>
            <a:ext cx="1450975" cy="1150938"/>
            <a:chOff x="900" y="3082"/>
            <a:chExt cx="914" cy="725"/>
          </a:xfrm>
        </p:grpSpPr>
        <p:sp>
          <p:nvSpPr>
            <p:cNvPr id="316541" name="Text Box 125"/>
            <p:cNvSpPr txBox="1">
              <a:spLocks noChangeArrowheads="1"/>
            </p:cNvSpPr>
            <p:nvPr/>
          </p:nvSpPr>
          <p:spPr bwMode="auto">
            <a:xfrm>
              <a:off x="1001" y="3082"/>
              <a:ext cx="35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無関心</a:t>
              </a:r>
            </a:p>
          </p:txBody>
        </p:sp>
        <p:sp>
          <p:nvSpPr>
            <p:cNvPr id="316542" name="Text Box 126"/>
            <p:cNvSpPr txBox="1">
              <a:spLocks noChangeArrowheads="1"/>
            </p:cNvSpPr>
            <p:nvPr/>
          </p:nvSpPr>
          <p:spPr bwMode="auto">
            <a:xfrm>
              <a:off x="1235" y="3595"/>
              <a:ext cx="27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放任</a:t>
              </a:r>
            </a:p>
          </p:txBody>
        </p:sp>
        <p:sp>
          <p:nvSpPr>
            <p:cNvPr id="316543" name="Text Box 127"/>
            <p:cNvSpPr txBox="1">
              <a:spLocks noChangeArrowheads="1"/>
            </p:cNvSpPr>
            <p:nvPr/>
          </p:nvSpPr>
          <p:spPr bwMode="auto">
            <a:xfrm>
              <a:off x="900" y="3593"/>
              <a:ext cx="35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消極的</a:t>
              </a:r>
            </a:p>
          </p:txBody>
        </p:sp>
        <p:sp>
          <p:nvSpPr>
            <p:cNvPr id="316544" name="Text Box 128"/>
            <p:cNvSpPr txBox="1">
              <a:spLocks noChangeArrowheads="1"/>
            </p:cNvSpPr>
            <p:nvPr/>
          </p:nvSpPr>
          <p:spPr bwMode="auto">
            <a:xfrm>
              <a:off x="1353" y="3087"/>
              <a:ext cx="35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指導力</a:t>
              </a:r>
            </a:p>
          </p:txBody>
        </p:sp>
        <p:sp>
          <p:nvSpPr>
            <p:cNvPr id="316545" name="Text Box 129"/>
            <p:cNvSpPr txBox="1">
              <a:spLocks noChangeArrowheads="1"/>
            </p:cNvSpPr>
            <p:nvPr/>
          </p:nvSpPr>
          <p:spPr bwMode="auto">
            <a:xfrm>
              <a:off x="1538" y="3386"/>
              <a:ext cx="276"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sz="1000">
                  <a:latin typeface="Arial" charset="0"/>
                </a:rPr>
                <a:t>上司</a:t>
              </a:r>
            </a:p>
          </p:txBody>
        </p:sp>
        <p:sp>
          <p:nvSpPr>
            <p:cNvPr id="316546" name="Line 130"/>
            <p:cNvSpPr>
              <a:spLocks noChangeShapeType="1"/>
            </p:cNvSpPr>
            <p:nvPr/>
          </p:nvSpPr>
          <p:spPr bwMode="auto">
            <a:xfrm flipH="1" flipV="1">
              <a:off x="930" y="3473"/>
              <a:ext cx="646" cy="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6547" name="Line 131"/>
            <p:cNvSpPr>
              <a:spLocks noChangeShapeType="1"/>
            </p:cNvSpPr>
            <p:nvPr/>
          </p:nvSpPr>
          <p:spPr bwMode="auto">
            <a:xfrm flipH="1">
              <a:off x="1103" y="3264"/>
              <a:ext cx="48" cy="193"/>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6548" name="Line 132"/>
            <p:cNvSpPr>
              <a:spLocks noChangeShapeType="1"/>
            </p:cNvSpPr>
            <p:nvPr/>
          </p:nvSpPr>
          <p:spPr bwMode="auto">
            <a:xfrm flipH="1">
              <a:off x="1382" y="3272"/>
              <a:ext cx="48" cy="192"/>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6549" name="Line 133"/>
            <p:cNvSpPr>
              <a:spLocks noChangeShapeType="1"/>
            </p:cNvSpPr>
            <p:nvPr/>
          </p:nvSpPr>
          <p:spPr bwMode="auto">
            <a:xfrm flipV="1">
              <a:off x="1102" y="3479"/>
              <a:ext cx="47" cy="191"/>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6550" name="Line 134"/>
            <p:cNvSpPr>
              <a:spLocks noChangeShapeType="1"/>
            </p:cNvSpPr>
            <p:nvPr/>
          </p:nvSpPr>
          <p:spPr bwMode="auto">
            <a:xfrm flipV="1">
              <a:off x="1381" y="3486"/>
              <a:ext cx="48" cy="192"/>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316551" name="Group 135"/>
          <p:cNvGrpSpPr>
            <a:grpSpLocks/>
          </p:cNvGrpSpPr>
          <p:nvPr/>
        </p:nvGrpSpPr>
        <p:grpSpPr bwMode="auto">
          <a:xfrm>
            <a:off x="2909888" y="3729038"/>
            <a:ext cx="1622425" cy="1293812"/>
            <a:chOff x="1833" y="2349"/>
            <a:chExt cx="1022" cy="815"/>
          </a:xfrm>
        </p:grpSpPr>
        <p:sp>
          <p:nvSpPr>
            <p:cNvPr id="316552" name="Text Box 136"/>
            <p:cNvSpPr txBox="1">
              <a:spLocks noChangeArrowheads="1"/>
            </p:cNvSpPr>
            <p:nvPr/>
          </p:nvSpPr>
          <p:spPr bwMode="auto">
            <a:xfrm>
              <a:off x="2376" y="2349"/>
              <a:ext cx="27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騒音</a:t>
              </a:r>
            </a:p>
          </p:txBody>
        </p:sp>
        <p:sp>
          <p:nvSpPr>
            <p:cNvPr id="316553" name="Text Box 137"/>
            <p:cNvSpPr txBox="1">
              <a:spLocks noChangeArrowheads="1"/>
            </p:cNvSpPr>
            <p:nvPr/>
          </p:nvSpPr>
          <p:spPr bwMode="auto">
            <a:xfrm>
              <a:off x="2499" y="2474"/>
              <a:ext cx="35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自動車</a:t>
              </a:r>
            </a:p>
          </p:txBody>
        </p:sp>
        <p:sp>
          <p:nvSpPr>
            <p:cNvPr id="316554" name="Text Box 138"/>
            <p:cNvSpPr txBox="1">
              <a:spLocks noChangeArrowheads="1"/>
            </p:cNvSpPr>
            <p:nvPr/>
          </p:nvSpPr>
          <p:spPr bwMode="auto">
            <a:xfrm>
              <a:off x="2124" y="2952"/>
              <a:ext cx="27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暑い</a:t>
              </a:r>
            </a:p>
          </p:txBody>
        </p:sp>
        <p:sp>
          <p:nvSpPr>
            <p:cNvPr id="316555" name="Text Box 139"/>
            <p:cNvSpPr txBox="1">
              <a:spLocks noChangeArrowheads="1"/>
            </p:cNvSpPr>
            <p:nvPr/>
          </p:nvSpPr>
          <p:spPr bwMode="auto">
            <a:xfrm>
              <a:off x="2004" y="2518"/>
              <a:ext cx="35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飛行機</a:t>
              </a:r>
            </a:p>
          </p:txBody>
        </p:sp>
        <p:sp>
          <p:nvSpPr>
            <p:cNvPr id="316556" name="Text Box 140"/>
            <p:cNvSpPr txBox="1">
              <a:spLocks noChangeArrowheads="1"/>
            </p:cNvSpPr>
            <p:nvPr/>
          </p:nvSpPr>
          <p:spPr bwMode="auto">
            <a:xfrm>
              <a:off x="1833" y="2746"/>
              <a:ext cx="276" cy="1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sz="1000">
                  <a:latin typeface="Arial" charset="0"/>
                </a:rPr>
                <a:t>住居</a:t>
              </a:r>
            </a:p>
          </p:txBody>
        </p:sp>
        <p:sp>
          <p:nvSpPr>
            <p:cNvPr id="316557" name="Line 141"/>
            <p:cNvSpPr>
              <a:spLocks noChangeShapeType="1"/>
            </p:cNvSpPr>
            <p:nvPr/>
          </p:nvSpPr>
          <p:spPr bwMode="auto">
            <a:xfrm>
              <a:off x="2071" y="2800"/>
              <a:ext cx="683" cy="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6558" name="Line 142"/>
            <p:cNvSpPr>
              <a:spLocks noChangeShapeType="1"/>
            </p:cNvSpPr>
            <p:nvPr/>
          </p:nvSpPr>
          <p:spPr bwMode="auto">
            <a:xfrm flipH="1">
              <a:off x="2422" y="2581"/>
              <a:ext cx="45" cy="212"/>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6559" name="Line 143"/>
            <p:cNvSpPr>
              <a:spLocks noChangeShapeType="1"/>
            </p:cNvSpPr>
            <p:nvPr/>
          </p:nvSpPr>
          <p:spPr bwMode="auto">
            <a:xfrm flipV="1">
              <a:off x="2262" y="2797"/>
              <a:ext cx="45" cy="213"/>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6560" name="Line 144"/>
            <p:cNvSpPr>
              <a:spLocks noChangeShapeType="1"/>
            </p:cNvSpPr>
            <p:nvPr/>
          </p:nvSpPr>
          <p:spPr bwMode="auto">
            <a:xfrm flipV="1">
              <a:off x="2462" y="2798"/>
              <a:ext cx="43" cy="214"/>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6561" name="Line 145"/>
            <p:cNvSpPr>
              <a:spLocks noChangeShapeType="1"/>
            </p:cNvSpPr>
            <p:nvPr/>
          </p:nvSpPr>
          <p:spPr bwMode="auto">
            <a:xfrm>
              <a:off x="2335" y="2645"/>
              <a:ext cx="114"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6562" name="Line 146"/>
            <p:cNvSpPr>
              <a:spLocks noChangeShapeType="1"/>
            </p:cNvSpPr>
            <p:nvPr/>
          </p:nvSpPr>
          <p:spPr bwMode="auto">
            <a:xfrm flipH="1">
              <a:off x="2444" y="2687"/>
              <a:ext cx="11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6563" name="Text Box 147"/>
            <p:cNvSpPr txBox="1">
              <a:spLocks noChangeArrowheads="1"/>
            </p:cNvSpPr>
            <p:nvPr/>
          </p:nvSpPr>
          <p:spPr bwMode="auto">
            <a:xfrm>
              <a:off x="2344" y="2943"/>
              <a:ext cx="27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狭い</a:t>
              </a:r>
            </a:p>
          </p:txBody>
        </p:sp>
      </p:grpSp>
      <p:sp>
        <p:nvSpPr>
          <p:cNvPr id="316564" name="Line 148"/>
          <p:cNvSpPr>
            <a:spLocks noChangeShapeType="1"/>
          </p:cNvSpPr>
          <p:nvPr/>
        </p:nvSpPr>
        <p:spPr bwMode="auto">
          <a:xfrm>
            <a:off x="3251200" y="5676900"/>
            <a:ext cx="809625" cy="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6565" name="Line 149"/>
          <p:cNvSpPr>
            <a:spLocks noChangeShapeType="1"/>
          </p:cNvSpPr>
          <p:nvPr/>
        </p:nvSpPr>
        <p:spPr bwMode="auto">
          <a:xfrm flipV="1">
            <a:off x="3573463" y="5686425"/>
            <a:ext cx="63500" cy="206375"/>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6566" name="Line 150"/>
          <p:cNvSpPr>
            <a:spLocks noChangeShapeType="1"/>
          </p:cNvSpPr>
          <p:nvPr/>
        </p:nvSpPr>
        <p:spPr bwMode="auto">
          <a:xfrm flipH="1">
            <a:off x="3505200" y="5478463"/>
            <a:ext cx="61913" cy="207962"/>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6567" name="Line 151"/>
          <p:cNvSpPr>
            <a:spLocks noChangeShapeType="1"/>
          </p:cNvSpPr>
          <p:nvPr/>
        </p:nvSpPr>
        <p:spPr bwMode="auto">
          <a:xfrm flipH="1">
            <a:off x="3787775" y="5480050"/>
            <a:ext cx="61913" cy="206375"/>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6568" name="AutoShape 152"/>
          <p:cNvSpPr>
            <a:spLocks noChangeArrowheads="1"/>
          </p:cNvSpPr>
          <p:nvPr/>
        </p:nvSpPr>
        <p:spPr bwMode="auto">
          <a:xfrm>
            <a:off x="3240088" y="5200650"/>
            <a:ext cx="503237" cy="288925"/>
          </a:xfrm>
          <a:prstGeom prst="roundRect">
            <a:avLst>
              <a:gd name="adj" fmla="val 16667"/>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316569" name="Group 153"/>
          <p:cNvGrpSpPr>
            <a:grpSpLocks/>
          </p:cNvGrpSpPr>
          <p:nvPr/>
        </p:nvGrpSpPr>
        <p:grpSpPr bwMode="auto">
          <a:xfrm>
            <a:off x="4438650" y="3575050"/>
            <a:ext cx="1398588" cy="1198563"/>
            <a:chOff x="2796" y="2257"/>
            <a:chExt cx="816" cy="521"/>
          </a:xfrm>
        </p:grpSpPr>
        <p:sp>
          <p:nvSpPr>
            <p:cNvPr id="316570" name="Text Box 154"/>
            <p:cNvSpPr txBox="1">
              <a:spLocks noChangeArrowheads="1"/>
            </p:cNvSpPr>
            <p:nvPr/>
          </p:nvSpPr>
          <p:spPr bwMode="auto">
            <a:xfrm>
              <a:off x="3302" y="2265"/>
              <a:ext cx="181" cy="1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雨</a:t>
              </a:r>
            </a:p>
          </p:txBody>
        </p:sp>
        <p:sp>
          <p:nvSpPr>
            <p:cNvPr id="316571" name="Text Box 155"/>
            <p:cNvSpPr txBox="1">
              <a:spLocks noChangeArrowheads="1"/>
            </p:cNvSpPr>
            <p:nvPr/>
          </p:nvSpPr>
          <p:spPr bwMode="auto">
            <a:xfrm>
              <a:off x="2948" y="2257"/>
              <a:ext cx="181" cy="1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雪</a:t>
              </a:r>
            </a:p>
          </p:txBody>
        </p:sp>
        <p:sp>
          <p:nvSpPr>
            <p:cNvPr id="316572" name="Text Box 156"/>
            <p:cNvSpPr txBox="1">
              <a:spLocks noChangeArrowheads="1"/>
            </p:cNvSpPr>
            <p:nvPr/>
          </p:nvSpPr>
          <p:spPr bwMode="auto">
            <a:xfrm>
              <a:off x="3106" y="2558"/>
              <a:ext cx="341" cy="1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ノロノロ</a:t>
              </a:r>
            </a:p>
          </p:txBody>
        </p:sp>
        <p:sp>
          <p:nvSpPr>
            <p:cNvPr id="316573" name="Text Box 157"/>
            <p:cNvSpPr txBox="1">
              <a:spLocks noChangeArrowheads="1"/>
            </p:cNvSpPr>
            <p:nvPr/>
          </p:nvSpPr>
          <p:spPr bwMode="auto">
            <a:xfrm>
              <a:off x="2972" y="2631"/>
              <a:ext cx="181" cy="1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霧</a:t>
              </a:r>
            </a:p>
          </p:txBody>
        </p:sp>
        <p:sp>
          <p:nvSpPr>
            <p:cNvPr id="316574" name="Text Box 158"/>
            <p:cNvSpPr txBox="1">
              <a:spLocks noChangeArrowheads="1"/>
            </p:cNvSpPr>
            <p:nvPr/>
          </p:nvSpPr>
          <p:spPr bwMode="auto">
            <a:xfrm>
              <a:off x="2796" y="2631"/>
              <a:ext cx="256" cy="1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台風</a:t>
              </a:r>
            </a:p>
          </p:txBody>
        </p:sp>
        <p:sp>
          <p:nvSpPr>
            <p:cNvPr id="316575" name="Text Box 159"/>
            <p:cNvSpPr txBox="1">
              <a:spLocks noChangeArrowheads="1"/>
            </p:cNvSpPr>
            <p:nvPr/>
          </p:nvSpPr>
          <p:spPr bwMode="auto">
            <a:xfrm>
              <a:off x="3059" y="2365"/>
              <a:ext cx="350" cy="1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スリップ</a:t>
              </a:r>
            </a:p>
          </p:txBody>
        </p:sp>
        <p:sp>
          <p:nvSpPr>
            <p:cNvPr id="316576" name="Text Box 160"/>
            <p:cNvSpPr txBox="1">
              <a:spLocks noChangeArrowheads="1"/>
            </p:cNvSpPr>
            <p:nvPr/>
          </p:nvSpPr>
          <p:spPr bwMode="auto">
            <a:xfrm>
              <a:off x="3356" y="2497"/>
              <a:ext cx="256" cy="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sz="1000">
                  <a:latin typeface="Arial" charset="0"/>
                </a:rPr>
                <a:t>天候</a:t>
              </a:r>
            </a:p>
          </p:txBody>
        </p:sp>
        <p:sp>
          <p:nvSpPr>
            <p:cNvPr id="316577" name="Line 161"/>
            <p:cNvSpPr>
              <a:spLocks noChangeShapeType="1"/>
            </p:cNvSpPr>
            <p:nvPr/>
          </p:nvSpPr>
          <p:spPr bwMode="auto">
            <a:xfrm flipH="1" flipV="1">
              <a:off x="2847" y="2580"/>
              <a:ext cx="534" cy="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6578" name="Line 162"/>
            <p:cNvSpPr>
              <a:spLocks noChangeShapeType="1"/>
            </p:cNvSpPr>
            <p:nvPr/>
          </p:nvSpPr>
          <p:spPr bwMode="auto">
            <a:xfrm flipH="1">
              <a:off x="2991" y="2438"/>
              <a:ext cx="39" cy="131"/>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6579" name="Line 163"/>
            <p:cNvSpPr>
              <a:spLocks noChangeShapeType="1"/>
            </p:cNvSpPr>
            <p:nvPr/>
          </p:nvSpPr>
          <p:spPr bwMode="auto">
            <a:xfrm flipH="1">
              <a:off x="3339" y="2443"/>
              <a:ext cx="39" cy="131"/>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6580" name="Line 164"/>
            <p:cNvSpPr>
              <a:spLocks noChangeShapeType="1"/>
            </p:cNvSpPr>
            <p:nvPr/>
          </p:nvSpPr>
          <p:spPr bwMode="auto">
            <a:xfrm flipV="1">
              <a:off x="2913" y="2583"/>
              <a:ext cx="39" cy="131"/>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6581" name="Line 165"/>
            <p:cNvSpPr>
              <a:spLocks noChangeShapeType="1"/>
            </p:cNvSpPr>
            <p:nvPr/>
          </p:nvSpPr>
          <p:spPr bwMode="auto">
            <a:xfrm flipV="1">
              <a:off x="3043" y="2588"/>
              <a:ext cx="40" cy="131"/>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6582" name="Line 166"/>
            <p:cNvSpPr>
              <a:spLocks noChangeShapeType="1"/>
            </p:cNvSpPr>
            <p:nvPr/>
          </p:nvSpPr>
          <p:spPr bwMode="auto">
            <a:xfrm flipH="1">
              <a:off x="3017" y="2488"/>
              <a:ext cx="1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6583" name="Line 167"/>
            <p:cNvSpPr>
              <a:spLocks noChangeShapeType="1"/>
            </p:cNvSpPr>
            <p:nvPr/>
          </p:nvSpPr>
          <p:spPr bwMode="auto">
            <a:xfrm flipH="1">
              <a:off x="3057" y="2674"/>
              <a:ext cx="1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316584" name="Group 168"/>
          <p:cNvGrpSpPr>
            <a:grpSpLocks/>
          </p:cNvGrpSpPr>
          <p:nvPr/>
        </p:nvGrpSpPr>
        <p:grpSpPr bwMode="auto">
          <a:xfrm>
            <a:off x="4149725" y="4779963"/>
            <a:ext cx="1320800" cy="1177925"/>
            <a:chOff x="2606" y="3053"/>
            <a:chExt cx="767" cy="630"/>
          </a:xfrm>
        </p:grpSpPr>
        <p:sp>
          <p:nvSpPr>
            <p:cNvPr id="316585" name="Text Box 169"/>
            <p:cNvSpPr txBox="1">
              <a:spLocks noChangeArrowheads="1"/>
            </p:cNvSpPr>
            <p:nvPr/>
          </p:nvSpPr>
          <p:spPr bwMode="auto">
            <a:xfrm>
              <a:off x="2676" y="3136"/>
              <a:ext cx="181" cy="1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冬</a:t>
              </a:r>
            </a:p>
          </p:txBody>
        </p:sp>
        <p:sp>
          <p:nvSpPr>
            <p:cNvPr id="316586" name="Text Box 170"/>
            <p:cNvSpPr txBox="1">
              <a:spLocks noChangeArrowheads="1"/>
            </p:cNvSpPr>
            <p:nvPr/>
          </p:nvSpPr>
          <p:spPr bwMode="auto">
            <a:xfrm>
              <a:off x="2959" y="3212"/>
              <a:ext cx="251" cy="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寒い</a:t>
              </a:r>
            </a:p>
          </p:txBody>
        </p:sp>
        <p:sp>
          <p:nvSpPr>
            <p:cNvPr id="316587" name="Text Box 171"/>
            <p:cNvSpPr txBox="1">
              <a:spLocks noChangeArrowheads="1"/>
            </p:cNvSpPr>
            <p:nvPr/>
          </p:nvSpPr>
          <p:spPr bwMode="auto">
            <a:xfrm>
              <a:off x="2748" y="3053"/>
              <a:ext cx="426" cy="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起きにくい</a:t>
              </a:r>
            </a:p>
          </p:txBody>
        </p:sp>
        <p:sp>
          <p:nvSpPr>
            <p:cNvPr id="316588" name="Text Box 172"/>
            <p:cNvSpPr txBox="1">
              <a:spLocks noChangeArrowheads="1"/>
            </p:cNvSpPr>
            <p:nvPr/>
          </p:nvSpPr>
          <p:spPr bwMode="auto">
            <a:xfrm>
              <a:off x="2657" y="3503"/>
              <a:ext cx="180" cy="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夏</a:t>
              </a:r>
            </a:p>
          </p:txBody>
        </p:sp>
        <p:sp>
          <p:nvSpPr>
            <p:cNvPr id="316589" name="Text Box 173"/>
            <p:cNvSpPr txBox="1">
              <a:spLocks noChangeArrowheads="1"/>
            </p:cNvSpPr>
            <p:nvPr/>
          </p:nvSpPr>
          <p:spPr bwMode="auto">
            <a:xfrm>
              <a:off x="2846" y="3385"/>
              <a:ext cx="380" cy="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寝苦しい</a:t>
              </a:r>
            </a:p>
          </p:txBody>
        </p:sp>
        <p:sp>
          <p:nvSpPr>
            <p:cNvPr id="316590" name="Text Box 174"/>
            <p:cNvSpPr txBox="1">
              <a:spLocks noChangeArrowheads="1"/>
            </p:cNvSpPr>
            <p:nvPr/>
          </p:nvSpPr>
          <p:spPr bwMode="auto">
            <a:xfrm>
              <a:off x="3118" y="3356"/>
              <a:ext cx="255" cy="1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sz="1000">
                  <a:latin typeface="Arial" charset="0"/>
                </a:rPr>
                <a:t>季節</a:t>
              </a:r>
            </a:p>
          </p:txBody>
        </p:sp>
        <p:sp>
          <p:nvSpPr>
            <p:cNvPr id="316591" name="Line 175"/>
            <p:cNvSpPr>
              <a:spLocks noChangeShapeType="1"/>
            </p:cNvSpPr>
            <p:nvPr/>
          </p:nvSpPr>
          <p:spPr bwMode="auto">
            <a:xfrm flipH="1">
              <a:off x="2749" y="3351"/>
              <a:ext cx="236"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6592" name="Line 176"/>
            <p:cNvSpPr>
              <a:spLocks noChangeShapeType="1"/>
            </p:cNvSpPr>
            <p:nvPr/>
          </p:nvSpPr>
          <p:spPr bwMode="auto">
            <a:xfrm flipH="1" flipV="1">
              <a:off x="2606" y="3440"/>
              <a:ext cx="534" cy="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6593" name="Line 177"/>
            <p:cNvSpPr>
              <a:spLocks noChangeShapeType="1"/>
            </p:cNvSpPr>
            <p:nvPr/>
          </p:nvSpPr>
          <p:spPr bwMode="auto">
            <a:xfrm flipH="1">
              <a:off x="2720" y="3304"/>
              <a:ext cx="39" cy="131"/>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6594" name="Line 178"/>
            <p:cNvSpPr>
              <a:spLocks noChangeShapeType="1"/>
            </p:cNvSpPr>
            <p:nvPr/>
          </p:nvSpPr>
          <p:spPr bwMode="auto">
            <a:xfrm flipH="1">
              <a:off x="2903" y="3233"/>
              <a:ext cx="33" cy="108"/>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6595" name="Line 179"/>
            <p:cNvSpPr>
              <a:spLocks noChangeShapeType="1"/>
            </p:cNvSpPr>
            <p:nvPr/>
          </p:nvSpPr>
          <p:spPr bwMode="auto">
            <a:xfrm flipV="1">
              <a:off x="2760" y="3444"/>
              <a:ext cx="39" cy="131"/>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6596" name="Line 180"/>
            <p:cNvSpPr>
              <a:spLocks noChangeShapeType="1"/>
            </p:cNvSpPr>
            <p:nvPr/>
          </p:nvSpPr>
          <p:spPr bwMode="auto">
            <a:xfrm flipH="1">
              <a:off x="2780" y="3516"/>
              <a:ext cx="1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316597" name="Text Box 181"/>
          <p:cNvSpPr txBox="1">
            <a:spLocks noChangeArrowheads="1"/>
          </p:cNvSpPr>
          <p:nvPr/>
        </p:nvSpPr>
        <p:spPr bwMode="auto">
          <a:xfrm>
            <a:off x="6815138" y="4573588"/>
            <a:ext cx="412750" cy="311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900">
                <a:latin typeface="Arial" charset="0"/>
              </a:rPr>
              <a:t>食事</a:t>
            </a:r>
          </a:p>
        </p:txBody>
      </p:sp>
      <p:grpSp>
        <p:nvGrpSpPr>
          <p:cNvPr id="316598" name="Group 182"/>
          <p:cNvGrpSpPr>
            <a:grpSpLocks/>
          </p:cNvGrpSpPr>
          <p:nvPr/>
        </p:nvGrpSpPr>
        <p:grpSpPr bwMode="auto">
          <a:xfrm>
            <a:off x="5976938" y="3371850"/>
            <a:ext cx="1247775" cy="863600"/>
            <a:chOff x="3839" y="2124"/>
            <a:chExt cx="699" cy="544"/>
          </a:xfrm>
        </p:grpSpPr>
        <p:sp>
          <p:nvSpPr>
            <p:cNvPr id="316599" name="Text Box 183"/>
            <p:cNvSpPr txBox="1">
              <a:spLocks noChangeArrowheads="1"/>
            </p:cNvSpPr>
            <p:nvPr/>
          </p:nvSpPr>
          <p:spPr bwMode="auto">
            <a:xfrm>
              <a:off x="4173" y="2124"/>
              <a:ext cx="365"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のんびり</a:t>
              </a:r>
            </a:p>
          </p:txBody>
        </p:sp>
        <p:sp>
          <p:nvSpPr>
            <p:cNvPr id="316600" name="Text Box 184"/>
            <p:cNvSpPr txBox="1">
              <a:spLocks noChangeArrowheads="1"/>
            </p:cNvSpPr>
            <p:nvPr/>
          </p:nvSpPr>
          <p:spPr bwMode="auto">
            <a:xfrm>
              <a:off x="4068" y="2456"/>
              <a:ext cx="311"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ルーズ</a:t>
              </a:r>
            </a:p>
          </p:txBody>
        </p:sp>
        <p:sp>
          <p:nvSpPr>
            <p:cNvPr id="316601" name="Text Box 185"/>
            <p:cNvSpPr txBox="1">
              <a:spLocks noChangeArrowheads="1"/>
            </p:cNvSpPr>
            <p:nvPr/>
          </p:nvSpPr>
          <p:spPr bwMode="auto">
            <a:xfrm>
              <a:off x="3839" y="2361"/>
              <a:ext cx="251"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ja-JP" altLang="en-US" sz="1000">
                  <a:latin typeface="Arial" charset="0"/>
                </a:rPr>
                <a:t>性格</a:t>
              </a:r>
            </a:p>
          </p:txBody>
        </p:sp>
        <p:sp>
          <p:nvSpPr>
            <p:cNvPr id="316602" name="Line 186"/>
            <p:cNvSpPr>
              <a:spLocks noChangeShapeType="1"/>
            </p:cNvSpPr>
            <p:nvPr/>
          </p:nvSpPr>
          <p:spPr bwMode="auto">
            <a:xfrm>
              <a:off x="4054" y="2428"/>
              <a:ext cx="404" cy="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6603" name="Line 187"/>
            <p:cNvSpPr>
              <a:spLocks noChangeShapeType="1"/>
            </p:cNvSpPr>
            <p:nvPr/>
          </p:nvSpPr>
          <p:spPr bwMode="auto">
            <a:xfrm flipH="1">
              <a:off x="4298" y="2294"/>
              <a:ext cx="39" cy="13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6604" name="Line 188"/>
            <p:cNvSpPr>
              <a:spLocks noChangeShapeType="1"/>
            </p:cNvSpPr>
            <p:nvPr/>
          </p:nvSpPr>
          <p:spPr bwMode="auto">
            <a:xfrm flipV="1">
              <a:off x="4197" y="2427"/>
              <a:ext cx="39" cy="131"/>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316605" name="Group 189"/>
          <p:cNvGrpSpPr>
            <a:grpSpLocks/>
          </p:cNvGrpSpPr>
          <p:nvPr/>
        </p:nvGrpSpPr>
        <p:grpSpPr bwMode="auto">
          <a:xfrm>
            <a:off x="5584825" y="4403725"/>
            <a:ext cx="1306513" cy="915988"/>
            <a:chOff x="3658" y="2774"/>
            <a:chExt cx="694" cy="577"/>
          </a:xfrm>
        </p:grpSpPr>
        <p:sp>
          <p:nvSpPr>
            <p:cNvPr id="316606" name="Text Box 190"/>
            <p:cNvSpPr txBox="1">
              <a:spLocks noChangeArrowheads="1"/>
            </p:cNvSpPr>
            <p:nvPr/>
          </p:nvSpPr>
          <p:spPr bwMode="auto">
            <a:xfrm>
              <a:off x="3984" y="2774"/>
              <a:ext cx="368"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参画意識</a:t>
              </a:r>
            </a:p>
          </p:txBody>
        </p:sp>
        <p:sp>
          <p:nvSpPr>
            <p:cNvPr id="316607" name="Text Box 191"/>
            <p:cNvSpPr txBox="1">
              <a:spLocks noChangeArrowheads="1"/>
            </p:cNvSpPr>
            <p:nvPr/>
          </p:nvSpPr>
          <p:spPr bwMode="auto">
            <a:xfrm>
              <a:off x="3835" y="3139"/>
              <a:ext cx="368"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品質意識</a:t>
              </a:r>
            </a:p>
          </p:txBody>
        </p:sp>
        <p:sp>
          <p:nvSpPr>
            <p:cNvPr id="316608" name="Text Box 192"/>
            <p:cNvSpPr txBox="1">
              <a:spLocks noChangeArrowheads="1"/>
            </p:cNvSpPr>
            <p:nvPr/>
          </p:nvSpPr>
          <p:spPr bwMode="auto">
            <a:xfrm>
              <a:off x="3658" y="3010"/>
              <a:ext cx="233"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sz="1000">
                  <a:latin typeface="Arial" charset="0"/>
                </a:rPr>
                <a:t>意識</a:t>
              </a:r>
            </a:p>
          </p:txBody>
        </p:sp>
        <p:sp>
          <p:nvSpPr>
            <p:cNvPr id="316609" name="Line 193"/>
            <p:cNvSpPr>
              <a:spLocks noChangeShapeType="1"/>
            </p:cNvSpPr>
            <p:nvPr/>
          </p:nvSpPr>
          <p:spPr bwMode="auto">
            <a:xfrm>
              <a:off x="3865" y="3095"/>
              <a:ext cx="404" cy="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6610" name="Line 194"/>
            <p:cNvSpPr>
              <a:spLocks noChangeShapeType="1"/>
            </p:cNvSpPr>
            <p:nvPr/>
          </p:nvSpPr>
          <p:spPr bwMode="auto">
            <a:xfrm flipH="1">
              <a:off x="4109" y="2960"/>
              <a:ext cx="39" cy="131"/>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6611" name="Line 195"/>
            <p:cNvSpPr>
              <a:spLocks noChangeShapeType="1"/>
            </p:cNvSpPr>
            <p:nvPr/>
          </p:nvSpPr>
          <p:spPr bwMode="auto">
            <a:xfrm flipV="1">
              <a:off x="4008" y="3094"/>
              <a:ext cx="39" cy="13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316612" name="Group 196"/>
          <p:cNvGrpSpPr>
            <a:grpSpLocks/>
          </p:cNvGrpSpPr>
          <p:nvPr/>
        </p:nvGrpSpPr>
        <p:grpSpPr bwMode="auto">
          <a:xfrm>
            <a:off x="5140325" y="5300663"/>
            <a:ext cx="1363663" cy="1016000"/>
            <a:chOff x="3369" y="3341"/>
            <a:chExt cx="732" cy="558"/>
          </a:xfrm>
        </p:grpSpPr>
        <p:sp>
          <p:nvSpPr>
            <p:cNvPr id="316613" name="Text Box 197"/>
            <p:cNvSpPr txBox="1">
              <a:spLocks noChangeArrowheads="1"/>
            </p:cNvSpPr>
            <p:nvPr/>
          </p:nvSpPr>
          <p:spPr bwMode="auto">
            <a:xfrm>
              <a:off x="3671" y="3341"/>
              <a:ext cx="235" cy="1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疲労</a:t>
              </a:r>
            </a:p>
          </p:txBody>
        </p:sp>
        <p:sp>
          <p:nvSpPr>
            <p:cNvPr id="316614" name="Text Box 198"/>
            <p:cNvSpPr txBox="1">
              <a:spLocks noChangeArrowheads="1"/>
            </p:cNvSpPr>
            <p:nvPr/>
          </p:nvSpPr>
          <p:spPr bwMode="auto">
            <a:xfrm>
              <a:off x="3865" y="3351"/>
              <a:ext cx="236" cy="1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病気</a:t>
              </a:r>
            </a:p>
          </p:txBody>
        </p:sp>
        <p:sp>
          <p:nvSpPr>
            <p:cNvPr id="316615" name="Text Box 199"/>
            <p:cNvSpPr txBox="1">
              <a:spLocks noChangeArrowheads="1"/>
            </p:cNvSpPr>
            <p:nvPr/>
          </p:nvSpPr>
          <p:spPr bwMode="auto">
            <a:xfrm>
              <a:off x="3600" y="3714"/>
              <a:ext cx="410" cy="1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起こし忘れ</a:t>
              </a:r>
            </a:p>
          </p:txBody>
        </p:sp>
        <p:sp>
          <p:nvSpPr>
            <p:cNvPr id="316616" name="Text Box 200"/>
            <p:cNvSpPr txBox="1">
              <a:spLocks noChangeArrowheads="1"/>
            </p:cNvSpPr>
            <p:nvPr/>
          </p:nvSpPr>
          <p:spPr bwMode="auto">
            <a:xfrm>
              <a:off x="3369" y="3559"/>
              <a:ext cx="235"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sz="1000">
                  <a:latin typeface="Arial" charset="0"/>
                </a:rPr>
                <a:t>家族</a:t>
              </a:r>
            </a:p>
          </p:txBody>
        </p:sp>
        <p:sp>
          <p:nvSpPr>
            <p:cNvPr id="316617" name="Line 201"/>
            <p:cNvSpPr>
              <a:spLocks noChangeShapeType="1"/>
            </p:cNvSpPr>
            <p:nvPr/>
          </p:nvSpPr>
          <p:spPr bwMode="auto">
            <a:xfrm>
              <a:off x="3588" y="3645"/>
              <a:ext cx="510" cy="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6618" name="Line 202"/>
            <p:cNvSpPr>
              <a:spLocks noChangeShapeType="1"/>
            </p:cNvSpPr>
            <p:nvPr/>
          </p:nvSpPr>
          <p:spPr bwMode="auto">
            <a:xfrm flipV="1">
              <a:off x="3791" y="3651"/>
              <a:ext cx="40" cy="131"/>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6619" name="Line 203"/>
            <p:cNvSpPr>
              <a:spLocks noChangeShapeType="1"/>
            </p:cNvSpPr>
            <p:nvPr/>
          </p:nvSpPr>
          <p:spPr bwMode="auto">
            <a:xfrm flipH="1">
              <a:off x="3748" y="3520"/>
              <a:ext cx="40" cy="131"/>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6620" name="Line 204"/>
            <p:cNvSpPr>
              <a:spLocks noChangeShapeType="1"/>
            </p:cNvSpPr>
            <p:nvPr/>
          </p:nvSpPr>
          <p:spPr bwMode="auto">
            <a:xfrm flipH="1">
              <a:off x="3926" y="3521"/>
              <a:ext cx="39" cy="131"/>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316621" name="Group 205"/>
          <p:cNvGrpSpPr>
            <a:grpSpLocks/>
          </p:cNvGrpSpPr>
          <p:nvPr/>
        </p:nvGrpSpPr>
        <p:grpSpPr bwMode="auto">
          <a:xfrm>
            <a:off x="7050088" y="3543300"/>
            <a:ext cx="1169987" cy="1098550"/>
            <a:chOff x="4441" y="2234"/>
            <a:chExt cx="720" cy="574"/>
          </a:xfrm>
        </p:grpSpPr>
        <p:sp>
          <p:nvSpPr>
            <p:cNvPr id="316622" name="Text Box 206"/>
            <p:cNvSpPr txBox="1">
              <a:spLocks noChangeArrowheads="1"/>
            </p:cNvSpPr>
            <p:nvPr/>
          </p:nvSpPr>
          <p:spPr bwMode="auto">
            <a:xfrm>
              <a:off x="4592" y="2234"/>
              <a:ext cx="337" cy="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やる気</a:t>
              </a:r>
            </a:p>
          </p:txBody>
        </p:sp>
        <p:sp>
          <p:nvSpPr>
            <p:cNvPr id="316623" name="Text Box 207"/>
            <p:cNvSpPr txBox="1">
              <a:spLocks noChangeArrowheads="1"/>
            </p:cNvSpPr>
            <p:nvPr/>
          </p:nvSpPr>
          <p:spPr bwMode="auto">
            <a:xfrm>
              <a:off x="4457" y="2592"/>
              <a:ext cx="269" cy="1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自覚</a:t>
              </a:r>
            </a:p>
          </p:txBody>
        </p:sp>
        <p:sp>
          <p:nvSpPr>
            <p:cNvPr id="316624" name="Text Box 208"/>
            <p:cNvSpPr txBox="1">
              <a:spLocks noChangeArrowheads="1"/>
            </p:cNvSpPr>
            <p:nvPr/>
          </p:nvSpPr>
          <p:spPr bwMode="auto">
            <a:xfrm>
              <a:off x="4821" y="2452"/>
              <a:ext cx="340" cy="1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sz="1000">
                  <a:latin typeface="Arial" charset="0"/>
                </a:rPr>
                <a:t>心構え</a:t>
              </a:r>
            </a:p>
          </p:txBody>
        </p:sp>
        <p:sp>
          <p:nvSpPr>
            <p:cNvPr id="316625" name="Line 209"/>
            <p:cNvSpPr>
              <a:spLocks noChangeShapeType="1"/>
            </p:cNvSpPr>
            <p:nvPr/>
          </p:nvSpPr>
          <p:spPr bwMode="auto">
            <a:xfrm flipH="1">
              <a:off x="4441" y="2539"/>
              <a:ext cx="404" cy="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6626" name="Line 210"/>
            <p:cNvSpPr>
              <a:spLocks noChangeShapeType="1"/>
            </p:cNvSpPr>
            <p:nvPr/>
          </p:nvSpPr>
          <p:spPr bwMode="auto">
            <a:xfrm flipH="1">
              <a:off x="4685" y="2404"/>
              <a:ext cx="40" cy="131"/>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6627" name="Line 211"/>
            <p:cNvSpPr>
              <a:spLocks noChangeShapeType="1"/>
            </p:cNvSpPr>
            <p:nvPr/>
          </p:nvSpPr>
          <p:spPr bwMode="auto">
            <a:xfrm flipV="1">
              <a:off x="4585" y="2538"/>
              <a:ext cx="39" cy="13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6628" name="AutoShape 212"/>
            <p:cNvSpPr>
              <a:spLocks noChangeArrowheads="1"/>
            </p:cNvSpPr>
            <p:nvPr/>
          </p:nvSpPr>
          <p:spPr bwMode="auto">
            <a:xfrm>
              <a:off x="4470" y="2661"/>
              <a:ext cx="235" cy="147"/>
            </a:xfrm>
            <a:prstGeom prst="roundRect">
              <a:avLst>
                <a:gd name="adj" fmla="val 16667"/>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316629" name="Group 213"/>
          <p:cNvGrpSpPr>
            <a:grpSpLocks/>
          </p:cNvGrpSpPr>
          <p:nvPr/>
        </p:nvGrpSpPr>
        <p:grpSpPr bwMode="auto">
          <a:xfrm>
            <a:off x="6729413" y="4710113"/>
            <a:ext cx="1306512" cy="804862"/>
            <a:chOff x="4239" y="2969"/>
            <a:chExt cx="577" cy="435"/>
          </a:xfrm>
        </p:grpSpPr>
        <p:sp>
          <p:nvSpPr>
            <p:cNvPr id="316630" name="Text Box 214"/>
            <p:cNvSpPr txBox="1">
              <a:spLocks noChangeArrowheads="1"/>
            </p:cNvSpPr>
            <p:nvPr/>
          </p:nvSpPr>
          <p:spPr bwMode="auto">
            <a:xfrm>
              <a:off x="4443" y="2969"/>
              <a:ext cx="256" cy="1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ゆっくり</a:t>
              </a:r>
            </a:p>
          </p:txBody>
        </p:sp>
        <p:sp>
          <p:nvSpPr>
            <p:cNvPr id="316631" name="Text Box 215"/>
            <p:cNvSpPr txBox="1">
              <a:spLocks noChangeArrowheads="1"/>
            </p:cNvSpPr>
            <p:nvPr/>
          </p:nvSpPr>
          <p:spPr bwMode="auto">
            <a:xfrm>
              <a:off x="4448" y="3127"/>
              <a:ext cx="238" cy="1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のろい</a:t>
              </a:r>
            </a:p>
          </p:txBody>
        </p:sp>
        <p:sp>
          <p:nvSpPr>
            <p:cNvPr id="316632" name="Text Box 216"/>
            <p:cNvSpPr txBox="1">
              <a:spLocks noChangeArrowheads="1"/>
            </p:cNvSpPr>
            <p:nvPr/>
          </p:nvSpPr>
          <p:spPr bwMode="auto">
            <a:xfrm>
              <a:off x="4239" y="3222"/>
              <a:ext cx="193" cy="1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速度</a:t>
              </a:r>
            </a:p>
          </p:txBody>
        </p:sp>
        <p:sp>
          <p:nvSpPr>
            <p:cNvPr id="316633" name="Text Box 217"/>
            <p:cNvSpPr txBox="1">
              <a:spLocks noChangeArrowheads="1"/>
            </p:cNvSpPr>
            <p:nvPr/>
          </p:nvSpPr>
          <p:spPr bwMode="auto">
            <a:xfrm>
              <a:off x="4622" y="3091"/>
              <a:ext cx="194" cy="1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sz="1000">
                  <a:latin typeface="Arial" charset="0"/>
                </a:rPr>
                <a:t>動作</a:t>
              </a:r>
            </a:p>
          </p:txBody>
        </p:sp>
        <p:sp>
          <p:nvSpPr>
            <p:cNvPr id="316634" name="Line 218"/>
            <p:cNvSpPr>
              <a:spLocks noChangeShapeType="1"/>
            </p:cNvSpPr>
            <p:nvPr/>
          </p:nvSpPr>
          <p:spPr bwMode="auto">
            <a:xfrm flipH="1">
              <a:off x="4246" y="3176"/>
              <a:ext cx="404" cy="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6635" name="Line 219"/>
            <p:cNvSpPr>
              <a:spLocks noChangeShapeType="1"/>
            </p:cNvSpPr>
            <p:nvPr/>
          </p:nvSpPr>
          <p:spPr bwMode="auto">
            <a:xfrm flipH="1">
              <a:off x="4355" y="3041"/>
              <a:ext cx="39" cy="131"/>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6636" name="Line 220"/>
            <p:cNvSpPr>
              <a:spLocks noChangeShapeType="1"/>
            </p:cNvSpPr>
            <p:nvPr/>
          </p:nvSpPr>
          <p:spPr bwMode="auto">
            <a:xfrm flipV="1">
              <a:off x="4366" y="3175"/>
              <a:ext cx="39" cy="13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6637" name="Line 221"/>
            <p:cNvSpPr>
              <a:spLocks noChangeShapeType="1"/>
            </p:cNvSpPr>
            <p:nvPr/>
          </p:nvSpPr>
          <p:spPr bwMode="auto">
            <a:xfrm flipH="1">
              <a:off x="4381" y="3096"/>
              <a:ext cx="1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6638" name="Line 222"/>
            <p:cNvSpPr>
              <a:spLocks noChangeShapeType="1"/>
            </p:cNvSpPr>
            <p:nvPr/>
          </p:nvSpPr>
          <p:spPr bwMode="auto">
            <a:xfrm flipH="1">
              <a:off x="4386" y="3259"/>
              <a:ext cx="99"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316639" name="Text Box 223"/>
          <p:cNvSpPr txBox="1">
            <a:spLocks noChangeArrowheads="1"/>
          </p:cNvSpPr>
          <p:nvPr/>
        </p:nvSpPr>
        <p:spPr bwMode="auto">
          <a:xfrm>
            <a:off x="6953250" y="5692775"/>
            <a:ext cx="565150" cy="334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二日酔</a:t>
            </a:r>
          </a:p>
        </p:txBody>
      </p:sp>
      <p:sp>
        <p:nvSpPr>
          <p:cNvPr id="316640" name="Text Box 224"/>
          <p:cNvSpPr txBox="1">
            <a:spLocks noChangeArrowheads="1"/>
          </p:cNvSpPr>
          <p:nvPr/>
        </p:nvSpPr>
        <p:spPr bwMode="auto">
          <a:xfrm>
            <a:off x="6602413" y="5470525"/>
            <a:ext cx="6794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飲み過ぎ</a:t>
            </a:r>
          </a:p>
        </p:txBody>
      </p:sp>
      <p:sp>
        <p:nvSpPr>
          <p:cNvPr id="316641" name="Text Box 225"/>
          <p:cNvSpPr txBox="1">
            <a:spLocks noChangeArrowheads="1"/>
          </p:cNvSpPr>
          <p:nvPr/>
        </p:nvSpPr>
        <p:spPr bwMode="auto">
          <a:xfrm>
            <a:off x="6881813" y="6035675"/>
            <a:ext cx="439737" cy="334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悩み</a:t>
            </a:r>
          </a:p>
        </p:txBody>
      </p:sp>
      <p:sp>
        <p:nvSpPr>
          <p:cNvPr id="316642" name="Text Box 226"/>
          <p:cNvSpPr txBox="1">
            <a:spLocks noChangeArrowheads="1"/>
          </p:cNvSpPr>
          <p:nvPr/>
        </p:nvSpPr>
        <p:spPr bwMode="auto">
          <a:xfrm>
            <a:off x="6462713" y="6275388"/>
            <a:ext cx="4381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不眠</a:t>
            </a:r>
          </a:p>
        </p:txBody>
      </p:sp>
      <p:sp>
        <p:nvSpPr>
          <p:cNvPr id="316643" name="Text Box 227"/>
          <p:cNvSpPr txBox="1">
            <a:spLocks noChangeArrowheads="1"/>
          </p:cNvSpPr>
          <p:nvPr/>
        </p:nvSpPr>
        <p:spPr bwMode="auto">
          <a:xfrm>
            <a:off x="7431088" y="6154738"/>
            <a:ext cx="4381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麻雀</a:t>
            </a:r>
          </a:p>
        </p:txBody>
      </p:sp>
      <p:sp>
        <p:nvSpPr>
          <p:cNvPr id="316644" name="Text Box 228"/>
          <p:cNvSpPr txBox="1">
            <a:spLocks noChangeArrowheads="1"/>
          </p:cNvSpPr>
          <p:nvPr/>
        </p:nvSpPr>
        <p:spPr bwMode="auto">
          <a:xfrm>
            <a:off x="6943725" y="6313488"/>
            <a:ext cx="560388" cy="334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lnSpc>
                <a:spcPct val="160000"/>
              </a:lnSpc>
            </a:pPr>
            <a:r>
              <a:rPr lang="ja-JP" altLang="en-US" sz="1000">
                <a:latin typeface="Arial" charset="0"/>
              </a:rPr>
              <a:t>夜遊び</a:t>
            </a:r>
          </a:p>
        </p:txBody>
      </p:sp>
      <p:sp>
        <p:nvSpPr>
          <p:cNvPr id="316645" name="Text Box 229"/>
          <p:cNvSpPr txBox="1">
            <a:spLocks noChangeArrowheads="1"/>
          </p:cNvSpPr>
          <p:nvPr/>
        </p:nvSpPr>
        <p:spPr bwMode="auto">
          <a:xfrm>
            <a:off x="7672388" y="5922963"/>
            <a:ext cx="4381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sz="1000">
                <a:latin typeface="Arial" charset="0"/>
              </a:rPr>
              <a:t>体調</a:t>
            </a:r>
          </a:p>
        </p:txBody>
      </p:sp>
      <p:sp>
        <p:nvSpPr>
          <p:cNvPr id="316646" name="Line 230"/>
          <p:cNvSpPr>
            <a:spLocks noChangeShapeType="1"/>
          </p:cNvSpPr>
          <p:nvPr/>
        </p:nvSpPr>
        <p:spPr bwMode="auto">
          <a:xfrm flipH="1" flipV="1">
            <a:off x="6462713" y="6078538"/>
            <a:ext cx="1243012" cy="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6647" name="Line 231"/>
          <p:cNvSpPr>
            <a:spLocks noChangeShapeType="1"/>
          </p:cNvSpPr>
          <p:nvPr/>
        </p:nvSpPr>
        <p:spPr bwMode="auto">
          <a:xfrm flipH="1">
            <a:off x="6719888" y="5803900"/>
            <a:ext cx="76200" cy="252413"/>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6648" name="Line 232"/>
          <p:cNvSpPr>
            <a:spLocks noChangeShapeType="1"/>
          </p:cNvSpPr>
          <p:nvPr/>
        </p:nvSpPr>
        <p:spPr bwMode="auto">
          <a:xfrm flipV="1">
            <a:off x="6718300" y="6086475"/>
            <a:ext cx="76200" cy="25400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6649" name="Line 233"/>
          <p:cNvSpPr>
            <a:spLocks noChangeShapeType="1"/>
          </p:cNvSpPr>
          <p:nvPr/>
        </p:nvSpPr>
        <p:spPr bwMode="auto">
          <a:xfrm flipV="1">
            <a:off x="7264400" y="6096000"/>
            <a:ext cx="76200" cy="25400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6650" name="Line 234"/>
          <p:cNvSpPr>
            <a:spLocks noChangeShapeType="1"/>
          </p:cNvSpPr>
          <p:nvPr/>
        </p:nvSpPr>
        <p:spPr bwMode="auto">
          <a:xfrm flipH="1">
            <a:off x="6769100" y="5907088"/>
            <a:ext cx="19685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6651" name="Line 235"/>
          <p:cNvSpPr>
            <a:spLocks noChangeShapeType="1"/>
          </p:cNvSpPr>
          <p:nvPr/>
        </p:nvSpPr>
        <p:spPr bwMode="auto">
          <a:xfrm flipH="1">
            <a:off x="6742113" y="6264275"/>
            <a:ext cx="19685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6652" name="Line 236"/>
          <p:cNvSpPr>
            <a:spLocks noChangeShapeType="1"/>
          </p:cNvSpPr>
          <p:nvPr/>
        </p:nvSpPr>
        <p:spPr bwMode="auto">
          <a:xfrm flipH="1">
            <a:off x="7283450" y="6256338"/>
            <a:ext cx="19685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6653" name="AutoShape 237"/>
          <p:cNvSpPr>
            <a:spLocks noChangeArrowheads="1"/>
          </p:cNvSpPr>
          <p:nvPr/>
        </p:nvSpPr>
        <p:spPr bwMode="auto">
          <a:xfrm>
            <a:off x="7696200" y="5942013"/>
            <a:ext cx="439738" cy="295275"/>
          </a:xfrm>
          <a:prstGeom prst="roundRect">
            <a:avLst>
              <a:gd name="adj" fmla="val 16667"/>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6654" name="Text Box 238"/>
          <p:cNvSpPr txBox="1">
            <a:spLocks noChangeArrowheads="1"/>
          </p:cNvSpPr>
          <p:nvPr/>
        </p:nvSpPr>
        <p:spPr bwMode="auto">
          <a:xfrm>
            <a:off x="8556625" y="2246313"/>
            <a:ext cx="422275" cy="2341562"/>
          </a:xfrm>
          <a:prstGeom prst="rect">
            <a:avLst/>
          </a:prstGeom>
          <a:solidFill>
            <a:schemeClr val="bg1"/>
          </a:solidFill>
          <a:ln w="25400"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p>
            <a:pPr>
              <a:spcBef>
                <a:spcPct val="50000"/>
              </a:spcBef>
            </a:pPr>
            <a:r>
              <a:rPr lang="ja-JP" altLang="en-US" b="1">
                <a:latin typeface="Arial" charset="0"/>
              </a:rPr>
              <a:t>遅　　　　　刻</a:t>
            </a:r>
          </a:p>
        </p:txBody>
      </p:sp>
      <p:sp>
        <p:nvSpPr>
          <p:cNvPr id="316655" name="Text Box 239"/>
          <p:cNvSpPr txBox="1">
            <a:spLocks noChangeArrowheads="1"/>
          </p:cNvSpPr>
          <p:nvPr/>
        </p:nvSpPr>
        <p:spPr bwMode="auto">
          <a:xfrm>
            <a:off x="1497013" y="190500"/>
            <a:ext cx="498475" cy="28416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ja-JP" altLang="en-US" sz="1200">
                <a:solidFill>
                  <a:schemeClr val="accent2"/>
                </a:solidFill>
                <a:latin typeface="Arial" charset="0"/>
              </a:rPr>
              <a:t>道路</a:t>
            </a:r>
          </a:p>
        </p:txBody>
      </p:sp>
      <p:sp>
        <p:nvSpPr>
          <p:cNvPr id="316656" name="Line 240"/>
          <p:cNvSpPr>
            <a:spLocks noChangeShapeType="1"/>
          </p:cNvSpPr>
          <p:nvPr/>
        </p:nvSpPr>
        <p:spPr bwMode="auto">
          <a:xfrm>
            <a:off x="1751013" y="465138"/>
            <a:ext cx="896937" cy="2936875"/>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6657" name="Line 241"/>
          <p:cNvSpPr>
            <a:spLocks noChangeShapeType="1"/>
          </p:cNvSpPr>
          <p:nvPr/>
        </p:nvSpPr>
        <p:spPr bwMode="auto">
          <a:xfrm>
            <a:off x="1089025" y="2386013"/>
            <a:ext cx="1228725" cy="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6658" name="Line 242"/>
          <p:cNvSpPr>
            <a:spLocks noChangeShapeType="1"/>
          </p:cNvSpPr>
          <p:nvPr/>
        </p:nvSpPr>
        <p:spPr bwMode="auto">
          <a:xfrm flipH="1" flipV="1">
            <a:off x="2513013" y="2905125"/>
            <a:ext cx="846137" cy="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6659" name="Line 243"/>
          <p:cNvSpPr>
            <a:spLocks noChangeShapeType="1"/>
          </p:cNvSpPr>
          <p:nvPr/>
        </p:nvSpPr>
        <p:spPr bwMode="auto">
          <a:xfrm flipH="1" flipV="1">
            <a:off x="2119313" y="1673225"/>
            <a:ext cx="846137" cy="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6660" name="Line 244"/>
          <p:cNvSpPr>
            <a:spLocks noChangeShapeType="1"/>
          </p:cNvSpPr>
          <p:nvPr/>
        </p:nvSpPr>
        <p:spPr bwMode="auto">
          <a:xfrm>
            <a:off x="1012825" y="1166813"/>
            <a:ext cx="923925" cy="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6661" name="Rectangle 245"/>
          <p:cNvSpPr>
            <a:spLocks noChangeArrowheads="1"/>
          </p:cNvSpPr>
          <p:nvPr/>
        </p:nvSpPr>
        <p:spPr bwMode="auto">
          <a:xfrm>
            <a:off x="200025" y="915988"/>
            <a:ext cx="2255838" cy="1066800"/>
          </a:xfrm>
          <a:prstGeom prst="rect">
            <a:avLst/>
          </a:prstGeom>
          <a:solidFill>
            <a:schemeClr val="bg1"/>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6662" name="Text Box 246"/>
          <p:cNvSpPr txBox="1">
            <a:spLocks noChangeArrowheads="1"/>
          </p:cNvSpPr>
          <p:nvPr/>
        </p:nvSpPr>
        <p:spPr bwMode="auto">
          <a:xfrm>
            <a:off x="458788" y="1000125"/>
            <a:ext cx="1927225" cy="701675"/>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2000" b="1">
                <a:ea typeface="HGP創英角ﾎﾟｯﾌﾟ体" pitchFamily="50" charset="-128"/>
              </a:rPr>
              <a:t>完成した</a:t>
            </a:r>
            <a:br>
              <a:rPr lang="ja-JP" altLang="en-US" sz="2000" b="1">
                <a:ea typeface="HGP創英角ﾎﾟｯﾌﾟ体" pitchFamily="50" charset="-128"/>
              </a:rPr>
            </a:br>
            <a:r>
              <a:rPr lang="ja-JP" altLang="en-US" sz="2000" b="1">
                <a:ea typeface="HGP創英角ﾎﾟｯﾌﾟ体" pitchFamily="50" charset="-128"/>
              </a:rPr>
              <a:t>特性要因図</a:t>
            </a:r>
          </a:p>
        </p:txBody>
      </p:sp>
      <p:sp>
        <p:nvSpPr>
          <p:cNvPr id="316664" name="Text Box 248"/>
          <p:cNvSpPr txBox="1">
            <a:spLocks noChangeArrowheads="1"/>
          </p:cNvSpPr>
          <p:nvPr/>
        </p:nvSpPr>
        <p:spPr bwMode="auto">
          <a:xfrm>
            <a:off x="8405813" y="100013"/>
            <a:ext cx="7381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a:t>P</a:t>
            </a:r>
            <a:r>
              <a:rPr lang="ja-JP" altLang="en-US" sz="1600"/>
              <a:t>５８</a:t>
            </a: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7442" name="Group 2"/>
          <p:cNvGrpSpPr>
            <a:grpSpLocks/>
          </p:cNvGrpSpPr>
          <p:nvPr/>
        </p:nvGrpSpPr>
        <p:grpSpPr bwMode="auto">
          <a:xfrm>
            <a:off x="260350" y="1714500"/>
            <a:ext cx="8426450" cy="2195513"/>
            <a:chOff x="164" y="1080"/>
            <a:chExt cx="5308" cy="1383"/>
          </a:xfrm>
        </p:grpSpPr>
        <p:sp>
          <p:nvSpPr>
            <p:cNvPr id="317443" name="Rectangle 3"/>
            <p:cNvSpPr>
              <a:spLocks noChangeArrowheads="1"/>
            </p:cNvSpPr>
            <p:nvPr/>
          </p:nvSpPr>
          <p:spPr bwMode="auto">
            <a:xfrm>
              <a:off x="225" y="1080"/>
              <a:ext cx="5247" cy="1296"/>
            </a:xfrm>
            <a:prstGeom prst="rect">
              <a:avLst/>
            </a:prstGeom>
            <a:solidFill>
              <a:schemeClr val="bg1"/>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7444" name="Rectangle 4"/>
            <p:cNvSpPr>
              <a:spLocks noChangeArrowheads="1"/>
            </p:cNvSpPr>
            <p:nvPr/>
          </p:nvSpPr>
          <p:spPr bwMode="auto">
            <a:xfrm>
              <a:off x="164" y="1261"/>
              <a:ext cx="5277" cy="12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lnSpc>
                  <a:spcPct val="120000"/>
                </a:lnSpc>
                <a:spcBef>
                  <a:spcPct val="50000"/>
                </a:spcBef>
              </a:pPr>
              <a:r>
                <a:rPr lang="ja-JP" altLang="en-US" sz="2000" b="1">
                  <a:latin typeface="Arial" charset="0"/>
                </a:rPr>
                <a:t>　　　①１人より多人数の方がアイデアが数多く出る</a:t>
              </a:r>
            </a:p>
            <a:p>
              <a:pPr algn="l">
                <a:lnSpc>
                  <a:spcPct val="120000"/>
                </a:lnSpc>
                <a:spcBef>
                  <a:spcPct val="50000"/>
                </a:spcBef>
              </a:pPr>
              <a:r>
                <a:rPr lang="ja-JP" altLang="en-US" sz="2000" b="1">
                  <a:latin typeface="Arial" charset="0"/>
                </a:rPr>
                <a:t>　　　②アイデアの数は多くなれば、質の高いアイデアが出る可能性が高い</a:t>
              </a:r>
            </a:p>
            <a:p>
              <a:pPr algn="l">
                <a:lnSpc>
                  <a:spcPct val="120000"/>
                </a:lnSpc>
                <a:spcBef>
                  <a:spcPct val="50000"/>
                </a:spcBef>
              </a:pPr>
              <a:r>
                <a:rPr lang="ja-JP" altLang="en-US" sz="2000" b="1">
                  <a:latin typeface="Arial" charset="0"/>
                </a:rPr>
                <a:t>　　　③アイデアは批判されなければ多く出る</a:t>
              </a:r>
            </a:p>
            <a:p>
              <a:pPr algn="l">
                <a:lnSpc>
                  <a:spcPct val="120000"/>
                </a:lnSpc>
                <a:spcBef>
                  <a:spcPct val="50000"/>
                </a:spcBef>
              </a:pPr>
              <a:endParaRPr lang="ja-JP" altLang="en-US" sz="800" b="1">
                <a:latin typeface="Arial" charset="0"/>
              </a:endParaRPr>
            </a:p>
            <a:p>
              <a:pPr algn="l">
                <a:lnSpc>
                  <a:spcPct val="120000"/>
                </a:lnSpc>
                <a:spcBef>
                  <a:spcPct val="50000"/>
                </a:spcBef>
              </a:pPr>
              <a:endParaRPr lang="en-US" altLang="ja-JP" sz="800" b="1">
                <a:solidFill>
                  <a:srgbClr val="0033CC"/>
                </a:solidFill>
                <a:latin typeface="Arial" charset="0"/>
              </a:endParaRPr>
            </a:p>
          </p:txBody>
        </p:sp>
      </p:grpSp>
      <p:sp>
        <p:nvSpPr>
          <p:cNvPr id="317445" name="Text Box 5"/>
          <p:cNvSpPr txBox="1">
            <a:spLocks noChangeArrowheads="1"/>
          </p:cNvSpPr>
          <p:nvPr/>
        </p:nvSpPr>
        <p:spPr bwMode="auto">
          <a:xfrm>
            <a:off x="431800" y="317500"/>
            <a:ext cx="5854700" cy="579438"/>
          </a:xfrm>
          <a:prstGeom prst="rect">
            <a:avLst/>
          </a:prstGeom>
          <a:solidFill>
            <a:srgbClr val="FF99CC"/>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3200" b="1">
                <a:solidFill>
                  <a:schemeClr val="bg1"/>
                </a:solidFill>
                <a:latin typeface="Arial" charset="0"/>
                <a:ea typeface="HGP創英角ﾎﾟｯﾌﾟ体" pitchFamily="50" charset="-128"/>
              </a:rPr>
              <a:t>８．</a:t>
            </a:r>
            <a:r>
              <a:rPr lang="ja-JP" altLang="en-US" sz="3200" b="1">
                <a:solidFill>
                  <a:schemeClr val="bg1"/>
                </a:solidFill>
                <a:effectLst>
                  <a:outerShdw blurRad="38100" dist="38100" dir="2700000" algn="tl">
                    <a:srgbClr val="000000"/>
                  </a:outerShdw>
                </a:effectLst>
                <a:latin typeface="Arial" charset="0"/>
                <a:ea typeface="HGP創英角ﾎﾟｯﾌﾟ体" pitchFamily="50" charset="-128"/>
              </a:rPr>
              <a:t>ブレーン・ストーミングとは</a:t>
            </a:r>
          </a:p>
        </p:txBody>
      </p:sp>
      <p:grpSp>
        <p:nvGrpSpPr>
          <p:cNvPr id="317447" name="Group 7"/>
          <p:cNvGrpSpPr>
            <a:grpSpLocks/>
          </p:cNvGrpSpPr>
          <p:nvPr/>
        </p:nvGrpSpPr>
        <p:grpSpPr bwMode="auto">
          <a:xfrm>
            <a:off x="371475" y="4343400"/>
            <a:ext cx="8286750" cy="1528763"/>
            <a:chOff x="234" y="2736"/>
            <a:chExt cx="5220" cy="963"/>
          </a:xfrm>
        </p:grpSpPr>
        <p:sp>
          <p:nvSpPr>
            <p:cNvPr id="317448" name="Rectangle 8"/>
            <p:cNvSpPr>
              <a:spLocks noChangeArrowheads="1"/>
            </p:cNvSpPr>
            <p:nvPr/>
          </p:nvSpPr>
          <p:spPr bwMode="auto">
            <a:xfrm>
              <a:off x="234" y="3051"/>
              <a:ext cx="5220" cy="648"/>
            </a:xfrm>
            <a:prstGeom prst="rect">
              <a:avLst/>
            </a:prstGeom>
            <a:solidFill>
              <a:schemeClr val="bg1"/>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7449" name="Text Box 9"/>
            <p:cNvSpPr txBox="1">
              <a:spLocks noChangeArrowheads="1"/>
            </p:cNvSpPr>
            <p:nvPr/>
          </p:nvSpPr>
          <p:spPr bwMode="auto">
            <a:xfrm>
              <a:off x="378" y="3240"/>
              <a:ext cx="481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nSpc>
                  <a:spcPct val="120000"/>
                </a:lnSpc>
                <a:spcBef>
                  <a:spcPct val="50000"/>
                </a:spcBef>
              </a:pPr>
              <a:r>
                <a:rPr lang="ja-JP" altLang="en-US" sz="2000" b="1">
                  <a:latin typeface="Arial" charset="0"/>
                </a:rPr>
                <a:t>　　　①批判厳禁　　　②自由奔放　　　③量を求む　　　④結合改善</a:t>
              </a:r>
              <a:endParaRPr lang="ja-JP" altLang="en-US" sz="1400"/>
            </a:p>
          </p:txBody>
        </p:sp>
        <p:sp>
          <p:nvSpPr>
            <p:cNvPr id="317450" name="Text Box 10"/>
            <p:cNvSpPr txBox="1">
              <a:spLocks noChangeArrowheads="1"/>
            </p:cNvSpPr>
            <p:nvPr/>
          </p:nvSpPr>
          <p:spPr bwMode="auto">
            <a:xfrm>
              <a:off x="369" y="2736"/>
              <a:ext cx="4572" cy="3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nSpc>
                  <a:spcPct val="120000"/>
                </a:lnSpc>
                <a:spcBef>
                  <a:spcPct val="50000"/>
                </a:spcBef>
              </a:pPr>
              <a:r>
                <a:rPr lang="ja-JP" altLang="en-US" b="1">
                  <a:solidFill>
                    <a:srgbClr val="0033CC"/>
                  </a:solidFill>
                  <a:latin typeface="Arial" charset="0"/>
                </a:rPr>
                <a:t>　　　</a:t>
              </a:r>
              <a:r>
                <a:rPr lang="en-US" altLang="ja-JP" b="1">
                  <a:solidFill>
                    <a:srgbClr val="0033CC"/>
                  </a:solidFill>
                  <a:latin typeface="Arial" charset="0"/>
                </a:rPr>
                <a:t>《</a:t>
              </a:r>
              <a:r>
                <a:rPr lang="ja-JP" altLang="en-US" b="1">
                  <a:solidFill>
                    <a:srgbClr val="0033CC"/>
                  </a:solidFill>
                  <a:latin typeface="Arial" charset="0"/>
                </a:rPr>
                <a:t>ブレーン・ストーミングの４つの規則</a:t>
              </a:r>
              <a:r>
                <a:rPr lang="en-US" altLang="ja-JP" b="1">
                  <a:solidFill>
                    <a:srgbClr val="0033CC"/>
                  </a:solidFill>
                  <a:latin typeface="Arial" charset="0"/>
                </a:rPr>
                <a:t>》</a:t>
              </a:r>
              <a:endParaRPr lang="en-US" altLang="ja-JP" sz="1400"/>
            </a:p>
          </p:txBody>
        </p:sp>
      </p:grpSp>
      <p:sp>
        <p:nvSpPr>
          <p:cNvPr id="317451" name="Text Box 11"/>
          <p:cNvSpPr txBox="1">
            <a:spLocks noChangeArrowheads="1"/>
          </p:cNvSpPr>
          <p:nvPr/>
        </p:nvSpPr>
        <p:spPr bwMode="auto">
          <a:xfrm>
            <a:off x="1200150" y="1057275"/>
            <a:ext cx="7015163" cy="676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nSpc>
                <a:spcPct val="120000"/>
              </a:lnSpc>
              <a:spcBef>
                <a:spcPct val="50000"/>
              </a:spcBef>
            </a:pPr>
            <a:r>
              <a:rPr lang="ja-JP" altLang="en-US" sz="2000" b="1">
                <a:latin typeface="Arial" charset="0"/>
              </a:rPr>
              <a:t>　</a:t>
            </a:r>
            <a:r>
              <a:rPr lang="ja-JP" altLang="en-US" sz="3200" b="1" i="1">
                <a:solidFill>
                  <a:srgbClr val="FF0000"/>
                </a:solidFill>
                <a:latin typeface="Arial" charset="0"/>
              </a:rPr>
              <a:t>ｂｒａｉｎ（</a:t>
            </a:r>
            <a:r>
              <a:rPr lang="ja-JP" altLang="en-US" b="1" i="1">
                <a:solidFill>
                  <a:srgbClr val="FF0000"/>
                </a:solidFill>
                <a:latin typeface="Arial" charset="0"/>
              </a:rPr>
              <a:t>頭脳）　</a:t>
            </a:r>
            <a:r>
              <a:rPr lang="ja-JP" altLang="en-US" sz="3200" b="1" i="1">
                <a:solidFill>
                  <a:srgbClr val="FF0000"/>
                </a:solidFill>
                <a:latin typeface="Arial" charset="0"/>
              </a:rPr>
              <a:t>ｓｔｏｒｍｉｎｇ</a:t>
            </a:r>
            <a:r>
              <a:rPr lang="ja-JP" altLang="en-US" b="1" i="1">
                <a:solidFill>
                  <a:srgbClr val="FF0000"/>
                </a:solidFill>
                <a:latin typeface="Arial" charset="0"/>
              </a:rPr>
              <a:t>（嵐を起こす）</a:t>
            </a:r>
            <a:endParaRPr lang="ja-JP" altLang="en-US" sz="1400"/>
          </a:p>
        </p:txBody>
      </p:sp>
      <p:pic>
        <p:nvPicPr>
          <p:cNvPr id="317452" name="Picture 1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61213" y="636588"/>
            <a:ext cx="1763712" cy="1895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17453" name="Text Box 13"/>
          <p:cNvSpPr txBox="1">
            <a:spLocks noChangeArrowheads="1"/>
          </p:cNvSpPr>
          <p:nvPr/>
        </p:nvSpPr>
        <p:spPr bwMode="auto">
          <a:xfrm>
            <a:off x="8405813" y="100013"/>
            <a:ext cx="7381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a:t>P</a:t>
            </a:r>
            <a:r>
              <a:rPr lang="ja-JP" altLang="en-US" sz="1600"/>
              <a:t>５９</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17451"/>
                                        </p:tgtEl>
                                        <p:attrNameLst>
                                          <p:attrName>style.visibility</p:attrName>
                                        </p:attrNameLst>
                                      </p:cBhvr>
                                      <p:to>
                                        <p:strVal val="visible"/>
                                      </p:to>
                                    </p:set>
                                    <p:anim calcmode="lin" valueType="num">
                                      <p:cBhvr additive="base">
                                        <p:cTn id="7" dur="500" fill="hold"/>
                                        <p:tgtEl>
                                          <p:spTgt spid="317451"/>
                                        </p:tgtEl>
                                        <p:attrNameLst>
                                          <p:attrName>ppt_x</p:attrName>
                                        </p:attrNameLst>
                                      </p:cBhvr>
                                      <p:tavLst>
                                        <p:tav tm="0">
                                          <p:val>
                                            <p:strVal val="0-#ppt_w/2"/>
                                          </p:val>
                                        </p:tav>
                                        <p:tav tm="100000">
                                          <p:val>
                                            <p:strVal val="#ppt_x"/>
                                          </p:val>
                                        </p:tav>
                                      </p:tavLst>
                                    </p:anim>
                                    <p:anim calcmode="lin" valueType="num">
                                      <p:cBhvr additive="base">
                                        <p:cTn id="8" dur="500" fill="hold"/>
                                        <p:tgtEl>
                                          <p:spTgt spid="317451"/>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317442"/>
                                        </p:tgtEl>
                                        <p:attrNameLst>
                                          <p:attrName>style.visibility</p:attrName>
                                        </p:attrNameLst>
                                      </p:cBhvr>
                                      <p:to>
                                        <p:strVal val="visible"/>
                                      </p:to>
                                    </p:set>
                                    <p:anim calcmode="lin" valueType="num">
                                      <p:cBhvr additive="base">
                                        <p:cTn id="13" dur="500" fill="hold"/>
                                        <p:tgtEl>
                                          <p:spTgt spid="317442"/>
                                        </p:tgtEl>
                                        <p:attrNameLst>
                                          <p:attrName>ppt_x</p:attrName>
                                        </p:attrNameLst>
                                      </p:cBhvr>
                                      <p:tavLst>
                                        <p:tav tm="0">
                                          <p:val>
                                            <p:strVal val="0-#ppt_w/2"/>
                                          </p:val>
                                        </p:tav>
                                        <p:tav tm="100000">
                                          <p:val>
                                            <p:strVal val="#ppt_x"/>
                                          </p:val>
                                        </p:tav>
                                      </p:tavLst>
                                    </p:anim>
                                    <p:anim calcmode="lin" valueType="num">
                                      <p:cBhvr additive="base">
                                        <p:cTn id="14" dur="500" fill="hold"/>
                                        <p:tgtEl>
                                          <p:spTgt spid="317442"/>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317447"/>
                                        </p:tgtEl>
                                        <p:attrNameLst>
                                          <p:attrName>style.visibility</p:attrName>
                                        </p:attrNameLst>
                                      </p:cBhvr>
                                      <p:to>
                                        <p:strVal val="visible"/>
                                      </p:to>
                                    </p:set>
                                    <p:anim calcmode="lin" valueType="num">
                                      <p:cBhvr additive="base">
                                        <p:cTn id="19" dur="500" fill="hold"/>
                                        <p:tgtEl>
                                          <p:spTgt spid="317447"/>
                                        </p:tgtEl>
                                        <p:attrNameLst>
                                          <p:attrName>ppt_x</p:attrName>
                                        </p:attrNameLst>
                                      </p:cBhvr>
                                      <p:tavLst>
                                        <p:tav tm="0">
                                          <p:val>
                                            <p:strVal val="0-#ppt_w/2"/>
                                          </p:val>
                                        </p:tav>
                                        <p:tav tm="100000">
                                          <p:val>
                                            <p:strVal val="#ppt_x"/>
                                          </p:val>
                                        </p:tav>
                                      </p:tavLst>
                                    </p:anim>
                                    <p:anim calcmode="lin" valueType="num">
                                      <p:cBhvr additive="base">
                                        <p:cTn id="20" dur="500" fill="hold"/>
                                        <p:tgtEl>
                                          <p:spTgt spid="31744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51"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33" name="Text Box 5"/>
          <p:cNvSpPr txBox="1">
            <a:spLocks noChangeArrowheads="1"/>
          </p:cNvSpPr>
          <p:nvPr/>
        </p:nvSpPr>
        <p:spPr bwMode="auto">
          <a:xfrm>
            <a:off x="98425" y="111125"/>
            <a:ext cx="4405313" cy="531813"/>
          </a:xfrm>
          <a:prstGeom prst="rect">
            <a:avLst/>
          </a:prstGeom>
          <a:solidFill>
            <a:srgbClr val="FFC1C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r>
              <a:rPr lang="ja-JP" altLang="en-US" sz="2800" b="1">
                <a:effectLst>
                  <a:outerShdw blurRad="38100" dist="38100" dir="2700000" algn="tl">
                    <a:srgbClr val="FFFFFF"/>
                  </a:outerShdw>
                </a:effectLst>
                <a:ea typeface="HG創英角ﾎﾟｯﾌﾟ体" pitchFamily="49" charset="-128"/>
              </a:rPr>
              <a:t>手順３．活動計画の作成</a:t>
            </a:r>
          </a:p>
        </p:txBody>
      </p:sp>
      <p:sp>
        <p:nvSpPr>
          <p:cNvPr id="201734" name="Text Box 6"/>
          <p:cNvSpPr txBox="1">
            <a:spLocks noChangeArrowheads="1"/>
          </p:cNvSpPr>
          <p:nvPr/>
        </p:nvSpPr>
        <p:spPr bwMode="auto">
          <a:xfrm>
            <a:off x="4887913" y="1233488"/>
            <a:ext cx="3775075" cy="955675"/>
          </a:xfrm>
          <a:prstGeom prst="rect">
            <a:avLst/>
          </a:prstGeom>
          <a:solidFill>
            <a:srgbClr val="336600"/>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solidFill>
                  <a:schemeClr val="bg1"/>
                </a:solidFill>
              </a:rPr>
              <a:t>よく使われる手法</a:t>
            </a:r>
          </a:p>
          <a:p>
            <a:pPr>
              <a:spcBef>
                <a:spcPct val="50000"/>
              </a:spcBef>
            </a:pPr>
            <a:r>
              <a:rPr lang="ja-JP" altLang="en-US" sz="1400" b="1">
                <a:solidFill>
                  <a:schemeClr val="bg1"/>
                </a:solidFill>
              </a:rPr>
              <a:t>    ▼ガントチャート（バーチャート）など</a:t>
            </a:r>
          </a:p>
          <a:p>
            <a:pPr>
              <a:spcBef>
                <a:spcPct val="50000"/>
              </a:spcBef>
            </a:pPr>
            <a:r>
              <a:rPr lang="ja-JP" altLang="en-US" sz="1400" b="1"/>
              <a:t>          </a:t>
            </a:r>
          </a:p>
        </p:txBody>
      </p:sp>
      <p:grpSp>
        <p:nvGrpSpPr>
          <p:cNvPr id="201807" name="Group 79"/>
          <p:cNvGrpSpPr>
            <a:grpSpLocks/>
          </p:cNvGrpSpPr>
          <p:nvPr/>
        </p:nvGrpSpPr>
        <p:grpSpPr bwMode="auto">
          <a:xfrm>
            <a:off x="430213" y="2930525"/>
            <a:ext cx="8215312" cy="3584575"/>
            <a:chOff x="271" y="1846"/>
            <a:chExt cx="5175" cy="2258"/>
          </a:xfrm>
        </p:grpSpPr>
        <p:sp>
          <p:nvSpPr>
            <p:cNvPr id="201738" name="Rectangle 10"/>
            <p:cNvSpPr>
              <a:spLocks noChangeArrowheads="1"/>
            </p:cNvSpPr>
            <p:nvPr/>
          </p:nvSpPr>
          <p:spPr bwMode="auto">
            <a:xfrm>
              <a:off x="274" y="2056"/>
              <a:ext cx="5166" cy="2048"/>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1740" name="Line 12"/>
            <p:cNvSpPr>
              <a:spLocks noChangeShapeType="1"/>
            </p:cNvSpPr>
            <p:nvPr/>
          </p:nvSpPr>
          <p:spPr bwMode="auto">
            <a:xfrm>
              <a:off x="4197" y="2057"/>
              <a:ext cx="0" cy="2039"/>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1741" name="Line 13"/>
            <p:cNvSpPr>
              <a:spLocks noChangeShapeType="1"/>
            </p:cNvSpPr>
            <p:nvPr/>
          </p:nvSpPr>
          <p:spPr bwMode="auto">
            <a:xfrm>
              <a:off x="2934" y="2054"/>
              <a:ext cx="0" cy="2048"/>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1742" name="Line 14"/>
            <p:cNvSpPr>
              <a:spLocks noChangeShapeType="1"/>
            </p:cNvSpPr>
            <p:nvPr/>
          </p:nvSpPr>
          <p:spPr bwMode="auto">
            <a:xfrm>
              <a:off x="3579" y="2060"/>
              <a:ext cx="0" cy="203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1743" name="Line 15"/>
            <p:cNvSpPr>
              <a:spLocks noChangeShapeType="1"/>
            </p:cNvSpPr>
            <p:nvPr/>
          </p:nvSpPr>
          <p:spPr bwMode="auto">
            <a:xfrm>
              <a:off x="4827" y="2057"/>
              <a:ext cx="0" cy="2039"/>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1744" name="Line 16"/>
            <p:cNvSpPr>
              <a:spLocks noChangeShapeType="1"/>
            </p:cNvSpPr>
            <p:nvPr/>
          </p:nvSpPr>
          <p:spPr bwMode="auto">
            <a:xfrm>
              <a:off x="2025" y="2054"/>
              <a:ext cx="0" cy="2048"/>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1746" name="Line 18"/>
            <p:cNvSpPr>
              <a:spLocks noChangeShapeType="1"/>
            </p:cNvSpPr>
            <p:nvPr/>
          </p:nvSpPr>
          <p:spPr bwMode="auto">
            <a:xfrm>
              <a:off x="274" y="2285"/>
              <a:ext cx="5166"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1748" name="Line 20"/>
            <p:cNvSpPr>
              <a:spLocks noChangeShapeType="1"/>
            </p:cNvSpPr>
            <p:nvPr/>
          </p:nvSpPr>
          <p:spPr bwMode="auto">
            <a:xfrm>
              <a:off x="280" y="2591"/>
              <a:ext cx="5166"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1749" name="Line 21"/>
            <p:cNvSpPr>
              <a:spLocks noChangeShapeType="1"/>
            </p:cNvSpPr>
            <p:nvPr/>
          </p:nvSpPr>
          <p:spPr bwMode="auto">
            <a:xfrm>
              <a:off x="277" y="2902"/>
              <a:ext cx="5166"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1750" name="Line 22"/>
            <p:cNvSpPr>
              <a:spLocks noChangeShapeType="1"/>
            </p:cNvSpPr>
            <p:nvPr/>
          </p:nvSpPr>
          <p:spPr bwMode="auto">
            <a:xfrm>
              <a:off x="271" y="3200"/>
              <a:ext cx="5166"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1751" name="Line 23"/>
            <p:cNvSpPr>
              <a:spLocks noChangeShapeType="1"/>
            </p:cNvSpPr>
            <p:nvPr/>
          </p:nvSpPr>
          <p:spPr bwMode="auto">
            <a:xfrm>
              <a:off x="277" y="3481"/>
              <a:ext cx="5166"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1752" name="Line 24"/>
            <p:cNvSpPr>
              <a:spLocks noChangeShapeType="1"/>
            </p:cNvSpPr>
            <p:nvPr/>
          </p:nvSpPr>
          <p:spPr bwMode="auto">
            <a:xfrm>
              <a:off x="277" y="3806"/>
              <a:ext cx="5166"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1756" name="Text Box 28"/>
            <p:cNvSpPr txBox="1">
              <a:spLocks noChangeArrowheads="1"/>
            </p:cNvSpPr>
            <p:nvPr/>
          </p:nvSpPr>
          <p:spPr bwMode="auto">
            <a:xfrm>
              <a:off x="402" y="1846"/>
              <a:ext cx="2451"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b="1"/>
                <a:t>表１   活動計画</a:t>
              </a:r>
            </a:p>
          </p:txBody>
        </p:sp>
        <p:sp>
          <p:nvSpPr>
            <p:cNvPr id="201757" name="AutoShape 29"/>
            <p:cNvSpPr>
              <a:spLocks noChangeArrowheads="1"/>
            </p:cNvSpPr>
            <p:nvPr/>
          </p:nvSpPr>
          <p:spPr bwMode="auto">
            <a:xfrm>
              <a:off x="2843" y="1902"/>
              <a:ext cx="293" cy="118"/>
            </a:xfrm>
            <a:prstGeom prst="rightArrow">
              <a:avLst>
                <a:gd name="adj1" fmla="val 50000"/>
                <a:gd name="adj2" fmla="val 62076"/>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1758" name="AutoShape 30"/>
            <p:cNvSpPr>
              <a:spLocks noChangeArrowheads="1"/>
            </p:cNvSpPr>
            <p:nvPr/>
          </p:nvSpPr>
          <p:spPr bwMode="auto">
            <a:xfrm>
              <a:off x="3839" y="1899"/>
              <a:ext cx="293" cy="118"/>
            </a:xfrm>
            <a:prstGeom prst="rightArrow">
              <a:avLst>
                <a:gd name="adj1" fmla="val 50000"/>
                <a:gd name="adj2" fmla="val 62076"/>
              </a:avLst>
            </a:prstGeom>
            <a:solidFill>
              <a:schemeClr val="tx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1759" name="Text Box 31"/>
            <p:cNvSpPr txBox="1">
              <a:spLocks noChangeArrowheads="1"/>
            </p:cNvSpPr>
            <p:nvPr/>
          </p:nvSpPr>
          <p:spPr bwMode="auto">
            <a:xfrm>
              <a:off x="4160" y="1847"/>
              <a:ext cx="51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実績</a:t>
              </a:r>
            </a:p>
          </p:txBody>
        </p:sp>
        <p:sp>
          <p:nvSpPr>
            <p:cNvPr id="201760" name="Text Box 32"/>
            <p:cNvSpPr txBox="1">
              <a:spLocks noChangeArrowheads="1"/>
            </p:cNvSpPr>
            <p:nvPr/>
          </p:nvSpPr>
          <p:spPr bwMode="auto">
            <a:xfrm>
              <a:off x="3154" y="1847"/>
              <a:ext cx="457"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計画</a:t>
              </a:r>
            </a:p>
          </p:txBody>
        </p:sp>
        <p:sp>
          <p:nvSpPr>
            <p:cNvPr id="201762" name="Text Box 34"/>
            <p:cNvSpPr txBox="1">
              <a:spLocks noChangeArrowheads="1"/>
            </p:cNvSpPr>
            <p:nvPr/>
          </p:nvSpPr>
          <p:spPr bwMode="auto">
            <a:xfrm>
              <a:off x="1992" y="2073"/>
              <a:ext cx="989"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solidFill>
                    <a:schemeClr val="accent2"/>
                  </a:solidFill>
                </a:rPr>
                <a:t>ステップリーダー</a:t>
              </a:r>
            </a:p>
          </p:txBody>
        </p:sp>
        <p:sp>
          <p:nvSpPr>
            <p:cNvPr id="201763" name="Text Box 35"/>
            <p:cNvSpPr txBox="1">
              <a:spLocks noChangeArrowheads="1"/>
            </p:cNvSpPr>
            <p:nvPr/>
          </p:nvSpPr>
          <p:spPr bwMode="auto">
            <a:xfrm>
              <a:off x="2980" y="2079"/>
              <a:ext cx="567"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solidFill>
                    <a:schemeClr val="accent2"/>
                  </a:solidFill>
                </a:rPr>
                <a:t>１２月</a:t>
              </a:r>
            </a:p>
          </p:txBody>
        </p:sp>
        <p:sp>
          <p:nvSpPr>
            <p:cNvPr id="201764" name="Text Box 36"/>
            <p:cNvSpPr txBox="1">
              <a:spLocks noChangeArrowheads="1"/>
            </p:cNvSpPr>
            <p:nvPr/>
          </p:nvSpPr>
          <p:spPr bwMode="auto">
            <a:xfrm>
              <a:off x="3643" y="2076"/>
              <a:ext cx="52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solidFill>
                    <a:schemeClr val="accent2"/>
                  </a:solidFill>
                </a:rPr>
                <a:t>１月</a:t>
              </a:r>
            </a:p>
          </p:txBody>
        </p:sp>
        <p:sp>
          <p:nvSpPr>
            <p:cNvPr id="201765" name="Text Box 37"/>
            <p:cNvSpPr txBox="1">
              <a:spLocks noChangeArrowheads="1"/>
            </p:cNvSpPr>
            <p:nvPr/>
          </p:nvSpPr>
          <p:spPr bwMode="auto">
            <a:xfrm>
              <a:off x="4270" y="2073"/>
              <a:ext cx="52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solidFill>
                    <a:schemeClr val="accent2"/>
                  </a:solidFill>
                </a:rPr>
                <a:t>２月</a:t>
              </a:r>
            </a:p>
          </p:txBody>
        </p:sp>
        <p:sp>
          <p:nvSpPr>
            <p:cNvPr id="201766" name="Text Box 38"/>
            <p:cNvSpPr txBox="1">
              <a:spLocks noChangeArrowheads="1"/>
            </p:cNvSpPr>
            <p:nvPr/>
          </p:nvSpPr>
          <p:spPr bwMode="auto">
            <a:xfrm>
              <a:off x="4879" y="2079"/>
              <a:ext cx="52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solidFill>
                    <a:schemeClr val="accent2"/>
                  </a:solidFill>
                </a:rPr>
                <a:t>３月</a:t>
              </a:r>
            </a:p>
          </p:txBody>
        </p:sp>
        <p:sp>
          <p:nvSpPr>
            <p:cNvPr id="201767" name="Text Box 39"/>
            <p:cNvSpPr txBox="1">
              <a:spLocks noChangeArrowheads="1"/>
            </p:cNvSpPr>
            <p:nvPr/>
          </p:nvSpPr>
          <p:spPr bwMode="auto">
            <a:xfrm>
              <a:off x="457" y="2067"/>
              <a:ext cx="1344"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solidFill>
                    <a:schemeClr val="accent2"/>
                  </a:solidFill>
                </a:rPr>
                <a:t>活動ステップ</a:t>
              </a:r>
            </a:p>
          </p:txBody>
        </p:sp>
        <p:sp>
          <p:nvSpPr>
            <p:cNvPr id="201769" name="Text Box 41"/>
            <p:cNvSpPr txBox="1">
              <a:spLocks noChangeArrowheads="1"/>
            </p:cNvSpPr>
            <p:nvPr/>
          </p:nvSpPr>
          <p:spPr bwMode="auto">
            <a:xfrm>
              <a:off x="398" y="2346"/>
              <a:ext cx="1517"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現状把握と目標設定</a:t>
              </a:r>
            </a:p>
          </p:txBody>
        </p:sp>
        <p:sp>
          <p:nvSpPr>
            <p:cNvPr id="201771" name="Text Box 43"/>
            <p:cNvSpPr txBox="1">
              <a:spLocks noChangeArrowheads="1"/>
            </p:cNvSpPr>
            <p:nvPr/>
          </p:nvSpPr>
          <p:spPr bwMode="auto">
            <a:xfrm>
              <a:off x="398" y="2663"/>
              <a:ext cx="1517"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要因解析</a:t>
              </a:r>
            </a:p>
          </p:txBody>
        </p:sp>
        <p:sp>
          <p:nvSpPr>
            <p:cNvPr id="201772" name="Text Box 44"/>
            <p:cNvSpPr txBox="1">
              <a:spLocks noChangeArrowheads="1"/>
            </p:cNvSpPr>
            <p:nvPr/>
          </p:nvSpPr>
          <p:spPr bwMode="auto">
            <a:xfrm>
              <a:off x="398" y="2952"/>
              <a:ext cx="1517"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対策案の検討と実施</a:t>
              </a:r>
            </a:p>
          </p:txBody>
        </p:sp>
        <p:sp>
          <p:nvSpPr>
            <p:cNvPr id="201773" name="Text Box 45"/>
            <p:cNvSpPr txBox="1">
              <a:spLocks noChangeArrowheads="1"/>
            </p:cNvSpPr>
            <p:nvPr/>
          </p:nvSpPr>
          <p:spPr bwMode="auto">
            <a:xfrm>
              <a:off x="398" y="3223"/>
              <a:ext cx="1517"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効果確認</a:t>
              </a:r>
            </a:p>
          </p:txBody>
        </p:sp>
        <p:sp>
          <p:nvSpPr>
            <p:cNvPr id="201774" name="Text Box 46"/>
            <p:cNvSpPr txBox="1">
              <a:spLocks noChangeArrowheads="1"/>
            </p:cNvSpPr>
            <p:nvPr/>
          </p:nvSpPr>
          <p:spPr bwMode="auto">
            <a:xfrm>
              <a:off x="398" y="3528"/>
              <a:ext cx="1517"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標準化と管理の定着</a:t>
              </a:r>
            </a:p>
          </p:txBody>
        </p:sp>
        <p:sp>
          <p:nvSpPr>
            <p:cNvPr id="201775" name="Text Box 47"/>
            <p:cNvSpPr txBox="1">
              <a:spLocks noChangeArrowheads="1"/>
            </p:cNvSpPr>
            <p:nvPr/>
          </p:nvSpPr>
          <p:spPr bwMode="auto">
            <a:xfrm>
              <a:off x="398" y="3818"/>
              <a:ext cx="1517"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反省と今後の進め方</a:t>
              </a:r>
            </a:p>
          </p:txBody>
        </p:sp>
        <p:sp>
          <p:nvSpPr>
            <p:cNvPr id="201777" name="Text Box 49"/>
            <p:cNvSpPr txBox="1">
              <a:spLocks noChangeArrowheads="1"/>
            </p:cNvSpPr>
            <p:nvPr/>
          </p:nvSpPr>
          <p:spPr bwMode="auto">
            <a:xfrm>
              <a:off x="2133" y="3268"/>
              <a:ext cx="619" cy="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北原冬彦</a:t>
              </a:r>
            </a:p>
          </p:txBody>
        </p:sp>
        <p:sp>
          <p:nvSpPr>
            <p:cNvPr id="201778" name="Text Box 50"/>
            <p:cNvSpPr txBox="1">
              <a:spLocks noChangeArrowheads="1"/>
            </p:cNvSpPr>
            <p:nvPr/>
          </p:nvSpPr>
          <p:spPr bwMode="auto">
            <a:xfrm>
              <a:off x="2133" y="2334"/>
              <a:ext cx="71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東山春雄</a:t>
              </a:r>
            </a:p>
          </p:txBody>
        </p:sp>
        <p:sp>
          <p:nvSpPr>
            <p:cNvPr id="201779" name="Text Box 51"/>
            <p:cNvSpPr txBox="1">
              <a:spLocks noChangeArrowheads="1"/>
            </p:cNvSpPr>
            <p:nvPr/>
          </p:nvSpPr>
          <p:spPr bwMode="auto">
            <a:xfrm>
              <a:off x="2133" y="2658"/>
              <a:ext cx="68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西川夏子</a:t>
              </a:r>
            </a:p>
          </p:txBody>
        </p:sp>
        <p:sp>
          <p:nvSpPr>
            <p:cNvPr id="201780" name="Text Box 52"/>
            <p:cNvSpPr txBox="1">
              <a:spLocks noChangeArrowheads="1"/>
            </p:cNvSpPr>
            <p:nvPr/>
          </p:nvSpPr>
          <p:spPr bwMode="auto">
            <a:xfrm>
              <a:off x="2133" y="2977"/>
              <a:ext cx="67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南野秋子</a:t>
              </a:r>
            </a:p>
          </p:txBody>
        </p:sp>
        <p:sp>
          <p:nvSpPr>
            <p:cNvPr id="201782" name="Text Box 54"/>
            <p:cNvSpPr txBox="1">
              <a:spLocks noChangeArrowheads="1"/>
            </p:cNvSpPr>
            <p:nvPr/>
          </p:nvSpPr>
          <p:spPr bwMode="auto">
            <a:xfrm>
              <a:off x="2133" y="3575"/>
              <a:ext cx="74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赤石松男</a:t>
              </a:r>
            </a:p>
          </p:txBody>
        </p:sp>
        <p:sp>
          <p:nvSpPr>
            <p:cNvPr id="201783" name="Text Box 55"/>
            <p:cNvSpPr txBox="1">
              <a:spLocks noChangeArrowheads="1"/>
            </p:cNvSpPr>
            <p:nvPr/>
          </p:nvSpPr>
          <p:spPr bwMode="auto">
            <a:xfrm>
              <a:off x="2133" y="3867"/>
              <a:ext cx="764"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青木竹子</a:t>
              </a:r>
            </a:p>
          </p:txBody>
        </p:sp>
        <p:sp>
          <p:nvSpPr>
            <p:cNvPr id="201787" name="AutoShape 59"/>
            <p:cNvSpPr>
              <a:spLocks noChangeArrowheads="1"/>
            </p:cNvSpPr>
            <p:nvPr/>
          </p:nvSpPr>
          <p:spPr bwMode="auto">
            <a:xfrm>
              <a:off x="3152" y="2345"/>
              <a:ext cx="375" cy="81"/>
            </a:xfrm>
            <a:prstGeom prst="rightArrow">
              <a:avLst>
                <a:gd name="adj1" fmla="val 50000"/>
                <a:gd name="adj2" fmla="val 115741"/>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1788" name="AutoShape 60"/>
            <p:cNvSpPr>
              <a:spLocks noChangeArrowheads="1"/>
            </p:cNvSpPr>
            <p:nvPr/>
          </p:nvSpPr>
          <p:spPr bwMode="auto">
            <a:xfrm>
              <a:off x="3149" y="2459"/>
              <a:ext cx="348" cy="52"/>
            </a:xfrm>
            <a:prstGeom prst="rightArrow">
              <a:avLst>
                <a:gd name="adj1" fmla="val 50000"/>
                <a:gd name="adj2" fmla="val 167308"/>
              </a:avLst>
            </a:prstGeom>
            <a:solidFill>
              <a:schemeClr val="tx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1789" name="AutoShape 61"/>
            <p:cNvSpPr>
              <a:spLocks noChangeArrowheads="1"/>
            </p:cNvSpPr>
            <p:nvPr/>
          </p:nvSpPr>
          <p:spPr bwMode="auto">
            <a:xfrm>
              <a:off x="3548" y="2649"/>
              <a:ext cx="192" cy="99"/>
            </a:xfrm>
            <a:prstGeom prst="rightArrow">
              <a:avLst>
                <a:gd name="adj1" fmla="val 50000"/>
                <a:gd name="adj2" fmla="val 48485"/>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1790" name="AutoShape 62"/>
            <p:cNvSpPr>
              <a:spLocks noChangeArrowheads="1"/>
            </p:cNvSpPr>
            <p:nvPr/>
          </p:nvSpPr>
          <p:spPr bwMode="auto">
            <a:xfrm>
              <a:off x="3545" y="2763"/>
              <a:ext cx="183" cy="71"/>
            </a:xfrm>
            <a:prstGeom prst="rightArrow">
              <a:avLst>
                <a:gd name="adj1" fmla="val 50000"/>
                <a:gd name="adj2" fmla="val 64437"/>
              </a:avLst>
            </a:prstGeom>
            <a:solidFill>
              <a:schemeClr val="tx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1791" name="AutoShape 63"/>
            <p:cNvSpPr>
              <a:spLocks noChangeArrowheads="1"/>
            </p:cNvSpPr>
            <p:nvPr/>
          </p:nvSpPr>
          <p:spPr bwMode="auto">
            <a:xfrm>
              <a:off x="3761" y="2951"/>
              <a:ext cx="411" cy="81"/>
            </a:xfrm>
            <a:prstGeom prst="rightArrow">
              <a:avLst>
                <a:gd name="adj1" fmla="val 50000"/>
                <a:gd name="adj2" fmla="val 126852"/>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1792" name="AutoShape 64"/>
            <p:cNvSpPr>
              <a:spLocks noChangeArrowheads="1"/>
            </p:cNvSpPr>
            <p:nvPr/>
          </p:nvSpPr>
          <p:spPr bwMode="auto">
            <a:xfrm>
              <a:off x="3806" y="3065"/>
              <a:ext cx="363" cy="61"/>
            </a:xfrm>
            <a:prstGeom prst="rightArrow">
              <a:avLst>
                <a:gd name="adj1" fmla="val 50000"/>
                <a:gd name="adj2" fmla="val 148770"/>
              </a:avLst>
            </a:prstGeom>
            <a:solidFill>
              <a:schemeClr val="tx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1797" name="AutoShape 69"/>
            <p:cNvSpPr>
              <a:spLocks noChangeArrowheads="1"/>
            </p:cNvSpPr>
            <p:nvPr/>
          </p:nvSpPr>
          <p:spPr bwMode="auto">
            <a:xfrm>
              <a:off x="4181" y="3263"/>
              <a:ext cx="740" cy="80"/>
            </a:xfrm>
            <a:prstGeom prst="rightArrow">
              <a:avLst>
                <a:gd name="adj1" fmla="val 50000"/>
                <a:gd name="adj2" fmla="val 231250"/>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1798" name="AutoShape 70"/>
            <p:cNvSpPr>
              <a:spLocks noChangeArrowheads="1"/>
            </p:cNvSpPr>
            <p:nvPr/>
          </p:nvSpPr>
          <p:spPr bwMode="auto">
            <a:xfrm>
              <a:off x="4246" y="3358"/>
              <a:ext cx="663" cy="71"/>
            </a:xfrm>
            <a:prstGeom prst="rightArrow">
              <a:avLst>
                <a:gd name="adj1" fmla="val 50000"/>
                <a:gd name="adj2" fmla="val 233451"/>
              </a:avLst>
            </a:prstGeom>
            <a:solidFill>
              <a:schemeClr val="tx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1799" name="AutoShape 71"/>
            <p:cNvSpPr>
              <a:spLocks noChangeArrowheads="1"/>
            </p:cNvSpPr>
            <p:nvPr/>
          </p:nvSpPr>
          <p:spPr bwMode="auto">
            <a:xfrm>
              <a:off x="4976" y="3545"/>
              <a:ext cx="192" cy="99"/>
            </a:xfrm>
            <a:prstGeom prst="rightArrow">
              <a:avLst>
                <a:gd name="adj1" fmla="val 50000"/>
                <a:gd name="adj2" fmla="val 48485"/>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1800" name="AutoShape 72"/>
            <p:cNvSpPr>
              <a:spLocks noChangeArrowheads="1"/>
            </p:cNvSpPr>
            <p:nvPr/>
          </p:nvSpPr>
          <p:spPr bwMode="auto">
            <a:xfrm>
              <a:off x="5027" y="3659"/>
              <a:ext cx="183" cy="71"/>
            </a:xfrm>
            <a:prstGeom prst="rightArrow">
              <a:avLst>
                <a:gd name="adj1" fmla="val 50000"/>
                <a:gd name="adj2" fmla="val 64437"/>
              </a:avLst>
            </a:prstGeom>
            <a:solidFill>
              <a:schemeClr val="tx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1801" name="AutoShape 73"/>
            <p:cNvSpPr>
              <a:spLocks noChangeArrowheads="1"/>
            </p:cNvSpPr>
            <p:nvPr/>
          </p:nvSpPr>
          <p:spPr bwMode="auto">
            <a:xfrm>
              <a:off x="5243" y="3846"/>
              <a:ext cx="192" cy="99"/>
            </a:xfrm>
            <a:prstGeom prst="rightArrow">
              <a:avLst>
                <a:gd name="adj1" fmla="val 50000"/>
                <a:gd name="adj2" fmla="val 48485"/>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1802" name="AutoShape 74"/>
            <p:cNvSpPr>
              <a:spLocks noChangeArrowheads="1"/>
            </p:cNvSpPr>
            <p:nvPr/>
          </p:nvSpPr>
          <p:spPr bwMode="auto">
            <a:xfrm>
              <a:off x="5258" y="3951"/>
              <a:ext cx="183" cy="71"/>
            </a:xfrm>
            <a:prstGeom prst="rightArrow">
              <a:avLst>
                <a:gd name="adj1" fmla="val 50000"/>
                <a:gd name="adj2" fmla="val 64437"/>
              </a:avLst>
            </a:prstGeom>
            <a:solidFill>
              <a:schemeClr val="tx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201806" name="Group 78"/>
          <p:cNvGrpSpPr>
            <a:grpSpLocks/>
          </p:cNvGrpSpPr>
          <p:nvPr/>
        </p:nvGrpSpPr>
        <p:grpSpPr bwMode="auto">
          <a:xfrm>
            <a:off x="71438" y="914400"/>
            <a:ext cx="4662487" cy="1755775"/>
            <a:chOff x="45" y="576"/>
            <a:chExt cx="2937" cy="1106"/>
          </a:xfrm>
        </p:grpSpPr>
        <p:sp>
          <p:nvSpPr>
            <p:cNvPr id="201735" name="Text Box 7"/>
            <p:cNvSpPr txBox="1">
              <a:spLocks noChangeArrowheads="1"/>
            </p:cNvSpPr>
            <p:nvPr/>
          </p:nvSpPr>
          <p:spPr bwMode="auto">
            <a:xfrm>
              <a:off x="140" y="638"/>
              <a:ext cx="185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b="1"/>
                <a:t>■ </a:t>
              </a:r>
              <a:r>
                <a:rPr lang="ja-JP" altLang="en-US" sz="1600" b="1"/>
                <a:t>活動ステップを記入する</a:t>
              </a:r>
            </a:p>
          </p:txBody>
        </p:sp>
        <p:sp>
          <p:nvSpPr>
            <p:cNvPr id="201736" name="Text Box 8"/>
            <p:cNvSpPr txBox="1">
              <a:spLocks noChangeArrowheads="1"/>
            </p:cNvSpPr>
            <p:nvPr/>
          </p:nvSpPr>
          <p:spPr bwMode="auto">
            <a:xfrm>
              <a:off x="137" y="1382"/>
              <a:ext cx="2551"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b="1"/>
                <a:t>■ </a:t>
              </a:r>
              <a:r>
                <a:rPr lang="ja-JP" altLang="en-US" sz="1600" b="1"/>
                <a:t>メンバーの全員が何らかの役割を担う。</a:t>
              </a:r>
            </a:p>
          </p:txBody>
        </p:sp>
        <p:sp>
          <p:nvSpPr>
            <p:cNvPr id="201737" name="Text Box 9"/>
            <p:cNvSpPr txBox="1">
              <a:spLocks noChangeArrowheads="1"/>
            </p:cNvSpPr>
            <p:nvPr/>
          </p:nvSpPr>
          <p:spPr bwMode="auto">
            <a:xfrm>
              <a:off x="134" y="911"/>
              <a:ext cx="259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b="1"/>
                <a:t>■ </a:t>
              </a:r>
              <a:r>
                <a:rPr lang="ja-JP" altLang="en-US" sz="1600" b="1"/>
                <a:t>ステップリーダーを決める</a:t>
              </a:r>
            </a:p>
          </p:txBody>
        </p:sp>
        <p:sp>
          <p:nvSpPr>
            <p:cNvPr id="201784" name="Rectangle 56"/>
            <p:cNvSpPr>
              <a:spLocks noChangeArrowheads="1"/>
            </p:cNvSpPr>
            <p:nvPr/>
          </p:nvSpPr>
          <p:spPr bwMode="auto">
            <a:xfrm>
              <a:off x="45" y="576"/>
              <a:ext cx="2697" cy="1106"/>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1805" name="Text Box 77"/>
            <p:cNvSpPr txBox="1">
              <a:spLocks noChangeArrowheads="1"/>
            </p:cNvSpPr>
            <p:nvPr/>
          </p:nvSpPr>
          <p:spPr bwMode="auto">
            <a:xfrm>
              <a:off x="134" y="1132"/>
              <a:ext cx="2848"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b="1"/>
                <a:t>■ </a:t>
              </a:r>
              <a:r>
                <a:rPr lang="ja-JP" altLang="en-US" sz="1600" b="1"/>
                <a:t>期日までに終わるようスケジュールを立てる</a:t>
              </a:r>
            </a:p>
          </p:txBody>
        </p:sp>
      </p:grpSp>
      <p:sp>
        <p:nvSpPr>
          <p:cNvPr id="201808" name="Text Box 80"/>
          <p:cNvSpPr txBox="1">
            <a:spLocks noChangeArrowheads="1"/>
          </p:cNvSpPr>
          <p:nvPr/>
        </p:nvSpPr>
        <p:spPr bwMode="auto">
          <a:xfrm>
            <a:off x="8570913" y="100013"/>
            <a:ext cx="5730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a:t>P</a:t>
            </a:r>
            <a:r>
              <a:rPr lang="ja-JP" altLang="en-US" sz="1600"/>
              <a:t>６</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201806"/>
                                        </p:tgtEl>
                                        <p:attrNameLst>
                                          <p:attrName>style.visibility</p:attrName>
                                        </p:attrNameLst>
                                      </p:cBhvr>
                                      <p:to>
                                        <p:strVal val="visible"/>
                                      </p:to>
                                    </p:set>
                                    <p:anim calcmode="lin" valueType="num">
                                      <p:cBhvr additive="base">
                                        <p:cTn id="7" dur="500" fill="hold"/>
                                        <p:tgtEl>
                                          <p:spTgt spid="201806"/>
                                        </p:tgtEl>
                                        <p:attrNameLst>
                                          <p:attrName>ppt_x</p:attrName>
                                        </p:attrNameLst>
                                      </p:cBhvr>
                                      <p:tavLst>
                                        <p:tav tm="0">
                                          <p:val>
                                            <p:strVal val="0-#ppt_w/2"/>
                                          </p:val>
                                        </p:tav>
                                        <p:tav tm="100000">
                                          <p:val>
                                            <p:strVal val="#ppt_x"/>
                                          </p:val>
                                        </p:tav>
                                      </p:tavLst>
                                    </p:anim>
                                    <p:anim calcmode="lin" valueType="num">
                                      <p:cBhvr additive="base">
                                        <p:cTn id="8" dur="500" fill="hold"/>
                                        <p:tgtEl>
                                          <p:spTgt spid="201806"/>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201807"/>
                                        </p:tgtEl>
                                        <p:attrNameLst>
                                          <p:attrName>style.visibility</p:attrName>
                                        </p:attrNameLst>
                                      </p:cBhvr>
                                      <p:to>
                                        <p:strVal val="visible"/>
                                      </p:to>
                                    </p:set>
                                    <p:anim calcmode="lin" valueType="num">
                                      <p:cBhvr additive="base">
                                        <p:cTn id="13" dur="500" fill="hold"/>
                                        <p:tgtEl>
                                          <p:spTgt spid="201807"/>
                                        </p:tgtEl>
                                        <p:attrNameLst>
                                          <p:attrName>ppt_x</p:attrName>
                                        </p:attrNameLst>
                                      </p:cBhvr>
                                      <p:tavLst>
                                        <p:tav tm="0">
                                          <p:val>
                                            <p:strVal val="0-#ppt_w/2"/>
                                          </p:val>
                                        </p:tav>
                                        <p:tav tm="100000">
                                          <p:val>
                                            <p:strVal val="#ppt_x"/>
                                          </p:val>
                                        </p:tav>
                                      </p:tavLst>
                                    </p:anim>
                                    <p:anim calcmode="lin" valueType="num">
                                      <p:cBhvr additive="base">
                                        <p:cTn id="14" dur="500" fill="hold"/>
                                        <p:tgtEl>
                                          <p:spTgt spid="20180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466" name="Rectangle 2"/>
          <p:cNvSpPr>
            <a:spLocks noChangeArrowheads="1"/>
          </p:cNvSpPr>
          <p:nvPr/>
        </p:nvSpPr>
        <p:spPr bwMode="auto">
          <a:xfrm>
            <a:off x="188913" y="1689100"/>
            <a:ext cx="8724900" cy="4468813"/>
          </a:xfrm>
          <a:prstGeom prst="rect">
            <a:avLst/>
          </a:prstGeom>
          <a:solidFill>
            <a:schemeClr val="bg1"/>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8467" name="Text Box 3"/>
          <p:cNvSpPr txBox="1">
            <a:spLocks noChangeArrowheads="1"/>
          </p:cNvSpPr>
          <p:nvPr/>
        </p:nvSpPr>
        <p:spPr bwMode="auto">
          <a:xfrm>
            <a:off x="0" y="1778000"/>
            <a:ext cx="8786813" cy="3981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lnSpc>
                <a:spcPct val="150000"/>
              </a:lnSpc>
            </a:pPr>
            <a:r>
              <a:rPr lang="ja-JP" altLang="en-US" sz="1700" b="1">
                <a:solidFill>
                  <a:schemeClr val="tx2"/>
                </a:solidFill>
                <a:latin typeface="Arial" charset="0"/>
              </a:rPr>
              <a:t>　　（１）　ブレーンストーミングの進め方など説明し、皆の</a:t>
            </a:r>
            <a:r>
              <a:rPr lang="ja-JP" altLang="en-US" sz="1700" b="1">
                <a:solidFill>
                  <a:srgbClr val="FF3300"/>
                </a:solidFill>
                <a:latin typeface="Arial" charset="0"/>
              </a:rPr>
              <a:t>気持ちを和らげておく</a:t>
            </a:r>
            <a:r>
              <a:rPr lang="ja-JP" altLang="en-US" sz="1700" b="1">
                <a:solidFill>
                  <a:schemeClr val="tx2"/>
                </a:solidFill>
                <a:latin typeface="Arial" charset="0"/>
              </a:rPr>
              <a:t>。</a:t>
            </a:r>
          </a:p>
          <a:p>
            <a:pPr algn="l">
              <a:lnSpc>
                <a:spcPct val="150000"/>
              </a:lnSpc>
            </a:pPr>
            <a:r>
              <a:rPr lang="ja-JP" altLang="en-US" sz="1700" b="1">
                <a:solidFill>
                  <a:schemeClr val="tx2"/>
                </a:solidFill>
                <a:latin typeface="Arial" charset="0"/>
              </a:rPr>
              <a:t>　　（２）　どしどし発言が出るよう</a:t>
            </a:r>
            <a:r>
              <a:rPr lang="ja-JP" altLang="en-US" sz="1700" b="1">
                <a:solidFill>
                  <a:srgbClr val="FF3300"/>
                </a:solidFill>
                <a:latin typeface="Arial" charset="0"/>
              </a:rPr>
              <a:t>メンバーを誘導</a:t>
            </a:r>
            <a:r>
              <a:rPr lang="ja-JP" altLang="en-US" sz="1700" b="1">
                <a:solidFill>
                  <a:schemeClr val="tx2"/>
                </a:solidFill>
                <a:latin typeface="Arial" charset="0"/>
              </a:rPr>
              <a:t>する。　　</a:t>
            </a:r>
          </a:p>
          <a:p>
            <a:pPr algn="l">
              <a:lnSpc>
                <a:spcPct val="150000"/>
              </a:lnSpc>
            </a:pPr>
            <a:r>
              <a:rPr lang="ja-JP" altLang="en-US" sz="1700" b="1">
                <a:solidFill>
                  <a:schemeClr val="tx2"/>
                </a:solidFill>
                <a:latin typeface="Arial" charset="0"/>
              </a:rPr>
              <a:t>　　（３）　発言のない人には</a:t>
            </a:r>
            <a:r>
              <a:rPr lang="ja-JP" altLang="en-US" sz="1700" b="1">
                <a:solidFill>
                  <a:srgbClr val="FF3300"/>
                </a:solidFill>
                <a:latin typeface="Arial" charset="0"/>
              </a:rPr>
              <a:t>指名して出してもらう</a:t>
            </a:r>
            <a:r>
              <a:rPr lang="ja-JP" altLang="en-US" sz="1700" b="1">
                <a:solidFill>
                  <a:schemeClr val="tx2"/>
                </a:solidFill>
                <a:latin typeface="Arial" charset="0"/>
              </a:rPr>
              <a:t>、沢山手が上がったら端から指名する。</a:t>
            </a:r>
          </a:p>
          <a:p>
            <a:pPr algn="l">
              <a:lnSpc>
                <a:spcPct val="150000"/>
              </a:lnSpc>
            </a:pPr>
            <a:r>
              <a:rPr lang="ja-JP" altLang="en-US" sz="1700" b="1">
                <a:solidFill>
                  <a:schemeClr val="tx2"/>
                </a:solidFill>
                <a:latin typeface="Arial" charset="0"/>
              </a:rPr>
              <a:t>　　（４）　批判をする人が出たら、うまくまとめる。</a:t>
            </a:r>
          </a:p>
          <a:p>
            <a:pPr algn="l">
              <a:lnSpc>
                <a:spcPct val="150000"/>
              </a:lnSpc>
            </a:pPr>
            <a:r>
              <a:rPr lang="ja-JP" altLang="en-US" sz="1700" b="1">
                <a:solidFill>
                  <a:schemeClr val="tx2"/>
                </a:solidFill>
                <a:latin typeface="Arial" charset="0"/>
              </a:rPr>
              <a:t>　　（５）　</a:t>
            </a:r>
            <a:r>
              <a:rPr lang="ja-JP" altLang="en-US" sz="1700" b="1">
                <a:solidFill>
                  <a:srgbClr val="FF3300"/>
                </a:solidFill>
                <a:latin typeface="Arial" charset="0"/>
              </a:rPr>
              <a:t>同じ要因</a:t>
            </a:r>
            <a:r>
              <a:rPr lang="ja-JP" altLang="en-US" sz="1700" b="1">
                <a:solidFill>
                  <a:schemeClr val="tx2"/>
                </a:solidFill>
                <a:latin typeface="Arial" charset="0"/>
              </a:rPr>
              <a:t>（又はアイデア）がでても、知らん顔で受け入れる。</a:t>
            </a:r>
          </a:p>
          <a:p>
            <a:pPr algn="l">
              <a:lnSpc>
                <a:spcPct val="150000"/>
              </a:lnSpc>
            </a:pPr>
            <a:r>
              <a:rPr lang="ja-JP" altLang="en-US" sz="1700" b="1">
                <a:solidFill>
                  <a:schemeClr val="tx2"/>
                </a:solidFill>
                <a:latin typeface="Arial" charset="0"/>
              </a:rPr>
              <a:t>　　（６）　他人のアイデアからの</a:t>
            </a:r>
            <a:r>
              <a:rPr lang="ja-JP" altLang="en-US" sz="1700" b="1">
                <a:solidFill>
                  <a:srgbClr val="FF3300"/>
                </a:solidFill>
                <a:latin typeface="Arial" charset="0"/>
              </a:rPr>
              <a:t>借用、連想、結合</a:t>
            </a:r>
            <a:r>
              <a:rPr lang="ja-JP" altLang="en-US" sz="1700" b="1">
                <a:solidFill>
                  <a:schemeClr val="tx2"/>
                </a:solidFill>
                <a:latin typeface="Arial" charset="0"/>
              </a:rPr>
              <a:t>を奨励する。</a:t>
            </a:r>
          </a:p>
          <a:p>
            <a:pPr algn="l">
              <a:lnSpc>
                <a:spcPct val="150000"/>
              </a:lnSpc>
            </a:pPr>
            <a:r>
              <a:rPr lang="ja-JP" altLang="en-US" sz="1700" b="1">
                <a:solidFill>
                  <a:schemeClr val="tx2"/>
                </a:solidFill>
                <a:latin typeface="Arial" charset="0"/>
              </a:rPr>
              <a:t>　　（７）　発言があまり出なくなったら、リーダーは</a:t>
            </a:r>
            <a:r>
              <a:rPr lang="ja-JP" altLang="en-US" sz="1700" b="1">
                <a:solidFill>
                  <a:srgbClr val="FF3300"/>
                </a:solidFill>
                <a:latin typeface="Arial" charset="0"/>
              </a:rPr>
              <a:t>新しい観点</a:t>
            </a:r>
            <a:r>
              <a:rPr lang="ja-JP" altLang="en-US" sz="1700" b="1">
                <a:solidFill>
                  <a:schemeClr val="tx2"/>
                </a:solidFill>
                <a:latin typeface="Arial" charset="0"/>
              </a:rPr>
              <a:t>を示したりする。</a:t>
            </a:r>
          </a:p>
          <a:p>
            <a:pPr algn="l">
              <a:lnSpc>
                <a:spcPct val="150000"/>
              </a:lnSpc>
            </a:pPr>
            <a:r>
              <a:rPr lang="ja-JP" altLang="en-US" sz="1700" b="1">
                <a:solidFill>
                  <a:schemeClr val="tx2"/>
                </a:solidFill>
                <a:latin typeface="Arial" charset="0"/>
              </a:rPr>
              <a:t>　　（８）　「なぜでしょう？」「どうしてでしょう？」と</a:t>
            </a:r>
            <a:r>
              <a:rPr lang="ja-JP" altLang="en-US" sz="1700" b="1">
                <a:solidFill>
                  <a:srgbClr val="FF3300"/>
                </a:solidFill>
                <a:latin typeface="Arial" charset="0"/>
              </a:rPr>
              <a:t>疑問を投げかけて</a:t>
            </a:r>
            <a:r>
              <a:rPr lang="ja-JP" altLang="en-US" sz="1700" b="1">
                <a:solidFill>
                  <a:schemeClr val="tx2"/>
                </a:solidFill>
                <a:latin typeface="Arial" charset="0"/>
              </a:rPr>
              <a:t>、真の要因まで掘り下げる。</a:t>
            </a:r>
          </a:p>
          <a:p>
            <a:pPr algn="l">
              <a:lnSpc>
                <a:spcPct val="150000"/>
              </a:lnSpc>
            </a:pPr>
            <a:r>
              <a:rPr lang="ja-JP" altLang="en-US" sz="1700" b="1">
                <a:solidFill>
                  <a:schemeClr val="tx2"/>
                </a:solidFill>
                <a:latin typeface="Arial" charset="0"/>
              </a:rPr>
              <a:t>　　（９）　「いま、要因（又はアイデア）が４６まででていますが、５０を突破できるか挑戦してみま</a:t>
            </a:r>
          </a:p>
          <a:p>
            <a:pPr algn="l">
              <a:lnSpc>
                <a:spcPct val="150000"/>
              </a:lnSpc>
            </a:pPr>
            <a:r>
              <a:rPr lang="ja-JP" altLang="en-US" sz="1700" b="1">
                <a:solidFill>
                  <a:schemeClr val="tx2"/>
                </a:solidFill>
                <a:latin typeface="Arial" charset="0"/>
              </a:rPr>
              <a:t>　　　　　しょう」というように声を掛けて促す。</a:t>
            </a:r>
          </a:p>
        </p:txBody>
      </p:sp>
      <p:sp>
        <p:nvSpPr>
          <p:cNvPr id="318468" name="Text Box 4"/>
          <p:cNvSpPr txBox="1">
            <a:spLocks noChangeArrowheads="1"/>
          </p:cNvSpPr>
          <p:nvPr/>
        </p:nvSpPr>
        <p:spPr bwMode="auto">
          <a:xfrm>
            <a:off x="215900" y="177800"/>
            <a:ext cx="6172200" cy="579438"/>
          </a:xfrm>
          <a:prstGeom prst="rect">
            <a:avLst/>
          </a:prstGeom>
          <a:solidFill>
            <a:srgbClr val="CCFF66"/>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3200" b="1">
                <a:solidFill>
                  <a:srgbClr val="000066"/>
                </a:solidFill>
                <a:effectLst>
                  <a:outerShdw blurRad="38100" dist="38100" dir="2700000" algn="tl">
                    <a:srgbClr val="000000"/>
                  </a:outerShdw>
                </a:effectLst>
                <a:latin typeface="Arial" charset="0"/>
              </a:rPr>
              <a:t>　ブレーン・ストーミングの進め方</a:t>
            </a:r>
          </a:p>
        </p:txBody>
      </p:sp>
      <p:sp>
        <p:nvSpPr>
          <p:cNvPr id="318469" name="Text Box 5"/>
          <p:cNvSpPr txBox="1">
            <a:spLocks noChangeArrowheads="1"/>
          </p:cNvSpPr>
          <p:nvPr/>
        </p:nvSpPr>
        <p:spPr bwMode="auto">
          <a:xfrm>
            <a:off x="366713" y="1163638"/>
            <a:ext cx="6135687" cy="350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700" b="1">
                <a:solidFill>
                  <a:schemeClr val="accent2"/>
                </a:solidFill>
                <a:latin typeface="Arial" charset="0"/>
              </a:rPr>
              <a:t>１．　リーダーがリードしながら、次の様な手順で進めていく。</a:t>
            </a:r>
          </a:p>
        </p:txBody>
      </p:sp>
      <p:sp>
        <p:nvSpPr>
          <p:cNvPr id="318471" name="Text Box 7"/>
          <p:cNvSpPr txBox="1">
            <a:spLocks noChangeArrowheads="1"/>
          </p:cNvSpPr>
          <p:nvPr/>
        </p:nvSpPr>
        <p:spPr bwMode="auto">
          <a:xfrm>
            <a:off x="8405813" y="100013"/>
            <a:ext cx="7381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a:t>P</a:t>
            </a:r>
            <a:r>
              <a:rPr lang="ja-JP" altLang="en-US" sz="1600"/>
              <a:t>６０</a:t>
            </a: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490" name="Rectangle 2"/>
          <p:cNvSpPr>
            <a:spLocks noChangeArrowheads="1"/>
          </p:cNvSpPr>
          <p:nvPr/>
        </p:nvSpPr>
        <p:spPr bwMode="auto">
          <a:xfrm>
            <a:off x="174625" y="1022350"/>
            <a:ext cx="8740775" cy="5284788"/>
          </a:xfrm>
          <a:prstGeom prst="rect">
            <a:avLst/>
          </a:prstGeom>
          <a:solidFill>
            <a:schemeClr val="bg1"/>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9491" name="Text Box 3"/>
          <p:cNvSpPr txBox="1">
            <a:spLocks noChangeArrowheads="1"/>
          </p:cNvSpPr>
          <p:nvPr/>
        </p:nvSpPr>
        <p:spPr bwMode="auto">
          <a:xfrm>
            <a:off x="265113" y="989013"/>
            <a:ext cx="8645525" cy="4743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lnSpc>
                <a:spcPct val="180000"/>
              </a:lnSpc>
            </a:pPr>
            <a:r>
              <a:rPr lang="ja-JP" altLang="en-US" sz="1700" b="1">
                <a:latin typeface="Arial" charset="0"/>
              </a:rPr>
              <a:t>　①黒板や壁に大きな</a:t>
            </a:r>
            <a:r>
              <a:rPr lang="ja-JP" altLang="en-US" sz="1700" b="1">
                <a:solidFill>
                  <a:srgbClr val="FF3300"/>
                </a:solidFill>
                <a:latin typeface="Arial" charset="0"/>
              </a:rPr>
              <a:t>模造紙</a:t>
            </a:r>
            <a:r>
              <a:rPr lang="ja-JP" altLang="en-US" sz="1700" b="1">
                <a:latin typeface="Arial" charset="0"/>
              </a:rPr>
              <a:t>を張り付ける。</a:t>
            </a:r>
          </a:p>
          <a:p>
            <a:pPr algn="l">
              <a:lnSpc>
                <a:spcPct val="180000"/>
              </a:lnSpc>
            </a:pPr>
            <a:r>
              <a:rPr lang="ja-JP" altLang="en-US" sz="1700" b="1">
                <a:latin typeface="Arial" charset="0"/>
              </a:rPr>
              <a:t>　②記録用紙の左上にテーマを書く。</a:t>
            </a:r>
          </a:p>
          <a:p>
            <a:pPr algn="l">
              <a:lnSpc>
                <a:spcPct val="180000"/>
              </a:lnSpc>
            </a:pPr>
            <a:r>
              <a:rPr lang="ja-JP" altLang="en-US" sz="1700" b="1">
                <a:latin typeface="Arial" charset="0"/>
              </a:rPr>
              <a:t>　③太いフェルトペンを使って、書いた次が良く見えるように出された要因を書き取っていく。</a:t>
            </a:r>
          </a:p>
          <a:p>
            <a:pPr algn="l">
              <a:lnSpc>
                <a:spcPct val="180000"/>
              </a:lnSpc>
            </a:pPr>
            <a:r>
              <a:rPr lang="ja-JP" altLang="en-US" sz="1700" b="1">
                <a:latin typeface="Arial" charset="0"/>
              </a:rPr>
              <a:t>　　　この時、</a:t>
            </a:r>
            <a:r>
              <a:rPr lang="ja-JP" altLang="en-US" sz="1700" b="1">
                <a:solidFill>
                  <a:srgbClr val="FF3300"/>
                </a:solidFill>
                <a:latin typeface="Arial" charset="0"/>
              </a:rPr>
              <a:t>要因は連続番号をつけておく</a:t>
            </a:r>
            <a:r>
              <a:rPr lang="ja-JP" altLang="en-US" sz="1700" b="1">
                <a:latin typeface="Arial" charset="0"/>
              </a:rPr>
              <a:t>と良い。</a:t>
            </a:r>
          </a:p>
          <a:p>
            <a:pPr algn="l">
              <a:lnSpc>
                <a:spcPct val="180000"/>
              </a:lnSpc>
            </a:pPr>
            <a:r>
              <a:rPr lang="ja-JP" altLang="en-US" sz="1700" b="1">
                <a:latin typeface="Arial" charset="0"/>
              </a:rPr>
              <a:t>　④発言どおりでなく、</a:t>
            </a:r>
            <a:r>
              <a:rPr lang="ja-JP" altLang="en-US" sz="1700" b="1">
                <a:solidFill>
                  <a:srgbClr val="FF3300"/>
                </a:solidFill>
                <a:latin typeface="Arial" charset="0"/>
              </a:rPr>
              <a:t>要約</a:t>
            </a:r>
            <a:r>
              <a:rPr lang="ja-JP" altLang="en-US" sz="1700" b="1">
                <a:latin typeface="Arial" charset="0"/>
              </a:rPr>
              <a:t>する。要因はあまり抽象すぎても良くない。</a:t>
            </a:r>
          </a:p>
          <a:p>
            <a:pPr algn="l">
              <a:lnSpc>
                <a:spcPct val="180000"/>
              </a:lnSpc>
            </a:pPr>
            <a:r>
              <a:rPr lang="ja-JP" altLang="en-US" sz="1700" b="1">
                <a:latin typeface="Arial" charset="0"/>
              </a:rPr>
              <a:t>　⑤発言が活発に出る場合は、書記を２名だし、２枚の記録用紙に奇数と偶数に分けて書き</a:t>
            </a:r>
          </a:p>
          <a:p>
            <a:pPr algn="l">
              <a:lnSpc>
                <a:spcPct val="180000"/>
              </a:lnSpc>
            </a:pPr>
            <a:r>
              <a:rPr lang="ja-JP" altLang="en-US" sz="1700" b="1">
                <a:latin typeface="Arial" charset="0"/>
              </a:rPr>
              <a:t>　　　取る。</a:t>
            </a:r>
          </a:p>
          <a:p>
            <a:pPr algn="l">
              <a:lnSpc>
                <a:spcPct val="180000"/>
              </a:lnSpc>
            </a:pPr>
            <a:endParaRPr lang="ja-JP" altLang="en-US" sz="1700" b="1">
              <a:latin typeface="Arial" charset="0"/>
            </a:endParaRPr>
          </a:p>
          <a:p>
            <a:pPr algn="l">
              <a:lnSpc>
                <a:spcPct val="180000"/>
              </a:lnSpc>
            </a:pPr>
            <a:r>
              <a:rPr lang="ja-JP" altLang="en-US" sz="1700" b="1">
                <a:solidFill>
                  <a:srgbClr val="FF0000"/>
                </a:solidFill>
                <a:latin typeface="Arial" charset="0"/>
              </a:rPr>
              <a:t>　　ブレーン・ストーミングの所要時間は、ふつう２０～４０分位が適当である。これで終わりと</a:t>
            </a:r>
          </a:p>
          <a:p>
            <a:pPr algn="l">
              <a:lnSpc>
                <a:spcPct val="180000"/>
              </a:lnSpc>
            </a:pPr>
            <a:r>
              <a:rPr lang="ja-JP" altLang="en-US" sz="1700" b="1">
                <a:solidFill>
                  <a:srgbClr val="FF0000"/>
                </a:solidFill>
                <a:latin typeface="Arial" charset="0"/>
              </a:rPr>
              <a:t>　　思ったら、リーダーは参加者に終了を告げて、要因（又はアイデア）の整理に移る。</a:t>
            </a:r>
          </a:p>
        </p:txBody>
      </p:sp>
      <p:sp>
        <p:nvSpPr>
          <p:cNvPr id="319492" name="Text Box 4"/>
          <p:cNvSpPr txBox="1">
            <a:spLocks noChangeArrowheads="1"/>
          </p:cNvSpPr>
          <p:nvPr/>
        </p:nvSpPr>
        <p:spPr bwMode="auto">
          <a:xfrm>
            <a:off x="153988" y="360363"/>
            <a:ext cx="8053387" cy="585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nSpc>
                <a:spcPct val="180000"/>
              </a:lnSpc>
            </a:pPr>
            <a:r>
              <a:rPr lang="ja-JP" altLang="en-US" sz="1800" b="1">
                <a:latin typeface="Arial" charset="0"/>
              </a:rPr>
              <a:t>　</a:t>
            </a:r>
            <a:r>
              <a:rPr lang="ja-JP" altLang="en-US" sz="1700" b="1">
                <a:latin typeface="Arial" charset="0"/>
              </a:rPr>
              <a:t>　　</a:t>
            </a:r>
            <a:r>
              <a:rPr lang="ja-JP" altLang="en-US" sz="1700" b="1">
                <a:solidFill>
                  <a:schemeClr val="accent2"/>
                </a:solidFill>
                <a:latin typeface="Arial" charset="0"/>
              </a:rPr>
              <a:t>　２．書記（記録係）の役割も重要である。書記は、次のようにして記録をとる</a:t>
            </a:r>
            <a:endParaRPr lang="ja-JP" altLang="en-US" sz="1400"/>
          </a:p>
        </p:txBody>
      </p:sp>
      <p:sp>
        <p:nvSpPr>
          <p:cNvPr id="319494" name="Text Box 6"/>
          <p:cNvSpPr txBox="1">
            <a:spLocks noChangeArrowheads="1"/>
          </p:cNvSpPr>
          <p:nvPr/>
        </p:nvSpPr>
        <p:spPr bwMode="auto">
          <a:xfrm>
            <a:off x="8405813" y="100013"/>
            <a:ext cx="7381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a:t>P</a:t>
            </a:r>
            <a:r>
              <a:rPr lang="ja-JP" altLang="en-US" sz="1600"/>
              <a:t>６１</a:t>
            </a: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0514" name="Rectangle 2"/>
          <p:cNvSpPr>
            <a:spLocks noChangeArrowheads="1"/>
          </p:cNvSpPr>
          <p:nvPr/>
        </p:nvSpPr>
        <p:spPr bwMode="auto">
          <a:xfrm>
            <a:off x="0" y="1328738"/>
            <a:ext cx="9144000" cy="4814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lnSpc>
                <a:spcPct val="170000"/>
              </a:lnSpc>
            </a:pPr>
            <a:r>
              <a:rPr lang="ja-JP" altLang="en-US" sz="2600" b="1">
                <a:latin typeface="Arial" charset="0"/>
              </a:rPr>
              <a:t>　　特性要因図は、武蔵工業大学学長の石川　馨先生（東京</a:t>
            </a:r>
          </a:p>
          <a:p>
            <a:pPr algn="l">
              <a:lnSpc>
                <a:spcPct val="170000"/>
              </a:lnSpc>
            </a:pPr>
            <a:r>
              <a:rPr lang="ja-JP" altLang="en-US" sz="2600" b="1">
                <a:latin typeface="Arial" charset="0"/>
              </a:rPr>
              <a:t>　　大学名誉教授）が、１９５２年に川崎製鉄㈱葺合工場で品質</a:t>
            </a:r>
          </a:p>
          <a:p>
            <a:pPr algn="l">
              <a:lnSpc>
                <a:spcPct val="170000"/>
              </a:lnSpc>
            </a:pPr>
            <a:r>
              <a:rPr lang="ja-JP" altLang="en-US" sz="2600" b="1">
                <a:latin typeface="Arial" charset="0"/>
              </a:rPr>
              <a:t>　　管理の指導中に、技術者からでた「問題に対しての原因が</a:t>
            </a:r>
          </a:p>
          <a:p>
            <a:pPr algn="l">
              <a:lnSpc>
                <a:spcPct val="170000"/>
              </a:lnSpc>
            </a:pPr>
            <a:r>
              <a:rPr lang="ja-JP" altLang="en-US" sz="2600" b="1">
                <a:latin typeface="Arial" charset="0"/>
              </a:rPr>
              <a:t>　　多すぎて、整理できない」という声にこたえて使い始めたの</a:t>
            </a:r>
          </a:p>
          <a:p>
            <a:pPr algn="l">
              <a:lnSpc>
                <a:spcPct val="170000"/>
              </a:lnSpc>
            </a:pPr>
            <a:r>
              <a:rPr lang="ja-JP" altLang="en-US" sz="2600" b="1">
                <a:latin typeface="Arial" charset="0"/>
              </a:rPr>
              <a:t>　　が、その始まりである。</a:t>
            </a:r>
          </a:p>
          <a:p>
            <a:pPr algn="l">
              <a:lnSpc>
                <a:spcPct val="170000"/>
              </a:lnSpc>
            </a:pPr>
            <a:r>
              <a:rPr lang="ja-JP" altLang="en-US" sz="2600" b="1">
                <a:latin typeface="Arial" charset="0"/>
              </a:rPr>
              <a:t>　　　その後、日本はもちろん外国でも “原因と結果の図”、</a:t>
            </a:r>
          </a:p>
          <a:p>
            <a:pPr algn="l">
              <a:lnSpc>
                <a:spcPct val="170000"/>
              </a:lnSpc>
            </a:pPr>
            <a:r>
              <a:rPr lang="ja-JP" altLang="en-US" sz="2600" b="1">
                <a:latin typeface="Arial" charset="0"/>
              </a:rPr>
              <a:t>　　“イシカワ・ダイヤグラム”などとよばれ、広く使われている。　</a:t>
            </a:r>
            <a:endParaRPr lang="ja-JP" altLang="en-US" sz="3200">
              <a:latin typeface="Arial" charset="0"/>
            </a:endParaRPr>
          </a:p>
        </p:txBody>
      </p:sp>
      <p:sp>
        <p:nvSpPr>
          <p:cNvPr id="320515" name="Rectangle 3"/>
          <p:cNvSpPr>
            <a:spLocks noChangeArrowheads="1"/>
          </p:cNvSpPr>
          <p:nvPr/>
        </p:nvSpPr>
        <p:spPr bwMode="auto">
          <a:xfrm>
            <a:off x="0" y="561975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eaLnBrk="0" hangingPunct="0">
              <a:spcBef>
                <a:spcPct val="50000"/>
              </a:spcBef>
            </a:pPr>
            <a:endParaRPr kumimoji="0" lang="ja-JP" altLang="ja-JP" sz="2400"/>
          </a:p>
        </p:txBody>
      </p:sp>
      <p:sp>
        <p:nvSpPr>
          <p:cNvPr id="320516" name="Rectangle 4"/>
          <p:cNvSpPr>
            <a:spLocks noGrp="1" noChangeArrowheads="1"/>
          </p:cNvSpPr>
          <p:nvPr>
            <p:ph type="title"/>
          </p:nvPr>
        </p:nvSpPr>
        <p:spPr>
          <a:xfrm>
            <a:off x="419100" y="901700"/>
            <a:ext cx="7772400" cy="1143000"/>
          </a:xfrm>
        </p:spPr>
        <p:txBody>
          <a:bodyPr/>
          <a:lstStyle/>
          <a:p>
            <a:r>
              <a:rPr lang="ja-JP" altLang="en-US"/>
              <a:t>　</a:t>
            </a:r>
          </a:p>
        </p:txBody>
      </p:sp>
      <p:sp>
        <p:nvSpPr>
          <p:cNvPr id="320517" name="Text Box 5"/>
          <p:cNvSpPr txBox="1">
            <a:spLocks noChangeArrowheads="1"/>
          </p:cNvSpPr>
          <p:nvPr/>
        </p:nvSpPr>
        <p:spPr bwMode="auto">
          <a:xfrm>
            <a:off x="288925" y="419100"/>
            <a:ext cx="4791075" cy="579438"/>
          </a:xfrm>
          <a:prstGeom prst="rect">
            <a:avLst/>
          </a:prstGeom>
          <a:solidFill>
            <a:srgbClr val="FF99CC"/>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3200" b="1">
                <a:solidFill>
                  <a:srgbClr val="000066"/>
                </a:solidFill>
                <a:effectLst>
                  <a:outerShdw blurRad="38100" dist="38100" dir="2700000" algn="tl">
                    <a:srgbClr val="000000"/>
                  </a:outerShdw>
                </a:effectLst>
                <a:latin typeface="Arial" charset="0"/>
                <a:ea typeface="HGP創英角ﾎﾟｯﾌﾟ体" pitchFamily="50" charset="-128"/>
              </a:rPr>
              <a:t>　</a:t>
            </a:r>
            <a:r>
              <a:rPr lang="ja-JP" altLang="en-US" sz="3200" b="1">
                <a:solidFill>
                  <a:schemeClr val="bg1"/>
                </a:solidFill>
                <a:effectLst>
                  <a:outerShdw blurRad="38100" dist="38100" dir="2700000" algn="tl">
                    <a:srgbClr val="000000"/>
                  </a:outerShdw>
                </a:effectLst>
                <a:latin typeface="Arial" charset="0"/>
                <a:ea typeface="HGP創英角ﾎﾟｯﾌﾟ体" pitchFamily="50" charset="-128"/>
              </a:rPr>
              <a:t>９．特性要因図の起源</a:t>
            </a:r>
          </a:p>
        </p:txBody>
      </p:sp>
      <p:pic>
        <p:nvPicPr>
          <p:cNvPr id="320519"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96050" y="173038"/>
            <a:ext cx="1254125" cy="1298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20520" name="Text Box 8"/>
          <p:cNvSpPr txBox="1">
            <a:spLocks noChangeArrowheads="1"/>
          </p:cNvSpPr>
          <p:nvPr/>
        </p:nvSpPr>
        <p:spPr bwMode="auto">
          <a:xfrm>
            <a:off x="8405813" y="100013"/>
            <a:ext cx="7381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a:t>P</a:t>
            </a:r>
            <a:r>
              <a:rPr lang="ja-JP" altLang="en-US" sz="1600"/>
              <a:t>６２</a:t>
            </a: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Text Box 2"/>
          <p:cNvSpPr txBox="1">
            <a:spLocks noChangeArrowheads="1"/>
          </p:cNvSpPr>
          <p:nvPr/>
        </p:nvSpPr>
        <p:spPr bwMode="auto">
          <a:xfrm>
            <a:off x="723900" y="1069975"/>
            <a:ext cx="7683500" cy="1568450"/>
          </a:xfrm>
          <a:prstGeom prst="rect">
            <a:avLst/>
          </a:prstGeom>
          <a:solidFill>
            <a:srgbClr val="FFC1C1"/>
          </a:solidFill>
          <a:ln w="12700">
            <a:solidFill>
              <a:srgbClr val="FFC1C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fontAlgn="ctr"/>
            <a:r>
              <a:rPr lang="ja-JP" altLang="en-US" sz="4800" b="1">
                <a:effectLst>
                  <a:outerShdw blurRad="38100" dist="38100" dir="2700000" algn="tl">
                    <a:srgbClr val="FFFFFF"/>
                  </a:outerShdw>
                </a:effectLst>
                <a:ea typeface="HG創英角ﾎﾟｯﾌﾟ体" pitchFamily="49" charset="-128"/>
              </a:rPr>
              <a:t>パレート図・特性要因図</a:t>
            </a:r>
            <a:br>
              <a:rPr lang="ja-JP" altLang="en-US" sz="4800" b="1">
                <a:effectLst>
                  <a:outerShdw blurRad="38100" dist="38100" dir="2700000" algn="tl">
                    <a:srgbClr val="FFFFFF"/>
                  </a:outerShdw>
                </a:effectLst>
                <a:ea typeface="HG創英角ﾎﾟｯﾌﾟ体" pitchFamily="49" charset="-128"/>
              </a:rPr>
            </a:br>
            <a:r>
              <a:rPr lang="ja-JP" altLang="en-US" sz="4800" b="1">
                <a:effectLst>
                  <a:outerShdw blurRad="38100" dist="38100" dir="2700000" algn="tl">
                    <a:srgbClr val="FFFFFF"/>
                  </a:outerShdw>
                </a:effectLst>
                <a:ea typeface="HG創英角ﾎﾟｯﾌﾟ体" pitchFamily="49" charset="-128"/>
              </a:rPr>
              <a:t>終わり</a:t>
            </a:r>
          </a:p>
        </p:txBody>
      </p:sp>
      <p:pic>
        <p:nvPicPr>
          <p:cNvPr id="19456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24525" y="3200400"/>
            <a:ext cx="2895600" cy="2868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4584" name="Freeform 24"/>
          <p:cNvSpPr>
            <a:spLocks/>
          </p:cNvSpPr>
          <p:nvPr/>
        </p:nvSpPr>
        <p:spPr bwMode="auto">
          <a:xfrm>
            <a:off x="7902575" y="4152900"/>
            <a:ext cx="460375" cy="131763"/>
          </a:xfrm>
          <a:custGeom>
            <a:avLst/>
            <a:gdLst>
              <a:gd name="T0" fmla="*/ 28 w 290"/>
              <a:gd name="T1" fmla="*/ 5 h 83"/>
              <a:gd name="T2" fmla="*/ 19 w 290"/>
              <a:gd name="T3" fmla="*/ 13 h 83"/>
              <a:gd name="T4" fmla="*/ 9 w 290"/>
              <a:gd name="T5" fmla="*/ 24 h 83"/>
              <a:gd name="T6" fmla="*/ 3 w 290"/>
              <a:gd name="T7" fmla="*/ 35 h 83"/>
              <a:gd name="T8" fmla="*/ 0 w 290"/>
              <a:gd name="T9" fmla="*/ 46 h 83"/>
              <a:gd name="T10" fmla="*/ 0 w 290"/>
              <a:gd name="T11" fmla="*/ 57 h 83"/>
              <a:gd name="T12" fmla="*/ 7 w 290"/>
              <a:gd name="T13" fmla="*/ 66 h 83"/>
              <a:gd name="T14" fmla="*/ 16 w 290"/>
              <a:gd name="T15" fmla="*/ 72 h 83"/>
              <a:gd name="T16" fmla="*/ 30 w 290"/>
              <a:gd name="T17" fmla="*/ 79 h 83"/>
              <a:gd name="T18" fmla="*/ 35 w 290"/>
              <a:gd name="T19" fmla="*/ 79 h 83"/>
              <a:gd name="T20" fmla="*/ 44 w 290"/>
              <a:gd name="T21" fmla="*/ 79 h 83"/>
              <a:gd name="T22" fmla="*/ 58 w 290"/>
              <a:gd name="T23" fmla="*/ 79 h 83"/>
              <a:gd name="T24" fmla="*/ 74 w 290"/>
              <a:gd name="T25" fmla="*/ 79 h 83"/>
              <a:gd name="T26" fmla="*/ 90 w 290"/>
              <a:gd name="T27" fmla="*/ 79 h 83"/>
              <a:gd name="T28" fmla="*/ 106 w 290"/>
              <a:gd name="T29" fmla="*/ 76 h 83"/>
              <a:gd name="T30" fmla="*/ 117 w 290"/>
              <a:gd name="T31" fmla="*/ 74 h 83"/>
              <a:gd name="T32" fmla="*/ 124 w 290"/>
              <a:gd name="T33" fmla="*/ 70 h 83"/>
              <a:gd name="T34" fmla="*/ 127 w 290"/>
              <a:gd name="T35" fmla="*/ 76 h 83"/>
              <a:gd name="T36" fmla="*/ 131 w 290"/>
              <a:gd name="T37" fmla="*/ 81 h 83"/>
              <a:gd name="T38" fmla="*/ 147 w 290"/>
              <a:gd name="T39" fmla="*/ 81 h 83"/>
              <a:gd name="T40" fmla="*/ 154 w 290"/>
              <a:gd name="T41" fmla="*/ 81 h 83"/>
              <a:gd name="T42" fmla="*/ 166 w 290"/>
              <a:gd name="T43" fmla="*/ 83 h 83"/>
              <a:gd name="T44" fmla="*/ 182 w 290"/>
              <a:gd name="T45" fmla="*/ 83 h 83"/>
              <a:gd name="T46" fmla="*/ 200 w 290"/>
              <a:gd name="T47" fmla="*/ 83 h 83"/>
              <a:gd name="T48" fmla="*/ 218 w 290"/>
              <a:gd name="T49" fmla="*/ 83 h 83"/>
              <a:gd name="T50" fmla="*/ 235 w 290"/>
              <a:gd name="T51" fmla="*/ 81 h 83"/>
              <a:gd name="T52" fmla="*/ 248 w 290"/>
              <a:gd name="T53" fmla="*/ 79 h 83"/>
              <a:gd name="T54" fmla="*/ 260 w 290"/>
              <a:gd name="T55" fmla="*/ 79 h 83"/>
              <a:gd name="T56" fmla="*/ 271 w 290"/>
              <a:gd name="T57" fmla="*/ 74 h 83"/>
              <a:gd name="T58" fmla="*/ 278 w 290"/>
              <a:gd name="T59" fmla="*/ 70 h 83"/>
              <a:gd name="T60" fmla="*/ 283 w 290"/>
              <a:gd name="T61" fmla="*/ 66 h 83"/>
              <a:gd name="T62" fmla="*/ 287 w 290"/>
              <a:gd name="T63" fmla="*/ 57 h 83"/>
              <a:gd name="T64" fmla="*/ 287 w 290"/>
              <a:gd name="T65" fmla="*/ 46 h 83"/>
              <a:gd name="T66" fmla="*/ 290 w 290"/>
              <a:gd name="T67" fmla="*/ 29 h 83"/>
              <a:gd name="T68" fmla="*/ 290 w 290"/>
              <a:gd name="T69" fmla="*/ 5 h 83"/>
              <a:gd name="T70" fmla="*/ 278 w 290"/>
              <a:gd name="T71" fmla="*/ 11 h 83"/>
              <a:gd name="T72" fmla="*/ 267 w 290"/>
              <a:gd name="T73" fmla="*/ 16 h 83"/>
              <a:gd name="T74" fmla="*/ 246 w 290"/>
              <a:gd name="T75" fmla="*/ 18 h 83"/>
              <a:gd name="T76" fmla="*/ 228 w 290"/>
              <a:gd name="T77" fmla="*/ 13 h 83"/>
              <a:gd name="T78" fmla="*/ 209 w 290"/>
              <a:gd name="T79" fmla="*/ 9 h 83"/>
              <a:gd name="T80" fmla="*/ 191 w 290"/>
              <a:gd name="T81" fmla="*/ 3 h 83"/>
              <a:gd name="T82" fmla="*/ 170 w 290"/>
              <a:gd name="T83" fmla="*/ 0 h 83"/>
              <a:gd name="T84" fmla="*/ 150 w 290"/>
              <a:gd name="T85" fmla="*/ 5 h 83"/>
              <a:gd name="T86" fmla="*/ 140 w 290"/>
              <a:gd name="T87" fmla="*/ 9 h 83"/>
              <a:gd name="T88" fmla="*/ 127 w 290"/>
              <a:gd name="T89" fmla="*/ 18 h 83"/>
              <a:gd name="T90" fmla="*/ 108 w 290"/>
              <a:gd name="T91" fmla="*/ 13 h 83"/>
              <a:gd name="T92" fmla="*/ 83 w 290"/>
              <a:gd name="T93" fmla="*/ 7 h 83"/>
              <a:gd name="T94" fmla="*/ 55 w 290"/>
              <a:gd name="T95" fmla="*/ 3 h 83"/>
              <a:gd name="T96" fmla="*/ 28 w 290"/>
              <a:gd name="T97" fmla="*/ 5 h 83"/>
              <a:gd name="T98" fmla="*/ 28 w 290"/>
              <a:gd name="T99" fmla="*/ 5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90" h="83">
                <a:moveTo>
                  <a:pt x="28" y="5"/>
                </a:moveTo>
                <a:lnTo>
                  <a:pt x="19" y="13"/>
                </a:lnTo>
                <a:lnTo>
                  <a:pt x="9" y="24"/>
                </a:lnTo>
                <a:lnTo>
                  <a:pt x="3" y="35"/>
                </a:lnTo>
                <a:lnTo>
                  <a:pt x="0" y="46"/>
                </a:lnTo>
                <a:lnTo>
                  <a:pt x="0" y="57"/>
                </a:lnTo>
                <a:lnTo>
                  <a:pt x="7" y="66"/>
                </a:lnTo>
                <a:lnTo>
                  <a:pt x="16" y="72"/>
                </a:lnTo>
                <a:lnTo>
                  <a:pt x="30" y="79"/>
                </a:lnTo>
                <a:lnTo>
                  <a:pt x="35" y="79"/>
                </a:lnTo>
                <a:lnTo>
                  <a:pt x="44" y="79"/>
                </a:lnTo>
                <a:lnTo>
                  <a:pt x="58" y="79"/>
                </a:lnTo>
                <a:lnTo>
                  <a:pt x="74" y="79"/>
                </a:lnTo>
                <a:lnTo>
                  <a:pt x="90" y="79"/>
                </a:lnTo>
                <a:lnTo>
                  <a:pt x="106" y="76"/>
                </a:lnTo>
                <a:lnTo>
                  <a:pt x="117" y="74"/>
                </a:lnTo>
                <a:lnTo>
                  <a:pt x="124" y="70"/>
                </a:lnTo>
                <a:lnTo>
                  <a:pt x="127" y="76"/>
                </a:lnTo>
                <a:lnTo>
                  <a:pt x="131" y="81"/>
                </a:lnTo>
                <a:lnTo>
                  <a:pt x="147" y="81"/>
                </a:lnTo>
                <a:lnTo>
                  <a:pt x="154" y="81"/>
                </a:lnTo>
                <a:lnTo>
                  <a:pt x="166" y="83"/>
                </a:lnTo>
                <a:lnTo>
                  <a:pt x="182" y="83"/>
                </a:lnTo>
                <a:lnTo>
                  <a:pt x="200" y="83"/>
                </a:lnTo>
                <a:lnTo>
                  <a:pt x="218" y="83"/>
                </a:lnTo>
                <a:lnTo>
                  <a:pt x="235" y="81"/>
                </a:lnTo>
                <a:lnTo>
                  <a:pt x="248" y="79"/>
                </a:lnTo>
                <a:lnTo>
                  <a:pt x="260" y="79"/>
                </a:lnTo>
                <a:lnTo>
                  <a:pt x="271" y="74"/>
                </a:lnTo>
                <a:lnTo>
                  <a:pt x="278" y="70"/>
                </a:lnTo>
                <a:lnTo>
                  <a:pt x="283" y="66"/>
                </a:lnTo>
                <a:lnTo>
                  <a:pt x="287" y="57"/>
                </a:lnTo>
                <a:lnTo>
                  <a:pt x="287" y="46"/>
                </a:lnTo>
                <a:lnTo>
                  <a:pt x="290" y="29"/>
                </a:lnTo>
                <a:lnTo>
                  <a:pt x="290" y="5"/>
                </a:lnTo>
                <a:lnTo>
                  <a:pt x="278" y="11"/>
                </a:lnTo>
                <a:lnTo>
                  <a:pt x="267" y="16"/>
                </a:lnTo>
                <a:lnTo>
                  <a:pt x="246" y="18"/>
                </a:lnTo>
                <a:lnTo>
                  <a:pt x="228" y="13"/>
                </a:lnTo>
                <a:lnTo>
                  <a:pt x="209" y="9"/>
                </a:lnTo>
                <a:lnTo>
                  <a:pt x="191" y="3"/>
                </a:lnTo>
                <a:lnTo>
                  <a:pt x="170" y="0"/>
                </a:lnTo>
                <a:lnTo>
                  <a:pt x="150" y="5"/>
                </a:lnTo>
                <a:lnTo>
                  <a:pt x="140" y="9"/>
                </a:lnTo>
                <a:lnTo>
                  <a:pt x="127" y="18"/>
                </a:lnTo>
                <a:lnTo>
                  <a:pt x="108" y="13"/>
                </a:lnTo>
                <a:lnTo>
                  <a:pt x="83" y="7"/>
                </a:lnTo>
                <a:lnTo>
                  <a:pt x="55" y="3"/>
                </a:lnTo>
                <a:lnTo>
                  <a:pt x="28" y="5"/>
                </a:lnTo>
                <a:lnTo>
                  <a:pt x="28" y="5"/>
                </a:lnTo>
                <a:close/>
              </a:path>
            </a:pathLst>
          </a:custGeom>
          <a:solidFill>
            <a:srgbClr val="7F1E02"/>
          </a:solidFill>
          <a:ln w="33338">
            <a:solidFill>
              <a:srgbClr val="000000"/>
            </a:solidFill>
            <a:prstDash val="solid"/>
            <a:round/>
            <a:headEnd/>
            <a:tailEnd/>
          </a:ln>
        </p:spPr>
        <p:txBody>
          <a:bodyPr/>
          <a:lstStyle/>
          <a:p>
            <a:endParaRPr lang="ja-JP" altLang="en-US"/>
          </a:p>
        </p:txBody>
      </p:sp>
      <p:sp>
        <p:nvSpPr>
          <p:cNvPr id="194585" name="Freeform 25"/>
          <p:cNvSpPr>
            <a:spLocks/>
          </p:cNvSpPr>
          <p:nvPr/>
        </p:nvSpPr>
        <p:spPr bwMode="auto">
          <a:xfrm>
            <a:off x="8088313" y="4181475"/>
            <a:ext cx="15875" cy="82550"/>
          </a:xfrm>
          <a:custGeom>
            <a:avLst/>
            <a:gdLst>
              <a:gd name="T0" fmla="*/ 10 w 10"/>
              <a:gd name="T1" fmla="*/ 0 h 52"/>
              <a:gd name="T2" fmla="*/ 3 w 10"/>
              <a:gd name="T3" fmla="*/ 11 h 52"/>
              <a:gd name="T4" fmla="*/ 0 w 10"/>
              <a:gd name="T5" fmla="*/ 26 h 52"/>
              <a:gd name="T6" fmla="*/ 3 w 10"/>
              <a:gd name="T7" fmla="*/ 41 h 52"/>
              <a:gd name="T8" fmla="*/ 7 w 10"/>
              <a:gd name="T9" fmla="*/ 52 h 52"/>
            </a:gdLst>
            <a:ahLst/>
            <a:cxnLst>
              <a:cxn ang="0">
                <a:pos x="T0" y="T1"/>
              </a:cxn>
              <a:cxn ang="0">
                <a:pos x="T2" y="T3"/>
              </a:cxn>
              <a:cxn ang="0">
                <a:pos x="T4" y="T5"/>
              </a:cxn>
              <a:cxn ang="0">
                <a:pos x="T6" y="T7"/>
              </a:cxn>
              <a:cxn ang="0">
                <a:pos x="T8" y="T9"/>
              </a:cxn>
            </a:cxnLst>
            <a:rect l="0" t="0" r="r" b="b"/>
            <a:pathLst>
              <a:path w="10" h="52">
                <a:moveTo>
                  <a:pt x="10" y="0"/>
                </a:moveTo>
                <a:lnTo>
                  <a:pt x="3" y="11"/>
                </a:lnTo>
                <a:lnTo>
                  <a:pt x="0" y="26"/>
                </a:lnTo>
                <a:lnTo>
                  <a:pt x="3" y="41"/>
                </a:lnTo>
                <a:lnTo>
                  <a:pt x="7" y="52"/>
                </a:lnTo>
              </a:path>
            </a:pathLst>
          </a:custGeom>
          <a:noFill/>
          <a:ln w="333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94586" name="Freeform 26"/>
          <p:cNvSpPr>
            <a:spLocks/>
          </p:cNvSpPr>
          <p:nvPr/>
        </p:nvSpPr>
        <p:spPr bwMode="auto">
          <a:xfrm>
            <a:off x="7888288" y="3575050"/>
            <a:ext cx="488950" cy="606425"/>
          </a:xfrm>
          <a:custGeom>
            <a:avLst/>
            <a:gdLst>
              <a:gd name="T0" fmla="*/ 37 w 308"/>
              <a:gd name="T1" fmla="*/ 369 h 382"/>
              <a:gd name="T2" fmla="*/ 64 w 308"/>
              <a:gd name="T3" fmla="*/ 367 h 382"/>
              <a:gd name="T4" fmla="*/ 92 w 308"/>
              <a:gd name="T5" fmla="*/ 371 h 382"/>
              <a:gd name="T6" fmla="*/ 117 w 308"/>
              <a:gd name="T7" fmla="*/ 377 h 382"/>
              <a:gd name="T8" fmla="*/ 136 w 308"/>
              <a:gd name="T9" fmla="*/ 382 h 382"/>
              <a:gd name="T10" fmla="*/ 149 w 308"/>
              <a:gd name="T11" fmla="*/ 373 h 382"/>
              <a:gd name="T12" fmla="*/ 159 w 308"/>
              <a:gd name="T13" fmla="*/ 369 h 382"/>
              <a:gd name="T14" fmla="*/ 179 w 308"/>
              <a:gd name="T15" fmla="*/ 364 h 382"/>
              <a:gd name="T16" fmla="*/ 200 w 308"/>
              <a:gd name="T17" fmla="*/ 367 h 382"/>
              <a:gd name="T18" fmla="*/ 218 w 308"/>
              <a:gd name="T19" fmla="*/ 373 h 382"/>
              <a:gd name="T20" fmla="*/ 237 w 308"/>
              <a:gd name="T21" fmla="*/ 377 h 382"/>
              <a:gd name="T22" fmla="*/ 255 w 308"/>
              <a:gd name="T23" fmla="*/ 382 h 382"/>
              <a:gd name="T24" fmla="*/ 276 w 308"/>
              <a:gd name="T25" fmla="*/ 380 h 382"/>
              <a:gd name="T26" fmla="*/ 287 w 308"/>
              <a:gd name="T27" fmla="*/ 375 h 382"/>
              <a:gd name="T28" fmla="*/ 299 w 308"/>
              <a:gd name="T29" fmla="*/ 369 h 382"/>
              <a:gd name="T30" fmla="*/ 301 w 308"/>
              <a:gd name="T31" fmla="*/ 356 h 382"/>
              <a:gd name="T32" fmla="*/ 301 w 308"/>
              <a:gd name="T33" fmla="*/ 336 h 382"/>
              <a:gd name="T34" fmla="*/ 301 w 308"/>
              <a:gd name="T35" fmla="*/ 312 h 382"/>
              <a:gd name="T36" fmla="*/ 303 w 308"/>
              <a:gd name="T37" fmla="*/ 288 h 382"/>
              <a:gd name="T38" fmla="*/ 303 w 308"/>
              <a:gd name="T39" fmla="*/ 230 h 382"/>
              <a:gd name="T40" fmla="*/ 306 w 308"/>
              <a:gd name="T41" fmla="*/ 169 h 382"/>
              <a:gd name="T42" fmla="*/ 308 w 308"/>
              <a:gd name="T43" fmla="*/ 110 h 382"/>
              <a:gd name="T44" fmla="*/ 308 w 308"/>
              <a:gd name="T45" fmla="*/ 82 h 382"/>
              <a:gd name="T46" fmla="*/ 308 w 308"/>
              <a:gd name="T47" fmla="*/ 58 h 382"/>
              <a:gd name="T48" fmla="*/ 308 w 308"/>
              <a:gd name="T49" fmla="*/ 39 h 382"/>
              <a:gd name="T50" fmla="*/ 308 w 308"/>
              <a:gd name="T51" fmla="*/ 19 h 382"/>
              <a:gd name="T52" fmla="*/ 308 w 308"/>
              <a:gd name="T53" fmla="*/ 8 h 382"/>
              <a:gd name="T54" fmla="*/ 308 w 308"/>
              <a:gd name="T55" fmla="*/ 0 h 382"/>
              <a:gd name="T56" fmla="*/ 255 w 308"/>
              <a:gd name="T57" fmla="*/ 0 h 382"/>
              <a:gd name="T58" fmla="*/ 207 w 308"/>
              <a:gd name="T59" fmla="*/ 2 h 382"/>
              <a:gd name="T60" fmla="*/ 165 w 308"/>
              <a:gd name="T61" fmla="*/ 2 h 382"/>
              <a:gd name="T62" fmla="*/ 131 w 308"/>
              <a:gd name="T63" fmla="*/ 2 h 382"/>
              <a:gd name="T64" fmla="*/ 101 w 308"/>
              <a:gd name="T65" fmla="*/ 2 h 382"/>
              <a:gd name="T66" fmla="*/ 76 w 308"/>
              <a:gd name="T67" fmla="*/ 2 h 382"/>
              <a:gd name="T68" fmla="*/ 55 w 308"/>
              <a:gd name="T69" fmla="*/ 2 h 382"/>
              <a:gd name="T70" fmla="*/ 39 w 308"/>
              <a:gd name="T71" fmla="*/ 2 h 382"/>
              <a:gd name="T72" fmla="*/ 28 w 308"/>
              <a:gd name="T73" fmla="*/ 2 h 382"/>
              <a:gd name="T74" fmla="*/ 18 w 308"/>
              <a:gd name="T75" fmla="*/ 2 h 382"/>
              <a:gd name="T76" fmla="*/ 7 w 308"/>
              <a:gd name="T77" fmla="*/ 2 h 382"/>
              <a:gd name="T78" fmla="*/ 2 w 308"/>
              <a:gd name="T79" fmla="*/ 2 h 382"/>
              <a:gd name="T80" fmla="*/ 2 w 308"/>
              <a:gd name="T81" fmla="*/ 2 h 382"/>
              <a:gd name="T82" fmla="*/ 0 w 308"/>
              <a:gd name="T83" fmla="*/ 52 h 382"/>
              <a:gd name="T84" fmla="*/ 0 w 308"/>
              <a:gd name="T85" fmla="*/ 99 h 382"/>
              <a:gd name="T86" fmla="*/ 2 w 308"/>
              <a:gd name="T87" fmla="*/ 143 h 382"/>
              <a:gd name="T88" fmla="*/ 5 w 308"/>
              <a:gd name="T89" fmla="*/ 184 h 382"/>
              <a:gd name="T90" fmla="*/ 9 w 308"/>
              <a:gd name="T91" fmla="*/ 228 h 382"/>
              <a:gd name="T92" fmla="*/ 16 w 308"/>
              <a:gd name="T93" fmla="*/ 271 h 382"/>
              <a:gd name="T94" fmla="*/ 25 w 308"/>
              <a:gd name="T95" fmla="*/ 317 h 382"/>
              <a:gd name="T96" fmla="*/ 37 w 308"/>
              <a:gd name="T97" fmla="*/ 369 h 382"/>
              <a:gd name="T98" fmla="*/ 37 w 308"/>
              <a:gd name="T99" fmla="*/ 369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08" h="382">
                <a:moveTo>
                  <a:pt x="37" y="369"/>
                </a:moveTo>
                <a:lnTo>
                  <a:pt x="64" y="367"/>
                </a:lnTo>
                <a:lnTo>
                  <a:pt x="92" y="371"/>
                </a:lnTo>
                <a:lnTo>
                  <a:pt x="117" y="377"/>
                </a:lnTo>
                <a:lnTo>
                  <a:pt x="136" y="382"/>
                </a:lnTo>
                <a:lnTo>
                  <a:pt x="149" y="373"/>
                </a:lnTo>
                <a:lnTo>
                  <a:pt x="159" y="369"/>
                </a:lnTo>
                <a:lnTo>
                  <a:pt x="179" y="364"/>
                </a:lnTo>
                <a:lnTo>
                  <a:pt x="200" y="367"/>
                </a:lnTo>
                <a:lnTo>
                  <a:pt x="218" y="373"/>
                </a:lnTo>
                <a:lnTo>
                  <a:pt x="237" y="377"/>
                </a:lnTo>
                <a:lnTo>
                  <a:pt x="255" y="382"/>
                </a:lnTo>
                <a:lnTo>
                  <a:pt x="276" y="380"/>
                </a:lnTo>
                <a:lnTo>
                  <a:pt x="287" y="375"/>
                </a:lnTo>
                <a:lnTo>
                  <a:pt x="299" y="369"/>
                </a:lnTo>
                <a:lnTo>
                  <a:pt x="301" y="356"/>
                </a:lnTo>
                <a:lnTo>
                  <a:pt x="301" y="336"/>
                </a:lnTo>
                <a:lnTo>
                  <a:pt x="301" y="312"/>
                </a:lnTo>
                <a:lnTo>
                  <a:pt x="303" y="288"/>
                </a:lnTo>
                <a:lnTo>
                  <a:pt x="303" y="230"/>
                </a:lnTo>
                <a:lnTo>
                  <a:pt x="306" y="169"/>
                </a:lnTo>
                <a:lnTo>
                  <a:pt x="308" y="110"/>
                </a:lnTo>
                <a:lnTo>
                  <a:pt x="308" y="82"/>
                </a:lnTo>
                <a:lnTo>
                  <a:pt x="308" y="58"/>
                </a:lnTo>
                <a:lnTo>
                  <a:pt x="308" y="39"/>
                </a:lnTo>
                <a:lnTo>
                  <a:pt x="308" y="19"/>
                </a:lnTo>
                <a:lnTo>
                  <a:pt x="308" y="8"/>
                </a:lnTo>
                <a:lnTo>
                  <a:pt x="308" y="0"/>
                </a:lnTo>
                <a:lnTo>
                  <a:pt x="255" y="0"/>
                </a:lnTo>
                <a:lnTo>
                  <a:pt x="207" y="2"/>
                </a:lnTo>
                <a:lnTo>
                  <a:pt x="165" y="2"/>
                </a:lnTo>
                <a:lnTo>
                  <a:pt x="131" y="2"/>
                </a:lnTo>
                <a:lnTo>
                  <a:pt x="101" y="2"/>
                </a:lnTo>
                <a:lnTo>
                  <a:pt x="76" y="2"/>
                </a:lnTo>
                <a:lnTo>
                  <a:pt x="55" y="2"/>
                </a:lnTo>
                <a:lnTo>
                  <a:pt x="39" y="2"/>
                </a:lnTo>
                <a:lnTo>
                  <a:pt x="28" y="2"/>
                </a:lnTo>
                <a:lnTo>
                  <a:pt x="18" y="2"/>
                </a:lnTo>
                <a:lnTo>
                  <a:pt x="7" y="2"/>
                </a:lnTo>
                <a:lnTo>
                  <a:pt x="2" y="2"/>
                </a:lnTo>
                <a:lnTo>
                  <a:pt x="2" y="2"/>
                </a:lnTo>
                <a:lnTo>
                  <a:pt x="0" y="52"/>
                </a:lnTo>
                <a:lnTo>
                  <a:pt x="0" y="99"/>
                </a:lnTo>
                <a:lnTo>
                  <a:pt x="2" y="143"/>
                </a:lnTo>
                <a:lnTo>
                  <a:pt x="5" y="184"/>
                </a:lnTo>
                <a:lnTo>
                  <a:pt x="9" y="228"/>
                </a:lnTo>
                <a:lnTo>
                  <a:pt x="16" y="271"/>
                </a:lnTo>
                <a:lnTo>
                  <a:pt x="25" y="317"/>
                </a:lnTo>
                <a:lnTo>
                  <a:pt x="37" y="369"/>
                </a:lnTo>
                <a:lnTo>
                  <a:pt x="37" y="369"/>
                </a:lnTo>
                <a:close/>
              </a:path>
            </a:pathLst>
          </a:custGeom>
          <a:solidFill>
            <a:srgbClr val="7F7F7F"/>
          </a:solidFill>
          <a:ln w="33338">
            <a:solidFill>
              <a:srgbClr val="000000"/>
            </a:solidFill>
            <a:prstDash val="solid"/>
            <a:round/>
            <a:headEnd/>
            <a:tailEnd/>
          </a:ln>
        </p:spPr>
        <p:txBody>
          <a:bodyPr/>
          <a:lstStyle/>
          <a:p>
            <a:endParaRPr lang="ja-JP" altLang="en-US"/>
          </a:p>
        </p:txBody>
      </p:sp>
      <p:sp>
        <p:nvSpPr>
          <p:cNvPr id="194587" name="Freeform 27"/>
          <p:cNvSpPr>
            <a:spLocks/>
          </p:cNvSpPr>
          <p:nvPr/>
        </p:nvSpPr>
        <p:spPr bwMode="auto">
          <a:xfrm>
            <a:off x="8129588" y="3781425"/>
            <a:ext cx="11112" cy="379413"/>
          </a:xfrm>
          <a:custGeom>
            <a:avLst/>
            <a:gdLst>
              <a:gd name="T0" fmla="*/ 7 w 7"/>
              <a:gd name="T1" fmla="*/ 239 h 239"/>
              <a:gd name="T2" fmla="*/ 2 w 7"/>
              <a:gd name="T3" fmla="*/ 208 h 239"/>
              <a:gd name="T4" fmla="*/ 2 w 7"/>
              <a:gd name="T5" fmla="*/ 176 h 239"/>
              <a:gd name="T6" fmla="*/ 0 w 7"/>
              <a:gd name="T7" fmla="*/ 106 h 239"/>
              <a:gd name="T8" fmla="*/ 0 w 7"/>
              <a:gd name="T9" fmla="*/ 74 h 239"/>
              <a:gd name="T10" fmla="*/ 0 w 7"/>
              <a:gd name="T11" fmla="*/ 43 h 239"/>
              <a:gd name="T12" fmla="*/ 0 w 7"/>
              <a:gd name="T13" fmla="*/ 19 h 239"/>
              <a:gd name="T14" fmla="*/ 0 w 7"/>
              <a:gd name="T15" fmla="*/ 0 h 2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239">
                <a:moveTo>
                  <a:pt x="7" y="239"/>
                </a:moveTo>
                <a:lnTo>
                  <a:pt x="2" y="208"/>
                </a:lnTo>
                <a:lnTo>
                  <a:pt x="2" y="176"/>
                </a:lnTo>
                <a:lnTo>
                  <a:pt x="0" y="106"/>
                </a:lnTo>
                <a:lnTo>
                  <a:pt x="0" y="74"/>
                </a:lnTo>
                <a:lnTo>
                  <a:pt x="0" y="43"/>
                </a:lnTo>
                <a:lnTo>
                  <a:pt x="0" y="19"/>
                </a:lnTo>
                <a:lnTo>
                  <a:pt x="0" y="0"/>
                </a:lnTo>
              </a:path>
            </a:pathLst>
          </a:custGeom>
          <a:noFill/>
          <a:ln w="333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94601" name="Freeform 41"/>
          <p:cNvSpPr>
            <a:spLocks/>
          </p:cNvSpPr>
          <p:nvPr/>
        </p:nvSpPr>
        <p:spPr bwMode="auto">
          <a:xfrm>
            <a:off x="7534275" y="3116263"/>
            <a:ext cx="1135063" cy="538162"/>
          </a:xfrm>
          <a:custGeom>
            <a:avLst/>
            <a:gdLst>
              <a:gd name="T0" fmla="*/ 207 w 715"/>
              <a:gd name="T1" fmla="*/ 273 h 339"/>
              <a:gd name="T2" fmla="*/ 202 w 715"/>
              <a:gd name="T3" fmla="*/ 306 h 339"/>
              <a:gd name="T4" fmla="*/ 205 w 715"/>
              <a:gd name="T5" fmla="*/ 323 h 339"/>
              <a:gd name="T6" fmla="*/ 223 w 715"/>
              <a:gd name="T7" fmla="*/ 336 h 339"/>
              <a:gd name="T8" fmla="*/ 241 w 715"/>
              <a:gd name="T9" fmla="*/ 339 h 339"/>
              <a:gd name="T10" fmla="*/ 276 w 715"/>
              <a:gd name="T11" fmla="*/ 339 h 339"/>
              <a:gd name="T12" fmla="*/ 365 w 715"/>
              <a:gd name="T13" fmla="*/ 339 h 339"/>
              <a:gd name="T14" fmla="*/ 457 w 715"/>
              <a:gd name="T15" fmla="*/ 336 h 339"/>
              <a:gd name="T16" fmla="*/ 490 w 715"/>
              <a:gd name="T17" fmla="*/ 334 h 339"/>
              <a:gd name="T18" fmla="*/ 508 w 715"/>
              <a:gd name="T19" fmla="*/ 332 h 339"/>
              <a:gd name="T20" fmla="*/ 533 w 715"/>
              <a:gd name="T21" fmla="*/ 323 h 339"/>
              <a:gd name="T22" fmla="*/ 542 w 715"/>
              <a:gd name="T23" fmla="*/ 308 h 339"/>
              <a:gd name="T24" fmla="*/ 542 w 715"/>
              <a:gd name="T25" fmla="*/ 286 h 339"/>
              <a:gd name="T26" fmla="*/ 545 w 715"/>
              <a:gd name="T27" fmla="*/ 249 h 339"/>
              <a:gd name="T28" fmla="*/ 554 w 715"/>
              <a:gd name="T29" fmla="*/ 173 h 339"/>
              <a:gd name="T30" fmla="*/ 563 w 715"/>
              <a:gd name="T31" fmla="*/ 113 h 339"/>
              <a:gd name="T32" fmla="*/ 572 w 715"/>
              <a:gd name="T33" fmla="*/ 100 h 339"/>
              <a:gd name="T34" fmla="*/ 607 w 715"/>
              <a:gd name="T35" fmla="*/ 84 h 339"/>
              <a:gd name="T36" fmla="*/ 657 w 715"/>
              <a:gd name="T37" fmla="*/ 65 h 339"/>
              <a:gd name="T38" fmla="*/ 696 w 715"/>
              <a:gd name="T39" fmla="*/ 47 h 339"/>
              <a:gd name="T40" fmla="*/ 712 w 715"/>
              <a:gd name="T41" fmla="*/ 41 h 339"/>
              <a:gd name="T42" fmla="*/ 715 w 715"/>
              <a:gd name="T43" fmla="*/ 41 h 339"/>
              <a:gd name="T44" fmla="*/ 696 w 715"/>
              <a:gd name="T45" fmla="*/ 17 h 339"/>
              <a:gd name="T46" fmla="*/ 687 w 715"/>
              <a:gd name="T47" fmla="*/ 6 h 339"/>
              <a:gd name="T48" fmla="*/ 685 w 715"/>
              <a:gd name="T49" fmla="*/ 0 h 339"/>
              <a:gd name="T50" fmla="*/ 655 w 715"/>
              <a:gd name="T51" fmla="*/ 4 h 339"/>
              <a:gd name="T52" fmla="*/ 572 w 715"/>
              <a:gd name="T53" fmla="*/ 13 h 339"/>
              <a:gd name="T54" fmla="*/ 480 w 715"/>
              <a:gd name="T55" fmla="*/ 19 h 339"/>
              <a:gd name="T56" fmla="*/ 423 w 715"/>
              <a:gd name="T57" fmla="*/ 24 h 339"/>
              <a:gd name="T58" fmla="*/ 395 w 715"/>
              <a:gd name="T59" fmla="*/ 26 h 339"/>
              <a:gd name="T60" fmla="*/ 372 w 715"/>
              <a:gd name="T61" fmla="*/ 28 h 339"/>
              <a:gd name="T62" fmla="*/ 326 w 715"/>
              <a:gd name="T63" fmla="*/ 37 h 339"/>
              <a:gd name="T64" fmla="*/ 264 w 715"/>
              <a:gd name="T65" fmla="*/ 58 h 339"/>
              <a:gd name="T66" fmla="*/ 189 w 715"/>
              <a:gd name="T67" fmla="*/ 100 h 339"/>
              <a:gd name="T68" fmla="*/ 127 w 715"/>
              <a:gd name="T69" fmla="*/ 117 h 339"/>
              <a:gd name="T70" fmla="*/ 108 w 715"/>
              <a:gd name="T71" fmla="*/ 104 h 339"/>
              <a:gd name="T72" fmla="*/ 97 w 715"/>
              <a:gd name="T73" fmla="*/ 95 h 339"/>
              <a:gd name="T74" fmla="*/ 88 w 715"/>
              <a:gd name="T75" fmla="*/ 106 h 339"/>
              <a:gd name="T76" fmla="*/ 46 w 715"/>
              <a:gd name="T77" fmla="*/ 152 h 339"/>
              <a:gd name="T78" fmla="*/ 19 w 715"/>
              <a:gd name="T79" fmla="*/ 180 h 339"/>
              <a:gd name="T80" fmla="*/ 0 w 715"/>
              <a:gd name="T81" fmla="*/ 195 h 339"/>
              <a:gd name="T82" fmla="*/ 37 w 715"/>
              <a:gd name="T83" fmla="*/ 226 h 339"/>
              <a:gd name="T84" fmla="*/ 58 w 715"/>
              <a:gd name="T85" fmla="*/ 241 h 339"/>
              <a:gd name="T86" fmla="*/ 65 w 715"/>
              <a:gd name="T87" fmla="*/ 247 h 339"/>
              <a:gd name="T88" fmla="*/ 83 w 715"/>
              <a:gd name="T89" fmla="*/ 258 h 339"/>
              <a:gd name="T90" fmla="*/ 117 w 715"/>
              <a:gd name="T91" fmla="*/ 273 h 339"/>
              <a:gd name="T92" fmla="*/ 152 w 715"/>
              <a:gd name="T93" fmla="*/ 273 h 339"/>
              <a:gd name="T94" fmla="*/ 189 w 715"/>
              <a:gd name="T95" fmla="*/ 263 h 339"/>
              <a:gd name="T96" fmla="*/ 209 w 715"/>
              <a:gd name="T97" fmla="*/ 25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15" h="339">
                <a:moveTo>
                  <a:pt x="209" y="252"/>
                </a:moveTo>
                <a:lnTo>
                  <a:pt x="207" y="273"/>
                </a:lnTo>
                <a:lnTo>
                  <a:pt x="205" y="291"/>
                </a:lnTo>
                <a:lnTo>
                  <a:pt x="202" y="306"/>
                </a:lnTo>
                <a:lnTo>
                  <a:pt x="205" y="317"/>
                </a:lnTo>
                <a:lnTo>
                  <a:pt x="205" y="323"/>
                </a:lnTo>
                <a:lnTo>
                  <a:pt x="209" y="330"/>
                </a:lnTo>
                <a:lnTo>
                  <a:pt x="223" y="336"/>
                </a:lnTo>
                <a:lnTo>
                  <a:pt x="230" y="336"/>
                </a:lnTo>
                <a:lnTo>
                  <a:pt x="241" y="339"/>
                </a:lnTo>
                <a:lnTo>
                  <a:pt x="258" y="339"/>
                </a:lnTo>
                <a:lnTo>
                  <a:pt x="276" y="339"/>
                </a:lnTo>
                <a:lnTo>
                  <a:pt x="317" y="339"/>
                </a:lnTo>
                <a:lnTo>
                  <a:pt x="365" y="339"/>
                </a:lnTo>
                <a:lnTo>
                  <a:pt x="414" y="339"/>
                </a:lnTo>
                <a:lnTo>
                  <a:pt x="457" y="336"/>
                </a:lnTo>
                <a:lnTo>
                  <a:pt x="476" y="334"/>
                </a:lnTo>
                <a:lnTo>
                  <a:pt x="490" y="334"/>
                </a:lnTo>
                <a:lnTo>
                  <a:pt x="501" y="334"/>
                </a:lnTo>
                <a:lnTo>
                  <a:pt x="508" y="332"/>
                </a:lnTo>
                <a:lnTo>
                  <a:pt x="524" y="328"/>
                </a:lnTo>
                <a:lnTo>
                  <a:pt x="533" y="323"/>
                </a:lnTo>
                <a:lnTo>
                  <a:pt x="540" y="315"/>
                </a:lnTo>
                <a:lnTo>
                  <a:pt x="542" y="308"/>
                </a:lnTo>
                <a:lnTo>
                  <a:pt x="542" y="299"/>
                </a:lnTo>
                <a:lnTo>
                  <a:pt x="542" y="286"/>
                </a:lnTo>
                <a:lnTo>
                  <a:pt x="545" y="269"/>
                </a:lnTo>
                <a:lnTo>
                  <a:pt x="545" y="249"/>
                </a:lnTo>
                <a:lnTo>
                  <a:pt x="549" y="226"/>
                </a:lnTo>
                <a:lnTo>
                  <a:pt x="554" y="173"/>
                </a:lnTo>
                <a:lnTo>
                  <a:pt x="558" y="121"/>
                </a:lnTo>
                <a:lnTo>
                  <a:pt x="563" y="113"/>
                </a:lnTo>
                <a:lnTo>
                  <a:pt x="565" y="104"/>
                </a:lnTo>
                <a:lnTo>
                  <a:pt x="572" y="100"/>
                </a:lnTo>
                <a:lnTo>
                  <a:pt x="581" y="95"/>
                </a:lnTo>
                <a:lnTo>
                  <a:pt x="607" y="84"/>
                </a:lnTo>
                <a:lnTo>
                  <a:pt x="625" y="76"/>
                </a:lnTo>
                <a:lnTo>
                  <a:pt x="657" y="65"/>
                </a:lnTo>
                <a:lnTo>
                  <a:pt x="682" y="54"/>
                </a:lnTo>
                <a:lnTo>
                  <a:pt x="696" y="47"/>
                </a:lnTo>
                <a:lnTo>
                  <a:pt x="705" y="43"/>
                </a:lnTo>
                <a:lnTo>
                  <a:pt x="712" y="41"/>
                </a:lnTo>
                <a:lnTo>
                  <a:pt x="715" y="41"/>
                </a:lnTo>
                <a:lnTo>
                  <a:pt x="715" y="41"/>
                </a:lnTo>
                <a:lnTo>
                  <a:pt x="703" y="28"/>
                </a:lnTo>
                <a:lnTo>
                  <a:pt x="696" y="17"/>
                </a:lnTo>
                <a:lnTo>
                  <a:pt x="692" y="11"/>
                </a:lnTo>
                <a:lnTo>
                  <a:pt x="687" y="6"/>
                </a:lnTo>
                <a:lnTo>
                  <a:pt x="685" y="2"/>
                </a:lnTo>
                <a:lnTo>
                  <a:pt x="685" y="0"/>
                </a:lnTo>
                <a:lnTo>
                  <a:pt x="671" y="2"/>
                </a:lnTo>
                <a:lnTo>
                  <a:pt x="655" y="4"/>
                </a:lnTo>
                <a:lnTo>
                  <a:pt x="616" y="8"/>
                </a:lnTo>
                <a:lnTo>
                  <a:pt x="572" y="13"/>
                </a:lnTo>
                <a:lnTo>
                  <a:pt x="526" y="15"/>
                </a:lnTo>
                <a:lnTo>
                  <a:pt x="480" y="19"/>
                </a:lnTo>
                <a:lnTo>
                  <a:pt x="439" y="24"/>
                </a:lnTo>
                <a:lnTo>
                  <a:pt x="423" y="24"/>
                </a:lnTo>
                <a:lnTo>
                  <a:pt x="407" y="26"/>
                </a:lnTo>
                <a:lnTo>
                  <a:pt x="395" y="26"/>
                </a:lnTo>
                <a:lnTo>
                  <a:pt x="386" y="26"/>
                </a:lnTo>
                <a:lnTo>
                  <a:pt x="372" y="28"/>
                </a:lnTo>
                <a:lnTo>
                  <a:pt x="352" y="30"/>
                </a:lnTo>
                <a:lnTo>
                  <a:pt x="326" y="37"/>
                </a:lnTo>
                <a:lnTo>
                  <a:pt x="299" y="45"/>
                </a:lnTo>
                <a:lnTo>
                  <a:pt x="264" y="58"/>
                </a:lnTo>
                <a:lnTo>
                  <a:pt x="230" y="76"/>
                </a:lnTo>
                <a:lnTo>
                  <a:pt x="189" y="100"/>
                </a:lnTo>
                <a:lnTo>
                  <a:pt x="143" y="130"/>
                </a:lnTo>
                <a:lnTo>
                  <a:pt x="127" y="117"/>
                </a:lnTo>
                <a:lnTo>
                  <a:pt x="117" y="108"/>
                </a:lnTo>
                <a:lnTo>
                  <a:pt x="108" y="104"/>
                </a:lnTo>
                <a:lnTo>
                  <a:pt x="101" y="100"/>
                </a:lnTo>
                <a:lnTo>
                  <a:pt x="97" y="95"/>
                </a:lnTo>
                <a:lnTo>
                  <a:pt x="97" y="95"/>
                </a:lnTo>
                <a:lnTo>
                  <a:pt x="88" y="106"/>
                </a:lnTo>
                <a:lnTo>
                  <a:pt x="74" y="121"/>
                </a:lnTo>
                <a:lnTo>
                  <a:pt x="46" y="152"/>
                </a:lnTo>
                <a:lnTo>
                  <a:pt x="30" y="167"/>
                </a:lnTo>
                <a:lnTo>
                  <a:pt x="19" y="180"/>
                </a:lnTo>
                <a:lnTo>
                  <a:pt x="7" y="189"/>
                </a:lnTo>
                <a:lnTo>
                  <a:pt x="0" y="195"/>
                </a:lnTo>
                <a:lnTo>
                  <a:pt x="21" y="213"/>
                </a:lnTo>
                <a:lnTo>
                  <a:pt x="37" y="226"/>
                </a:lnTo>
                <a:lnTo>
                  <a:pt x="48" y="234"/>
                </a:lnTo>
                <a:lnTo>
                  <a:pt x="58" y="241"/>
                </a:lnTo>
                <a:lnTo>
                  <a:pt x="62" y="245"/>
                </a:lnTo>
                <a:lnTo>
                  <a:pt x="65" y="247"/>
                </a:lnTo>
                <a:lnTo>
                  <a:pt x="65" y="247"/>
                </a:lnTo>
                <a:lnTo>
                  <a:pt x="83" y="258"/>
                </a:lnTo>
                <a:lnTo>
                  <a:pt x="99" y="267"/>
                </a:lnTo>
                <a:lnTo>
                  <a:pt x="117" y="273"/>
                </a:lnTo>
                <a:lnTo>
                  <a:pt x="133" y="276"/>
                </a:lnTo>
                <a:lnTo>
                  <a:pt x="152" y="273"/>
                </a:lnTo>
                <a:lnTo>
                  <a:pt x="170" y="269"/>
                </a:lnTo>
                <a:lnTo>
                  <a:pt x="189" y="263"/>
                </a:lnTo>
                <a:lnTo>
                  <a:pt x="209" y="252"/>
                </a:lnTo>
                <a:lnTo>
                  <a:pt x="209" y="252"/>
                </a:lnTo>
                <a:close/>
              </a:path>
            </a:pathLst>
          </a:custGeom>
          <a:solidFill>
            <a:srgbClr val="101077"/>
          </a:solidFill>
          <a:ln w="33338">
            <a:solidFill>
              <a:srgbClr val="000000"/>
            </a:solidFill>
            <a:prstDash val="solid"/>
            <a:round/>
            <a:headEnd/>
            <a:tailEnd/>
          </a:ln>
        </p:spPr>
        <p:txBody>
          <a:bodyPr/>
          <a:lstStyle/>
          <a:p>
            <a:endParaRPr lang="ja-JP" altLang="en-US"/>
          </a:p>
        </p:txBody>
      </p:sp>
      <p:sp>
        <p:nvSpPr>
          <p:cNvPr id="194602" name="Freeform 42"/>
          <p:cNvSpPr>
            <a:spLocks/>
          </p:cNvSpPr>
          <p:nvPr/>
        </p:nvSpPr>
        <p:spPr bwMode="auto">
          <a:xfrm>
            <a:off x="7866063" y="3349625"/>
            <a:ext cx="25400" cy="166688"/>
          </a:xfrm>
          <a:custGeom>
            <a:avLst/>
            <a:gdLst>
              <a:gd name="T0" fmla="*/ 0 w 16"/>
              <a:gd name="T1" fmla="*/ 105 h 105"/>
              <a:gd name="T2" fmla="*/ 3 w 16"/>
              <a:gd name="T3" fmla="*/ 92 h 105"/>
              <a:gd name="T4" fmla="*/ 5 w 16"/>
              <a:gd name="T5" fmla="*/ 76 h 105"/>
              <a:gd name="T6" fmla="*/ 9 w 16"/>
              <a:gd name="T7" fmla="*/ 44 h 105"/>
              <a:gd name="T8" fmla="*/ 12 w 16"/>
              <a:gd name="T9" fmla="*/ 31 h 105"/>
              <a:gd name="T10" fmla="*/ 14 w 16"/>
              <a:gd name="T11" fmla="*/ 18 h 105"/>
              <a:gd name="T12" fmla="*/ 16 w 16"/>
              <a:gd name="T13" fmla="*/ 7 h 105"/>
              <a:gd name="T14" fmla="*/ 16 w 16"/>
              <a:gd name="T15" fmla="*/ 0 h 10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105">
                <a:moveTo>
                  <a:pt x="0" y="105"/>
                </a:moveTo>
                <a:lnTo>
                  <a:pt x="3" y="92"/>
                </a:lnTo>
                <a:lnTo>
                  <a:pt x="5" y="76"/>
                </a:lnTo>
                <a:lnTo>
                  <a:pt x="9" y="44"/>
                </a:lnTo>
                <a:lnTo>
                  <a:pt x="12" y="31"/>
                </a:lnTo>
                <a:lnTo>
                  <a:pt x="14" y="18"/>
                </a:lnTo>
                <a:lnTo>
                  <a:pt x="16" y="7"/>
                </a:lnTo>
                <a:lnTo>
                  <a:pt x="16" y="0"/>
                </a:lnTo>
              </a:path>
            </a:pathLst>
          </a:custGeom>
          <a:noFill/>
          <a:ln w="333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94603" name="Freeform 43"/>
          <p:cNvSpPr>
            <a:spLocks/>
          </p:cNvSpPr>
          <p:nvPr/>
        </p:nvSpPr>
        <p:spPr bwMode="auto">
          <a:xfrm>
            <a:off x="7994650" y="3184525"/>
            <a:ext cx="287338" cy="269875"/>
          </a:xfrm>
          <a:custGeom>
            <a:avLst/>
            <a:gdLst>
              <a:gd name="T0" fmla="*/ 0 w 181"/>
              <a:gd name="T1" fmla="*/ 18 h 170"/>
              <a:gd name="T2" fmla="*/ 9 w 181"/>
              <a:gd name="T3" fmla="*/ 35 h 170"/>
              <a:gd name="T4" fmla="*/ 16 w 181"/>
              <a:gd name="T5" fmla="*/ 54 h 170"/>
              <a:gd name="T6" fmla="*/ 36 w 181"/>
              <a:gd name="T7" fmla="*/ 98 h 170"/>
              <a:gd name="T8" fmla="*/ 48 w 181"/>
              <a:gd name="T9" fmla="*/ 120 h 170"/>
              <a:gd name="T10" fmla="*/ 62 w 181"/>
              <a:gd name="T11" fmla="*/ 139 h 170"/>
              <a:gd name="T12" fmla="*/ 75 w 181"/>
              <a:gd name="T13" fmla="*/ 157 h 170"/>
              <a:gd name="T14" fmla="*/ 92 w 181"/>
              <a:gd name="T15" fmla="*/ 170 h 170"/>
              <a:gd name="T16" fmla="*/ 121 w 181"/>
              <a:gd name="T17" fmla="*/ 124 h 170"/>
              <a:gd name="T18" fmla="*/ 149 w 181"/>
              <a:gd name="T19" fmla="*/ 78 h 170"/>
              <a:gd name="T20" fmla="*/ 160 w 181"/>
              <a:gd name="T21" fmla="*/ 54 h 170"/>
              <a:gd name="T22" fmla="*/ 172 w 181"/>
              <a:gd name="T23" fmla="*/ 35 h 170"/>
              <a:gd name="T24" fmla="*/ 179 w 181"/>
              <a:gd name="T25" fmla="*/ 15 h 170"/>
              <a:gd name="T26" fmla="*/ 181 w 181"/>
              <a:gd name="T27" fmla="*/ 0 h 170"/>
              <a:gd name="T28" fmla="*/ 0 w 181"/>
              <a:gd name="T29" fmla="*/ 18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1" h="170">
                <a:moveTo>
                  <a:pt x="0" y="18"/>
                </a:moveTo>
                <a:lnTo>
                  <a:pt x="9" y="35"/>
                </a:lnTo>
                <a:lnTo>
                  <a:pt x="16" y="54"/>
                </a:lnTo>
                <a:lnTo>
                  <a:pt x="36" y="98"/>
                </a:lnTo>
                <a:lnTo>
                  <a:pt x="48" y="120"/>
                </a:lnTo>
                <a:lnTo>
                  <a:pt x="62" y="139"/>
                </a:lnTo>
                <a:lnTo>
                  <a:pt x="75" y="157"/>
                </a:lnTo>
                <a:lnTo>
                  <a:pt x="92" y="170"/>
                </a:lnTo>
                <a:lnTo>
                  <a:pt x="121" y="124"/>
                </a:lnTo>
                <a:lnTo>
                  <a:pt x="149" y="78"/>
                </a:lnTo>
                <a:lnTo>
                  <a:pt x="160" y="54"/>
                </a:lnTo>
                <a:lnTo>
                  <a:pt x="172" y="35"/>
                </a:lnTo>
                <a:lnTo>
                  <a:pt x="179" y="15"/>
                </a:lnTo>
                <a:lnTo>
                  <a:pt x="181" y="0"/>
                </a:lnTo>
                <a:lnTo>
                  <a:pt x="0" y="18"/>
                </a:lnTo>
                <a:close/>
              </a:path>
            </a:pathLst>
          </a:custGeom>
          <a:solidFill>
            <a:srgbClr val="FFFFFF"/>
          </a:solidFill>
          <a:ln w="33338">
            <a:solidFill>
              <a:srgbClr val="000000"/>
            </a:solidFill>
            <a:prstDash val="solid"/>
            <a:round/>
            <a:headEnd/>
            <a:tailEnd/>
          </a:ln>
        </p:spPr>
        <p:txBody>
          <a:bodyPr/>
          <a:lstStyle/>
          <a:p>
            <a:endParaRPr lang="ja-JP" altLang="en-US"/>
          </a:p>
        </p:txBody>
      </p:sp>
      <p:sp>
        <p:nvSpPr>
          <p:cNvPr id="194604" name="Freeform 44"/>
          <p:cNvSpPr>
            <a:spLocks/>
          </p:cNvSpPr>
          <p:nvPr/>
        </p:nvSpPr>
        <p:spPr bwMode="auto">
          <a:xfrm>
            <a:off x="8048625" y="3246438"/>
            <a:ext cx="157163" cy="103187"/>
          </a:xfrm>
          <a:custGeom>
            <a:avLst/>
            <a:gdLst>
              <a:gd name="T0" fmla="*/ 0 w 99"/>
              <a:gd name="T1" fmla="*/ 57 h 65"/>
              <a:gd name="T2" fmla="*/ 53 w 99"/>
              <a:gd name="T3" fmla="*/ 0 h 65"/>
              <a:gd name="T4" fmla="*/ 99 w 99"/>
              <a:gd name="T5" fmla="*/ 65 h 65"/>
            </a:gdLst>
            <a:ahLst/>
            <a:cxnLst>
              <a:cxn ang="0">
                <a:pos x="T0" y="T1"/>
              </a:cxn>
              <a:cxn ang="0">
                <a:pos x="T2" y="T3"/>
              </a:cxn>
              <a:cxn ang="0">
                <a:pos x="T4" y="T5"/>
              </a:cxn>
            </a:cxnLst>
            <a:rect l="0" t="0" r="r" b="b"/>
            <a:pathLst>
              <a:path w="99" h="65">
                <a:moveTo>
                  <a:pt x="0" y="57"/>
                </a:moveTo>
                <a:lnTo>
                  <a:pt x="53" y="0"/>
                </a:lnTo>
                <a:lnTo>
                  <a:pt x="99" y="65"/>
                </a:lnTo>
              </a:path>
            </a:pathLst>
          </a:custGeom>
          <a:noFill/>
          <a:ln w="333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94605" name="Freeform 45"/>
          <p:cNvSpPr>
            <a:spLocks/>
          </p:cNvSpPr>
          <p:nvPr/>
        </p:nvSpPr>
        <p:spPr bwMode="auto">
          <a:xfrm>
            <a:off x="7519988" y="3236913"/>
            <a:ext cx="168275" cy="171450"/>
          </a:xfrm>
          <a:custGeom>
            <a:avLst/>
            <a:gdLst>
              <a:gd name="T0" fmla="*/ 0 w 106"/>
              <a:gd name="T1" fmla="*/ 89 h 108"/>
              <a:gd name="T2" fmla="*/ 28 w 106"/>
              <a:gd name="T3" fmla="*/ 61 h 108"/>
              <a:gd name="T4" fmla="*/ 48 w 106"/>
              <a:gd name="T5" fmla="*/ 37 h 108"/>
              <a:gd name="T6" fmla="*/ 64 w 106"/>
              <a:gd name="T7" fmla="*/ 21 h 108"/>
              <a:gd name="T8" fmla="*/ 74 w 106"/>
              <a:gd name="T9" fmla="*/ 11 h 108"/>
              <a:gd name="T10" fmla="*/ 80 w 106"/>
              <a:gd name="T11" fmla="*/ 4 h 108"/>
              <a:gd name="T12" fmla="*/ 83 w 106"/>
              <a:gd name="T13" fmla="*/ 0 h 108"/>
              <a:gd name="T14" fmla="*/ 85 w 106"/>
              <a:gd name="T15" fmla="*/ 0 h 108"/>
              <a:gd name="T16" fmla="*/ 97 w 106"/>
              <a:gd name="T17" fmla="*/ 11 h 108"/>
              <a:gd name="T18" fmla="*/ 103 w 106"/>
              <a:gd name="T19" fmla="*/ 17 h 108"/>
              <a:gd name="T20" fmla="*/ 106 w 106"/>
              <a:gd name="T21" fmla="*/ 19 h 108"/>
              <a:gd name="T22" fmla="*/ 106 w 106"/>
              <a:gd name="T23" fmla="*/ 19 h 108"/>
              <a:gd name="T24" fmla="*/ 87 w 106"/>
              <a:gd name="T25" fmla="*/ 39 h 108"/>
              <a:gd name="T26" fmla="*/ 67 w 106"/>
              <a:gd name="T27" fmla="*/ 65 h 108"/>
              <a:gd name="T28" fmla="*/ 41 w 106"/>
              <a:gd name="T29" fmla="*/ 89 h 108"/>
              <a:gd name="T30" fmla="*/ 21 w 106"/>
              <a:gd name="T31" fmla="*/ 108 h 108"/>
              <a:gd name="T32" fmla="*/ 0 w 106"/>
              <a:gd name="T33" fmla="*/ 89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6" h="108">
                <a:moveTo>
                  <a:pt x="0" y="89"/>
                </a:moveTo>
                <a:lnTo>
                  <a:pt x="28" y="61"/>
                </a:lnTo>
                <a:lnTo>
                  <a:pt x="48" y="37"/>
                </a:lnTo>
                <a:lnTo>
                  <a:pt x="64" y="21"/>
                </a:lnTo>
                <a:lnTo>
                  <a:pt x="74" y="11"/>
                </a:lnTo>
                <a:lnTo>
                  <a:pt x="80" y="4"/>
                </a:lnTo>
                <a:lnTo>
                  <a:pt x="83" y="0"/>
                </a:lnTo>
                <a:lnTo>
                  <a:pt x="85" y="0"/>
                </a:lnTo>
                <a:lnTo>
                  <a:pt x="97" y="11"/>
                </a:lnTo>
                <a:lnTo>
                  <a:pt x="103" y="17"/>
                </a:lnTo>
                <a:lnTo>
                  <a:pt x="106" y="19"/>
                </a:lnTo>
                <a:lnTo>
                  <a:pt x="106" y="19"/>
                </a:lnTo>
                <a:lnTo>
                  <a:pt x="87" y="39"/>
                </a:lnTo>
                <a:lnTo>
                  <a:pt x="67" y="65"/>
                </a:lnTo>
                <a:lnTo>
                  <a:pt x="41" y="89"/>
                </a:lnTo>
                <a:lnTo>
                  <a:pt x="21" y="108"/>
                </a:lnTo>
                <a:lnTo>
                  <a:pt x="0" y="89"/>
                </a:lnTo>
                <a:close/>
              </a:path>
            </a:pathLst>
          </a:custGeom>
          <a:solidFill>
            <a:srgbClr val="FFFFFF"/>
          </a:solidFill>
          <a:ln w="33338">
            <a:solidFill>
              <a:srgbClr val="000000"/>
            </a:solidFill>
            <a:prstDash val="solid"/>
            <a:round/>
            <a:headEnd/>
            <a:tailEnd/>
          </a:ln>
        </p:spPr>
        <p:txBody>
          <a:bodyPr/>
          <a:lstStyle/>
          <a:p>
            <a:endParaRPr lang="ja-JP" altLang="en-US"/>
          </a:p>
        </p:txBody>
      </p:sp>
      <p:sp>
        <p:nvSpPr>
          <p:cNvPr id="194606" name="Freeform 46"/>
          <p:cNvSpPr>
            <a:spLocks/>
          </p:cNvSpPr>
          <p:nvPr/>
        </p:nvSpPr>
        <p:spPr bwMode="auto">
          <a:xfrm>
            <a:off x="7404100" y="3149600"/>
            <a:ext cx="250825" cy="228600"/>
          </a:xfrm>
          <a:custGeom>
            <a:avLst/>
            <a:gdLst>
              <a:gd name="T0" fmla="*/ 73 w 158"/>
              <a:gd name="T1" fmla="*/ 144 h 144"/>
              <a:gd name="T2" fmla="*/ 101 w 158"/>
              <a:gd name="T3" fmla="*/ 116 h 144"/>
              <a:gd name="T4" fmla="*/ 121 w 158"/>
              <a:gd name="T5" fmla="*/ 92 h 144"/>
              <a:gd name="T6" fmla="*/ 137 w 158"/>
              <a:gd name="T7" fmla="*/ 76 h 144"/>
              <a:gd name="T8" fmla="*/ 147 w 158"/>
              <a:gd name="T9" fmla="*/ 66 h 144"/>
              <a:gd name="T10" fmla="*/ 153 w 158"/>
              <a:gd name="T11" fmla="*/ 59 h 144"/>
              <a:gd name="T12" fmla="*/ 156 w 158"/>
              <a:gd name="T13" fmla="*/ 55 h 144"/>
              <a:gd name="T14" fmla="*/ 158 w 158"/>
              <a:gd name="T15" fmla="*/ 55 h 144"/>
              <a:gd name="T16" fmla="*/ 156 w 158"/>
              <a:gd name="T17" fmla="*/ 35 h 144"/>
              <a:gd name="T18" fmla="*/ 149 w 158"/>
              <a:gd name="T19" fmla="*/ 18 h 144"/>
              <a:gd name="T20" fmla="*/ 142 w 158"/>
              <a:gd name="T21" fmla="*/ 11 h 144"/>
              <a:gd name="T22" fmla="*/ 135 w 158"/>
              <a:gd name="T23" fmla="*/ 7 h 144"/>
              <a:gd name="T24" fmla="*/ 128 w 158"/>
              <a:gd name="T25" fmla="*/ 5 h 144"/>
              <a:gd name="T26" fmla="*/ 121 w 158"/>
              <a:gd name="T27" fmla="*/ 7 h 144"/>
              <a:gd name="T28" fmla="*/ 107 w 158"/>
              <a:gd name="T29" fmla="*/ 3 h 144"/>
              <a:gd name="T30" fmla="*/ 91 w 158"/>
              <a:gd name="T31" fmla="*/ 0 h 144"/>
              <a:gd name="T32" fmla="*/ 73 w 158"/>
              <a:gd name="T33" fmla="*/ 0 h 144"/>
              <a:gd name="T34" fmla="*/ 57 w 158"/>
              <a:gd name="T35" fmla="*/ 5 h 144"/>
              <a:gd name="T36" fmla="*/ 39 w 158"/>
              <a:gd name="T37" fmla="*/ 11 h 144"/>
              <a:gd name="T38" fmla="*/ 25 w 158"/>
              <a:gd name="T39" fmla="*/ 20 h 144"/>
              <a:gd name="T40" fmla="*/ 13 w 158"/>
              <a:gd name="T41" fmla="*/ 33 h 144"/>
              <a:gd name="T42" fmla="*/ 4 w 158"/>
              <a:gd name="T43" fmla="*/ 53 h 144"/>
              <a:gd name="T44" fmla="*/ 0 w 158"/>
              <a:gd name="T45" fmla="*/ 72 h 144"/>
              <a:gd name="T46" fmla="*/ 2 w 158"/>
              <a:gd name="T47" fmla="*/ 87 h 144"/>
              <a:gd name="T48" fmla="*/ 9 w 158"/>
              <a:gd name="T49" fmla="*/ 105 h 144"/>
              <a:gd name="T50" fmla="*/ 18 w 158"/>
              <a:gd name="T51" fmla="*/ 116 h 144"/>
              <a:gd name="T52" fmla="*/ 45 w 158"/>
              <a:gd name="T53" fmla="*/ 135 h 144"/>
              <a:gd name="T54" fmla="*/ 73 w 158"/>
              <a:gd name="T55" fmla="*/ 144 h 144"/>
              <a:gd name="T56" fmla="*/ 73 w 158"/>
              <a:gd name="T57"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58" h="144">
                <a:moveTo>
                  <a:pt x="73" y="144"/>
                </a:moveTo>
                <a:lnTo>
                  <a:pt x="101" y="116"/>
                </a:lnTo>
                <a:lnTo>
                  <a:pt x="121" y="92"/>
                </a:lnTo>
                <a:lnTo>
                  <a:pt x="137" y="76"/>
                </a:lnTo>
                <a:lnTo>
                  <a:pt x="147" y="66"/>
                </a:lnTo>
                <a:lnTo>
                  <a:pt x="153" y="59"/>
                </a:lnTo>
                <a:lnTo>
                  <a:pt x="156" y="55"/>
                </a:lnTo>
                <a:lnTo>
                  <a:pt x="158" y="55"/>
                </a:lnTo>
                <a:lnTo>
                  <a:pt x="156" y="35"/>
                </a:lnTo>
                <a:lnTo>
                  <a:pt x="149" y="18"/>
                </a:lnTo>
                <a:lnTo>
                  <a:pt x="142" y="11"/>
                </a:lnTo>
                <a:lnTo>
                  <a:pt x="135" y="7"/>
                </a:lnTo>
                <a:lnTo>
                  <a:pt x="128" y="5"/>
                </a:lnTo>
                <a:lnTo>
                  <a:pt x="121" y="7"/>
                </a:lnTo>
                <a:lnTo>
                  <a:pt x="107" y="3"/>
                </a:lnTo>
                <a:lnTo>
                  <a:pt x="91" y="0"/>
                </a:lnTo>
                <a:lnTo>
                  <a:pt x="73" y="0"/>
                </a:lnTo>
                <a:lnTo>
                  <a:pt x="57" y="5"/>
                </a:lnTo>
                <a:lnTo>
                  <a:pt x="39" y="11"/>
                </a:lnTo>
                <a:lnTo>
                  <a:pt x="25" y="20"/>
                </a:lnTo>
                <a:lnTo>
                  <a:pt x="13" y="33"/>
                </a:lnTo>
                <a:lnTo>
                  <a:pt x="4" y="53"/>
                </a:lnTo>
                <a:lnTo>
                  <a:pt x="0" y="72"/>
                </a:lnTo>
                <a:lnTo>
                  <a:pt x="2" y="87"/>
                </a:lnTo>
                <a:lnTo>
                  <a:pt x="9" y="105"/>
                </a:lnTo>
                <a:lnTo>
                  <a:pt x="18" y="116"/>
                </a:lnTo>
                <a:lnTo>
                  <a:pt x="45" y="135"/>
                </a:lnTo>
                <a:lnTo>
                  <a:pt x="73" y="144"/>
                </a:lnTo>
                <a:lnTo>
                  <a:pt x="73" y="144"/>
                </a:lnTo>
                <a:close/>
              </a:path>
            </a:pathLst>
          </a:custGeom>
          <a:solidFill>
            <a:srgbClr val="FAD28D"/>
          </a:solidFill>
          <a:ln w="33338">
            <a:solidFill>
              <a:srgbClr val="000000"/>
            </a:solidFill>
            <a:prstDash val="solid"/>
            <a:round/>
            <a:headEnd/>
            <a:tailEnd/>
          </a:ln>
        </p:spPr>
        <p:txBody>
          <a:bodyPr/>
          <a:lstStyle/>
          <a:p>
            <a:endParaRPr lang="ja-JP" altLang="en-US"/>
          </a:p>
        </p:txBody>
      </p:sp>
      <p:sp>
        <p:nvSpPr>
          <p:cNvPr id="194607" name="Freeform 47"/>
          <p:cNvSpPr>
            <a:spLocks/>
          </p:cNvSpPr>
          <p:nvPr/>
        </p:nvSpPr>
        <p:spPr bwMode="auto">
          <a:xfrm>
            <a:off x="7527925" y="3160713"/>
            <a:ext cx="68263" cy="88900"/>
          </a:xfrm>
          <a:custGeom>
            <a:avLst/>
            <a:gdLst>
              <a:gd name="T0" fmla="*/ 43 w 43"/>
              <a:gd name="T1" fmla="*/ 0 h 56"/>
              <a:gd name="T2" fmla="*/ 25 w 43"/>
              <a:gd name="T3" fmla="*/ 11 h 56"/>
              <a:gd name="T4" fmla="*/ 9 w 43"/>
              <a:gd name="T5" fmla="*/ 26 h 56"/>
              <a:gd name="T6" fmla="*/ 0 w 43"/>
              <a:gd name="T7" fmla="*/ 41 h 56"/>
              <a:gd name="T8" fmla="*/ 0 w 43"/>
              <a:gd name="T9" fmla="*/ 46 h 56"/>
              <a:gd name="T10" fmla="*/ 2 w 43"/>
              <a:gd name="T11" fmla="*/ 50 h 56"/>
              <a:gd name="T12" fmla="*/ 11 w 43"/>
              <a:gd name="T13" fmla="*/ 54 h 56"/>
              <a:gd name="T14" fmla="*/ 23 w 43"/>
              <a:gd name="T15" fmla="*/ 56 h 56"/>
              <a:gd name="T16" fmla="*/ 32 w 43"/>
              <a:gd name="T17" fmla="*/ 54 h 56"/>
              <a:gd name="T18" fmla="*/ 39 w 43"/>
              <a:gd name="T19" fmla="*/ 5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56">
                <a:moveTo>
                  <a:pt x="43" y="0"/>
                </a:moveTo>
                <a:lnTo>
                  <a:pt x="25" y="11"/>
                </a:lnTo>
                <a:lnTo>
                  <a:pt x="9" y="26"/>
                </a:lnTo>
                <a:lnTo>
                  <a:pt x="0" y="41"/>
                </a:lnTo>
                <a:lnTo>
                  <a:pt x="0" y="46"/>
                </a:lnTo>
                <a:lnTo>
                  <a:pt x="2" y="50"/>
                </a:lnTo>
                <a:lnTo>
                  <a:pt x="11" y="54"/>
                </a:lnTo>
                <a:lnTo>
                  <a:pt x="23" y="56"/>
                </a:lnTo>
                <a:lnTo>
                  <a:pt x="32" y="54"/>
                </a:lnTo>
                <a:lnTo>
                  <a:pt x="39" y="52"/>
                </a:lnTo>
              </a:path>
            </a:pathLst>
          </a:custGeom>
          <a:noFill/>
          <a:ln w="333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94608" name="Freeform 48"/>
          <p:cNvSpPr>
            <a:spLocks/>
          </p:cNvSpPr>
          <p:nvPr/>
        </p:nvSpPr>
        <p:spPr bwMode="auto">
          <a:xfrm>
            <a:off x="7439025" y="3243263"/>
            <a:ext cx="100013" cy="106362"/>
          </a:xfrm>
          <a:custGeom>
            <a:avLst/>
            <a:gdLst>
              <a:gd name="T0" fmla="*/ 63 w 63"/>
              <a:gd name="T1" fmla="*/ 0 h 67"/>
              <a:gd name="T2" fmla="*/ 58 w 63"/>
              <a:gd name="T3" fmla="*/ 9 h 67"/>
              <a:gd name="T4" fmla="*/ 51 w 63"/>
              <a:gd name="T5" fmla="*/ 20 h 67"/>
              <a:gd name="T6" fmla="*/ 40 w 63"/>
              <a:gd name="T7" fmla="*/ 46 h 67"/>
              <a:gd name="T8" fmla="*/ 30 w 63"/>
              <a:gd name="T9" fmla="*/ 57 h 67"/>
              <a:gd name="T10" fmla="*/ 21 w 63"/>
              <a:gd name="T11" fmla="*/ 65 h 67"/>
              <a:gd name="T12" fmla="*/ 12 w 63"/>
              <a:gd name="T13" fmla="*/ 67 h 67"/>
              <a:gd name="T14" fmla="*/ 0 w 63"/>
              <a:gd name="T15" fmla="*/ 61 h 6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7">
                <a:moveTo>
                  <a:pt x="63" y="0"/>
                </a:moveTo>
                <a:lnTo>
                  <a:pt x="58" y="9"/>
                </a:lnTo>
                <a:lnTo>
                  <a:pt x="51" y="20"/>
                </a:lnTo>
                <a:lnTo>
                  <a:pt x="40" y="46"/>
                </a:lnTo>
                <a:lnTo>
                  <a:pt x="30" y="57"/>
                </a:lnTo>
                <a:lnTo>
                  <a:pt x="21" y="65"/>
                </a:lnTo>
                <a:lnTo>
                  <a:pt x="12" y="67"/>
                </a:lnTo>
                <a:lnTo>
                  <a:pt x="0" y="61"/>
                </a:lnTo>
              </a:path>
            </a:pathLst>
          </a:custGeom>
          <a:noFill/>
          <a:ln w="333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94609" name="Line 49"/>
          <p:cNvSpPr>
            <a:spLocks noChangeShapeType="1"/>
          </p:cNvSpPr>
          <p:nvPr/>
        </p:nvSpPr>
        <p:spPr bwMode="auto">
          <a:xfrm>
            <a:off x="7458075" y="3270250"/>
            <a:ext cx="44450" cy="38100"/>
          </a:xfrm>
          <a:prstGeom prst="line">
            <a:avLst/>
          </a:prstGeom>
          <a:noFill/>
          <a:ln w="3333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94610" name="Line 50"/>
          <p:cNvSpPr>
            <a:spLocks noChangeShapeType="1"/>
          </p:cNvSpPr>
          <p:nvPr/>
        </p:nvSpPr>
        <p:spPr bwMode="auto">
          <a:xfrm>
            <a:off x="7486650" y="3233738"/>
            <a:ext cx="36513" cy="36512"/>
          </a:xfrm>
          <a:prstGeom prst="line">
            <a:avLst/>
          </a:prstGeom>
          <a:noFill/>
          <a:ln w="3333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94611" name="Line 51"/>
          <p:cNvSpPr>
            <a:spLocks noChangeShapeType="1"/>
          </p:cNvSpPr>
          <p:nvPr/>
        </p:nvSpPr>
        <p:spPr bwMode="auto">
          <a:xfrm>
            <a:off x="7505700" y="3201988"/>
            <a:ext cx="25400" cy="17462"/>
          </a:xfrm>
          <a:prstGeom prst="line">
            <a:avLst/>
          </a:prstGeom>
          <a:noFill/>
          <a:ln w="3333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94612" name="Freeform 52"/>
          <p:cNvSpPr>
            <a:spLocks/>
          </p:cNvSpPr>
          <p:nvPr/>
        </p:nvSpPr>
        <p:spPr bwMode="auto">
          <a:xfrm>
            <a:off x="7851775" y="2608263"/>
            <a:ext cx="623888" cy="638175"/>
          </a:xfrm>
          <a:custGeom>
            <a:avLst/>
            <a:gdLst>
              <a:gd name="T0" fmla="*/ 7 w 393"/>
              <a:gd name="T1" fmla="*/ 135 h 402"/>
              <a:gd name="T2" fmla="*/ 0 w 393"/>
              <a:gd name="T3" fmla="*/ 183 h 402"/>
              <a:gd name="T4" fmla="*/ 0 w 393"/>
              <a:gd name="T5" fmla="*/ 231 h 402"/>
              <a:gd name="T6" fmla="*/ 5 w 393"/>
              <a:gd name="T7" fmla="*/ 276 h 402"/>
              <a:gd name="T8" fmla="*/ 18 w 393"/>
              <a:gd name="T9" fmla="*/ 320 h 402"/>
              <a:gd name="T10" fmla="*/ 41 w 393"/>
              <a:gd name="T11" fmla="*/ 354 h 402"/>
              <a:gd name="T12" fmla="*/ 55 w 393"/>
              <a:gd name="T13" fmla="*/ 370 h 402"/>
              <a:gd name="T14" fmla="*/ 74 w 393"/>
              <a:gd name="T15" fmla="*/ 381 h 402"/>
              <a:gd name="T16" fmla="*/ 94 w 393"/>
              <a:gd name="T17" fmla="*/ 391 h 402"/>
              <a:gd name="T18" fmla="*/ 120 w 393"/>
              <a:gd name="T19" fmla="*/ 398 h 402"/>
              <a:gd name="T20" fmla="*/ 147 w 393"/>
              <a:gd name="T21" fmla="*/ 402 h 402"/>
              <a:gd name="T22" fmla="*/ 177 w 393"/>
              <a:gd name="T23" fmla="*/ 402 h 402"/>
              <a:gd name="T24" fmla="*/ 216 w 393"/>
              <a:gd name="T25" fmla="*/ 398 h 402"/>
              <a:gd name="T26" fmla="*/ 248 w 393"/>
              <a:gd name="T27" fmla="*/ 391 h 402"/>
              <a:gd name="T28" fmla="*/ 273 w 393"/>
              <a:gd name="T29" fmla="*/ 378 h 402"/>
              <a:gd name="T30" fmla="*/ 294 w 393"/>
              <a:gd name="T31" fmla="*/ 365 h 402"/>
              <a:gd name="T32" fmla="*/ 308 w 393"/>
              <a:gd name="T33" fmla="*/ 352 h 402"/>
              <a:gd name="T34" fmla="*/ 319 w 393"/>
              <a:gd name="T35" fmla="*/ 337 h 402"/>
              <a:gd name="T36" fmla="*/ 329 w 393"/>
              <a:gd name="T37" fmla="*/ 324 h 402"/>
              <a:gd name="T38" fmla="*/ 338 w 393"/>
              <a:gd name="T39" fmla="*/ 313 h 402"/>
              <a:gd name="T40" fmla="*/ 354 w 393"/>
              <a:gd name="T41" fmla="*/ 307 h 402"/>
              <a:gd name="T42" fmla="*/ 368 w 393"/>
              <a:gd name="T43" fmla="*/ 300 h 402"/>
              <a:gd name="T44" fmla="*/ 377 w 393"/>
              <a:gd name="T45" fmla="*/ 291 h 402"/>
              <a:gd name="T46" fmla="*/ 386 w 393"/>
              <a:gd name="T47" fmla="*/ 281 h 402"/>
              <a:gd name="T48" fmla="*/ 393 w 393"/>
              <a:gd name="T49" fmla="*/ 259 h 402"/>
              <a:gd name="T50" fmla="*/ 393 w 393"/>
              <a:gd name="T51" fmla="*/ 239 h 402"/>
              <a:gd name="T52" fmla="*/ 384 w 393"/>
              <a:gd name="T53" fmla="*/ 220 h 402"/>
              <a:gd name="T54" fmla="*/ 365 w 393"/>
              <a:gd name="T55" fmla="*/ 209 h 402"/>
              <a:gd name="T56" fmla="*/ 354 w 393"/>
              <a:gd name="T57" fmla="*/ 207 h 402"/>
              <a:gd name="T58" fmla="*/ 342 w 393"/>
              <a:gd name="T59" fmla="*/ 207 h 402"/>
              <a:gd name="T60" fmla="*/ 329 w 393"/>
              <a:gd name="T61" fmla="*/ 209 h 402"/>
              <a:gd name="T62" fmla="*/ 312 w 393"/>
              <a:gd name="T63" fmla="*/ 215 h 402"/>
              <a:gd name="T64" fmla="*/ 319 w 393"/>
              <a:gd name="T65" fmla="*/ 181 h 402"/>
              <a:gd name="T66" fmla="*/ 324 w 393"/>
              <a:gd name="T67" fmla="*/ 146 h 402"/>
              <a:gd name="T68" fmla="*/ 324 w 393"/>
              <a:gd name="T69" fmla="*/ 113 h 402"/>
              <a:gd name="T70" fmla="*/ 317 w 393"/>
              <a:gd name="T71" fmla="*/ 81 h 402"/>
              <a:gd name="T72" fmla="*/ 303 w 393"/>
              <a:gd name="T73" fmla="*/ 50 h 402"/>
              <a:gd name="T74" fmla="*/ 283 w 393"/>
              <a:gd name="T75" fmla="*/ 29 h 402"/>
              <a:gd name="T76" fmla="*/ 255 w 393"/>
              <a:gd name="T77" fmla="*/ 11 h 402"/>
              <a:gd name="T78" fmla="*/ 216 w 393"/>
              <a:gd name="T79" fmla="*/ 3 h 402"/>
              <a:gd name="T80" fmla="*/ 177 w 393"/>
              <a:gd name="T81" fmla="*/ 0 h 402"/>
              <a:gd name="T82" fmla="*/ 138 w 393"/>
              <a:gd name="T83" fmla="*/ 0 h 402"/>
              <a:gd name="T84" fmla="*/ 108 w 393"/>
              <a:gd name="T85" fmla="*/ 9 h 402"/>
              <a:gd name="T86" fmla="*/ 78 w 393"/>
              <a:gd name="T87" fmla="*/ 20 h 402"/>
              <a:gd name="T88" fmla="*/ 55 w 393"/>
              <a:gd name="T89" fmla="*/ 37 h 402"/>
              <a:gd name="T90" fmla="*/ 35 w 393"/>
              <a:gd name="T91" fmla="*/ 63 h 402"/>
              <a:gd name="T92" fmla="*/ 18 w 393"/>
              <a:gd name="T93" fmla="*/ 94 h 402"/>
              <a:gd name="T94" fmla="*/ 7 w 393"/>
              <a:gd name="T95" fmla="*/ 135 h 402"/>
              <a:gd name="T96" fmla="*/ 7 w 393"/>
              <a:gd name="T97" fmla="*/ 135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93" h="402">
                <a:moveTo>
                  <a:pt x="7" y="135"/>
                </a:moveTo>
                <a:lnTo>
                  <a:pt x="0" y="183"/>
                </a:lnTo>
                <a:lnTo>
                  <a:pt x="0" y="231"/>
                </a:lnTo>
                <a:lnTo>
                  <a:pt x="5" y="276"/>
                </a:lnTo>
                <a:lnTo>
                  <a:pt x="18" y="320"/>
                </a:lnTo>
                <a:lnTo>
                  <a:pt x="41" y="354"/>
                </a:lnTo>
                <a:lnTo>
                  <a:pt x="55" y="370"/>
                </a:lnTo>
                <a:lnTo>
                  <a:pt x="74" y="381"/>
                </a:lnTo>
                <a:lnTo>
                  <a:pt x="94" y="391"/>
                </a:lnTo>
                <a:lnTo>
                  <a:pt x="120" y="398"/>
                </a:lnTo>
                <a:lnTo>
                  <a:pt x="147" y="402"/>
                </a:lnTo>
                <a:lnTo>
                  <a:pt x="177" y="402"/>
                </a:lnTo>
                <a:lnTo>
                  <a:pt x="216" y="398"/>
                </a:lnTo>
                <a:lnTo>
                  <a:pt x="248" y="391"/>
                </a:lnTo>
                <a:lnTo>
                  <a:pt x="273" y="378"/>
                </a:lnTo>
                <a:lnTo>
                  <a:pt x="294" y="365"/>
                </a:lnTo>
                <a:lnTo>
                  <a:pt x="308" y="352"/>
                </a:lnTo>
                <a:lnTo>
                  <a:pt x="319" y="337"/>
                </a:lnTo>
                <a:lnTo>
                  <a:pt x="329" y="324"/>
                </a:lnTo>
                <a:lnTo>
                  <a:pt x="338" y="313"/>
                </a:lnTo>
                <a:lnTo>
                  <a:pt x="354" y="307"/>
                </a:lnTo>
                <a:lnTo>
                  <a:pt x="368" y="300"/>
                </a:lnTo>
                <a:lnTo>
                  <a:pt x="377" y="291"/>
                </a:lnTo>
                <a:lnTo>
                  <a:pt x="386" y="281"/>
                </a:lnTo>
                <a:lnTo>
                  <a:pt x="393" y="259"/>
                </a:lnTo>
                <a:lnTo>
                  <a:pt x="393" y="239"/>
                </a:lnTo>
                <a:lnTo>
                  <a:pt x="384" y="220"/>
                </a:lnTo>
                <a:lnTo>
                  <a:pt x="365" y="209"/>
                </a:lnTo>
                <a:lnTo>
                  <a:pt x="354" y="207"/>
                </a:lnTo>
                <a:lnTo>
                  <a:pt x="342" y="207"/>
                </a:lnTo>
                <a:lnTo>
                  <a:pt x="329" y="209"/>
                </a:lnTo>
                <a:lnTo>
                  <a:pt x="312" y="215"/>
                </a:lnTo>
                <a:lnTo>
                  <a:pt x="319" y="181"/>
                </a:lnTo>
                <a:lnTo>
                  <a:pt x="324" y="146"/>
                </a:lnTo>
                <a:lnTo>
                  <a:pt x="324" y="113"/>
                </a:lnTo>
                <a:lnTo>
                  <a:pt x="317" y="81"/>
                </a:lnTo>
                <a:lnTo>
                  <a:pt x="303" y="50"/>
                </a:lnTo>
                <a:lnTo>
                  <a:pt x="283" y="29"/>
                </a:lnTo>
                <a:lnTo>
                  <a:pt x="255" y="11"/>
                </a:lnTo>
                <a:lnTo>
                  <a:pt x="216" y="3"/>
                </a:lnTo>
                <a:lnTo>
                  <a:pt x="177" y="0"/>
                </a:lnTo>
                <a:lnTo>
                  <a:pt x="138" y="0"/>
                </a:lnTo>
                <a:lnTo>
                  <a:pt x="108" y="9"/>
                </a:lnTo>
                <a:lnTo>
                  <a:pt x="78" y="20"/>
                </a:lnTo>
                <a:lnTo>
                  <a:pt x="55" y="37"/>
                </a:lnTo>
                <a:lnTo>
                  <a:pt x="35" y="63"/>
                </a:lnTo>
                <a:lnTo>
                  <a:pt x="18" y="94"/>
                </a:lnTo>
                <a:lnTo>
                  <a:pt x="7" y="135"/>
                </a:lnTo>
                <a:lnTo>
                  <a:pt x="7" y="135"/>
                </a:lnTo>
                <a:close/>
              </a:path>
            </a:pathLst>
          </a:custGeom>
          <a:solidFill>
            <a:srgbClr val="FAD28D"/>
          </a:solidFill>
          <a:ln w="33338">
            <a:solidFill>
              <a:srgbClr val="000000"/>
            </a:solidFill>
            <a:prstDash val="solid"/>
            <a:round/>
            <a:headEnd/>
            <a:tailEnd/>
          </a:ln>
        </p:spPr>
        <p:txBody>
          <a:bodyPr/>
          <a:lstStyle/>
          <a:p>
            <a:endParaRPr lang="ja-JP" altLang="en-US"/>
          </a:p>
        </p:txBody>
      </p:sp>
      <p:sp>
        <p:nvSpPr>
          <p:cNvPr id="194613" name="Freeform 53"/>
          <p:cNvSpPr>
            <a:spLocks/>
          </p:cNvSpPr>
          <p:nvPr/>
        </p:nvSpPr>
        <p:spPr bwMode="auto">
          <a:xfrm>
            <a:off x="8293100" y="2719388"/>
            <a:ext cx="174625" cy="230187"/>
          </a:xfrm>
          <a:custGeom>
            <a:avLst/>
            <a:gdLst>
              <a:gd name="T0" fmla="*/ 97 w 110"/>
              <a:gd name="T1" fmla="*/ 143 h 145"/>
              <a:gd name="T2" fmla="*/ 85 w 110"/>
              <a:gd name="T3" fmla="*/ 137 h 145"/>
              <a:gd name="T4" fmla="*/ 71 w 110"/>
              <a:gd name="T5" fmla="*/ 137 h 145"/>
              <a:gd name="T6" fmla="*/ 53 w 110"/>
              <a:gd name="T7" fmla="*/ 137 h 145"/>
              <a:gd name="T8" fmla="*/ 34 w 110"/>
              <a:gd name="T9" fmla="*/ 145 h 145"/>
              <a:gd name="T10" fmla="*/ 32 w 110"/>
              <a:gd name="T11" fmla="*/ 106 h 145"/>
              <a:gd name="T12" fmla="*/ 28 w 110"/>
              <a:gd name="T13" fmla="*/ 72 h 145"/>
              <a:gd name="T14" fmla="*/ 18 w 110"/>
              <a:gd name="T15" fmla="*/ 37 h 145"/>
              <a:gd name="T16" fmla="*/ 9 w 110"/>
              <a:gd name="T17" fmla="*/ 19 h 145"/>
              <a:gd name="T18" fmla="*/ 0 w 110"/>
              <a:gd name="T19" fmla="*/ 0 h 145"/>
              <a:gd name="T20" fmla="*/ 37 w 110"/>
              <a:gd name="T21" fmla="*/ 15 h 145"/>
              <a:gd name="T22" fmla="*/ 64 w 110"/>
              <a:gd name="T23" fmla="*/ 28 h 145"/>
              <a:gd name="T24" fmla="*/ 83 w 110"/>
              <a:gd name="T25" fmla="*/ 39 h 145"/>
              <a:gd name="T26" fmla="*/ 97 w 110"/>
              <a:gd name="T27" fmla="*/ 43 h 145"/>
              <a:gd name="T28" fmla="*/ 106 w 110"/>
              <a:gd name="T29" fmla="*/ 48 h 145"/>
              <a:gd name="T30" fmla="*/ 108 w 110"/>
              <a:gd name="T31" fmla="*/ 50 h 145"/>
              <a:gd name="T32" fmla="*/ 110 w 110"/>
              <a:gd name="T33" fmla="*/ 50 h 145"/>
              <a:gd name="T34" fmla="*/ 108 w 110"/>
              <a:gd name="T35" fmla="*/ 91 h 145"/>
              <a:gd name="T36" fmla="*/ 106 w 110"/>
              <a:gd name="T37" fmla="*/ 117 h 145"/>
              <a:gd name="T38" fmla="*/ 97 w 110"/>
              <a:gd name="T39" fmla="*/ 143 h 145"/>
              <a:gd name="T40" fmla="*/ 97 w 110"/>
              <a:gd name="T41" fmla="*/ 143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0" h="145">
                <a:moveTo>
                  <a:pt x="97" y="143"/>
                </a:moveTo>
                <a:lnTo>
                  <a:pt x="85" y="137"/>
                </a:lnTo>
                <a:lnTo>
                  <a:pt x="71" y="137"/>
                </a:lnTo>
                <a:lnTo>
                  <a:pt x="53" y="137"/>
                </a:lnTo>
                <a:lnTo>
                  <a:pt x="34" y="145"/>
                </a:lnTo>
                <a:lnTo>
                  <a:pt x="32" y="106"/>
                </a:lnTo>
                <a:lnTo>
                  <a:pt x="28" y="72"/>
                </a:lnTo>
                <a:lnTo>
                  <a:pt x="18" y="37"/>
                </a:lnTo>
                <a:lnTo>
                  <a:pt x="9" y="19"/>
                </a:lnTo>
                <a:lnTo>
                  <a:pt x="0" y="0"/>
                </a:lnTo>
                <a:lnTo>
                  <a:pt x="37" y="15"/>
                </a:lnTo>
                <a:lnTo>
                  <a:pt x="64" y="28"/>
                </a:lnTo>
                <a:lnTo>
                  <a:pt x="83" y="39"/>
                </a:lnTo>
                <a:lnTo>
                  <a:pt x="97" y="43"/>
                </a:lnTo>
                <a:lnTo>
                  <a:pt x="106" y="48"/>
                </a:lnTo>
                <a:lnTo>
                  <a:pt x="108" y="50"/>
                </a:lnTo>
                <a:lnTo>
                  <a:pt x="110" y="50"/>
                </a:lnTo>
                <a:lnTo>
                  <a:pt x="108" y="91"/>
                </a:lnTo>
                <a:lnTo>
                  <a:pt x="106" y="117"/>
                </a:lnTo>
                <a:lnTo>
                  <a:pt x="97" y="143"/>
                </a:lnTo>
                <a:lnTo>
                  <a:pt x="97" y="143"/>
                </a:lnTo>
                <a:close/>
              </a:path>
            </a:pathLst>
          </a:custGeom>
          <a:solidFill>
            <a:srgbClr val="000000"/>
          </a:solidFill>
          <a:ln w="33338">
            <a:solidFill>
              <a:srgbClr val="000000"/>
            </a:solidFill>
            <a:prstDash val="solid"/>
            <a:round/>
            <a:headEnd/>
            <a:tailEnd/>
          </a:ln>
        </p:spPr>
        <p:txBody>
          <a:bodyPr/>
          <a:lstStyle/>
          <a:p>
            <a:endParaRPr lang="ja-JP" altLang="en-US"/>
          </a:p>
        </p:txBody>
      </p:sp>
      <p:sp>
        <p:nvSpPr>
          <p:cNvPr id="194614" name="Freeform 54"/>
          <p:cNvSpPr>
            <a:spLocks/>
          </p:cNvSpPr>
          <p:nvPr/>
        </p:nvSpPr>
        <p:spPr bwMode="auto">
          <a:xfrm>
            <a:off x="7880350" y="2478088"/>
            <a:ext cx="592138" cy="320675"/>
          </a:xfrm>
          <a:custGeom>
            <a:avLst/>
            <a:gdLst>
              <a:gd name="T0" fmla="*/ 370 w 373"/>
              <a:gd name="T1" fmla="*/ 202 h 202"/>
              <a:gd name="T2" fmla="*/ 352 w 373"/>
              <a:gd name="T3" fmla="*/ 200 h 202"/>
              <a:gd name="T4" fmla="*/ 329 w 373"/>
              <a:gd name="T5" fmla="*/ 195 h 202"/>
              <a:gd name="T6" fmla="*/ 281 w 373"/>
              <a:gd name="T7" fmla="*/ 187 h 202"/>
              <a:gd name="T8" fmla="*/ 226 w 373"/>
              <a:gd name="T9" fmla="*/ 180 h 202"/>
              <a:gd name="T10" fmla="*/ 170 w 373"/>
              <a:gd name="T11" fmla="*/ 171 h 202"/>
              <a:gd name="T12" fmla="*/ 115 w 373"/>
              <a:gd name="T13" fmla="*/ 163 h 202"/>
              <a:gd name="T14" fmla="*/ 67 w 373"/>
              <a:gd name="T15" fmla="*/ 156 h 202"/>
              <a:gd name="T16" fmla="*/ 46 w 373"/>
              <a:gd name="T17" fmla="*/ 154 h 202"/>
              <a:gd name="T18" fmla="*/ 28 w 373"/>
              <a:gd name="T19" fmla="*/ 152 h 202"/>
              <a:gd name="T20" fmla="*/ 12 w 373"/>
              <a:gd name="T21" fmla="*/ 150 h 202"/>
              <a:gd name="T22" fmla="*/ 0 w 373"/>
              <a:gd name="T23" fmla="*/ 148 h 202"/>
              <a:gd name="T24" fmla="*/ 12 w 373"/>
              <a:gd name="T25" fmla="*/ 111 h 202"/>
              <a:gd name="T26" fmla="*/ 28 w 373"/>
              <a:gd name="T27" fmla="*/ 78 h 202"/>
              <a:gd name="T28" fmla="*/ 51 w 373"/>
              <a:gd name="T29" fmla="*/ 52 h 202"/>
              <a:gd name="T30" fmla="*/ 81 w 373"/>
              <a:gd name="T31" fmla="*/ 30 h 202"/>
              <a:gd name="T32" fmla="*/ 111 w 373"/>
              <a:gd name="T33" fmla="*/ 13 h 202"/>
              <a:gd name="T34" fmla="*/ 147 w 373"/>
              <a:gd name="T35" fmla="*/ 4 h 202"/>
              <a:gd name="T36" fmla="*/ 187 w 373"/>
              <a:gd name="T37" fmla="*/ 0 h 202"/>
              <a:gd name="T38" fmla="*/ 228 w 373"/>
              <a:gd name="T39" fmla="*/ 2 h 202"/>
              <a:gd name="T40" fmla="*/ 265 w 373"/>
              <a:gd name="T41" fmla="*/ 11 h 202"/>
              <a:gd name="T42" fmla="*/ 297 w 373"/>
              <a:gd name="T43" fmla="*/ 26 h 202"/>
              <a:gd name="T44" fmla="*/ 322 w 373"/>
              <a:gd name="T45" fmla="*/ 46 h 202"/>
              <a:gd name="T46" fmla="*/ 345 w 373"/>
              <a:gd name="T47" fmla="*/ 69 h 202"/>
              <a:gd name="T48" fmla="*/ 359 w 373"/>
              <a:gd name="T49" fmla="*/ 98 h 202"/>
              <a:gd name="T50" fmla="*/ 370 w 373"/>
              <a:gd name="T51" fmla="*/ 130 h 202"/>
              <a:gd name="T52" fmla="*/ 373 w 373"/>
              <a:gd name="T53" fmla="*/ 165 h 202"/>
              <a:gd name="T54" fmla="*/ 370 w 373"/>
              <a:gd name="T55" fmla="*/ 202 h 202"/>
              <a:gd name="T56" fmla="*/ 370 w 373"/>
              <a:gd name="T57" fmla="*/ 202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73" h="202">
                <a:moveTo>
                  <a:pt x="370" y="202"/>
                </a:moveTo>
                <a:lnTo>
                  <a:pt x="352" y="200"/>
                </a:lnTo>
                <a:lnTo>
                  <a:pt x="329" y="195"/>
                </a:lnTo>
                <a:lnTo>
                  <a:pt x="281" y="187"/>
                </a:lnTo>
                <a:lnTo>
                  <a:pt x="226" y="180"/>
                </a:lnTo>
                <a:lnTo>
                  <a:pt x="170" y="171"/>
                </a:lnTo>
                <a:lnTo>
                  <a:pt x="115" y="163"/>
                </a:lnTo>
                <a:lnTo>
                  <a:pt x="67" y="156"/>
                </a:lnTo>
                <a:lnTo>
                  <a:pt x="46" y="154"/>
                </a:lnTo>
                <a:lnTo>
                  <a:pt x="28" y="152"/>
                </a:lnTo>
                <a:lnTo>
                  <a:pt x="12" y="150"/>
                </a:lnTo>
                <a:lnTo>
                  <a:pt x="0" y="148"/>
                </a:lnTo>
                <a:lnTo>
                  <a:pt x="12" y="111"/>
                </a:lnTo>
                <a:lnTo>
                  <a:pt x="28" y="78"/>
                </a:lnTo>
                <a:lnTo>
                  <a:pt x="51" y="52"/>
                </a:lnTo>
                <a:lnTo>
                  <a:pt x="81" y="30"/>
                </a:lnTo>
                <a:lnTo>
                  <a:pt x="111" y="13"/>
                </a:lnTo>
                <a:lnTo>
                  <a:pt x="147" y="4"/>
                </a:lnTo>
                <a:lnTo>
                  <a:pt x="187" y="0"/>
                </a:lnTo>
                <a:lnTo>
                  <a:pt x="228" y="2"/>
                </a:lnTo>
                <a:lnTo>
                  <a:pt x="265" y="11"/>
                </a:lnTo>
                <a:lnTo>
                  <a:pt x="297" y="26"/>
                </a:lnTo>
                <a:lnTo>
                  <a:pt x="322" y="46"/>
                </a:lnTo>
                <a:lnTo>
                  <a:pt x="345" y="69"/>
                </a:lnTo>
                <a:lnTo>
                  <a:pt x="359" y="98"/>
                </a:lnTo>
                <a:lnTo>
                  <a:pt x="370" y="130"/>
                </a:lnTo>
                <a:lnTo>
                  <a:pt x="373" y="165"/>
                </a:lnTo>
                <a:lnTo>
                  <a:pt x="370" y="202"/>
                </a:lnTo>
                <a:lnTo>
                  <a:pt x="370" y="202"/>
                </a:lnTo>
                <a:close/>
              </a:path>
            </a:pathLst>
          </a:custGeom>
          <a:solidFill>
            <a:srgbClr val="101077"/>
          </a:solidFill>
          <a:ln w="33338">
            <a:solidFill>
              <a:srgbClr val="000000"/>
            </a:solidFill>
            <a:prstDash val="solid"/>
            <a:round/>
            <a:headEnd/>
            <a:tailEnd/>
          </a:ln>
        </p:spPr>
        <p:txBody>
          <a:bodyPr/>
          <a:lstStyle/>
          <a:p>
            <a:endParaRPr lang="ja-JP" altLang="en-US"/>
          </a:p>
        </p:txBody>
      </p:sp>
      <p:sp>
        <p:nvSpPr>
          <p:cNvPr id="194615" name="Freeform 55"/>
          <p:cNvSpPr>
            <a:spLocks/>
          </p:cNvSpPr>
          <p:nvPr/>
        </p:nvSpPr>
        <p:spPr bwMode="auto">
          <a:xfrm>
            <a:off x="7539038" y="2671763"/>
            <a:ext cx="439737" cy="150812"/>
          </a:xfrm>
          <a:custGeom>
            <a:avLst/>
            <a:gdLst>
              <a:gd name="T0" fmla="*/ 215 w 277"/>
              <a:gd name="T1" fmla="*/ 26 h 95"/>
              <a:gd name="T2" fmla="*/ 227 w 277"/>
              <a:gd name="T3" fmla="*/ 28 h 95"/>
              <a:gd name="T4" fmla="*/ 241 w 277"/>
              <a:gd name="T5" fmla="*/ 30 h 95"/>
              <a:gd name="T6" fmla="*/ 259 w 277"/>
              <a:gd name="T7" fmla="*/ 32 h 95"/>
              <a:gd name="T8" fmla="*/ 277 w 277"/>
              <a:gd name="T9" fmla="*/ 34 h 95"/>
              <a:gd name="T10" fmla="*/ 266 w 277"/>
              <a:gd name="T11" fmla="*/ 47 h 95"/>
              <a:gd name="T12" fmla="*/ 248 w 277"/>
              <a:gd name="T13" fmla="*/ 60 h 95"/>
              <a:gd name="T14" fmla="*/ 209 w 277"/>
              <a:gd name="T15" fmla="*/ 80 h 95"/>
              <a:gd name="T16" fmla="*/ 163 w 277"/>
              <a:gd name="T17" fmla="*/ 93 h 95"/>
              <a:gd name="T18" fmla="*/ 117 w 277"/>
              <a:gd name="T19" fmla="*/ 95 h 95"/>
              <a:gd name="T20" fmla="*/ 94 w 277"/>
              <a:gd name="T21" fmla="*/ 93 h 95"/>
              <a:gd name="T22" fmla="*/ 73 w 277"/>
              <a:gd name="T23" fmla="*/ 91 h 95"/>
              <a:gd name="T24" fmla="*/ 55 w 277"/>
              <a:gd name="T25" fmla="*/ 82 h 95"/>
              <a:gd name="T26" fmla="*/ 36 w 277"/>
              <a:gd name="T27" fmla="*/ 73 h 95"/>
              <a:gd name="T28" fmla="*/ 22 w 277"/>
              <a:gd name="T29" fmla="*/ 58 h 95"/>
              <a:gd name="T30" fmla="*/ 11 w 277"/>
              <a:gd name="T31" fmla="*/ 43 h 95"/>
              <a:gd name="T32" fmla="*/ 4 w 277"/>
              <a:gd name="T33" fmla="*/ 23 h 95"/>
              <a:gd name="T34" fmla="*/ 0 w 277"/>
              <a:gd name="T35" fmla="*/ 0 h 95"/>
              <a:gd name="T36" fmla="*/ 41 w 277"/>
              <a:gd name="T37" fmla="*/ 4 h 95"/>
              <a:gd name="T38" fmla="*/ 78 w 277"/>
              <a:gd name="T39" fmla="*/ 8 h 95"/>
              <a:gd name="T40" fmla="*/ 107 w 277"/>
              <a:gd name="T41" fmla="*/ 13 h 95"/>
              <a:gd name="T42" fmla="*/ 135 w 277"/>
              <a:gd name="T43" fmla="*/ 17 h 95"/>
              <a:gd name="T44" fmla="*/ 158 w 277"/>
              <a:gd name="T45" fmla="*/ 19 h 95"/>
              <a:gd name="T46" fmla="*/ 179 w 277"/>
              <a:gd name="T47" fmla="*/ 21 h 95"/>
              <a:gd name="T48" fmla="*/ 215 w 277"/>
              <a:gd name="T49" fmla="*/ 26 h 95"/>
              <a:gd name="T50" fmla="*/ 215 w 277"/>
              <a:gd name="T51" fmla="*/ 2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77" h="95">
                <a:moveTo>
                  <a:pt x="215" y="26"/>
                </a:moveTo>
                <a:lnTo>
                  <a:pt x="227" y="28"/>
                </a:lnTo>
                <a:lnTo>
                  <a:pt x="241" y="30"/>
                </a:lnTo>
                <a:lnTo>
                  <a:pt x="259" y="32"/>
                </a:lnTo>
                <a:lnTo>
                  <a:pt x="277" y="34"/>
                </a:lnTo>
                <a:lnTo>
                  <a:pt x="266" y="47"/>
                </a:lnTo>
                <a:lnTo>
                  <a:pt x="248" y="60"/>
                </a:lnTo>
                <a:lnTo>
                  <a:pt x="209" y="80"/>
                </a:lnTo>
                <a:lnTo>
                  <a:pt x="163" y="93"/>
                </a:lnTo>
                <a:lnTo>
                  <a:pt x="117" y="95"/>
                </a:lnTo>
                <a:lnTo>
                  <a:pt x="94" y="93"/>
                </a:lnTo>
                <a:lnTo>
                  <a:pt x="73" y="91"/>
                </a:lnTo>
                <a:lnTo>
                  <a:pt x="55" y="82"/>
                </a:lnTo>
                <a:lnTo>
                  <a:pt x="36" y="73"/>
                </a:lnTo>
                <a:lnTo>
                  <a:pt x="22" y="58"/>
                </a:lnTo>
                <a:lnTo>
                  <a:pt x="11" y="43"/>
                </a:lnTo>
                <a:lnTo>
                  <a:pt x="4" y="23"/>
                </a:lnTo>
                <a:lnTo>
                  <a:pt x="0" y="0"/>
                </a:lnTo>
                <a:lnTo>
                  <a:pt x="41" y="4"/>
                </a:lnTo>
                <a:lnTo>
                  <a:pt x="78" y="8"/>
                </a:lnTo>
                <a:lnTo>
                  <a:pt x="107" y="13"/>
                </a:lnTo>
                <a:lnTo>
                  <a:pt x="135" y="17"/>
                </a:lnTo>
                <a:lnTo>
                  <a:pt x="158" y="19"/>
                </a:lnTo>
                <a:lnTo>
                  <a:pt x="179" y="21"/>
                </a:lnTo>
                <a:lnTo>
                  <a:pt x="215" y="26"/>
                </a:lnTo>
                <a:lnTo>
                  <a:pt x="215" y="26"/>
                </a:lnTo>
                <a:close/>
              </a:path>
            </a:pathLst>
          </a:custGeom>
          <a:solidFill>
            <a:srgbClr val="101077"/>
          </a:solidFill>
          <a:ln w="33338">
            <a:solidFill>
              <a:srgbClr val="000000"/>
            </a:solidFill>
            <a:prstDash val="solid"/>
            <a:round/>
            <a:headEnd/>
            <a:tailEnd/>
          </a:ln>
        </p:spPr>
        <p:txBody>
          <a:bodyPr/>
          <a:lstStyle/>
          <a:p>
            <a:endParaRPr lang="ja-JP" altLang="en-US"/>
          </a:p>
        </p:txBody>
      </p:sp>
      <p:sp>
        <p:nvSpPr>
          <p:cNvPr id="194623" name="Freeform 63"/>
          <p:cNvSpPr>
            <a:spLocks/>
          </p:cNvSpPr>
          <p:nvPr/>
        </p:nvSpPr>
        <p:spPr bwMode="auto">
          <a:xfrm>
            <a:off x="8104188" y="3302000"/>
            <a:ext cx="28575" cy="34925"/>
          </a:xfrm>
          <a:custGeom>
            <a:avLst/>
            <a:gdLst>
              <a:gd name="T0" fmla="*/ 18 w 18"/>
              <a:gd name="T1" fmla="*/ 11 h 22"/>
              <a:gd name="T2" fmla="*/ 16 w 18"/>
              <a:gd name="T3" fmla="*/ 20 h 22"/>
              <a:gd name="T4" fmla="*/ 9 w 18"/>
              <a:gd name="T5" fmla="*/ 22 h 22"/>
              <a:gd name="T6" fmla="*/ 2 w 18"/>
              <a:gd name="T7" fmla="*/ 20 h 22"/>
              <a:gd name="T8" fmla="*/ 0 w 18"/>
              <a:gd name="T9" fmla="*/ 11 h 22"/>
              <a:gd name="T10" fmla="*/ 2 w 18"/>
              <a:gd name="T11" fmla="*/ 2 h 22"/>
              <a:gd name="T12" fmla="*/ 9 w 18"/>
              <a:gd name="T13" fmla="*/ 0 h 22"/>
              <a:gd name="T14" fmla="*/ 16 w 18"/>
              <a:gd name="T15" fmla="*/ 2 h 22"/>
              <a:gd name="T16" fmla="*/ 18 w 18"/>
              <a:gd name="T17" fmla="*/ 11 h 22"/>
              <a:gd name="T18" fmla="*/ 18 w 18"/>
              <a:gd name="T19" fmla="*/ 11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22">
                <a:moveTo>
                  <a:pt x="18" y="11"/>
                </a:moveTo>
                <a:lnTo>
                  <a:pt x="16" y="20"/>
                </a:lnTo>
                <a:lnTo>
                  <a:pt x="9" y="22"/>
                </a:lnTo>
                <a:lnTo>
                  <a:pt x="2" y="20"/>
                </a:lnTo>
                <a:lnTo>
                  <a:pt x="0" y="11"/>
                </a:lnTo>
                <a:lnTo>
                  <a:pt x="2" y="2"/>
                </a:lnTo>
                <a:lnTo>
                  <a:pt x="9" y="0"/>
                </a:lnTo>
                <a:lnTo>
                  <a:pt x="16" y="2"/>
                </a:lnTo>
                <a:lnTo>
                  <a:pt x="18" y="11"/>
                </a:lnTo>
                <a:lnTo>
                  <a:pt x="18"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94626" name="Freeform 66"/>
          <p:cNvSpPr>
            <a:spLocks/>
          </p:cNvSpPr>
          <p:nvPr/>
        </p:nvSpPr>
        <p:spPr bwMode="auto">
          <a:xfrm>
            <a:off x="7916863" y="2801938"/>
            <a:ext cx="95250" cy="69850"/>
          </a:xfrm>
          <a:custGeom>
            <a:avLst/>
            <a:gdLst>
              <a:gd name="T0" fmla="*/ 0 w 60"/>
              <a:gd name="T1" fmla="*/ 30 h 44"/>
              <a:gd name="T2" fmla="*/ 0 w 60"/>
              <a:gd name="T3" fmla="*/ 37 h 44"/>
              <a:gd name="T4" fmla="*/ 5 w 60"/>
              <a:gd name="T5" fmla="*/ 39 h 44"/>
              <a:gd name="T6" fmla="*/ 10 w 60"/>
              <a:gd name="T7" fmla="*/ 39 h 44"/>
              <a:gd name="T8" fmla="*/ 14 w 60"/>
              <a:gd name="T9" fmla="*/ 37 h 44"/>
              <a:gd name="T10" fmla="*/ 19 w 60"/>
              <a:gd name="T11" fmla="*/ 26 h 44"/>
              <a:gd name="T12" fmla="*/ 26 w 60"/>
              <a:gd name="T13" fmla="*/ 20 h 44"/>
              <a:gd name="T14" fmla="*/ 30 w 60"/>
              <a:gd name="T15" fmla="*/ 15 h 44"/>
              <a:gd name="T16" fmla="*/ 35 w 60"/>
              <a:gd name="T17" fmla="*/ 15 h 44"/>
              <a:gd name="T18" fmla="*/ 42 w 60"/>
              <a:gd name="T19" fmla="*/ 20 h 44"/>
              <a:gd name="T20" fmla="*/ 44 w 60"/>
              <a:gd name="T21" fmla="*/ 37 h 44"/>
              <a:gd name="T22" fmla="*/ 46 w 60"/>
              <a:gd name="T23" fmla="*/ 41 h 44"/>
              <a:gd name="T24" fmla="*/ 53 w 60"/>
              <a:gd name="T25" fmla="*/ 44 h 44"/>
              <a:gd name="T26" fmla="*/ 58 w 60"/>
              <a:gd name="T27" fmla="*/ 41 h 44"/>
              <a:gd name="T28" fmla="*/ 60 w 60"/>
              <a:gd name="T29" fmla="*/ 37 h 44"/>
              <a:gd name="T30" fmla="*/ 58 w 60"/>
              <a:gd name="T31" fmla="*/ 24 h 44"/>
              <a:gd name="T32" fmla="*/ 53 w 60"/>
              <a:gd name="T33" fmla="*/ 11 h 44"/>
              <a:gd name="T34" fmla="*/ 49 w 60"/>
              <a:gd name="T35" fmla="*/ 4 h 44"/>
              <a:gd name="T36" fmla="*/ 37 w 60"/>
              <a:gd name="T37" fmla="*/ 0 h 44"/>
              <a:gd name="T38" fmla="*/ 28 w 60"/>
              <a:gd name="T39" fmla="*/ 0 h 44"/>
              <a:gd name="T40" fmla="*/ 17 w 60"/>
              <a:gd name="T41" fmla="*/ 7 h 44"/>
              <a:gd name="T42" fmla="*/ 7 w 60"/>
              <a:gd name="T43" fmla="*/ 15 h 44"/>
              <a:gd name="T44" fmla="*/ 0 w 60"/>
              <a:gd name="T45" fmla="*/ 30 h 44"/>
              <a:gd name="T46" fmla="*/ 0 w 60"/>
              <a:gd name="T47" fmla="*/ 3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0" h="44">
                <a:moveTo>
                  <a:pt x="0" y="30"/>
                </a:moveTo>
                <a:lnTo>
                  <a:pt x="0" y="37"/>
                </a:lnTo>
                <a:lnTo>
                  <a:pt x="5" y="39"/>
                </a:lnTo>
                <a:lnTo>
                  <a:pt x="10" y="39"/>
                </a:lnTo>
                <a:lnTo>
                  <a:pt x="14" y="37"/>
                </a:lnTo>
                <a:lnTo>
                  <a:pt x="19" y="26"/>
                </a:lnTo>
                <a:lnTo>
                  <a:pt x="26" y="20"/>
                </a:lnTo>
                <a:lnTo>
                  <a:pt x="30" y="15"/>
                </a:lnTo>
                <a:lnTo>
                  <a:pt x="35" y="15"/>
                </a:lnTo>
                <a:lnTo>
                  <a:pt x="42" y="20"/>
                </a:lnTo>
                <a:lnTo>
                  <a:pt x="44" y="37"/>
                </a:lnTo>
                <a:lnTo>
                  <a:pt x="46" y="41"/>
                </a:lnTo>
                <a:lnTo>
                  <a:pt x="53" y="44"/>
                </a:lnTo>
                <a:lnTo>
                  <a:pt x="58" y="41"/>
                </a:lnTo>
                <a:lnTo>
                  <a:pt x="60" y="37"/>
                </a:lnTo>
                <a:lnTo>
                  <a:pt x="58" y="24"/>
                </a:lnTo>
                <a:lnTo>
                  <a:pt x="53" y="11"/>
                </a:lnTo>
                <a:lnTo>
                  <a:pt x="49" y="4"/>
                </a:lnTo>
                <a:lnTo>
                  <a:pt x="37" y="0"/>
                </a:lnTo>
                <a:lnTo>
                  <a:pt x="28" y="0"/>
                </a:lnTo>
                <a:lnTo>
                  <a:pt x="17" y="7"/>
                </a:lnTo>
                <a:lnTo>
                  <a:pt x="7" y="15"/>
                </a:lnTo>
                <a:lnTo>
                  <a:pt x="0" y="30"/>
                </a:lnTo>
                <a:lnTo>
                  <a:pt x="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94627" name="Freeform 67"/>
          <p:cNvSpPr>
            <a:spLocks/>
          </p:cNvSpPr>
          <p:nvPr/>
        </p:nvSpPr>
        <p:spPr bwMode="auto">
          <a:xfrm>
            <a:off x="8183563" y="2825750"/>
            <a:ext cx="92075" cy="79375"/>
          </a:xfrm>
          <a:custGeom>
            <a:avLst/>
            <a:gdLst>
              <a:gd name="T0" fmla="*/ 0 w 58"/>
              <a:gd name="T1" fmla="*/ 31 h 50"/>
              <a:gd name="T2" fmla="*/ 0 w 58"/>
              <a:gd name="T3" fmla="*/ 37 h 50"/>
              <a:gd name="T4" fmla="*/ 5 w 58"/>
              <a:gd name="T5" fmla="*/ 42 h 50"/>
              <a:gd name="T6" fmla="*/ 12 w 58"/>
              <a:gd name="T7" fmla="*/ 42 h 50"/>
              <a:gd name="T8" fmla="*/ 16 w 58"/>
              <a:gd name="T9" fmla="*/ 37 h 50"/>
              <a:gd name="T10" fmla="*/ 21 w 58"/>
              <a:gd name="T11" fmla="*/ 26 h 50"/>
              <a:gd name="T12" fmla="*/ 25 w 58"/>
              <a:gd name="T13" fmla="*/ 20 h 50"/>
              <a:gd name="T14" fmla="*/ 30 w 58"/>
              <a:gd name="T15" fmla="*/ 15 h 50"/>
              <a:gd name="T16" fmla="*/ 32 w 58"/>
              <a:gd name="T17" fmla="*/ 15 h 50"/>
              <a:gd name="T18" fmla="*/ 37 w 58"/>
              <a:gd name="T19" fmla="*/ 18 h 50"/>
              <a:gd name="T20" fmla="*/ 39 w 58"/>
              <a:gd name="T21" fmla="*/ 22 h 50"/>
              <a:gd name="T22" fmla="*/ 41 w 58"/>
              <a:gd name="T23" fmla="*/ 31 h 50"/>
              <a:gd name="T24" fmla="*/ 39 w 58"/>
              <a:gd name="T25" fmla="*/ 39 h 50"/>
              <a:gd name="T26" fmla="*/ 41 w 58"/>
              <a:gd name="T27" fmla="*/ 46 h 50"/>
              <a:gd name="T28" fmla="*/ 46 w 58"/>
              <a:gd name="T29" fmla="*/ 50 h 50"/>
              <a:gd name="T30" fmla="*/ 51 w 58"/>
              <a:gd name="T31" fmla="*/ 48 h 50"/>
              <a:gd name="T32" fmla="*/ 55 w 58"/>
              <a:gd name="T33" fmla="*/ 44 h 50"/>
              <a:gd name="T34" fmla="*/ 58 w 58"/>
              <a:gd name="T35" fmla="*/ 26 h 50"/>
              <a:gd name="T36" fmla="*/ 53 w 58"/>
              <a:gd name="T37" fmla="*/ 13 h 50"/>
              <a:gd name="T38" fmla="*/ 46 w 58"/>
              <a:gd name="T39" fmla="*/ 5 h 50"/>
              <a:gd name="T40" fmla="*/ 37 w 58"/>
              <a:gd name="T41" fmla="*/ 0 h 50"/>
              <a:gd name="T42" fmla="*/ 28 w 58"/>
              <a:gd name="T43" fmla="*/ 0 h 50"/>
              <a:gd name="T44" fmla="*/ 18 w 58"/>
              <a:gd name="T45" fmla="*/ 5 h 50"/>
              <a:gd name="T46" fmla="*/ 9 w 58"/>
              <a:gd name="T47" fmla="*/ 15 h 50"/>
              <a:gd name="T48" fmla="*/ 0 w 58"/>
              <a:gd name="T49" fmla="*/ 31 h 50"/>
              <a:gd name="T50" fmla="*/ 0 w 58"/>
              <a:gd name="T51" fmla="*/ 31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8" h="50">
                <a:moveTo>
                  <a:pt x="0" y="31"/>
                </a:moveTo>
                <a:lnTo>
                  <a:pt x="0" y="37"/>
                </a:lnTo>
                <a:lnTo>
                  <a:pt x="5" y="42"/>
                </a:lnTo>
                <a:lnTo>
                  <a:pt x="12" y="42"/>
                </a:lnTo>
                <a:lnTo>
                  <a:pt x="16" y="37"/>
                </a:lnTo>
                <a:lnTo>
                  <a:pt x="21" y="26"/>
                </a:lnTo>
                <a:lnTo>
                  <a:pt x="25" y="20"/>
                </a:lnTo>
                <a:lnTo>
                  <a:pt x="30" y="15"/>
                </a:lnTo>
                <a:lnTo>
                  <a:pt x="32" y="15"/>
                </a:lnTo>
                <a:lnTo>
                  <a:pt x="37" y="18"/>
                </a:lnTo>
                <a:lnTo>
                  <a:pt x="39" y="22"/>
                </a:lnTo>
                <a:lnTo>
                  <a:pt x="41" y="31"/>
                </a:lnTo>
                <a:lnTo>
                  <a:pt x="39" y="39"/>
                </a:lnTo>
                <a:lnTo>
                  <a:pt x="41" y="46"/>
                </a:lnTo>
                <a:lnTo>
                  <a:pt x="46" y="50"/>
                </a:lnTo>
                <a:lnTo>
                  <a:pt x="51" y="48"/>
                </a:lnTo>
                <a:lnTo>
                  <a:pt x="55" y="44"/>
                </a:lnTo>
                <a:lnTo>
                  <a:pt x="58" y="26"/>
                </a:lnTo>
                <a:lnTo>
                  <a:pt x="53" y="13"/>
                </a:lnTo>
                <a:lnTo>
                  <a:pt x="46" y="5"/>
                </a:lnTo>
                <a:lnTo>
                  <a:pt x="37" y="0"/>
                </a:lnTo>
                <a:lnTo>
                  <a:pt x="28" y="0"/>
                </a:lnTo>
                <a:lnTo>
                  <a:pt x="18" y="5"/>
                </a:lnTo>
                <a:lnTo>
                  <a:pt x="9" y="15"/>
                </a:lnTo>
                <a:lnTo>
                  <a:pt x="0" y="31"/>
                </a:lnTo>
                <a:lnTo>
                  <a:pt x="0" y="3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94628" name="Freeform 68"/>
          <p:cNvSpPr>
            <a:spLocks/>
          </p:cNvSpPr>
          <p:nvPr/>
        </p:nvSpPr>
        <p:spPr bwMode="auto">
          <a:xfrm>
            <a:off x="8037513" y="2846388"/>
            <a:ext cx="69850" cy="96837"/>
          </a:xfrm>
          <a:custGeom>
            <a:avLst/>
            <a:gdLst>
              <a:gd name="T0" fmla="*/ 35 w 44"/>
              <a:gd name="T1" fmla="*/ 0 h 61"/>
              <a:gd name="T2" fmla="*/ 23 w 44"/>
              <a:gd name="T3" fmla="*/ 2 h 61"/>
              <a:gd name="T4" fmla="*/ 12 w 44"/>
              <a:gd name="T5" fmla="*/ 9 h 61"/>
              <a:gd name="T6" fmla="*/ 5 w 44"/>
              <a:gd name="T7" fmla="*/ 16 h 61"/>
              <a:gd name="T8" fmla="*/ 0 w 44"/>
              <a:gd name="T9" fmla="*/ 26 h 61"/>
              <a:gd name="T10" fmla="*/ 0 w 44"/>
              <a:gd name="T11" fmla="*/ 35 h 61"/>
              <a:gd name="T12" fmla="*/ 3 w 44"/>
              <a:gd name="T13" fmla="*/ 44 h 61"/>
              <a:gd name="T14" fmla="*/ 9 w 44"/>
              <a:gd name="T15" fmla="*/ 52 h 61"/>
              <a:gd name="T16" fmla="*/ 19 w 44"/>
              <a:gd name="T17" fmla="*/ 61 h 61"/>
              <a:gd name="T18" fmla="*/ 25 w 44"/>
              <a:gd name="T19" fmla="*/ 61 h 61"/>
              <a:gd name="T20" fmla="*/ 30 w 44"/>
              <a:gd name="T21" fmla="*/ 59 h 61"/>
              <a:gd name="T22" fmla="*/ 32 w 44"/>
              <a:gd name="T23" fmla="*/ 52 h 61"/>
              <a:gd name="T24" fmla="*/ 28 w 44"/>
              <a:gd name="T25" fmla="*/ 48 h 61"/>
              <a:gd name="T26" fmla="*/ 19 w 44"/>
              <a:gd name="T27" fmla="*/ 39 h 61"/>
              <a:gd name="T28" fmla="*/ 16 w 44"/>
              <a:gd name="T29" fmla="*/ 29 h 61"/>
              <a:gd name="T30" fmla="*/ 23 w 44"/>
              <a:gd name="T31" fmla="*/ 20 h 61"/>
              <a:gd name="T32" fmla="*/ 37 w 44"/>
              <a:gd name="T33" fmla="*/ 16 h 61"/>
              <a:gd name="T34" fmla="*/ 42 w 44"/>
              <a:gd name="T35" fmla="*/ 13 h 61"/>
              <a:gd name="T36" fmla="*/ 44 w 44"/>
              <a:gd name="T37" fmla="*/ 7 h 61"/>
              <a:gd name="T38" fmla="*/ 42 w 44"/>
              <a:gd name="T39" fmla="*/ 2 h 61"/>
              <a:gd name="T40" fmla="*/ 35 w 44"/>
              <a:gd name="T41" fmla="*/ 0 h 61"/>
              <a:gd name="T42" fmla="*/ 35 w 44"/>
              <a:gd name="T43"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 h="61">
                <a:moveTo>
                  <a:pt x="35" y="0"/>
                </a:moveTo>
                <a:lnTo>
                  <a:pt x="23" y="2"/>
                </a:lnTo>
                <a:lnTo>
                  <a:pt x="12" y="9"/>
                </a:lnTo>
                <a:lnTo>
                  <a:pt x="5" y="16"/>
                </a:lnTo>
                <a:lnTo>
                  <a:pt x="0" y="26"/>
                </a:lnTo>
                <a:lnTo>
                  <a:pt x="0" y="35"/>
                </a:lnTo>
                <a:lnTo>
                  <a:pt x="3" y="44"/>
                </a:lnTo>
                <a:lnTo>
                  <a:pt x="9" y="52"/>
                </a:lnTo>
                <a:lnTo>
                  <a:pt x="19" y="61"/>
                </a:lnTo>
                <a:lnTo>
                  <a:pt x="25" y="61"/>
                </a:lnTo>
                <a:lnTo>
                  <a:pt x="30" y="59"/>
                </a:lnTo>
                <a:lnTo>
                  <a:pt x="32" y="52"/>
                </a:lnTo>
                <a:lnTo>
                  <a:pt x="28" y="48"/>
                </a:lnTo>
                <a:lnTo>
                  <a:pt x="19" y="39"/>
                </a:lnTo>
                <a:lnTo>
                  <a:pt x="16" y="29"/>
                </a:lnTo>
                <a:lnTo>
                  <a:pt x="23" y="20"/>
                </a:lnTo>
                <a:lnTo>
                  <a:pt x="37" y="16"/>
                </a:lnTo>
                <a:lnTo>
                  <a:pt x="42" y="13"/>
                </a:lnTo>
                <a:lnTo>
                  <a:pt x="44" y="7"/>
                </a:lnTo>
                <a:lnTo>
                  <a:pt x="42" y="2"/>
                </a:lnTo>
                <a:lnTo>
                  <a:pt x="35" y="0"/>
                </a:lnTo>
                <a:lnTo>
                  <a:pt x="3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94639" name="Freeform 79"/>
          <p:cNvSpPr>
            <a:spLocks/>
          </p:cNvSpPr>
          <p:nvPr/>
        </p:nvSpPr>
        <p:spPr bwMode="auto">
          <a:xfrm>
            <a:off x="8351838" y="2987675"/>
            <a:ext cx="65087" cy="31750"/>
          </a:xfrm>
          <a:custGeom>
            <a:avLst/>
            <a:gdLst>
              <a:gd name="T0" fmla="*/ 0 w 41"/>
              <a:gd name="T1" fmla="*/ 20 h 20"/>
              <a:gd name="T2" fmla="*/ 7 w 41"/>
              <a:gd name="T3" fmla="*/ 9 h 20"/>
              <a:gd name="T4" fmla="*/ 16 w 41"/>
              <a:gd name="T5" fmla="*/ 3 h 20"/>
              <a:gd name="T6" fmla="*/ 27 w 41"/>
              <a:gd name="T7" fmla="*/ 0 h 20"/>
              <a:gd name="T8" fmla="*/ 41 w 41"/>
              <a:gd name="T9" fmla="*/ 3 h 20"/>
              <a:gd name="T10" fmla="*/ 0 w 41"/>
              <a:gd name="T11" fmla="*/ 20 h 20"/>
            </a:gdLst>
            <a:ahLst/>
            <a:cxnLst>
              <a:cxn ang="0">
                <a:pos x="T0" y="T1"/>
              </a:cxn>
              <a:cxn ang="0">
                <a:pos x="T2" y="T3"/>
              </a:cxn>
              <a:cxn ang="0">
                <a:pos x="T4" y="T5"/>
              </a:cxn>
              <a:cxn ang="0">
                <a:pos x="T6" y="T7"/>
              </a:cxn>
              <a:cxn ang="0">
                <a:pos x="T8" y="T9"/>
              </a:cxn>
              <a:cxn ang="0">
                <a:pos x="T10" y="T11"/>
              </a:cxn>
            </a:cxnLst>
            <a:rect l="0" t="0" r="r" b="b"/>
            <a:pathLst>
              <a:path w="41" h="20">
                <a:moveTo>
                  <a:pt x="0" y="20"/>
                </a:moveTo>
                <a:lnTo>
                  <a:pt x="7" y="9"/>
                </a:lnTo>
                <a:lnTo>
                  <a:pt x="16" y="3"/>
                </a:lnTo>
                <a:lnTo>
                  <a:pt x="27" y="0"/>
                </a:lnTo>
                <a:lnTo>
                  <a:pt x="41" y="3"/>
                </a:lnTo>
                <a:lnTo>
                  <a:pt x="0" y="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94640" name="Freeform 80"/>
          <p:cNvSpPr>
            <a:spLocks/>
          </p:cNvSpPr>
          <p:nvPr/>
        </p:nvSpPr>
        <p:spPr bwMode="auto">
          <a:xfrm>
            <a:off x="8337550" y="2974975"/>
            <a:ext cx="90488" cy="53975"/>
          </a:xfrm>
          <a:custGeom>
            <a:avLst/>
            <a:gdLst>
              <a:gd name="T0" fmla="*/ 18 w 57"/>
              <a:gd name="T1" fmla="*/ 4 h 34"/>
              <a:gd name="T2" fmla="*/ 9 w 57"/>
              <a:gd name="T3" fmla="*/ 13 h 34"/>
              <a:gd name="T4" fmla="*/ 0 w 57"/>
              <a:gd name="T5" fmla="*/ 24 h 34"/>
              <a:gd name="T6" fmla="*/ 2 w 57"/>
              <a:gd name="T7" fmla="*/ 30 h 34"/>
              <a:gd name="T8" fmla="*/ 6 w 57"/>
              <a:gd name="T9" fmla="*/ 34 h 34"/>
              <a:gd name="T10" fmla="*/ 13 w 57"/>
              <a:gd name="T11" fmla="*/ 34 h 34"/>
              <a:gd name="T12" fmla="*/ 18 w 57"/>
              <a:gd name="T13" fmla="*/ 30 h 34"/>
              <a:gd name="T14" fmla="*/ 20 w 57"/>
              <a:gd name="T15" fmla="*/ 24 h 34"/>
              <a:gd name="T16" fmla="*/ 27 w 57"/>
              <a:gd name="T17" fmla="*/ 19 h 34"/>
              <a:gd name="T18" fmla="*/ 36 w 57"/>
              <a:gd name="T19" fmla="*/ 17 h 34"/>
              <a:gd name="T20" fmla="*/ 48 w 57"/>
              <a:gd name="T21" fmla="*/ 17 h 34"/>
              <a:gd name="T22" fmla="*/ 52 w 57"/>
              <a:gd name="T23" fmla="*/ 17 h 34"/>
              <a:gd name="T24" fmla="*/ 57 w 57"/>
              <a:gd name="T25" fmla="*/ 13 h 34"/>
              <a:gd name="T26" fmla="*/ 57 w 57"/>
              <a:gd name="T27" fmla="*/ 6 h 34"/>
              <a:gd name="T28" fmla="*/ 52 w 57"/>
              <a:gd name="T29" fmla="*/ 4 h 34"/>
              <a:gd name="T30" fmla="*/ 34 w 57"/>
              <a:gd name="T31" fmla="*/ 0 h 34"/>
              <a:gd name="T32" fmla="*/ 18 w 57"/>
              <a:gd name="T33" fmla="*/ 4 h 34"/>
              <a:gd name="T34" fmla="*/ 18 w 57"/>
              <a:gd name="T35" fmla="*/ 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34">
                <a:moveTo>
                  <a:pt x="18" y="4"/>
                </a:moveTo>
                <a:lnTo>
                  <a:pt x="9" y="13"/>
                </a:lnTo>
                <a:lnTo>
                  <a:pt x="0" y="24"/>
                </a:lnTo>
                <a:lnTo>
                  <a:pt x="2" y="30"/>
                </a:lnTo>
                <a:lnTo>
                  <a:pt x="6" y="34"/>
                </a:lnTo>
                <a:lnTo>
                  <a:pt x="13" y="34"/>
                </a:lnTo>
                <a:lnTo>
                  <a:pt x="18" y="30"/>
                </a:lnTo>
                <a:lnTo>
                  <a:pt x="20" y="24"/>
                </a:lnTo>
                <a:lnTo>
                  <a:pt x="27" y="19"/>
                </a:lnTo>
                <a:lnTo>
                  <a:pt x="36" y="17"/>
                </a:lnTo>
                <a:lnTo>
                  <a:pt x="48" y="17"/>
                </a:lnTo>
                <a:lnTo>
                  <a:pt x="52" y="17"/>
                </a:lnTo>
                <a:lnTo>
                  <a:pt x="57" y="13"/>
                </a:lnTo>
                <a:lnTo>
                  <a:pt x="57" y="6"/>
                </a:lnTo>
                <a:lnTo>
                  <a:pt x="52" y="4"/>
                </a:lnTo>
                <a:lnTo>
                  <a:pt x="34" y="0"/>
                </a:lnTo>
                <a:lnTo>
                  <a:pt x="18" y="4"/>
                </a:lnTo>
                <a:lnTo>
                  <a:pt x="18"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94641" name="Freeform 81"/>
          <p:cNvSpPr>
            <a:spLocks/>
          </p:cNvSpPr>
          <p:nvPr/>
        </p:nvSpPr>
        <p:spPr bwMode="auto">
          <a:xfrm>
            <a:off x="7935913" y="2974975"/>
            <a:ext cx="306387" cy="212725"/>
          </a:xfrm>
          <a:custGeom>
            <a:avLst/>
            <a:gdLst>
              <a:gd name="T0" fmla="*/ 16 w 193"/>
              <a:gd name="T1" fmla="*/ 0 h 134"/>
              <a:gd name="T2" fmla="*/ 7 w 193"/>
              <a:gd name="T3" fmla="*/ 2 h 134"/>
              <a:gd name="T4" fmla="*/ 2 w 193"/>
              <a:gd name="T5" fmla="*/ 8 h 134"/>
              <a:gd name="T6" fmla="*/ 0 w 193"/>
              <a:gd name="T7" fmla="*/ 39 h 134"/>
              <a:gd name="T8" fmla="*/ 2 w 193"/>
              <a:gd name="T9" fmla="*/ 65 h 134"/>
              <a:gd name="T10" fmla="*/ 11 w 193"/>
              <a:gd name="T11" fmla="*/ 84 h 134"/>
              <a:gd name="T12" fmla="*/ 23 w 193"/>
              <a:gd name="T13" fmla="*/ 104 h 134"/>
              <a:gd name="T14" fmla="*/ 39 w 193"/>
              <a:gd name="T15" fmla="*/ 117 h 134"/>
              <a:gd name="T16" fmla="*/ 57 w 193"/>
              <a:gd name="T17" fmla="*/ 126 h 134"/>
              <a:gd name="T18" fmla="*/ 76 w 193"/>
              <a:gd name="T19" fmla="*/ 132 h 134"/>
              <a:gd name="T20" fmla="*/ 99 w 193"/>
              <a:gd name="T21" fmla="*/ 134 h 134"/>
              <a:gd name="T22" fmla="*/ 119 w 193"/>
              <a:gd name="T23" fmla="*/ 132 h 134"/>
              <a:gd name="T24" fmla="*/ 138 w 193"/>
              <a:gd name="T25" fmla="*/ 123 h 134"/>
              <a:gd name="T26" fmla="*/ 152 w 193"/>
              <a:gd name="T27" fmla="*/ 113 h 134"/>
              <a:gd name="T28" fmla="*/ 165 w 193"/>
              <a:gd name="T29" fmla="*/ 97 h 134"/>
              <a:gd name="T30" fmla="*/ 184 w 193"/>
              <a:gd name="T31" fmla="*/ 63 h 134"/>
              <a:gd name="T32" fmla="*/ 193 w 193"/>
              <a:gd name="T33" fmla="*/ 30 h 134"/>
              <a:gd name="T34" fmla="*/ 193 w 193"/>
              <a:gd name="T35" fmla="*/ 21 h 134"/>
              <a:gd name="T36" fmla="*/ 193 w 193"/>
              <a:gd name="T37" fmla="*/ 17 h 134"/>
              <a:gd name="T38" fmla="*/ 181 w 193"/>
              <a:gd name="T39" fmla="*/ 15 h 134"/>
              <a:gd name="T40" fmla="*/ 135 w 193"/>
              <a:gd name="T41" fmla="*/ 8 h 134"/>
              <a:gd name="T42" fmla="*/ 85 w 193"/>
              <a:gd name="T43" fmla="*/ 4 h 134"/>
              <a:gd name="T44" fmla="*/ 64 w 193"/>
              <a:gd name="T45" fmla="*/ 4 h 134"/>
              <a:gd name="T46" fmla="*/ 44 w 193"/>
              <a:gd name="T47" fmla="*/ 2 h 134"/>
              <a:gd name="T48" fmla="*/ 27 w 193"/>
              <a:gd name="T49" fmla="*/ 2 h 134"/>
              <a:gd name="T50" fmla="*/ 16 w 193"/>
              <a:gd name="T51" fmla="*/ 0 h 134"/>
              <a:gd name="T52" fmla="*/ 16 w 193"/>
              <a:gd name="T53" fmla="*/ 0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93" h="134">
                <a:moveTo>
                  <a:pt x="16" y="0"/>
                </a:moveTo>
                <a:lnTo>
                  <a:pt x="7" y="2"/>
                </a:lnTo>
                <a:lnTo>
                  <a:pt x="2" y="8"/>
                </a:lnTo>
                <a:lnTo>
                  <a:pt x="0" y="39"/>
                </a:lnTo>
                <a:lnTo>
                  <a:pt x="2" y="65"/>
                </a:lnTo>
                <a:lnTo>
                  <a:pt x="11" y="84"/>
                </a:lnTo>
                <a:lnTo>
                  <a:pt x="23" y="104"/>
                </a:lnTo>
                <a:lnTo>
                  <a:pt x="39" y="117"/>
                </a:lnTo>
                <a:lnTo>
                  <a:pt x="57" y="126"/>
                </a:lnTo>
                <a:lnTo>
                  <a:pt x="76" y="132"/>
                </a:lnTo>
                <a:lnTo>
                  <a:pt x="99" y="134"/>
                </a:lnTo>
                <a:lnTo>
                  <a:pt x="119" y="132"/>
                </a:lnTo>
                <a:lnTo>
                  <a:pt x="138" y="123"/>
                </a:lnTo>
                <a:lnTo>
                  <a:pt x="152" y="113"/>
                </a:lnTo>
                <a:lnTo>
                  <a:pt x="165" y="97"/>
                </a:lnTo>
                <a:lnTo>
                  <a:pt x="184" y="63"/>
                </a:lnTo>
                <a:lnTo>
                  <a:pt x="193" y="30"/>
                </a:lnTo>
                <a:lnTo>
                  <a:pt x="193" y="21"/>
                </a:lnTo>
                <a:lnTo>
                  <a:pt x="193" y="17"/>
                </a:lnTo>
                <a:lnTo>
                  <a:pt x="181" y="15"/>
                </a:lnTo>
                <a:lnTo>
                  <a:pt x="135" y="8"/>
                </a:lnTo>
                <a:lnTo>
                  <a:pt x="85" y="4"/>
                </a:lnTo>
                <a:lnTo>
                  <a:pt x="64" y="4"/>
                </a:lnTo>
                <a:lnTo>
                  <a:pt x="44" y="2"/>
                </a:lnTo>
                <a:lnTo>
                  <a:pt x="27" y="2"/>
                </a:lnTo>
                <a:lnTo>
                  <a:pt x="16" y="0"/>
                </a:lnTo>
                <a:lnTo>
                  <a:pt x="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94642" name="Freeform 82"/>
          <p:cNvSpPr>
            <a:spLocks/>
          </p:cNvSpPr>
          <p:nvPr/>
        </p:nvSpPr>
        <p:spPr bwMode="auto">
          <a:xfrm>
            <a:off x="8001000" y="3074988"/>
            <a:ext cx="182563" cy="85725"/>
          </a:xfrm>
          <a:custGeom>
            <a:avLst/>
            <a:gdLst>
              <a:gd name="T0" fmla="*/ 5 w 115"/>
              <a:gd name="T1" fmla="*/ 21 h 54"/>
              <a:gd name="T2" fmla="*/ 0 w 115"/>
              <a:gd name="T3" fmla="*/ 30 h 54"/>
              <a:gd name="T4" fmla="*/ 0 w 115"/>
              <a:gd name="T5" fmla="*/ 34 h 54"/>
              <a:gd name="T6" fmla="*/ 5 w 115"/>
              <a:gd name="T7" fmla="*/ 39 h 54"/>
              <a:gd name="T8" fmla="*/ 12 w 115"/>
              <a:gd name="T9" fmla="*/ 43 h 54"/>
              <a:gd name="T10" fmla="*/ 26 w 115"/>
              <a:gd name="T11" fmla="*/ 50 h 54"/>
              <a:gd name="T12" fmla="*/ 46 w 115"/>
              <a:gd name="T13" fmla="*/ 54 h 54"/>
              <a:gd name="T14" fmla="*/ 74 w 115"/>
              <a:gd name="T15" fmla="*/ 50 h 54"/>
              <a:gd name="T16" fmla="*/ 92 w 115"/>
              <a:gd name="T17" fmla="*/ 43 h 54"/>
              <a:gd name="T18" fmla="*/ 104 w 115"/>
              <a:gd name="T19" fmla="*/ 32 h 54"/>
              <a:gd name="T20" fmla="*/ 111 w 115"/>
              <a:gd name="T21" fmla="*/ 21 h 54"/>
              <a:gd name="T22" fmla="*/ 113 w 115"/>
              <a:gd name="T23" fmla="*/ 15 h 54"/>
              <a:gd name="T24" fmla="*/ 115 w 115"/>
              <a:gd name="T25" fmla="*/ 8 h 54"/>
              <a:gd name="T26" fmla="*/ 111 w 115"/>
              <a:gd name="T27" fmla="*/ 6 h 54"/>
              <a:gd name="T28" fmla="*/ 106 w 115"/>
              <a:gd name="T29" fmla="*/ 6 h 54"/>
              <a:gd name="T30" fmla="*/ 97 w 115"/>
              <a:gd name="T31" fmla="*/ 2 h 54"/>
              <a:gd name="T32" fmla="*/ 85 w 115"/>
              <a:gd name="T33" fmla="*/ 0 h 54"/>
              <a:gd name="T34" fmla="*/ 71 w 115"/>
              <a:gd name="T35" fmla="*/ 0 h 54"/>
              <a:gd name="T36" fmla="*/ 55 w 115"/>
              <a:gd name="T37" fmla="*/ 0 h 54"/>
              <a:gd name="T38" fmla="*/ 37 w 115"/>
              <a:gd name="T39" fmla="*/ 2 h 54"/>
              <a:gd name="T40" fmla="*/ 21 w 115"/>
              <a:gd name="T41" fmla="*/ 11 h 54"/>
              <a:gd name="T42" fmla="*/ 5 w 115"/>
              <a:gd name="T43" fmla="*/ 21 h 54"/>
              <a:gd name="T44" fmla="*/ 5 w 115"/>
              <a:gd name="T45" fmla="*/ 2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15" h="54">
                <a:moveTo>
                  <a:pt x="5" y="21"/>
                </a:moveTo>
                <a:lnTo>
                  <a:pt x="0" y="30"/>
                </a:lnTo>
                <a:lnTo>
                  <a:pt x="0" y="34"/>
                </a:lnTo>
                <a:lnTo>
                  <a:pt x="5" y="39"/>
                </a:lnTo>
                <a:lnTo>
                  <a:pt x="12" y="43"/>
                </a:lnTo>
                <a:lnTo>
                  <a:pt x="26" y="50"/>
                </a:lnTo>
                <a:lnTo>
                  <a:pt x="46" y="54"/>
                </a:lnTo>
                <a:lnTo>
                  <a:pt x="74" y="50"/>
                </a:lnTo>
                <a:lnTo>
                  <a:pt x="92" y="43"/>
                </a:lnTo>
                <a:lnTo>
                  <a:pt x="104" y="32"/>
                </a:lnTo>
                <a:lnTo>
                  <a:pt x="111" y="21"/>
                </a:lnTo>
                <a:lnTo>
                  <a:pt x="113" y="15"/>
                </a:lnTo>
                <a:lnTo>
                  <a:pt x="115" y="8"/>
                </a:lnTo>
                <a:lnTo>
                  <a:pt x="111" y="6"/>
                </a:lnTo>
                <a:lnTo>
                  <a:pt x="106" y="6"/>
                </a:lnTo>
                <a:lnTo>
                  <a:pt x="97" y="2"/>
                </a:lnTo>
                <a:lnTo>
                  <a:pt x="85" y="0"/>
                </a:lnTo>
                <a:lnTo>
                  <a:pt x="71" y="0"/>
                </a:lnTo>
                <a:lnTo>
                  <a:pt x="55" y="0"/>
                </a:lnTo>
                <a:lnTo>
                  <a:pt x="37" y="2"/>
                </a:lnTo>
                <a:lnTo>
                  <a:pt x="21" y="11"/>
                </a:lnTo>
                <a:lnTo>
                  <a:pt x="5" y="21"/>
                </a:lnTo>
                <a:lnTo>
                  <a:pt x="5" y="21"/>
                </a:lnTo>
                <a:close/>
              </a:path>
            </a:pathLst>
          </a:custGeom>
          <a:solidFill>
            <a:srgbClr val="FFCC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94643" name="Freeform 83"/>
          <p:cNvSpPr>
            <a:spLocks/>
          </p:cNvSpPr>
          <p:nvPr/>
        </p:nvSpPr>
        <p:spPr bwMode="auto">
          <a:xfrm>
            <a:off x="8647113" y="3057525"/>
            <a:ext cx="200025" cy="123825"/>
          </a:xfrm>
          <a:custGeom>
            <a:avLst/>
            <a:gdLst>
              <a:gd name="T0" fmla="*/ 0 w 126"/>
              <a:gd name="T1" fmla="*/ 13 h 78"/>
              <a:gd name="T2" fmla="*/ 0 w 126"/>
              <a:gd name="T3" fmla="*/ 4 h 78"/>
              <a:gd name="T4" fmla="*/ 0 w 126"/>
              <a:gd name="T5" fmla="*/ 0 h 78"/>
              <a:gd name="T6" fmla="*/ 5 w 126"/>
              <a:gd name="T7" fmla="*/ 0 h 78"/>
              <a:gd name="T8" fmla="*/ 12 w 126"/>
              <a:gd name="T9" fmla="*/ 0 h 78"/>
              <a:gd name="T10" fmla="*/ 21 w 126"/>
              <a:gd name="T11" fmla="*/ 0 h 78"/>
              <a:gd name="T12" fmla="*/ 35 w 126"/>
              <a:gd name="T13" fmla="*/ 0 h 78"/>
              <a:gd name="T14" fmla="*/ 48 w 126"/>
              <a:gd name="T15" fmla="*/ 2 h 78"/>
              <a:gd name="T16" fmla="*/ 57 w 126"/>
              <a:gd name="T17" fmla="*/ 2 h 78"/>
              <a:gd name="T18" fmla="*/ 62 w 126"/>
              <a:gd name="T19" fmla="*/ 2 h 78"/>
              <a:gd name="T20" fmla="*/ 69 w 126"/>
              <a:gd name="T21" fmla="*/ 2 h 78"/>
              <a:gd name="T22" fmla="*/ 85 w 126"/>
              <a:gd name="T23" fmla="*/ 4 h 78"/>
              <a:gd name="T24" fmla="*/ 103 w 126"/>
              <a:gd name="T25" fmla="*/ 6 h 78"/>
              <a:gd name="T26" fmla="*/ 110 w 126"/>
              <a:gd name="T27" fmla="*/ 8 h 78"/>
              <a:gd name="T28" fmla="*/ 115 w 126"/>
              <a:gd name="T29" fmla="*/ 8 h 78"/>
              <a:gd name="T30" fmla="*/ 124 w 126"/>
              <a:gd name="T31" fmla="*/ 8 h 78"/>
              <a:gd name="T32" fmla="*/ 126 w 126"/>
              <a:gd name="T33" fmla="*/ 13 h 78"/>
              <a:gd name="T34" fmla="*/ 124 w 126"/>
              <a:gd name="T35" fmla="*/ 22 h 78"/>
              <a:gd name="T36" fmla="*/ 122 w 126"/>
              <a:gd name="T37" fmla="*/ 26 h 78"/>
              <a:gd name="T38" fmla="*/ 115 w 126"/>
              <a:gd name="T39" fmla="*/ 35 h 78"/>
              <a:gd name="T40" fmla="*/ 99 w 126"/>
              <a:gd name="T41" fmla="*/ 56 h 78"/>
              <a:gd name="T42" fmla="*/ 90 w 126"/>
              <a:gd name="T43" fmla="*/ 65 h 78"/>
              <a:gd name="T44" fmla="*/ 78 w 126"/>
              <a:gd name="T45" fmla="*/ 71 h 78"/>
              <a:gd name="T46" fmla="*/ 67 w 126"/>
              <a:gd name="T47" fmla="*/ 78 h 78"/>
              <a:gd name="T48" fmla="*/ 53 w 126"/>
              <a:gd name="T49" fmla="*/ 78 h 78"/>
              <a:gd name="T50" fmla="*/ 30 w 126"/>
              <a:gd name="T51" fmla="*/ 71 h 78"/>
              <a:gd name="T52" fmla="*/ 16 w 126"/>
              <a:gd name="T53" fmla="*/ 56 h 78"/>
              <a:gd name="T54" fmla="*/ 7 w 126"/>
              <a:gd name="T55" fmla="*/ 37 h 78"/>
              <a:gd name="T56" fmla="*/ 0 w 126"/>
              <a:gd name="T57" fmla="*/ 13 h 78"/>
              <a:gd name="T58" fmla="*/ 0 w 126"/>
              <a:gd name="T59" fmla="*/ 1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6" h="78">
                <a:moveTo>
                  <a:pt x="0" y="13"/>
                </a:moveTo>
                <a:lnTo>
                  <a:pt x="0" y="4"/>
                </a:lnTo>
                <a:lnTo>
                  <a:pt x="0" y="0"/>
                </a:lnTo>
                <a:lnTo>
                  <a:pt x="5" y="0"/>
                </a:lnTo>
                <a:lnTo>
                  <a:pt x="12" y="0"/>
                </a:lnTo>
                <a:lnTo>
                  <a:pt x="21" y="0"/>
                </a:lnTo>
                <a:lnTo>
                  <a:pt x="35" y="0"/>
                </a:lnTo>
                <a:lnTo>
                  <a:pt x="48" y="2"/>
                </a:lnTo>
                <a:lnTo>
                  <a:pt x="57" y="2"/>
                </a:lnTo>
                <a:lnTo>
                  <a:pt x="62" y="2"/>
                </a:lnTo>
                <a:lnTo>
                  <a:pt x="69" y="2"/>
                </a:lnTo>
                <a:lnTo>
                  <a:pt x="85" y="4"/>
                </a:lnTo>
                <a:lnTo>
                  <a:pt x="103" y="6"/>
                </a:lnTo>
                <a:lnTo>
                  <a:pt x="110" y="8"/>
                </a:lnTo>
                <a:lnTo>
                  <a:pt x="115" y="8"/>
                </a:lnTo>
                <a:lnTo>
                  <a:pt x="124" y="8"/>
                </a:lnTo>
                <a:lnTo>
                  <a:pt x="126" y="13"/>
                </a:lnTo>
                <a:lnTo>
                  <a:pt x="124" y="22"/>
                </a:lnTo>
                <a:lnTo>
                  <a:pt x="122" y="26"/>
                </a:lnTo>
                <a:lnTo>
                  <a:pt x="115" y="35"/>
                </a:lnTo>
                <a:lnTo>
                  <a:pt x="99" y="56"/>
                </a:lnTo>
                <a:lnTo>
                  <a:pt x="90" y="65"/>
                </a:lnTo>
                <a:lnTo>
                  <a:pt x="78" y="71"/>
                </a:lnTo>
                <a:lnTo>
                  <a:pt x="67" y="78"/>
                </a:lnTo>
                <a:lnTo>
                  <a:pt x="53" y="78"/>
                </a:lnTo>
                <a:lnTo>
                  <a:pt x="30" y="71"/>
                </a:lnTo>
                <a:lnTo>
                  <a:pt x="16" y="56"/>
                </a:lnTo>
                <a:lnTo>
                  <a:pt x="7" y="37"/>
                </a:lnTo>
                <a:lnTo>
                  <a:pt x="0" y="13"/>
                </a:lnTo>
                <a:lnTo>
                  <a:pt x="0" y="1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94644" name="Freeform 84"/>
          <p:cNvSpPr>
            <a:spLocks/>
          </p:cNvSpPr>
          <p:nvPr/>
        </p:nvSpPr>
        <p:spPr bwMode="auto">
          <a:xfrm>
            <a:off x="8712200" y="3113088"/>
            <a:ext cx="103188" cy="47625"/>
          </a:xfrm>
          <a:custGeom>
            <a:avLst/>
            <a:gdLst>
              <a:gd name="T0" fmla="*/ 7 w 65"/>
              <a:gd name="T1" fmla="*/ 21 h 30"/>
              <a:gd name="T2" fmla="*/ 3 w 65"/>
              <a:gd name="T3" fmla="*/ 19 h 30"/>
              <a:gd name="T4" fmla="*/ 0 w 65"/>
              <a:gd name="T5" fmla="*/ 15 h 30"/>
              <a:gd name="T6" fmla="*/ 3 w 65"/>
              <a:gd name="T7" fmla="*/ 13 h 30"/>
              <a:gd name="T8" fmla="*/ 7 w 65"/>
              <a:gd name="T9" fmla="*/ 10 h 30"/>
              <a:gd name="T10" fmla="*/ 14 w 65"/>
              <a:gd name="T11" fmla="*/ 10 h 30"/>
              <a:gd name="T12" fmla="*/ 21 w 65"/>
              <a:gd name="T13" fmla="*/ 8 h 30"/>
              <a:gd name="T14" fmla="*/ 30 w 65"/>
              <a:gd name="T15" fmla="*/ 4 h 30"/>
              <a:gd name="T16" fmla="*/ 37 w 65"/>
              <a:gd name="T17" fmla="*/ 2 h 30"/>
              <a:gd name="T18" fmla="*/ 46 w 65"/>
              <a:gd name="T19" fmla="*/ 2 h 30"/>
              <a:gd name="T20" fmla="*/ 53 w 65"/>
              <a:gd name="T21" fmla="*/ 0 h 30"/>
              <a:gd name="T22" fmla="*/ 58 w 65"/>
              <a:gd name="T23" fmla="*/ 0 h 30"/>
              <a:gd name="T24" fmla="*/ 62 w 65"/>
              <a:gd name="T25" fmla="*/ 0 h 30"/>
              <a:gd name="T26" fmla="*/ 65 w 65"/>
              <a:gd name="T27" fmla="*/ 2 h 30"/>
              <a:gd name="T28" fmla="*/ 62 w 65"/>
              <a:gd name="T29" fmla="*/ 6 h 30"/>
              <a:gd name="T30" fmla="*/ 58 w 65"/>
              <a:gd name="T31" fmla="*/ 10 h 30"/>
              <a:gd name="T32" fmla="*/ 51 w 65"/>
              <a:gd name="T33" fmla="*/ 17 h 30"/>
              <a:gd name="T34" fmla="*/ 44 w 65"/>
              <a:gd name="T35" fmla="*/ 23 h 30"/>
              <a:gd name="T36" fmla="*/ 39 w 65"/>
              <a:gd name="T37" fmla="*/ 26 h 30"/>
              <a:gd name="T38" fmla="*/ 35 w 65"/>
              <a:gd name="T39" fmla="*/ 28 h 30"/>
              <a:gd name="T40" fmla="*/ 28 w 65"/>
              <a:gd name="T41" fmla="*/ 30 h 30"/>
              <a:gd name="T42" fmla="*/ 19 w 65"/>
              <a:gd name="T43" fmla="*/ 28 h 30"/>
              <a:gd name="T44" fmla="*/ 7 w 65"/>
              <a:gd name="T45" fmla="*/ 21 h 30"/>
              <a:gd name="T46" fmla="*/ 7 w 65"/>
              <a:gd name="T47" fmla="*/ 21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5" h="30">
                <a:moveTo>
                  <a:pt x="7" y="21"/>
                </a:moveTo>
                <a:lnTo>
                  <a:pt x="3" y="19"/>
                </a:lnTo>
                <a:lnTo>
                  <a:pt x="0" y="15"/>
                </a:lnTo>
                <a:lnTo>
                  <a:pt x="3" y="13"/>
                </a:lnTo>
                <a:lnTo>
                  <a:pt x="7" y="10"/>
                </a:lnTo>
                <a:lnTo>
                  <a:pt x="14" y="10"/>
                </a:lnTo>
                <a:lnTo>
                  <a:pt x="21" y="8"/>
                </a:lnTo>
                <a:lnTo>
                  <a:pt x="30" y="4"/>
                </a:lnTo>
                <a:lnTo>
                  <a:pt x="37" y="2"/>
                </a:lnTo>
                <a:lnTo>
                  <a:pt x="46" y="2"/>
                </a:lnTo>
                <a:lnTo>
                  <a:pt x="53" y="0"/>
                </a:lnTo>
                <a:lnTo>
                  <a:pt x="58" y="0"/>
                </a:lnTo>
                <a:lnTo>
                  <a:pt x="62" y="0"/>
                </a:lnTo>
                <a:lnTo>
                  <a:pt x="65" y="2"/>
                </a:lnTo>
                <a:lnTo>
                  <a:pt x="62" y="6"/>
                </a:lnTo>
                <a:lnTo>
                  <a:pt x="58" y="10"/>
                </a:lnTo>
                <a:lnTo>
                  <a:pt x="51" y="17"/>
                </a:lnTo>
                <a:lnTo>
                  <a:pt x="44" y="23"/>
                </a:lnTo>
                <a:lnTo>
                  <a:pt x="39" y="26"/>
                </a:lnTo>
                <a:lnTo>
                  <a:pt x="35" y="28"/>
                </a:lnTo>
                <a:lnTo>
                  <a:pt x="28" y="30"/>
                </a:lnTo>
                <a:lnTo>
                  <a:pt x="19" y="28"/>
                </a:lnTo>
                <a:lnTo>
                  <a:pt x="7" y="21"/>
                </a:lnTo>
                <a:lnTo>
                  <a:pt x="7" y="21"/>
                </a:lnTo>
                <a:close/>
              </a:path>
            </a:pathLst>
          </a:custGeom>
          <a:solidFill>
            <a:srgbClr val="FFCC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94649" name="Text Box 89"/>
          <p:cNvSpPr txBox="1">
            <a:spLocks noChangeArrowheads="1"/>
          </p:cNvSpPr>
          <p:nvPr/>
        </p:nvSpPr>
        <p:spPr bwMode="auto">
          <a:xfrm>
            <a:off x="1539875" y="5319713"/>
            <a:ext cx="3827463" cy="1049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　参考図書　：　日科技連出版社</a:t>
            </a:r>
          </a:p>
          <a:p>
            <a:pPr>
              <a:spcBef>
                <a:spcPct val="50000"/>
              </a:spcBef>
            </a:pPr>
            <a:r>
              <a:rPr lang="ja-JP" altLang="en-US" sz="1400"/>
              <a:t>　　　　　　　　・</a:t>
            </a:r>
            <a:r>
              <a:rPr lang="en-US" altLang="ja-JP" sz="1400"/>
              <a:t>QC</a:t>
            </a:r>
            <a:r>
              <a:rPr lang="ja-JP" altLang="en-US" sz="1400"/>
              <a:t>サークルのための問題解決法</a:t>
            </a:r>
            <a:br>
              <a:rPr lang="ja-JP" altLang="en-US" sz="1400"/>
            </a:br>
            <a:r>
              <a:rPr lang="ja-JP" altLang="en-US" sz="1400"/>
              <a:t>　　　　　　　　・すぐに使える</a:t>
            </a:r>
            <a:r>
              <a:rPr lang="en-US" altLang="ja-JP" sz="1400"/>
              <a:t>QC</a:t>
            </a:r>
            <a:r>
              <a:rPr lang="ja-JP" altLang="en-US" sz="1400"/>
              <a:t>手法</a:t>
            </a:r>
            <a:br>
              <a:rPr lang="ja-JP" altLang="en-US" sz="1400"/>
            </a:br>
            <a:r>
              <a:rPr lang="ja-JP" altLang="en-US" sz="1400"/>
              <a:t>　　　　　　　   ・やさしい新</a:t>
            </a:r>
            <a:r>
              <a:rPr lang="en-US" altLang="ja-JP" sz="1400"/>
              <a:t>QC</a:t>
            </a:r>
            <a:r>
              <a:rPr lang="ja-JP" altLang="en-US" sz="1400"/>
              <a:t>七つ道具　他</a:t>
            </a:r>
          </a:p>
        </p:txBody>
      </p:sp>
      <p:sp>
        <p:nvSpPr>
          <p:cNvPr id="194650" name="Text Box 90"/>
          <p:cNvSpPr txBox="1">
            <a:spLocks noChangeArrowheads="1"/>
          </p:cNvSpPr>
          <p:nvPr/>
        </p:nvSpPr>
        <p:spPr bwMode="auto">
          <a:xfrm>
            <a:off x="8405813" y="100013"/>
            <a:ext cx="7381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a:t>P</a:t>
            </a:r>
            <a:r>
              <a:rPr lang="ja-JP" altLang="en-US" sz="1600"/>
              <a:t>６３</a:t>
            </a: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586" name="Text Box 2"/>
          <p:cNvSpPr txBox="1">
            <a:spLocks noChangeArrowheads="1"/>
          </p:cNvSpPr>
          <p:nvPr/>
        </p:nvSpPr>
        <p:spPr bwMode="auto">
          <a:xfrm>
            <a:off x="1500188" y="1257300"/>
            <a:ext cx="5854700" cy="1019175"/>
          </a:xfrm>
          <a:prstGeom prst="rect">
            <a:avLst/>
          </a:prstGeom>
          <a:solidFill>
            <a:srgbClr val="FFC1C1"/>
          </a:solidFill>
          <a:ln w="12700">
            <a:solidFill>
              <a:srgbClr val="FFC1C1"/>
            </a:solidFill>
            <a:miter lim="800000"/>
            <a:headEnd type="none" w="sm" len="sm"/>
            <a:tailEnd type="none" w="sm" len="sm"/>
          </a:ln>
          <a:effectLst>
            <a:outerShdw dist="107763" dir="2700000" algn="ctr" rotWithShape="0">
              <a:schemeClr val="bg2">
                <a:alpha val="50000"/>
              </a:schemeClr>
            </a:outerShdw>
          </a:effec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6000" b="1">
                <a:effectLst>
                  <a:outerShdw blurRad="38100" dist="38100" dir="2700000" algn="tl">
                    <a:srgbClr val="FFFFFF"/>
                  </a:outerShdw>
                </a:effectLst>
                <a:ea typeface="HG創英角ﾎﾟｯﾌﾟ体" pitchFamily="49" charset="-128"/>
              </a:rPr>
              <a:t>系統図法</a:t>
            </a:r>
          </a:p>
        </p:txBody>
      </p:sp>
      <p:grpSp>
        <p:nvGrpSpPr>
          <p:cNvPr id="323587" name="Group 3"/>
          <p:cNvGrpSpPr>
            <a:grpSpLocks/>
          </p:cNvGrpSpPr>
          <p:nvPr/>
        </p:nvGrpSpPr>
        <p:grpSpPr bwMode="auto">
          <a:xfrm>
            <a:off x="898525" y="2540000"/>
            <a:ext cx="3179763" cy="2263775"/>
            <a:chOff x="566" y="1161"/>
            <a:chExt cx="2616" cy="1593"/>
          </a:xfrm>
        </p:grpSpPr>
        <p:pic>
          <p:nvPicPr>
            <p:cNvPr id="32358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6" y="1325"/>
              <a:ext cx="1690" cy="14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323589" name="Group 5"/>
            <p:cNvGrpSpPr>
              <a:grpSpLocks/>
            </p:cNvGrpSpPr>
            <p:nvPr/>
          </p:nvGrpSpPr>
          <p:grpSpPr bwMode="auto">
            <a:xfrm>
              <a:off x="2265" y="1161"/>
              <a:ext cx="917" cy="1578"/>
              <a:chOff x="2265" y="1161"/>
              <a:chExt cx="917" cy="1578"/>
            </a:xfrm>
          </p:grpSpPr>
          <p:sp>
            <p:nvSpPr>
              <p:cNvPr id="323590" name="Rectangle 6"/>
              <p:cNvSpPr>
                <a:spLocks noChangeArrowheads="1"/>
              </p:cNvSpPr>
              <p:nvPr/>
            </p:nvSpPr>
            <p:spPr bwMode="auto">
              <a:xfrm>
                <a:off x="2999" y="2526"/>
                <a:ext cx="183" cy="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800" b="1"/>
                  <a:t>否</a:t>
                </a:r>
              </a:p>
            </p:txBody>
          </p:sp>
          <p:sp>
            <p:nvSpPr>
              <p:cNvPr id="323591" name="Rectangle 7"/>
              <p:cNvSpPr>
                <a:spLocks noChangeArrowheads="1"/>
              </p:cNvSpPr>
              <p:nvPr/>
            </p:nvSpPr>
            <p:spPr bwMode="auto">
              <a:xfrm>
                <a:off x="2815" y="2489"/>
                <a:ext cx="184" cy="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800" b="1"/>
                  <a:t>５</a:t>
                </a:r>
              </a:p>
            </p:txBody>
          </p:sp>
          <p:sp>
            <p:nvSpPr>
              <p:cNvPr id="323592" name="Rectangle 8"/>
              <p:cNvSpPr>
                <a:spLocks noChangeArrowheads="1"/>
              </p:cNvSpPr>
              <p:nvPr/>
            </p:nvSpPr>
            <p:spPr bwMode="auto">
              <a:xfrm>
                <a:off x="2632" y="2496"/>
                <a:ext cx="183" cy="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800" b="1"/>
                  <a:t>△</a:t>
                </a:r>
              </a:p>
            </p:txBody>
          </p:sp>
          <p:sp>
            <p:nvSpPr>
              <p:cNvPr id="323593" name="Rectangle 9"/>
              <p:cNvSpPr>
                <a:spLocks noChangeArrowheads="1"/>
              </p:cNvSpPr>
              <p:nvPr/>
            </p:nvSpPr>
            <p:spPr bwMode="auto">
              <a:xfrm>
                <a:off x="2448" y="2489"/>
                <a:ext cx="184" cy="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800" b="1"/>
                  <a:t>△</a:t>
                </a:r>
              </a:p>
            </p:txBody>
          </p:sp>
          <p:sp>
            <p:nvSpPr>
              <p:cNvPr id="323594" name="Rectangle 10"/>
              <p:cNvSpPr>
                <a:spLocks noChangeArrowheads="1"/>
              </p:cNvSpPr>
              <p:nvPr/>
            </p:nvSpPr>
            <p:spPr bwMode="auto">
              <a:xfrm>
                <a:off x="2265" y="2496"/>
                <a:ext cx="183" cy="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800" b="1"/>
                  <a:t>○</a:t>
                </a:r>
              </a:p>
            </p:txBody>
          </p:sp>
          <p:sp>
            <p:nvSpPr>
              <p:cNvPr id="323595" name="Rectangle 11"/>
              <p:cNvSpPr>
                <a:spLocks noChangeArrowheads="1"/>
              </p:cNvSpPr>
              <p:nvPr/>
            </p:nvSpPr>
            <p:spPr bwMode="auto">
              <a:xfrm>
                <a:off x="2999" y="2291"/>
                <a:ext cx="183" cy="1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800"/>
              </a:p>
            </p:txBody>
          </p:sp>
          <p:sp>
            <p:nvSpPr>
              <p:cNvPr id="323596" name="Rectangle 12"/>
              <p:cNvSpPr>
                <a:spLocks noChangeArrowheads="1"/>
              </p:cNvSpPr>
              <p:nvPr/>
            </p:nvSpPr>
            <p:spPr bwMode="auto">
              <a:xfrm>
                <a:off x="2815" y="2278"/>
                <a:ext cx="184" cy="1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800"/>
              </a:p>
            </p:txBody>
          </p:sp>
          <p:sp>
            <p:nvSpPr>
              <p:cNvPr id="323597" name="Rectangle 13"/>
              <p:cNvSpPr>
                <a:spLocks noChangeArrowheads="1"/>
              </p:cNvSpPr>
              <p:nvPr/>
            </p:nvSpPr>
            <p:spPr bwMode="auto">
              <a:xfrm>
                <a:off x="2632" y="2272"/>
                <a:ext cx="183" cy="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800"/>
              </a:p>
            </p:txBody>
          </p:sp>
          <p:sp>
            <p:nvSpPr>
              <p:cNvPr id="323598" name="Rectangle 14"/>
              <p:cNvSpPr>
                <a:spLocks noChangeArrowheads="1"/>
              </p:cNvSpPr>
              <p:nvPr/>
            </p:nvSpPr>
            <p:spPr bwMode="auto">
              <a:xfrm>
                <a:off x="2448" y="2265"/>
                <a:ext cx="184" cy="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800"/>
              </a:p>
            </p:txBody>
          </p:sp>
          <p:sp>
            <p:nvSpPr>
              <p:cNvPr id="323599" name="Rectangle 15"/>
              <p:cNvSpPr>
                <a:spLocks noChangeArrowheads="1"/>
              </p:cNvSpPr>
              <p:nvPr/>
            </p:nvSpPr>
            <p:spPr bwMode="auto">
              <a:xfrm>
                <a:off x="2265" y="2277"/>
                <a:ext cx="183" cy="1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800"/>
              </a:p>
            </p:txBody>
          </p:sp>
          <p:sp>
            <p:nvSpPr>
              <p:cNvPr id="323600" name="Rectangle 16"/>
              <p:cNvSpPr>
                <a:spLocks noChangeArrowheads="1"/>
              </p:cNvSpPr>
              <p:nvPr/>
            </p:nvSpPr>
            <p:spPr bwMode="auto">
              <a:xfrm>
                <a:off x="2999" y="1893"/>
                <a:ext cx="183" cy="1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800"/>
              </a:p>
            </p:txBody>
          </p:sp>
          <p:sp>
            <p:nvSpPr>
              <p:cNvPr id="323601" name="Rectangle 17"/>
              <p:cNvSpPr>
                <a:spLocks noChangeArrowheads="1"/>
              </p:cNvSpPr>
              <p:nvPr/>
            </p:nvSpPr>
            <p:spPr bwMode="auto">
              <a:xfrm>
                <a:off x="2815" y="1893"/>
                <a:ext cx="184" cy="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800"/>
              </a:p>
            </p:txBody>
          </p:sp>
          <p:sp>
            <p:nvSpPr>
              <p:cNvPr id="323602" name="Rectangle 18"/>
              <p:cNvSpPr>
                <a:spLocks noChangeArrowheads="1"/>
              </p:cNvSpPr>
              <p:nvPr/>
            </p:nvSpPr>
            <p:spPr bwMode="auto">
              <a:xfrm>
                <a:off x="2632" y="1893"/>
                <a:ext cx="183" cy="1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800"/>
              </a:p>
            </p:txBody>
          </p:sp>
          <p:sp>
            <p:nvSpPr>
              <p:cNvPr id="323603" name="Rectangle 19"/>
              <p:cNvSpPr>
                <a:spLocks noChangeArrowheads="1"/>
              </p:cNvSpPr>
              <p:nvPr/>
            </p:nvSpPr>
            <p:spPr bwMode="auto">
              <a:xfrm>
                <a:off x="2448" y="1893"/>
                <a:ext cx="184"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800"/>
              </a:p>
            </p:txBody>
          </p:sp>
          <p:sp>
            <p:nvSpPr>
              <p:cNvPr id="323604" name="Rectangle 20"/>
              <p:cNvSpPr>
                <a:spLocks noChangeArrowheads="1"/>
              </p:cNvSpPr>
              <p:nvPr/>
            </p:nvSpPr>
            <p:spPr bwMode="auto">
              <a:xfrm>
                <a:off x="2265" y="1893"/>
                <a:ext cx="183" cy="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800"/>
              </a:p>
            </p:txBody>
          </p:sp>
          <p:sp>
            <p:nvSpPr>
              <p:cNvPr id="323605" name="Rectangle 21"/>
              <p:cNvSpPr>
                <a:spLocks noChangeArrowheads="1"/>
              </p:cNvSpPr>
              <p:nvPr/>
            </p:nvSpPr>
            <p:spPr bwMode="auto">
              <a:xfrm>
                <a:off x="2999" y="1652"/>
                <a:ext cx="183"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800" b="1"/>
                  <a:t>採</a:t>
                </a:r>
              </a:p>
            </p:txBody>
          </p:sp>
          <p:sp>
            <p:nvSpPr>
              <p:cNvPr id="323606" name="Rectangle 22"/>
              <p:cNvSpPr>
                <a:spLocks noChangeArrowheads="1"/>
              </p:cNvSpPr>
              <p:nvPr/>
            </p:nvSpPr>
            <p:spPr bwMode="auto">
              <a:xfrm>
                <a:off x="2815" y="1676"/>
                <a:ext cx="227" cy="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700" b="1"/>
                  <a:t>１３</a:t>
                </a:r>
              </a:p>
            </p:txBody>
          </p:sp>
          <p:sp>
            <p:nvSpPr>
              <p:cNvPr id="323607" name="Rectangle 23"/>
              <p:cNvSpPr>
                <a:spLocks noChangeArrowheads="1"/>
              </p:cNvSpPr>
              <p:nvPr/>
            </p:nvSpPr>
            <p:spPr bwMode="auto">
              <a:xfrm>
                <a:off x="2632" y="1652"/>
                <a:ext cx="183" cy="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800" b="1"/>
                  <a:t>◎</a:t>
                </a:r>
              </a:p>
            </p:txBody>
          </p:sp>
          <p:sp>
            <p:nvSpPr>
              <p:cNvPr id="323608" name="Rectangle 24"/>
              <p:cNvSpPr>
                <a:spLocks noChangeArrowheads="1"/>
              </p:cNvSpPr>
              <p:nvPr/>
            </p:nvSpPr>
            <p:spPr bwMode="auto">
              <a:xfrm>
                <a:off x="2448" y="1652"/>
                <a:ext cx="184" cy="1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800" b="1"/>
                  <a:t>○</a:t>
                </a:r>
              </a:p>
            </p:txBody>
          </p:sp>
          <p:sp>
            <p:nvSpPr>
              <p:cNvPr id="323609" name="Rectangle 25"/>
              <p:cNvSpPr>
                <a:spLocks noChangeArrowheads="1"/>
              </p:cNvSpPr>
              <p:nvPr/>
            </p:nvSpPr>
            <p:spPr bwMode="auto">
              <a:xfrm>
                <a:off x="2265" y="1652"/>
                <a:ext cx="183" cy="1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1000" b="1"/>
                  <a:t>◎</a:t>
                </a:r>
              </a:p>
            </p:txBody>
          </p:sp>
          <p:sp>
            <p:nvSpPr>
              <p:cNvPr id="323610" name="Rectangle 26"/>
              <p:cNvSpPr>
                <a:spLocks noChangeArrowheads="1"/>
              </p:cNvSpPr>
              <p:nvPr/>
            </p:nvSpPr>
            <p:spPr bwMode="auto">
              <a:xfrm>
                <a:off x="2999" y="1450"/>
                <a:ext cx="183" cy="2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800"/>
              </a:p>
            </p:txBody>
          </p:sp>
          <p:sp>
            <p:nvSpPr>
              <p:cNvPr id="323611" name="Rectangle 27"/>
              <p:cNvSpPr>
                <a:spLocks noChangeArrowheads="1"/>
              </p:cNvSpPr>
              <p:nvPr/>
            </p:nvSpPr>
            <p:spPr bwMode="auto">
              <a:xfrm>
                <a:off x="2815" y="1469"/>
                <a:ext cx="184" cy="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800"/>
              </a:p>
            </p:txBody>
          </p:sp>
          <p:sp>
            <p:nvSpPr>
              <p:cNvPr id="323612" name="Rectangle 28"/>
              <p:cNvSpPr>
                <a:spLocks noChangeArrowheads="1"/>
              </p:cNvSpPr>
              <p:nvPr/>
            </p:nvSpPr>
            <p:spPr bwMode="auto">
              <a:xfrm>
                <a:off x="2632" y="1463"/>
                <a:ext cx="183" cy="1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800"/>
              </a:p>
            </p:txBody>
          </p:sp>
          <p:sp>
            <p:nvSpPr>
              <p:cNvPr id="323613" name="Rectangle 29"/>
              <p:cNvSpPr>
                <a:spLocks noChangeArrowheads="1"/>
              </p:cNvSpPr>
              <p:nvPr/>
            </p:nvSpPr>
            <p:spPr bwMode="auto">
              <a:xfrm>
                <a:off x="2448" y="1457"/>
                <a:ext cx="184" cy="1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800"/>
              </a:p>
            </p:txBody>
          </p:sp>
          <p:sp>
            <p:nvSpPr>
              <p:cNvPr id="323614" name="Rectangle 30"/>
              <p:cNvSpPr>
                <a:spLocks noChangeArrowheads="1"/>
              </p:cNvSpPr>
              <p:nvPr/>
            </p:nvSpPr>
            <p:spPr bwMode="auto">
              <a:xfrm>
                <a:off x="2265" y="1463"/>
                <a:ext cx="183" cy="1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800"/>
              </a:p>
            </p:txBody>
          </p:sp>
          <p:sp>
            <p:nvSpPr>
              <p:cNvPr id="323615" name="Rectangle 31"/>
              <p:cNvSpPr>
                <a:spLocks noChangeArrowheads="1"/>
              </p:cNvSpPr>
              <p:nvPr/>
            </p:nvSpPr>
            <p:spPr bwMode="auto">
              <a:xfrm>
                <a:off x="2999" y="1172"/>
                <a:ext cx="183" cy="2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800"/>
                  <a:t>採否</a:t>
                </a:r>
              </a:p>
            </p:txBody>
          </p:sp>
          <p:sp>
            <p:nvSpPr>
              <p:cNvPr id="323616" name="Rectangle 32"/>
              <p:cNvSpPr>
                <a:spLocks noChangeArrowheads="1"/>
              </p:cNvSpPr>
              <p:nvPr/>
            </p:nvSpPr>
            <p:spPr bwMode="auto">
              <a:xfrm>
                <a:off x="2815" y="1172"/>
                <a:ext cx="184" cy="2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800"/>
                  <a:t>得点</a:t>
                </a:r>
              </a:p>
            </p:txBody>
          </p:sp>
          <p:sp>
            <p:nvSpPr>
              <p:cNvPr id="323617" name="Rectangle 33"/>
              <p:cNvSpPr>
                <a:spLocks noChangeArrowheads="1"/>
              </p:cNvSpPr>
              <p:nvPr/>
            </p:nvSpPr>
            <p:spPr bwMode="auto">
              <a:xfrm>
                <a:off x="2639" y="1161"/>
                <a:ext cx="182" cy="2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800"/>
                  <a:t>実現性</a:t>
                </a:r>
              </a:p>
            </p:txBody>
          </p:sp>
          <p:sp>
            <p:nvSpPr>
              <p:cNvPr id="323618" name="Rectangle 34"/>
              <p:cNvSpPr>
                <a:spLocks noChangeArrowheads="1"/>
              </p:cNvSpPr>
              <p:nvPr/>
            </p:nvSpPr>
            <p:spPr bwMode="auto">
              <a:xfrm>
                <a:off x="2448" y="1172"/>
                <a:ext cx="184" cy="2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800"/>
                  <a:t>経済性</a:t>
                </a:r>
              </a:p>
            </p:txBody>
          </p:sp>
          <p:sp>
            <p:nvSpPr>
              <p:cNvPr id="323619" name="Rectangle 35"/>
              <p:cNvSpPr>
                <a:spLocks noChangeArrowheads="1"/>
              </p:cNvSpPr>
              <p:nvPr/>
            </p:nvSpPr>
            <p:spPr bwMode="auto">
              <a:xfrm>
                <a:off x="2265" y="1172"/>
                <a:ext cx="183" cy="2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spcBef>
                    <a:spcPct val="20000"/>
                  </a:spcBef>
                  <a:buChar char="•"/>
                  <a:defRPr kumimoji="1" sz="2800">
                    <a:solidFill>
                      <a:schemeClr val="tx1"/>
                    </a:solidFill>
                    <a:latin typeface="Times New Roman" pitchFamily="18" charset="0"/>
                    <a:ea typeface="ＭＳ Ｐゴシック" pitchFamily="50" charset="-128"/>
                  </a:defRPr>
                </a:lvl1pPr>
                <a:lvl2pPr algn="l" defTabSz="762000">
                  <a:spcBef>
                    <a:spcPct val="20000"/>
                  </a:spcBef>
                  <a:buChar char="–"/>
                  <a:defRPr kumimoji="1" sz="2400">
                    <a:solidFill>
                      <a:schemeClr val="tx1"/>
                    </a:solidFill>
                    <a:latin typeface="Times New Roman" pitchFamily="18" charset="0"/>
                    <a:ea typeface="ＭＳ Ｐゴシック" pitchFamily="50" charset="-128"/>
                  </a:defRPr>
                </a:lvl2pPr>
                <a:lvl3pPr algn="l" defTabSz="762000">
                  <a:spcBef>
                    <a:spcPct val="20000"/>
                  </a:spcBef>
                  <a:buChar char="•"/>
                  <a:defRPr kumimoji="1" sz="2000">
                    <a:solidFill>
                      <a:schemeClr val="tx1"/>
                    </a:solidFill>
                    <a:latin typeface="Times New Roman" pitchFamily="18" charset="0"/>
                    <a:ea typeface="ＭＳ Ｐゴシック" pitchFamily="50" charset="-128"/>
                  </a:defRPr>
                </a:lvl3pPr>
                <a:lvl4pPr algn="l" defTabSz="762000">
                  <a:spcBef>
                    <a:spcPct val="20000"/>
                  </a:spcBef>
                  <a:buChar char="–"/>
                  <a:defRPr kumimoji="1">
                    <a:solidFill>
                      <a:schemeClr val="tx1"/>
                    </a:solidFill>
                    <a:latin typeface="Times New Roman" pitchFamily="18" charset="0"/>
                    <a:ea typeface="ＭＳ Ｐゴシック" pitchFamily="50" charset="-128"/>
                  </a:defRPr>
                </a:lvl4pPr>
                <a:lvl5pPr algn="l"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800"/>
                  <a:t>効果</a:t>
                </a:r>
              </a:p>
            </p:txBody>
          </p:sp>
          <p:sp>
            <p:nvSpPr>
              <p:cNvPr id="323620" name="Line 36"/>
              <p:cNvSpPr>
                <a:spLocks noChangeShapeType="1"/>
              </p:cNvSpPr>
              <p:nvPr/>
            </p:nvSpPr>
            <p:spPr bwMode="auto">
              <a:xfrm>
                <a:off x="2265" y="1172"/>
                <a:ext cx="917" cy="0"/>
              </a:xfrm>
              <a:prstGeom prst="line">
                <a:avLst/>
              </a:prstGeom>
              <a:noFill/>
              <a:ln w="28575"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3621" name="Line 37"/>
              <p:cNvSpPr>
                <a:spLocks noChangeShapeType="1"/>
              </p:cNvSpPr>
              <p:nvPr/>
            </p:nvSpPr>
            <p:spPr bwMode="auto">
              <a:xfrm>
                <a:off x="2265" y="1654"/>
                <a:ext cx="917"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3622" name="Line 38"/>
              <p:cNvSpPr>
                <a:spLocks noChangeShapeType="1"/>
              </p:cNvSpPr>
              <p:nvPr/>
            </p:nvSpPr>
            <p:spPr bwMode="auto">
              <a:xfrm>
                <a:off x="2265" y="1869"/>
                <a:ext cx="917"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3623" name="Line 39"/>
              <p:cNvSpPr>
                <a:spLocks noChangeShapeType="1"/>
              </p:cNvSpPr>
              <p:nvPr/>
            </p:nvSpPr>
            <p:spPr bwMode="auto">
              <a:xfrm>
                <a:off x="2265" y="2074"/>
                <a:ext cx="917"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3624" name="Line 40"/>
              <p:cNvSpPr>
                <a:spLocks noChangeShapeType="1"/>
              </p:cNvSpPr>
              <p:nvPr/>
            </p:nvSpPr>
            <p:spPr bwMode="auto">
              <a:xfrm>
                <a:off x="2265" y="2272"/>
                <a:ext cx="917"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3625" name="Line 41"/>
              <p:cNvSpPr>
                <a:spLocks noChangeShapeType="1"/>
              </p:cNvSpPr>
              <p:nvPr/>
            </p:nvSpPr>
            <p:spPr bwMode="auto">
              <a:xfrm>
                <a:off x="2265" y="2494"/>
                <a:ext cx="917"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3626" name="Line 42"/>
              <p:cNvSpPr>
                <a:spLocks noChangeShapeType="1"/>
              </p:cNvSpPr>
              <p:nvPr/>
            </p:nvSpPr>
            <p:spPr bwMode="auto">
              <a:xfrm>
                <a:off x="2265" y="2709"/>
                <a:ext cx="917" cy="0"/>
              </a:xfrm>
              <a:prstGeom prst="line">
                <a:avLst/>
              </a:prstGeom>
              <a:noFill/>
              <a:ln w="28575"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3627" name="Line 43"/>
              <p:cNvSpPr>
                <a:spLocks noChangeShapeType="1"/>
              </p:cNvSpPr>
              <p:nvPr/>
            </p:nvSpPr>
            <p:spPr bwMode="auto">
              <a:xfrm>
                <a:off x="2265" y="1172"/>
                <a:ext cx="0" cy="1537"/>
              </a:xfrm>
              <a:prstGeom prst="line">
                <a:avLst/>
              </a:prstGeom>
              <a:noFill/>
              <a:ln w="28575"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3628" name="Line 44"/>
              <p:cNvSpPr>
                <a:spLocks noChangeShapeType="1"/>
              </p:cNvSpPr>
              <p:nvPr/>
            </p:nvSpPr>
            <p:spPr bwMode="auto">
              <a:xfrm>
                <a:off x="2448" y="1172"/>
                <a:ext cx="0" cy="1537"/>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3629" name="Line 45"/>
              <p:cNvSpPr>
                <a:spLocks noChangeShapeType="1"/>
              </p:cNvSpPr>
              <p:nvPr/>
            </p:nvSpPr>
            <p:spPr bwMode="auto">
              <a:xfrm>
                <a:off x="2632" y="1172"/>
                <a:ext cx="0" cy="1537"/>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3630" name="Line 46"/>
              <p:cNvSpPr>
                <a:spLocks noChangeShapeType="1"/>
              </p:cNvSpPr>
              <p:nvPr/>
            </p:nvSpPr>
            <p:spPr bwMode="auto">
              <a:xfrm>
                <a:off x="2815" y="1172"/>
                <a:ext cx="0" cy="1537"/>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3631" name="Line 47"/>
              <p:cNvSpPr>
                <a:spLocks noChangeShapeType="1"/>
              </p:cNvSpPr>
              <p:nvPr/>
            </p:nvSpPr>
            <p:spPr bwMode="auto">
              <a:xfrm>
                <a:off x="2999" y="1172"/>
                <a:ext cx="0" cy="1537"/>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3632" name="Line 48"/>
              <p:cNvSpPr>
                <a:spLocks noChangeShapeType="1"/>
              </p:cNvSpPr>
              <p:nvPr/>
            </p:nvSpPr>
            <p:spPr bwMode="auto">
              <a:xfrm>
                <a:off x="3182" y="1172"/>
                <a:ext cx="0" cy="1537"/>
              </a:xfrm>
              <a:prstGeom prst="line">
                <a:avLst/>
              </a:prstGeom>
              <a:noFill/>
              <a:ln w="28575"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3633" name="Line 49"/>
              <p:cNvSpPr>
                <a:spLocks noChangeShapeType="1"/>
              </p:cNvSpPr>
              <p:nvPr/>
            </p:nvSpPr>
            <p:spPr bwMode="auto">
              <a:xfrm>
                <a:off x="2268" y="1450"/>
                <a:ext cx="912"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sp>
        <p:nvSpPr>
          <p:cNvPr id="323634" name="Text Box 50"/>
          <p:cNvSpPr txBox="1">
            <a:spLocks noChangeArrowheads="1"/>
          </p:cNvSpPr>
          <p:nvPr/>
        </p:nvSpPr>
        <p:spPr bwMode="auto">
          <a:xfrm>
            <a:off x="2927350" y="5980113"/>
            <a:ext cx="52197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ＱＣサークル東海支部静岡地区　　</a:t>
            </a:r>
          </a:p>
        </p:txBody>
      </p:sp>
      <p:grpSp>
        <p:nvGrpSpPr>
          <p:cNvPr id="323635" name="Group 51"/>
          <p:cNvGrpSpPr>
            <a:grpSpLocks/>
          </p:cNvGrpSpPr>
          <p:nvPr/>
        </p:nvGrpSpPr>
        <p:grpSpPr bwMode="auto">
          <a:xfrm>
            <a:off x="5511800" y="4071938"/>
            <a:ext cx="2624138" cy="1519237"/>
            <a:chOff x="3744" y="1832"/>
            <a:chExt cx="1872" cy="1564"/>
          </a:xfrm>
        </p:grpSpPr>
        <p:pic>
          <p:nvPicPr>
            <p:cNvPr id="323636" name="Picture 52" descr="00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44" y="1832"/>
              <a:ext cx="1872" cy="1564"/>
            </a:xfrm>
            <a:prstGeom prst="rect">
              <a:avLst/>
            </a:prstGeom>
            <a:noFill/>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107763" dir="18900000" algn="ctr" rotWithShape="0">
                      <a:srgbClr val="808080">
                        <a:alpha val="50000"/>
                      </a:srgbClr>
                    </a:outerShdw>
                  </a:effectLst>
                </a14:hiddenEffects>
              </a:ext>
            </a:extLst>
          </p:spPr>
        </p:pic>
        <p:sp>
          <p:nvSpPr>
            <p:cNvPr id="323637" name="Rectangle 53"/>
            <p:cNvSpPr>
              <a:spLocks noChangeArrowheads="1"/>
            </p:cNvSpPr>
            <p:nvPr/>
          </p:nvSpPr>
          <p:spPr bwMode="auto">
            <a:xfrm>
              <a:off x="4032" y="2784"/>
              <a:ext cx="1248" cy="360"/>
            </a:xfrm>
            <a:prstGeom prst="rect">
              <a:avLst/>
            </a:prstGeom>
            <a:solidFill>
              <a:schemeClr val="bg1"/>
            </a:solidFill>
            <a:ln>
              <a:noFill/>
            </a:ln>
            <a:effectLst>
              <a:outerShdw dist="107763" dir="18900000" algn="ctr" rotWithShape="0">
                <a:schemeClr val="bg2">
                  <a:alpha val="50000"/>
                </a:schemeClr>
              </a:outerShdw>
            </a:effectLst>
            <a:extLst>
              <a:ext uri="{91240B29-F687-4F45-9708-019B960494DF}">
                <a14:hiddenLine xmlns:a14="http://schemas.microsoft.com/office/drawing/2010/main" w="12700">
                  <a:solidFill>
                    <a:schemeClr val="tx1"/>
                  </a:solidFill>
                  <a:miter lim="800000"/>
                  <a:headEnd/>
                  <a:tailEnd/>
                </a14:hiddenLine>
              </a:ext>
            </a:extLst>
          </p:spPr>
          <p:txBody>
            <a:bodyPr wrap="none" anchor="ctr"/>
            <a:lstStyle/>
            <a:p>
              <a:endParaRPr lang="ja-JP" altLang="en-US"/>
            </a:p>
          </p:txBody>
        </p:sp>
        <p:sp>
          <p:nvSpPr>
            <p:cNvPr id="323638" name="Text Box 54"/>
            <p:cNvSpPr txBox="1">
              <a:spLocks noChangeArrowheads="1"/>
            </p:cNvSpPr>
            <p:nvPr/>
          </p:nvSpPr>
          <p:spPr bwMode="auto">
            <a:xfrm>
              <a:off x="4003" y="2724"/>
              <a:ext cx="1382" cy="44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107763" dir="18900000" algn="ctr" rotWithShape="0">
                      <a:schemeClr val="bg2">
                        <a:alpha val="50000"/>
                      </a:schemeClr>
                    </a:outerShdw>
                  </a:effectLst>
                </a14:hiddenEffects>
              </a:ext>
            </a:extLst>
          </p:spPr>
          <p:txBody>
            <a:bodyPr lIns="0" tIns="0" rIns="0" bIns="0" anchor="ctr">
              <a:spAutoFit/>
            </a:bodyPr>
            <a:lstStyle/>
            <a:p>
              <a:pPr>
                <a:spcBef>
                  <a:spcPct val="50000"/>
                </a:spcBef>
              </a:pPr>
              <a:r>
                <a:rPr lang="en-US" altLang="ja-JP" sz="2800">
                  <a:solidFill>
                    <a:srgbClr val="FF0000"/>
                  </a:solidFill>
                  <a:latin typeface="HGP創英角ｺﾞｼｯｸUB" pitchFamily="50" charset="-128"/>
                  <a:ea typeface="HGP創英角ｺﾞｼｯｸUB" pitchFamily="50" charset="-128"/>
                </a:rPr>
                <a:t>QC</a:t>
              </a:r>
              <a:r>
                <a:rPr lang="ja-JP" altLang="en-US" sz="2800">
                  <a:solidFill>
                    <a:srgbClr val="FF0000"/>
                  </a:solidFill>
                  <a:latin typeface="HGP創英角ｺﾞｼｯｸUB" pitchFamily="50" charset="-128"/>
                  <a:ea typeface="HGP創英角ｺﾞｼｯｸUB" pitchFamily="50" charset="-128"/>
                </a:rPr>
                <a:t>サークル</a:t>
              </a:r>
            </a:p>
          </p:txBody>
        </p:sp>
      </p:grpSp>
      <p:sp>
        <p:nvSpPr>
          <p:cNvPr id="323639" name="Text Box 55"/>
          <p:cNvSpPr txBox="1">
            <a:spLocks noChangeArrowheads="1"/>
          </p:cNvSpPr>
          <p:nvPr/>
        </p:nvSpPr>
        <p:spPr bwMode="auto">
          <a:xfrm>
            <a:off x="4872038" y="2570163"/>
            <a:ext cx="22542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endParaRPr lang="ja-JP" altLang="ja-JP" sz="1400"/>
          </a:p>
        </p:txBody>
      </p:sp>
      <p:sp>
        <p:nvSpPr>
          <p:cNvPr id="323640" name="Text Box 56"/>
          <p:cNvSpPr txBox="1">
            <a:spLocks noChangeArrowheads="1"/>
          </p:cNvSpPr>
          <p:nvPr/>
        </p:nvSpPr>
        <p:spPr bwMode="auto">
          <a:xfrm>
            <a:off x="4965700" y="2586038"/>
            <a:ext cx="3357563"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a:ea typeface="HGP創英角ｺﾞｼｯｸUB" pitchFamily="50" charset="-128"/>
              </a:rPr>
              <a:t>方策展開型系統図</a:t>
            </a:r>
            <a:br>
              <a:rPr lang="ja-JP" altLang="en-US">
                <a:ea typeface="HGP創英角ｺﾞｼｯｸUB" pitchFamily="50" charset="-128"/>
              </a:rPr>
            </a:br>
            <a:r>
              <a:rPr lang="ja-JP" altLang="en-US">
                <a:ea typeface="HGP創英角ｺﾞｼｯｸUB" pitchFamily="50" charset="-128"/>
              </a:rPr>
              <a:t>原因追求型系統図</a:t>
            </a:r>
          </a:p>
        </p:txBody>
      </p:sp>
      <p:grpSp>
        <p:nvGrpSpPr>
          <p:cNvPr id="323641" name="Group 57"/>
          <p:cNvGrpSpPr>
            <a:grpSpLocks/>
          </p:cNvGrpSpPr>
          <p:nvPr/>
        </p:nvGrpSpPr>
        <p:grpSpPr bwMode="auto">
          <a:xfrm>
            <a:off x="5408613" y="315913"/>
            <a:ext cx="2443162" cy="473075"/>
            <a:chOff x="3803" y="199"/>
            <a:chExt cx="1539" cy="298"/>
          </a:xfrm>
        </p:grpSpPr>
        <p:sp>
          <p:nvSpPr>
            <p:cNvPr id="323642" name="AutoShape 58"/>
            <p:cNvSpPr>
              <a:spLocks noChangeArrowheads="1"/>
            </p:cNvSpPr>
            <p:nvPr/>
          </p:nvSpPr>
          <p:spPr bwMode="auto">
            <a:xfrm>
              <a:off x="3803" y="199"/>
              <a:ext cx="1539" cy="298"/>
            </a:xfrm>
            <a:prstGeom prst="hexagon">
              <a:avLst>
                <a:gd name="adj" fmla="val 129111"/>
                <a:gd name="vf" fmla="val 115470"/>
              </a:avLst>
            </a:prstGeom>
            <a:solidFill>
              <a:schemeClr val="accent1"/>
            </a:solidFill>
            <a:ln w="57150" cmpd="thinThick">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3643" name="Text Box 59"/>
            <p:cNvSpPr txBox="1">
              <a:spLocks noChangeArrowheads="1"/>
            </p:cNvSpPr>
            <p:nvPr/>
          </p:nvSpPr>
          <p:spPr bwMode="auto">
            <a:xfrm>
              <a:off x="3973" y="232"/>
              <a:ext cx="1091"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ja-JP" altLang="en-US" sz="1600" b="1"/>
                <a:t>　２０１１年標準版　　　　</a:t>
              </a:r>
              <a:endParaRPr lang="ja-JP" altLang="en-US"/>
            </a:p>
          </p:txBody>
        </p:sp>
      </p:grpSp>
      <p:sp>
        <p:nvSpPr>
          <p:cNvPr id="323644" name="Text Box 60"/>
          <p:cNvSpPr txBox="1">
            <a:spLocks noChangeArrowheads="1"/>
          </p:cNvSpPr>
          <p:nvPr/>
        </p:nvSpPr>
        <p:spPr bwMode="auto">
          <a:xfrm>
            <a:off x="8405813" y="100013"/>
            <a:ext cx="7381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a:t>P</a:t>
            </a:r>
            <a:r>
              <a:rPr lang="ja-JP" altLang="en-US" sz="1600"/>
              <a:t>６４</a:t>
            </a: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9730" name="AutoShape 2"/>
          <p:cNvSpPr>
            <a:spLocks noChangeArrowheads="1"/>
          </p:cNvSpPr>
          <p:nvPr/>
        </p:nvSpPr>
        <p:spPr bwMode="auto">
          <a:xfrm>
            <a:off x="215900" y="3700463"/>
            <a:ext cx="4208463" cy="2984500"/>
          </a:xfrm>
          <a:prstGeom prst="roundRect">
            <a:avLst>
              <a:gd name="adj" fmla="val 16667"/>
            </a:avLst>
          </a:prstGeom>
          <a:solidFill>
            <a:srgbClr val="FFFF99"/>
          </a:solidFill>
          <a:ln w="12700">
            <a:solidFill>
              <a:schemeClr val="tx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9731" name="AutoShape 3"/>
          <p:cNvSpPr>
            <a:spLocks noChangeArrowheads="1"/>
          </p:cNvSpPr>
          <p:nvPr/>
        </p:nvSpPr>
        <p:spPr bwMode="auto">
          <a:xfrm>
            <a:off x="220663" y="682625"/>
            <a:ext cx="4176712" cy="2905125"/>
          </a:xfrm>
          <a:prstGeom prst="roundRect">
            <a:avLst>
              <a:gd name="adj" fmla="val 16667"/>
            </a:avLst>
          </a:prstGeom>
          <a:solidFill>
            <a:srgbClr val="FFFF99"/>
          </a:solidFill>
          <a:ln w="38100" cmpd="dbl">
            <a:solidFill>
              <a:srgbClr val="FF33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9732" name="Text Box 4"/>
          <p:cNvSpPr txBox="1">
            <a:spLocks noChangeArrowheads="1"/>
          </p:cNvSpPr>
          <p:nvPr/>
        </p:nvSpPr>
        <p:spPr bwMode="auto">
          <a:xfrm>
            <a:off x="474663" y="93663"/>
            <a:ext cx="3454400" cy="457200"/>
          </a:xfrm>
          <a:prstGeom prst="rect">
            <a:avLst/>
          </a:prstGeom>
          <a:solidFill>
            <a:srgbClr val="FF99FF"/>
          </a:solidFill>
          <a:ln>
            <a:noFill/>
          </a:ln>
          <a:effectLst>
            <a:outerShdw dist="107763" dir="2700000" algn="ctr" rotWithShape="0">
              <a:schemeClr val="bg2">
                <a:alpha val="50000"/>
              </a:schemeClr>
            </a:outerShdw>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a:latin typeface="HG創英角ﾎﾟｯﾌﾟ体" pitchFamily="49" charset="-128"/>
                <a:ea typeface="HG創英角ﾎﾟｯﾌﾟ体" pitchFamily="49" charset="-128"/>
              </a:rPr>
              <a:t>３</a:t>
            </a:r>
            <a:r>
              <a:rPr lang="en-US" altLang="ja-JP">
                <a:latin typeface="HG創英角ﾎﾟｯﾌﾟ体" pitchFamily="49" charset="-128"/>
                <a:ea typeface="HG創英角ﾎﾟｯﾌﾟ体" pitchFamily="49" charset="-128"/>
              </a:rPr>
              <a:t>. </a:t>
            </a:r>
            <a:r>
              <a:rPr lang="ja-JP" altLang="en-US">
                <a:latin typeface="HG創英角ﾎﾟｯﾌﾟ体" pitchFamily="49" charset="-128"/>
                <a:ea typeface="HG創英角ﾎﾟｯﾌﾟ体" pitchFamily="49" charset="-128"/>
              </a:rPr>
              <a:t>系統図の種類</a:t>
            </a:r>
          </a:p>
        </p:txBody>
      </p:sp>
      <p:sp>
        <p:nvSpPr>
          <p:cNvPr id="329733" name="Text Box 5"/>
          <p:cNvSpPr txBox="1">
            <a:spLocks noChangeArrowheads="1"/>
          </p:cNvSpPr>
          <p:nvPr/>
        </p:nvSpPr>
        <p:spPr bwMode="auto">
          <a:xfrm>
            <a:off x="422275" y="757238"/>
            <a:ext cx="2724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800">
                <a:ea typeface="HG創英角ﾎﾟｯﾌﾟ体" pitchFamily="49" charset="-128"/>
              </a:rPr>
              <a:t>１）方策展開型系統図</a:t>
            </a:r>
          </a:p>
        </p:txBody>
      </p:sp>
      <p:sp>
        <p:nvSpPr>
          <p:cNvPr id="329734" name="Text Box 6"/>
          <p:cNvSpPr txBox="1">
            <a:spLocks noChangeArrowheads="1"/>
          </p:cNvSpPr>
          <p:nvPr/>
        </p:nvSpPr>
        <p:spPr bwMode="auto">
          <a:xfrm>
            <a:off x="485775" y="3724275"/>
            <a:ext cx="25019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800">
                <a:ea typeface="HG創英角ﾎﾟｯﾌﾟ体" pitchFamily="49" charset="-128"/>
              </a:rPr>
              <a:t>３）機能展開型系統図</a:t>
            </a:r>
          </a:p>
        </p:txBody>
      </p:sp>
      <p:sp>
        <p:nvSpPr>
          <p:cNvPr id="329735" name="Text Box 7"/>
          <p:cNvSpPr txBox="1">
            <a:spLocks noChangeArrowheads="1"/>
          </p:cNvSpPr>
          <p:nvPr/>
        </p:nvSpPr>
        <p:spPr bwMode="auto">
          <a:xfrm>
            <a:off x="1122363" y="1103313"/>
            <a:ext cx="2506662"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t>目的を達成するための手段を系統的に展開する。</a:t>
            </a:r>
          </a:p>
        </p:txBody>
      </p:sp>
      <p:sp>
        <p:nvSpPr>
          <p:cNvPr id="329736" name="Text Box 8"/>
          <p:cNvSpPr txBox="1">
            <a:spLocks noChangeArrowheads="1"/>
          </p:cNvSpPr>
          <p:nvPr/>
        </p:nvSpPr>
        <p:spPr bwMode="auto">
          <a:xfrm>
            <a:off x="1076325" y="4087813"/>
            <a:ext cx="3194050"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t>製品や業務の持つべき機能を果たすために基本機能～部分機能を展開する。</a:t>
            </a:r>
          </a:p>
        </p:txBody>
      </p:sp>
      <p:grpSp>
        <p:nvGrpSpPr>
          <p:cNvPr id="329737" name="Group 9"/>
          <p:cNvGrpSpPr>
            <a:grpSpLocks/>
          </p:cNvGrpSpPr>
          <p:nvPr/>
        </p:nvGrpSpPr>
        <p:grpSpPr bwMode="auto">
          <a:xfrm>
            <a:off x="450850" y="1514475"/>
            <a:ext cx="3559175" cy="1697038"/>
            <a:chOff x="284" y="954"/>
            <a:chExt cx="2242" cy="1069"/>
          </a:xfrm>
        </p:grpSpPr>
        <p:sp>
          <p:nvSpPr>
            <p:cNvPr id="329738" name="Text Box 10"/>
            <p:cNvSpPr txBox="1">
              <a:spLocks noChangeArrowheads="1"/>
            </p:cNvSpPr>
            <p:nvPr/>
          </p:nvSpPr>
          <p:spPr bwMode="auto">
            <a:xfrm>
              <a:off x="284" y="954"/>
              <a:ext cx="364" cy="974"/>
            </a:xfrm>
            <a:prstGeom prst="rect">
              <a:avLst/>
            </a:prstGeom>
            <a:solidFill>
              <a:schemeClr val="bg1"/>
            </a:solidFill>
            <a:ln w="285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b="1"/>
                <a:t>ＱＣサークル活動を活性化するには</a:t>
              </a:r>
            </a:p>
          </p:txBody>
        </p:sp>
        <p:sp>
          <p:nvSpPr>
            <p:cNvPr id="329739" name="Text Box 11"/>
            <p:cNvSpPr txBox="1">
              <a:spLocks noChangeArrowheads="1"/>
            </p:cNvSpPr>
            <p:nvPr/>
          </p:nvSpPr>
          <p:spPr bwMode="auto">
            <a:xfrm>
              <a:off x="862" y="1065"/>
              <a:ext cx="1448" cy="306"/>
            </a:xfrm>
            <a:prstGeom prst="rect">
              <a:avLst/>
            </a:prstGeom>
            <a:solidFill>
              <a:schemeClr val="bg1"/>
            </a:solidFill>
            <a:ln w="285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b="1"/>
                <a:t>ＱＣサークル活動の意義を管理者が正しく理解する</a:t>
              </a:r>
            </a:p>
          </p:txBody>
        </p:sp>
        <p:sp>
          <p:nvSpPr>
            <p:cNvPr id="329740" name="Text Box 12"/>
            <p:cNvSpPr txBox="1">
              <a:spLocks noChangeArrowheads="1"/>
            </p:cNvSpPr>
            <p:nvPr/>
          </p:nvSpPr>
          <p:spPr bwMode="auto">
            <a:xfrm>
              <a:off x="857" y="1709"/>
              <a:ext cx="1447" cy="191"/>
            </a:xfrm>
            <a:prstGeom prst="rect">
              <a:avLst/>
            </a:prstGeom>
            <a:solidFill>
              <a:schemeClr val="bg1"/>
            </a:solidFill>
            <a:ln w="285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b="1"/>
                <a:t>標準化のうれしさを実感させる</a:t>
              </a:r>
            </a:p>
          </p:txBody>
        </p:sp>
        <p:sp>
          <p:nvSpPr>
            <p:cNvPr id="329741" name="Line 13"/>
            <p:cNvSpPr>
              <a:spLocks noChangeShapeType="1"/>
            </p:cNvSpPr>
            <p:nvPr/>
          </p:nvSpPr>
          <p:spPr bwMode="auto">
            <a:xfrm>
              <a:off x="772" y="1168"/>
              <a:ext cx="0" cy="632"/>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9742" name="Line 14"/>
            <p:cNvSpPr>
              <a:spLocks noChangeShapeType="1"/>
            </p:cNvSpPr>
            <p:nvPr/>
          </p:nvSpPr>
          <p:spPr bwMode="auto">
            <a:xfrm>
              <a:off x="653" y="1487"/>
              <a:ext cx="127"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9743" name="Line 15"/>
            <p:cNvSpPr>
              <a:spLocks noChangeShapeType="1"/>
            </p:cNvSpPr>
            <p:nvPr/>
          </p:nvSpPr>
          <p:spPr bwMode="auto">
            <a:xfrm>
              <a:off x="780" y="1183"/>
              <a:ext cx="76"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9744" name="Line 16"/>
            <p:cNvSpPr>
              <a:spLocks noChangeShapeType="1"/>
            </p:cNvSpPr>
            <p:nvPr/>
          </p:nvSpPr>
          <p:spPr bwMode="auto">
            <a:xfrm>
              <a:off x="772" y="1794"/>
              <a:ext cx="84"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9745" name="Line 17"/>
            <p:cNvSpPr>
              <a:spLocks noChangeShapeType="1"/>
            </p:cNvSpPr>
            <p:nvPr/>
          </p:nvSpPr>
          <p:spPr bwMode="auto">
            <a:xfrm>
              <a:off x="2410" y="966"/>
              <a:ext cx="0" cy="481"/>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9746" name="Line 18"/>
            <p:cNvSpPr>
              <a:spLocks noChangeShapeType="1"/>
            </p:cNvSpPr>
            <p:nvPr/>
          </p:nvSpPr>
          <p:spPr bwMode="auto">
            <a:xfrm>
              <a:off x="2409" y="972"/>
              <a:ext cx="117"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9747" name="Line 19"/>
            <p:cNvSpPr>
              <a:spLocks noChangeShapeType="1"/>
            </p:cNvSpPr>
            <p:nvPr/>
          </p:nvSpPr>
          <p:spPr bwMode="auto">
            <a:xfrm>
              <a:off x="2410" y="1447"/>
              <a:ext cx="102"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9748" name="Line 20"/>
            <p:cNvSpPr>
              <a:spLocks noChangeShapeType="1"/>
            </p:cNvSpPr>
            <p:nvPr/>
          </p:nvSpPr>
          <p:spPr bwMode="auto">
            <a:xfrm>
              <a:off x="2315" y="1199"/>
              <a:ext cx="95"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9749" name="Line 21"/>
            <p:cNvSpPr>
              <a:spLocks noChangeShapeType="1"/>
            </p:cNvSpPr>
            <p:nvPr/>
          </p:nvSpPr>
          <p:spPr bwMode="auto">
            <a:xfrm>
              <a:off x="2413" y="1589"/>
              <a:ext cx="0" cy="433"/>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9750" name="Line 22"/>
            <p:cNvSpPr>
              <a:spLocks noChangeShapeType="1"/>
            </p:cNvSpPr>
            <p:nvPr/>
          </p:nvSpPr>
          <p:spPr bwMode="auto">
            <a:xfrm>
              <a:off x="2405" y="1582"/>
              <a:ext cx="117"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9751" name="Line 23"/>
            <p:cNvSpPr>
              <a:spLocks noChangeShapeType="1"/>
            </p:cNvSpPr>
            <p:nvPr/>
          </p:nvSpPr>
          <p:spPr bwMode="auto">
            <a:xfrm>
              <a:off x="2413" y="2023"/>
              <a:ext cx="102"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9752" name="Line 24"/>
            <p:cNvSpPr>
              <a:spLocks noChangeShapeType="1"/>
            </p:cNvSpPr>
            <p:nvPr/>
          </p:nvSpPr>
          <p:spPr bwMode="auto">
            <a:xfrm>
              <a:off x="2311" y="1797"/>
              <a:ext cx="95"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329753" name="Group 25"/>
          <p:cNvGrpSpPr>
            <a:grpSpLocks/>
          </p:cNvGrpSpPr>
          <p:nvPr/>
        </p:nvGrpSpPr>
        <p:grpSpPr bwMode="auto">
          <a:xfrm>
            <a:off x="4516438" y="658813"/>
            <a:ext cx="4379912" cy="2984500"/>
            <a:chOff x="2868" y="2348"/>
            <a:chExt cx="2759" cy="1880"/>
          </a:xfrm>
        </p:grpSpPr>
        <p:sp>
          <p:nvSpPr>
            <p:cNvPr id="329754" name="AutoShape 26"/>
            <p:cNvSpPr>
              <a:spLocks noChangeArrowheads="1"/>
            </p:cNvSpPr>
            <p:nvPr/>
          </p:nvSpPr>
          <p:spPr bwMode="auto">
            <a:xfrm>
              <a:off x="2868" y="2348"/>
              <a:ext cx="2759" cy="1880"/>
            </a:xfrm>
            <a:prstGeom prst="roundRect">
              <a:avLst>
                <a:gd name="adj" fmla="val 16667"/>
              </a:avLst>
            </a:prstGeom>
            <a:solidFill>
              <a:srgbClr val="FFFF99"/>
            </a:solidFill>
            <a:ln w="12700">
              <a:solidFill>
                <a:schemeClr val="tx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9755" name="Text Box 27"/>
            <p:cNvSpPr txBox="1">
              <a:spLocks noChangeArrowheads="1"/>
            </p:cNvSpPr>
            <p:nvPr/>
          </p:nvSpPr>
          <p:spPr bwMode="auto">
            <a:xfrm>
              <a:off x="3022" y="2367"/>
              <a:ext cx="170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kumimoji="0" lang="ja-JP" altLang="en-US" sz="1800">
                  <a:ea typeface="HG創英角ﾎﾟｯﾌﾟ体" pitchFamily="49" charset="-128"/>
                </a:rPr>
                <a:t>２）原</a:t>
              </a:r>
              <a:r>
                <a:rPr lang="ja-JP" altLang="en-US" sz="1800">
                  <a:ea typeface="HG創英角ﾎﾟｯﾌﾟ体" pitchFamily="49" charset="-128"/>
                </a:rPr>
                <a:t>因追求型系統図</a:t>
              </a:r>
            </a:p>
          </p:txBody>
        </p:sp>
        <p:sp>
          <p:nvSpPr>
            <p:cNvPr id="329756" name="Text Box 28"/>
            <p:cNvSpPr txBox="1">
              <a:spLocks noChangeArrowheads="1"/>
            </p:cNvSpPr>
            <p:nvPr/>
          </p:nvSpPr>
          <p:spPr bwMode="auto">
            <a:xfrm>
              <a:off x="3450" y="2601"/>
              <a:ext cx="1914"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t>系統図における目的を問題に、手段を原因に置き換え要因を追求する。</a:t>
              </a:r>
            </a:p>
          </p:txBody>
        </p:sp>
        <p:grpSp>
          <p:nvGrpSpPr>
            <p:cNvPr id="329757" name="Group 29"/>
            <p:cNvGrpSpPr>
              <a:grpSpLocks/>
            </p:cNvGrpSpPr>
            <p:nvPr/>
          </p:nvGrpSpPr>
          <p:grpSpPr bwMode="auto">
            <a:xfrm>
              <a:off x="3106" y="2878"/>
              <a:ext cx="2228" cy="1185"/>
              <a:chOff x="3106" y="2878"/>
              <a:chExt cx="2228" cy="1185"/>
            </a:xfrm>
          </p:grpSpPr>
          <p:sp>
            <p:nvSpPr>
              <p:cNvPr id="329758" name="Text Box 30"/>
              <p:cNvSpPr txBox="1">
                <a:spLocks noChangeArrowheads="1"/>
              </p:cNvSpPr>
              <p:nvPr/>
            </p:nvSpPr>
            <p:spPr bwMode="auto">
              <a:xfrm>
                <a:off x="3106" y="2878"/>
                <a:ext cx="249" cy="1185"/>
              </a:xfrm>
              <a:prstGeom prst="rect">
                <a:avLst/>
              </a:prstGeom>
              <a:solidFill>
                <a:schemeClr val="bg1"/>
              </a:solidFill>
              <a:ln w="285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b="1"/>
                  <a:t>ＱＣサークル活動が停滞</a:t>
                </a:r>
              </a:p>
            </p:txBody>
          </p:sp>
          <p:sp>
            <p:nvSpPr>
              <p:cNvPr id="329759" name="Text Box 31"/>
              <p:cNvSpPr txBox="1">
                <a:spLocks noChangeArrowheads="1"/>
              </p:cNvSpPr>
              <p:nvPr/>
            </p:nvSpPr>
            <p:spPr bwMode="auto">
              <a:xfrm>
                <a:off x="3601" y="3234"/>
                <a:ext cx="1448" cy="306"/>
              </a:xfrm>
              <a:prstGeom prst="rect">
                <a:avLst/>
              </a:prstGeom>
              <a:solidFill>
                <a:schemeClr val="bg1"/>
              </a:solidFill>
              <a:ln w="285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b="1"/>
                  <a:t>ＱＣサークル活動の意義を管理者が知らない</a:t>
                </a:r>
              </a:p>
            </p:txBody>
          </p:sp>
          <p:sp>
            <p:nvSpPr>
              <p:cNvPr id="329760" name="Text Box 32"/>
              <p:cNvSpPr txBox="1">
                <a:spLocks noChangeArrowheads="1"/>
              </p:cNvSpPr>
              <p:nvPr/>
            </p:nvSpPr>
            <p:spPr bwMode="auto">
              <a:xfrm>
                <a:off x="3612" y="3702"/>
                <a:ext cx="1440" cy="306"/>
              </a:xfrm>
              <a:prstGeom prst="rect">
                <a:avLst/>
              </a:prstGeom>
              <a:solidFill>
                <a:schemeClr val="bg1"/>
              </a:solidFill>
              <a:ln w="285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b="1"/>
                  <a:t>標準化のうれしさを実感していない</a:t>
                </a:r>
              </a:p>
            </p:txBody>
          </p:sp>
          <p:sp>
            <p:nvSpPr>
              <p:cNvPr id="329761" name="Line 33"/>
              <p:cNvSpPr>
                <a:spLocks noChangeShapeType="1"/>
              </p:cNvSpPr>
              <p:nvPr/>
            </p:nvSpPr>
            <p:spPr bwMode="auto">
              <a:xfrm>
                <a:off x="3464" y="3381"/>
                <a:ext cx="0" cy="451"/>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9762" name="Line 34"/>
              <p:cNvSpPr>
                <a:spLocks noChangeShapeType="1"/>
              </p:cNvSpPr>
              <p:nvPr/>
            </p:nvSpPr>
            <p:spPr bwMode="auto">
              <a:xfrm>
                <a:off x="3455" y="3381"/>
                <a:ext cx="154"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9763" name="Line 35"/>
              <p:cNvSpPr>
                <a:spLocks noChangeShapeType="1"/>
              </p:cNvSpPr>
              <p:nvPr/>
            </p:nvSpPr>
            <p:spPr bwMode="auto">
              <a:xfrm>
                <a:off x="3455" y="3841"/>
                <a:ext cx="152"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9764" name="Line 36"/>
              <p:cNvSpPr>
                <a:spLocks noChangeShapeType="1"/>
              </p:cNvSpPr>
              <p:nvPr/>
            </p:nvSpPr>
            <p:spPr bwMode="auto">
              <a:xfrm>
                <a:off x="3362" y="3593"/>
                <a:ext cx="95"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9765" name="Line 37"/>
              <p:cNvSpPr>
                <a:spLocks noChangeShapeType="1"/>
              </p:cNvSpPr>
              <p:nvPr/>
            </p:nvSpPr>
            <p:spPr bwMode="auto">
              <a:xfrm>
                <a:off x="5047" y="3855"/>
                <a:ext cx="93"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9766" name="Line 38"/>
              <p:cNvSpPr>
                <a:spLocks noChangeShapeType="1"/>
              </p:cNvSpPr>
              <p:nvPr/>
            </p:nvSpPr>
            <p:spPr bwMode="auto">
              <a:xfrm>
                <a:off x="5149" y="3687"/>
                <a:ext cx="0" cy="311"/>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9767" name="Line 39"/>
              <p:cNvSpPr>
                <a:spLocks noChangeShapeType="1"/>
              </p:cNvSpPr>
              <p:nvPr/>
            </p:nvSpPr>
            <p:spPr bwMode="auto">
              <a:xfrm>
                <a:off x="5141" y="3688"/>
                <a:ext cx="183"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9768" name="Line 40"/>
              <p:cNvSpPr>
                <a:spLocks noChangeShapeType="1"/>
              </p:cNvSpPr>
              <p:nvPr/>
            </p:nvSpPr>
            <p:spPr bwMode="auto">
              <a:xfrm>
                <a:off x="5149" y="4001"/>
                <a:ext cx="182"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9769" name="Line 41"/>
              <p:cNvSpPr>
                <a:spLocks noChangeShapeType="1"/>
              </p:cNvSpPr>
              <p:nvPr/>
            </p:nvSpPr>
            <p:spPr bwMode="auto">
              <a:xfrm>
                <a:off x="5050" y="3375"/>
                <a:ext cx="93"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9770" name="Line 42"/>
              <p:cNvSpPr>
                <a:spLocks noChangeShapeType="1"/>
              </p:cNvSpPr>
              <p:nvPr/>
            </p:nvSpPr>
            <p:spPr bwMode="auto">
              <a:xfrm>
                <a:off x="5152" y="3193"/>
                <a:ext cx="0" cy="333"/>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9771" name="Line 43"/>
              <p:cNvSpPr>
                <a:spLocks noChangeShapeType="1"/>
              </p:cNvSpPr>
              <p:nvPr/>
            </p:nvSpPr>
            <p:spPr bwMode="auto">
              <a:xfrm>
                <a:off x="5144" y="3194"/>
                <a:ext cx="183"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9772" name="Line 44"/>
              <p:cNvSpPr>
                <a:spLocks noChangeShapeType="1"/>
              </p:cNvSpPr>
              <p:nvPr/>
            </p:nvSpPr>
            <p:spPr bwMode="auto">
              <a:xfrm>
                <a:off x="5152" y="3535"/>
                <a:ext cx="182"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grpSp>
        <p:nvGrpSpPr>
          <p:cNvPr id="329774" name="Group 46"/>
          <p:cNvGrpSpPr>
            <a:grpSpLocks/>
          </p:cNvGrpSpPr>
          <p:nvPr/>
        </p:nvGrpSpPr>
        <p:grpSpPr bwMode="auto">
          <a:xfrm>
            <a:off x="4537075" y="3763963"/>
            <a:ext cx="4456113" cy="2881312"/>
            <a:chOff x="2851" y="445"/>
            <a:chExt cx="2807" cy="1815"/>
          </a:xfrm>
        </p:grpSpPr>
        <p:sp>
          <p:nvSpPr>
            <p:cNvPr id="329775" name="AutoShape 47"/>
            <p:cNvSpPr>
              <a:spLocks noChangeArrowheads="1"/>
            </p:cNvSpPr>
            <p:nvPr/>
          </p:nvSpPr>
          <p:spPr bwMode="auto">
            <a:xfrm>
              <a:off x="2851" y="445"/>
              <a:ext cx="2807" cy="1815"/>
            </a:xfrm>
            <a:prstGeom prst="roundRect">
              <a:avLst>
                <a:gd name="adj" fmla="val 16667"/>
              </a:avLst>
            </a:prstGeom>
            <a:solidFill>
              <a:srgbClr val="FFFF99"/>
            </a:solidFill>
            <a:ln w="12700">
              <a:solidFill>
                <a:schemeClr val="tx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9776" name="Text Box 48"/>
            <p:cNvSpPr txBox="1">
              <a:spLocks noChangeArrowheads="1"/>
            </p:cNvSpPr>
            <p:nvPr/>
          </p:nvSpPr>
          <p:spPr bwMode="auto">
            <a:xfrm>
              <a:off x="2939" y="475"/>
              <a:ext cx="205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800">
                  <a:ea typeface="HG創英角ﾎﾟｯﾌﾟ体" pitchFamily="49" charset="-128"/>
                </a:rPr>
                <a:t>４）構成要素展開型系統図</a:t>
              </a:r>
            </a:p>
          </p:txBody>
        </p:sp>
        <p:sp>
          <p:nvSpPr>
            <p:cNvPr id="329777" name="Text Box 49"/>
            <p:cNvSpPr txBox="1">
              <a:spLocks noChangeArrowheads="1"/>
            </p:cNvSpPr>
            <p:nvPr/>
          </p:nvSpPr>
          <p:spPr bwMode="auto">
            <a:xfrm>
              <a:off x="3346" y="698"/>
              <a:ext cx="1551"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t>ＶＥ活動における機能分析に用いる事が多い。</a:t>
              </a:r>
            </a:p>
          </p:txBody>
        </p:sp>
        <p:grpSp>
          <p:nvGrpSpPr>
            <p:cNvPr id="329778" name="Group 50"/>
            <p:cNvGrpSpPr>
              <a:grpSpLocks/>
            </p:cNvGrpSpPr>
            <p:nvPr/>
          </p:nvGrpSpPr>
          <p:grpSpPr bwMode="auto">
            <a:xfrm>
              <a:off x="2934" y="936"/>
              <a:ext cx="2637" cy="1256"/>
              <a:chOff x="2934" y="936"/>
              <a:chExt cx="2637" cy="1256"/>
            </a:xfrm>
          </p:grpSpPr>
          <p:sp>
            <p:nvSpPr>
              <p:cNvPr id="329779" name="Text Box 51"/>
              <p:cNvSpPr txBox="1">
                <a:spLocks noChangeArrowheads="1"/>
              </p:cNvSpPr>
              <p:nvPr/>
            </p:nvSpPr>
            <p:spPr bwMode="auto">
              <a:xfrm>
                <a:off x="3412" y="1127"/>
                <a:ext cx="491" cy="191"/>
              </a:xfrm>
              <a:prstGeom prst="rect">
                <a:avLst/>
              </a:prstGeom>
              <a:solidFill>
                <a:schemeClr val="bg1"/>
              </a:solidFill>
              <a:ln w="285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b="1"/>
                  <a:t>発火部</a:t>
                </a:r>
              </a:p>
            </p:txBody>
          </p:sp>
          <p:sp>
            <p:nvSpPr>
              <p:cNvPr id="329780" name="Text Box 52"/>
              <p:cNvSpPr txBox="1">
                <a:spLocks noChangeArrowheads="1"/>
              </p:cNvSpPr>
              <p:nvPr/>
            </p:nvSpPr>
            <p:spPr bwMode="auto">
              <a:xfrm>
                <a:off x="3412" y="1661"/>
                <a:ext cx="635" cy="191"/>
              </a:xfrm>
              <a:prstGeom prst="rect">
                <a:avLst/>
              </a:prstGeom>
              <a:solidFill>
                <a:schemeClr val="bg1"/>
              </a:solidFill>
              <a:ln w="285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b="1"/>
                  <a:t>ガス噴出部</a:t>
                </a:r>
              </a:p>
            </p:txBody>
          </p:sp>
          <p:sp>
            <p:nvSpPr>
              <p:cNvPr id="329781" name="Text Box 53"/>
              <p:cNvSpPr txBox="1">
                <a:spLocks noChangeArrowheads="1"/>
              </p:cNvSpPr>
              <p:nvPr/>
            </p:nvSpPr>
            <p:spPr bwMode="auto">
              <a:xfrm>
                <a:off x="3412" y="2001"/>
                <a:ext cx="567" cy="191"/>
              </a:xfrm>
              <a:prstGeom prst="rect">
                <a:avLst/>
              </a:prstGeom>
              <a:solidFill>
                <a:schemeClr val="bg1"/>
              </a:solidFill>
              <a:ln w="285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b="1"/>
                  <a:t>カバー部</a:t>
                </a:r>
              </a:p>
            </p:txBody>
          </p:sp>
          <p:sp>
            <p:nvSpPr>
              <p:cNvPr id="329782" name="Text Box 54"/>
              <p:cNvSpPr txBox="1">
                <a:spLocks noChangeArrowheads="1"/>
              </p:cNvSpPr>
              <p:nvPr/>
            </p:nvSpPr>
            <p:spPr bwMode="auto">
              <a:xfrm>
                <a:off x="4211" y="1451"/>
                <a:ext cx="542" cy="306"/>
              </a:xfrm>
              <a:prstGeom prst="rect">
                <a:avLst/>
              </a:prstGeom>
              <a:solidFill>
                <a:schemeClr val="bg1"/>
              </a:solidFill>
              <a:ln w="285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b="1"/>
                  <a:t>ノズルアセンブリ</a:t>
                </a:r>
              </a:p>
            </p:txBody>
          </p:sp>
          <p:sp>
            <p:nvSpPr>
              <p:cNvPr id="329783" name="Text Box 55"/>
              <p:cNvSpPr txBox="1">
                <a:spLocks noChangeArrowheads="1"/>
              </p:cNvSpPr>
              <p:nvPr/>
            </p:nvSpPr>
            <p:spPr bwMode="auto">
              <a:xfrm>
                <a:off x="4180" y="1122"/>
                <a:ext cx="779" cy="191"/>
              </a:xfrm>
              <a:prstGeom prst="rect">
                <a:avLst/>
              </a:prstGeom>
              <a:solidFill>
                <a:schemeClr val="bg1"/>
              </a:solidFill>
              <a:ln w="285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b="1"/>
                  <a:t>発火アセンブリ</a:t>
                </a:r>
              </a:p>
            </p:txBody>
          </p:sp>
          <p:sp>
            <p:nvSpPr>
              <p:cNvPr id="329784" name="Text Box 56"/>
              <p:cNvSpPr txBox="1">
                <a:spLocks noChangeArrowheads="1"/>
              </p:cNvSpPr>
              <p:nvPr/>
            </p:nvSpPr>
            <p:spPr bwMode="auto">
              <a:xfrm>
                <a:off x="5134" y="1508"/>
                <a:ext cx="406" cy="191"/>
              </a:xfrm>
              <a:prstGeom prst="rect">
                <a:avLst/>
              </a:prstGeom>
              <a:solidFill>
                <a:schemeClr val="bg1"/>
              </a:solidFill>
              <a:ln w="285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b="1"/>
                  <a:t>バネ</a:t>
                </a:r>
              </a:p>
            </p:txBody>
          </p:sp>
          <p:sp>
            <p:nvSpPr>
              <p:cNvPr id="329785" name="Text Box 57"/>
              <p:cNvSpPr txBox="1">
                <a:spLocks noChangeArrowheads="1"/>
              </p:cNvSpPr>
              <p:nvPr/>
            </p:nvSpPr>
            <p:spPr bwMode="auto">
              <a:xfrm>
                <a:off x="5132" y="1230"/>
                <a:ext cx="439" cy="191"/>
              </a:xfrm>
              <a:prstGeom prst="rect">
                <a:avLst/>
              </a:prstGeom>
              <a:solidFill>
                <a:schemeClr val="bg1"/>
              </a:solidFill>
              <a:ln w="285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b="1"/>
                  <a:t>発火石</a:t>
                </a:r>
              </a:p>
            </p:txBody>
          </p:sp>
          <p:sp>
            <p:nvSpPr>
              <p:cNvPr id="329786" name="Text Box 58"/>
              <p:cNvSpPr txBox="1">
                <a:spLocks noChangeArrowheads="1"/>
              </p:cNvSpPr>
              <p:nvPr/>
            </p:nvSpPr>
            <p:spPr bwMode="auto">
              <a:xfrm>
                <a:off x="5117" y="936"/>
                <a:ext cx="423" cy="191"/>
              </a:xfrm>
              <a:prstGeom prst="rect">
                <a:avLst/>
              </a:prstGeom>
              <a:solidFill>
                <a:schemeClr val="bg1"/>
              </a:solidFill>
              <a:ln w="285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b="1"/>
                  <a:t>支柱</a:t>
                </a:r>
              </a:p>
            </p:txBody>
          </p:sp>
          <p:sp>
            <p:nvSpPr>
              <p:cNvPr id="329787" name="Text Box 59"/>
              <p:cNvSpPr txBox="1">
                <a:spLocks noChangeArrowheads="1"/>
              </p:cNvSpPr>
              <p:nvPr/>
            </p:nvSpPr>
            <p:spPr bwMode="auto">
              <a:xfrm>
                <a:off x="5141" y="1746"/>
                <a:ext cx="406" cy="191"/>
              </a:xfrm>
              <a:prstGeom prst="rect">
                <a:avLst/>
              </a:prstGeom>
              <a:solidFill>
                <a:schemeClr val="bg1"/>
              </a:solidFill>
              <a:ln w="285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b="1"/>
                  <a:t>ノズル</a:t>
                </a:r>
              </a:p>
            </p:txBody>
          </p:sp>
          <p:sp>
            <p:nvSpPr>
              <p:cNvPr id="329788" name="Text Box 60"/>
              <p:cNvSpPr txBox="1">
                <a:spLocks noChangeArrowheads="1"/>
              </p:cNvSpPr>
              <p:nvPr/>
            </p:nvSpPr>
            <p:spPr bwMode="auto">
              <a:xfrm>
                <a:off x="2934" y="1237"/>
                <a:ext cx="268" cy="746"/>
              </a:xfrm>
              <a:prstGeom prst="rect">
                <a:avLst/>
              </a:prstGeom>
              <a:solidFill>
                <a:schemeClr val="bg1"/>
              </a:solidFill>
              <a:ln w="285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ライター</a:t>
                </a:r>
              </a:p>
            </p:txBody>
          </p:sp>
          <p:sp>
            <p:nvSpPr>
              <p:cNvPr id="329789" name="Line 61"/>
              <p:cNvSpPr>
                <a:spLocks noChangeShapeType="1"/>
              </p:cNvSpPr>
              <p:nvPr/>
            </p:nvSpPr>
            <p:spPr bwMode="auto">
              <a:xfrm>
                <a:off x="3301" y="1212"/>
                <a:ext cx="0" cy="881"/>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9790" name="Line 62"/>
              <p:cNvSpPr>
                <a:spLocks noChangeShapeType="1"/>
              </p:cNvSpPr>
              <p:nvPr/>
            </p:nvSpPr>
            <p:spPr bwMode="auto">
              <a:xfrm>
                <a:off x="3301" y="1212"/>
                <a:ext cx="100"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9791" name="Line 63"/>
              <p:cNvSpPr>
                <a:spLocks noChangeShapeType="1"/>
              </p:cNvSpPr>
              <p:nvPr/>
            </p:nvSpPr>
            <p:spPr bwMode="auto">
              <a:xfrm>
                <a:off x="3213" y="1753"/>
                <a:ext cx="193"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9792" name="Line 64"/>
              <p:cNvSpPr>
                <a:spLocks noChangeShapeType="1"/>
              </p:cNvSpPr>
              <p:nvPr/>
            </p:nvSpPr>
            <p:spPr bwMode="auto">
              <a:xfrm>
                <a:off x="3301" y="2092"/>
                <a:ext cx="88"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9793" name="Line 65"/>
              <p:cNvSpPr>
                <a:spLocks noChangeShapeType="1"/>
              </p:cNvSpPr>
              <p:nvPr/>
            </p:nvSpPr>
            <p:spPr bwMode="auto">
              <a:xfrm>
                <a:off x="3896" y="1203"/>
                <a:ext cx="288"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9794" name="Line 66"/>
              <p:cNvSpPr>
                <a:spLocks noChangeShapeType="1"/>
              </p:cNvSpPr>
              <p:nvPr/>
            </p:nvSpPr>
            <p:spPr bwMode="auto">
              <a:xfrm>
                <a:off x="4084" y="1603"/>
                <a:ext cx="119"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9795" name="Line 67"/>
              <p:cNvSpPr>
                <a:spLocks noChangeShapeType="1"/>
              </p:cNvSpPr>
              <p:nvPr/>
            </p:nvSpPr>
            <p:spPr bwMode="auto">
              <a:xfrm>
                <a:off x="4044" y="1752"/>
                <a:ext cx="102"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9796" name="Line 68"/>
              <p:cNvSpPr>
                <a:spLocks noChangeShapeType="1"/>
              </p:cNvSpPr>
              <p:nvPr/>
            </p:nvSpPr>
            <p:spPr bwMode="auto">
              <a:xfrm>
                <a:off x="3976" y="2088"/>
                <a:ext cx="190"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9797" name="Line 69"/>
              <p:cNvSpPr>
                <a:spLocks noChangeShapeType="1"/>
              </p:cNvSpPr>
              <p:nvPr/>
            </p:nvSpPr>
            <p:spPr bwMode="auto">
              <a:xfrm>
                <a:off x="5027" y="1015"/>
                <a:ext cx="0" cy="583"/>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9798" name="Line 70"/>
              <p:cNvSpPr>
                <a:spLocks noChangeShapeType="1"/>
              </p:cNvSpPr>
              <p:nvPr/>
            </p:nvSpPr>
            <p:spPr bwMode="auto">
              <a:xfrm>
                <a:off x="5027" y="1016"/>
                <a:ext cx="80"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9799" name="Line 71"/>
              <p:cNvSpPr>
                <a:spLocks noChangeShapeType="1"/>
              </p:cNvSpPr>
              <p:nvPr/>
            </p:nvSpPr>
            <p:spPr bwMode="auto">
              <a:xfrm>
                <a:off x="5027" y="1322"/>
                <a:ext cx="95"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9800" name="Line 72"/>
              <p:cNvSpPr>
                <a:spLocks noChangeShapeType="1"/>
              </p:cNvSpPr>
              <p:nvPr/>
            </p:nvSpPr>
            <p:spPr bwMode="auto">
              <a:xfrm>
                <a:off x="5027" y="1592"/>
                <a:ext cx="102"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9801" name="Line 73"/>
              <p:cNvSpPr>
                <a:spLocks noChangeShapeType="1"/>
              </p:cNvSpPr>
              <p:nvPr/>
            </p:nvSpPr>
            <p:spPr bwMode="auto">
              <a:xfrm>
                <a:off x="4961" y="1205"/>
                <a:ext cx="59"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9802" name="Line 74"/>
              <p:cNvSpPr>
                <a:spLocks noChangeShapeType="1"/>
              </p:cNvSpPr>
              <p:nvPr/>
            </p:nvSpPr>
            <p:spPr bwMode="auto">
              <a:xfrm>
                <a:off x="4918" y="1832"/>
                <a:ext cx="218"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9803" name="Line 75"/>
              <p:cNvSpPr>
                <a:spLocks noChangeShapeType="1"/>
              </p:cNvSpPr>
              <p:nvPr/>
            </p:nvSpPr>
            <p:spPr bwMode="auto">
              <a:xfrm>
                <a:off x="4757" y="1577"/>
                <a:ext cx="153"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9804" name="Line 76"/>
              <p:cNvSpPr>
                <a:spLocks noChangeShapeType="1"/>
              </p:cNvSpPr>
              <p:nvPr/>
            </p:nvSpPr>
            <p:spPr bwMode="auto">
              <a:xfrm>
                <a:off x="4910" y="1561"/>
                <a:ext cx="0" cy="467"/>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9805" name="Line 77"/>
              <p:cNvSpPr>
                <a:spLocks noChangeShapeType="1"/>
              </p:cNvSpPr>
              <p:nvPr/>
            </p:nvSpPr>
            <p:spPr bwMode="auto">
              <a:xfrm>
                <a:off x="4919" y="2022"/>
                <a:ext cx="182"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9806" name="Line 78"/>
              <p:cNvSpPr>
                <a:spLocks noChangeShapeType="1"/>
              </p:cNvSpPr>
              <p:nvPr/>
            </p:nvSpPr>
            <p:spPr bwMode="auto">
              <a:xfrm flipV="1">
                <a:off x="4085" y="1204"/>
                <a:ext cx="0" cy="392"/>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grpSp>
        <p:nvGrpSpPr>
          <p:cNvPr id="329807" name="Group 79"/>
          <p:cNvGrpSpPr>
            <a:grpSpLocks/>
          </p:cNvGrpSpPr>
          <p:nvPr/>
        </p:nvGrpSpPr>
        <p:grpSpPr bwMode="auto">
          <a:xfrm>
            <a:off x="434975" y="4745038"/>
            <a:ext cx="3729038" cy="1709737"/>
            <a:chOff x="274" y="2989"/>
            <a:chExt cx="2349" cy="1077"/>
          </a:xfrm>
        </p:grpSpPr>
        <p:sp>
          <p:nvSpPr>
            <p:cNvPr id="329808" name="Text Box 80"/>
            <p:cNvSpPr txBox="1">
              <a:spLocks noChangeArrowheads="1"/>
            </p:cNvSpPr>
            <p:nvPr/>
          </p:nvSpPr>
          <p:spPr bwMode="auto">
            <a:xfrm>
              <a:off x="274" y="2989"/>
              <a:ext cx="279" cy="996"/>
            </a:xfrm>
            <a:prstGeom prst="rect">
              <a:avLst/>
            </a:prstGeom>
            <a:solidFill>
              <a:schemeClr val="bg1"/>
            </a:solidFill>
            <a:ln w="285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b="1"/>
                <a:t>新商品を開発する</a:t>
              </a:r>
            </a:p>
          </p:txBody>
        </p:sp>
        <p:sp>
          <p:nvSpPr>
            <p:cNvPr id="329809" name="Text Box 81"/>
            <p:cNvSpPr txBox="1">
              <a:spLocks noChangeArrowheads="1"/>
            </p:cNvSpPr>
            <p:nvPr/>
          </p:nvSpPr>
          <p:spPr bwMode="auto">
            <a:xfrm>
              <a:off x="723" y="3049"/>
              <a:ext cx="897" cy="191"/>
            </a:xfrm>
            <a:prstGeom prst="rect">
              <a:avLst/>
            </a:prstGeom>
            <a:solidFill>
              <a:schemeClr val="bg1"/>
            </a:solidFill>
            <a:ln w="285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b="1"/>
                <a:t>商品を企画する</a:t>
              </a:r>
            </a:p>
          </p:txBody>
        </p:sp>
        <p:sp>
          <p:nvSpPr>
            <p:cNvPr id="329810" name="Text Box 82"/>
            <p:cNvSpPr txBox="1">
              <a:spLocks noChangeArrowheads="1"/>
            </p:cNvSpPr>
            <p:nvPr/>
          </p:nvSpPr>
          <p:spPr bwMode="auto">
            <a:xfrm>
              <a:off x="733" y="3828"/>
              <a:ext cx="897" cy="191"/>
            </a:xfrm>
            <a:prstGeom prst="rect">
              <a:avLst/>
            </a:prstGeom>
            <a:solidFill>
              <a:schemeClr val="bg1"/>
            </a:solidFill>
            <a:ln w="285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b="1"/>
                <a:t>商品を設計する</a:t>
              </a:r>
            </a:p>
          </p:txBody>
        </p:sp>
        <p:sp>
          <p:nvSpPr>
            <p:cNvPr id="329811" name="Text Box 83"/>
            <p:cNvSpPr txBox="1">
              <a:spLocks noChangeArrowheads="1"/>
            </p:cNvSpPr>
            <p:nvPr/>
          </p:nvSpPr>
          <p:spPr bwMode="auto">
            <a:xfrm>
              <a:off x="1742" y="3760"/>
              <a:ext cx="881" cy="306"/>
            </a:xfrm>
            <a:prstGeom prst="rect">
              <a:avLst/>
            </a:prstGeom>
            <a:solidFill>
              <a:schemeClr val="bg1"/>
            </a:solidFill>
            <a:ln w="285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b="1"/>
                <a:t>マークティング戦略を設定</a:t>
              </a:r>
            </a:p>
          </p:txBody>
        </p:sp>
        <p:sp>
          <p:nvSpPr>
            <p:cNvPr id="329812" name="Text Box 84"/>
            <p:cNvSpPr txBox="1">
              <a:spLocks noChangeArrowheads="1"/>
            </p:cNvSpPr>
            <p:nvPr/>
          </p:nvSpPr>
          <p:spPr bwMode="auto">
            <a:xfrm>
              <a:off x="1742" y="3309"/>
              <a:ext cx="880" cy="306"/>
            </a:xfrm>
            <a:prstGeom prst="rect">
              <a:avLst/>
            </a:prstGeom>
            <a:solidFill>
              <a:schemeClr val="bg1"/>
            </a:solidFill>
            <a:ln w="285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b="1"/>
                <a:t>商品コンセプトを設計</a:t>
              </a:r>
            </a:p>
          </p:txBody>
        </p:sp>
        <p:sp>
          <p:nvSpPr>
            <p:cNvPr id="329813" name="Text Box 85"/>
            <p:cNvSpPr txBox="1">
              <a:spLocks noChangeArrowheads="1"/>
            </p:cNvSpPr>
            <p:nvPr/>
          </p:nvSpPr>
          <p:spPr bwMode="auto">
            <a:xfrm>
              <a:off x="1742" y="3034"/>
              <a:ext cx="863" cy="191"/>
            </a:xfrm>
            <a:prstGeom prst="rect">
              <a:avLst/>
            </a:prstGeom>
            <a:solidFill>
              <a:schemeClr val="bg1"/>
            </a:solidFill>
            <a:ln w="285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b="1"/>
                <a:t>目標市場を調査</a:t>
              </a:r>
            </a:p>
          </p:txBody>
        </p:sp>
        <p:sp>
          <p:nvSpPr>
            <p:cNvPr id="329814" name="Line 86"/>
            <p:cNvSpPr>
              <a:spLocks noChangeShapeType="1"/>
            </p:cNvSpPr>
            <p:nvPr/>
          </p:nvSpPr>
          <p:spPr bwMode="auto">
            <a:xfrm>
              <a:off x="647" y="3124"/>
              <a:ext cx="66"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9815" name="Line 87"/>
            <p:cNvSpPr>
              <a:spLocks noChangeShapeType="1"/>
            </p:cNvSpPr>
            <p:nvPr/>
          </p:nvSpPr>
          <p:spPr bwMode="auto">
            <a:xfrm>
              <a:off x="640" y="3906"/>
              <a:ext cx="80"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9816" name="Line 88"/>
            <p:cNvSpPr>
              <a:spLocks noChangeShapeType="1"/>
            </p:cNvSpPr>
            <p:nvPr/>
          </p:nvSpPr>
          <p:spPr bwMode="auto">
            <a:xfrm>
              <a:off x="1674" y="3131"/>
              <a:ext cx="0" cy="342"/>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9817" name="Line 89"/>
            <p:cNvSpPr>
              <a:spLocks noChangeShapeType="1"/>
            </p:cNvSpPr>
            <p:nvPr/>
          </p:nvSpPr>
          <p:spPr bwMode="auto">
            <a:xfrm>
              <a:off x="1631" y="3897"/>
              <a:ext cx="107"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9818" name="Line 90"/>
            <p:cNvSpPr>
              <a:spLocks noChangeShapeType="1"/>
            </p:cNvSpPr>
            <p:nvPr/>
          </p:nvSpPr>
          <p:spPr bwMode="auto">
            <a:xfrm>
              <a:off x="560" y="3488"/>
              <a:ext cx="80"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9819" name="Line 91"/>
            <p:cNvSpPr>
              <a:spLocks noChangeShapeType="1"/>
            </p:cNvSpPr>
            <p:nvPr/>
          </p:nvSpPr>
          <p:spPr bwMode="auto">
            <a:xfrm>
              <a:off x="642" y="3113"/>
              <a:ext cx="0" cy="803"/>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9820" name="Line 92"/>
            <p:cNvSpPr>
              <a:spLocks noChangeShapeType="1"/>
            </p:cNvSpPr>
            <p:nvPr/>
          </p:nvSpPr>
          <p:spPr bwMode="auto">
            <a:xfrm>
              <a:off x="1619" y="3128"/>
              <a:ext cx="131"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9821" name="Line 93"/>
            <p:cNvSpPr>
              <a:spLocks noChangeShapeType="1"/>
            </p:cNvSpPr>
            <p:nvPr/>
          </p:nvSpPr>
          <p:spPr bwMode="auto">
            <a:xfrm>
              <a:off x="1668" y="3472"/>
              <a:ext cx="68"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329822" name="Text Box 94"/>
          <p:cNvSpPr txBox="1">
            <a:spLocks noChangeArrowheads="1"/>
          </p:cNvSpPr>
          <p:nvPr/>
        </p:nvSpPr>
        <p:spPr bwMode="auto">
          <a:xfrm>
            <a:off x="8405813" y="100013"/>
            <a:ext cx="7381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a:t>P</a:t>
            </a:r>
            <a:r>
              <a:rPr lang="ja-JP" altLang="en-US" sz="1600"/>
              <a:t>６５</a:t>
            </a: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0754" name="Rectangle 2"/>
          <p:cNvSpPr>
            <a:spLocks noChangeArrowheads="1"/>
          </p:cNvSpPr>
          <p:nvPr/>
        </p:nvSpPr>
        <p:spPr bwMode="auto">
          <a:xfrm>
            <a:off x="2241550" y="2111375"/>
            <a:ext cx="6035675" cy="1825625"/>
          </a:xfrm>
          <a:prstGeom prst="rect">
            <a:avLst/>
          </a:prstGeom>
          <a:solidFill>
            <a:schemeClr val="bg1"/>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30755" name="Text Box 3"/>
          <p:cNvSpPr txBox="1">
            <a:spLocks noChangeArrowheads="1"/>
          </p:cNvSpPr>
          <p:nvPr/>
        </p:nvSpPr>
        <p:spPr bwMode="auto">
          <a:xfrm>
            <a:off x="268288" y="160338"/>
            <a:ext cx="4297362" cy="469900"/>
          </a:xfrm>
          <a:prstGeom prst="rect">
            <a:avLst/>
          </a:prstGeom>
          <a:solidFill>
            <a:srgbClr val="FF99FF"/>
          </a:solidFill>
          <a:ln w="12700">
            <a:solidFill>
              <a:srgbClr val="FFC1C1"/>
            </a:solidFill>
            <a:miter lim="800000"/>
            <a:headEnd type="none" w="sm" len="sm"/>
            <a:tailEnd type="none" w="sm" len="sm"/>
          </a:ln>
          <a:effectLst>
            <a:outerShdw dist="107763" dir="2700000" algn="ctr" rotWithShape="0">
              <a:schemeClr val="bg2">
                <a:alpha val="50000"/>
              </a:schemeClr>
            </a:outerShdw>
          </a:effec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fontAlgn="ctr"/>
            <a:r>
              <a:rPr lang="ja-JP" altLang="en-US" b="1">
                <a:effectLst>
                  <a:outerShdw blurRad="38100" dist="38100" dir="2700000" algn="tl">
                    <a:srgbClr val="FFFFFF"/>
                  </a:outerShdw>
                </a:effectLst>
                <a:ea typeface="HG創英角ﾎﾟｯﾌﾟ体" pitchFamily="49" charset="-128"/>
              </a:rPr>
              <a:t>４、系統図法（方策展開型）</a:t>
            </a:r>
          </a:p>
        </p:txBody>
      </p:sp>
      <p:sp>
        <p:nvSpPr>
          <p:cNvPr id="330756" name="Text Box 4"/>
          <p:cNvSpPr txBox="1">
            <a:spLocks noChangeArrowheads="1"/>
          </p:cNvSpPr>
          <p:nvPr/>
        </p:nvSpPr>
        <p:spPr bwMode="auto">
          <a:xfrm>
            <a:off x="371475" y="806450"/>
            <a:ext cx="8178800" cy="1190625"/>
          </a:xfrm>
          <a:prstGeom prst="rect">
            <a:avLst/>
          </a:prstGeom>
          <a:solidFill>
            <a:srgbClr val="FFFF66"/>
          </a:solidFill>
          <a:ln>
            <a:noFill/>
          </a:ln>
          <a:effectLst/>
          <a:extLst>
            <a:ext uri="{91240B29-F687-4F45-9708-019B960494DF}">
              <a14:hiddenLine xmlns:a14="http://schemas.microsoft.com/office/drawing/2010/main" w="12700">
                <a:solidFill>
                  <a:srgbClr val="FF3300"/>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r>
              <a:rPr lang="ja-JP" altLang="en-US" sz="1800" b="1">
                <a:latin typeface="HG創英角ﾎﾟｯﾌﾟ体" pitchFamily="49" charset="-128"/>
                <a:ea typeface="HG創英角ﾎﾟｯﾌﾟ体" pitchFamily="49" charset="-128"/>
              </a:rPr>
              <a:t>（１）</a:t>
            </a:r>
            <a:r>
              <a:rPr lang="ja-JP" altLang="en-US" sz="1800">
                <a:ea typeface="HG創英角ﾎﾟｯﾌﾟ体" pitchFamily="49" charset="-128"/>
              </a:rPr>
              <a:t>系統図法（方策展開型）は「目的－手段＝目的－手段」と系統的に</a:t>
            </a:r>
          </a:p>
          <a:p>
            <a:r>
              <a:rPr lang="ja-JP" altLang="en-US" sz="1800">
                <a:ea typeface="HG創英角ﾎﾟｯﾌﾟ体" pitchFamily="49" charset="-128"/>
              </a:rPr>
              <a:t>　　　図解展開することにより、問題の全容を明らかにするとともに重点</a:t>
            </a:r>
          </a:p>
          <a:p>
            <a:r>
              <a:rPr lang="ja-JP" altLang="en-US" sz="1800">
                <a:ea typeface="HG創英角ﾎﾟｯﾌﾟ体" pitchFamily="49" charset="-128"/>
              </a:rPr>
              <a:t>　　　事項を明確にして、目的を達成するための最適手段・方策を追求して</a:t>
            </a:r>
          </a:p>
          <a:p>
            <a:r>
              <a:rPr lang="ja-JP" altLang="en-US" sz="1800">
                <a:ea typeface="HG創英角ﾎﾟｯﾌﾟ体" pitchFamily="49" charset="-128"/>
              </a:rPr>
              <a:t>　　　いく方法です。</a:t>
            </a:r>
            <a:endParaRPr lang="ja-JP" altLang="en-US" sz="1800" b="1">
              <a:latin typeface="HG創英角ﾎﾟｯﾌﾟ体" pitchFamily="49" charset="-128"/>
              <a:ea typeface="HG創英角ﾎﾟｯﾌﾟ体" pitchFamily="49" charset="-128"/>
            </a:endParaRPr>
          </a:p>
        </p:txBody>
      </p:sp>
      <p:sp>
        <p:nvSpPr>
          <p:cNvPr id="330757" name="Text Box 5"/>
          <p:cNvSpPr txBox="1">
            <a:spLocks noChangeArrowheads="1"/>
          </p:cNvSpPr>
          <p:nvPr/>
        </p:nvSpPr>
        <p:spPr bwMode="auto">
          <a:xfrm>
            <a:off x="2492375" y="6496050"/>
            <a:ext cx="40909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b="1"/>
              <a:t>図１．系統図（方策展開型）の概念図</a:t>
            </a:r>
          </a:p>
        </p:txBody>
      </p:sp>
      <p:grpSp>
        <p:nvGrpSpPr>
          <p:cNvPr id="330758" name="Group 6"/>
          <p:cNvGrpSpPr>
            <a:grpSpLocks/>
          </p:cNvGrpSpPr>
          <p:nvPr/>
        </p:nvGrpSpPr>
        <p:grpSpPr bwMode="auto">
          <a:xfrm>
            <a:off x="2632075" y="2463800"/>
            <a:ext cx="5378450" cy="3654425"/>
            <a:chOff x="1658" y="1552"/>
            <a:chExt cx="3388" cy="2302"/>
          </a:xfrm>
        </p:grpSpPr>
        <p:sp>
          <p:nvSpPr>
            <p:cNvPr id="330759" name="AutoShape 7"/>
            <p:cNvSpPr>
              <a:spLocks noChangeArrowheads="1"/>
            </p:cNvSpPr>
            <p:nvPr/>
          </p:nvSpPr>
          <p:spPr bwMode="auto">
            <a:xfrm rot="10800000">
              <a:off x="2173" y="1552"/>
              <a:ext cx="117" cy="96"/>
            </a:xfrm>
            <a:prstGeom prst="triangle">
              <a:avLst>
                <a:gd name="adj" fmla="val 50000"/>
              </a:avLst>
            </a:prstGeom>
            <a:solidFill>
              <a:srgbClr val="99FF33"/>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30760" name="Text Box 8"/>
            <p:cNvSpPr txBox="1">
              <a:spLocks noChangeArrowheads="1"/>
            </p:cNvSpPr>
            <p:nvPr/>
          </p:nvSpPr>
          <p:spPr bwMode="auto">
            <a:xfrm>
              <a:off x="1671" y="1637"/>
              <a:ext cx="3375"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a:ea typeface="HG創英角ｺﾞｼｯｸUB" pitchFamily="49" charset="-128"/>
                </a:rPr>
                <a:t>そのために何をする（</a:t>
              </a:r>
              <a:r>
                <a:rPr lang="ja-JP" altLang="en-US" sz="1600">
                  <a:solidFill>
                    <a:srgbClr val="FF0000"/>
                  </a:solidFill>
                  <a:ea typeface="HG創英角ｺﾞｼｯｸUB" pitchFamily="49" charset="-128"/>
                </a:rPr>
                <a:t>第１次手段</a:t>
              </a:r>
              <a:r>
                <a:rPr lang="ja-JP" altLang="en-US" sz="1600">
                  <a:ea typeface="HG創英角ｺﾞｼｯｸUB" pitchFamily="49" charset="-128"/>
                </a:rPr>
                <a:t>）</a:t>
              </a:r>
            </a:p>
          </p:txBody>
        </p:sp>
        <p:grpSp>
          <p:nvGrpSpPr>
            <p:cNvPr id="330761" name="Group 9"/>
            <p:cNvGrpSpPr>
              <a:grpSpLocks/>
            </p:cNvGrpSpPr>
            <p:nvPr/>
          </p:nvGrpSpPr>
          <p:grpSpPr bwMode="auto">
            <a:xfrm>
              <a:off x="1658" y="2836"/>
              <a:ext cx="1207" cy="1018"/>
              <a:chOff x="1658" y="2836"/>
              <a:chExt cx="1207" cy="1018"/>
            </a:xfrm>
          </p:grpSpPr>
          <p:sp>
            <p:nvSpPr>
              <p:cNvPr id="330762" name="Text Box 10"/>
              <p:cNvSpPr txBox="1">
                <a:spLocks noChangeArrowheads="1"/>
              </p:cNvSpPr>
              <p:nvPr/>
            </p:nvSpPr>
            <p:spPr bwMode="auto">
              <a:xfrm>
                <a:off x="2080" y="3654"/>
                <a:ext cx="726" cy="2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手段→目的</a:t>
                </a:r>
              </a:p>
            </p:txBody>
          </p:sp>
          <p:sp>
            <p:nvSpPr>
              <p:cNvPr id="330763" name="Text Box 11"/>
              <p:cNvSpPr txBox="1">
                <a:spLocks noChangeArrowheads="1"/>
              </p:cNvSpPr>
              <p:nvPr/>
            </p:nvSpPr>
            <p:spPr bwMode="auto">
              <a:xfrm>
                <a:off x="2080" y="3064"/>
                <a:ext cx="726" cy="2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手段→目的</a:t>
                </a:r>
              </a:p>
            </p:txBody>
          </p:sp>
          <p:sp>
            <p:nvSpPr>
              <p:cNvPr id="330764" name="Line 12"/>
              <p:cNvSpPr>
                <a:spLocks noChangeShapeType="1"/>
              </p:cNvSpPr>
              <p:nvPr/>
            </p:nvSpPr>
            <p:spPr bwMode="auto">
              <a:xfrm>
                <a:off x="1917" y="3134"/>
                <a:ext cx="163"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0765" name="Line 13"/>
              <p:cNvSpPr>
                <a:spLocks noChangeShapeType="1"/>
              </p:cNvSpPr>
              <p:nvPr/>
            </p:nvSpPr>
            <p:spPr bwMode="auto">
              <a:xfrm>
                <a:off x="1917" y="3723"/>
                <a:ext cx="163"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0766" name="Line 14"/>
              <p:cNvSpPr>
                <a:spLocks noChangeShapeType="1"/>
              </p:cNvSpPr>
              <p:nvPr/>
            </p:nvSpPr>
            <p:spPr bwMode="auto">
              <a:xfrm>
                <a:off x="1917" y="3134"/>
                <a:ext cx="0" cy="589"/>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0767" name="Line 15"/>
              <p:cNvSpPr>
                <a:spLocks noChangeShapeType="1"/>
              </p:cNvSpPr>
              <p:nvPr/>
            </p:nvSpPr>
            <p:spPr bwMode="auto">
              <a:xfrm>
                <a:off x="1658" y="3420"/>
                <a:ext cx="259"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0768" name="Text Box 16"/>
              <p:cNvSpPr txBox="1">
                <a:spLocks noChangeArrowheads="1"/>
              </p:cNvSpPr>
              <p:nvPr/>
            </p:nvSpPr>
            <p:spPr bwMode="auto">
              <a:xfrm>
                <a:off x="2057" y="2836"/>
                <a:ext cx="808" cy="19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a:t>
                </a:r>
                <a:r>
                  <a:rPr lang="ja-JP" altLang="en-US" sz="1400" b="1">
                    <a:solidFill>
                      <a:srgbClr val="FF3300"/>
                    </a:solidFill>
                  </a:rPr>
                  <a:t>第１次手段</a:t>
                </a:r>
                <a:r>
                  <a:rPr lang="ja-JP" altLang="en-US" sz="1400" b="1"/>
                  <a:t>）</a:t>
                </a:r>
              </a:p>
            </p:txBody>
          </p:sp>
        </p:grpSp>
      </p:grpSp>
      <p:grpSp>
        <p:nvGrpSpPr>
          <p:cNvPr id="330769" name="Group 17"/>
          <p:cNvGrpSpPr>
            <a:grpSpLocks/>
          </p:cNvGrpSpPr>
          <p:nvPr/>
        </p:nvGrpSpPr>
        <p:grpSpPr bwMode="auto">
          <a:xfrm>
            <a:off x="1477963" y="2098675"/>
            <a:ext cx="6550025" cy="3556000"/>
            <a:chOff x="931" y="1322"/>
            <a:chExt cx="4126" cy="2240"/>
          </a:xfrm>
        </p:grpSpPr>
        <p:sp>
          <p:nvSpPr>
            <p:cNvPr id="330770" name="Text Box 18"/>
            <p:cNvSpPr txBox="1">
              <a:spLocks noChangeArrowheads="1"/>
            </p:cNvSpPr>
            <p:nvPr/>
          </p:nvSpPr>
          <p:spPr bwMode="auto">
            <a:xfrm>
              <a:off x="1676" y="1322"/>
              <a:ext cx="3381"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a:ea typeface="HG創英角ｺﾞｼｯｸUB" pitchFamily="49" charset="-128"/>
                </a:rPr>
                <a:t>ある事をしたい（</a:t>
              </a:r>
              <a:r>
                <a:rPr lang="ja-JP" altLang="en-US" sz="1600">
                  <a:solidFill>
                    <a:srgbClr val="FF0000"/>
                  </a:solidFill>
                  <a:ea typeface="HG創英角ｺﾞｼｯｸUB" pitchFamily="49" charset="-128"/>
                </a:rPr>
                <a:t>基本目的</a:t>
              </a:r>
              <a:r>
                <a:rPr lang="ja-JP" altLang="en-US" sz="1600">
                  <a:ea typeface="HG創英角ｺﾞｼｯｸUB" pitchFamily="49" charset="-128"/>
                </a:rPr>
                <a:t>）</a:t>
              </a:r>
            </a:p>
          </p:txBody>
        </p:sp>
        <p:sp>
          <p:nvSpPr>
            <p:cNvPr id="330771" name="Text Box 19"/>
            <p:cNvSpPr txBox="1">
              <a:spLocks noChangeArrowheads="1"/>
            </p:cNvSpPr>
            <p:nvPr/>
          </p:nvSpPr>
          <p:spPr bwMode="auto">
            <a:xfrm>
              <a:off x="931" y="3346"/>
              <a:ext cx="727" cy="216"/>
            </a:xfrm>
            <a:prstGeom prst="rect">
              <a:avLst/>
            </a:prstGeom>
            <a:solidFill>
              <a:schemeClr val="bg1"/>
            </a:solidFill>
            <a:ln w="38100" cmpd="dbl">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solidFill>
                    <a:srgbClr val="FF3300"/>
                  </a:solidFill>
                </a:rPr>
                <a:t>基本目的</a:t>
              </a:r>
            </a:p>
          </p:txBody>
        </p:sp>
      </p:grpSp>
      <p:grpSp>
        <p:nvGrpSpPr>
          <p:cNvPr id="330772" name="Group 20"/>
          <p:cNvGrpSpPr>
            <a:grpSpLocks/>
          </p:cNvGrpSpPr>
          <p:nvPr/>
        </p:nvGrpSpPr>
        <p:grpSpPr bwMode="auto">
          <a:xfrm>
            <a:off x="2652713" y="2959100"/>
            <a:ext cx="5481637" cy="3421063"/>
            <a:chOff x="1671" y="1864"/>
            <a:chExt cx="3453" cy="2155"/>
          </a:xfrm>
        </p:grpSpPr>
        <p:sp>
          <p:nvSpPr>
            <p:cNvPr id="330773" name="Text Box 21"/>
            <p:cNvSpPr txBox="1">
              <a:spLocks noChangeArrowheads="1"/>
            </p:cNvSpPr>
            <p:nvPr/>
          </p:nvSpPr>
          <p:spPr bwMode="auto">
            <a:xfrm>
              <a:off x="1671" y="1924"/>
              <a:ext cx="3453"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a:ea typeface="HG創英角ｺﾞｼｯｸUB" pitchFamily="49" charset="-128"/>
                </a:rPr>
                <a:t>１次手段を達成するために何をする（</a:t>
              </a:r>
              <a:r>
                <a:rPr lang="ja-JP" altLang="en-US" sz="1600">
                  <a:solidFill>
                    <a:srgbClr val="FF0000"/>
                  </a:solidFill>
                  <a:ea typeface="HG創英角ｺﾞｼｯｸUB" pitchFamily="49" charset="-128"/>
                </a:rPr>
                <a:t>第２次手段</a:t>
              </a:r>
              <a:r>
                <a:rPr lang="ja-JP" altLang="en-US" sz="1600">
                  <a:ea typeface="HG創英角ｺﾞｼｯｸUB" pitchFamily="49" charset="-128"/>
                </a:rPr>
                <a:t>）</a:t>
              </a:r>
            </a:p>
          </p:txBody>
        </p:sp>
        <p:sp>
          <p:nvSpPr>
            <p:cNvPr id="330774" name="AutoShape 22"/>
            <p:cNvSpPr>
              <a:spLocks noChangeArrowheads="1"/>
            </p:cNvSpPr>
            <p:nvPr/>
          </p:nvSpPr>
          <p:spPr bwMode="auto">
            <a:xfrm rot="10800000">
              <a:off x="2178" y="1864"/>
              <a:ext cx="118" cy="96"/>
            </a:xfrm>
            <a:prstGeom prst="triangle">
              <a:avLst>
                <a:gd name="adj" fmla="val 50000"/>
              </a:avLst>
            </a:prstGeom>
            <a:solidFill>
              <a:srgbClr val="99FF33"/>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330775" name="Group 23"/>
            <p:cNvGrpSpPr>
              <a:grpSpLocks/>
            </p:cNvGrpSpPr>
            <p:nvPr/>
          </p:nvGrpSpPr>
          <p:grpSpPr bwMode="auto">
            <a:xfrm>
              <a:off x="2806" y="2703"/>
              <a:ext cx="1178" cy="1316"/>
              <a:chOff x="2806" y="2703"/>
              <a:chExt cx="1178" cy="1316"/>
            </a:xfrm>
          </p:grpSpPr>
          <p:sp>
            <p:nvSpPr>
              <p:cNvPr id="330776" name="Line 24"/>
              <p:cNvSpPr>
                <a:spLocks noChangeShapeType="1"/>
              </p:cNvSpPr>
              <p:nvPr/>
            </p:nvSpPr>
            <p:spPr bwMode="auto">
              <a:xfrm>
                <a:off x="3014" y="3888"/>
                <a:ext cx="21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0777" name="Text Box 25"/>
              <p:cNvSpPr txBox="1">
                <a:spLocks noChangeArrowheads="1"/>
              </p:cNvSpPr>
              <p:nvPr/>
            </p:nvSpPr>
            <p:spPr bwMode="auto">
              <a:xfrm>
                <a:off x="3229" y="2910"/>
                <a:ext cx="727" cy="2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手段→目的</a:t>
                </a:r>
              </a:p>
            </p:txBody>
          </p:sp>
          <p:sp>
            <p:nvSpPr>
              <p:cNvPr id="330778" name="Text Box 26"/>
              <p:cNvSpPr txBox="1">
                <a:spLocks noChangeArrowheads="1"/>
              </p:cNvSpPr>
              <p:nvPr/>
            </p:nvSpPr>
            <p:spPr bwMode="auto">
              <a:xfrm>
                <a:off x="3229" y="3213"/>
                <a:ext cx="727" cy="2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手段→目的</a:t>
                </a:r>
              </a:p>
            </p:txBody>
          </p:sp>
          <p:sp>
            <p:nvSpPr>
              <p:cNvPr id="330779" name="Text Box 27"/>
              <p:cNvSpPr txBox="1">
                <a:spLocks noChangeArrowheads="1"/>
              </p:cNvSpPr>
              <p:nvPr/>
            </p:nvSpPr>
            <p:spPr bwMode="auto">
              <a:xfrm>
                <a:off x="3229" y="3516"/>
                <a:ext cx="727" cy="2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手段→目的</a:t>
                </a:r>
              </a:p>
            </p:txBody>
          </p:sp>
          <p:sp>
            <p:nvSpPr>
              <p:cNvPr id="330780" name="Text Box 28"/>
              <p:cNvSpPr txBox="1">
                <a:spLocks noChangeArrowheads="1"/>
              </p:cNvSpPr>
              <p:nvPr/>
            </p:nvSpPr>
            <p:spPr bwMode="auto">
              <a:xfrm>
                <a:off x="3229" y="3820"/>
                <a:ext cx="727" cy="199"/>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手段→目的</a:t>
                </a:r>
              </a:p>
            </p:txBody>
          </p:sp>
          <p:sp>
            <p:nvSpPr>
              <p:cNvPr id="330781" name="Line 29"/>
              <p:cNvSpPr>
                <a:spLocks noChangeShapeType="1"/>
              </p:cNvSpPr>
              <p:nvPr/>
            </p:nvSpPr>
            <p:spPr bwMode="auto">
              <a:xfrm>
                <a:off x="3014" y="2974"/>
                <a:ext cx="21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0782" name="Line 30"/>
              <p:cNvSpPr>
                <a:spLocks noChangeShapeType="1"/>
              </p:cNvSpPr>
              <p:nvPr/>
            </p:nvSpPr>
            <p:spPr bwMode="auto">
              <a:xfrm>
                <a:off x="3014" y="3580"/>
                <a:ext cx="21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0783" name="Line 31"/>
              <p:cNvSpPr>
                <a:spLocks noChangeShapeType="1"/>
              </p:cNvSpPr>
              <p:nvPr/>
            </p:nvSpPr>
            <p:spPr bwMode="auto">
              <a:xfrm>
                <a:off x="3014" y="3282"/>
                <a:ext cx="21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0784" name="Line 32"/>
              <p:cNvSpPr>
                <a:spLocks noChangeShapeType="1"/>
              </p:cNvSpPr>
              <p:nvPr/>
            </p:nvSpPr>
            <p:spPr bwMode="auto">
              <a:xfrm>
                <a:off x="3014" y="2974"/>
                <a:ext cx="0" cy="302"/>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0785" name="Line 33"/>
              <p:cNvSpPr>
                <a:spLocks noChangeShapeType="1"/>
              </p:cNvSpPr>
              <p:nvPr/>
            </p:nvSpPr>
            <p:spPr bwMode="auto">
              <a:xfrm>
                <a:off x="2806" y="3128"/>
                <a:ext cx="208"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0786" name="Line 34"/>
              <p:cNvSpPr>
                <a:spLocks noChangeShapeType="1"/>
              </p:cNvSpPr>
              <p:nvPr/>
            </p:nvSpPr>
            <p:spPr bwMode="auto">
              <a:xfrm>
                <a:off x="2806" y="3723"/>
                <a:ext cx="208"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0787" name="Text Box 35"/>
              <p:cNvSpPr txBox="1">
                <a:spLocks noChangeArrowheads="1"/>
              </p:cNvSpPr>
              <p:nvPr/>
            </p:nvSpPr>
            <p:spPr bwMode="auto">
              <a:xfrm>
                <a:off x="3177" y="2703"/>
                <a:ext cx="807"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a:t>
                </a:r>
                <a:r>
                  <a:rPr lang="ja-JP" altLang="en-US" sz="1400" b="1">
                    <a:solidFill>
                      <a:srgbClr val="FF3300"/>
                    </a:solidFill>
                  </a:rPr>
                  <a:t>第２次手段</a:t>
                </a:r>
                <a:r>
                  <a:rPr lang="ja-JP" altLang="en-US" sz="1400" b="1"/>
                  <a:t>）</a:t>
                </a:r>
              </a:p>
            </p:txBody>
          </p:sp>
          <p:sp>
            <p:nvSpPr>
              <p:cNvPr id="330788" name="Line 36"/>
              <p:cNvSpPr>
                <a:spLocks noChangeShapeType="1"/>
              </p:cNvSpPr>
              <p:nvPr/>
            </p:nvSpPr>
            <p:spPr bwMode="auto">
              <a:xfrm>
                <a:off x="3021" y="3580"/>
                <a:ext cx="0" cy="307"/>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grpSp>
        <p:nvGrpSpPr>
          <p:cNvPr id="330789" name="Group 37"/>
          <p:cNvGrpSpPr>
            <a:grpSpLocks/>
          </p:cNvGrpSpPr>
          <p:nvPr/>
        </p:nvGrpSpPr>
        <p:grpSpPr bwMode="auto">
          <a:xfrm>
            <a:off x="2652713" y="3398838"/>
            <a:ext cx="6203950" cy="3076575"/>
            <a:chOff x="1671" y="2141"/>
            <a:chExt cx="3908" cy="1938"/>
          </a:xfrm>
        </p:grpSpPr>
        <p:sp>
          <p:nvSpPr>
            <p:cNvPr id="330790" name="Text Box 38"/>
            <p:cNvSpPr txBox="1">
              <a:spLocks noChangeArrowheads="1"/>
            </p:cNvSpPr>
            <p:nvPr/>
          </p:nvSpPr>
          <p:spPr bwMode="auto">
            <a:xfrm>
              <a:off x="1671" y="2212"/>
              <a:ext cx="3453"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a:ea typeface="HG創英角ｺﾞｼｯｸUB" pitchFamily="49" charset="-128"/>
                </a:rPr>
                <a:t>２次手段を達成するために何をする（</a:t>
              </a:r>
              <a:r>
                <a:rPr lang="ja-JP" altLang="en-US" sz="1600">
                  <a:solidFill>
                    <a:srgbClr val="FF0000"/>
                  </a:solidFill>
                  <a:ea typeface="HG創英角ｺﾞｼｯｸUB" pitchFamily="49" charset="-128"/>
                </a:rPr>
                <a:t>第３次手段</a:t>
              </a:r>
              <a:r>
                <a:rPr lang="ja-JP" altLang="en-US" sz="1600">
                  <a:ea typeface="HG創英角ｺﾞｼｯｸUB" pitchFamily="49" charset="-128"/>
                </a:rPr>
                <a:t>）</a:t>
              </a:r>
            </a:p>
          </p:txBody>
        </p:sp>
        <p:grpSp>
          <p:nvGrpSpPr>
            <p:cNvPr id="330791" name="Group 39"/>
            <p:cNvGrpSpPr>
              <a:grpSpLocks/>
            </p:cNvGrpSpPr>
            <p:nvPr/>
          </p:nvGrpSpPr>
          <p:grpSpPr bwMode="auto">
            <a:xfrm>
              <a:off x="3956" y="2602"/>
              <a:ext cx="1623" cy="1477"/>
              <a:chOff x="3956" y="2602"/>
              <a:chExt cx="1623" cy="1477"/>
            </a:xfrm>
          </p:grpSpPr>
          <p:sp>
            <p:nvSpPr>
              <p:cNvPr id="330792" name="Text Box 40"/>
              <p:cNvSpPr txBox="1">
                <a:spLocks noChangeArrowheads="1"/>
              </p:cNvSpPr>
              <p:nvPr/>
            </p:nvSpPr>
            <p:spPr bwMode="auto">
              <a:xfrm>
                <a:off x="4172" y="2602"/>
                <a:ext cx="808"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a:t>
                </a:r>
                <a:r>
                  <a:rPr lang="ja-JP" altLang="en-US" sz="1400" b="1">
                    <a:solidFill>
                      <a:srgbClr val="FF3300"/>
                    </a:solidFill>
                  </a:rPr>
                  <a:t>第３次手段</a:t>
                </a:r>
                <a:r>
                  <a:rPr lang="ja-JP" altLang="en-US" sz="1400" b="1"/>
                  <a:t>）</a:t>
                </a:r>
              </a:p>
            </p:txBody>
          </p:sp>
          <p:sp>
            <p:nvSpPr>
              <p:cNvPr id="330793" name="Text Box 41"/>
              <p:cNvSpPr txBox="1">
                <a:spLocks noChangeArrowheads="1"/>
              </p:cNvSpPr>
              <p:nvPr/>
            </p:nvSpPr>
            <p:spPr bwMode="auto">
              <a:xfrm>
                <a:off x="5059" y="2788"/>
                <a:ext cx="520"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b="1"/>
                  <a:t>対策案</a:t>
                </a:r>
              </a:p>
            </p:txBody>
          </p:sp>
          <p:sp>
            <p:nvSpPr>
              <p:cNvPr id="330794" name="Text Box 42"/>
              <p:cNvSpPr txBox="1">
                <a:spLocks noChangeArrowheads="1"/>
              </p:cNvSpPr>
              <p:nvPr/>
            </p:nvSpPr>
            <p:spPr bwMode="auto">
              <a:xfrm>
                <a:off x="4342" y="2772"/>
                <a:ext cx="504" cy="181"/>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b="1"/>
                  <a:t>手段</a:t>
                </a:r>
              </a:p>
            </p:txBody>
          </p:sp>
          <p:sp>
            <p:nvSpPr>
              <p:cNvPr id="330795" name="Text Box 43"/>
              <p:cNvSpPr txBox="1">
                <a:spLocks noChangeArrowheads="1"/>
              </p:cNvSpPr>
              <p:nvPr/>
            </p:nvSpPr>
            <p:spPr bwMode="auto">
              <a:xfrm>
                <a:off x="4342" y="2931"/>
                <a:ext cx="504" cy="181"/>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b="1"/>
                  <a:t>手段</a:t>
                </a:r>
              </a:p>
            </p:txBody>
          </p:sp>
          <p:sp>
            <p:nvSpPr>
              <p:cNvPr id="330796" name="Text Box 44"/>
              <p:cNvSpPr txBox="1">
                <a:spLocks noChangeArrowheads="1"/>
              </p:cNvSpPr>
              <p:nvPr/>
            </p:nvSpPr>
            <p:spPr bwMode="auto">
              <a:xfrm>
                <a:off x="4342" y="3088"/>
                <a:ext cx="504" cy="181"/>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b="1"/>
                  <a:t>手段</a:t>
                </a:r>
              </a:p>
            </p:txBody>
          </p:sp>
          <p:sp>
            <p:nvSpPr>
              <p:cNvPr id="330797" name="Text Box 45"/>
              <p:cNvSpPr txBox="1">
                <a:spLocks noChangeArrowheads="1"/>
              </p:cNvSpPr>
              <p:nvPr/>
            </p:nvSpPr>
            <p:spPr bwMode="auto">
              <a:xfrm>
                <a:off x="4342" y="3250"/>
                <a:ext cx="504" cy="181"/>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b="1"/>
                  <a:t>手段</a:t>
                </a:r>
              </a:p>
            </p:txBody>
          </p:sp>
          <p:sp>
            <p:nvSpPr>
              <p:cNvPr id="330798" name="Text Box 46"/>
              <p:cNvSpPr txBox="1">
                <a:spLocks noChangeArrowheads="1"/>
              </p:cNvSpPr>
              <p:nvPr/>
            </p:nvSpPr>
            <p:spPr bwMode="auto">
              <a:xfrm>
                <a:off x="4342" y="3409"/>
                <a:ext cx="504" cy="181"/>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b="1"/>
                  <a:t>手段</a:t>
                </a:r>
              </a:p>
            </p:txBody>
          </p:sp>
          <p:sp>
            <p:nvSpPr>
              <p:cNvPr id="330799" name="Text Box 47"/>
              <p:cNvSpPr txBox="1">
                <a:spLocks noChangeArrowheads="1"/>
              </p:cNvSpPr>
              <p:nvPr/>
            </p:nvSpPr>
            <p:spPr bwMode="auto">
              <a:xfrm>
                <a:off x="4342" y="3564"/>
                <a:ext cx="504" cy="181"/>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b="1"/>
                  <a:t>手段</a:t>
                </a:r>
              </a:p>
            </p:txBody>
          </p:sp>
          <p:sp>
            <p:nvSpPr>
              <p:cNvPr id="330800" name="Text Box 48"/>
              <p:cNvSpPr txBox="1">
                <a:spLocks noChangeArrowheads="1"/>
              </p:cNvSpPr>
              <p:nvPr/>
            </p:nvSpPr>
            <p:spPr bwMode="auto">
              <a:xfrm>
                <a:off x="4342" y="3736"/>
                <a:ext cx="504" cy="181"/>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b="1"/>
                  <a:t>手段</a:t>
                </a:r>
              </a:p>
            </p:txBody>
          </p:sp>
          <p:sp>
            <p:nvSpPr>
              <p:cNvPr id="330801" name="Text Box 49"/>
              <p:cNvSpPr txBox="1">
                <a:spLocks noChangeArrowheads="1"/>
              </p:cNvSpPr>
              <p:nvPr/>
            </p:nvSpPr>
            <p:spPr bwMode="auto">
              <a:xfrm>
                <a:off x="4342" y="3898"/>
                <a:ext cx="504" cy="181"/>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b="1"/>
                  <a:t>手段</a:t>
                </a:r>
              </a:p>
            </p:txBody>
          </p:sp>
          <p:sp>
            <p:nvSpPr>
              <p:cNvPr id="330802" name="Line 50"/>
              <p:cNvSpPr>
                <a:spLocks noChangeShapeType="1"/>
              </p:cNvSpPr>
              <p:nvPr/>
            </p:nvSpPr>
            <p:spPr bwMode="auto">
              <a:xfrm>
                <a:off x="4156" y="2889"/>
                <a:ext cx="18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0803" name="Line 51"/>
              <p:cNvSpPr>
                <a:spLocks noChangeShapeType="1"/>
              </p:cNvSpPr>
              <p:nvPr/>
            </p:nvSpPr>
            <p:spPr bwMode="auto">
              <a:xfrm>
                <a:off x="4156" y="3027"/>
                <a:ext cx="18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0804" name="Line 52"/>
              <p:cNvSpPr>
                <a:spLocks noChangeShapeType="1"/>
              </p:cNvSpPr>
              <p:nvPr/>
            </p:nvSpPr>
            <p:spPr bwMode="auto">
              <a:xfrm>
                <a:off x="4156" y="3208"/>
                <a:ext cx="18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0805" name="Line 53"/>
              <p:cNvSpPr>
                <a:spLocks noChangeShapeType="1"/>
              </p:cNvSpPr>
              <p:nvPr/>
            </p:nvSpPr>
            <p:spPr bwMode="auto">
              <a:xfrm>
                <a:off x="4156" y="3341"/>
                <a:ext cx="18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0806" name="Line 54"/>
              <p:cNvSpPr>
                <a:spLocks noChangeShapeType="1"/>
              </p:cNvSpPr>
              <p:nvPr/>
            </p:nvSpPr>
            <p:spPr bwMode="auto">
              <a:xfrm>
                <a:off x="4156" y="3500"/>
                <a:ext cx="18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0807" name="Line 55"/>
              <p:cNvSpPr>
                <a:spLocks noChangeShapeType="1"/>
              </p:cNvSpPr>
              <p:nvPr/>
            </p:nvSpPr>
            <p:spPr bwMode="auto">
              <a:xfrm>
                <a:off x="4156" y="3638"/>
                <a:ext cx="18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0808" name="Line 56"/>
              <p:cNvSpPr>
                <a:spLocks noChangeShapeType="1"/>
              </p:cNvSpPr>
              <p:nvPr/>
            </p:nvSpPr>
            <p:spPr bwMode="auto">
              <a:xfrm>
                <a:off x="4156" y="3803"/>
                <a:ext cx="18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0809" name="Line 57"/>
              <p:cNvSpPr>
                <a:spLocks noChangeShapeType="1"/>
              </p:cNvSpPr>
              <p:nvPr/>
            </p:nvSpPr>
            <p:spPr bwMode="auto">
              <a:xfrm>
                <a:off x="4156" y="3941"/>
                <a:ext cx="18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0810" name="Line 58"/>
              <p:cNvSpPr>
                <a:spLocks noChangeShapeType="1"/>
              </p:cNvSpPr>
              <p:nvPr/>
            </p:nvSpPr>
            <p:spPr bwMode="auto">
              <a:xfrm>
                <a:off x="4156" y="2889"/>
                <a:ext cx="0" cy="138"/>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0811" name="Line 59"/>
              <p:cNvSpPr>
                <a:spLocks noChangeShapeType="1"/>
              </p:cNvSpPr>
              <p:nvPr/>
            </p:nvSpPr>
            <p:spPr bwMode="auto">
              <a:xfrm>
                <a:off x="4156" y="3208"/>
                <a:ext cx="0" cy="133"/>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0812" name="Line 60"/>
              <p:cNvSpPr>
                <a:spLocks noChangeShapeType="1"/>
              </p:cNvSpPr>
              <p:nvPr/>
            </p:nvSpPr>
            <p:spPr bwMode="auto">
              <a:xfrm>
                <a:off x="4156" y="3500"/>
                <a:ext cx="0" cy="138"/>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0813" name="Line 61"/>
              <p:cNvSpPr>
                <a:spLocks noChangeShapeType="1"/>
              </p:cNvSpPr>
              <p:nvPr/>
            </p:nvSpPr>
            <p:spPr bwMode="auto">
              <a:xfrm>
                <a:off x="4148" y="3803"/>
                <a:ext cx="0" cy="138"/>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0814" name="Line 62"/>
              <p:cNvSpPr>
                <a:spLocks noChangeShapeType="1"/>
              </p:cNvSpPr>
              <p:nvPr/>
            </p:nvSpPr>
            <p:spPr bwMode="auto">
              <a:xfrm>
                <a:off x="3956" y="3882"/>
                <a:ext cx="19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0815" name="Line 63"/>
              <p:cNvSpPr>
                <a:spLocks noChangeShapeType="1"/>
              </p:cNvSpPr>
              <p:nvPr/>
            </p:nvSpPr>
            <p:spPr bwMode="auto">
              <a:xfrm>
                <a:off x="3956" y="3585"/>
                <a:ext cx="2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0816" name="Line 64"/>
              <p:cNvSpPr>
                <a:spLocks noChangeShapeType="1"/>
              </p:cNvSpPr>
              <p:nvPr/>
            </p:nvSpPr>
            <p:spPr bwMode="auto">
              <a:xfrm>
                <a:off x="3963" y="3287"/>
                <a:ext cx="201"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0817" name="Line 65"/>
              <p:cNvSpPr>
                <a:spLocks noChangeShapeType="1"/>
              </p:cNvSpPr>
              <p:nvPr/>
            </p:nvSpPr>
            <p:spPr bwMode="auto">
              <a:xfrm>
                <a:off x="3956" y="2963"/>
                <a:ext cx="2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0818" name="Line 66"/>
              <p:cNvSpPr>
                <a:spLocks noChangeShapeType="1"/>
              </p:cNvSpPr>
              <p:nvPr/>
            </p:nvSpPr>
            <p:spPr bwMode="auto">
              <a:xfrm flipH="1">
                <a:off x="4867" y="2868"/>
                <a:ext cx="238" cy="138"/>
              </a:xfrm>
              <a:prstGeom prst="line">
                <a:avLst/>
              </a:prstGeom>
              <a:noFill/>
              <a:ln w="28575">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330819" name="AutoShape 67"/>
            <p:cNvSpPr>
              <a:spLocks noChangeArrowheads="1"/>
            </p:cNvSpPr>
            <p:nvPr/>
          </p:nvSpPr>
          <p:spPr bwMode="auto">
            <a:xfrm rot="10800000">
              <a:off x="2176" y="2141"/>
              <a:ext cx="117" cy="96"/>
            </a:xfrm>
            <a:prstGeom prst="triangle">
              <a:avLst>
                <a:gd name="adj" fmla="val 50000"/>
              </a:avLst>
            </a:prstGeom>
            <a:solidFill>
              <a:srgbClr val="99FF33"/>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pic>
        <p:nvPicPr>
          <p:cNvPr id="330820" name="Picture 6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1613" y="3994150"/>
            <a:ext cx="1909762" cy="1565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30822" name="Text Box 70"/>
          <p:cNvSpPr txBox="1">
            <a:spLocks noChangeArrowheads="1"/>
          </p:cNvSpPr>
          <p:nvPr/>
        </p:nvSpPr>
        <p:spPr bwMode="auto">
          <a:xfrm>
            <a:off x="8405813" y="100013"/>
            <a:ext cx="7381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a:t>P</a:t>
            </a:r>
            <a:r>
              <a:rPr lang="ja-JP" altLang="en-US" sz="1600"/>
              <a:t>６６</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330769"/>
                                        </p:tgtEl>
                                        <p:attrNameLst>
                                          <p:attrName>style.visibility</p:attrName>
                                        </p:attrNameLst>
                                      </p:cBhvr>
                                      <p:to>
                                        <p:strVal val="visible"/>
                                      </p:to>
                                    </p:set>
                                    <p:animEffect transition="in" filter="blinds(horizontal)">
                                      <p:cBhvr>
                                        <p:cTn id="7" dur="500"/>
                                        <p:tgtEl>
                                          <p:spTgt spid="33076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330758"/>
                                        </p:tgtEl>
                                        <p:attrNameLst>
                                          <p:attrName>style.visibility</p:attrName>
                                        </p:attrNameLst>
                                      </p:cBhvr>
                                      <p:to>
                                        <p:strVal val="visible"/>
                                      </p:to>
                                    </p:set>
                                    <p:animEffect transition="in" filter="blinds(horizontal)">
                                      <p:cBhvr>
                                        <p:cTn id="12" dur="500"/>
                                        <p:tgtEl>
                                          <p:spTgt spid="330758"/>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330772"/>
                                        </p:tgtEl>
                                        <p:attrNameLst>
                                          <p:attrName>style.visibility</p:attrName>
                                        </p:attrNameLst>
                                      </p:cBhvr>
                                      <p:to>
                                        <p:strVal val="visible"/>
                                      </p:to>
                                    </p:set>
                                    <p:animEffect transition="in" filter="blinds(horizontal)">
                                      <p:cBhvr>
                                        <p:cTn id="17" dur="500"/>
                                        <p:tgtEl>
                                          <p:spTgt spid="330772"/>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330789"/>
                                        </p:tgtEl>
                                        <p:attrNameLst>
                                          <p:attrName>style.visibility</p:attrName>
                                        </p:attrNameLst>
                                      </p:cBhvr>
                                      <p:to>
                                        <p:strVal val="visible"/>
                                      </p:to>
                                    </p:set>
                                    <p:animEffect transition="in" filter="blinds(horizontal)">
                                      <p:cBhvr>
                                        <p:cTn id="22" dur="500"/>
                                        <p:tgtEl>
                                          <p:spTgt spid="3307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803" name="Text Box 3"/>
          <p:cNvSpPr txBox="1">
            <a:spLocks noChangeArrowheads="1"/>
          </p:cNvSpPr>
          <p:nvPr/>
        </p:nvSpPr>
        <p:spPr bwMode="auto">
          <a:xfrm>
            <a:off x="190500" y="228600"/>
            <a:ext cx="3987800" cy="366713"/>
          </a:xfrm>
          <a:prstGeom prst="rect">
            <a:avLst/>
          </a:prstGeom>
          <a:solidFill>
            <a:srgbClr val="FFFF00"/>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800" b="1">
                <a:ea typeface="HGP創英角ﾎﾟｯﾌﾟ体" pitchFamily="50" charset="-128"/>
              </a:rPr>
              <a:t>（２）なぜ、良く使われるのか</a:t>
            </a:r>
          </a:p>
        </p:txBody>
      </p:sp>
      <p:grpSp>
        <p:nvGrpSpPr>
          <p:cNvPr id="332804" name="Group 4"/>
          <p:cNvGrpSpPr>
            <a:grpSpLocks/>
          </p:cNvGrpSpPr>
          <p:nvPr/>
        </p:nvGrpSpPr>
        <p:grpSpPr bwMode="auto">
          <a:xfrm>
            <a:off x="482600" y="800100"/>
            <a:ext cx="8470900" cy="2801938"/>
            <a:chOff x="304" y="504"/>
            <a:chExt cx="5336" cy="1765"/>
          </a:xfrm>
        </p:grpSpPr>
        <p:sp>
          <p:nvSpPr>
            <p:cNvPr id="332805" name="Rectangle 5"/>
            <p:cNvSpPr>
              <a:spLocks noChangeArrowheads="1"/>
            </p:cNvSpPr>
            <p:nvPr/>
          </p:nvSpPr>
          <p:spPr bwMode="auto">
            <a:xfrm>
              <a:off x="329" y="720"/>
              <a:ext cx="5211" cy="1549"/>
            </a:xfrm>
            <a:prstGeom prst="rect">
              <a:avLst/>
            </a:prstGeom>
            <a:noFill/>
            <a:ln>
              <a:noFill/>
            </a:ln>
            <a:effectLst/>
            <a:extLst>
              <a:ext uri="{909E8E84-426E-40DD-AFC4-6F175D3DCCD1}">
                <a14:hiddenFill xmlns:a14="http://schemas.microsoft.com/office/drawing/2010/main">
                  <a:solidFill>
                    <a:srgbClr val="CCEC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32806" name="Text Box 6"/>
            <p:cNvSpPr txBox="1">
              <a:spLocks noChangeArrowheads="1"/>
            </p:cNvSpPr>
            <p:nvPr/>
          </p:nvSpPr>
          <p:spPr bwMode="auto">
            <a:xfrm>
              <a:off x="304" y="504"/>
              <a:ext cx="5246" cy="231"/>
            </a:xfrm>
            <a:prstGeom prst="rect">
              <a:avLst/>
            </a:prstGeom>
            <a:solidFill>
              <a:srgbClr val="FF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800" b="1">
                  <a:latin typeface="ＭＳ Ｐゴシック" pitchFamily="50" charset="-128"/>
                </a:rPr>
                <a:t>1)</a:t>
              </a:r>
              <a:r>
                <a:rPr lang="ja-JP" altLang="en-US" sz="1800" b="1"/>
                <a:t>対策はひとつだけでなく、数多くあるということを理解できる、確認できる。</a:t>
              </a:r>
            </a:p>
          </p:txBody>
        </p:sp>
        <p:sp>
          <p:nvSpPr>
            <p:cNvPr id="332807" name="Text Box 7"/>
            <p:cNvSpPr txBox="1">
              <a:spLocks noChangeArrowheads="1"/>
            </p:cNvSpPr>
            <p:nvPr/>
          </p:nvSpPr>
          <p:spPr bwMode="auto">
            <a:xfrm>
              <a:off x="488" y="800"/>
              <a:ext cx="3040" cy="231"/>
            </a:xfrm>
            <a:prstGeom prst="rect">
              <a:avLst/>
            </a:prstGeom>
            <a:noFill/>
            <a:ln>
              <a:noFill/>
            </a:ln>
            <a:effectLst/>
            <a:extLst>
              <a:ext uri="{909E8E84-426E-40DD-AFC4-6F175D3DCCD1}">
                <a14:hiddenFill xmlns:a14="http://schemas.microsoft.com/office/drawing/2010/main">
                  <a:solidFill>
                    <a:srgbClr val="CCFFFF"/>
                  </a:solidFill>
                </a14:hiddenFill>
              </a:ext>
              <a:ext uri="{91240B29-F687-4F45-9708-019B960494DF}">
                <a14:hiddenLine xmlns:a14="http://schemas.microsoft.com/office/drawing/2010/main" w="12700">
                  <a:solidFill>
                    <a:srgbClr val="FFFF00"/>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b="1">
                  <a:solidFill>
                    <a:srgbClr val="000099"/>
                  </a:solidFill>
                </a:rPr>
                <a:t>［例えば］</a:t>
              </a:r>
              <a:r>
                <a:rPr lang="ja-JP" altLang="en-US" sz="1600" b="1">
                  <a:solidFill>
                    <a:srgbClr val="FF0000"/>
                  </a:solidFill>
                </a:rPr>
                <a:t>　</a:t>
              </a:r>
              <a:r>
                <a:rPr lang="ja-JP" altLang="en-US" sz="1800" b="1">
                  <a:solidFill>
                    <a:srgbClr val="FF0000"/>
                  </a:solidFill>
                </a:rPr>
                <a:t>静岡</a:t>
              </a:r>
              <a:r>
                <a:rPr lang="ja-JP" altLang="en-US" sz="1800" b="1"/>
                <a:t>から</a:t>
              </a:r>
              <a:r>
                <a:rPr lang="ja-JP" altLang="en-US" sz="1800" b="1">
                  <a:solidFill>
                    <a:srgbClr val="FF0000"/>
                  </a:solidFill>
                </a:rPr>
                <a:t>東京</a:t>
              </a:r>
              <a:r>
                <a:rPr lang="ja-JP" altLang="en-US" sz="1600" b="1"/>
                <a:t>に行く場合、その手段は</a:t>
              </a:r>
            </a:p>
          </p:txBody>
        </p:sp>
        <p:sp>
          <p:nvSpPr>
            <p:cNvPr id="332808" name="Text Box 8"/>
            <p:cNvSpPr txBox="1">
              <a:spLocks noChangeArrowheads="1"/>
            </p:cNvSpPr>
            <p:nvPr/>
          </p:nvSpPr>
          <p:spPr bwMode="auto">
            <a:xfrm>
              <a:off x="832" y="1152"/>
              <a:ext cx="4624" cy="212"/>
            </a:xfrm>
            <a:prstGeom prst="rect">
              <a:avLst/>
            </a:prstGeom>
            <a:noFill/>
            <a:ln>
              <a:noFill/>
            </a:ln>
            <a:effectLst/>
            <a:extLst>
              <a:ext uri="{909E8E84-426E-40DD-AFC4-6F175D3DCCD1}">
                <a14:hiddenFill xmlns:a14="http://schemas.microsoft.com/office/drawing/2010/main">
                  <a:solidFill>
                    <a:srgbClr val="CCFF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a:t>　</a:t>
              </a:r>
            </a:p>
          </p:txBody>
        </p:sp>
        <p:sp>
          <p:nvSpPr>
            <p:cNvPr id="332809" name="Text Box 9"/>
            <p:cNvSpPr txBox="1">
              <a:spLocks noChangeArrowheads="1"/>
            </p:cNvSpPr>
            <p:nvPr/>
          </p:nvSpPr>
          <p:spPr bwMode="auto">
            <a:xfrm>
              <a:off x="648" y="992"/>
              <a:ext cx="499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b="1">
                  <a:solidFill>
                    <a:srgbClr val="FF0000"/>
                  </a:solidFill>
                </a:rPr>
                <a:t>新幹線</a:t>
              </a:r>
              <a:r>
                <a:rPr lang="ja-JP" altLang="en-US" sz="1600" b="1"/>
                <a:t>・</a:t>
              </a:r>
              <a:r>
                <a:rPr lang="ja-JP" altLang="en-US" sz="1600" b="1">
                  <a:solidFill>
                    <a:srgbClr val="FF0000"/>
                  </a:solidFill>
                </a:rPr>
                <a:t>ＪＲ在来線</a:t>
              </a:r>
              <a:r>
                <a:rPr lang="ja-JP" altLang="en-US" sz="1600" b="1"/>
                <a:t>・</a:t>
              </a:r>
              <a:r>
                <a:rPr lang="ja-JP" altLang="en-US" sz="1600" b="1">
                  <a:solidFill>
                    <a:srgbClr val="FF0000"/>
                  </a:solidFill>
                </a:rPr>
                <a:t>高速バス</a:t>
              </a:r>
              <a:r>
                <a:rPr lang="ja-JP" altLang="en-US" sz="1600" b="1"/>
                <a:t>・</a:t>
              </a:r>
              <a:r>
                <a:rPr lang="ja-JP" altLang="en-US" sz="1600" b="1">
                  <a:solidFill>
                    <a:srgbClr val="FF0000"/>
                  </a:solidFill>
                </a:rPr>
                <a:t>自家用車</a:t>
              </a:r>
              <a:r>
                <a:rPr lang="ja-JP" altLang="en-US" sz="1600" b="1"/>
                <a:t>・</a:t>
              </a:r>
              <a:r>
                <a:rPr lang="ja-JP" altLang="en-US" sz="1600" b="1">
                  <a:solidFill>
                    <a:srgbClr val="FF0000"/>
                  </a:solidFill>
                </a:rPr>
                <a:t>ヘリコプター</a:t>
              </a:r>
              <a:r>
                <a:rPr lang="ja-JP" altLang="en-US" sz="1600" b="1"/>
                <a:t>・</a:t>
              </a:r>
              <a:r>
                <a:rPr lang="ja-JP" altLang="en-US" sz="1600" b="1">
                  <a:solidFill>
                    <a:srgbClr val="FF0000"/>
                  </a:solidFill>
                </a:rPr>
                <a:t>ヒッチハイク</a:t>
              </a:r>
              <a:r>
                <a:rPr lang="ja-JP" altLang="en-US" sz="1600" b="1"/>
                <a:t>等色々と考えられます。</a:t>
              </a:r>
            </a:p>
          </p:txBody>
        </p:sp>
        <p:sp>
          <p:nvSpPr>
            <p:cNvPr id="332810" name="Text Box 10"/>
            <p:cNvSpPr txBox="1">
              <a:spLocks noChangeArrowheads="1"/>
            </p:cNvSpPr>
            <p:nvPr/>
          </p:nvSpPr>
          <p:spPr bwMode="auto">
            <a:xfrm>
              <a:off x="356" y="1265"/>
              <a:ext cx="4696" cy="212"/>
            </a:xfrm>
            <a:prstGeom prst="rect">
              <a:avLst/>
            </a:prstGeom>
            <a:noFill/>
            <a:ln>
              <a:noFill/>
            </a:ln>
            <a:effectLst/>
            <a:extLst>
              <a:ext uri="{909E8E84-426E-40DD-AFC4-6F175D3DCCD1}">
                <a14:hiddenFill xmlns:a14="http://schemas.microsoft.com/office/drawing/2010/main">
                  <a:solidFill>
                    <a:srgbClr val="CCFF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a:t>　</a:t>
              </a:r>
              <a:r>
                <a:rPr lang="ja-JP" altLang="en-US" sz="1600" b="1"/>
                <a:t>“</a:t>
              </a:r>
              <a:r>
                <a:rPr lang="ja-JP" altLang="en-US" sz="1600" b="1" u="sng"/>
                <a:t>○○部品の誤組付けをなくす</a:t>
              </a:r>
              <a:r>
                <a:rPr lang="ja-JP" altLang="en-US" sz="1600" b="1"/>
                <a:t>”という場合</a:t>
              </a:r>
            </a:p>
          </p:txBody>
        </p:sp>
        <p:sp>
          <p:nvSpPr>
            <p:cNvPr id="332811" name="Text Box 11"/>
            <p:cNvSpPr txBox="1">
              <a:spLocks noChangeArrowheads="1"/>
            </p:cNvSpPr>
            <p:nvPr/>
          </p:nvSpPr>
          <p:spPr bwMode="auto">
            <a:xfrm>
              <a:off x="935" y="1462"/>
              <a:ext cx="2123"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b="1"/>
                <a:t>①</a:t>
              </a:r>
              <a:r>
                <a:rPr lang="ja-JP" altLang="en-US" sz="1600" b="1"/>
                <a:t>部品の表示方法を変える</a:t>
              </a:r>
              <a:r>
                <a:rPr lang="ja-JP" altLang="en-US" sz="1600"/>
                <a:t>。　</a:t>
              </a:r>
            </a:p>
          </p:txBody>
        </p:sp>
        <p:sp>
          <p:nvSpPr>
            <p:cNvPr id="332812" name="Text Box 12"/>
            <p:cNvSpPr txBox="1">
              <a:spLocks noChangeArrowheads="1"/>
            </p:cNvSpPr>
            <p:nvPr/>
          </p:nvSpPr>
          <p:spPr bwMode="auto">
            <a:xfrm>
              <a:off x="935" y="1657"/>
              <a:ext cx="1544"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b="1"/>
                <a:t>②</a:t>
              </a:r>
              <a:r>
                <a:rPr lang="ja-JP" altLang="en-US" sz="1600" b="1"/>
                <a:t>置き場所の変更</a:t>
              </a:r>
              <a:r>
                <a:rPr lang="ja-JP" altLang="en-US" sz="1600"/>
                <a:t>。　</a:t>
              </a:r>
            </a:p>
          </p:txBody>
        </p:sp>
        <p:sp>
          <p:nvSpPr>
            <p:cNvPr id="332813" name="Text Box 13"/>
            <p:cNvSpPr txBox="1">
              <a:spLocks noChangeArrowheads="1"/>
            </p:cNvSpPr>
            <p:nvPr/>
          </p:nvSpPr>
          <p:spPr bwMode="auto">
            <a:xfrm>
              <a:off x="935" y="1852"/>
              <a:ext cx="1424"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b="1"/>
                <a:t>③</a:t>
              </a:r>
              <a:r>
                <a:rPr lang="ja-JP" altLang="en-US" sz="1600" b="1"/>
                <a:t>作業順序の変更</a:t>
              </a:r>
              <a:r>
                <a:rPr lang="ja-JP" altLang="en-US" sz="1600"/>
                <a:t>。　</a:t>
              </a:r>
            </a:p>
          </p:txBody>
        </p:sp>
        <p:sp>
          <p:nvSpPr>
            <p:cNvPr id="332814" name="Text Box 14"/>
            <p:cNvSpPr txBox="1">
              <a:spLocks noChangeArrowheads="1"/>
            </p:cNvSpPr>
            <p:nvPr/>
          </p:nvSpPr>
          <p:spPr bwMode="auto">
            <a:xfrm>
              <a:off x="935" y="2047"/>
              <a:ext cx="165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b="1"/>
                <a:t>④</a:t>
              </a:r>
              <a:r>
                <a:rPr lang="ja-JP" altLang="en-US" sz="1600" b="1"/>
                <a:t>組付け指示票の変更</a:t>
              </a:r>
              <a:r>
                <a:rPr lang="ja-JP" altLang="en-US" sz="1600"/>
                <a:t>。　</a:t>
              </a:r>
            </a:p>
          </p:txBody>
        </p:sp>
        <p:sp>
          <p:nvSpPr>
            <p:cNvPr id="332815" name="Text Box 15"/>
            <p:cNvSpPr txBox="1">
              <a:spLocks noChangeArrowheads="1"/>
            </p:cNvSpPr>
            <p:nvPr/>
          </p:nvSpPr>
          <p:spPr bwMode="auto">
            <a:xfrm>
              <a:off x="2056" y="1367"/>
              <a:ext cx="744"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endParaRPr lang="ja-JP" altLang="ja-JP" sz="1400" b="1"/>
            </a:p>
          </p:txBody>
        </p:sp>
        <p:pic>
          <p:nvPicPr>
            <p:cNvPr id="332816" name="Picture 1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28" y="1228"/>
              <a:ext cx="1498" cy="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32817" name="Text Box 17"/>
            <p:cNvSpPr txBox="1">
              <a:spLocks noChangeArrowheads="1"/>
            </p:cNvSpPr>
            <p:nvPr/>
          </p:nvSpPr>
          <p:spPr bwMode="auto">
            <a:xfrm>
              <a:off x="3611" y="1198"/>
              <a:ext cx="449" cy="152"/>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900">
                  <a:ea typeface="HG創英角ﾎﾟｯﾌﾟ体" pitchFamily="49" charset="-128"/>
                </a:rPr>
                <a:t>ゴール</a:t>
              </a:r>
            </a:p>
          </p:txBody>
        </p:sp>
      </p:grpSp>
      <p:grpSp>
        <p:nvGrpSpPr>
          <p:cNvPr id="332818" name="Group 18"/>
          <p:cNvGrpSpPr>
            <a:grpSpLocks/>
          </p:cNvGrpSpPr>
          <p:nvPr/>
        </p:nvGrpSpPr>
        <p:grpSpPr bwMode="auto">
          <a:xfrm>
            <a:off x="482600" y="4244975"/>
            <a:ext cx="8372475" cy="2132013"/>
            <a:chOff x="304" y="2674"/>
            <a:chExt cx="5274" cy="1343"/>
          </a:xfrm>
        </p:grpSpPr>
        <p:grpSp>
          <p:nvGrpSpPr>
            <p:cNvPr id="332819" name="Group 19"/>
            <p:cNvGrpSpPr>
              <a:grpSpLocks/>
            </p:cNvGrpSpPr>
            <p:nvPr/>
          </p:nvGrpSpPr>
          <p:grpSpPr bwMode="auto">
            <a:xfrm>
              <a:off x="304" y="3248"/>
              <a:ext cx="3512" cy="652"/>
              <a:chOff x="304" y="3248"/>
              <a:chExt cx="3512" cy="652"/>
            </a:xfrm>
          </p:grpSpPr>
          <p:sp>
            <p:nvSpPr>
              <p:cNvPr id="332820" name="Text Box 20"/>
              <p:cNvSpPr txBox="1">
                <a:spLocks noChangeArrowheads="1"/>
              </p:cNvSpPr>
              <p:nvPr/>
            </p:nvSpPr>
            <p:spPr bwMode="auto">
              <a:xfrm>
                <a:off x="304" y="3248"/>
                <a:ext cx="3512" cy="231"/>
              </a:xfrm>
              <a:prstGeom prst="rect">
                <a:avLst/>
              </a:prstGeom>
              <a:solidFill>
                <a:srgbClr val="FF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800" b="1">
                    <a:latin typeface="ＭＳ Ｐゴシック" pitchFamily="50" charset="-128"/>
                  </a:rPr>
                  <a:t>3)</a:t>
                </a:r>
                <a:r>
                  <a:rPr lang="ja-JP" altLang="en-US" sz="1800" b="1">
                    <a:latin typeface="ＭＳ Ｐゴシック" pitchFamily="50" charset="-128"/>
                  </a:rPr>
                  <a:t>上司</a:t>
                </a:r>
                <a:r>
                  <a:rPr lang="ja-JP" altLang="en-US" sz="1800" b="1"/>
                  <a:t>や関係者に対し、説得力がある。</a:t>
                </a:r>
              </a:p>
            </p:txBody>
          </p:sp>
          <p:sp>
            <p:nvSpPr>
              <p:cNvPr id="332821" name="Text Box 21"/>
              <p:cNvSpPr txBox="1">
                <a:spLocks noChangeArrowheads="1"/>
              </p:cNvSpPr>
              <p:nvPr/>
            </p:nvSpPr>
            <p:spPr bwMode="auto">
              <a:xfrm>
                <a:off x="810" y="3534"/>
                <a:ext cx="2994" cy="366"/>
              </a:xfrm>
              <a:prstGeom prst="rect">
                <a:avLst/>
              </a:prstGeom>
              <a:noFill/>
              <a:ln>
                <a:noFill/>
              </a:ln>
              <a:effectLst/>
              <a:extLst>
                <a:ext uri="{909E8E84-426E-40DD-AFC4-6F175D3DCCD1}">
                  <a14:hiddenFill xmlns:a14="http://schemas.microsoft.com/office/drawing/2010/main">
                    <a:solidFill>
                      <a:srgbClr val="CCEC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b="1"/>
                  <a:t>上記の①、②により理論的に正しい「系統図」が出来るので、よりよい対策案であることの証明になる。　</a:t>
                </a:r>
              </a:p>
            </p:txBody>
          </p:sp>
        </p:grpSp>
        <p:pic>
          <p:nvPicPr>
            <p:cNvPr id="332822" name="Picture 2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74" y="2674"/>
              <a:ext cx="1704" cy="13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332823" name="Group 23"/>
          <p:cNvGrpSpPr>
            <a:grpSpLocks/>
          </p:cNvGrpSpPr>
          <p:nvPr/>
        </p:nvGrpSpPr>
        <p:grpSpPr bwMode="auto">
          <a:xfrm>
            <a:off x="536575" y="3678238"/>
            <a:ext cx="6234113" cy="1390650"/>
            <a:chOff x="338" y="2317"/>
            <a:chExt cx="3927" cy="876"/>
          </a:xfrm>
        </p:grpSpPr>
        <p:sp>
          <p:nvSpPr>
            <p:cNvPr id="332824" name="Text Box 24"/>
            <p:cNvSpPr txBox="1">
              <a:spLocks noChangeArrowheads="1"/>
            </p:cNvSpPr>
            <p:nvPr/>
          </p:nvSpPr>
          <p:spPr bwMode="auto">
            <a:xfrm>
              <a:off x="338" y="2317"/>
              <a:ext cx="3927" cy="231"/>
            </a:xfrm>
            <a:prstGeom prst="rect">
              <a:avLst/>
            </a:prstGeom>
            <a:solidFill>
              <a:srgbClr val="FF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800" b="1">
                  <a:latin typeface="ＭＳ Ｐゴシック" pitchFamily="50" charset="-128"/>
                </a:rPr>
                <a:t>2)</a:t>
              </a:r>
              <a:r>
                <a:rPr lang="ja-JP" altLang="en-US" sz="1800" b="1"/>
                <a:t>メンバー全員で話し合うことにより、ヌケやモレがなくなる。</a:t>
              </a:r>
            </a:p>
          </p:txBody>
        </p:sp>
        <p:sp>
          <p:nvSpPr>
            <p:cNvPr id="332825" name="Text Box 25"/>
            <p:cNvSpPr txBox="1">
              <a:spLocks noChangeArrowheads="1"/>
            </p:cNvSpPr>
            <p:nvPr/>
          </p:nvSpPr>
          <p:spPr bwMode="auto">
            <a:xfrm>
              <a:off x="853" y="2579"/>
              <a:ext cx="1157" cy="212"/>
            </a:xfrm>
            <a:prstGeom prst="rect">
              <a:avLst/>
            </a:prstGeom>
            <a:noFill/>
            <a:ln>
              <a:noFill/>
            </a:ln>
            <a:effectLst/>
            <a:extLst>
              <a:ext uri="{909E8E84-426E-40DD-AFC4-6F175D3DCCD1}">
                <a14:hiddenFill xmlns:a14="http://schemas.microsoft.com/office/drawing/2010/main">
                  <a:solidFill>
                    <a:srgbClr val="CCEC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b="1"/>
                <a:t>　①</a:t>
              </a:r>
              <a:r>
                <a:rPr lang="ja-JP" altLang="en-US" sz="1600" b="1">
                  <a:solidFill>
                    <a:srgbClr val="FF6600"/>
                  </a:solidFill>
                </a:rPr>
                <a:t>色々な角度</a:t>
              </a:r>
              <a:r>
                <a:rPr lang="ja-JP" altLang="en-US" sz="1600"/>
                <a:t>　</a:t>
              </a:r>
            </a:p>
          </p:txBody>
        </p:sp>
        <p:sp>
          <p:nvSpPr>
            <p:cNvPr id="332826" name="Text Box 26"/>
            <p:cNvSpPr txBox="1">
              <a:spLocks noChangeArrowheads="1"/>
            </p:cNvSpPr>
            <p:nvPr/>
          </p:nvSpPr>
          <p:spPr bwMode="auto">
            <a:xfrm>
              <a:off x="858" y="2775"/>
              <a:ext cx="746" cy="212"/>
            </a:xfrm>
            <a:prstGeom prst="rect">
              <a:avLst/>
            </a:prstGeom>
            <a:noFill/>
            <a:ln>
              <a:noFill/>
            </a:ln>
            <a:effectLst/>
            <a:extLst>
              <a:ext uri="{909E8E84-426E-40DD-AFC4-6F175D3DCCD1}">
                <a14:hiddenFill xmlns:a14="http://schemas.microsoft.com/office/drawing/2010/main">
                  <a:solidFill>
                    <a:srgbClr val="CCEC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b="1"/>
                <a:t>　②</a:t>
              </a:r>
              <a:r>
                <a:rPr lang="ja-JP" altLang="en-US" sz="1600" b="1">
                  <a:solidFill>
                    <a:srgbClr val="FF6600"/>
                  </a:solidFill>
                </a:rPr>
                <a:t>立場</a:t>
              </a:r>
              <a:r>
                <a:rPr lang="ja-JP" altLang="en-US" sz="1600"/>
                <a:t>　</a:t>
              </a:r>
            </a:p>
          </p:txBody>
        </p:sp>
        <p:sp>
          <p:nvSpPr>
            <p:cNvPr id="332827" name="Text Box 27"/>
            <p:cNvSpPr txBox="1">
              <a:spLocks noChangeArrowheads="1"/>
            </p:cNvSpPr>
            <p:nvPr/>
          </p:nvSpPr>
          <p:spPr bwMode="auto">
            <a:xfrm>
              <a:off x="860" y="2981"/>
              <a:ext cx="754" cy="212"/>
            </a:xfrm>
            <a:prstGeom prst="rect">
              <a:avLst/>
            </a:prstGeom>
            <a:noFill/>
            <a:ln>
              <a:noFill/>
            </a:ln>
            <a:effectLst/>
            <a:extLst>
              <a:ext uri="{909E8E84-426E-40DD-AFC4-6F175D3DCCD1}">
                <a14:hiddenFill xmlns:a14="http://schemas.microsoft.com/office/drawing/2010/main">
                  <a:solidFill>
                    <a:srgbClr val="CCEC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b="1"/>
                <a:t>　③</a:t>
              </a:r>
              <a:r>
                <a:rPr lang="ja-JP" altLang="en-US" sz="1600" b="1">
                  <a:solidFill>
                    <a:srgbClr val="FF6600"/>
                  </a:solidFill>
                </a:rPr>
                <a:t>知識</a:t>
              </a:r>
              <a:r>
                <a:rPr lang="ja-JP" altLang="en-US" sz="1600"/>
                <a:t>　</a:t>
              </a:r>
            </a:p>
          </p:txBody>
        </p:sp>
        <p:sp>
          <p:nvSpPr>
            <p:cNvPr id="332828" name="Text Box 28"/>
            <p:cNvSpPr txBox="1">
              <a:spLocks noChangeArrowheads="1"/>
            </p:cNvSpPr>
            <p:nvPr/>
          </p:nvSpPr>
          <p:spPr bwMode="auto">
            <a:xfrm>
              <a:off x="2371" y="2779"/>
              <a:ext cx="1471" cy="212"/>
            </a:xfrm>
            <a:prstGeom prst="rect">
              <a:avLst/>
            </a:prstGeom>
            <a:noFill/>
            <a:ln>
              <a:noFill/>
            </a:ln>
            <a:effectLst/>
            <a:extLst>
              <a:ext uri="{909E8E84-426E-40DD-AFC4-6F175D3DCCD1}">
                <a14:hiddenFill xmlns:a14="http://schemas.microsoft.com/office/drawing/2010/main">
                  <a:solidFill>
                    <a:srgbClr val="CCEC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b="1"/>
                <a:t>ヌケ・モレが少なくなる。</a:t>
              </a:r>
            </a:p>
          </p:txBody>
        </p:sp>
        <p:sp>
          <p:nvSpPr>
            <p:cNvPr id="332829" name="AutoShape 29"/>
            <p:cNvSpPr>
              <a:spLocks noChangeArrowheads="1"/>
            </p:cNvSpPr>
            <p:nvPr/>
          </p:nvSpPr>
          <p:spPr bwMode="auto">
            <a:xfrm>
              <a:off x="2031" y="2676"/>
              <a:ext cx="294" cy="418"/>
            </a:xfrm>
            <a:prstGeom prst="notchedRightArrow">
              <a:avLst>
                <a:gd name="adj1" fmla="val 50000"/>
                <a:gd name="adj2" fmla="val 25000"/>
              </a:avLst>
            </a:prstGeom>
            <a:solidFill>
              <a:schemeClr val="accent1"/>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332830" name="Text Box 30"/>
          <p:cNvSpPr txBox="1">
            <a:spLocks noChangeArrowheads="1"/>
          </p:cNvSpPr>
          <p:nvPr/>
        </p:nvSpPr>
        <p:spPr bwMode="auto">
          <a:xfrm>
            <a:off x="8405813" y="100013"/>
            <a:ext cx="7381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a:t>P</a:t>
            </a:r>
            <a:r>
              <a:rPr lang="ja-JP" altLang="en-US" sz="1600"/>
              <a:t>６７</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332823"/>
                                        </p:tgtEl>
                                        <p:attrNameLst>
                                          <p:attrName>style.visibility</p:attrName>
                                        </p:attrNameLst>
                                      </p:cBhvr>
                                      <p:to>
                                        <p:strVal val="visible"/>
                                      </p:to>
                                    </p:set>
                                    <p:animEffect transition="in" filter="blinds(horizontal)">
                                      <p:cBhvr>
                                        <p:cTn id="7" dur="500"/>
                                        <p:tgtEl>
                                          <p:spTgt spid="33282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332818"/>
                                        </p:tgtEl>
                                        <p:attrNameLst>
                                          <p:attrName>style.visibility</p:attrName>
                                        </p:attrNameLst>
                                      </p:cBhvr>
                                      <p:to>
                                        <p:strVal val="visible"/>
                                      </p:to>
                                    </p:set>
                                    <p:animEffect transition="in" filter="blinds(horizontal)">
                                      <p:cBhvr>
                                        <p:cTn id="12" dur="500"/>
                                        <p:tgtEl>
                                          <p:spTgt spid="3328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4850" name="Text Box 2"/>
          <p:cNvSpPr txBox="1">
            <a:spLocks noChangeArrowheads="1"/>
          </p:cNvSpPr>
          <p:nvPr/>
        </p:nvSpPr>
        <p:spPr bwMode="auto">
          <a:xfrm>
            <a:off x="781050" y="1130300"/>
            <a:ext cx="7056438" cy="457200"/>
          </a:xfrm>
          <a:prstGeom prst="rect">
            <a:avLst/>
          </a:prstGeom>
          <a:solidFill>
            <a:srgbClr val="FFFF66"/>
          </a:solidFill>
          <a:ln>
            <a:noFill/>
          </a:ln>
          <a:effectLst/>
          <a:extLst>
            <a:ext uri="{91240B29-F687-4F45-9708-019B960494DF}">
              <a14:hiddenLine xmlns:a14="http://schemas.microsoft.com/office/drawing/2010/main" w="12700" cap="rnd">
                <a:solidFill>
                  <a:srgbClr val="FF0000"/>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a:ea typeface="HGP創英角ｺﾞｼｯｸUB" pitchFamily="50" charset="-128"/>
              </a:rPr>
              <a:t>手順１． テーマの選定（作成する目的を明確にする）</a:t>
            </a:r>
          </a:p>
        </p:txBody>
      </p:sp>
      <p:sp>
        <p:nvSpPr>
          <p:cNvPr id="334851" name="Text Box 3"/>
          <p:cNvSpPr txBox="1">
            <a:spLocks noChangeArrowheads="1"/>
          </p:cNvSpPr>
          <p:nvPr/>
        </p:nvSpPr>
        <p:spPr bwMode="auto">
          <a:xfrm>
            <a:off x="781050" y="1855788"/>
            <a:ext cx="5661025" cy="457200"/>
          </a:xfrm>
          <a:prstGeom prst="rect">
            <a:avLst/>
          </a:prstGeom>
          <a:solidFill>
            <a:srgbClr val="FFFF66"/>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a:ea typeface="HGP創英角ｺﾞｼｯｸUB" pitchFamily="50" charset="-128"/>
              </a:rPr>
              <a:t>手順２． 基本目的と制約条件の明確化</a:t>
            </a:r>
          </a:p>
        </p:txBody>
      </p:sp>
      <p:sp>
        <p:nvSpPr>
          <p:cNvPr id="334852" name="Text Box 4"/>
          <p:cNvSpPr txBox="1">
            <a:spLocks noChangeArrowheads="1"/>
          </p:cNvSpPr>
          <p:nvPr/>
        </p:nvSpPr>
        <p:spPr bwMode="auto">
          <a:xfrm>
            <a:off x="781050" y="3309938"/>
            <a:ext cx="3506788" cy="457200"/>
          </a:xfrm>
          <a:prstGeom prst="rect">
            <a:avLst/>
          </a:prstGeom>
          <a:solidFill>
            <a:srgbClr val="FFFF66"/>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a:latin typeface="HGP創英角ｺﾞｼｯｸUB" pitchFamily="50" charset="-128"/>
                <a:ea typeface="HGP創英角ｺﾞｼｯｸUB" pitchFamily="50" charset="-128"/>
              </a:rPr>
              <a:t>手順４． ２次手段の抽出</a:t>
            </a:r>
          </a:p>
        </p:txBody>
      </p:sp>
      <p:sp>
        <p:nvSpPr>
          <p:cNvPr id="334853" name="Text Box 5"/>
          <p:cNvSpPr txBox="1">
            <a:spLocks noChangeArrowheads="1"/>
          </p:cNvSpPr>
          <p:nvPr/>
        </p:nvSpPr>
        <p:spPr bwMode="auto">
          <a:xfrm>
            <a:off x="781050" y="2582863"/>
            <a:ext cx="3506788" cy="457200"/>
          </a:xfrm>
          <a:prstGeom prst="rect">
            <a:avLst/>
          </a:prstGeom>
          <a:solidFill>
            <a:srgbClr val="FFFF66"/>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a:latin typeface="HGP創英角ｺﾞｼｯｸUB" pitchFamily="50" charset="-128"/>
                <a:ea typeface="HGP創英角ｺﾞｼｯｸUB" pitchFamily="50" charset="-128"/>
              </a:rPr>
              <a:t>手順３． １次手段の抽出</a:t>
            </a:r>
            <a:endParaRPr lang="ja-JP" altLang="en-US">
              <a:effectLst>
                <a:outerShdw blurRad="38100" dist="38100" dir="2700000" algn="tl">
                  <a:srgbClr val="FFFFFF"/>
                </a:outerShdw>
              </a:effectLst>
              <a:latin typeface="HGP創英角ｺﾞｼｯｸUB" pitchFamily="50" charset="-128"/>
              <a:ea typeface="HGP創英角ｺﾞｼｯｸUB" pitchFamily="50" charset="-128"/>
            </a:endParaRPr>
          </a:p>
        </p:txBody>
      </p:sp>
      <p:pic>
        <p:nvPicPr>
          <p:cNvPr id="334854"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81813" y="5149850"/>
            <a:ext cx="2012950" cy="1358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34855" name="Text Box 7"/>
          <p:cNvSpPr txBox="1">
            <a:spLocks noChangeArrowheads="1"/>
          </p:cNvSpPr>
          <p:nvPr/>
        </p:nvSpPr>
        <p:spPr bwMode="auto">
          <a:xfrm>
            <a:off x="781050" y="4037013"/>
            <a:ext cx="4267200" cy="457200"/>
          </a:xfrm>
          <a:prstGeom prst="rect">
            <a:avLst/>
          </a:prstGeom>
          <a:solidFill>
            <a:srgbClr val="FFFF66"/>
          </a:solidFill>
          <a:ln>
            <a:noFill/>
          </a:ln>
          <a:effectLst/>
          <a:extLst>
            <a:ext uri="{91240B29-F687-4F45-9708-019B960494DF}">
              <a14:hiddenLine xmlns:a14="http://schemas.microsoft.com/office/drawing/2010/main" w="12700" cap="rnd">
                <a:solidFill>
                  <a:srgbClr val="FF0000"/>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a:latin typeface="HGP創英角ｺﾞｼｯｸUB" pitchFamily="50" charset="-128"/>
                <a:ea typeface="HGP創英角ｺﾞｼｯｸUB" pitchFamily="50" charset="-128"/>
              </a:rPr>
              <a:t>手順５． ３次・４次手段の抽出</a:t>
            </a:r>
          </a:p>
        </p:txBody>
      </p:sp>
      <p:sp>
        <p:nvSpPr>
          <p:cNvPr id="334856" name="Text Box 8"/>
          <p:cNvSpPr txBox="1">
            <a:spLocks noChangeArrowheads="1"/>
          </p:cNvSpPr>
          <p:nvPr/>
        </p:nvSpPr>
        <p:spPr bwMode="auto">
          <a:xfrm>
            <a:off x="781050" y="4764088"/>
            <a:ext cx="5072063" cy="457200"/>
          </a:xfrm>
          <a:prstGeom prst="rect">
            <a:avLst/>
          </a:prstGeom>
          <a:solidFill>
            <a:srgbClr val="FFFF66"/>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a:latin typeface="HGP創英角ｺﾞｼｯｸUB" pitchFamily="50" charset="-128"/>
                <a:ea typeface="HGP創英角ｺﾞｼｯｸUB" pitchFamily="50" charset="-128"/>
              </a:rPr>
              <a:t>手順６． 目的達成の可能性確認</a:t>
            </a:r>
          </a:p>
        </p:txBody>
      </p:sp>
      <p:pic>
        <p:nvPicPr>
          <p:cNvPr id="334857" name="Picture 9" descr="2-B-00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78500" y="2576513"/>
            <a:ext cx="2868613" cy="1924050"/>
          </a:xfrm>
          <a:prstGeom prst="rect">
            <a:avLst/>
          </a:prstGeom>
          <a:noFill/>
          <a:extLst>
            <a:ext uri="{909E8E84-426E-40DD-AFC4-6F175D3DCCD1}">
              <a14:hiddenFill xmlns:a14="http://schemas.microsoft.com/office/drawing/2010/main">
                <a:solidFill>
                  <a:srgbClr val="FFFFFF"/>
                </a:solidFill>
              </a14:hiddenFill>
            </a:ext>
          </a:extLst>
        </p:spPr>
      </p:pic>
      <p:sp>
        <p:nvSpPr>
          <p:cNvPr id="334858" name="Text Box 10"/>
          <p:cNvSpPr txBox="1">
            <a:spLocks noChangeArrowheads="1"/>
          </p:cNvSpPr>
          <p:nvPr/>
        </p:nvSpPr>
        <p:spPr bwMode="auto">
          <a:xfrm>
            <a:off x="258763" y="279400"/>
            <a:ext cx="6143625" cy="469900"/>
          </a:xfrm>
          <a:prstGeom prst="rect">
            <a:avLst/>
          </a:prstGeom>
          <a:solidFill>
            <a:srgbClr val="FF99FF"/>
          </a:solidFill>
          <a:ln w="12700">
            <a:solidFill>
              <a:srgbClr val="FFC1C1"/>
            </a:solidFill>
            <a:miter lim="800000"/>
            <a:headEnd type="none" w="sm" len="sm"/>
            <a:tailEnd type="none" w="sm" len="sm"/>
          </a:ln>
          <a:effectLst>
            <a:outerShdw dist="107763" dir="2700000" algn="ctr" rotWithShape="0">
              <a:schemeClr val="bg2">
                <a:alpha val="50000"/>
              </a:schemeClr>
            </a:outerShdw>
          </a:effec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fontAlgn="ctr"/>
            <a:r>
              <a:rPr lang="ja-JP" altLang="en-US" b="1">
                <a:effectLst>
                  <a:outerShdw blurRad="38100" dist="38100" dir="2700000" algn="tl">
                    <a:srgbClr val="FFFFFF"/>
                  </a:outerShdw>
                </a:effectLst>
                <a:ea typeface="HG創英角ﾎﾟｯﾌﾟ体" pitchFamily="49" charset="-128"/>
              </a:rPr>
              <a:t>４－</a:t>
            </a:r>
            <a:r>
              <a:rPr lang="en-US" altLang="ja-JP" b="1">
                <a:effectLst>
                  <a:outerShdw blurRad="38100" dist="38100" dir="2700000" algn="tl">
                    <a:srgbClr val="FFFFFF"/>
                  </a:outerShdw>
                </a:effectLst>
                <a:ea typeface="HG創英角ﾎﾟｯﾌﾟ体" pitchFamily="49" charset="-128"/>
              </a:rPr>
              <a:t>1. </a:t>
            </a:r>
            <a:r>
              <a:rPr lang="ja-JP" altLang="en-US" b="1">
                <a:effectLst>
                  <a:outerShdw blurRad="38100" dist="38100" dir="2700000" algn="tl">
                    <a:srgbClr val="FFFFFF"/>
                  </a:outerShdw>
                </a:effectLst>
                <a:ea typeface="HG創英角ﾎﾟｯﾌﾟ体" pitchFamily="49" charset="-128"/>
              </a:rPr>
              <a:t>系統図（方策展開型）の作成手順</a:t>
            </a:r>
          </a:p>
        </p:txBody>
      </p:sp>
      <p:sp>
        <p:nvSpPr>
          <p:cNvPr id="334859" name="Text Box 11"/>
          <p:cNvSpPr txBox="1">
            <a:spLocks noChangeArrowheads="1"/>
          </p:cNvSpPr>
          <p:nvPr/>
        </p:nvSpPr>
        <p:spPr bwMode="auto">
          <a:xfrm>
            <a:off x="746125" y="5491163"/>
            <a:ext cx="5565775" cy="457200"/>
          </a:xfrm>
          <a:prstGeom prst="rect">
            <a:avLst/>
          </a:prstGeom>
          <a:solidFill>
            <a:srgbClr val="FFFF66"/>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a:solidFill>
                  <a:srgbClr val="0000FF"/>
                </a:solidFill>
                <a:latin typeface="HGP創英角ｺﾞｼｯｸUB" pitchFamily="50" charset="-128"/>
                <a:ea typeface="HGP創英角ｺﾞｼｯｸUB" pitchFamily="50" charset="-128"/>
              </a:rPr>
              <a:t>手順７． 最適手段の選定と結論の要約</a:t>
            </a:r>
          </a:p>
        </p:txBody>
      </p:sp>
      <p:sp>
        <p:nvSpPr>
          <p:cNvPr id="334860" name="AutoShape 12"/>
          <p:cNvSpPr>
            <a:spLocks noChangeArrowheads="1"/>
          </p:cNvSpPr>
          <p:nvPr/>
        </p:nvSpPr>
        <p:spPr bwMode="auto">
          <a:xfrm>
            <a:off x="895350" y="1608138"/>
            <a:ext cx="555625" cy="115887"/>
          </a:xfrm>
          <a:prstGeom prst="downArrow">
            <a:avLst>
              <a:gd name="adj1" fmla="val 50000"/>
              <a:gd name="adj2" fmla="val 25000"/>
            </a:avLst>
          </a:prstGeom>
          <a:solidFill>
            <a:schemeClr val="accent1"/>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34861" name="AutoShape 13"/>
          <p:cNvSpPr>
            <a:spLocks noChangeArrowheads="1"/>
          </p:cNvSpPr>
          <p:nvPr/>
        </p:nvSpPr>
        <p:spPr bwMode="auto">
          <a:xfrm>
            <a:off x="895350" y="2344738"/>
            <a:ext cx="555625" cy="115887"/>
          </a:xfrm>
          <a:prstGeom prst="downArrow">
            <a:avLst>
              <a:gd name="adj1" fmla="val 50000"/>
              <a:gd name="adj2" fmla="val 25000"/>
            </a:avLst>
          </a:prstGeom>
          <a:solidFill>
            <a:schemeClr val="accent1"/>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34862" name="AutoShape 14"/>
          <p:cNvSpPr>
            <a:spLocks noChangeArrowheads="1"/>
          </p:cNvSpPr>
          <p:nvPr/>
        </p:nvSpPr>
        <p:spPr bwMode="auto">
          <a:xfrm>
            <a:off x="895350" y="3081338"/>
            <a:ext cx="555625" cy="115887"/>
          </a:xfrm>
          <a:prstGeom prst="downArrow">
            <a:avLst>
              <a:gd name="adj1" fmla="val 50000"/>
              <a:gd name="adj2" fmla="val 25000"/>
            </a:avLst>
          </a:prstGeom>
          <a:solidFill>
            <a:schemeClr val="accent1"/>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34863" name="AutoShape 15"/>
          <p:cNvSpPr>
            <a:spLocks noChangeArrowheads="1"/>
          </p:cNvSpPr>
          <p:nvPr/>
        </p:nvSpPr>
        <p:spPr bwMode="auto">
          <a:xfrm>
            <a:off x="895350" y="3817938"/>
            <a:ext cx="555625" cy="115887"/>
          </a:xfrm>
          <a:prstGeom prst="downArrow">
            <a:avLst>
              <a:gd name="adj1" fmla="val 50000"/>
              <a:gd name="adj2" fmla="val 25000"/>
            </a:avLst>
          </a:prstGeom>
          <a:solidFill>
            <a:schemeClr val="accent1"/>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34864" name="AutoShape 16"/>
          <p:cNvSpPr>
            <a:spLocks noChangeArrowheads="1"/>
          </p:cNvSpPr>
          <p:nvPr/>
        </p:nvSpPr>
        <p:spPr bwMode="auto">
          <a:xfrm>
            <a:off x="895350" y="4554538"/>
            <a:ext cx="555625" cy="115887"/>
          </a:xfrm>
          <a:prstGeom prst="downArrow">
            <a:avLst>
              <a:gd name="adj1" fmla="val 50000"/>
              <a:gd name="adj2" fmla="val 25000"/>
            </a:avLst>
          </a:prstGeom>
          <a:solidFill>
            <a:schemeClr val="accent1"/>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34865" name="AutoShape 17"/>
          <p:cNvSpPr>
            <a:spLocks noChangeArrowheads="1"/>
          </p:cNvSpPr>
          <p:nvPr/>
        </p:nvSpPr>
        <p:spPr bwMode="auto">
          <a:xfrm>
            <a:off x="895350" y="5291138"/>
            <a:ext cx="555625" cy="115887"/>
          </a:xfrm>
          <a:prstGeom prst="downArrow">
            <a:avLst>
              <a:gd name="adj1" fmla="val 50000"/>
              <a:gd name="adj2" fmla="val 25000"/>
            </a:avLst>
          </a:prstGeom>
          <a:solidFill>
            <a:schemeClr val="accent1"/>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34867" name="Text Box 19"/>
          <p:cNvSpPr txBox="1">
            <a:spLocks noChangeArrowheads="1"/>
          </p:cNvSpPr>
          <p:nvPr/>
        </p:nvSpPr>
        <p:spPr bwMode="auto">
          <a:xfrm>
            <a:off x="8405813" y="100013"/>
            <a:ext cx="7381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a:t>P</a:t>
            </a:r>
            <a:r>
              <a:rPr lang="ja-JP" altLang="en-US" sz="1600"/>
              <a:t>６８</a:t>
            </a: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22" name="Text Box 2"/>
          <p:cNvSpPr txBox="1">
            <a:spLocks noChangeArrowheads="1"/>
          </p:cNvSpPr>
          <p:nvPr/>
        </p:nvSpPr>
        <p:spPr bwMode="auto">
          <a:xfrm>
            <a:off x="180975" y="187325"/>
            <a:ext cx="5595938" cy="469900"/>
          </a:xfrm>
          <a:prstGeom prst="rect">
            <a:avLst/>
          </a:prstGeom>
          <a:solidFill>
            <a:srgbClr val="FF99CC"/>
          </a:solidFill>
          <a:ln w="12700">
            <a:solidFill>
              <a:srgbClr val="FFC1C1"/>
            </a:solidFill>
            <a:miter lim="800000"/>
            <a:headEnd type="none" w="sm" len="sm"/>
            <a:tailEnd type="none" w="sm" len="sm"/>
          </a:ln>
          <a:effectLst>
            <a:outerShdw dist="107763" dir="2700000" algn="ctr" rotWithShape="0">
              <a:schemeClr val="bg2">
                <a:alpha val="50000"/>
              </a:schemeClr>
            </a:outerShdw>
          </a:effec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fontAlgn="ctr"/>
            <a:r>
              <a:rPr lang="ja-JP" altLang="en-US" b="1">
                <a:effectLst>
                  <a:outerShdw blurRad="38100" dist="38100" dir="2700000" algn="tl">
                    <a:srgbClr val="FFFFFF"/>
                  </a:outerShdw>
                </a:effectLst>
                <a:ea typeface="HG創英角ﾎﾟｯﾌﾟ体" pitchFamily="49" charset="-128"/>
              </a:rPr>
              <a:t>４－</a:t>
            </a:r>
            <a:r>
              <a:rPr lang="en-US" altLang="ja-JP" b="1">
                <a:effectLst>
                  <a:outerShdw blurRad="38100" dist="38100" dir="2700000" algn="tl">
                    <a:srgbClr val="FFFFFF"/>
                  </a:outerShdw>
                </a:effectLst>
                <a:ea typeface="HG創英角ﾎﾟｯﾌﾟ体" pitchFamily="49" charset="-128"/>
              </a:rPr>
              <a:t>2.  </a:t>
            </a:r>
            <a:r>
              <a:rPr lang="ja-JP" altLang="en-US" b="1">
                <a:effectLst>
                  <a:outerShdw blurRad="38100" dist="38100" dir="2700000" algn="tl">
                    <a:srgbClr val="FFFFFF"/>
                  </a:outerShdw>
                </a:effectLst>
                <a:ea typeface="HG創英角ﾎﾟｯﾌﾟ体" pitchFamily="49" charset="-128"/>
              </a:rPr>
              <a:t>系統図（方策展開型）の作り方</a:t>
            </a:r>
          </a:p>
        </p:txBody>
      </p:sp>
      <p:sp>
        <p:nvSpPr>
          <p:cNvPr id="337923" name="Text Box 3"/>
          <p:cNvSpPr txBox="1">
            <a:spLocks noChangeArrowheads="1"/>
          </p:cNvSpPr>
          <p:nvPr/>
        </p:nvSpPr>
        <p:spPr bwMode="auto">
          <a:xfrm>
            <a:off x="1279525" y="6400800"/>
            <a:ext cx="43703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b="1"/>
              <a:t>図２．　「混雑しない食堂にする」の系統図</a:t>
            </a:r>
          </a:p>
        </p:txBody>
      </p:sp>
      <p:sp>
        <p:nvSpPr>
          <p:cNvPr id="337924" name="Text Box 4"/>
          <p:cNvSpPr txBox="1">
            <a:spLocks noChangeArrowheads="1"/>
          </p:cNvSpPr>
          <p:nvPr/>
        </p:nvSpPr>
        <p:spPr bwMode="auto">
          <a:xfrm>
            <a:off x="223838" y="725488"/>
            <a:ext cx="2749550" cy="517525"/>
          </a:xfrm>
          <a:prstGeom prst="rect">
            <a:avLst/>
          </a:prstGeom>
          <a:solidFill>
            <a:srgbClr val="CCFFFF"/>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t>図２のような一般的な系統図を作成する手順について説明します</a:t>
            </a:r>
          </a:p>
        </p:txBody>
      </p:sp>
      <p:sp>
        <p:nvSpPr>
          <p:cNvPr id="337926" name="Text Box 6"/>
          <p:cNvSpPr txBox="1">
            <a:spLocks noChangeArrowheads="1"/>
          </p:cNvSpPr>
          <p:nvPr/>
        </p:nvSpPr>
        <p:spPr bwMode="auto">
          <a:xfrm>
            <a:off x="6553200" y="584200"/>
            <a:ext cx="927100" cy="26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100" b="1">
                <a:solidFill>
                  <a:srgbClr val="FF0000"/>
                </a:solidFill>
                <a:latin typeface="ＭＳ Ｐゴシック" pitchFamily="50" charset="-128"/>
              </a:rPr>
              <a:t>3</a:t>
            </a:r>
            <a:r>
              <a:rPr lang="ja-JP" altLang="en-US" sz="1100" b="1">
                <a:solidFill>
                  <a:srgbClr val="FF0000"/>
                </a:solidFill>
                <a:latin typeface="ＭＳ Ｐゴシック" pitchFamily="50" charset="-128"/>
              </a:rPr>
              <a:t>次手段</a:t>
            </a:r>
          </a:p>
        </p:txBody>
      </p:sp>
      <p:sp>
        <p:nvSpPr>
          <p:cNvPr id="337927" name="Text Box 7"/>
          <p:cNvSpPr txBox="1">
            <a:spLocks noChangeArrowheads="1"/>
          </p:cNvSpPr>
          <p:nvPr/>
        </p:nvSpPr>
        <p:spPr bwMode="auto">
          <a:xfrm>
            <a:off x="6248400" y="6308725"/>
            <a:ext cx="2382838" cy="4587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solidFill>
                  <a:srgbClr val="000066"/>
                </a:solidFill>
                <a:ea typeface="HGP創英角ｺﾞｼｯｸUB" pitchFamily="50" charset="-128"/>
              </a:rPr>
              <a:t>作成者：　○○○サークル</a:t>
            </a:r>
          </a:p>
          <a:p>
            <a:pPr algn="ctr">
              <a:lnSpc>
                <a:spcPct val="50000"/>
              </a:lnSpc>
              <a:spcBef>
                <a:spcPct val="50000"/>
              </a:spcBef>
            </a:pPr>
            <a:r>
              <a:rPr lang="ja-JP" altLang="en-US" sz="1200">
                <a:solidFill>
                  <a:srgbClr val="000066"/>
                </a:solidFill>
                <a:ea typeface="HGP創英角ｺﾞｼｯｸUB" pitchFamily="50" charset="-128"/>
              </a:rPr>
              <a:t>作成日：２０</a:t>
            </a:r>
            <a:r>
              <a:rPr lang="en-US" altLang="ja-JP" sz="1200">
                <a:solidFill>
                  <a:srgbClr val="000066"/>
                </a:solidFill>
                <a:ea typeface="HGP創英角ｺﾞｼｯｸUB" pitchFamily="50" charset="-128"/>
              </a:rPr>
              <a:t>××</a:t>
            </a:r>
            <a:r>
              <a:rPr lang="ja-JP" altLang="en-US" sz="1200">
                <a:solidFill>
                  <a:srgbClr val="000066"/>
                </a:solidFill>
                <a:ea typeface="HGP創英角ｺﾞｼｯｸUB" pitchFamily="50" charset="-128"/>
              </a:rPr>
              <a:t>年　６月　１日</a:t>
            </a:r>
          </a:p>
        </p:txBody>
      </p:sp>
      <p:sp>
        <p:nvSpPr>
          <p:cNvPr id="337929" name="Text Box 9"/>
          <p:cNvSpPr txBox="1">
            <a:spLocks noChangeArrowheads="1"/>
          </p:cNvSpPr>
          <p:nvPr/>
        </p:nvSpPr>
        <p:spPr bwMode="auto">
          <a:xfrm>
            <a:off x="3543300" y="773113"/>
            <a:ext cx="927100" cy="2603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100" b="1">
                <a:solidFill>
                  <a:srgbClr val="FF0000"/>
                </a:solidFill>
                <a:latin typeface="ＭＳ Ｐゴシック" pitchFamily="50" charset="-128"/>
              </a:rPr>
              <a:t>2</a:t>
            </a:r>
            <a:r>
              <a:rPr lang="ja-JP" altLang="en-US" sz="1100" b="1">
                <a:solidFill>
                  <a:srgbClr val="FF0000"/>
                </a:solidFill>
                <a:latin typeface="ＭＳ Ｐゴシック" pitchFamily="50" charset="-128"/>
              </a:rPr>
              <a:t>次手段</a:t>
            </a:r>
          </a:p>
        </p:txBody>
      </p:sp>
      <p:sp>
        <p:nvSpPr>
          <p:cNvPr id="337930" name="Text Box 10"/>
          <p:cNvSpPr txBox="1">
            <a:spLocks noChangeArrowheads="1"/>
          </p:cNvSpPr>
          <p:nvPr/>
        </p:nvSpPr>
        <p:spPr bwMode="auto">
          <a:xfrm>
            <a:off x="1135063" y="1543050"/>
            <a:ext cx="1404937" cy="530225"/>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t>入り口側の流れをｽﾑｰｽﾞにする</a:t>
            </a:r>
          </a:p>
        </p:txBody>
      </p:sp>
      <p:sp>
        <p:nvSpPr>
          <p:cNvPr id="337931" name="Text Box 11"/>
          <p:cNvSpPr txBox="1">
            <a:spLocks noChangeArrowheads="1"/>
          </p:cNvSpPr>
          <p:nvPr/>
        </p:nvSpPr>
        <p:spPr bwMode="auto">
          <a:xfrm>
            <a:off x="2933700" y="2268538"/>
            <a:ext cx="2413000" cy="303212"/>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300" b="1"/>
              <a:t>一度に人が来ないようにする</a:t>
            </a:r>
          </a:p>
        </p:txBody>
      </p:sp>
      <p:sp>
        <p:nvSpPr>
          <p:cNvPr id="337932" name="Text Box 12"/>
          <p:cNvSpPr txBox="1">
            <a:spLocks noChangeArrowheads="1"/>
          </p:cNvSpPr>
          <p:nvPr/>
        </p:nvSpPr>
        <p:spPr bwMode="auto">
          <a:xfrm>
            <a:off x="5816600" y="2293938"/>
            <a:ext cx="2890838" cy="3175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t>休憩時間の時間差設定</a:t>
            </a:r>
          </a:p>
        </p:txBody>
      </p:sp>
      <p:sp>
        <p:nvSpPr>
          <p:cNvPr id="337933" name="Text Box 13"/>
          <p:cNvSpPr txBox="1">
            <a:spLocks noChangeArrowheads="1"/>
          </p:cNvSpPr>
          <p:nvPr/>
        </p:nvSpPr>
        <p:spPr bwMode="auto">
          <a:xfrm>
            <a:off x="5816600" y="831850"/>
            <a:ext cx="2889250" cy="3175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t>人気を想定した順路設定（ｽﾍﾟｰｽ）</a:t>
            </a:r>
          </a:p>
        </p:txBody>
      </p:sp>
      <p:sp>
        <p:nvSpPr>
          <p:cNvPr id="337934" name="Line 14"/>
          <p:cNvSpPr>
            <a:spLocks noChangeShapeType="1"/>
          </p:cNvSpPr>
          <p:nvPr/>
        </p:nvSpPr>
        <p:spPr bwMode="auto">
          <a:xfrm>
            <a:off x="928688" y="1808163"/>
            <a:ext cx="220662"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7935" name="Line 15"/>
          <p:cNvSpPr>
            <a:spLocks noChangeShapeType="1"/>
          </p:cNvSpPr>
          <p:nvPr/>
        </p:nvSpPr>
        <p:spPr bwMode="auto">
          <a:xfrm>
            <a:off x="915988" y="5686425"/>
            <a:ext cx="27940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7936" name="Line 16"/>
          <p:cNvSpPr>
            <a:spLocks noChangeShapeType="1"/>
          </p:cNvSpPr>
          <p:nvPr/>
        </p:nvSpPr>
        <p:spPr bwMode="auto">
          <a:xfrm>
            <a:off x="914400" y="1809750"/>
            <a:ext cx="0" cy="3862388"/>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7937" name="Line 17"/>
          <p:cNvSpPr>
            <a:spLocks noChangeShapeType="1"/>
          </p:cNvSpPr>
          <p:nvPr/>
        </p:nvSpPr>
        <p:spPr bwMode="auto">
          <a:xfrm>
            <a:off x="909638" y="4360863"/>
            <a:ext cx="242887"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7938" name="Line 18"/>
          <p:cNvSpPr>
            <a:spLocks noChangeShapeType="1"/>
          </p:cNvSpPr>
          <p:nvPr/>
        </p:nvSpPr>
        <p:spPr bwMode="auto">
          <a:xfrm>
            <a:off x="2679700" y="1155700"/>
            <a:ext cx="25400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7939" name="Line 19"/>
          <p:cNvSpPr>
            <a:spLocks noChangeShapeType="1"/>
          </p:cNvSpPr>
          <p:nvPr/>
        </p:nvSpPr>
        <p:spPr bwMode="auto">
          <a:xfrm>
            <a:off x="2679700" y="2825750"/>
            <a:ext cx="0" cy="417513"/>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7940" name="Text Box 20"/>
          <p:cNvSpPr txBox="1">
            <a:spLocks noChangeArrowheads="1"/>
          </p:cNvSpPr>
          <p:nvPr/>
        </p:nvSpPr>
        <p:spPr bwMode="auto">
          <a:xfrm>
            <a:off x="1135063" y="2600325"/>
            <a:ext cx="1303337" cy="74295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t>返却口の流れをｽﾑｰｽﾞにする</a:t>
            </a:r>
          </a:p>
        </p:txBody>
      </p:sp>
      <p:sp>
        <p:nvSpPr>
          <p:cNvPr id="337941" name="Text Box 21"/>
          <p:cNvSpPr txBox="1">
            <a:spLocks noChangeArrowheads="1"/>
          </p:cNvSpPr>
          <p:nvPr/>
        </p:nvSpPr>
        <p:spPr bwMode="auto">
          <a:xfrm>
            <a:off x="1179513" y="5348288"/>
            <a:ext cx="1244600" cy="74295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t>調理・配膳をスピードアップする</a:t>
            </a:r>
          </a:p>
        </p:txBody>
      </p:sp>
      <p:sp>
        <p:nvSpPr>
          <p:cNvPr id="337942" name="Text Box 22"/>
          <p:cNvSpPr txBox="1">
            <a:spLocks noChangeArrowheads="1"/>
          </p:cNvSpPr>
          <p:nvPr/>
        </p:nvSpPr>
        <p:spPr bwMode="auto">
          <a:xfrm>
            <a:off x="200025" y="2374900"/>
            <a:ext cx="434975" cy="2654300"/>
          </a:xfrm>
          <a:prstGeom prst="rect">
            <a:avLst/>
          </a:prstGeom>
          <a:solidFill>
            <a:schemeClr val="bg1"/>
          </a:solidFill>
          <a:ln w="38100" cmpd="dbl">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混雑しない食堂にする</a:t>
            </a:r>
          </a:p>
        </p:txBody>
      </p:sp>
      <p:sp>
        <p:nvSpPr>
          <p:cNvPr id="337943" name="Line 23"/>
          <p:cNvSpPr>
            <a:spLocks noChangeShapeType="1"/>
          </p:cNvSpPr>
          <p:nvPr/>
        </p:nvSpPr>
        <p:spPr bwMode="auto">
          <a:xfrm>
            <a:off x="2428875" y="2970213"/>
            <a:ext cx="24130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7944" name="Line 24"/>
          <p:cNvSpPr>
            <a:spLocks noChangeShapeType="1"/>
          </p:cNvSpPr>
          <p:nvPr/>
        </p:nvSpPr>
        <p:spPr bwMode="auto">
          <a:xfrm>
            <a:off x="2679700" y="1155700"/>
            <a:ext cx="0" cy="1271588"/>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7945" name="Line 25"/>
          <p:cNvSpPr>
            <a:spLocks noChangeShapeType="1"/>
          </p:cNvSpPr>
          <p:nvPr/>
        </p:nvSpPr>
        <p:spPr bwMode="auto">
          <a:xfrm>
            <a:off x="5346700" y="1411288"/>
            <a:ext cx="25400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7946" name="Text Box 26"/>
          <p:cNvSpPr txBox="1">
            <a:spLocks noChangeArrowheads="1"/>
          </p:cNvSpPr>
          <p:nvPr/>
        </p:nvSpPr>
        <p:spPr bwMode="auto">
          <a:xfrm>
            <a:off x="2933700" y="1065213"/>
            <a:ext cx="2413000" cy="50165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300" b="1"/>
              <a:t>並びが通路にはみ出ないようにする</a:t>
            </a:r>
          </a:p>
        </p:txBody>
      </p:sp>
      <p:sp>
        <p:nvSpPr>
          <p:cNvPr id="337947" name="Text Box 27"/>
          <p:cNvSpPr txBox="1">
            <a:spLocks noChangeArrowheads="1"/>
          </p:cNvSpPr>
          <p:nvPr/>
        </p:nvSpPr>
        <p:spPr bwMode="auto">
          <a:xfrm>
            <a:off x="2933700" y="1711325"/>
            <a:ext cx="2413000" cy="303213"/>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300" b="1"/>
              <a:t>流れを止める要因を排除する</a:t>
            </a:r>
          </a:p>
        </p:txBody>
      </p:sp>
      <p:sp>
        <p:nvSpPr>
          <p:cNvPr id="337948" name="Text Box 28"/>
          <p:cNvSpPr txBox="1">
            <a:spLocks noChangeArrowheads="1"/>
          </p:cNvSpPr>
          <p:nvPr/>
        </p:nvSpPr>
        <p:spPr bwMode="auto">
          <a:xfrm>
            <a:off x="5816600" y="1216025"/>
            <a:ext cx="2892425" cy="3175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t>クロスしない順路設定</a:t>
            </a:r>
          </a:p>
        </p:txBody>
      </p:sp>
      <p:sp>
        <p:nvSpPr>
          <p:cNvPr id="337949" name="Line 29"/>
          <p:cNvSpPr>
            <a:spLocks noChangeShapeType="1"/>
          </p:cNvSpPr>
          <p:nvPr/>
        </p:nvSpPr>
        <p:spPr bwMode="auto">
          <a:xfrm>
            <a:off x="5600700" y="1411288"/>
            <a:ext cx="21590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7950" name="Line 30"/>
          <p:cNvSpPr>
            <a:spLocks noChangeShapeType="1"/>
          </p:cNvSpPr>
          <p:nvPr/>
        </p:nvSpPr>
        <p:spPr bwMode="auto">
          <a:xfrm>
            <a:off x="5600700" y="1676400"/>
            <a:ext cx="22860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7951" name="Line 31"/>
          <p:cNvSpPr>
            <a:spLocks noChangeShapeType="1"/>
          </p:cNvSpPr>
          <p:nvPr/>
        </p:nvSpPr>
        <p:spPr bwMode="auto">
          <a:xfrm>
            <a:off x="5588000" y="987425"/>
            <a:ext cx="0" cy="676275"/>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7952" name="Text Box 32"/>
          <p:cNvSpPr txBox="1">
            <a:spLocks noChangeArrowheads="1"/>
          </p:cNvSpPr>
          <p:nvPr/>
        </p:nvSpPr>
        <p:spPr bwMode="auto">
          <a:xfrm>
            <a:off x="5816600" y="1930400"/>
            <a:ext cx="2894013" cy="3175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t>箸等の備品必要数量の把握・設置</a:t>
            </a:r>
          </a:p>
        </p:txBody>
      </p:sp>
      <p:sp>
        <p:nvSpPr>
          <p:cNvPr id="337953" name="Line 33"/>
          <p:cNvSpPr>
            <a:spLocks noChangeShapeType="1"/>
          </p:cNvSpPr>
          <p:nvPr/>
        </p:nvSpPr>
        <p:spPr bwMode="auto">
          <a:xfrm>
            <a:off x="5600700" y="2082800"/>
            <a:ext cx="21590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7954" name="Line 34"/>
          <p:cNvSpPr>
            <a:spLocks noChangeShapeType="1"/>
          </p:cNvSpPr>
          <p:nvPr/>
        </p:nvSpPr>
        <p:spPr bwMode="auto">
          <a:xfrm>
            <a:off x="5354638" y="2463800"/>
            <a:ext cx="474662"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7955" name="Line 35"/>
          <p:cNvSpPr>
            <a:spLocks noChangeShapeType="1"/>
          </p:cNvSpPr>
          <p:nvPr/>
        </p:nvSpPr>
        <p:spPr bwMode="auto">
          <a:xfrm>
            <a:off x="5349875" y="1920875"/>
            <a:ext cx="25400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7956" name="Line 36"/>
          <p:cNvSpPr>
            <a:spLocks noChangeShapeType="1"/>
          </p:cNvSpPr>
          <p:nvPr/>
        </p:nvSpPr>
        <p:spPr bwMode="auto">
          <a:xfrm>
            <a:off x="5597525" y="1758950"/>
            <a:ext cx="21590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7957" name="Line 37"/>
          <p:cNvSpPr>
            <a:spLocks noChangeShapeType="1"/>
          </p:cNvSpPr>
          <p:nvPr/>
        </p:nvSpPr>
        <p:spPr bwMode="auto">
          <a:xfrm>
            <a:off x="2678113" y="2414588"/>
            <a:ext cx="25400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7958" name="Text Box 38"/>
          <p:cNvSpPr txBox="1">
            <a:spLocks noChangeArrowheads="1"/>
          </p:cNvSpPr>
          <p:nvPr/>
        </p:nvSpPr>
        <p:spPr bwMode="auto">
          <a:xfrm>
            <a:off x="2933700" y="2686050"/>
            <a:ext cx="2413000" cy="303213"/>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300" b="1"/>
              <a:t>返却が複数客出来るようにする</a:t>
            </a:r>
          </a:p>
        </p:txBody>
      </p:sp>
      <p:sp>
        <p:nvSpPr>
          <p:cNvPr id="337959" name="Text Box 39"/>
          <p:cNvSpPr txBox="1">
            <a:spLocks noChangeArrowheads="1"/>
          </p:cNvSpPr>
          <p:nvPr/>
        </p:nvSpPr>
        <p:spPr bwMode="auto">
          <a:xfrm>
            <a:off x="2933700" y="3136900"/>
            <a:ext cx="2414588" cy="303213"/>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300" b="1"/>
              <a:t>返却に時間をかけない</a:t>
            </a:r>
          </a:p>
        </p:txBody>
      </p:sp>
      <p:sp>
        <p:nvSpPr>
          <p:cNvPr id="337960" name="Text Box 40"/>
          <p:cNvSpPr txBox="1">
            <a:spLocks noChangeArrowheads="1"/>
          </p:cNvSpPr>
          <p:nvPr/>
        </p:nvSpPr>
        <p:spPr bwMode="auto">
          <a:xfrm>
            <a:off x="5816600" y="2679700"/>
            <a:ext cx="2889250" cy="3175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t>返却口の改造</a:t>
            </a:r>
          </a:p>
        </p:txBody>
      </p:sp>
      <p:sp>
        <p:nvSpPr>
          <p:cNvPr id="337961" name="Text Box 41"/>
          <p:cNvSpPr txBox="1">
            <a:spLocks noChangeArrowheads="1"/>
          </p:cNvSpPr>
          <p:nvPr/>
        </p:nvSpPr>
        <p:spPr bwMode="auto">
          <a:xfrm>
            <a:off x="5816600" y="3060700"/>
            <a:ext cx="2892425" cy="3175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t>返却方式の改善（客は洗わない）</a:t>
            </a:r>
          </a:p>
        </p:txBody>
      </p:sp>
      <p:sp>
        <p:nvSpPr>
          <p:cNvPr id="337962" name="Text Box 42"/>
          <p:cNvSpPr txBox="1">
            <a:spLocks noChangeArrowheads="1"/>
          </p:cNvSpPr>
          <p:nvPr/>
        </p:nvSpPr>
        <p:spPr bwMode="auto">
          <a:xfrm>
            <a:off x="5816600" y="3429000"/>
            <a:ext cx="2890838" cy="3175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t>返却手順等の見直し</a:t>
            </a:r>
          </a:p>
        </p:txBody>
      </p:sp>
      <p:sp>
        <p:nvSpPr>
          <p:cNvPr id="337963" name="Text Box 43"/>
          <p:cNvSpPr txBox="1">
            <a:spLocks noChangeArrowheads="1"/>
          </p:cNvSpPr>
          <p:nvPr/>
        </p:nvSpPr>
        <p:spPr bwMode="auto">
          <a:xfrm>
            <a:off x="5816600" y="3797300"/>
            <a:ext cx="2892425" cy="3175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t>隣の倉庫を移転する</a:t>
            </a:r>
          </a:p>
        </p:txBody>
      </p:sp>
      <p:sp>
        <p:nvSpPr>
          <p:cNvPr id="337964" name="Text Box 44"/>
          <p:cNvSpPr txBox="1">
            <a:spLocks noChangeArrowheads="1"/>
          </p:cNvSpPr>
          <p:nvPr/>
        </p:nvSpPr>
        <p:spPr bwMode="auto">
          <a:xfrm>
            <a:off x="5816600" y="4165600"/>
            <a:ext cx="2890838" cy="3175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t>机・椅子のｻｲｽﾞ見直し</a:t>
            </a:r>
          </a:p>
        </p:txBody>
      </p:sp>
      <p:sp>
        <p:nvSpPr>
          <p:cNvPr id="337965" name="Text Box 45"/>
          <p:cNvSpPr txBox="1">
            <a:spLocks noChangeArrowheads="1"/>
          </p:cNvSpPr>
          <p:nvPr/>
        </p:nvSpPr>
        <p:spPr bwMode="auto">
          <a:xfrm>
            <a:off x="5816600" y="4546600"/>
            <a:ext cx="2894013" cy="3175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t>ｶｳﾝﾀｰ、二人用の導入</a:t>
            </a:r>
          </a:p>
        </p:txBody>
      </p:sp>
      <p:sp>
        <p:nvSpPr>
          <p:cNvPr id="337966" name="Text Box 46"/>
          <p:cNvSpPr txBox="1">
            <a:spLocks noChangeArrowheads="1"/>
          </p:cNvSpPr>
          <p:nvPr/>
        </p:nvSpPr>
        <p:spPr bwMode="auto">
          <a:xfrm>
            <a:off x="5816600" y="4927600"/>
            <a:ext cx="2884488" cy="3175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t>最短距離化</a:t>
            </a:r>
          </a:p>
        </p:txBody>
      </p:sp>
      <p:sp>
        <p:nvSpPr>
          <p:cNvPr id="337967" name="Text Box 47"/>
          <p:cNvSpPr txBox="1">
            <a:spLocks noChangeArrowheads="1"/>
          </p:cNvSpPr>
          <p:nvPr/>
        </p:nvSpPr>
        <p:spPr bwMode="auto">
          <a:xfrm>
            <a:off x="5816600" y="5295900"/>
            <a:ext cx="2894013" cy="3175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t>外段取りの導入</a:t>
            </a:r>
          </a:p>
        </p:txBody>
      </p:sp>
      <p:sp>
        <p:nvSpPr>
          <p:cNvPr id="337968" name="Text Box 48"/>
          <p:cNvSpPr txBox="1">
            <a:spLocks noChangeArrowheads="1"/>
          </p:cNvSpPr>
          <p:nvPr/>
        </p:nvSpPr>
        <p:spPr bwMode="auto">
          <a:xfrm>
            <a:off x="5816600" y="6056313"/>
            <a:ext cx="2894013" cy="3175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t>作業要領の標準化と教育</a:t>
            </a:r>
          </a:p>
        </p:txBody>
      </p:sp>
      <p:sp>
        <p:nvSpPr>
          <p:cNvPr id="337969" name="Text Box 49"/>
          <p:cNvSpPr txBox="1">
            <a:spLocks noChangeArrowheads="1"/>
          </p:cNvSpPr>
          <p:nvPr/>
        </p:nvSpPr>
        <p:spPr bwMode="auto">
          <a:xfrm>
            <a:off x="5816600" y="5641975"/>
            <a:ext cx="2894013" cy="3175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t>工数の平準化</a:t>
            </a:r>
          </a:p>
        </p:txBody>
      </p:sp>
      <p:sp>
        <p:nvSpPr>
          <p:cNvPr id="337970" name="Line 50"/>
          <p:cNvSpPr>
            <a:spLocks noChangeShapeType="1"/>
          </p:cNvSpPr>
          <p:nvPr/>
        </p:nvSpPr>
        <p:spPr bwMode="auto">
          <a:xfrm>
            <a:off x="2679700" y="2820988"/>
            <a:ext cx="25400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7971" name="Text Box 51"/>
          <p:cNvSpPr txBox="1">
            <a:spLocks noChangeArrowheads="1"/>
          </p:cNvSpPr>
          <p:nvPr/>
        </p:nvSpPr>
        <p:spPr bwMode="auto">
          <a:xfrm>
            <a:off x="2933700" y="3849688"/>
            <a:ext cx="2414588" cy="303212"/>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300" b="1"/>
              <a:t>ｽﾍﾟｰｽを増やす</a:t>
            </a:r>
          </a:p>
        </p:txBody>
      </p:sp>
      <p:sp>
        <p:nvSpPr>
          <p:cNvPr id="337972" name="Text Box 52"/>
          <p:cNvSpPr txBox="1">
            <a:spLocks noChangeArrowheads="1"/>
          </p:cNvSpPr>
          <p:nvPr/>
        </p:nvSpPr>
        <p:spPr bwMode="auto">
          <a:xfrm>
            <a:off x="2933700" y="4221163"/>
            <a:ext cx="2414588" cy="303212"/>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300" b="1"/>
              <a:t>机・椅子を増やす</a:t>
            </a:r>
          </a:p>
        </p:txBody>
      </p:sp>
      <p:sp>
        <p:nvSpPr>
          <p:cNvPr id="337973" name="Line 53"/>
          <p:cNvSpPr>
            <a:spLocks noChangeShapeType="1"/>
          </p:cNvSpPr>
          <p:nvPr/>
        </p:nvSpPr>
        <p:spPr bwMode="auto">
          <a:xfrm>
            <a:off x="5346700" y="2794000"/>
            <a:ext cx="46990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7974" name="Line 54"/>
          <p:cNvSpPr>
            <a:spLocks noChangeShapeType="1"/>
          </p:cNvSpPr>
          <p:nvPr/>
        </p:nvSpPr>
        <p:spPr bwMode="auto">
          <a:xfrm>
            <a:off x="5588000" y="2895600"/>
            <a:ext cx="22860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7975" name="Line 55"/>
          <p:cNvSpPr>
            <a:spLocks noChangeShapeType="1"/>
          </p:cNvSpPr>
          <p:nvPr/>
        </p:nvSpPr>
        <p:spPr bwMode="auto">
          <a:xfrm>
            <a:off x="5357813" y="3255963"/>
            <a:ext cx="46990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7976" name="Line 56"/>
          <p:cNvSpPr>
            <a:spLocks noChangeShapeType="1"/>
          </p:cNvSpPr>
          <p:nvPr/>
        </p:nvSpPr>
        <p:spPr bwMode="auto">
          <a:xfrm>
            <a:off x="5588000" y="3594100"/>
            <a:ext cx="22860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7977" name="Line 57"/>
          <p:cNvSpPr>
            <a:spLocks noChangeShapeType="1"/>
          </p:cNvSpPr>
          <p:nvPr/>
        </p:nvSpPr>
        <p:spPr bwMode="auto">
          <a:xfrm>
            <a:off x="5588000" y="2895600"/>
            <a:ext cx="0" cy="69850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7978" name="Line 58"/>
          <p:cNvSpPr>
            <a:spLocks noChangeShapeType="1"/>
          </p:cNvSpPr>
          <p:nvPr/>
        </p:nvSpPr>
        <p:spPr bwMode="auto">
          <a:xfrm>
            <a:off x="5346700" y="3962400"/>
            <a:ext cx="46990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7979" name="Line 59"/>
          <p:cNvSpPr>
            <a:spLocks noChangeShapeType="1"/>
          </p:cNvSpPr>
          <p:nvPr/>
        </p:nvSpPr>
        <p:spPr bwMode="auto">
          <a:xfrm>
            <a:off x="5338763" y="4697413"/>
            <a:ext cx="468312"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7980" name="Line 60"/>
          <p:cNvSpPr>
            <a:spLocks noChangeShapeType="1"/>
          </p:cNvSpPr>
          <p:nvPr/>
        </p:nvSpPr>
        <p:spPr bwMode="auto">
          <a:xfrm>
            <a:off x="5599113" y="5473700"/>
            <a:ext cx="22860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7981" name="Line 61"/>
          <p:cNvSpPr>
            <a:spLocks noChangeShapeType="1"/>
          </p:cNvSpPr>
          <p:nvPr/>
        </p:nvSpPr>
        <p:spPr bwMode="auto">
          <a:xfrm flipV="1">
            <a:off x="5595938" y="5791200"/>
            <a:ext cx="220662"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7982" name="Line 62"/>
          <p:cNvSpPr>
            <a:spLocks noChangeShapeType="1"/>
          </p:cNvSpPr>
          <p:nvPr/>
        </p:nvSpPr>
        <p:spPr bwMode="auto">
          <a:xfrm>
            <a:off x="5588000" y="6172200"/>
            <a:ext cx="22860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7983" name="Text Box 63"/>
          <p:cNvSpPr txBox="1">
            <a:spLocks noChangeArrowheads="1"/>
          </p:cNvSpPr>
          <p:nvPr/>
        </p:nvSpPr>
        <p:spPr bwMode="auto">
          <a:xfrm>
            <a:off x="2933700" y="4591050"/>
            <a:ext cx="2414588" cy="303213"/>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300" b="1"/>
              <a:t>ﾆｰｽﾞに合せた備品の採用</a:t>
            </a:r>
          </a:p>
        </p:txBody>
      </p:sp>
      <p:sp>
        <p:nvSpPr>
          <p:cNvPr id="337984" name="Line 64"/>
          <p:cNvSpPr>
            <a:spLocks noChangeShapeType="1"/>
          </p:cNvSpPr>
          <p:nvPr/>
        </p:nvSpPr>
        <p:spPr bwMode="auto">
          <a:xfrm>
            <a:off x="5592763" y="5105400"/>
            <a:ext cx="223837"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7985" name="Text Box 65"/>
          <p:cNvSpPr txBox="1">
            <a:spLocks noChangeArrowheads="1"/>
          </p:cNvSpPr>
          <p:nvPr/>
        </p:nvSpPr>
        <p:spPr bwMode="auto">
          <a:xfrm>
            <a:off x="2933700" y="5202238"/>
            <a:ext cx="2414588" cy="303212"/>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300" b="1"/>
              <a:t>最短の手順・経路に見直しする</a:t>
            </a:r>
          </a:p>
        </p:txBody>
      </p:sp>
      <p:sp>
        <p:nvSpPr>
          <p:cNvPr id="337986" name="Line 66"/>
          <p:cNvSpPr>
            <a:spLocks noChangeShapeType="1"/>
          </p:cNvSpPr>
          <p:nvPr/>
        </p:nvSpPr>
        <p:spPr bwMode="auto">
          <a:xfrm>
            <a:off x="2693988" y="3244850"/>
            <a:ext cx="25400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7987" name="Line 67"/>
          <p:cNvSpPr>
            <a:spLocks noChangeShapeType="1"/>
          </p:cNvSpPr>
          <p:nvPr/>
        </p:nvSpPr>
        <p:spPr bwMode="auto">
          <a:xfrm>
            <a:off x="2690813" y="3975100"/>
            <a:ext cx="25400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7988" name="Line 68"/>
          <p:cNvSpPr>
            <a:spLocks noChangeShapeType="1"/>
          </p:cNvSpPr>
          <p:nvPr/>
        </p:nvSpPr>
        <p:spPr bwMode="auto">
          <a:xfrm>
            <a:off x="2674938" y="4389438"/>
            <a:ext cx="25400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7989" name="Line 69"/>
          <p:cNvSpPr>
            <a:spLocks noChangeShapeType="1"/>
          </p:cNvSpPr>
          <p:nvPr/>
        </p:nvSpPr>
        <p:spPr bwMode="auto">
          <a:xfrm>
            <a:off x="2693988" y="4743450"/>
            <a:ext cx="25400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7990" name="Text Box 70"/>
          <p:cNvSpPr txBox="1">
            <a:spLocks noChangeArrowheads="1"/>
          </p:cNvSpPr>
          <p:nvPr/>
        </p:nvSpPr>
        <p:spPr bwMode="auto">
          <a:xfrm>
            <a:off x="0" y="2057400"/>
            <a:ext cx="800100" cy="2603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100" b="1">
                <a:solidFill>
                  <a:srgbClr val="FF0000"/>
                </a:solidFill>
              </a:rPr>
              <a:t>基本目的</a:t>
            </a:r>
          </a:p>
        </p:txBody>
      </p:sp>
      <p:sp>
        <p:nvSpPr>
          <p:cNvPr id="337991" name="Text Box 71"/>
          <p:cNvSpPr txBox="1">
            <a:spLocks noChangeArrowheads="1"/>
          </p:cNvSpPr>
          <p:nvPr/>
        </p:nvSpPr>
        <p:spPr bwMode="auto">
          <a:xfrm>
            <a:off x="1279525" y="1249363"/>
            <a:ext cx="927100" cy="2603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100" b="1">
                <a:solidFill>
                  <a:srgbClr val="FF0000"/>
                </a:solidFill>
                <a:latin typeface="ＭＳ Ｐゴシック" pitchFamily="50" charset="-128"/>
              </a:rPr>
              <a:t>1</a:t>
            </a:r>
            <a:r>
              <a:rPr lang="ja-JP" altLang="en-US" sz="1100" b="1">
                <a:solidFill>
                  <a:srgbClr val="FF0000"/>
                </a:solidFill>
                <a:latin typeface="ＭＳ Ｐゴシック" pitchFamily="50" charset="-128"/>
              </a:rPr>
              <a:t>次手段</a:t>
            </a:r>
          </a:p>
        </p:txBody>
      </p:sp>
      <p:sp>
        <p:nvSpPr>
          <p:cNvPr id="337992" name="Text Box 72"/>
          <p:cNvSpPr txBox="1">
            <a:spLocks noChangeArrowheads="1"/>
          </p:cNvSpPr>
          <p:nvPr/>
        </p:nvSpPr>
        <p:spPr bwMode="auto">
          <a:xfrm>
            <a:off x="31750" y="5224463"/>
            <a:ext cx="827088" cy="836612"/>
          </a:xfrm>
          <a:prstGeom prst="rect">
            <a:avLst/>
          </a:prstGeom>
          <a:solidFill>
            <a:schemeClr val="bg1"/>
          </a:solidFill>
          <a:ln w="12700">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b="1">
                <a:solidFill>
                  <a:schemeClr val="accent2"/>
                </a:solidFill>
              </a:rPr>
              <a:t>制約条件</a:t>
            </a:r>
          </a:p>
          <a:p>
            <a:pPr algn="ctr">
              <a:spcBef>
                <a:spcPct val="50000"/>
              </a:spcBef>
            </a:pPr>
            <a:r>
              <a:rPr lang="ja-JP" altLang="en-US" sz="1200" b="1">
                <a:solidFill>
                  <a:schemeClr val="accent2"/>
                </a:solidFill>
              </a:rPr>
              <a:t>△△△△</a:t>
            </a:r>
          </a:p>
          <a:p>
            <a:pPr algn="ctr">
              <a:spcBef>
                <a:spcPct val="50000"/>
              </a:spcBef>
            </a:pPr>
            <a:r>
              <a:rPr lang="ja-JP" altLang="en-US" sz="1200" b="1">
                <a:solidFill>
                  <a:schemeClr val="accent2"/>
                </a:solidFill>
              </a:rPr>
              <a:t>△△△△</a:t>
            </a:r>
          </a:p>
        </p:txBody>
      </p:sp>
      <p:sp>
        <p:nvSpPr>
          <p:cNvPr id="337993" name="Text Box 73"/>
          <p:cNvSpPr txBox="1">
            <a:spLocks noChangeArrowheads="1"/>
          </p:cNvSpPr>
          <p:nvPr/>
        </p:nvSpPr>
        <p:spPr bwMode="auto">
          <a:xfrm>
            <a:off x="1149350" y="4054475"/>
            <a:ext cx="1289050" cy="530225"/>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t>ｽﾍﾟｰｽの活用を見直しする</a:t>
            </a:r>
          </a:p>
        </p:txBody>
      </p:sp>
      <p:sp>
        <p:nvSpPr>
          <p:cNvPr id="337994" name="Text Box 74"/>
          <p:cNvSpPr txBox="1">
            <a:spLocks noChangeArrowheads="1"/>
          </p:cNvSpPr>
          <p:nvPr/>
        </p:nvSpPr>
        <p:spPr bwMode="auto">
          <a:xfrm>
            <a:off x="2933700" y="5826125"/>
            <a:ext cx="2414588" cy="303213"/>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300" b="1"/>
              <a:t>誰でも最適な作業方法でできる</a:t>
            </a:r>
          </a:p>
        </p:txBody>
      </p:sp>
      <p:sp>
        <p:nvSpPr>
          <p:cNvPr id="337995" name="Text Box 75"/>
          <p:cNvSpPr txBox="1">
            <a:spLocks noChangeArrowheads="1"/>
          </p:cNvSpPr>
          <p:nvPr/>
        </p:nvSpPr>
        <p:spPr bwMode="auto">
          <a:xfrm>
            <a:off x="5816600" y="1574800"/>
            <a:ext cx="2894013" cy="3175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t>うまく流れる食堂レイアウト見直し</a:t>
            </a:r>
          </a:p>
        </p:txBody>
      </p:sp>
      <p:sp>
        <p:nvSpPr>
          <p:cNvPr id="337996" name="Line 76"/>
          <p:cNvSpPr>
            <a:spLocks noChangeShapeType="1"/>
          </p:cNvSpPr>
          <p:nvPr/>
        </p:nvSpPr>
        <p:spPr bwMode="auto">
          <a:xfrm>
            <a:off x="5600700" y="977900"/>
            <a:ext cx="21590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7997" name="Line 77"/>
          <p:cNvSpPr>
            <a:spLocks noChangeShapeType="1"/>
          </p:cNvSpPr>
          <p:nvPr/>
        </p:nvSpPr>
        <p:spPr bwMode="auto">
          <a:xfrm>
            <a:off x="906463" y="2925763"/>
            <a:ext cx="230187"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7998" name="Line 78"/>
          <p:cNvSpPr>
            <a:spLocks noChangeShapeType="1"/>
          </p:cNvSpPr>
          <p:nvPr/>
        </p:nvSpPr>
        <p:spPr bwMode="auto">
          <a:xfrm>
            <a:off x="2693988" y="3981450"/>
            <a:ext cx="0" cy="752475"/>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7999" name="Line 79"/>
          <p:cNvSpPr>
            <a:spLocks noChangeShapeType="1"/>
          </p:cNvSpPr>
          <p:nvPr/>
        </p:nvSpPr>
        <p:spPr bwMode="auto">
          <a:xfrm>
            <a:off x="665163" y="3675063"/>
            <a:ext cx="257175"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8000" name="Line 80"/>
          <p:cNvSpPr>
            <a:spLocks noChangeShapeType="1"/>
          </p:cNvSpPr>
          <p:nvPr/>
        </p:nvSpPr>
        <p:spPr bwMode="auto">
          <a:xfrm>
            <a:off x="2438400" y="4389438"/>
            <a:ext cx="242888"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8001" name="Line 81"/>
          <p:cNvSpPr>
            <a:spLocks noChangeShapeType="1"/>
          </p:cNvSpPr>
          <p:nvPr/>
        </p:nvSpPr>
        <p:spPr bwMode="auto">
          <a:xfrm flipV="1">
            <a:off x="5345113" y="5341938"/>
            <a:ext cx="24765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8002" name="Line 82"/>
          <p:cNvSpPr>
            <a:spLocks noChangeShapeType="1"/>
          </p:cNvSpPr>
          <p:nvPr/>
        </p:nvSpPr>
        <p:spPr bwMode="auto">
          <a:xfrm flipV="1">
            <a:off x="5353050" y="5994400"/>
            <a:ext cx="236538"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8003" name="Line 83"/>
          <p:cNvSpPr>
            <a:spLocks noChangeShapeType="1"/>
          </p:cNvSpPr>
          <p:nvPr/>
        </p:nvSpPr>
        <p:spPr bwMode="auto">
          <a:xfrm>
            <a:off x="2686050" y="5381625"/>
            <a:ext cx="25400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8004" name="Line 84"/>
          <p:cNvSpPr>
            <a:spLocks noChangeShapeType="1"/>
          </p:cNvSpPr>
          <p:nvPr/>
        </p:nvSpPr>
        <p:spPr bwMode="auto">
          <a:xfrm>
            <a:off x="2686050" y="5973763"/>
            <a:ext cx="261938"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8005" name="Line 85"/>
          <p:cNvSpPr>
            <a:spLocks noChangeShapeType="1"/>
          </p:cNvSpPr>
          <p:nvPr/>
        </p:nvSpPr>
        <p:spPr bwMode="auto">
          <a:xfrm>
            <a:off x="2693988" y="5389563"/>
            <a:ext cx="0" cy="585787"/>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8006" name="Line 86"/>
          <p:cNvSpPr>
            <a:spLocks noChangeShapeType="1"/>
          </p:cNvSpPr>
          <p:nvPr/>
        </p:nvSpPr>
        <p:spPr bwMode="auto">
          <a:xfrm>
            <a:off x="2435225" y="5710238"/>
            <a:ext cx="242888"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8007" name="Line 87"/>
          <p:cNvSpPr>
            <a:spLocks noChangeShapeType="1"/>
          </p:cNvSpPr>
          <p:nvPr/>
        </p:nvSpPr>
        <p:spPr bwMode="auto">
          <a:xfrm>
            <a:off x="5599113" y="5114925"/>
            <a:ext cx="0" cy="358775"/>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8008" name="Line 88"/>
          <p:cNvSpPr>
            <a:spLocks noChangeShapeType="1"/>
          </p:cNvSpPr>
          <p:nvPr/>
        </p:nvSpPr>
        <p:spPr bwMode="auto">
          <a:xfrm>
            <a:off x="5356225" y="4351338"/>
            <a:ext cx="46355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8009" name="Line 89"/>
          <p:cNvSpPr>
            <a:spLocks noChangeShapeType="1"/>
          </p:cNvSpPr>
          <p:nvPr/>
        </p:nvSpPr>
        <p:spPr bwMode="auto">
          <a:xfrm>
            <a:off x="5589588" y="5788025"/>
            <a:ext cx="0" cy="392113"/>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8010" name="Line 90"/>
          <p:cNvSpPr>
            <a:spLocks noChangeShapeType="1"/>
          </p:cNvSpPr>
          <p:nvPr/>
        </p:nvSpPr>
        <p:spPr bwMode="auto">
          <a:xfrm>
            <a:off x="5597525" y="1758950"/>
            <a:ext cx="0" cy="32385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8011" name="Line 91"/>
          <p:cNvSpPr>
            <a:spLocks noChangeShapeType="1"/>
          </p:cNvSpPr>
          <p:nvPr/>
        </p:nvSpPr>
        <p:spPr bwMode="auto">
          <a:xfrm>
            <a:off x="2543175" y="1839913"/>
            <a:ext cx="382588"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8012" name="Text Box 92"/>
          <p:cNvSpPr txBox="1">
            <a:spLocks noChangeArrowheads="1"/>
          </p:cNvSpPr>
          <p:nvPr/>
        </p:nvSpPr>
        <p:spPr bwMode="auto">
          <a:xfrm>
            <a:off x="8405813" y="100013"/>
            <a:ext cx="7381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a:t>P</a:t>
            </a:r>
            <a:r>
              <a:rPr lang="ja-JP" altLang="en-US" sz="1600"/>
              <a:t>６９</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4" name="Text Box 2"/>
          <p:cNvSpPr txBox="1">
            <a:spLocks noChangeArrowheads="1"/>
          </p:cNvSpPr>
          <p:nvPr/>
        </p:nvSpPr>
        <p:spPr bwMode="auto">
          <a:xfrm>
            <a:off x="98425" y="111125"/>
            <a:ext cx="3649663" cy="531813"/>
          </a:xfrm>
          <a:prstGeom prst="rect">
            <a:avLst/>
          </a:prstGeom>
          <a:solidFill>
            <a:srgbClr val="FFC1C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r>
              <a:rPr lang="ja-JP" altLang="en-US" sz="2800" b="1">
                <a:effectLst>
                  <a:outerShdw blurRad="38100" dist="38100" dir="2700000" algn="tl">
                    <a:srgbClr val="FFFFFF"/>
                  </a:outerShdw>
                </a:effectLst>
                <a:ea typeface="HG創英角ﾎﾟｯﾌﾟ体" pitchFamily="49" charset="-128"/>
              </a:rPr>
              <a:t>手順４．要因解析</a:t>
            </a:r>
          </a:p>
        </p:txBody>
      </p:sp>
      <p:sp>
        <p:nvSpPr>
          <p:cNvPr id="202755" name="Text Box 3"/>
          <p:cNvSpPr txBox="1">
            <a:spLocks noChangeArrowheads="1"/>
          </p:cNvSpPr>
          <p:nvPr/>
        </p:nvSpPr>
        <p:spPr bwMode="auto">
          <a:xfrm>
            <a:off x="328613" y="4786313"/>
            <a:ext cx="3775075" cy="1593850"/>
          </a:xfrm>
          <a:prstGeom prst="rect">
            <a:avLst/>
          </a:prstGeom>
          <a:solidFill>
            <a:srgbClr val="336600"/>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solidFill>
                  <a:schemeClr val="bg1"/>
                </a:solidFill>
              </a:rPr>
              <a:t>よく使われる手法</a:t>
            </a:r>
          </a:p>
          <a:p>
            <a:pPr>
              <a:spcBef>
                <a:spcPct val="50000"/>
              </a:spcBef>
            </a:pPr>
            <a:r>
              <a:rPr lang="ja-JP" altLang="en-US" sz="1400" b="1">
                <a:solidFill>
                  <a:schemeClr val="bg1"/>
                </a:solidFill>
              </a:rPr>
              <a:t>    ▼層 別           ▼グラフ         ▼パレート図</a:t>
            </a:r>
          </a:p>
          <a:p>
            <a:pPr>
              <a:spcBef>
                <a:spcPct val="50000"/>
              </a:spcBef>
            </a:pPr>
            <a:r>
              <a:rPr lang="ja-JP" altLang="en-US" sz="1400" b="1">
                <a:solidFill>
                  <a:schemeClr val="bg1"/>
                </a:solidFill>
              </a:rPr>
              <a:t>    ▼特性要因図        ▼チェックシート</a:t>
            </a:r>
          </a:p>
          <a:p>
            <a:pPr>
              <a:spcBef>
                <a:spcPct val="50000"/>
              </a:spcBef>
            </a:pPr>
            <a:r>
              <a:rPr lang="ja-JP" altLang="en-US" sz="1400" b="1">
                <a:solidFill>
                  <a:schemeClr val="bg1"/>
                </a:solidFill>
              </a:rPr>
              <a:t>    ▼散布図       ▼ヒストグラム     ▼連関図法</a:t>
            </a:r>
          </a:p>
          <a:p>
            <a:pPr>
              <a:spcBef>
                <a:spcPct val="50000"/>
              </a:spcBef>
            </a:pPr>
            <a:r>
              <a:rPr lang="ja-JP" altLang="en-US" sz="1400" b="1">
                <a:solidFill>
                  <a:schemeClr val="bg1"/>
                </a:solidFill>
              </a:rPr>
              <a:t> 　▼系統図法　　その他</a:t>
            </a:r>
          </a:p>
        </p:txBody>
      </p:sp>
      <p:sp>
        <p:nvSpPr>
          <p:cNvPr id="202757" name="Text Box 5"/>
          <p:cNvSpPr txBox="1">
            <a:spLocks noChangeArrowheads="1"/>
          </p:cNvSpPr>
          <p:nvPr/>
        </p:nvSpPr>
        <p:spPr bwMode="auto">
          <a:xfrm>
            <a:off x="103188" y="3479800"/>
            <a:ext cx="3971925" cy="85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2000" b="1"/>
              <a:t>■ </a:t>
            </a:r>
            <a:r>
              <a:rPr lang="ja-JP" altLang="en-US" sz="2000" b="1"/>
              <a:t>見つけ出した重要要因を</a:t>
            </a:r>
          </a:p>
          <a:p>
            <a:pPr>
              <a:spcBef>
                <a:spcPct val="50000"/>
              </a:spcBef>
            </a:pPr>
            <a:r>
              <a:rPr lang="ja-JP" altLang="en-US" sz="2000" b="1"/>
              <a:t>　　　　　データに基づき検証する。</a:t>
            </a:r>
          </a:p>
        </p:txBody>
      </p:sp>
      <p:sp>
        <p:nvSpPr>
          <p:cNvPr id="202758" name="Text Box 6"/>
          <p:cNvSpPr txBox="1">
            <a:spLocks noChangeArrowheads="1"/>
          </p:cNvSpPr>
          <p:nvPr/>
        </p:nvSpPr>
        <p:spPr bwMode="auto">
          <a:xfrm>
            <a:off x="98425" y="2400300"/>
            <a:ext cx="4121150" cy="85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2000" b="1"/>
              <a:t>■ </a:t>
            </a:r>
            <a:r>
              <a:rPr lang="ja-JP" altLang="en-US" sz="2000" b="1"/>
              <a:t>なぜなぜを繰り返し、</a:t>
            </a:r>
          </a:p>
          <a:p>
            <a:pPr>
              <a:spcBef>
                <a:spcPct val="50000"/>
              </a:spcBef>
            </a:pPr>
            <a:r>
              <a:rPr lang="ja-JP" altLang="en-US" sz="2000" b="1"/>
              <a:t>　　　　重要要因を見つけ出す。</a:t>
            </a:r>
          </a:p>
        </p:txBody>
      </p:sp>
      <p:grpSp>
        <p:nvGrpSpPr>
          <p:cNvPr id="202787" name="Group 35"/>
          <p:cNvGrpSpPr>
            <a:grpSpLocks/>
          </p:cNvGrpSpPr>
          <p:nvPr/>
        </p:nvGrpSpPr>
        <p:grpSpPr bwMode="auto">
          <a:xfrm>
            <a:off x="3902075" y="1377950"/>
            <a:ext cx="4921250" cy="5002213"/>
            <a:chOff x="2458" y="460"/>
            <a:chExt cx="3114" cy="3102"/>
          </a:xfrm>
        </p:grpSpPr>
        <p:sp>
          <p:nvSpPr>
            <p:cNvPr id="202761" name="Line 9"/>
            <p:cNvSpPr>
              <a:spLocks noChangeShapeType="1"/>
            </p:cNvSpPr>
            <p:nvPr/>
          </p:nvSpPr>
          <p:spPr bwMode="auto">
            <a:xfrm>
              <a:off x="3215" y="2187"/>
              <a:ext cx="1969" cy="0"/>
            </a:xfrm>
            <a:prstGeom prst="line">
              <a:avLst/>
            </a:prstGeom>
            <a:noFill/>
            <a:ln w="57150">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2762" name="Text Box 10"/>
            <p:cNvSpPr txBox="1">
              <a:spLocks noChangeArrowheads="1"/>
            </p:cNvSpPr>
            <p:nvPr/>
          </p:nvSpPr>
          <p:spPr bwMode="auto">
            <a:xfrm>
              <a:off x="5192" y="1237"/>
              <a:ext cx="309" cy="1929"/>
            </a:xfrm>
            <a:prstGeom prst="rect">
              <a:avLst/>
            </a:prstGeom>
            <a:noFill/>
            <a:ln w="28575">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800" b="1"/>
                <a:t>食堂が混雑する</a:t>
              </a:r>
            </a:p>
          </p:txBody>
        </p:sp>
        <p:sp>
          <p:nvSpPr>
            <p:cNvPr id="202763" name="Text Box 11"/>
            <p:cNvSpPr txBox="1">
              <a:spLocks noChangeArrowheads="1"/>
            </p:cNvSpPr>
            <p:nvPr/>
          </p:nvSpPr>
          <p:spPr bwMode="auto">
            <a:xfrm>
              <a:off x="2967" y="3353"/>
              <a:ext cx="2605" cy="2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b="1"/>
                <a:t>図２　「食堂が混雑する」の特性要因図</a:t>
              </a:r>
            </a:p>
          </p:txBody>
        </p:sp>
        <p:sp>
          <p:nvSpPr>
            <p:cNvPr id="202764" name="Line 12"/>
            <p:cNvSpPr>
              <a:spLocks noChangeShapeType="1"/>
            </p:cNvSpPr>
            <p:nvPr/>
          </p:nvSpPr>
          <p:spPr bwMode="auto">
            <a:xfrm flipV="1">
              <a:off x="3485" y="2174"/>
              <a:ext cx="432" cy="749"/>
            </a:xfrm>
            <a:prstGeom prst="line">
              <a:avLst/>
            </a:prstGeom>
            <a:noFill/>
            <a:ln w="28575">
              <a:solidFill>
                <a:schemeClr val="tx1"/>
              </a:solidFill>
              <a:round/>
              <a:headEnd type="none" w="sm" len="sm"/>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2765" name="Line 13"/>
            <p:cNvSpPr>
              <a:spLocks noChangeShapeType="1"/>
            </p:cNvSpPr>
            <p:nvPr/>
          </p:nvSpPr>
          <p:spPr bwMode="auto">
            <a:xfrm flipV="1">
              <a:off x="4304" y="2180"/>
              <a:ext cx="432" cy="749"/>
            </a:xfrm>
            <a:prstGeom prst="line">
              <a:avLst/>
            </a:prstGeom>
            <a:noFill/>
            <a:ln w="28575">
              <a:solidFill>
                <a:schemeClr val="tx1"/>
              </a:solidFill>
              <a:round/>
              <a:headEnd type="none" w="sm" len="sm"/>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2766" name="Line 14"/>
            <p:cNvSpPr>
              <a:spLocks noChangeShapeType="1"/>
            </p:cNvSpPr>
            <p:nvPr/>
          </p:nvSpPr>
          <p:spPr bwMode="auto">
            <a:xfrm>
              <a:off x="3626" y="1440"/>
              <a:ext cx="418" cy="724"/>
            </a:xfrm>
            <a:prstGeom prst="line">
              <a:avLst/>
            </a:prstGeom>
            <a:noFill/>
            <a:ln w="28575">
              <a:solidFill>
                <a:schemeClr val="tx1"/>
              </a:solidFill>
              <a:round/>
              <a:headEnd type="none" w="sm" len="sm"/>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2767" name="Line 15"/>
            <p:cNvSpPr>
              <a:spLocks noChangeShapeType="1"/>
            </p:cNvSpPr>
            <p:nvPr/>
          </p:nvSpPr>
          <p:spPr bwMode="auto">
            <a:xfrm>
              <a:off x="4505" y="1449"/>
              <a:ext cx="427" cy="739"/>
            </a:xfrm>
            <a:prstGeom prst="line">
              <a:avLst/>
            </a:prstGeom>
            <a:noFill/>
            <a:ln w="28575">
              <a:solidFill>
                <a:schemeClr val="tx1"/>
              </a:solidFill>
              <a:round/>
              <a:headEnd type="none" w="sm" len="sm"/>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2768" name="Text Box 16"/>
            <p:cNvSpPr txBox="1">
              <a:spLocks noChangeArrowheads="1"/>
            </p:cNvSpPr>
            <p:nvPr/>
          </p:nvSpPr>
          <p:spPr bwMode="auto">
            <a:xfrm>
              <a:off x="3288" y="1230"/>
              <a:ext cx="603" cy="197"/>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solidFill>
                    <a:srgbClr val="FF0000"/>
                  </a:solidFill>
                </a:rPr>
                <a:t>食堂施設</a:t>
              </a:r>
            </a:p>
          </p:txBody>
        </p:sp>
        <p:sp>
          <p:nvSpPr>
            <p:cNvPr id="202769" name="Text Box 17"/>
            <p:cNvSpPr txBox="1">
              <a:spLocks noChangeArrowheads="1"/>
            </p:cNvSpPr>
            <p:nvPr/>
          </p:nvSpPr>
          <p:spPr bwMode="auto">
            <a:xfrm>
              <a:off x="4194" y="1245"/>
              <a:ext cx="629" cy="196"/>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solidFill>
                    <a:srgbClr val="FF0000"/>
                  </a:solidFill>
                </a:rPr>
                <a:t>運営方法</a:t>
              </a:r>
            </a:p>
          </p:txBody>
        </p:sp>
        <p:sp>
          <p:nvSpPr>
            <p:cNvPr id="202770" name="Text Box 18"/>
            <p:cNvSpPr txBox="1">
              <a:spLocks noChangeArrowheads="1"/>
            </p:cNvSpPr>
            <p:nvPr/>
          </p:nvSpPr>
          <p:spPr bwMode="auto">
            <a:xfrm>
              <a:off x="4014" y="2937"/>
              <a:ext cx="795" cy="197"/>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solidFill>
                    <a:srgbClr val="FF0000"/>
                  </a:solidFill>
                </a:rPr>
                <a:t>調理・配膳者</a:t>
              </a:r>
            </a:p>
          </p:txBody>
        </p:sp>
        <p:sp>
          <p:nvSpPr>
            <p:cNvPr id="202771" name="Text Box 19"/>
            <p:cNvSpPr txBox="1">
              <a:spLocks noChangeArrowheads="1"/>
            </p:cNvSpPr>
            <p:nvPr/>
          </p:nvSpPr>
          <p:spPr bwMode="auto">
            <a:xfrm>
              <a:off x="3064" y="2932"/>
              <a:ext cx="722" cy="197"/>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solidFill>
                    <a:srgbClr val="FF0000"/>
                  </a:solidFill>
                </a:rPr>
                <a:t>利用者</a:t>
              </a:r>
            </a:p>
          </p:txBody>
        </p:sp>
        <p:sp>
          <p:nvSpPr>
            <p:cNvPr id="202773" name="Text Box 21"/>
            <p:cNvSpPr txBox="1">
              <a:spLocks noChangeArrowheads="1"/>
            </p:cNvSpPr>
            <p:nvPr/>
          </p:nvSpPr>
          <p:spPr bwMode="auto">
            <a:xfrm>
              <a:off x="2622" y="2280"/>
              <a:ext cx="507" cy="246"/>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2000" b="1">
                  <a:solidFill>
                    <a:srgbClr val="33CC33"/>
                  </a:solidFill>
                </a:rPr>
                <a:t>大骨</a:t>
              </a:r>
            </a:p>
          </p:txBody>
        </p:sp>
        <p:sp>
          <p:nvSpPr>
            <p:cNvPr id="202774" name="Line 22"/>
            <p:cNvSpPr>
              <a:spLocks noChangeShapeType="1"/>
            </p:cNvSpPr>
            <p:nvPr/>
          </p:nvSpPr>
          <p:spPr bwMode="auto">
            <a:xfrm>
              <a:off x="3104" y="2398"/>
              <a:ext cx="309" cy="83"/>
            </a:xfrm>
            <a:prstGeom prst="line">
              <a:avLst/>
            </a:prstGeom>
            <a:noFill/>
            <a:ln w="12700">
              <a:solidFill>
                <a:schemeClr val="tx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2775" name="Line 23"/>
            <p:cNvSpPr>
              <a:spLocks noChangeShapeType="1"/>
            </p:cNvSpPr>
            <p:nvPr/>
          </p:nvSpPr>
          <p:spPr bwMode="auto">
            <a:xfrm flipH="1">
              <a:off x="3281" y="2481"/>
              <a:ext cx="134" cy="36"/>
            </a:xfrm>
            <a:prstGeom prst="line">
              <a:avLst/>
            </a:prstGeom>
            <a:noFill/>
            <a:ln w="12700">
              <a:solidFill>
                <a:schemeClr val="tx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2776" name="Line 24"/>
            <p:cNvSpPr>
              <a:spLocks noChangeShapeType="1"/>
            </p:cNvSpPr>
            <p:nvPr/>
          </p:nvSpPr>
          <p:spPr bwMode="auto">
            <a:xfrm>
              <a:off x="3278" y="2517"/>
              <a:ext cx="344" cy="92"/>
            </a:xfrm>
            <a:prstGeom prst="line">
              <a:avLst/>
            </a:prstGeom>
            <a:noFill/>
            <a:ln w="12700">
              <a:solidFill>
                <a:schemeClr val="tx1"/>
              </a:solidFill>
              <a:round/>
              <a:headEnd type="none" w="sm" len="sm"/>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2777" name="Text Box 25"/>
            <p:cNvSpPr txBox="1">
              <a:spLocks noChangeArrowheads="1"/>
            </p:cNvSpPr>
            <p:nvPr/>
          </p:nvSpPr>
          <p:spPr bwMode="auto">
            <a:xfrm>
              <a:off x="4176" y="1894"/>
              <a:ext cx="660" cy="246"/>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2000" b="1">
                  <a:solidFill>
                    <a:srgbClr val="33CC33"/>
                  </a:solidFill>
                </a:rPr>
                <a:t>背骨</a:t>
              </a:r>
            </a:p>
          </p:txBody>
        </p:sp>
        <p:sp>
          <p:nvSpPr>
            <p:cNvPr id="202778" name="Line 26"/>
            <p:cNvSpPr>
              <a:spLocks noChangeShapeType="1"/>
            </p:cNvSpPr>
            <p:nvPr/>
          </p:nvSpPr>
          <p:spPr bwMode="auto">
            <a:xfrm>
              <a:off x="3465" y="1845"/>
              <a:ext cx="357" cy="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2779" name="Text Box 27"/>
            <p:cNvSpPr txBox="1">
              <a:spLocks noChangeArrowheads="1"/>
            </p:cNvSpPr>
            <p:nvPr/>
          </p:nvSpPr>
          <p:spPr bwMode="auto">
            <a:xfrm>
              <a:off x="2458" y="1743"/>
              <a:ext cx="1079" cy="1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ｽﾍﾟｰｽ容量が不足</a:t>
              </a:r>
            </a:p>
          </p:txBody>
        </p:sp>
        <p:sp>
          <p:nvSpPr>
            <p:cNvPr id="202780" name="Text Box 28"/>
            <p:cNvSpPr txBox="1">
              <a:spLocks noChangeArrowheads="1"/>
            </p:cNvSpPr>
            <p:nvPr/>
          </p:nvSpPr>
          <p:spPr bwMode="auto">
            <a:xfrm>
              <a:off x="2470" y="1509"/>
              <a:ext cx="412" cy="197"/>
            </a:xfrm>
            <a:prstGeom prst="rect">
              <a:avLst/>
            </a:prstGeom>
            <a:noFill/>
            <a:ln w="12700">
              <a:solidFill>
                <a:srgbClr val="FF0000"/>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solidFill>
                    <a:srgbClr val="FF0000"/>
                  </a:solidFill>
                </a:rPr>
                <a:t>事実</a:t>
              </a:r>
            </a:p>
          </p:txBody>
        </p:sp>
        <p:sp>
          <p:nvSpPr>
            <p:cNvPr id="202781" name="Line 29"/>
            <p:cNvSpPr>
              <a:spLocks noChangeShapeType="1"/>
            </p:cNvSpPr>
            <p:nvPr/>
          </p:nvSpPr>
          <p:spPr bwMode="auto">
            <a:xfrm flipH="1">
              <a:off x="2715" y="869"/>
              <a:ext cx="174" cy="649"/>
            </a:xfrm>
            <a:prstGeom prst="line">
              <a:avLst/>
            </a:prstGeom>
            <a:noFill/>
            <a:ln w="12700">
              <a:solidFill>
                <a:schemeClr val="tx1"/>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2782" name="AutoShape 30"/>
            <p:cNvSpPr>
              <a:spLocks noChangeArrowheads="1"/>
            </p:cNvSpPr>
            <p:nvPr/>
          </p:nvSpPr>
          <p:spPr bwMode="auto">
            <a:xfrm>
              <a:off x="2577" y="460"/>
              <a:ext cx="1189" cy="402"/>
            </a:xfrm>
            <a:prstGeom prst="roundRect">
              <a:avLst>
                <a:gd name="adj" fmla="val 16667"/>
              </a:avLst>
            </a:prstGeom>
            <a:noFill/>
            <a:ln w="12700">
              <a:solidFill>
                <a:schemeClr val="tx1"/>
              </a:solidFill>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2783" name="Text Box 31"/>
            <p:cNvSpPr txBox="1">
              <a:spLocks noChangeArrowheads="1"/>
            </p:cNvSpPr>
            <p:nvPr/>
          </p:nvSpPr>
          <p:spPr bwMode="auto">
            <a:xfrm>
              <a:off x="2651" y="485"/>
              <a:ext cx="1208" cy="3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a:t>・事実からスタートする</a:t>
              </a:r>
            </a:p>
            <a:p>
              <a:pPr>
                <a:spcBef>
                  <a:spcPct val="50000"/>
                </a:spcBef>
              </a:pPr>
              <a:r>
                <a:rPr lang="ja-JP" altLang="en-US" sz="1200"/>
                <a:t>・名詞＋動詞で！</a:t>
              </a:r>
            </a:p>
          </p:txBody>
        </p:sp>
      </p:grpSp>
      <p:pic>
        <p:nvPicPr>
          <p:cNvPr id="202788" name="Picture 3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70588" y="538163"/>
            <a:ext cx="2982912" cy="1751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202790" name="Group 38"/>
          <p:cNvGrpSpPr>
            <a:grpSpLocks/>
          </p:cNvGrpSpPr>
          <p:nvPr/>
        </p:nvGrpSpPr>
        <p:grpSpPr bwMode="auto">
          <a:xfrm>
            <a:off x="107950" y="1227138"/>
            <a:ext cx="3889375" cy="1090612"/>
            <a:chOff x="68" y="773"/>
            <a:chExt cx="2450" cy="687"/>
          </a:xfrm>
        </p:grpSpPr>
        <p:sp>
          <p:nvSpPr>
            <p:cNvPr id="202756" name="Text Box 4"/>
            <p:cNvSpPr txBox="1">
              <a:spLocks noChangeArrowheads="1"/>
            </p:cNvSpPr>
            <p:nvPr/>
          </p:nvSpPr>
          <p:spPr bwMode="auto">
            <a:xfrm>
              <a:off x="68" y="773"/>
              <a:ext cx="2450"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2000" b="1"/>
                <a:t>■ </a:t>
              </a:r>
              <a:r>
                <a:rPr lang="ja-JP" altLang="en-US" sz="2000" b="1"/>
                <a:t>関連する事実を全て集める。</a:t>
              </a:r>
            </a:p>
          </p:txBody>
        </p:sp>
        <p:sp>
          <p:nvSpPr>
            <p:cNvPr id="202759" name="Text Box 7"/>
            <p:cNvSpPr txBox="1">
              <a:spLocks noChangeArrowheads="1"/>
            </p:cNvSpPr>
            <p:nvPr/>
          </p:nvSpPr>
          <p:spPr bwMode="auto">
            <a:xfrm>
              <a:off x="287" y="1268"/>
              <a:ext cx="1810"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t>・良い，悪いの判断はしない</a:t>
              </a:r>
            </a:p>
          </p:txBody>
        </p:sp>
        <p:sp>
          <p:nvSpPr>
            <p:cNvPr id="202789" name="Text Box 37"/>
            <p:cNvSpPr txBox="1">
              <a:spLocks noChangeArrowheads="1"/>
            </p:cNvSpPr>
            <p:nvPr/>
          </p:nvSpPr>
          <p:spPr bwMode="auto">
            <a:xfrm>
              <a:off x="191" y="1065"/>
              <a:ext cx="2043"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・ブレーンストーミングでたくさん出す</a:t>
              </a:r>
            </a:p>
          </p:txBody>
        </p:sp>
      </p:grpSp>
      <p:sp>
        <p:nvSpPr>
          <p:cNvPr id="202791" name="Text Box 39"/>
          <p:cNvSpPr txBox="1">
            <a:spLocks noChangeArrowheads="1"/>
          </p:cNvSpPr>
          <p:nvPr/>
        </p:nvSpPr>
        <p:spPr bwMode="auto">
          <a:xfrm>
            <a:off x="8570913" y="100013"/>
            <a:ext cx="5730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a:t>P</a:t>
            </a:r>
            <a:r>
              <a:rPr lang="ja-JP" altLang="en-US" sz="1600"/>
              <a:t>７</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202788"/>
                                        </p:tgtEl>
                                        <p:attrNameLst>
                                          <p:attrName>style.visibility</p:attrName>
                                        </p:attrNameLst>
                                      </p:cBhvr>
                                      <p:to>
                                        <p:strVal val="visible"/>
                                      </p:to>
                                    </p:set>
                                    <p:animEffect transition="in" filter="blinds(horizontal)">
                                      <p:cBhvr>
                                        <p:cTn id="7" dur="500"/>
                                        <p:tgtEl>
                                          <p:spTgt spid="202788"/>
                                        </p:tgtEl>
                                      </p:cBhvr>
                                    </p:animEffect>
                                  </p:childTnLst>
                                </p:cTn>
                              </p:par>
                              <p:par>
                                <p:cTn id="8" presetID="3" presetClass="entr" presetSubtype="10" fill="hold" nodeType="withEffect">
                                  <p:stCondLst>
                                    <p:cond delay="0"/>
                                  </p:stCondLst>
                                  <p:childTnLst>
                                    <p:set>
                                      <p:cBhvr>
                                        <p:cTn id="9" dur="1" fill="hold">
                                          <p:stCondLst>
                                            <p:cond delay="0"/>
                                          </p:stCondLst>
                                        </p:cTn>
                                        <p:tgtEl>
                                          <p:spTgt spid="202787"/>
                                        </p:tgtEl>
                                        <p:attrNameLst>
                                          <p:attrName>style.visibility</p:attrName>
                                        </p:attrNameLst>
                                      </p:cBhvr>
                                      <p:to>
                                        <p:strVal val="visible"/>
                                      </p:to>
                                    </p:set>
                                    <p:animEffect transition="in" filter="blinds(horizontal)">
                                      <p:cBhvr>
                                        <p:cTn id="10" dur="500"/>
                                        <p:tgtEl>
                                          <p:spTgt spid="2027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9971" name="Group 3"/>
          <p:cNvGrpSpPr>
            <a:grpSpLocks/>
          </p:cNvGrpSpPr>
          <p:nvPr/>
        </p:nvGrpSpPr>
        <p:grpSpPr bwMode="auto">
          <a:xfrm>
            <a:off x="209550" y="198438"/>
            <a:ext cx="8285163" cy="1820862"/>
            <a:chOff x="132" y="125"/>
            <a:chExt cx="5219" cy="1147"/>
          </a:xfrm>
        </p:grpSpPr>
        <p:sp>
          <p:nvSpPr>
            <p:cNvPr id="339972" name="Text Box 4"/>
            <p:cNvSpPr txBox="1">
              <a:spLocks noChangeArrowheads="1"/>
            </p:cNvSpPr>
            <p:nvPr/>
          </p:nvSpPr>
          <p:spPr bwMode="auto">
            <a:xfrm>
              <a:off x="487" y="519"/>
              <a:ext cx="4864" cy="346"/>
            </a:xfrm>
            <a:prstGeom prst="rect">
              <a:avLst/>
            </a:prstGeom>
            <a:solidFill>
              <a:srgbClr val="FFFFCC"/>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400" b="1"/>
                <a:t>◇</a:t>
              </a:r>
              <a:r>
                <a:rPr lang="ja-JP" altLang="en-US" sz="1400" b="1"/>
                <a:t>メンバーで話し合う前に</a:t>
              </a:r>
              <a:r>
                <a:rPr lang="ja-JP" altLang="en-US" sz="1600" b="1">
                  <a:solidFill>
                    <a:srgbClr val="FF0000"/>
                  </a:solidFill>
                </a:rPr>
                <a:t>全員が何のために系統図を作成するのかを理解</a:t>
              </a:r>
              <a:r>
                <a:rPr lang="ja-JP" altLang="en-US" sz="1400" b="1"/>
                <a:t>して</a:t>
              </a:r>
              <a:br>
                <a:rPr lang="ja-JP" altLang="en-US" sz="1400" b="1"/>
              </a:br>
              <a:r>
                <a:rPr lang="ja-JP" altLang="en-US" sz="1400" b="1"/>
                <a:t>　 おくとその目的に合った</a:t>
              </a:r>
              <a:r>
                <a:rPr lang="ja-JP" altLang="en-US" sz="1400" b="1" u="sng"/>
                <a:t>意見が出され</a:t>
              </a:r>
              <a:r>
                <a:rPr lang="ja-JP" altLang="en-US" sz="1400" b="1"/>
                <a:t>”よい系統図“がつくれます。</a:t>
              </a:r>
            </a:p>
          </p:txBody>
        </p:sp>
        <p:sp>
          <p:nvSpPr>
            <p:cNvPr id="339973" name="Rectangle 5"/>
            <p:cNvSpPr>
              <a:spLocks noChangeArrowheads="1"/>
            </p:cNvSpPr>
            <p:nvPr/>
          </p:nvSpPr>
          <p:spPr bwMode="auto">
            <a:xfrm>
              <a:off x="132" y="125"/>
              <a:ext cx="2047" cy="288"/>
            </a:xfrm>
            <a:prstGeom prst="rect">
              <a:avLst/>
            </a:prstGeom>
            <a:solidFill>
              <a:srgbClr val="FFFF66"/>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a:latin typeface="HGP創英角ｺﾞｼｯｸUB" pitchFamily="50" charset="-128"/>
                  <a:ea typeface="HGP創英角ｺﾞｼｯｸUB" pitchFamily="50" charset="-128"/>
                </a:rPr>
                <a:t>手順１</a:t>
              </a:r>
              <a:r>
                <a:rPr lang="en-US" altLang="ja-JP">
                  <a:latin typeface="HGP創英角ｺﾞｼｯｸUB" pitchFamily="50" charset="-128"/>
                  <a:ea typeface="HGP創英角ｺﾞｼｯｸUB" pitchFamily="50" charset="-128"/>
                </a:rPr>
                <a:t>. </a:t>
              </a:r>
              <a:r>
                <a:rPr lang="ja-JP" altLang="en-US">
                  <a:latin typeface="HGP創英角ｺﾞｼｯｸUB" pitchFamily="50" charset="-128"/>
                  <a:ea typeface="HGP創英角ｺﾞｼｯｸUB" pitchFamily="50" charset="-128"/>
                </a:rPr>
                <a:t>テーマの選定</a:t>
              </a:r>
            </a:p>
          </p:txBody>
        </p:sp>
        <p:sp>
          <p:nvSpPr>
            <p:cNvPr id="339974" name="Text Box 6"/>
            <p:cNvSpPr txBox="1">
              <a:spLocks noChangeArrowheads="1"/>
            </p:cNvSpPr>
            <p:nvPr/>
          </p:nvSpPr>
          <p:spPr bwMode="auto">
            <a:xfrm>
              <a:off x="1912" y="1002"/>
              <a:ext cx="2791" cy="212"/>
            </a:xfrm>
            <a:prstGeom prst="rect">
              <a:avLst/>
            </a:prstGeom>
            <a:solidFill>
              <a:srgbClr val="99CCFF"/>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b="1"/>
                <a:t>★</a:t>
              </a:r>
              <a:r>
                <a:rPr lang="ja-JP" altLang="en-US" sz="1600" b="1"/>
                <a:t>混雑しない食堂にするには</a:t>
              </a:r>
            </a:p>
          </p:txBody>
        </p:sp>
        <p:sp>
          <p:nvSpPr>
            <p:cNvPr id="339975" name="Text Box 7"/>
            <p:cNvSpPr txBox="1">
              <a:spLocks noChangeArrowheads="1"/>
            </p:cNvSpPr>
            <p:nvPr/>
          </p:nvSpPr>
          <p:spPr bwMode="auto">
            <a:xfrm>
              <a:off x="618" y="1008"/>
              <a:ext cx="990" cy="236"/>
            </a:xfrm>
            <a:prstGeom prst="rect">
              <a:avLst/>
            </a:prstGeom>
            <a:solidFill>
              <a:schemeClr val="bg1"/>
            </a:solidFill>
            <a:ln w="38100" cmpd="dbl">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b="1"/>
                <a:t>具体的には</a:t>
              </a:r>
            </a:p>
          </p:txBody>
        </p:sp>
        <p:sp>
          <p:nvSpPr>
            <p:cNvPr id="339976" name="AutoShape 8"/>
            <p:cNvSpPr>
              <a:spLocks noChangeArrowheads="1"/>
            </p:cNvSpPr>
            <p:nvPr/>
          </p:nvSpPr>
          <p:spPr bwMode="auto">
            <a:xfrm>
              <a:off x="1696" y="960"/>
              <a:ext cx="129" cy="312"/>
            </a:xfrm>
            <a:prstGeom prst="rightArrow">
              <a:avLst>
                <a:gd name="adj1" fmla="val 50000"/>
                <a:gd name="adj2" fmla="val 25000"/>
              </a:avLst>
            </a:prstGeom>
            <a:solidFill>
              <a:srgbClr val="FF6600"/>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339977" name="Group 9"/>
          <p:cNvGrpSpPr>
            <a:grpSpLocks/>
          </p:cNvGrpSpPr>
          <p:nvPr/>
        </p:nvGrpSpPr>
        <p:grpSpPr bwMode="auto">
          <a:xfrm>
            <a:off x="498475" y="5122863"/>
            <a:ext cx="5508625" cy="1566862"/>
            <a:chOff x="314" y="3227"/>
            <a:chExt cx="3470" cy="987"/>
          </a:xfrm>
        </p:grpSpPr>
        <p:sp>
          <p:nvSpPr>
            <p:cNvPr id="339978" name="Rectangle 10"/>
            <p:cNvSpPr>
              <a:spLocks noChangeArrowheads="1"/>
            </p:cNvSpPr>
            <p:nvPr/>
          </p:nvSpPr>
          <p:spPr bwMode="auto">
            <a:xfrm>
              <a:off x="335" y="3471"/>
              <a:ext cx="3449" cy="743"/>
            </a:xfrm>
            <a:prstGeom prst="rect">
              <a:avLst/>
            </a:prstGeom>
            <a:solidFill>
              <a:srgbClr val="FFFFCC"/>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39979" name="Text Box 11"/>
            <p:cNvSpPr txBox="1">
              <a:spLocks noChangeArrowheads="1"/>
            </p:cNvSpPr>
            <p:nvPr/>
          </p:nvSpPr>
          <p:spPr bwMode="auto">
            <a:xfrm>
              <a:off x="314" y="3227"/>
              <a:ext cx="917" cy="212"/>
            </a:xfrm>
            <a:prstGeom prst="rect">
              <a:avLst/>
            </a:prstGeom>
            <a:solidFill>
              <a:srgbClr val="FFFFCC"/>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b="1"/>
                <a:t>２）制約条件</a:t>
              </a:r>
            </a:p>
          </p:txBody>
        </p:sp>
        <p:sp>
          <p:nvSpPr>
            <p:cNvPr id="339980" name="Text Box 12"/>
            <p:cNvSpPr txBox="1">
              <a:spLocks noChangeArrowheads="1"/>
            </p:cNvSpPr>
            <p:nvPr/>
          </p:nvSpPr>
          <p:spPr bwMode="auto">
            <a:xfrm>
              <a:off x="1537" y="3813"/>
              <a:ext cx="2066" cy="393"/>
            </a:xfrm>
            <a:prstGeom prst="rect">
              <a:avLst/>
            </a:prstGeom>
            <a:solidFill>
              <a:srgbClr val="99CCFF"/>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t>（例）　１．投資額を最小限にする</a:t>
              </a:r>
            </a:p>
            <a:p>
              <a:pPr>
                <a:spcBef>
                  <a:spcPct val="50000"/>
                </a:spcBef>
              </a:pPr>
              <a:r>
                <a:rPr lang="ja-JP" altLang="en-US" sz="1400" b="1"/>
                <a:t>　　　　２．食事時間を変えない</a:t>
              </a:r>
            </a:p>
          </p:txBody>
        </p:sp>
        <p:sp>
          <p:nvSpPr>
            <p:cNvPr id="339981" name="Text Box 13"/>
            <p:cNvSpPr txBox="1">
              <a:spLocks noChangeArrowheads="1"/>
            </p:cNvSpPr>
            <p:nvPr/>
          </p:nvSpPr>
          <p:spPr bwMode="auto">
            <a:xfrm>
              <a:off x="421" y="3537"/>
              <a:ext cx="2960" cy="326"/>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400" b="1"/>
                <a:t>◇</a:t>
              </a:r>
              <a:r>
                <a:rPr lang="ja-JP" altLang="en-US" sz="1400" b="1"/>
                <a:t>最適手段を選定するとき末端手段の実現性を評価</a:t>
              </a:r>
              <a:br>
                <a:rPr lang="ja-JP" altLang="en-US" sz="1400" b="1"/>
              </a:br>
              <a:r>
                <a:rPr lang="ja-JP" altLang="en-US" sz="1400" b="1"/>
                <a:t>　　するのに必要。</a:t>
              </a:r>
            </a:p>
          </p:txBody>
        </p:sp>
      </p:grpSp>
      <p:grpSp>
        <p:nvGrpSpPr>
          <p:cNvPr id="339982" name="Group 14"/>
          <p:cNvGrpSpPr>
            <a:grpSpLocks/>
          </p:cNvGrpSpPr>
          <p:nvPr/>
        </p:nvGrpSpPr>
        <p:grpSpPr bwMode="auto">
          <a:xfrm>
            <a:off x="209550" y="2220913"/>
            <a:ext cx="8677275" cy="4346575"/>
            <a:chOff x="132" y="1399"/>
            <a:chExt cx="5466" cy="2738"/>
          </a:xfrm>
        </p:grpSpPr>
        <p:grpSp>
          <p:nvGrpSpPr>
            <p:cNvPr id="339983" name="Group 15"/>
            <p:cNvGrpSpPr>
              <a:grpSpLocks/>
            </p:cNvGrpSpPr>
            <p:nvPr/>
          </p:nvGrpSpPr>
          <p:grpSpPr bwMode="auto">
            <a:xfrm>
              <a:off x="3877" y="1704"/>
              <a:ext cx="1721" cy="2433"/>
              <a:chOff x="3604" y="1704"/>
              <a:chExt cx="2012" cy="2389"/>
            </a:xfrm>
          </p:grpSpPr>
          <p:sp>
            <p:nvSpPr>
              <p:cNvPr id="339984" name="Text Box 16"/>
              <p:cNvSpPr txBox="1">
                <a:spLocks noChangeArrowheads="1"/>
              </p:cNvSpPr>
              <p:nvPr/>
            </p:nvSpPr>
            <p:spPr bwMode="auto">
              <a:xfrm>
                <a:off x="3800" y="1704"/>
                <a:ext cx="389" cy="2144"/>
              </a:xfrm>
              <a:prstGeom prst="rect">
                <a:avLst/>
              </a:prstGeom>
              <a:solidFill>
                <a:schemeClr val="bg1"/>
              </a:solidFill>
              <a:ln w="38100" cmpd="dbl">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2000" b="1">
                    <a:ea typeface="HGP創英角ﾎﾟｯﾌﾟ体" pitchFamily="50" charset="-128"/>
                  </a:rPr>
                  <a:t>混雑しない食堂にする</a:t>
                </a:r>
              </a:p>
            </p:txBody>
          </p:sp>
          <p:sp>
            <p:nvSpPr>
              <p:cNvPr id="339985" name="Text Box 17"/>
              <p:cNvSpPr txBox="1">
                <a:spLocks noChangeArrowheads="1"/>
              </p:cNvSpPr>
              <p:nvPr/>
            </p:nvSpPr>
            <p:spPr bwMode="auto">
              <a:xfrm>
                <a:off x="3604" y="3905"/>
                <a:ext cx="1080" cy="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図３．基本目的</a:t>
                </a:r>
              </a:p>
            </p:txBody>
          </p:sp>
          <p:cxnSp>
            <p:nvCxnSpPr>
              <p:cNvPr id="339986" name="AutoShape 18"/>
              <p:cNvCxnSpPr>
                <a:cxnSpLocks noChangeShapeType="1"/>
              </p:cNvCxnSpPr>
              <p:nvPr/>
            </p:nvCxnSpPr>
            <p:spPr bwMode="auto">
              <a:xfrm rot="10800000" flipV="1">
                <a:off x="4240" y="2638"/>
                <a:ext cx="374" cy="319"/>
              </a:xfrm>
              <a:prstGeom prst="curvedConnector3">
                <a:avLst>
                  <a:gd name="adj1" fmla="val 50000"/>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339987" name="Picture 1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6" y="2355"/>
                <a:ext cx="970" cy="1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39988" name="AutoShape 20"/>
              <p:cNvSpPr>
                <a:spLocks noChangeArrowheads="1"/>
              </p:cNvSpPr>
              <p:nvPr/>
            </p:nvSpPr>
            <p:spPr bwMode="auto">
              <a:xfrm>
                <a:off x="4245" y="1750"/>
                <a:ext cx="877" cy="648"/>
              </a:xfrm>
              <a:prstGeom prst="wedgeRoundRectCallout">
                <a:avLst>
                  <a:gd name="adj1" fmla="val 39509"/>
                  <a:gd name="adj2" fmla="val 86111"/>
                  <a:gd name="adj3" fmla="val 16667"/>
                </a:avLst>
              </a:prstGeom>
              <a:solidFill>
                <a:srgbClr val="00FFFF"/>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endParaRPr lang="ja-JP" altLang="ja-JP" sz="1400"/>
              </a:p>
            </p:txBody>
          </p:sp>
          <p:sp>
            <p:nvSpPr>
              <p:cNvPr id="339989" name="Text Box 21"/>
              <p:cNvSpPr txBox="1">
                <a:spLocks noChangeArrowheads="1"/>
              </p:cNvSpPr>
              <p:nvPr/>
            </p:nvSpPr>
            <p:spPr bwMode="auto">
              <a:xfrm>
                <a:off x="4374" y="1847"/>
                <a:ext cx="687" cy="5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solidFill>
                      <a:srgbClr val="FF0000"/>
                    </a:solidFill>
                  </a:rPr>
                  <a:t>２重枠で囲むと他と区別出来るよ</a:t>
                </a:r>
              </a:p>
            </p:txBody>
          </p:sp>
        </p:grpSp>
        <p:grpSp>
          <p:nvGrpSpPr>
            <p:cNvPr id="339990" name="Group 22"/>
            <p:cNvGrpSpPr>
              <a:grpSpLocks/>
            </p:cNvGrpSpPr>
            <p:nvPr/>
          </p:nvGrpSpPr>
          <p:grpSpPr bwMode="auto">
            <a:xfrm>
              <a:off x="132" y="1399"/>
              <a:ext cx="3737" cy="1765"/>
              <a:chOff x="132" y="1399"/>
              <a:chExt cx="3737" cy="1765"/>
            </a:xfrm>
          </p:grpSpPr>
          <p:sp>
            <p:nvSpPr>
              <p:cNvPr id="339991" name="Rectangle 23"/>
              <p:cNvSpPr>
                <a:spLocks noChangeArrowheads="1"/>
              </p:cNvSpPr>
              <p:nvPr/>
            </p:nvSpPr>
            <p:spPr bwMode="auto">
              <a:xfrm>
                <a:off x="306" y="1983"/>
                <a:ext cx="3500" cy="1181"/>
              </a:xfrm>
              <a:prstGeom prst="rect">
                <a:avLst/>
              </a:prstGeom>
              <a:solidFill>
                <a:srgbClr val="FFFFCC"/>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39992" name="Rectangle 24"/>
              <p:cNvSpPr>
                <a:spLocks noChangeArrowheads="1"/>
              </p:cNvSpPr>
              <p:nvPr/>
            </p:nvSpPr>
            <p:spPr bwMode="auto">
              <a:xfrm>
                <a:off x="132" y="1399"/>
                <a:ext cx="3675" cy="288"/>
              </a:xfrm>
              <a:prstGeom prst="rect">
                <a:avLst/>
              </a:prstGeom>
              <a:solidFill>
                <a:srgbClr val="FFFF66"/>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a:latin typeface="HGP創英角ｺﾞｼｯｸUB" pitchFamily="50" charset="-128"/>
                    <a:ea typeface="HGP創英角ｺﾞｼｯｸUB" pitchFamily="50" charset="-128"/>
                  </a:rPr>
                  <a:t>手順２</a:t>
                </a:r>
                <a:r>
                  <a:rPr lang="en-US" altLang="ja-JP">
                    <a:latin typeface="HGP創英角ｺﾞｼｯｸUB" pitchFamily="50" charset="-128"/>
                    <a:ea typeface="HGP創英角ｺﾞｼｯｸUB" pitchFamily="50" charset="-128"/>
                  </a:rPr>
                  <a:t>. </a:t>
                </a:r>
                <a:r>
                  <a:rPr lang="ja-JP" altLang="en-US">
                    <a:latin typeface="HGP創英角ｺﾞｼｯｸUB" pitchFamily="50" charset="-128"/>
                    <a:ea typeface="HGP創英角ｺﾞｼｯｸUB" pitchFamily="50" charset="-128"/>
                  </a:rPr>
                  <a:t>基本目的と制約条件を明確にする</a:t>
                </a:r>
              </a:p>
            </p:txBody>
          </p:sp>
          <p:sp>
            <p:nvSpPr>
              <p:cNvPr id="339993" name="Text Box 25"/>
              <p:cNvSpPr txBox="1">
                <a:spLocks noChangeArrowheads="1"/>
              </p:cNvSpPr>
              <p:nvPr/>
            </p:nvSpPr>
            <p:spPr bwMode="auto">
              <a:xfrm>
                <a:off x="519" y="2035"/>
                <a:ext cx="3213"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400" b="1"/>
                  <a:t>①</a:t>
                </a:r>
                <a:r>
                  <a:rPr lang="ja-JP" altLang="en-US" sz="1400" b="1"/>
                  <a:t>今回取り上げようとしている問題点のことです。</a:t>
                </a:r>
              </a:p>
            </p:txBody>
          </p:sp>
          <p:sp>
            <p:nvSpPr>
              <p:cNvPr id="339994" name="Text Box 26"/>
              <p:cNvSpPr txBox="1">
                <a:spLocks noChangeArrowheads="1"/>
              </p:cNvSpPr>
              <p:nvPr/>
            </p:nvSpPr>
            <p:spPr bwMode="auto">
              <a:xfrm>
                <a:off x="518" y="2426"/>
                <a:ext cx="3351" cy="5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400" b="1"/>
                  <a:t>③</a:t>
                </a:r>
                <a:r>
                  <a:rPr lang="ja-JP" altLang="en-US" sz="1400" b="1"/>
                  <a:t>曖昧な語句や色々な解釈が出来るような表現は</a:t>
                </a:r>
              </a:p>
              <a:p>
                <a:pPr>
                  <a:spcBef>
                    <a:spcPct val="50000"/>
                  </a:spcBef>
                </a:pPr>
                <a:r>
                  <a:rPr lang="ja-JP" altLang="en-US" sz="1400" b="1"/>
                  <a:t>　　さけてください。</a:t>
                </a:r>
              </a:p>
              <a:p>
                <a:pPr>
                  <a:spcBef>
                    <a:spcPct val="50000"/>
                  </a:spcBef>
                </a:pPr>
                <a:r>
                  <a:rPr lang="ja-JP" altLang="en-US" sz="1400"/>
                  <a:t>　</a:t>
                </a:r>
                <a:endParaRPr lang="ja-JP" altLang="en-US" sz="1400" b="1"/>
              </a:p>
            </p:txBody>
          </p:sp>
          <p:sp>
            <p:nvSpPr>
              <p:cNvPr id="339995" name="Text Box 27"/>
              <p:cNvSpPr txBox="1">
                <a:spLocks noChangeArrowheads="1"/>
              </p:cNvSpPr>
              <p:nvPr/>
            </p:nvSpPr>
            <p:spPr bwMode="auto">
              <a:xfrm>
                <a:off x="508" y="2240"/>
                <a:ext cx="308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400" b="1"/>
                  <a:t>②</a:t>
                </a:r>
                <a:r>
                  <a:rPr lang="ja-JP" altLang="en-US" sz="1400" b="1"/>
                  <a:t>系統図の要ですので　簡単に明瞭な語句にしてください。</a:t>
                </a:r>
              </a:p>
            </p:txBody>
          </p:sp>
          <p:sp>
            <p:nvSpPr>
              <p:cNvPr id="339996" name="Text Box 28"/>
              <p:cNvSpPr txBox="1">
                <a:spLocks noChangeArrowheads="1"/>
              </p:cNvSpPr>
              <p:nvPr/>
            </p:nvSpPr>
            <p:spPr bwMode="auto">
              <a:xfrm>
                <a:off x="314" y="1800"/>
                <a:ext cx="1108" cy="212"/>
              </a:xfrm>
              <a:prstGeom prst="rect">
                <a:avLst/>
              </a:prstGeom>
              <a:solidFill>
                <a:srgbClr val="FFFFCC"/>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b="1"/>
                  <a:t>１）基本目的</a:t>
                </a:r>
              </a:p>
            </p:txBody>
          </p:sp>
          <p:sp>
            <p:nvSpPr>
              <p:cNvPr id="339997" name="Text Box 29"/>
              <p:cNvSpPr txBox="1">
                <a:spLocks noChangeArrowheads="1"/>
              </p:cNvSpPr>
              <p:nvPr/>
            </p:nvSpPr>
            <p:spPr bwMode="auto">
              <a:xfrm>
                <a:off x="631" y="2849"/>
                <a:ext cx="3071" cy="192"/>
              </a:xfrm>
              <a:prstGeom prst="rect">
                <a:avLst/>
              </a:prstGeom>
              <a:solidFill>
                <a:srgbClr val="99CCFF"/>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t>　（例）「</a:t>
                </a:r>
                <a:r>
                  <a:rPr lang="ja-JP" altLang="en-US" sz="1400" b="1">
                    <a:solidFill>
                      <a:srgbClr val="FF0000"/>
                    </a:solidFill>
                  </a:rPr>
                  <a:t>○○を△△にする</a:t>
                </a:r>
                <a:r>
                  <a:rPr lang="ja-JP" altLang="en-US" sz="1400" b="1"/>
                  <a:t>」又は「</a:t>
                </a:r>
                <a:r>
                  <a:rPr lang="ja-JP" altLang="en-US" sz="1400" b="1">
                    <a:solidFill>
                      <a:srgbClr val="FF0000"/>
                    </a:solidFill>
                  </a:rPr>
                  <a:t>○○の</a:t>
                </a:r>
                <a:r>
                  <a:rPr lang="en-US" altLang="ja-JP" sz="1400" b="1">
                    <a:solidFill>
                      <a:srgbClr val="FF0000"/>
                    </a:solidFill>
                  </a:rPr>
                  <a:t>××</a:t>
                </a:r>
                <a:r>
                  <a:rPr lang="ja-JP" altLang="en-US" sz="1400" b="1">
                    <a:solidFill>
                      <a:srgbClr val="FF0000"/>
                    </a:solidFill>
                  </a:rPr>
                  <a:t>を△△する</a:t>
                </a:r>
                <a:r>
                  <a:rPr lang="ja-JP" altLang="en-US" sz="1400" b="1"/>
                  <a:t>」</a:t>
                </a:r>
              </a:p>
            </p:txBody>
          </p:sp>
        </p:grpSp>
      </p:grpSp>
      <p:sp>
        <p:nvSpPr>
          <p:cNvPr id="339998" name="Text Box 30"/>
          <p:cNvSpPr txBox="1">
            <a:spLocks noChangeArrowheads="1"/>
          </p:cNvSpPr>
          <p:nvPr/>
        </p:nvSpPr>
        <p:spPr bwMode="auto">
          <a:xfrm>
            <a:off x="8405813" y="100013"/>
            <a:ext cx="7381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a:t>P</a:t>
            </a:r>
            <a:r>
              <a:rPr lang="ja-JP" altLang="en-US" sz="1600"/>
              <a:t>７０</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339982"/>
                                        </p:tgtEl>
                                        <p:attrNameLst>
                                          <p:attrName>style.visibility</p:attrName>
                                        </p:attrNameLst>
                                      </p:cBhvr>
                                      <p:to>
                                        <p:strVal val="visible"/>
                                      </p:to>
                                    </p:set>
                                    <p:animEffect transition="in" filter="blinds(horizontal)">
                                      <p:cBhvr>
                                        <p:cTn id="7" dur="500"/>
                                        <p:tgtEl>
                                          <p:spTgt spid="33998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339977"/>
                                        </p:tgtEl>
                                        <p:attrNameLst>
                                          <p:attrName>style.visibility</p:attrName>
                                        </p:attrNameLst>
                                      </p:cBhvr>
                                      <p:to>
                                        <p:strVal val="visible"/>
                                      </p:to>
                                    </p:set>
                                    <p:animEffect transition="in" filter="blinds(horizontal)">
                                      <p:cBhvr>
                                        <p:cTn id="12" dur="500"/>
                                        <p:tgtEl>
                                          <p:spTgt spid="3399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2018" name="Group 2"/>
          <p:cNvGrpSpPr>
            <a:grpSpLocks/>
          </p:cNvGrpSpPr>
          <p:nvPr/>
        </p:nvGrpSpPr>
        <p:grpSpPr bwMode="auto">
          <a:xfrm>
            <a:off x="250825" y="2401888"/>
            <a:ext cx="5051425" cy="2378075"/>
            <a:chOff x="158" y="1513"/>
            <a:chExt cx="3182" cy="1498"/>
          </a:xfrm>
        </p:grpSpPr>
        <p:sp>
          <p:nvSpPr>
            <p:cNvPr id="342019" name="Text Box 3"/>
            <p:cNvSpPr txBox="1">
              <a:spLocks noChangeArrowheads="1"/>
            </p:cNvSpPr>
            <p:nvPr/>
          </p:nvSpPr>
          <p:spPr bwMode="auto">
            <a:xfrm>
              <a:off x="158" y="1513"/>
              <a:ext cx="3182" cy="1465"/>
            </a:xfrm>
            <a:prstGeom prst="rect">
              <a:avLst/>
            </a:prstGeom>
            <a:solidFill>
              <a:srgbClr val="FFFFCC"/>
            </a:solidFill>
            <a:ln>
              <a:noFill/>
            </a:ln>
            <a:effectLst/>
            <a:extLst>
              <a:ext uri="{91240B29-F687-4F45-9708-019B960494DF}">
                <a14:hiddenLine xmlns:a14="http://schemas.microsoft.com/office/drawing/2010/main" w="12700">
                  <a:solidFill>
                    <a:srgbClr val="CCFFFF"/>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latin typeface="ＭＳ Ｐゴシック" pitchFamily="50" charset="-128"/>
                </a:rPr>
                <a:t>３）各人で書くと大きなこと、小さなこと色々と書きます、　</a:t>
              </a:r>
              <a:br>
                <a:rPr lang="ja-JP" altLang="en-US" sz="1400" b="1">
                  <a:latin typeface="ＭＳ Ｐゴシック" pitchFamily="50" charset="-128"/>
                </a:rPr>
              </a:br>
              <a:r>
                <a:rPr lang="ja-JP" altLang="en-US" sz="1400" b="1">
                  <a:latin typeface="ＭＳ Ｐゴシック" pitchFamily="50" charset="-128"/>
                </a:rPr>
                <a:t>   そうすると整理に多くの時間が必要となってきます。</a:t>
              </a:r>
            </a:p>
            <a:p>
              <a:pPr>
                <a:spcBef>
                  <a:spcPct val="50000"/>
                </a:spcBef>
              </a:pPr>
              <a:r>
                <a:rPr lang="ja-JP" altLang="en-US" sz="1400">
                  <a:latin typeface="ＭＳ Ｐゴシック" pitchFamily="50" charset="-128"/>
                </a:rPr>
                <a:t>　　</a:t>
              </a:r>
              <a:r>
                <a:rPr lang="ja-JP" altLang="en-US" sz="1400" b="1">
                  <a:latin typeface="ＭＳ Ｐゴシック" pitchFamily="50" charset="-128"/>
                </a:rPr>
                <a:t>１次手段は大分類項目的に考えて書くとよい。</a:t>
              </a:r>
            </a:p>
            <a:p>
              <a:pPr>
                <a:spcBef>
                  <a:spcPct val="50000"/>
                </a:spcBef>
              </a:pPr>
              <a:r>
                <a:rPr lang="ja-JP" altLang="en-US" sz="1400" b="1">
                  <a:latin typeface="ＭＳ Ｐゴシック" pitchFamily="50" charset="-128"/>
                </a:rPr>
                <a:t>　　★特性要因図で使う</a:t>
              </a:r>
              <a:r>
                <a:rPr lang="ja-JP" altLang="en-US" sz="1400" b="1">
                  <a:solidFill>
                    <a:srgbClr val="FF0000"/>
                  </a:solidFill>
                  <a:latin typeface="ＭＳ Ｐゴシック" pitchFamily="50" charset="-128"/>
                </a:rPr>
                <a:t>５</a:t>
              </a:r>
              <a:r>
                <a:rPr lang="en-US" altLang="ja-JP" sz="1400" b="1">
                  <a:solidFill>
                    <a:srgbClr val="FF0000"/>
                  </a:solidFill>
                  <a:latin typeface="ＭＳ Ｐゴシック" pitchFamily="50" charset="-128"/>
                </a:rPr>
                <a:t>M</a:t>
              </a:r>
              <a:r>
                <a:rPr lang="ja-JP" altLang="en-US" sz="1400" b="1">
                  <a:latin typeface="ＭＳ Ｐゴシック" pitchFamily="50" charset="-128"/>
                </a:rPr>
                <a:t>（人・設備・方法・材料・測定）</a:t>
              </a:r>
              <a:r>
                <a:rPr lang="ja-JP" altLang="en-US" sz="1400" b="1">
                  <a:solidFill>
                    <a:srgbClr val="FF0000"/>
                  </a:solidFill>
                  <a:latin typeface="ＭＳ Ｐゴシック" pitchFamily="50" charset="-128"/>
                </a:rPr>
                <a:t>別に</a:t>
              </a:r>
              <a:br>
                <a:rPr lang="ja-JP" altLang="en-US" sz="1400" b="1">
                  <a:solidFill>
                    <a:srgbClr val="FF0000"/>
                  </a:solidFill>
                  <a:latin typeface="ＭＳ Ｐゴシック" pitchFamily="50" charset="-128"/>
                </a:rPr>
              </a:br>
              <a:r>
                <a:rPr lang="ja-JP" altLang="en-US" sz="1400" b="1">
                  <a:solidFill>
                    <a:srgbClr val="FF0000"/>
                  </a:solidFill>
                  <a:latin typeface="ＭＳ Ｐゴシック" pitchFamily="50" charset="-128"/>
                </a:rPr>
                <a:t>　　　  </a:t>
              </a:r>
              <a:r>
                <a:rPr lang="ja-JP" altLang="en-US" sz="1400" b="1">
                  <a:latin typeface="ＭＳ Ｐゴシック" pitchFamily="50" charset="-128"/>
                </a:rPr>
                <a:t>一次手段を考えるのも１つの方法です。</a:t>
              </a:r>
            </a:p>
            <a:p>
              <a:pPr>
                <a:spcBef>
                  <a:spcPct val="50000"/>
                </a:spcBef>
              </a:pPr>
              <a:r>
                <a:rPr lang="ja-JP" altLang="en-US" sz="1400" b="1">
                  <a:latin typeface="ＭＳ Ｐゴシック" pitchFamily="50" charset="-128"/>
                </a:rPr>
                <a:t>　　★</a:t>
              </a:r>
              <a:r>
                <a:rPr lang="ja-JP" altLang="en-US" sz="1400" b="1">
                  <a:solidFill>
                    <a:srgbClr val="FF0000"/>
                  </a:solidFill>
                  <a:latin typeface="ＭＳ Ｐゴシック" pitchFamily="50" charset="-128"/>
                </a:rPr>
                <a:t>費目別、工程別、立場別、場面別等</a:t>
              </a:r>
              <a:r>
                <a:rPr lang="ja-JP" altLang="en-US" sz="1400" b="1">
                  <a:latin typeface="ＭＳ Ｐゴシック" pitchFamily="50" charset="-128"/>
                </a:rPr>
                <a:t>分け方はいろいろあり</a:t>
              </a:r>
              <a:br>
                <a:rPr lang="ja-JP" altLang="en-US" sz="1400" b="1">
                  <a:latin typeface="ＭＳ Ｐゴシック" pitchFamily="50" charset="-128"/>
                </a:rPr>
              </a:br>
              <a:r>
                <a:rPr lang="ja-JP" altLang="en-US" sz="1400" b="1">
                  <a:latin typeface="ＭＳ Ｐゴシック" pitchFamily="50" charset="-128"/>
                </a:rPr>
                <a:t>　　　 ます。抜けがでないようにするのがポイントですので、</a:t>
              </a:r>
              <a:br>
                <a:rPr lang="ja-JP" altLang="en-US" sz="1400" b="1">
                  <a:latin typeface="ＭＳ Ｐゴシック" pitchFamily="50" charset="-128"/>
                </a:rPr>
              </a:br>
              <a:r>
                <a:rPr lang="ja-JP" altLang="en-US" sz="1400" b="1">
                  <a:latin typeface="ＭＳ Ｐゴシック" pitchFamily="50" charset="-128"/>
                </a:rPr>
                <a:t>　　 　「○○を改善する。」⇔　「○○以外を改善する」　</a:t>
              </a:r>
              <a:br>
                <a:rPr lang="ja-JP" altLang="en-US" sz="1400" b="1">
                  <a:latin typeface="ＭＳ Ｐゴシック" pitchFamily="50" charset="-128"/>
                </a:rPr>
              </a:br>
              <a:r>
                <a:rPr lang="ja-JP" altLang="en-US" sz="1400" b="1">
                  <a:latin typeface="ＭＳ Ｐゴシック" pitchFamily="50" charset="-128"/>
                </a:rPr>
                <a:t>　　　 でも</a:t>
              </a:r>
              <a:r>
                <a:rPr lang="en-US" altLang="ja-JP" sz="1400" b="1">
                  <a:latin typeface="ＭＳ Ｐゴシック" pitchFamily="50" charset="-128"/>
                </a:rPr>
                <a:t>OK</a:t>
              </a:r>
              <a:r>
                <a:rPr lang="ja-JP" altLang="en-US" sz="1400" b="1">
                  <a:latin typeface="ＭＳ Ｐゴシック" pitchFamily="50" charset="-128"/>
                </a:rPr>
                <a:t>です。</a:t>
              </a:r>
            </a:p>
          </p:txBody>
        </p:sp>
        <p:sp>
          <p:nvSpPr>
            <p:cNvPr id="342020" name="Rectangle 4"/>
            <p:cNvSpPr>
              <a:spLocks noChangeArrowheads="1"/>
            </p:cNvSpPr>
            <p:nvPr/>
          </p:nvSpPr>
          <p:spPr bwMode="auto">
            <a:xfrm>
              <a:off x="193" y="1819"/>
              <a:ext cx="3072" cy="1192"/>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342022" name="Rectangle 6"/>
          <p:cNvSpPr>
            <a:spLocks noChangeArrowheads="1"/>
          </p:cNvSpPr>
          <p:nvPr/>
        </p:nvSpPr>
        <p:spPr bwMode="auto">
          <a:xfrm>
            <a:off x="176213" y="220663"/>
            <a:ext cx="3937000" cy="457200"/>
          </a:xfrm>
          <a:prstGeom prst="rect">
            <a:avLst/>
          </a:prstGeom>
          <a:solidFill>
            <a:srgbClr val="FFFF66"/>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a:latin typeface="HGP創英角ｺﾞｼｯｸUB" pitchFamily="50" charset="-128"/>
                <a:ea typeface="HGP創英角ｺﾞｼｯｸUB" pitchFamily="50" charset="-128"/>
              </a:rPr>
              <a:t>手順３</a:t>
            </a:r>
            <a:r>
              <a:rPr lang="en-US" altLang="ja-JP">
                <a:latin typeface="HGP創英角ｺﾞｼｯｸUB" pitchFamily="50" charset="-128"/>
                <a:ea typeface="HGP創英角ｺﾞｼｯｸUB" pitchFamily="50" charset="-128"/>
              </a:rPr>
              <a:t>.</a:t>
            </a:r>
            <a:r>
              <a:rPr lang="ja-JP" altLang="en-US">
                <a:latin typeface="HGP創英角ｺﾞｼｯｸUB" pitchFamily="50" charset="-128"/>
                <a:ea typeface="HGP創英角ｺﾞｼｯｸUB" pitchFamily="50" charset="-128"/>
              </a:rPr>
              <a:t>　１次手段の抽出</a:t>
            </a:r>
          </a:p>
        </p:txBody>
      </p:sp>
      <p:sp>
        <p:nvSpPr>
          <p:cNvPr id="342023" name="Text Box 7"/>
          <p:cNvSpPr txBox="1">
            <a:spLocks noChangeArrowheads="1"/>
          </p:cNvSpPr>
          <p:nvPr/>
        </p:nvSpPr>
        <p:spPr bwMode="auto">
          <a:xfrm>
            <a:off x="5757863" y="6169025"/>
            <a:ext cx="22733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800" b="1"/>
              <a:t>図３．一次展開</a:t>
            </a:r>
          </a:p>
        </p:txBody>
      </p:sp>
      <p:grpSp>
        <p:nvGrpSpPr>
          <p:cNvPr id="342024" name="Group 8"/>
          <p:cNvGrpSpPr>
            <a:grpSpLocks/>
          </p:cNvGrpSpPr>
          <p:nvPr/>
        </p:nvGrpSpPr>
        <p:grpSpPr bwMode="auto">
          <a:xfrm>
            <a:off x="5408613" y="1179513"/>
            <a:ext cx="3140075" cy="3536950"/>
            <a:chOff x="3407" y="743"/>
            <a:chExt cx="1978" cy="2228"/>
          </a:xfrm>
        </p:grpSpPr>
        <p:sp>
          <p:nvSpPr>
            <p:cNvPr id="342025" name="Text Box 9"/>
            <p:cNvSpPr txBox="1">
              <a:spLocks noChangeArrowheads="1"/>
            </p:cNvSpPr>
            <p:nvPr/>
          </p:nvSpPr>
          <p:spPr bwMode="auto">
            <a:xfrm>
              <a:off x="3407" y="802"/>
              <a:ext cx="332" cy="2144"/>
            </a:xfrm>
            <a:prstGeom prst="rect">
              <a:avLst/>
            </a:prstGeom>
            <a:solidFill>
              <a:schemeClr val="bg1"/>
            </a:solidFill>
            <a:ln w="38100" cmpd="dbl">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2000" b="1">
                  <a:ea typeface="HGP創英角ﾎﾟｯﾌﾟ体" pitchFamily="50" charset="-128"/>
                </a:rPr>
                <a:t>混雑しない食堂にする</a:t>
              </a:r>
            </a:p>
          </p:txBody>
        </p:sp>
        <p:sp>
          <p:nvSpPr>
            <p:cNvPr id="342026" name="Line 10"/>
            <p:cNvSpPr>
              <a:spLocks noChangeShapeType="1"/>
            </p:cNvSpPr>
            <p:nvPr/>
          </p:nvSpPr>
          <p:spPr bwMode="auto">
            <a:xfrm>
              <a:off x="3739" y="1874"/>
              <a:ext cx="256"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2027" name="Text Box 11"/>
            <p:cNvSpPr txBox="1">
              <a:spLocks noChangeArrowheads="1"/>
            </p:cNvSpPr>
            <p:nvPr/>
          </p:nvSpPr>
          <p:spPr bwMode="auto">
            <a:xfrm>
              <a:off x="4221" y="743"/>
              <a:ext cx="1144" cy="374"/>
            </a:xfrm>
            <a:prstGeom prst="rect">
              <a:avLst/>
            </a:prstGeom>
            <a:solidFill>
              <a:srgbClr val="CCFFFF"/>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b="1"/>
                <a:t>入り口側の流れをｽﾑｰｽﾞにする</a:t>
              </a:r>
            </a:p>
          </p:txBody>
        </p:sp>
        <p:sp>
          <p:nvSpPr>
            <p:cNvPr id="342028" name="Text Box 12"/>
            <p:cNvSpPr txBox="1">
              <a:spLocks noChangeArrowheads="1"/>
            </p:cNvSpPr>
            <p:nvPr/>
          </p:nvSpPr>
          <p:spPr bwMode="auto">
            <a:xfrm>
              <a:off x="4230" y="1317"/>
              <a:ext cx="1144" cy="374"/>
            </a:xfrm>
            <a:prstGeom prst="rect">
              <a:avLst/>
            </a:prstGeom>
            <a:solidFill>
              <a:srgbClr val="CCFFFF"/>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b="1"/>
                <a:t>返却口の流れをｽﾑｰｽﾞにする</a:t>
              </a:r>
            </a:p>
          </p:txBody>
        </p:sp>
        <p:sp>
          <p:nvSpPr>
            <p:cNvPr id="342029" name="Text Box 13"/>
            <p:cNvSpPr txBox="1">
              <a:spLocks noChangeArrowheads="1"/>
            </p:cNvSpPr>
            <p:nvPr/>
          </p:nvSpPr>
          <p:spPr bwMode="auto">
            <a:xfrm>
              <a:off x="4239" y="1967"/>
              <a:ext cx="1144" cy="374"/>
            </a:xfrm>
            <a:prstGeom prst="rect">
              <a:avLst/>
            </a:prstGeom>
            <a:solidFill>
              <a:srgbClr val="CCFFFF"/>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b="1"/>
                <a:t>調理・配膳をｽﾋﾟｰﾄﾞｱｯﾌﾟする。</a:t>
              </a:r>
            </a:p>
          </p:txBody>
        </p:sp>
        <p:sp>
          <p:nvSpPr>
            <p:cNvPr id="342030" name="Line 14"/>
            <p:cNvSpPr>
              <a:spLocks noChangeShapeType="1"/>
            </p:cNvSpPr>
            <p:nvPr/>
          </p:nvSpPr>
          <p:spPr bwMode="auto">
            <a:xfrm>
              <a:off x="3980" y="962"/>
              <a:ext cx="238"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2031" name="Line 15"/>
            <p:cNvSpPr>
              <a:spLocks noChangeShapeType="1"/>
            </p:cNvSpPr>
            <p:nvPr/>
          </p:nvSpPr>
          <p:spPr bwMode="auto">
            <a:xfrm>
              <a:off x="3982" y="2121"/>
              <a:ext cx="256"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2032" name="Line 16"/>
            <p:cNvSpPr>
              <a:spLocks noChangeShapeType="1"/>
            </p:cNvSpPr>
            <p:nvPr/>
          </p:nvSpPr>
          <p:spPr bwMode="auto">
            <a:xfrm>
              <a:off x="3987" y="2817"/>
              <a:ext cx="238"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2033" name="Line 17"/>
            <p:cNvSpPr>
              <a:spLocks noChangeShapeType="1"/>
            </p:cNvSpPr>
            <p:nvPr/>
          </p:nvSpPr>
          <p:spPr bwMode="auto">
            <a:xfrm>
              <a:off x="3987" y="962"/>
              <a:ext cx="0" cy="1856"/>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2034" name="Text Box 18"/>
            <p:cNvSpPr txBox="1">
              <a:spLocks noChangeArrowheads="1"/>
            </p:cNvSpPr>
            <p:nvPr/>
          </p:nvSpPr>
          <p:spPr bwMode="auto">
            <a:xfrm>
              <a:off x="4241" y="2597"/>
              <a:ext cx="1144" cy="374"/>
            </a:xfrm>
            <a:prstGeom prst="rect">
              <a:avLst/>
            </a:prstGeom>
            <a:solidFill>
              <a:srgbClr val="CCFFFF"/>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b="1"/>
                <a:t>ｽﾍﾟｰｽの活用を見直しする</a:t>
              </a:r>
            </a:p>
          </p:txBody>
        </p:sp>
        <p:sp>
          <p:nvSpPr>
            <p:cNvPr id="342035" name="Line 19"/>
            <p:cNvSpPr>
              <a:spLocks noChangeShapeType="1"/>
            </p:cNvSpPr>
            <p:nvPr/>
          </p:nvSpPr>
          <p:spPr bwMode="auto">
            <a:xfrm>
              <a:off x="3985" y="1526"/>
              <a:ext cx="238"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342036" name="Text Box 20"/>
          <p:cNvSpPr txBox="1">
            <a:spLocks noChangeArrowheads="1"/>
          </p:cNvSpPr>
          <p:nvPr/>
        </p:nvSpPr>
        <p:spPr bwMode="auto">
          <a:xfrm>
            <a:off x="5414963" y="4987925"/>
            <a:ext cx="7651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2000" b="1">
                <a:solidFill>
                  <a:srgbClr val="FF0000"/>
                </a:solidFill>
              </a:rPr>
              <a:t>目的</a:t>
            </a:r>
          </a:p>
        </p:txBody>
      </p:sp>
      <p:sp>
        <p:nvSpPr>
          <p:cNvPr id="342037" name="Text Box 21"/>
          <p:cNvSpPr txBox="1">
            <a:spLocks noChangeArrowheads="1"/>
          </p:cNvSpPr>
          <p:nvPr/>
        </p:nvSpPr>
        <p:spPr bwMode="auto">
          <a:xfrm>
            <a:off x="7623175" y="4987925"/>
            <a:ext cx="15208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2000" b="1">
                <a:solidFill>
                  <a:srgbClr val="FF0000"/>
                </a:solidFill>
              </a:rPr>
              <a:t>1</a:t>
            </a:r>
            <a:r>
              <a:rPr lang="ja-JP" altLang="en-US" sz="2000" b="1">
                <a:solidFill>
                  <a:srgbClr val="FF0000"/>
                </a:solidFill>
              </a:rPr>
              <a:t>次手段</a:t>
            </a:r>
          </a:p>
        </p:txBody>
      </p:sp>
      <p:sp>
        <p:nvSpPr>
          <p:cNvPr id="342038" name="Line 22"/>
          <p:cNvSpPr>
            <a:spLocks noChangeShapeType="1"/>
          </p:cNvSpPr>
          <p:nvPr/>
        </p:nvSpPr>
        <p:spPr bwMode="auto">
          <a:xfrm>
            <a:off x="6122988" y="5238750"/>
            <a:ext cx="1514475" cy="0"/>
          </a:xfrm>
          <a:prstGeom prst="line">
            <a:avLst/>
          </a:prstGeom>
          <a:noFill/>
          <a:ln w="28575">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2039" name="Line 23"/>
          <p:cNvSpPr>
            <a:spLocks noChangeShapeType="1"/>
          </p:cNvSpPr>
          <p:nvPr/>
        </p:nvSpPr>
        <p:spPr bwMode="auto">
          <a:xfrm flipH="1">
            <a:off x="6103938" y="5487988"/>
            <a:ext cx="1444625" cy="0"/>
          </a:xfrm>
          <a:prstGeom prst="line">
            <a:avLst/>
          </a:prstGeom>
          <a:noFill/>
          <a:ln w="34925">
            <a:solidFill>
              <a:srgbClr val="3366FF"/>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2040" name="Text Box 24"/>
          <p:cNvSpPr txBox="1">
            <a:spLocks noChangeArrowheads="1"/>
          </p:cNvSpPr>
          <p:nvPr/>
        </p:nvSpPr>
        <p:spPr bwMode="auto">
          <a:xfrm>
            <a:off x="250825" y="4986338"/>
            <a:ext cx="5203825" cy="1049337"/>
          </a:xfrm>
          <a:prstGeom prst="rect">
            <a:avLst/>
          </a:prstGeom>
          <a:solidFill>
            <a:srgbClr val="FFFFCC"/>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latin typeface="ＭＳ Ｐゴシック" pitchFamily="50" charset="-128"/>
              </a:rPr>
              <a:t>４）１次手段が決まったら、</a:t>
            </a:r>
            <a:r>
              <a:rPr lang="ja-JP" altLang="en-US" sz="1400" b="1">
                <a:solidFill>
                  <a:srgbClr val="FF0000"/>
                </a:solidFill>
                <a:latin typeface="ＭＳ Ｐゴシック" pitchFamily="50" charset="-128"/>
              </a:rPr>
              <a:t>基本目的と</a:t>
            </a:r>
            <a:r>
              <a:rPr lang="en-US" altLang="ja-JP" sz="1400" b="1">
                <a:solidFill>
                  <a:srgbClr val="FF0000"/>
                </a:solidFill>
                <a:latin typeface="ＭＳ Ｐゴシック" pitchFamily="50" charset="-128"/>
              </a:rPr>
              <a:t>1</a:t>
            </a:r>
            <a:r>
              <a:rPr lang="ja-JP" altLang="en-US" sz="1400" b="1">
                <a:solidFill>
                  <a:srgbClr val="FF0000"/>
                </a:solidFill>
                <a:latin typeface="ＭＳ Ｐゴシック" pitchFamily="50" charset="-128"/>
              </a:rPr>
              <a:t>次手段のつながり</a:t>
            </a:r>
            <a:r>
              <a:rPr lang="ja-JP" altLang="en-US" sz="1400" b="1">
                <a:latin typeface="ＭＳ Ｐゴシック" pitchFamily="50" charset="-128"/>
              </a:rPr>
              <a:t>は、　</a:t>
            </a:r>
          </a:p>
          <a:p>
            <a:pPr>
              <a:spcBef>
                <a:spcPct val="50000"/>
              </a:spcBef>
            </a:pPr>
            <a:r>
              <a:rPr lang="ja-JP" altLang="en-US" sz="1400" b="1">
                <a:latin typeface="ＭＳ Ｐゴシック" pitchFamily="50" charset="-128"/>
              </a:rPr>
              <a:t>   正しいかどうかチェックして下さい。　「入り口側の流れをスムーズ</a:t>
            </a:r>
            <a:br>
              <a:rPr lang="ja-JP" altLang="en-US" sz="1400" b="1">
                <a:latin typeface="ＭＳ Ｐゴシック" pitchFamily="50" charset="-128"/>
              </a:rPr>
            </a:br>
            <a:r>
              <a:rPr lang="ja-JP" altLang="en-US" sz="1400" b="1">
                <a:latin typeface="ＭＳ Ｐゴシック" pitchFamily="50" charset="-128"/>
              </a:rPr>
              <a:t>　 にする」　ことが出来れば「食堂の混雑がなくなる」のかどうかとい</a:t>
            </a:r>
            <a:br>
              <a:rPr lang="ja-JP" altLang="en-US" sz="1400" b="1">
                <a:latin typeface="ＭＳ Ｐゴシック" pitchFamily="50" charset="-128"/>
              </a:rPr>
            </a:br>
            <a:r>
              <a:rPr lang="ja-JP" altLang="en-US" sz="1400" b="1">
                <a:latin typeface="ＭＳ Ｐゴシック" pitchFamily="50" charset="-128"/>
              </a:rPr>
              <a:t>　 うことです。</a:t>
            </a:r>
          </a:p>
        </p:txBody>
      </p:sp>
      <p:sp>
        <p:nvSpPr>
          <p:cNvPr id="342041" name="Text Box 25"/>
          <p:cNvSpPr txBox="1">
            <a:spLocks noChangeArrowheads="1"/>
          </p:cNvSpPr>
          <p:nvPr/>
        </p:nvSpPr>
        <p:spPr bwMode="auto">
          <a:xfrm>
            <a:off x="250825" y="1055688"/>
            <a:ext cx="4665663" cy="517525"/>
          </a:xfrm>
          <a:prstGeom prst="rect">
            <a:avLst/>
          </a:prstGeom>
          <a:solidFill>
            <a:srgbClr val="FFFFCC"/>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latin typeface="ＭＳ Ｐゴシック" pitchFamily="50" charset="-128"/>
              </a:rPr>
              <a:t>１）基本目的が決まったら、次に「それを達成するために</a:t>
            </a:r>
            <a:br>
              <a:rPr lang="ja-JP" altLang="en-US" sz="1400" b="1">
                <a:latin typeface="ＭＳ Ｐゴシック" pitchFamily="50" charset="-128"/>
              </a:rPr>
            </a:br>
            <a:r>
              <a:rPr lang="ja-JP" altLang="en-US" sz="1400" b="1">
                <a:latin typeface="ＭＳ Ｐゴシック" pitchFamily="50" charset="-128"/>
              </a:rPr>
              <a:t>   どんな事をしたらよいのか」という一次手段を考えます。</a:t>
            </a:r>
          </a:p>
        </p:txBody>
      </p:sp>
      <p:sp>
        <p:nvSpPr>
          <p:cNvPr id="342042" name="Text Box 26"/>
          <p:cNvSpPr txBox="1">
            <a:spLocks noChangeArrowheads="1"/>
          </p:cNvSpPr>
          <p:nvPr/>
        </p:nvSpPr>
        <p:spPr bwMode="auto">
          <a:xfrm>
            <a:off x="250825" y="1712913"/>
            <a:ext cx="4651375" cy="517525"/>
          </a:xfrm>
          <a:prstGeom prst="rect">
            <a:avLst/>
          </a:prstGeom>
          <a:solidFill>
            <a:srgbClr val="FFFFCC"/>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latin typeface="ＭＳ Ｐゴシック" pitchFamily="50" charset="-128"/>
              </a:rPr>
              <a:t>２）皆でブレーンストーミングを行い、各人の考えたことを</a:t>
            </a:r>
            <a:br>
              <a:rPr lang="ja-JP" altLang="en-US" sz="1400" b="1">
                <a:latin typeface="ＭＳ Ｐゴシック" pitchFamily="50" charset="-128"/>
              </a:rPr>
            </a:br>
            <a:r>
              <a:rPr lang="ja-JP" altLang="en-US" sz="1400" b="1">
                <a:latin typeface="ＭＳ Ｐゴシック" pitchFamily="50" charset="-128"/>
              </a:rPr>
              <a:t>　 小さな紙に書いて皆で討議して決める方法が多い。</a:t>
            </a:r>
          </a:p>
        </p:txBody>
      </p:sp>
      <p:sp>
        <p:nvSpPr>
          <p:cNvPr id="342043" name="Text Box 27"/>
          <p:cNvSpPr txBox="1">
            <a:spLocks noChangeArrowheads="1"/>
          </p:cNvSpPr>
          <p:nvPr/>
        </p:nvSpPr>
        <p:spPr bwMode="auto">
          <a:xfrm>
            <a:off x="8405813" y="100013"/>
            <a:ext cx="7381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a:t>P</a:t>
            </a:r>
            <a:r>
              <a:rPr lang="ja-JP" altLang="en-US" sz="1600"/>
              <a:t>７１</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42042"/>
                                        </p:tgtEl>
                                        <p:attrNameLst>
                                          <p:attrName>style.visibility</p:attrName>
                                        </p:attrNameLst>
                                      </p:cBhvr>
                                      <p:to>
                                        <p:strVal val="visible"/>
                                      </p:to>
                                    </p:set>
                                    <p:animEffect transition="in" filter="blinds(horizontal)">
                                      <p:cBhvr>
                                        <p:cTn id="7" dur="500"/>
                                        <p:tgtEl>
                                          <p:spTgt spid="34204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342018"/>
                                        </p:tgtEl>
                                        <p:attrNameLst>
                                          <p:attrName>style.visibility</p:attrName>
                                        </p:attrNameLst>
                                      </p:cBhvr>
                                      <p:to>
                                        <p:strVal val="visible"/>
                                      </p:to>
                                    </p:set>
                                    <p:animEffect transition="in" filter="blinds(horizontal)">
                                      <p:cBhvr>
                                        <p:cTn id="12" dur="500"/>
                                        <p:tgtEl>
                                          <p:spTgt spid="342018"/>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42040"/>
                                        </p:tgtEl>
                                        <p:attrNameLst>
                                          <p:attrName>style.visibility</p:attrName>
                                        </p:attrNameLst>
                                      </p:cBhvr>
                                      <p:to>
                                        <p:strVal val="visible"/>
                                      </p:to>
                                    </p:set>
                                    <p:animEffect transition="in" filter="blinds(horizontal)">
                                      <p:cBhvr>
                                        <p:cTn id="17" dur="500"/>
                                        <p:tgtEl>
                                          <p:spTgt spid="3420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2040" grpId="0" animBg="1"/>
      <p:bldP spid="342042" grpId="0" animBg="1"/>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4067" name="Line 3"/>
          <p:cNvSpPr>
            <a:spLocks noChangeShapeType="1"/>
          </p:cNvSpPr>
          <p:nvPr/>
        </p:nvSpPr>
        <p:spPr bwMode="auto">
          <a:xfrm>
            <a:off x="241300" y="3708400"/>
            <a:ext cx="8623300" cy="0"/>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4068" name="Rectangle 4"/>
          <p:cNvSpPr>
            <a:spLocks noChangeArrowheads="1"/>
          </p:cNvSpPr>
          <p:nvPr/>
        </p:nvSpPr>
        <p:spPr bwMode="auto">
          <a:xfrm>
            <a:off x="268288" y="188913"/>
            <a:ext cx="3937000" cy="457200"/>
          </a:xfrm>
          <a:prstGeom prst="rect">
            <a:avLst/>
          </a:prstGeom>
          <a:solidFill>
            <a:srgbClr val="FFFF66"/>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a:latin typeface="HGP創英角ｺﾞｼｯｸUB" pitchFamily="50" charset="-128"/>
                <a:ea typeface="HGP創英角ｺﾞｼｯｸUB" pitchFamily="50" charset="-128"/>
              </a:rPr>
              <a:t>手順４</a:t>
            </a:r>
            <a:r>
              <a:rPr lang="en-US" altLang="ja-JP">
                <a:latin typeface="HGP創英角ｺﾞｼｯｸUB" pitchFamily="50" charset="-128"/>
                <a:ea typeface="HGP創英角ｺﾞｼｯｸUB" pitchFamily="50" charset="-128"/>
              </a:rPr>
              <a:t>.</a:t>
            </a:r>
            <a:r>
              <a:rPr lang="ja-JP" altLang="en-US">
                <a:latin typeface="HGP創英角ｺﾞｼｯｸUB" pitchFamily="50" charset="-128"/>
                <a:ea typeface="HGP創英角ｺﾞｼｯｸUB" pitchFamily="50" charset="-128"/>
              </a:rPr>
              <a:t>　２次手段の抽出</a:t>
            </a:r>
          </a:p>
        </p:txBody>
      </p:sp>
      <p:sp>
        <p:nvSpPr>
          <p:cNvPr id="344069" name="Text Box 5"/>
          <p:cNvSpPr txBox="1">
            <a:spLocks noChangeArrowheads="1"/>
          </p:cNvSpPr>
          <p:nvPr/>
        </p:nvSpPr>
        <p:spPr bwMode="auto">
          <a:xfrm>
            <a:off x="198438" y="1349375"/>
            <a:ext cx="4165600" cy="304800"/>
          </a:xfrm>
          <a:prstGeom prst="rect">
            <a:avLst/>
          </a:prstGeom>
          <a:solidFill>
            <a:srgbClr val="FFFFCC"/>
          </a:solidFill>
          <a:ln>
            <a:noFill/>
          </a:ln>
          <a:effectLst/>
          <a:extLst>
            <a:ext uri="{91240B29-F687-4F45-9708-019B960494DF}">
              <a14:hiddenLine xmlns:a14="http://schemas.microsoft.com/office/drawing/2010/main" w="12700">
                <a:solidFill>
                  <a:srgbClr val="CCFFFF"/>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t>１）</a:t>
            </a:r>
            <a:r>
              <a:rPr lang="ja-JP" altLang="en-US" sz="1400" b="1">
                <a:solidFill>
                  <a:srgbClr val="FF0000"/>
                </a:solidFill>
              </a:rPr>
              <a:t>１次手段を「目的」</a:t>
            </a:r>
            <a:r>
              <a:rPr lang="ja-JP" altLang="en-US" sz="1400" b="1"/>
              <a:t>として２次手段を皆で考えます。</a:t>
            </a:r>
          </a:p>
        </p:txBody>
      </p:sp>
      <p:sp>
        <p:nvSpPr>
          <p:cNvPr id="344070" name="Text Box 6"/>
          <p:cNvSpPr txBox="1">
            <a:spLocks noChangeArrowheads="1"/>
          </p:cNvSpPr>
          <p:nvPr/>
        </p:nvSpPr>
        <p:spPr bwMode="auto">
          <a:xfrm>
            <a:off x="4664075" y="455613"/>
            <a:ext cx="466725" cy="2794000"/>
          </a:xfrm>
          <a:prstGeom prst="rect">
            <a:avLst/>
          </a:prstGeom>
          <a:solidFill>
            <a:schemeClr val="bg1"/>
          </a:solidFill>
          <a:ln w="38100" cmpd="dbl">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b="1">
                <a:ea typeface="HGP創英角ﾎﾟｯﾌﾟ体" pitchFamily="50" charset="-128"/>
              </a:rPr>
              <a:t>混雑しない食堂にする</a:t>
            </a:r>
          </a:p>
        </p:txBody>
      </p:sp>
      <p:sp>
        <p:nvSpPr>
          <p:cNvPr id="344071" name="Line 7"/>
          <p:cNvSpPr>
            <a:spLocks noChangeShapeType="1"/>
          </p:cNvSpPr>
          <p:nvPr/>
        </p:nvSpPr>
        <p:spPr bwMode="auto">
          <a:xfrm>
            <a:off x="5130800" y="2427288"/>
            <a:ext cx="17780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4072" name="Text Box 8"/>
          <p:cNvSpPr txBox="1">
            <a:spLocks noChangeArrowheads="1"/>
          </p:cNvSpPr>
          <p:nvPr/>
        </p:nvSpPr>
        <p:spPr bwMode="auto">
          <a:xfrm>
            <a:off x="5499100" y="1208088"/>
            <a:ext cx="1003300" cy="955675"/>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t>入り口側の流れを　ｽﾑｰｽﾞにする</a:t>
            </a:r>
          </a:p>
        </p:txBody>
      </p:sp>
      <p:sp>
        <p:nvSpPr>
          <p:cNvPr id="344073" name="Line 9"/>
          <p:cNvSpPr>
            <a:spLocks noChangeShapeType="1"/>
          </p:cNvSpPr>
          <p:nvPr/>
        </p:nvSpPr>
        <p:spPr bwMode="auto">
          <a:xfrm>
            <a:off x="5308600" y="1474788"/>
            <a:ext cx="20320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4074" name="Line 10"/>
          <p:cNvSpPr>
            <a:spLocks noChangeShapeType="1"/>
          </p:cNvSpPr>
          <p:nvPr/>
        </p:nvSpPr>
        <p:spPr bwMode="auto">
          <a:xfrm>
            <a:off x="5308600" y="1474788"/>
            <a:ext cx="0" cy="182880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4075" name="Text Box 11"/>
          <p:cNvSpPr txBox="1">
            <a:spLocks noChangeArrowheads="1"/>
          </p:cNvSpPr>
          <p:nvPr/>
        </p:nvSpPr>
        <p:spPr bwMode="auto">
          <a:xfrm>
            <a:off x="6019800" y="3222625"/>
            <a:ext cx="22733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b="1"/>
              <a:t>図４． 二 次 展 開</a:t>
            </a:r>
          </a:p>
        </p:txBody>
      </p:sp>
      <p:sp>
        <p:nvSpPr>
          <p:cNvPr id="344076" name="Text Box 12"/>
          <p:cNvSpPr txBox="1">
            <a:spLocks noChangeArrowheads="1"/>
          </p:cNvSpPr>
          <p:nvPr/>
        </p:nvSpPr>
        <p:spPr bwMode="auto">
          <a:xfrm>
            <a:off x="6896100" y="496888"/>
            <a:ext cx="1993900" cy="530225"/>
          </a:xfrm>
          <a:prstGeom prst="rect">
            <a:avLst/>
          </a:prstGeom>
          <a:solidFill>
            <a:srgbClr val="CCFFFF"/>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t>並びがはみ出ないようにする</a:t>
            </a:r>
          </a:p>
        </p:txBody>
      </p:sp>
      <p:sp>
        <p:nvSpPr>
          <p:cNvPr id="344077" name="Text Box 13"/>
          <p:cNvSpPr txBox="1">
            <a:spLocks noChangeArrowheads="1"/>
          </p:cNvSpPr>
          <p:nvPr/>
        </p:nvSpPr>
        <p:spPr bwMode="auto">
          <a:xfrm>
            <a:off x="6896100" y="1182688"/>
            <a:ext cx="1993900" cy="530225"/>
          </a:xfrm>
          <a:prstGeom prst="rect">
            <a:avLst/>
          </a:prstGeom>
          <a:solidFill>
            <a:srgbClr val="CCFFFF"/>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t>流れを止める要因を排除する</a:t>
            </a:r>
          </a:p>
        </p:txBody>
      </p:sp>
      <p:sp>
        <p:nvSpPr>
          <p:cNvPr id="344078" name="Text Box 14"/>
          <p:cNvSpPr txBox="1">
            <a:spLocks noChangeArrowheads="1"/>
          </p:cNvSpPr>
          <p:nvPr/>
        </p:nvSpPr>
        <p:spPr bwMode="auto">
          <a:xfrm>
            <a:off x="6896100" y="1970088"/>
            <a:ext cx="1993900" cy="530225"/>
          </a:xfrm>
          <a:prstGeom prst="rect">
            <a:avLst/>
          </a:prstGeom>
          <a:solidFill>
            <a:srgbClr val="CCFFFF"/>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t>一度に人がこないようにする</a:t>
            </a:r>
          </a:p>
        </p:txBody>
      </p:sp>
      <p:sp>
        <p:nvSpPr>
          <p:cNvPr id="344079" name="Line 15"/>
          <p:cNvSpPr>
            <a:spLocks noChangeShapeType="1"/>
          </p:cNvSpPr>
          <p:nvPr/>
        </p:nvSpPr>
        <p:spPr bwMode="auto">
          <a:xfrm>
            <a:off x="6705600" y="763588"/>
            <a:ext cx="19050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4080" name="Line 16"/>
          <p:cNvSpPr>
            <a:spLocks noChangeShapeType="1"/>
          </p:cNvSpPr>
          <p:nvPr/>
        </p:nvSpPr>
        <p:spPr bwMode="auto">
          <a:xfrm>
            <a:off x="6502400" y="1449388"/>
            <a:ext cx="39370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4081" name="Line 17"/>
          <p:cNvSpPr>
            <a:spLocks noChangeShapeType="1"/>
          </p:cNvSpPr>
          <p:nvPr/>
        </p:nvSpPr>
        <p:spPr bwMode="auto">
          <a:xfrm>
            <a:off x="6705600" y="2135188"/>
            <a:ext cx="19050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4082" name="Line 18"/>
          <p:cNvSpPr>
            <a:spLocks noChangeShapeType="1"/>
          </p:cNvSpPr>
          <p:nvPr/>
        </p:nvSpPr>
        <p:spPr bwMode="auto">
          <a:xfrm>
            <a:off x="6705600" y="763588"/>
            <a:ext cx="0" cy="137160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4083" name="Text Box 19"/>
          <p:cNvSpPr txBox="1">
            <a:spLocks noChangeArrowheads="1"/>
          </p:cNvSpPr>
          <p:nvPr/>
        </p:nvSpPr>
        <p:spPr bwMode="auto">
          <a:xfrm>
            <a:off x="5440363" y="2501900"/>
            <a:ext cx="92233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2000" b="1">
                <a:solidFill>
                  <a:srgbClr val="FF0000"/>
                </a:solidFill>
              </a:rPr>
              <a:t>目的</a:t>
            </a:r>
          </a:p>
        </p:txBody>
      </p:sp>
      <p:sp>
        <p:nvSpPr>
          <p:cNvPr id="344084" name="Text Box 20"/>
          <p:cNvSpPr txBox="1">
            <a:spLocks noChangeArrowheads="1"/>
          </p:cNvSpPr>
          <p:nvPr/>
        </p:nvSpPr>
        <p:spPr bwMode="auto">
          <a:xfrm>
            <a:off x="7505700" y="2524125"/>
            <a:ext cx="11049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2000" b="1">
                <a:solidFill>
                  <a:srgbClr val="FF0000"/>
                </a:solidFill>
              </a:rPr>
              <a:t>手段</a:t>
            </a:r>
          </a:p>
        </p:txBody>
      </p:sp>
      <p:sp>
        <p:nvSpPr>
          <p:cNvPr id="344085" name="Line 21"/>
          <p:cNvSpPr>
            <a:spLocks noChangeShapeType="1"/>
          </p:cNvSpPr>
          <p:nvPr/>
        </p:nvSpPr>
        <p:spPr bwMode="auto">
          <a:xfrm>
            <a:off x="6299200" y="2732088"/>
            <a:ext cx="1282700" cy="0"/>
          </a:xfrm>
          <a:prstGeom prst="line">
            <a:avLst/>
          </a:prstGeom>
          <a:noFill/>
          <a:ln w="28575">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344086" name="Group 22"/>
          <p:cNvGrpSpPr>
            <a:grpSpLocks/>
          </p:cNvGrpSpPr>
          <p:nvPr/>
        </p:nvGrpSpPr>
        <p:grpSpPr bwMode="auto">
          <a:xfrm>
            <a:off x="188913" y="2051050"/>
            <a:ext cx="7459662" cy="1093788"/>
            <a:chOff x="119" y="1390"/>
            <a:chExt cx="4699" cy="689"/>
          </a:xfrm>
        </p:grpSpPr>
        <p:sp>
          <p:nvSpPr>
            <p:cNvPr id="344087" name="Line 23"/>
            <p:cNvSpPr>
              <a:spLocks noChangeShapeType="1"/>
            </p:cNvSpPr>
            <p:nvPr/>
          </p:nvSpPr>
          <p:spPr bwMode="auto">
            <a:xfrm flipH="1">
              <a:off x="4000" y="1895"/>
              <a:ext cx="818" cy="0"/>
            </a:xfrm>
            <a:prstGeom prst="line">
              <a:avLst/>
            </a:prstGeom>
            <a:noFill/>
            <a:ln w="38100">
              <a:solidFill>
                <a:srgbClr val="0000FF"/>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4088" name="Text Box 24"/>
            <p:cNvSpPr txBox="1">
              <a:spLocks noChangeArrowheads="1"/>
            </p:cNvSpPr>
            <p:nvPr/>
          </p:nvSpPr>
          <p:spPr bwMode="auto">
            <a:xfrm>
              <a:off x="4013" y="1887"/>
              <a:ext cx="73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solidFill>
                    <a:schemeClr val="accent2"/>
                  </a:solidFill>
                </a:rPr>
                <a:t>（チェック）</a:t>
              </a:r>
            </a:p>
          </p:txBody>
        </p:sp>
        <p:sp>
          <p:nvSpPr>
            <p:cNvPr id="344089" name="Text Box 25"/>
            <p:cNvSpPr txBox="1">
              <a:spLocks noChangeArrowheads="1"/>
            </p:cNvSpPr>
            <p:nvPr/>
          </p:nvSpPr>
          <p:spPr bwMode="auto">
            <a:xfrm>
              <a:off x="119" y="1390"/>
              <a:ext cx="2502" cy="460"/>
            </a:xfrm>
            <a:prstGeom prst="rect">
              <a:avLst/>
            </a:prstGeom>
            <a:solidFill>
              <a:srgbClr val="FFFFCC"/>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t>２）この場合も</a:t>
              </a:r>
              <a:r>
                <a:rPr lang="ja-JP" altLang="en-US" sz="1400" b="1">
                  <a:solidFill>
                    <a:schemeClr val="accent2"/>
                  </a:solidFill>
                </a:rPr>
                <a:t>「並びがはみ出ない」　ようになれば</a:t>
              </a:r>
              <a:br>
                <a:rPr lang="ja-JP" altLang="en-US" sz="1400" b="1">
                  <a:solidFill>
                    <a:schemeClr val="accent2"/>
                  </a:solidFill>
                </a:rPr>
              </a:br>
              <a:r>
                <a:rPr lang="ja-JP" altLang="en-US" sz="1400" b="1">
                  <a:solidFill>
                    <a:schemeClr val="accent2"/>
                  </a:solidFill>
                </a:rPr>
                <a:t>　　「入り口側の流れをスムーズにする」</a:t>
              </a:r>
              <a:r>
                <a:rPr lang="ja-JP" altLang="en-US" sz="1400" b="1">
                  <a:solidFill>
                    <a:srgbClr val="FF0000"/>
                  </a:solidFill>
                </a:rPr>
                <a:t>　</a:t>
              </a:r>
              <a:r>
                <a:rPr lang="ja-JP" altLang="en-US" sz="1400" b="1">
                  <a:solidFill>
                    <a:schemeClr val="tx2"/>
                  </a:solidFill>
                </a:rPr>
                <a:t>ことは出</a:t>
              </a:r>
              <a:br>
                <a:rPr lang="ja-JP" altLang="en-US" sz="1400" b="1">
                  <a:solidFill>
                    <a:schemeClr val="tx2"/>
                  </a:solidFill>
                </a:rPr>
              </a:br>
              <a:r>
                <a:rPr lang="ja-JP" altLang="en-US" sz="1400" b="1">
                  <a:solidFill>
                    <a:schemeClr val="tx2"/>
                  </a:solidFill>
                </a:rPr>
                <a:t>　　来るのか</a:t>
              </a:r>
              <a:r>
                <a:rPr lang="ja-JP" altLang="en-US" sz="1400" b="1"/>
                <a:t>という</a:t>
              </a:r>
              <a:r>
                <a:rPr lang="ja-JP" altLang="en-US" sz="1400" b="1">
                  <a:solidFill>
                    <a:schemeClr val="accent2"/>
                  </a:solidFill>
                </a:rPr>
                <a:t>チェック</a:t>
              </a:r>
              <a:r>
                <a:rPr lang="ja-JP" altLang="en-US" sz="1400" b="1"/>
                <a:t>をして下さい</a:t>
              </a:r>
            </a:p>
          </p:txBody>
        </p:sp>
      </p:grpSp>
      <p:grpSp>
        <p:nvGrpSpPr>
          <p:cNvPr id="344090" name="Group 26"/>
          <p:cNvGrpSpPr>
            <a:grpSpLocks/>
          </p:cNvGrpSpPr>
          <p:nvPr/>
        </p:nvGrpSpPr>
        <p:grpSpPr bwMode="auto">
          <a:xfrm>
            <a:off x="850900" y="3959225"/>
            <a:ext cx="7875588" cy="2701925"/>
            <a:chOff x="536" y="2494"/>
            <a:chExt cx="4961" cy="1702"/>
          </a:xfrm>
        </p:grpSpPr>
        <p:sp>
          <p:nvSpPr>
            <p:cNvPr id="344091" name="Text Box 27"/>
            <p:cNvSpPr txBox="1">
              <a:spLocks noChangeArrowheads="1"/>
            </p:cNvSpPr>
            <p:nvPr/>
          </p:nvSpPr>
          <p:spPr bwMode="auto">
            <a:xfrm>
              <a:off x="536" y="3984"/>
              <a:ext cx="1704"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b="1"/>
                <a:t>図５．系統図の展開の考え方</a:t>
              </a:r>
            </a:p>
          </p:txBody>
        </p:sp>
        <p:grpSp>
          <p:nvGrpSpPr>
            <p:cNvPr id="344092" name="Group 28"/>
            <p:cNvGrpSpPr>
              <a:grpSpLocks/>
            </p:cNvGrpSpPr>
            <p:nvPr/>
          </p:nvGrpSpPr>
          <p:grpSpPr bwMode="auto">
            <a:xfrm>
              <a:off x="584" y="2494"/>
              <a:ext cx="1360" cy="1232"/>
              <a:chOff x="584" y="2697"/>
              <a:chExt cx="1360" cy="1232"/>
            </a:xfrm>
          </p:grpSpPr>
          <p:sp>
            <p:nvSpPr>
              <p:cNvPr id="344093" name="Text Box 29" descr="60%"/>
              <p:cNvSpPr txBox="1">
                <a:spLocks noChangeArrowheads="1"/>
              </p:cNvSpPr>
              <p:nvPr/>
            </p:nvSpPr>
            <p:spPr bwMode="auto">
              <a:xfrm>
                <a:off x="584" y="3224"/>
                <a:ext cx="264" cy="216"/>
              </a:xfrm>
              <a:prstGeom prst="rect">
                <a:avLst/>
              </a:prstGeom>
              <a:pattFill prst="pct60">
                <a:fgClr>
                  <a:schemeClr val="accent1"/>
                </a:fgClr>
                <a:bgClr>
                  <a:schemeClr val="bg1"/>
                </a:bgClr>
              </a:pattFill>
              <a:ln w="38100" cmpd="dbl">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Ａ</a:t>
                </a:r>
              </a:p>
            </p:txBody>
          </p:sp>
          <p:sp>
            <p:nvSpPr>
              <p:cNvPr id="344094" name="Text Box 30"/>
              <p:cNvSpPr txBox="1">
                <a:spLocks noChangeArrowheads="1"/>
              </p:cNvSpPr>
              <p:nvPr/>
            </p:nvSpPr>
            <p:spPr bwMode="auto">
              <a:xfrm>
                <a:off x="1080" y="2880"/>
                <a:ext cx="264" cy="2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Ｂ</a:t>
                </a:r>
                <a:r>
                  <a:rPr lang="ja-JP" altLang="en-US" sz="900" b="1"/>
                  <a:t>１</a:t>
                </a:r>
                <a:endParaRPr lang="ja-JP" altLang="en-US" sz="1400" b="1"/>
              </a:p>
            </p:txBody>
          </p:sp>
          <p:sp>
            <p:nvSpPr>
              <p:cNvPr id="344095" name="Text Box 31"/>
              <p:cNvSpPr txBox="1">
                <a:spLocks noChangeArrowheads="1"/>
              </p:cNvSpPr>
              <p:nvPr/>
            </p:nvSpPr>
            <p:spPr bwMode="auto">
              <a:xfrm>
                <a:off x="1080" y="3544"/>
                <a:ext cx="264" cy="2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Ｂ</a:t>
                </a:r>
                <a:r>
                  <a:rPr lang="ja-JP" altLang="en-US" sz="900" b="1"/>
                  <a:t>２</a:t>
                </a:r>
                <a:endParaRPr lang="ja-JP" altLang="en-US" sz="1400" b="1"/>
              </a:p>
            </p:txBody>
          </p:sp>
          <p:sp>
            <p:nvSpPr>
              <p:cNvPr id="344096" name="Line 32"/>
              <p:cNvSpPr>
                <a:spLocks noChangeShapeType="1"/>
              </p:cNvSpPr>
              <p:nvPr/>
            </p:nvSpPr>
            <p:spPr bwMode="auto">
              <a:xfrm>
                <a:off x="968" y="2976"/>
                <a:ext cx="0" cy="672"/>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4097" name="Line 33"/>
              <p:cNvSpPr>
                <a:spLocks noChangeShapeType="1"/>
              </p:cNvSpPr>
              <p:nvPr/>
            </p:nvSpPr>
            <p:spPr bwMode="auto">
              <a:xfrm>
                <a:off x="968" y="2976"/>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4098" name="Line 34"/>
              <p:cNvSpPr>
                <a:spLocks noChangeShapeType="1"/>
              </p:cNvSpPr>
              <p:nvPr/>
            </p:nvSpPr>
            <p:spPr bwMode="auto">
              <a:xfrm>
                <a:off x="968" y="3640"/>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4099" name="Line 35"/>
              <p:cNvSpPr>
                <a:spLocks noChangeShapeType="1"/>
              </p:cNvSpPr>
              <p:nvPr/>
            </p:nvSpPr>
            <p:spPr bwMode="auto">
              <a:xfrm>
                <a:off x="848" y="3328"/>
                <a:ext cx="12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4100" name="Text Box 36"/>
              <p:cNvSpPr txBox="1">
                <a:spLocks noChangeArrowheads="1"/>
              </p:cNvSpPr>
              <p:nvPr/>
            </p:nvSpPr>
            <p:spPr bwMode="auto">
              <a:xfrm>
                <a:off x="1592" y="2697"/>
                <a:ext cx="352" cy="2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Ｃ</a:t>
                </a:r>
                <a:r>
                  <a:rPr lang="ja-JP" altLang="en-US" sz="900" b="1"/>
                  <a:t>１</a:t>
                </a:r>
                <a:endParaRPr lang="ja-JP" altLang="en-US" sz="1400" b="1"/>
              </a:p>
            </p:txBody>
          </p:sp>
          <p:sp>
            <p:nvSpPr>
              <p:cNvPr id="344101" name="Text Box 37"/>
              <p:cNvSpPr txBox="1">
                <a:spLocks noChangeArrowheads="1"/>
              </p:cNvSpPr>
              <p:nvPr/>
            </p:nvSpPr>
            <p:spPr bwMode="auto">
              <a:xfrm>
                <a:off x="1592" y="3049"/>
                <a:ext cx="352" cy="2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Ｃ</a:t>
                </a:r>
                <a:r>
                  <a:rPr lang="ja-JP" altLang="en-US" sz="900" b="1"/>
                  <a:t>２</a:t>
                </a:r>
                <a:endParaRPr lang="ja-JP" altLang="en-US" sz="1400" b="1"/>
              </a:p>
            </p:txBody>
          </p:sp>
          <p:sp>
            <p:nvSpPr>
              <p:cNvPr id="344102" name="Line 38"/>
              <p:cNvSpPr>
                <a:spLocks noChangeShapeType="1"/>
              </p:cNvSpPr>
              <p:nvPr/>
            </p:nvSpPr>
            <p:spPr bwMode="auto">
              <a:xfrm>
                <a:off x="1464" y="2793"/>
                <a:ext cx="0" cy="376"/>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4103" name="Line 39"/>
              <p:cNvSpPr>
                <a:spLocks noChangeShapeType="1"/>
              </p:cNvSpPr>
              <p:nvPr/>
            </p:nvSpPr>
            <p:spPr bwMode="auto">
              <a:xfrm>
                <a:off x="1464" y="3169"/>
                <a:ext cx="128"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4104" name="Line 40"/>
              <p:cNvSpPr>
                <a:spLocks noChangeShapeType="1"/>
              </p:cNvSpPr>
              <p:nvPr/>
            </p:nvSpPr>
            <p:spPr bwMode="auto">
              <a:xfrm>
                <a:off x="1464" y="2793"/>
                <a:ext cx="128"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4105" name="Line 41"/>
              <p:cNvSpPr>
                <a:spLocks noChangeShapeType="1"/>
              </p:cNvSpPr>
              <p:nvPr/>
            </p:nvSpPr>
            <p:spPr bwMode="auto">
              <a:xfrm>
                <a:off x="1344" y="2969"/>
                <a:ext cx="12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4106" name="Text Box 42"/>
              <p:cNvSpPr txBox="1">
                <a:spLocks noChangeArrowheads="1"/>
              </p:cNvSpPr>
              <p:nvPr/>
            </p:nvSpPr>
            <p:spPr bwMode="auto">
              <a:xfrm>
                <a:off x="1592" y="3353"/>
                <a:ext cx="352" cy="2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Ｃ</a:t>
                </a:r>
                <a:r>
                  <a:rPr lang="ja-JP" altLang="en-US" sz="900" b="1"/>
                  <a:t>３</a:t>
                </a:r>
                <a:endParaRPr lang="ja-JP" altLang="en-US" sz="1400" b="1"/>
              </a:p>
            </p:txBody>
          </p:sp>
          <p:sp>
            <p:nvSpPr>
              <p:cNvPr id="344107" name="Text Box 43"/>
              <p:cNvSpPr txBox="1">
                <a:spLocks noChangeArrowheads="1"/>
              </p:cNvSpPr>
              <p:nvPr/>
            </p:nvSpPr>
            <p:spPr bwMode="auto">
              <a:xfrm>
                <a:off x="1592" y="3729"/>
                <a:ext cx="352" cy="2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Ｃ</a:t>
                </a:r>
                <a:r>
                  <a:rPr lang="ja-JP" altLang="en-US" sz="900" b="1"/>
                  <a:t>４</a:t>
                </a:r>
                <a:endParaRPr lang="ja-JP" altLang="en-US" sz="1400" b="1"/>
              </a:p>
            </p:txBody>
          </p:sp>
          <p:sp>
            <p:nvSpPr>
              <p:cNvPr id="344108" name="Line 44"/>
              <p:cNvSpPr>
                <a:spLocks noChangeShapeType="1"/>
              </p:cNvSpPr>
              <p:nvPr/>
            </p:nvSpPr>
            <p:spPr bwMode="auto">
              <a:xfrm>
                <a:off x="1464" y="3457"/>
                <a:ext cx="0" cy="376"/>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4109" name="Line 45"/>
              <p:cNvSpPr>
                <a:spLocks noChangeShapeType="1"/>
              </p:cNvSpPr>
              <p:nvPr/>
            </p:nvSpPr>
            <p:spPr bwMode="auto">
              <a:xfrm>
                <a:off x="1464" y="3833"/>
                <a:ext cx="128"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4110" name="Line 46"/>
              <p:cNvSpPr>
                <a:spLocks noChangeShapeType="1"/>
              </p:cNvSpPr>
              <p:nvPr/>
            </p:nvSpPr>
            <p:spPr bwMode="auto">
              <a:xfrm>
                <a:off x="1464" y="3457"/>
                <a:ext cx="128"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4111" name="Line 47"/>
              <p:cNvSpPr>
                <a:spLocks noChangeShapeType="1"/>
              </p:cNvSpPr>
              <p:nvPr/>
            </p:nvSpPr>
            <p:spPr bwMode="auto">
              <a:xfrm>
                <a:off x="1344" y="3633"/>
                <a:ext cx="12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344112" name="Group 48"/>
            <p:cNvGrpSpPr>
              <a:grpSpLocks/>
            </p:cNvGrpSpPr>
            <p:nvPr/>
          </p:nvGrpSpPr>
          <p:grpSpPr bwMode="auto">
            <a:xfrm>
              <a:off x="2360" y="2503"/>
              <a:ext cx="3072" cy="1205"/>
              <a:chOff x="2360" y="2664"/>
              <a:chExt cx="3072" cy="1205"/>
            </a:xfrm>
          </p:grpSpPr>
          <p:sp>
            <p:nvSpPr>
              <p:cNvPr id="344113" name="Text Box 49"/>
              <p:cNvSpPr txBox="1">
                <a:spLocks noChangeArrowheads="1"/>
              </p:cNvSpPr>
              <p:nvPr/>
            </p:nvSpPr>
            <p:spPr bwMode="auto">
              <a:xfrm>
                <a:off x="2360" y="2664"/>
                <a:ext cx="2963"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b="1"/>
                  <a:t>・</a:t>
                </a:r>
                <a:r>
                  <a:rPr lang="en-US" altLang="ja-JP" sz="1600" b="1">
                    <a:solidFill>
                      <a:srgbClr val="FF0000"/>
                    </a:solidFill>
                  </a:rPr>
                  <a:t>A</a:t>
                </a:r>
                <a:r>
                  <a:rPr lang="ja-JP" altLang="en-US" sz="1600" b="1">
                    <a:solidFill>
                      <a:srgbClr val="FF0000"/>
                    </a:solidFill>
                  </a:rPr>
                  <a:t>　</a:t>
                </a:r>
                <a:r>
                  <a:rPr lang="ja-JP" altLang="en-US" sz="1600" b="1"/>
                  <a:t>　を達成するには、</a:t>
                </a:r>
                <a:r>
                  <a:rPr lang="en-US" altLang="ja-JP" sz="1600" b="1">
                    <a:solidFill>
                      <a:srgbClr val="FF0000"/>
                    </a:solidFill>
                  </a:rPr>
                  <a:t>B1</a:t>
                </a:r>
                <a:r>
                  <a:rPr lang="ja-JP" altLang="en-US" sz="1600" b="1"/>
                  <a:t>　</a:t>
                </a:r>
                <a:r>
                  <a:rPr lang="ja-JP" altLang="en-US" sz="1200" b="1"/>
                  <a:t>ＯＲ</a:t>
                </a:r>
                <a:r>
                  <a:rPr lang="ja-JP" altLang="en-US" sz="1600" b="1"/>
                  <a:t>　</a:t>
                </a:r>
                <a:r>
                  <a:rPr lang="en-US" altLang="ja-JP" sz="1600" b="1">
                    <a:solidFill>
                      <a:srgbClr val="FF0000"/>
                    </a:solidFill>
                  </a:rPr>
                  <a:t>B2</a:t>
                </a:r>
                <a:r>
                  <a:rPr lang="ja-JP" altLang="en-US" sz="1600" b="1"/>
                  <a:t>　を実行する</a:t>
                </a:r>
              </a:p>
            </p:txBody>
          </p:sp>
          <p:sp>
            <p:nvSpPr>
              <p:cNvPr id="344114" name="Text Box 50"/>
              <p:cNvSpPr txBox="1">
                <a:spLocks noChangeArrowheads="1"/>
              </p:cNvSpPr>
              <p:nvPr/>
            </p:nvSpPr>
            <p:spPr bwMode="auto">
              <a:xfrm>
                <a:off x="2360" y="2857"/>
                <a:ext cx="307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b="1"/>
                  <a:t>・</a:t>
                </a:r>
                <a:r>
                  <a:rPr lang="en-US" altLang="ja-JP" sz="1600" b="1">
                    <a:solidFill>
                      <a:srgbClr val="FF0000"/>
                    </a:solidFill>
                  </a:rPr>
                  <a:t>B1</a:t>
                </a:r>
                <a:r>
                  <a:rPr lang="ja-JP" altLang="en-US" sz="1600" b="1"/>
                  <a:t>　</a:t>
                </a:r>
                <a:r>
                  <a:rPr lang="ja-JP" altLang="en-US" sz="1200" b="1">
                    <a:solidFill>
                      <a:schemeClr val="accent2"/>
                    </a:solidFill>
                  </a:rPr>
                  <a:t>ＯＲ</a:t>
                </a:r>
                <a:r>
                  <a:rPr lang="ja-JP" altLang="en-US" sz="1600" b="1">
                    <a:solidFill>
                      <a:schemeClr val="accent2"/>
                    </a:solidFill>
                  </a:rPr>
                  <a:t>　</a:t>
                </a:r>
                <a:r>
                  <a:rPr lang="en-US" altLang="ja-JP" sz="1600" b="1">
                    <a:solidFill>
                      <a:srgbClr val="FF0000"/>
                    </a:solidFill>
                  </a:rPr>
                  <a:t>B2</a:t>
                </a:r>
                <a:r>
                  <a:rPr lang="ja-JP" altLang="en-US" sz="1600" b="1"/>
                  <a:t>　</a:t>
                </a:r>
                <a:r>
                  <a:rPr lang="ja-JP" altLang="en-US" sz="1600" b="1">
                    <a:solidFill>
                      <a:schemeClr val="accent2"/>
                    </a:solidFill>
                  </a:rPr>
                  <a:t>を実行すれば</a:t>
                </a:r>
                <a:r>
                  <a:rPr lang="ja-JP" altLang="en-US" sz="1600" b="1"/>
                  <a:t>、</a:t>
                </a:r>
                <a:r>
                  <a:rPr lang="en-US" altLang="ja-JP" sz="1600" b="1">
                    <a:solidFill>
                      <a:srgbClr val="FF0000"/>
                    </a:solidFill>
                  </a:rPr>
                  <a:t>A</a:t>
                </a:r>
                <a:r>
                  <a:rPr lang="ja-JP" altLang="en-US" sz="1600" b="1">
                    <a:solidFill>
                      <a:srgbClr val="FF0000"/>
                    </a:solidFill>
                  </a:rPr>
                  <a:t>　</a:t>
                </a:r>
                <a:r>
                  <a:rPr lang="ja-JP" altLang="en-US" sz="1600" b="1">
                    <a:solidFill>
                      <a:schemeClr val="accent2"/>
                    </a:solidFill>
                  </a:rPr>
                  <a:t>は達成できる</a:t>
                </a:r>
              </a:p>
            </p:txBody>
          </p:sp>
          <p:sp>
            <p:nvSpPr>
              <p:cNvPr id="344115" name="Text Box 51"/>
              <p:cNvSpPr txBox="1">
                <a:spLocks noChangeArrowheads="1"/>
              </p:cNvSpPr>
              <p:nvPr/>
            </p:nvSpPr>
            <p:spPr bwMode="auto">
              <a:xfrm>
                <a:off x="2360" y="3057"/>
                <a:ext cx="299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b="1"/>
                  <a:t>・</a:t>
                </a:r>
                <a:r>
                  <a:rPr lang="en-US" altLang="ja-JP" sz="1600" b="1">
                    <a:solidFill>
                      <a:srgbClr val="FF0000"/>
                    </a:solidFill>
                  </a:rPr>
                  <a:t>B1</a:t>
                </a:r>
                <a:r>
                  <a:rPr lang="ja-JP" altLang="en-US" sz="1600" b="1"/>
                  <a:t>　を達成するには、</a:t>
                </a:r>
                <a:r>
                  <a:rPr lang="en-US" altLang="ja-JP" sz="1600" b="1">
                    <a:solidFill>
                      <a:srgbClr val="FF0000"/>
                    </a:solidFill>
                  </a:rPr>
                  <a:t>C1</a:t>
                </a:r>
                <a:r>
                  <a:rPr lang="ja-JP" altLang="en-US" sz="1600" b="1"/>
                  <a:t>　</a:t>
                </a:r>
                <a:r>
                  <a:rPr lang="ja-JP" altLang="en-US" sz="1200" b="1"/>
                  <a:t>ＯＲ　</a:t>
                </a:r>
                <a:r>
                  <a:rPr lang="en-US" altLang="ja-JP" sz="1600" b="1">
                    <a:solidFill>
                      <a:srgbClr val="FF0000"/>
                    </a:solidFill>
                  </a:rPr>
                  <a:t>C2</a:t>
                </a:r>
                <a:r>
                  <a:rPr lang="ja-JP" altLang="en-US" sz="1600" b="1"/>
                  <a:t>　を実行する</a:t>
                </a:r>
              </a:p>
            </p:txBody>
          </p:sp>
          <p:sp>
            <p:nvSpPr>
              <p:cNvPr id="344116" name="Text Box 52"/>
              <p:cNvSpPr txBox="1">
                <a:spLocks noChangeArrowheads="1"/>
              </p:cNvSpPr>
              <p:nvPr/>
            </p:nvSpPr>
            <p:spPr bwMode="auto">
              <a:xfrm>
                <a:off x="2360" y="3257"/>
                <a:ext cx="3014"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b="1"/>
                  <a:t>・</a:t>
                </a:r>
                <a:r>
                  <a:rPr lang="en-US" altLang="ja-JP" sz="1600" b="1">
                    <a:solidFill>
                      <a:srgbClr val="FF0000"/>
                    </a:solidFill>
                  </a:rPr>
                  <a:t>C1</a:t>
                </a:r>
                <a:r>
                  <a:rPr lang="ja-JP" altLang="en-US" sz="1600" b="1"/>
                  <a:t>　</a:t>
                </a:r>
                <a:r>
                  <a:rPr lang="ja-JP" altLang="en-US" sz="1200" b="1">
                    <a:solidFill>
                      <a:schemeClr val="accent2"/>
                    </a:solidFill>
                  </a:rPr>
                  <a:t>ＯＲ</a:t>
                </a:r>
                <a:r>
                  <a:rPr lang="ja-JP" altLang="en-US" sz="1600" b="1">
                    <a:solidFill>
                      <a:schemeClr val="accent2"/>
                    </a:solidFill>
                  </a:rPr>
                  <a:t>　</a:t>
                </a:r>
                <a:r>
                  <a:rPr lang="en-US" altLang="ja-JP" sz="1600" b="1">
                    <a:solidFill>
                      <a:srgbClr val="FF0000"/>
                    </a:solidFill>
                  </a:rPr>
                  <a:t>C2</a:t>
                </a:r>
                <a:r>
                  <a:rPr lang="ja-JP" altLang="en-US" sz="1600" b="1">
                    <a:solidFill>
                      <a:srgbClr val="FF0000"/>
                    </a:solidFill>
                  </a:rPr>
                  <a:t>　</a:t>
                </a:r>
                <a:r>
                  <a:rPr lang="ja-JP" altLang="en-US" sz="1600" b="1">
                    <a:solidFill>
                      <a:schemeClr val="accent2"/>
                    </a:solidFill>
                  </a:rPr>
                  <a:t>を実行すれば</a:t>
                </a:r>
                <a:r>
                  <a:rPr lang="ja-JP" altLang="en-US" sz="1600" b="1"/>
                  <a:t>、</a:t>
                </a:r>
                <a:r>
                  <a:rPr lang="en-US" altLang="ja-JP" sz="1600" b="1">
                    <a:solidFill>
                      <a:srgbClr val="FF0000"/>
                    </a:solidFill>
                  </a:rPr>
                  <a:t>B1</a:t>
                </a:r>
                <a:r>
                  <a:rPr lang="ja-JP" altLang="en-US" sz="1600" b="1"/>
                  <a:t>　</a:t>
                </a:r>
                <a:r>
                  <a:rPr lang="ja-JP" altLang="en-US" sz="1600" b="1">
                    <a:solidFill>
                      <a:schemeClr val="accent2"/>
                    </a:solidFill>
                  </a:rPr>
                  <a:t>が達成できる</a:t>
                </a:r>
              </a:p>
            </p:txBody>
          </p:sp>
          <p:sp>
            <p:nvSpPr>
              <p:cNvPr id="344117" name="Text Box 53"/>
              <p:cNvSpPr txBox="1">
                <a:spLocks noChangeArrowheads="1"/>
              </p:cNvSpPr>
              <p:nvPr/>
            </p:nvSpPr>
            <p:spPr bwMode="auto">
              <a:xfrm>
                <a:off x="2360" y="3457"/>
                <a:ext cx="299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b="1"/>
                  <a:t>・</a:t>
                </a:r>
                <a:r>
                  <a:rPr lang="en-US" altLang="ja-JP" sz="1600" b="1">
                    <a:solidFill>
                      <a:srgbClr val="FF0000"/>
                    </a:solidFill>
                  </a:rPr>
                  <a:t>B2</a:t>
                </a:r>
                <a:r>
                  <a:rPr lang="ja-JP" altLang="en-US" sz="1600" b="1"/>
                  <a:t>　を達成するには、</a:t>
                </a:r>
                <a:r>
                  <a:rPr lang="en-US" altLang="ja-JP" sz="1600" b="1">
                    <a:solidFill>
                      <a:srgbClr val="FF0000"/>
                    </a:solidFill>
                  </a:rPr>
                  <a:t>C3</a:t>
                </a:r>
                <a:r>
                  <a:rPr lang="ja-JP" altLang="en-US" sz="1600" b="1"/>
                  <a:t>　</a:t>
                </a:r>
                <a:r>
                  <a:rPr lang="ja-JP" altLang="en-US" sz="1200" b="1"/>
                  <a:t>ＯＲ</a:t>
                </a:r>
                <a:r>
                  <a:rPr lang="ja-JP" altLang="en-US" sz="1600" b="1"/>
                  <a:t>　</a:t>
                </a:r>
                <a:r>
                  <a:rPr lang="en-US" altLang="ja-JP" sz="1600" b="1">
                    <a:solidFill>
                      <a:srgbClr val="FF0000"/>
                    </a:solidFill>
                  </a:rPr>
                  <a:t>C4</a:t>
                </a:r>
                <a:r>
                  <a:rPr lang="ja-JP" altLang="en-US" sz="1600" b="1"/>
                  <a:t>　を実行する</a:t>
                </a:r>
              </a:p>
            </p:txBody>
          </p:sp>
          <p:sp>
            <p:nvSpPr>
              <p:cNvPr id="344118" name="Text Box 54"/>
              <p:cNvSpPr txBox="1">
                <a:spLocks noChangeArrowheads="1"/>
              </p:cNvSpPr>
              <p:nvPr/>
            </p:nvSpPr>
            <p:spPr bwMode="auto">
              <a:xfrm>
                <a:off x="2360" y="3657"/>
                <a:ext cx="3005"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b="1"/>
                  <a:t>・</a:t>
                </a:r>
                <a:r>
                  <a:rPr lang="en-US" altLang="ja-JP" sz="1600" b="1">
                    <a:solidFill>
                      <a:srgbClr val="FF0000"/>
                    </a:solidFill>
                  </a:rPr>
                  <a:t>C3</a:t>
                </a:r>
                <a:r>
                  <a:rPr lang="ja-JP" altLang="en-US" sz="1600" b="1">
                    <a:solidFill>
                      <a:srgbClr val="FF0000"/>
                    </a:solidFill>
                  </a:rPr>
                  <a:t>　</a:t>
                </a:r>
                <a:r>
                  <a:rPr lang="ja-JP" altLang="en-US" sz="1200" b="1">
                    <a:solidFill>
                      <a:schemeClr val="accent2"/>
                    </a:solidFill>
                  </a:rPr>
                  <a:t>ＯＲ</a:t>
                </a:r>
                <a:r>
                  <a:rPr lang="ja-JP" altLang="en-US" sz="1600" b="1"/>
                  <a:t>　</a:t>
                </a:r>
                <a:r>
                  <a:rPr lang="en-US" altLang="ja-JP" sz="1600" b="1">
                    <a:solidFill>
                      <a:srgbClr val="FF0000"/>
                    </a:solidFill>
                  </a:rPr>
                  <a:t>C4</a:t>
                </a:r>
                <a:r>
                  <a:rPr lang="ja-JP" altLang="en-US" sz="1600" b="1">
                    <a:solidFill>
                      <a:schemeClr val="accent2"/>
                    </a:solidFill>
                  </a:rPr>
                  <a:t>　を実行すれば</a:t>
                </a:r>
                <a:r>
                  <a:rPr lang="ja-JP" altLang="en-US" sz="1600" b="1"/>
                  <a:t>、</a:t>
                </a:r>
                <a:r>
                  <a:rPr lang="en-US" altLang="ja-JP" sz="1600" b="1">
                    <a:solidFill>
                      <a:srgbClr val="FF0000"/>
                    </a:solidFill>
                  </a:rPr>
                  <a:t>B2</a:t>
                </a:r>
                <a:r>
                  <a:rPr lang="ja-JP" altLang="en-US" sz="1600" b="1">
                    <a:solidFill>
                      <a:srgbClr val="FF0000"/>
                    </a:solidFill>
                  </a:rPr>
                  <a:t>　</a:t>
                </a:r>
                <a:r>
                  <a:rPr lang="ja-JP" altLang="en-US" sz="1600" b="1">
                    <a:solidFill>
                      <a:schemeClr val="accent2"/>
                    </a:solidFill>
                  </a:rPr>
                  <a:t>が達成できる</a:t>
                </a:r>
              </a:p>
            </p:txBody>
          </p:sp>
        </p:grpSp>
        <p:sp>
          <p:nvSpPr>
            <p:cNvPr id="344119" name="Text Box 55"/>
            <p:cNvSpPr txBox="1">
              <a:spLocks noChangeArrowheads="1"/>
            </p:cNvSpPr>
            <p:nvPr/>
          </p:nvSpPr>
          <p:spPr bwMode="auto">
            <a:xfrm>
              <a:off x="2397" y="3720"/>
              <a:ext cx="3100" cy="334"/>
            </a:xfrm>
            <a:prstGeom prst="rect">
              <a:avLst/>
            </a:prstGeom>
            <a:solidFill>
              <a:srgbClr val="FFFFCC"/>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t>系統図における手段系列は、</a:t>
              </a:r>
              <a:r>
                <a:rPr lang="ja-JP" altLang="en-US" sz="1400" b="1">
                  <a:solidFill>
                    <a:srgbClr val="FF0000"/>
                  </a:solidFill>
                </a:rPr>
                <a:t>原則として“ＯＲ”回路</a:t>
              </a:r>
              <a:r>
                <a:rPr lang="ja-JP" altLang="en-US" sz="1400" b="1"/>
                <a:t>で二つの手段が有った場合は</a:t>
              </a:r>
              <a:r>
                <a:rPr lang="ja-JP" altLang="en-US" sz="1400" b="1">
                  <a:solidFill>
                    <a:srgbClr val="FF0000"/>
                  </a:solidFill>
                </a:rPr>
                <a:t>少なくともどちらかを実施する必要が有る</a:t>
              </a:r>
              <a:r>
                <a:rPr lang="ja-JP" altLang="en-US" sz="1400" b="1"/>
                <a:t>。</a:t>
              </a:r>
            </a:p>
          </p:txBody>
        </p:sp>
      </p:grpSp>
      <p:sp>
        <p:nvSpPr>
          <p:cNvPr id="344120" name="Text Box 56"/>
          <p:cNvSpPr txBox="1">
            <a:spLocks noChangeArrowheads="1"/>
          </p:cNvSpPr>
          <p:nvPr/>
        </p:nvSpPr>
        <p:spPr bwMode="auto">
          <a:xfrm>
            <a:off x="8405813" y="100013"/>
            <a:ext cx="7381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a:t>P</a:t>
            </a:r>
            <a:r>
              <a:rPr lang="ja-JP" altLang="en-US" sz="1600"/>
              <a:t>７２</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344090"/>
                                        </p:tgtEl>
                                        <p:attrNameLst>
                                          <p:attrName>style.visibility</p:attrName>
                                        </p:attrNameLst>
                                      </p:cBhvr>
                                      <p:to>
                                        <p:strVal val="visible"/>
                                      </p:to>
                                    </p:set>
                                    <p:animEffect transition="in" filter="blinds(horizontal)">
                                      <p:cBhvr>
                                        <p:cTn id="7" dur="500"/>
                                        <p:tgtEl>
                                          <p:spTgt spid="3440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6115" name="Rectangle 3"/>
          <p:cNvSpPr>
            <a:spLocks noChangeArrowheads="1"/>
          </p:cNvSpPr>
          <p:nvPr/>
        </p:nvSpPr>
        <p:spPr bwMode="auto">
          <a:xfrm>
            <a:off x="120650" y="122238"/>
            <a:ext cx="4894263" cy="457200"/>
          </a:xfrm>
          <a:prstGeom prst="rect">
            <a:avLst/>
          </a:prstGeom>
          <a:solidFill>
            <a:srgbClr val="FFFF66"/>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a:latin typeface="HGP創英角ｺﾞｼｯｸUB" pitchFamily="50" charset="-128"/>
                <a:ea typeface="HGP創英角ｺﾞｼｯｸUB" pitchFamily="50" charset="-128"/>
              </a:rPr>
              <a:t>手順５</a:t>
            </a:r>
            <a:r>
              <a:rPr lang="en-US" altLang="ja-JP">
                <a:latin typeface="HGP創英角ｺﾞｼｯｸUB" pitchFamily="50" charset="-128"/>
                <a:ea typeface="HGP創英角ｺﾞｼｯｸUB" pitchFamily="50" charset="-128"/>
              </a:rPr>
              <a:t>.</a:t>
            </a:r>
            <a:r>
              <a:rPr lang="ja-JP" altLang="en-US">
                <a:latin typeface="HGP創英角ｺﾞｼｯｸUB" pitchFamily="50" charset="-128"/>
                <a:ea typeface="HGP創英角ｺﾞｼｯｸUB" pitchFamily="50" charset="-128"/>
              </a:rPr>
              <a:t>　</a:t>
            </a:r>
            <a:r>
              <a:rPr lang="en-US" altLang="ja-JP">
                <a:latin typeface="HGP創英角ｺﾞｼｯｸUB" pitchFamily="50" charset="-128"/>
                <a:ea typeface="HGP創英角ｺﾞｼｯｸUB" pitchFamily="50" charset="-128"/>
              </a:rPr>
              <a:t>3</a:t>
            </a:r>
            <a:r>
              <a:rPr lang="ja-JP" altLang="en-US">
                <a:latin typeface="HGP創英角ｺﾞｼｯｸUB" pitchFamily="50" charset="-128"/>
                <a:ea typeface="HGP創英角ｺﾞｼｯｸUB" pitchFamily="50" charset="-128"/>
              </a:rPr>
              <a:t>次、</a:t>
            </a:r>
            <a:r>
              <a:rPr lang="en-US" altLang="ja-JP">
                <a:latin typeface="HGP創英角ｺﾞｼｯｸUB" pitchFamily="50" charset="-128"/>
                <a:ea typeface="HGP創英角ｺﾞｼｯｸUB" pitchFamily="50" charset="-128"/>
              </a:rPr>
              <a:t>4</a:t>
            </a:r>
            <a:r>
              <a:rPr lang="ja-JP" altLang="en-US">
                <a:latin typeface="HGP創英角ｺﾞｼｯｸUB" pitchFamily="50" charset="-128"/>
                <a:ea typeface="HGP創英角ｺﾞｼｯｸUB" pitchFamily="50" charset="-128"/>
              </a:rPr>
              <a:t>次手段の抽出</a:t>
            </a:r>
          </a:p>
        </p:txBody>
      </p:sp>
      <p:sp>
        <p:nvSpPr>
          <p:cNvPr id="346116" name="Text Box 4"/>
          <p:cNvSpPr txBox="1">
            <a:spLocks noChangeArrowheads="1"/>
          </p:cNvSpPr>
          <p:nvPr/>
        </p:nvSpPr>
        <p:spPr bwMode="auto">
          <a:xfrm>
            <a:off x="584200" y="787400"/>
            <a:ext cx="8140700" cy="336550"/>
          </a:xfrm>
          <a:prstGeom prst="rect">
            <a:avLst/>
          </a:prstGeom>
          <a:solidFill>
            <a:srgbClr val="FFFFCC"/>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b="1"/>
              <a:t>１）</a:t>
            </a:r>
            <a:r>
              <a:rPr lang="ja-JP" altLang="en-US" sz="1600" b="1">
                <a:solidFill>
                  <a:srgbClr val="FF0000"/>
                </a:solidFill>
              </a:rPr>
              <a:t>２次手段を目的</a:t>
            </a:r>
            <a:r>
              <a:rPr lang="ja-JP" altLang="en-US" sz="1600" b="1"/>
              <a:t>として、それを達成するための</a:t>
            </a:r>
            <a:r>
              <a:rPr lang="ja-JP" altLang="en-US" sz="1600" b="1">
                <a:solidFill>
                  <a:srgbClr val="FF0000"/>
                </a:solidFill>
              </a:rPr>
              <a:t>手段（３次手段）</a:t>
            </a:r>
            <a:r>
              <a:rPr lang="ja-JP" altLang="en-US" sz="1600" b="1"/>
              <a:t>を考えます。</a:t>
            </a:r>
          </a:p>
        </p:txBody>
      </p:sp>
      <p:sp>
        <p:nvSpPr>
          <p:cNvPr id="346117" name="Text Box 5"/>
          <p:cNvSpPr txBox="1">
            <a:spLocks noChangeArrowheads="1"/>
          </p:cNvSpPr>
          <p:nvPr/>
        </p:nvSpPr>
        <p:spPr bwMode="auto">
          <a:xfrm>
            <a:off x="584200" y="1168400"/>
            <a:ext cx="8140700" cy="336550"/>
          </a:xfrm>
          <a:prstGeom prst="rect">
            <a:avLst/>
          </a:prstGeom>
          <a:solidFill>
            <a:srgbClr val="FFFFCC"/>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b="1"/>
              <a:t>２）</a:t>
            </a:r>
            <a:r>
              <a:rPr lang="ja-JP" altLang="en-US" sz="1600" b="1">
                <a:solidFill>
                  <a:srgbClr val="FF0000"/>
                </a:solidFill>
              </a:rPr>
              <a:t>３次手段を目的</a:t>
            </a:r>
            <a:r>
              <a:rPr lang="ja-JP" altLang="en-US" sz="1600" b="1"/>
              <a:t>として、それを達成するための</a:t>
            </a:r>
            <a:r>
              <a:rPr lang="ja-JP" altLang="en-US" sz="1600" b="1">
                <a:solidFill>
                  <a:srgbClr val="FF0000"/>
                </a:solidFill>
              </a:rPr>
              <a:t>手段（４次手段）</a:t>
            </a:r>
            <a:r>
              <a:rPr lang="ja-JP" altLang="en-US" sz="1600" b="1"/>
              <a:t>を考えます。</a:t>
            </a:r>
          </a:p>
        </p:txBody>
      </p:sp>
      <p:grpSp>
        <p:nvGrpSpPr>
          <p:cNvPr id="346118" name="Group 6"/>
          <p:cNvGrpSpPr>
            <a:grpSpLocks/>
          </p:cNvGrpSpPr>
          <p:nvPr/>
        </p:nvGrpSpPr>
        <p:grpSpPr bwMode="auto">
          <a:xfrm>
            <a:off x="1016000" y="1663700"/>
            <a:ext cx="5373688" cy="1108075"/>
            <a:chOff x="640" y="1048"/>
            <a:chExt cx="3385" cy="698"/>
          </a:xfrm>
        </p:grpSpPr>
        <p:sp>
          <p:nvSpPr>
            <p:cNvPr id="346119" name="Text Box 7"/>
            <p:cNvSpPr txBox="1">
              <a:spLocks noChangeArrowheads="1"/>
            </p:cNvSpPr>
            <p:nvPr/>
          </p:nvSpPr>
          <p:spPr bwMode="auto">
            <a:xfrm>
              <a:off x="1240" y="1048"/>
              <a:ext cx="2192" cy="212"/>
            </a:xfrm>
            <a:prstGeom prst="rect">
              <a:avLst/>
            </a:prstGeom>
            <a:solidFill>
              <a:srgbClr val="FFCC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b="1"/>
                <a:t>一体どこまで展開すればよいのか？</a:t>
              </a:r>
            </a:p>
          </p:txBody>
        </p:sp>
        <p:sp>
          <p:nvSpPr>
            <p:cNvPr id="346120" name="AutoShape 8"/>
            <p:cNvSpPr>
              <a:spLocks noChangeArrowheads="1"/>
            </p:cNvSpPr>
            <p:nvPr/>
          </p:nvSpPr>
          <p:spPr bwMode="auto">
            <a:xfrm>
              <a:off x="1968" y="1296"/>
              <a:ext cx="744" cy="136"/>
            </a:xfrm>
            <a:prstGeom prst="downArrow">
              <a:avLst>
                <a:gd name="adj1" fmla="val 50000"/>
                <a:gd name="adj2" fmla="val 25000"/>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46121" name="Text Box 9"/>
            <p:cNvSpPr txBox="1">
              <a:spLocks noChangeArrowheads="1"/>
            </p:cNvSpPr>
            <p:nvPr/>
          </p:nvSpPr>
          <p:spPr bwMode="auto">
            <a:xfrm>
              <a:off x="640" y="1496"/>
              <a:ext cx="3385" cy="250"/>
            </a:xfrm>
            <a:prstGeom prst="rect">
              <a:avLst/>
            </a:prstGeom>
            <a:solidFill>
              <a:srgbClr val="66CCFF"/>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2000" b="1">
                  <a:ea typeface="HGP創英角ﾎﾟｯﾌﾟ体" pitchFamily="50" charset="-128"/>
                </a:rPr>
                <a:t>具体的な対策がとれる案まで展開</a:t>
              </a:r>
            </a:p>
          </p:txBody>
        </p:sp>
      </p:grpSp>
      <p:grpSp>
        <p:nvGrpSpPr>
          <p:cNvPr id="346122" name="Group 10"/>
          <p:cNvGrpSpPr>
            <a:grpSpLocks/>
          </p:cNvGrpSpPr>
          <p:nvPr/>
        </p:nvGrpSpPr>
        <p:grpSpPr bwMode="auto">
          <a:xfrm>
            <a:off x="546100" y="3352800"/>
            <a:ext cx="8366125" cy="3263900"/>
            <a:chOff x="344" y="2112"/>
            <a:chExt cx="5270" cy="2056"/>
          </a:xfrm>
        </p:grpSpPr>
        <p:sp>
          <p:nvSpPr>
            <p:cNvPr id="346123" name="Text Box 11"/>
            <p:cNvSpPr txBox="1">
              <a:spLocks noChangeArrowheads="1"/>
            </p:cNvSpPr>
            <p:nvPr/>
          </p:nvSpPr>
          <p:spPr bwMode="auto">
            <a:xfrm>
              <a:off x="1928" y="3936"/>
              <a:ext cx="143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b="1"/>
                <a:t>図６．　　 ３ ･４次 展 開</a:t>
              </a:r>
            </a:p>
          </p:txBody>
        </p:sp>
        <p:sp>
          <p:nvSpPr>
            <p:cNvPr id="346124" name="Text Box 12"/>
            <p:cNvSpPr txBox="1">
              <a:spLocks noChangeArrowheads="1"/>
            </p:cNvSpPr>
            <p:nvPr/>
          </p:nvSpPr>
          <p:spPr bwMode="auto">
            <a:xfrm>
              <a:off x="1888" y="2440"/>
              <a:ext cx="1256" cy="334"/>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t>並びがはみ出ないようにする</a:t>
              </a:r>
            </a:p>
          </p:txBody>
        </p:sp>
        <p:sp>
          <p:nvSpPr>
            <p:cNvPr id="346125" name="Text Box 13"/>
            <p:cNvSpPr txBox="1">
              <a:spLocks noChangeArrowheads="1"/>
            </p:cNvSpPr>
            <p:nvPr/>
          </p:nvSpPr>
          <p:spPr bwMode="auto">
            <a:xfrm>
              <a:off x="1888" y="3233"/>
              <a:ext cx="1256" cy="334"/>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t>流れを止める要因を排除する</a:t>
              </a:r>
            </a:p>
          </p:txBody>
        </p:sp>
        <p:sp>
          <p:nvSpPr>
            <p:cNvPr id="346126" name="Line 14"/>
            <p:cNvSpPr>
              <a:spLocks noChangeShapeType="1"/>
            </p:cNvSpPr>
            <p:nvPr/>
          </p:nvSpPr>
          <p:spPr bwMode="auto">
            <a:xfrm>
              <a:off x="1768" y="2608"/>
              <a:ext cx="12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6127" name="Line 15"/>
            <p:cNvSpPr>
              <a:spLocks noChangeShapeType="1"/>
            </p:cNvSpPr>
            <p:nvPr/>
          </p:nvSpPr>
          <p:spPr bwMode="auto">
            <a:xfrm>
              <a:off x="1635" y="3401"/>
              <a:ext cx="248"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6128" name="Line 16"/>
            <p:cNvSpPr>
              <a:spLocks noChangeShapeType="1"/>
            </p:cNvSpPr>
            <p:nvPr/>
          </p:nvSpPr>
          <p:spPr bwMode="auto">
            <a:xfrm>
              <a:off x="1768" y="2608"/>
              <a:ext cx="0" cy="1264"/>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6129" name="Text Box 17"/>
            <p:cNvSpPr txBox="1">
              <a:spLocks noChangeArrowheads="1"/>
            </p:cNvSpPr>
            <p:nvPr/>
          </p:nvSpPr>
          <p:spPr bwMode="auto">
            <a:xfrm>
              <a:off x="2208" y="2168"/>
              <a:ext cx="584" cy="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100" b="1">
                  <a:solidFill>
                    <a:srgbClr val="FF0000"/>
                  </a:solidFill>
                </a:rPr>
                <a:t>２次手段</a:t>
              </a:r>
            </a:p>
          </p:txBody>
        </p:sp>
        <p:sp>
          <p:nvSpPr>
            <p:cNvPr id="346130" name="Text Box 18"/>
            <p:cNvSpPr txBox="1">
              <a:spLocks noChangeArrowheads="1"/>
            </p:cNvSpPr>
            <p:nvPr/>
          </p:nvSpPr>
          <p:spPr bwMode="auto">
            <a:xfrm>
              <a:off x="3452" y="2315"/>
              <a:ext cx="1256" cy="374"/>
            </a:xfrm>
            <a:prstGeom prst="rect">
              <a:avLst/>
            </a:prstGeom>
            <a:solidFill>
              <a:srgbClr val="CCFFFF"/>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b="1"/>
                <a:t>人気を想定した順路（ｽﾍﾟｰｽ）を設定する</a:t>
              </a:r>
            </a:p>
          </p:txBody>
        </p:sp>
        <p:sp>
          <p:nvSpPr>
            <p:cNvPr id="346131" name="Text Box 19"/>
            <p:cNvSpPr txBox="1">
              <a:spLocks noChangeArrowheads="1"/>
            </p:cNvSpPr>
            <p:nvPr/>
          </p:nvSpPr>
          <p:spPr bwMode="auto">
            <a:xfrm>
              <a:off x="3470" y="2830"/>
              <a:ext cx="1256" cy="374"/>
            </a:xfrm>
            <a:prstGeom prst="rect">
              <a:avLst/>
            </a:prstGeom>
            <a:solidFill>
              <a:srgbClr val="CCFFFF"/>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b="1"/>
                <a:t>各並びと通行人がｸﾛｽしない順路を設定</a:t>
              </a:r>
            </a:p>
          </p:txBody>
        </p:sp>
        <p:sp>
          <p:nvSpPr>
            <p:cNvPr id="346132" name="Line 20"/>
            <p:cNvSpPr>
              <a:spLocks noChangeShapeType="1"/>
            </p:cNvSpPr>
            <p:nvPr/>
          </p:nvSpPr>
          <p:spPr bwMode="auto">
            <a:xfrm>
              <a:off x="3144" y="2592"/>
              <a:ext cx="176"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6133" name="Line 21"/>
            <p:cNvSpPr>
              <a:spLocks noChangeShapeType="1"/>
            </p:cNvSpPr>
            <p:nvPr/>
          </p:nvSpPr>
          <p:spPr bwMode="auto">
            <a:xfrm>
              <a:off x="3304" y="2472"/>
              <a:ext cx="151" cy="1"/>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6134" name="Line 22"/>
            <p:cNvSpPr>
              <a:spLocks noChangeShapeType="1"/>
            </p:cNvSpPr>
            <p:nvPr/>
          </p:nvSpPr>
          <p:spPr bwMode="auto">
            <a:xfrm>
              <a:off x="3312" y="2472"/>
              <a:ext cx="0" cy="514"/>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6135" name="Line 23"/>
            <p:cNvSpPr>
              <a:spLocks noChangeShapeType="1"/>
            </p:cNvSpPr>
            <p:nvPr/>
          </p:nvSpPr>
          <p:spPr bwMode="auto">
            <a:xfrm flipV="1">
              <a:off x="3312" y="2979"/>
              <a:ext cx="149"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6136" name="Text Box 24"/>
            <p:cNvSpPr txBox="1">
              <a:spLocks noChangeArrowheads="1"/>
            </p:cNvSpPr>
            <p:nvPr/>
          </p:nvSpPr>
          <p:spPr bwMode="auto">
            <a:xfrm>
              <a:off x="3824" y="2112"/>
              <a:ext cx="584" cy="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100" b="1">
                  <a:solidFill>
                    <a:srgbClr val="FF0000"/>
                  </a:solidFill>
                </a:rPr>
                <a:t>３次手段</a:t>
              </a:r>
            </a:p>
          </p:txBody>
        </p:sp>
        <p:sp>
          <p:nvSpPr>
            <p:cNvPr id="346137" name="Line 25"/>
            <p:cNvSpPr>
              <a:spLocks noChangeShapeType="1"/>
            </p:cNvSpPr>
            <p:nvPr/>
          </p:nvSpPr>
          <p:spPr bwMode="auto">
            <a:xfrm>
              <a:off x="776" y="3512"/>
              <a:ext cx="112"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6138" name="Text Box 26"/>
            <p:cNvSpPr txBox="1">
              <a:spLocks noChangeArrowheads="1"/>
            </p:cNvSpPr>
            <p:nvPr/>
          </p:nvSpPr>
          <p:spPr bwMode="auto">
            <a:xfrm>
              <a:off x="1008" y="3040"/>
              <a:ext cx="632" cy="602"/>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t>入り口側の流れを　ｽﾑｰｽﾞにする</a:t>
              </a:r>
            </a:p>
          </p:txBody>
        </p:sp>
        <p:sp>
          <p:nvSpPr>
            <p:cNvPr id="346139" name="Line 27"/>
            <p:cNvSpPr>
              <a:spLocks noChangeShapeType="1"/>
            </p:cNvSpPr>
            <p:nvPr/>
          </p:nvSpPr>
          <p:spPr bwMode="auto">
            <a:xfrm>
              <a:off x="888" y="3390"/>
              <a:ext cx="128"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6140" name="Line 28"/>
            <p:cNvSpPr>
              <a:spLocks noChangeShapeType="1"/>
            </p:cNvSpPr>
            <p:nvPr/>
          </p:nvSpPr>
          <p:spPr bwMode="auto">
            <a:xfrm>
              <a:off x="883" y="3387"/>
              <a:ext cx="0" cy="646"/>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6141" name="Text Box 29"/>
            <p:cNvSpPr txBox="1">
              <a:spLocks noChangeArrowheads="1"/>
            </p:cNvSpPr>
            <p:nvPr/>
          </p:nvSpPr>
          <p:spPr bwMode="auto">
            <a:xfrm>
              <a:off x="1016" y="2768"/>
              <a:ext cx="584" cy="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100" b="1">
                  <a:solidFill>
                    <a:srgbClr val="FF0000"/>
                  </a:solidFill>
                </a:rPr>
                <a:t>１次手段</a:t>
              </a:r>
            </a:p>
          </p:txBody>
        </p:sp>
        <p:sp>
          <p:nvSpPr>
            <p:cNvPr id="346142" name="Text Box 30"/>
            <p:cNvSpPr txBox="1">
              <a:spLocks noChangeArrowheads="1"/>
            </p:cNvSpPr>
            <p:nvPr/>
          </p:nvSpPr>
          <p:spPr bwMode="auto">
            <a:xfrm>
              <a:off x="344" y="2328"/>
              <a:ext cx="584" cy="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100" b="1">
                  <a:solidFill>
                    <a:srgbClr val="FF0000"/>
                  </a:solidFill>
                </a:rPr>
                <a:t> </a:t>
              </a:r>
            </a:p>
          </p:txBody>
        </p:sp>
        <p:grpSp>
          <p:nvGrpSpPr>
            <p:cNvPr id="346143" name="Group 31"/>
            <p:cNvGrpSpPr>
              <a:grpSpLocks/>
            </p:cNvGrpSpPr>
            <p:nvPr/>
          </p:nvGrpSpPr>
          <p:grpSpPr bwMode="auto">
            <a:xfrm>
              <a:off x="352" y="2360"/>
              <a:ext cx="584" cy="1808"/>
              <a:chOff x="352" y="2360"/>
              <a:chExt cx="584" cy="1808"/>
            </a:xfrm>
          </p:grpSpPr>
          <p:sp>
            <p:nvSpPr>
              <p:cNvPr id="346144" name="Text Box 32"/>
              <p:cNvSpPr txBox="1">
                <a:spLocks noChangeArrowheads="1"/>
              </p:cNvSpPr>
              <p:nvPr/>
            </p:nvSpPr>
            <p:spPr bwMode="auto">
              <a:xfrm>
                <a:off x="482" y="2544"/>
                <a:ext cx="294" cy="1624"/>
              </a:xfrm>
              <a:prstGeom prst="rect">
                <a:avLst/>
              </a:prstGeom>
              <a:solidFill>
                <a:schemeClr val="bg1"/>
              </a:solidFill>
              <a:ln w="38100" cmpd="dbl">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b="1">
                    <a:ea typeface="HGP創英角ﾎﾟｯﾌﾟ体" pitchFamily="50" charset="-128"/>
                  </a:rPr>
                  <a:t>混雑しない食堂にする</a:t>
                </a:r>
              </a:p>
            </p:txBody>
          </p:sp>
          <p:sp>
            <p:nvSpPr>
              <p:cNvPr id="346145" name="Text Box 33"/>
              <p:cNvSpPr txBox="1">
                <a:spLocks noChangeArrowheads="1"/>
              </p:cNvSpPr>
              <p:nvPr/>
            </p:nvSpPr>
            <p:spPr bwMode="auto">
              <a:xfrm>
                <a:off x="352" y="2360"/>
                <a:ext cx="584" cy="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100" b="1">
                    <a:solidFill>
                      <a:srgbClr val="FF0000"/>
                    </a:solidFill>
                  </a:rPr>
                  <a:t>目 的</a:t>
                </a:r>
              </a:p>
            </p:txBody>
          </p:sp>
        </p:grpSp>
        <p:sp>
          <p:nvSpPr>
            <p:cNvPr id="346146" name="Text Box 34"/>
            <p:cNvSpPr txBox="1">
              <a:spLocks noChangeArrowheads="1"/>
            </p:cNvSpPr>
            <p:nvPr/>
          </p:nvSpPr>
          <p:spPr bwMode="auto">
            <a:xfrm>
              <a:off x="4960" y="2112"/>
              <a:ext cx="584" cy="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100" b="1">
                  <a:solidFill>
                    <a:srgbClr val="FF0000"/>
                  </a:solidFill>
                </a:rPr>
                <a:t>４次次手段</a:t>
              </a:r>
            </a:p>
          </p:txBody>
        </p:sp>
        <p:sp>
          <p:nvSpPr>
            <p:cNvPr id="346147" name="Text Box 35"/>
            <p:cNvSpPr txBox="1">
              <a:spLocks noChangeArrowheads="1"/>
            </p:cNvSpPr>
            <p:nvPr/>
          </p:nvSpPr>
          <p:spPr bwMode="auto">
            <a:xfrm>
              <a:off x="4896" y="2315"/>
              <a:ext cx="718" cy="374"/>
            </a:xfrm>
            <a:prstGeom prst="rect">
              <a:avLst/>
            </a:prstGeom>
            <a:solidFill>
              <a:srgbClr val="CCFFFF"/>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b="1"/>
                <a:t>ﾒﾆｭｰ別の・・</a:t>
              </a:r>
            </a:p>
          </p:txBody>
        </p:sp>
        <p:sp>
          <p:nvSpPr>
            <p:cNvPr id="346148" name="Line 36"/>
            <p:cNvSpPr>
              <a:spLocks noChangeShapeType="1"/>
            </p:cNvSpPr>
            <p:nvPr/>
          </p:nvSpPr>
          <p:spPr bwMode="auto">
            <a:xfrm>
              <a:off x="4711" y="2494"/>
              <a:ext cx="182"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346149" name="Text Box 37"/>
          <p:cNvSpPr txBox="1">
            <a:spLocks noChangeArrowheads="1"/>
          </p:cNvSpPr>
          <p:nvPr/>
        </p:nvSpPr>
        <p:spPr bwMode="auto">
          <a:xfrm>
            <a:off x="8405813" y="100013"/>
            <a:ext cx="7381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a:t>P</a:t>
            </a:r>
            <a:r>
              <a:rPr lang="ja-JP" altLang="en-US" sz="1600"/>
              <a:t>７３</a:t>
            </a:r>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62" name="Rectangle 2"/>
          <p:cNvSpPr>
            <a:spLocks noChangeArrowheads="1"/>
          </p:cNvSpPr>
          <p:nvPr/>
        </p:nvSpPr>
        <p:spPr bwMode="auto">
          <a:xfrm>
            <a:off x="196850" y="185738"/>
            <a:ext cx="4929188" cy="457200"/>
          </a:xfrm>
          <a:prstGeom prst="rect">
            <a:avLst/>
          </a:prstGeom>
          <a:solidFill>
            <a:srgbClr val="FFFF66"/>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a:latin typeface="HGP創英角ｺﾞｼｯｸUB" pitchFamily="50" charset="-128"/>
                <a:ea typeface="HGP創英角ｺﾞｼｯｸUB" pitchFamily="50" charset="-128"/>
              </a:rPr>
              <a:t>手順６</a:t>
            </a:r>
            <a:r>
              <a:rPr lang="en-US" altLang="ja-JP">
                <a:latin typeface="HGP創英角ｺﾞｼｯｸUB" pitchFamily="50" charset="-128"/>
                <a:ea typeface="HGP創英角ｺﾞｼｯｸUB" pitchFamily="50" charset="-128"/>
              </a:rPr>
              <a:t>.</a:t>
            </a:r>
            <a:r>
              <a:rPr lang="ja-JP" altLang="en-US">
                <a:latin typeface="HGP創英角ｺﾞｼｯｸUB" pitchFamily="50" charset="-128"/>
                <a:ea typeface="HGP創英角ｺﾞｼｯｸUB" pitchFamily="50" charset="-128"/>
              </a:rPr>
              <a:t>　目的達成の可能性確認</a:t>
            </a:r>
          </a:p>
        </p:txBody>
      </p:sp>
      <p:sp>
        <p:nvSpPr>
          <p:cNvPr id="348163" name="Text Box 3"/>
          <p:cNvSpPr txBox="1">
            <a:spLocks noChangeArrowheads="1"/>
          </p:cNvSpPr>
          <p:nvPr/>
        </p:nvSpPr>
        <p:spPr bwMode="auto">
          <a:xfrm>
            <a:off x="485775" y="889000"/>
            <a:ext cx="7531100" cy="549275"/>
          </a:xfrm>
          <a:prstGeom prst="rect">
            <a:avLst/>
          </a:prstGeom>
          <a:solidFill>
            <a:srgbClr val="FFFF99"/>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400" b="1"/>
              <a:t>◇</a:t>
            </a:r>
            <a:r>
              <a:rPr lang="ja-JP" altLang="en-US" sz="1400" b="1"/>
              <a:t>手順５で系統図を作成することが出来たら、下位の手段を実施することで、上位の</a:t>
            </a:r>
            <a:br>
              <a:rPr lang="ja-JP" altLang="en-US" sz="1400" b="1"/>
            </a:br>
            <a:r>
              <a:rPr lang="ja-JP" altLang="en-US" sz="1400" b="1"/>
              <a:t>　 目的が本当に達成できるか</a:t>
            </a:r>
            <a:r>
              <a:rPr lang="ja-JP" altLang="en-US" sz="1600" b="1">
                <a:solidFill>
                  <a:srgbClr val="FF0000"/>
                </a:solidFill>
              </a:rPr>
              <a:t>すべての手段で設問し抜け落ちが無いか確認</a:t>
            </a:r>
            <a:r>
              <a:rPr lang="ja-JP" altLang="en-US" sz="1400" b="1"/>
              <a:t>する。</a:t>
            </a:r>
          </a:p>
        </p:txBody>
      </p:sp>
      <p:sp>
        <p:nvSpPr>
          <p:cNvPr id="348164" name="Text Box 4"/>
          <p:cNvSpPr txBox="1">
            <a:spLocks noChangeArrowheads="1"/>
          </p:cNvSpPr>
          <p:nvPr/>
        </p:nvSpPr>
        <p:spPr bwMode="auto">
          <a:xfrm>
            <a:off x="6729413" y="1589088"/>
            <a:ext cx="9271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solidFill>
                  <a:srgbClr val="FF3300"/>
                </a:solidFill>
                <a:ea typeface="HGP創英角ｺﾞｼｯｸUB" pitchFamily="50" charset="-128"/>
              </a:rPr>
              <a:t>３次手段</a:t>
            </a:r>
          </a:p>
        </p:txBody>
      </p:sp>
      <p:sp>
        <p:nvSpPr>
          <p:cNvPr id="348165" name="Text Box 5"/>
          <p:cNvSpPr txBox="1">
            <a:spLocks noChangeArrowheads="1"/>
          </p:cNvSpPr>
          <p:nvPr/>
        </p:nvSpPr>
        <p:spPr bwMode="auto">
          <a:xfrm>
            <a:off x="1336675" y="2535238"/>
            <a:ext cx="1323975" cy="74295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ea typeface="HGP創英角ｺﾞｼｯｸUB" pitchFamily="50" charset="-128"/>
              </a:rPr>
              <a:t>入り口側の流れをｽﾑｰｽﾞにする</a:t>
            </a:r>
          </a:p>
        </p:txBody>
      </p:sp>
      <p:sp>
        <p:nvSpPr>
          <p:cNvPr id="348166" name="Text Box 6"/>
          <p:cNvSpPr txBox="1">
            <a:spLocks noChangeArrowheads="1"/>
          </p:cNvSpPr>
          <p:nvPr/>
        </p:nvSpPr>
        <p:spPr bwMode="auto">
          <a:xfrm>
            <a:off x="3135313" y="3154363"/>
            <a:ext cx="2413000" cy="303212"/>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300">
                <a:ea typeface="HGP創英角ｺﾞｼｯｸUB" pitchFamily="50" charset="-128"/>
              </a:rPr>
              <a:t>一度に人がこないようにする</a:t>
            </a:r>
          </a:p>
        </p:txBody>
      </p:sp>
      <p:sp>
        <p:nvSpPr>
          <p:cNvPr id="348167" name="Text Box 7"/>
          <p:cNvSpPr txBox="1">
            <a:spLocks noChangeArrowheads="1"/>
          </p:cNvSpPr>
          <p:nvPr/>
        </p:nvSpPr>
        <p:spPr bwMode="auto">
          <a:xfrm>
            <a:off x="6003925" y="3167063"/>
            <a:ext cx="2878138" cy="315912"/>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ea typeface="HGP創英角ｺﾞｼｯｸUB" pitchFamily="50" charset="-128"/>
              </a:rPr>
              <a:t>休憩時間の時間差設定</a:t>
            </a:r>
          </a:p>
        </p:txBody>
      </p:sp>
      <p:sp>
        <p:nvSpPr>
          <p:cNvPr id="348168" name="Text Box 8"/>
          <p:cNvSpPr txBox="1">
            <a:spLocks noChangeArrowheads="1"/>
          </p:cNvSpPr>
          <p:nvPr/>
        </p:nvSpPr>
        <p:spPr bwMode="auto">
          <a:xfrm>
            <a:off x="6003925" y="1874838"/>
            <a:ext cx="2876550" cy="3175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ea typeface="HGP創英角ｺﾞｼｯｸUB" pitchFamily="50" charset="-128"/>
              </a:rPr>
              <a:t>人気を想定した順路設定（ｽﾍﾟｰｽ）</a:t>
            </a:r>
          </a:p>
        </p:txBody>
      </p:sp>
      <p:sp>
        <p:nvSpPr>
          <p:cNvPr id="348169" name="Line 9"/>
          <p:cNvSpPr>
            <a:spLocks noChangeShapeType="1"/>
          </p:cNvSpPr>
          <p:nvPr/>
        </p:nvSpPr>
        <p:spPr bwMode="auto">
          <a:xfrm>
            <a:off x="1120775" y="2760663"/>
            <a:ext cx="220663"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8170" name="Line 10"/>
          <p:cNvSpPr>
            <a:spLocks noChangeShapeType="1"/>
          </p:cNvSpPr>
          <p:nvPr/>
        </p:nvSpPr>
        <p:spPr bwMode="auto">
          <a:xfrm>
            <a:off x="1116013" y="2755900"/>
            <a:ext cx="0" cy="3328988"/>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8171" name="Line 11"/>
          <p:cNvSpPr>
            <a:spLocks noChangeShapeType="1"/>
          </p:cNvSpPr>
          <p:nvPr/>
        </p:nvSpPr>
        <p:spPr bwMode="auto">
          <a:xfrm>
            <a:off x="1122363" y="4940300"/>
            <a:ext cx="242887"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8172" name="Line 12"/>
          <p:cNvSpPr>
            <a:spLocks noChangeShapeType="1"/>
          </p:cNvSpPr>
          <p:nvPr/>
        </p:nvSpPr>
        <p:spPr bwMode="auto">
          <a:xfrm>
            <a:off x="2881313" y="2205038"/>
            <a:ext cx="25400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8173" name="Line 13"/>
          <p:cNvSpPr>
            <a:spLocks noChangeShapeType="1"/>
          </p:cNvSpPr>
          <p:nvPr/>
        </p:nvSpPr>
        <p:spPr bwMode="auto">
          <a:xfrm>
            <a:off x="2881313" y="3625850"/>
            <a:ext cx="0" cy="366713"/>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8174" name="Text Box 14"/>
          <p:cNvSpPr txBox="1">
            <a:spLocks noChangeArrowheads="1"/>
          </p:cNvSpPr>
          <p:nvPr/>
        </p:nvSpPr>
        <p:spPr bwMode="auto">
          <a:xfrm>
            <a:off x="1355725" y="3436938"/>
            <a:ext cx="1303338" cy="74295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ea typeface="HGP創英角ｺﾞｼｯｸUB" pitchFamily="50" charset="-128"/>
              </a:rPr>
              <a:t>返却口の流れをｽﾑｰｽﾞにする</a:t>
            </a:r>
          </a:p>
        </p:txBody>
      </p:sp>
      <p:sp>
        <p:nvSpPr>
          <p:cNvPr id="348175" name="Text Box 15"/>
          <p:cNvSpPr txBox="1">
            <a:spLocks noChangeArrowheads="1"/>
          </p:cNvSpPr>
          <p:nvPr/>
        </p:nvSpPr>
        <p:spPr bwMode="auto">
          <a:xfrm>
            <a:off x="369888" y="3244850"/>
            <a:ext cx="466725" cy="2268538"/>
          </a:xfrm>
          <a:prstGeom prst="rect">
            <a:avLst/>
          </a:prstGeom>
          <a:solidFill>
            <a:schemeClr val="bg1"/>
          </a:solidFill>
          <a:ln w="38100" cmpd="dbl">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ea typeface="HGP創英角ｺﾞｼｯｸUB" pitchFamily="50" charset="-128"/>
              </a:rPr>
              <a:t>混雑しない食堂にする</a:t>
            </a:r>
          </a:p>
        </p:txBody>
      </p:sp>
      <p:sp>
        <p:nvSpPr>
          <p:cNvPr id="348176" name="Line 16"/>
          <p:cNvSpPr>
            <a:spLocks noChangeShapeType="1"/>
          </p:cNvSpPr>
          <p:nvPr/>
        </p:nvSpPr>
        <p:spPr bwMode="auto">
          <a:xfrm>
            <a:off x="2652713" y="3810000"/>
            <a:ext cx="217487"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8177" name="Line 17"/>
          <p:cNvSpPr>
            <a:spLocks noChangeShapeType="1"/>
          </p:cNvSpPr>
          <p:nvPr/>
        </p:nvSpPr>
        <p:spPr bwMode="auto">
          <a:xfrm>
            <a:off x="2881313" y="2205038"/>
            <a:ext cx="0" cy="1084262"/>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8178" name="Line 18"/>
          <p:cNvSpPr>
            <a:spLocks noChangeShapeType="1"/>
          </p:cNvSpPr>
          <p:nvPr/>
        </p:nvSpPr>
        <p:spPr bwMode="auto">
          <a:xfrm>
            <a:off x="5548313" y="2427288"/>
            <a:ext cx="25400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8179" name="Text Box 19"/>
          <p:cNvSpPr txBox="1">
            <a:spLocks noChangeArrowheads="1"/>
          </p:cNvSpPr>
          <p:nvPr/>
        </p:nvSpPr>
        <p:spPr bwMode="auto">
          <a:xfrm>
            <a:off x="3135313" y="2125663"/>
            <a:ext cx="2413000" cy="50165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300">
                <a:ea typeface="HGP創英角ｺﾞｼｯｸUB" pitchFamily="50" charset="-128"/>
              </a:rPr>
              <a:t>並びが通路にはみ出ないようにする</a:t>
            </a:r>
          </a:p>
        </p:txBody>
      </p:sp>
      <p:sp>
        <p:nvSpPr>
          <p:cNvPr id="348180" name="Text Box 20"/>
          <p:cNvSpPr txBox="1">
            <a:spLocks noChangeArrowheads="1"/>
          </p:cNvSpPr>
          <p:nvPr/>
        </p:nvSpPr>
        <p:spPr bwMode="auto">
          <a:xfrm>
            <a:off x="3135313" y="2678113"/>
            <a:ext cx="2413000" cy="3048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300">
                <a:ea typeface="HGP創英角ｺﾞｼｯｸUB" pitchFamily="50" charset="-128"/>
              </a:rPr>
              <a:t>流れを止める要因を排除する</a:t>
            </a:r>
          </a:p>
        </p:txBody>
      </p:sp>
      <p:sp>
        <p:nvSpPr>
          <p:cNvPr id="348181" name="Text Box 21"/>
          <p:cNvSpPr txBox="1">
            <a:spLocks noChangeArrowheads="1"/>
          </p:cNvSpPr>
          <p:nvPr/>
        </p:nvSpPr>
        <p:spPr bwMode="auto">
          <a:xfrm>
            <a:off x="6003925" y="2187575"/>
            <a:ext cx="2881313" cy="3175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ea typeface="HGP創英角ｺﾞｼｯｸUB" pitchFamily="50" charset="-128"/>
              </a:rPr>
              <a:t>クロスしない順路設定</a:t>
            </a:r>
          </a:p>
        </p:txBody>
      </p:sp>
      <p:sp>
        <p:nvSpPr>
          <p:cNvPr id="348182" name="Line 22"/>
          <p:cNvSpPr>
            <a:spLocks noChangeShapeType="1"/>
          </p:cNvSpPr>
          <p:nvPr/>
        </p:nvSpPr>
        <p:spPr bwMode="auto">
          <a:xfrm>
            <a:off x="5802313" y="2425700"/>
            <a:ext cx="21590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8183" name="Line 23"/>
          <p:cNvSpPr>
            <a:spLocks noChangeShapeType="1"/>
          </p:cNvSpPr>
          <p:nvPr/>
        </p:nvSpPr>
        <p:spPr bwMode="auto">
          <a:xfrm>
            <a:off x="5802313" y="2051050"/>
            <a:ext cx="0" cy="608013"/>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8184" name="Text Box 24"/>
          <p:cNvSpPr txBox="1">
            <a:spLocks noChangeArrowheads="1"/>
          </p:cNvSpPr>
          <p:nvPr/>
        </p:nvSpPr>
        <p:spPr bwMode="auto">
          <a:xfrm>
            <a:off x="6003925" y="2798763"/>
            <a:ext cx="2881313" cy="3175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ea typeface="HGP創英角ｺﾞｼｯｸUB" pitchFamily="50" charset="-128"/>
              </a:rPr>
              <a:t>箸等の備品必要数量の把握・設置</a:t>
            </a:r>
          </a:p>
        </p:txBody>
      </p:sp>
      <p:sp>
        <p:nvSpPr>
          <p:cNvPr id="348185" name="Line 25"/>
          <p:cNvSpPr>
            <a:spLocks noChangeShapeType="1"/>
          </p:cNvSpPr>
          <p:nvPr/>
        </p:nvSpPr>
        <p:spPr bwMode="auto">
          <a:xfrm>
            <a:off x="5811838" y="3008313"/>
            <a:ext cx="192087"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8186" name="Line 26"/>
          <p:cNvSpPr>
            <a:spLocks noChangeShapeType="1"/>
          </p:cNvSpPr>
          <p:nvPr/>
        </p:nvSpPr>
        <p:spPr bwMode="auto">
          <a:xfrm>
            <a:off x="5556250" y="3321050"/>
            <a:ext cx="439738"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8187" name="Line 27"/>
          <p:cNvSpPr>
            <a:spLocks noChangeShapeType="1"/>
          </p:cNvSpPr>
          <p:nvPr/>
        </p:nvSpPr>
        <p:spPr bwMode="auto">
          <a:xfrm>
            <a:off x="5553075" y="2857500"/>
            <a:ext cx="25400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8188" name="Line 28"/>
          <p:cNvSpPr>
            <a:spLocks noChangeShapeType="1"/>
          </p:cNvSpPr>
          <p:nvPr/>
        </p:nvSpPr>
        <p:spPr bwMode="auto">
          <a:xfrm>
            <a:off x="5811838" y="2738438"/>
            <a:ext cx="217487"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8189" name="Line 29"/>
          <p:cNvSpPr>
            <a:spLocks noChangeShapeType="1"/>
          </p:cNvSpPr>
          <p:nvPr/>
        </p:nvSpPr>
        <p:spPr bwMode="auto">
          <a:xfrm>
            <a:off x="2879725" y="3289300"/>
            <a:ext cx="25400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8190" name="Text Box 30"/>
          <p:cNvSpPr txBox="1">
            <a:spLocks noChangeArrowheads="1"/>
          </p:cNvSpPr>
          <p:nvPr/>
        </p:nvSpPr>
        <p:spPr bwMode="auto">
          <a:xfrm>
            <a:off x="3135313" y="3511550"/>
            <a:ext cx="2413000" cy="303213"/>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300">
                <a:ea typeface="HGP創英角ｺﾞｼｯｸUB" pitchFamily="50" charset="-128"/>
              </a:rPr>
              <a:t>返却が複数客出来るようにする</a:t>
            </a:r>
          </a:p>
        </p:txBody>
      </p:sp>
      <p:sp>
        <p:nvSpPr>
          <p:cNvPr id="348191" name="Text Box 31"/>
          <p:cNvSpPr txBox="1">
            <a:spLocks noChangeArrowheads="1"/>
          </p:cNvSpPr>
          <p:nvPr/>
        </p:nvSpPr>
        <p:spPr bwMode="auto">
          <a:xfrm>
            <a:off x="3135313" y="3857625"/>
            <a:ext cx="2400300" cy="303213"/>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300">
                <a:ea typeface="HGP創英角ｺﾞｼｯｸUB" pitchFamily="50" charset="-128"/>
              </a:rPr>
              <a:t>返却に時間をかけない</a:t>
            </a:r>
          </a:p>
        </p:txBody>
      </p:sp>
      <p:sp>
        <p:nvSpPr>
          <p:cNvPr id="348192" name="Text Box 32"/>
          <p:cNvSpPr txBox="1">
            <a:spLocks noChangeArrowheads="1"/>
          </p:cNvSpPr>
          <p:nvPr/>
        </p:nvSpPr>
        <p:spPr bwMode="auto">
          <a:xfrm>
            <a:off x="6003925" y="3516313"/>
            <a:ext cx="2876550" cy="3175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ea typeface="HGP創英角ｺﾞｼｯｸUB" pitchFamily="50" charset="-128"/>
              </a:rPr>
              <a:t>返却口の改造</a:t>
            </a:r>
          </a:p>
        </p:txBody>
      </p:sp>
      <p:sp>
        <p:nvSpPr>
          <p:cNvPr id="348193" name="Text Box 33"/>
          <p:cNvSpPr txBox="1">
            <a:spLocks noChangeArrowheads="1"/>
          </p:cNvSpPr>
          <p:nvPr/>
        </p:nvSpPr>
        <p:spPr bwMode="auto">
          <a:xfrm>
            <a:off x="6003925" y="3830638"/>
            <a:ext cx="2879725" cy="3175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ea typeface="HGP創英角ｺﾞｼｯｸUB" pitchFamily="50" charset="-128"/>
              </a:rPr>
              <a:t>返却方式の改善（客は洗わない）</a:t>
            </a:r>
          </a:p>
        </p:txBody>
      </p:sp>
      <p:sp>
        <p:nvSpPr>
          <p:cNvPr id="348194" name="Text Box 34"/>
          <p:cNvSpPr txBox="1">
            <a:spLocks noChangeArrowheads="1"/>
          </p:cNvSpPr>
          <p:nvPr/>
        </p:nvSpPr>
        <p:spPr bwMode="auto">
          <a:xfrm>
            <a:off x="6003925" y="4143375"/>
            <a:ext cx="2879725" cy="3175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ea typeface="HGP創英角ｺﾞｼｯｸUB" pitchFamily="50" charset="-128"/>
              </a:rPr>
              <a:t>返却手順等の見直し</a:t>
            </a:r>
          </a:p>
        </p:txBody>
      </p:sp>
      <p:sp>
        <p:nvSpPr>
          <p:cNvPr id="348195" name="Text Box 35"/>
          <p:cNvSpPr txBox="1">
            <a:spLocks noChangeArrowheads="1"/>
          </p:cNvSpPr>
          <p:nvPr/>
        </p:nvSpPr>
        <p:spPr bwMode="auto">
          <a:xfrm>
            <a:off x="6003925" y="4479925"/>
            <a:ext cx="2879725" cy="3175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ea typeface="HGP創英角ｺﾞｼｯｸUB" pitchFamily="50" charset="-128"/>
              </a:rPr>
              <a:t>隣の倉庫を移転する</a:t>
            </a:r>
          </a:p>
        </p:txBody>
      </p:sp>
      <p:sp>
        <p:nvSpPr>
          <p:cNvPr id="348196" name="Text Box 36"/>
          <p:cNvSpPr txBox="1">
            <a:spLocks noChangeArrowheads="1"/>
          </p:cNvSpPr>
          <p:nvPr/>
        </p:nvSpPr>
        <p:spPr bwMode="auto">
          <a:xfrm>
            <a:off x="6003925" y="4818063"/>
            <a:ext cx="2879725" cy="3175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ea typeface="HGP創英角ｺﾞｼｯｸUB" pitchFamily="50" charset="-128"/>
              </a:rPr>
              <a:t>机・椅子のｻｲｽﾞ見直し</a:t>
            </a:r>
          </a:p>
        </p:txBody>
      </p:sp>
      <p:sp>
        <p:nvSpPr>
          <p:cNvPr id="348197" name="Text Box 37"/>
          <p:cNvSpPr txBox="1">
            <a:spLocks noChangeArrowheads="1"/>
          </p:cNvSpPr>
          <p:nvPr/>
        </p:nvSpPr>
        <p:spPr bwMode="auto">
          <a:xfrm>
            <a:off x="6003925" y="5165725"/>
            <a:ext cx="2881313" cy="3175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ea typeface="HGP創英角ｺﾞｼｯｸUB" pitchFamily="50" charset="-128"/>
              </a:rPr>
              <a:t>ｶｳﾝﾀｰ、二人用の導入</a:t>
            </a:r>
          </a:p>
        </p:txBody>
      </p:sp>
      <p:sp>
        <p:nvSpPr>
          <p:cNvPr id="348198" name="Line 38"/>
          <p:cNvSpPr>
            <a:spLocks noChangeShapeType="1"/>
          </p:cNvSpPr>
          <p:nvPr/>
        </p:nvSpPr>
        <p:spPr bwMode="auto">
          <a:xfrm>
            <a:off x="2881313" y="3625850"/>
            <a:ext cx="25400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8199" name="Text Box 39"/>
          <p:cNvSpPr txBox="1">
            <a:spLocks noChangeArrowheads="1"/>
          </p:cNvSpPr>
          <p:nvPr/>
        </p:nvSpPr>
        <p:spPr bwMode="auto">
          <a:xfrm>
            <a:off x="3135313" y="4492625"/>
            <a:ext cx="2413000" cy="3048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300">
                <a:ea typeface="HGP創英角ｺﾞｼｯｸUB" pitchFamily="50" charset="-128"/>
              </a:rPr>
              <a:t>ｽﾍﾟｰｽを増やす</a:t>
            </a:r>
          </a:p>
        </p:txBody>
      </p:sp>
      <p:sp>
        <p:nvSpPr>
          <p:cNvPr id="348200" name="Text Box 40"/>
          <p:cNvSpPr txBox="1">
            <a:spLocks noChangeArrowheads="1"/>
          </p:cNvSpPr>
          <p:nvPr/>
        </p:nvSpPr>
        <p:spPr bwMode="auto">
          <a:xfrm>
            <a:off x="3135313" y="4822825"/>
            <a:ext cx="2411412" cy="3048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300">
                <a:ea typeface="HGP創英角ｺﾞｼｯｸUB" pitchFamily="50" charset="-128"/>
              </a:rPr>
              <a:t>机・椅子を増やす</a:t>
            </a:r>
          </a:p>
        </p:txBody>
      </p:sp>
      <p:sp>
        <p:nvSpPr>
          <p:cNvPr id="348201" name="Line 41"/>
          <p:cNvSpPr>
            <a:spLocks noChangeShapeType="1"/>
          </p:cNvSpPr>
          <p:nvPr/>
        </p:nvSpPr>
        <p:spPr bwMode="auto">
          <a:xfrm>
            <a:off x="5562600" y="3603625"/>
            <a:ext cx="455613"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8202" name="Line 42"/>
          <p:cNvSpPr>
            <a:spLocks noChangeShapeType="1"/>
          </p:cNvSpPr>
          <p:nvPr/>
        </p:nvSpPr>
        <p:spPr bwMode="auto">
          <a:xfrm>
            <a:off x="5789613" y="3689350"/>
            <a:ext cx="219075"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8203" name="Line 43"/>
          <p:cNvSpPr>
            <a:spLocks noChangeShapeType="1"/>
          </p:cNvSpPr>
          <p:nvPr/>
        </p:nvSpPr>
        <p:spPr bwMode="auto">
          <a:xfrm>
            <a:off x="5535613" y="3997325"/>
            <a:ext cx="48260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8204" name="Line 44"/>
          <p:cNvSpPr>
            <a:spLocks noChangeShapeType="1"/>
          </p:cNvSpPr>
          <p:nvPr/>
        </p:nvSpPr>
        <p:spPr bwMode="auto">
          <a:xfrm>
            <a:off x="5789613" y="4286250"/>
            <a:ext cx="20955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8205" name="Line 45"/>
          <p:cNvSpPr>
            <a:spLocks noChangeShapeType="1"/>
          </p:cNvSpPr>
          <p:nvPr/>
        </p:nvSpPr>
        <p:spPr bwMode="auto">
          <a:xfrm>
            <a:off x="5789613" y="3689350"/>
            <a:ext cx="0" cy="59690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8206" name="Line 46"/>
          <p:cNvSpPr>
            <a:spLocks noChangeShapeType="1"/>
          </p:cNvSpPr>
          <p:nvPr/>
        </p:nvSpPr>
        <p:spPr bwMode="auto">
          <a:xfrm>
            <a:off x="5554663" y="4622800"/>
            <a:ext cx="430212"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8207" name="Line 47"/>
          <p:cNvSpPr>
            <a:spLocks noChangeShapeType="1"/>
          </p:cNvSpPr>
          <p:nvPr/>
        </p:nvSpPr>
        <p:spPr bwMode="auto">
          <a:xfrm>
            <a:off x="5553075" y="5283200"/>
            <a:ext cx="442913"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8208" name="Text Box 48"/>
          <p:cNvSpPr txBox="1">
            <a:spLocks noChangeArrowheads="1"/>
          </p:cNvSpPr>
          <p:nvPr/>
        </p:nvSpPr>
        <p:spPr bwMode="auto">
          <a:xfrm>
            <a:off x="3135313" y="5157788"/>
            <a:ext cx="2413000" cy="303212"/>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300">
                <a:ea typeface="HGP創英角ｺﾞｼｯｸUB" pitchFamily="50" charset="-128"/>
              </a:rPr>
              <a:t>ﾆｰｽﾞに合せた備品の採用</a:t>
            </a:r>
          </a:p>
        </p:txBody>
      </p:sp>
      <p:sp>
        <p:nvSpPr>
          <p:cNvPr id="348209" name="Line 49"/>
          <p:cNvSpPr>
            <a:spLocks noChangeShapeType="1"/>
          </p:cNvSpPr>
          <p:nvPr/>
        </p:nvSpPr>
        <p:spPr bwMode="auto">
          <a:xfrm>
            <a:off x="2886075" y="3997325"/>
            <a:ext cx="25400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8210" name="Line 50"/>
          <p:cNvSpPr>
            <a:spLocks noChangeShapeType="1"/>
          </p:cNvSpPr>
          <p:nvPr/>
        </p:nvSpPr>
        <p:spPr bwMode="auto">
          <a:xfrm>
            <a:off x="2900363" y="4611688"/>
            <a:ext cx="219075"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8211" name="Line 51"/>
          <p:cNvSpPr>
            <a:spLocks noChangeShapeType="1"/>
          </p:cNvSpPr>
          <p:nvPr/>
        </p:nvSpPr>
        <p:spPr bwMode="auto">
          <a:xfrm>
            <a:off x="2903538" y="5294313"/>
            <a:ext cx="219075"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8212" name="Text Box 52"/>
          <p:cNvSpPr txBox="1">
            <a:spLocks noChangeArrowheads="1"/>
          </p:cNvSpPr>
          <p:nvPr/>
        </p:nvSpPr>
        <p:spPr bwMode="auto">
          <a:xfrm>
            <a:off x="201613" y="2974975"/>
            <a:ext cx="8001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solidFill>
                  <a:srgbClr val="FF3300"/>
                </a:solidFill>
                <a:ea typeface="HGP創英角ｺﾞｼｯｸUB" pitchFamily="50" charset="-128"/>
              </a:rPr>
              <a:t>基本目的</a:t>
            </a:r>
          </a:p>
        </p:txBody>
      </p:sp>
      <p:sp>
        <p:nvSpPr>
          <p:cNvPr id="348213" name="Text Box 53"/>
          <p:cNvSpPr txBox="1">
            <a:spLocks noChangeArrowheads="1"/>
          </p:cNvSpPr>
          <p:nvPr/>
        </p:nvSpPr>
        <p:spPr bwMode="auto">
          <a:xfrm>
            <a:off x="1509713" y="2149475"/>
            <a:ext cx="9271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solidFill>
                  <a:srgbClr val="FF3300"/>
                </a:solidFill>
                <a:ea typeface="HGP創英角ｺﾞｼｯｸUB" pitchFamily="50" charset="-128"/>
              </a:rPr>
              <a:t>１次手段</a:t>
            </a:r>
          </a:p>
        </p:txBody>
      </p:sp>
      <p:sp>
        <p:nvSpPr>
          <p:cNvPr id="348214" name="Text Box 54"/>
          <p:cNvSpPr txBox="1">
            <a:spLocks noChangeArrowheads="1"/>
          </p:cNvSpPr>
          <p:nvPr/>
        </p:nvSpPr>
        <p:spPr bwMode="auto">
          <a:xfrm>
            <a:off x="3744913" y="1754188"/>
            <a:ext cx="9271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solidFill>
                  <a:srgbClr val="FF3300"/>
                </a:solidFill>
                <a:ea typeface="HGP創英角ｺﾞｼｯｸUB" pitchFamily="50" charset="-128"/>
              </a:rPr>
              <a:t>２次手段</a:t>
            </a:r>
          </a:p>
        </p:txBody>
      </p:sp>
      <p:sp>
        <p:nvSpPr>
          <p:cNvPr id="348215" name="Text Box 55"/>
          <p:cNvSpPr txBox="1">
            <a:spLocks noChangeArrowheads="1"/>
          </p:cNvSpPr>
          <p:nvPr/>
        </p:nvSpPr>
        <p:spPr bwMode="auto">
          <a:xfrm>
            <a:off x="1350963" y="4678363"/>
            <a:ext cx="1289050" cy="530225"/>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ea typeface="HGP創英角ｺﾞｼｯｸUB" pitchFamily="50" charset="-128"/>
              </a:rPr>
              <a:t>ｽﾍﾟｰｽの活用を見直しする</a:t>
            </a:r>
          </a:p>
        </p:txBody>
      </p:sp>
      <p:sp>
        <p:nvSpPr>
          <p:cNvPr id="348216" name="Text Box 56"/>
          <p:cNvSpPr txBox="1">
            <a:spLocks noChangeArrowheads="1"/>
          </p:cNvSpPr>
          <p:nvPr/>
        </p:nvSpPr>
        <p:spPr bwMode="auto">
          <a:xfrm>
            <a:off x="6003925" y="2495550"/>
            <a:ext cx="2879725" cy="319088"/>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ea typeface="HGP創英角ｺﾞｼｯｸUB" pitchFamily="50" charset="-128"/>
              </a:rPr>
              <a:t>うまく流れる食堂レイアウト見直し</a:t>
            </a:r>
          </a:p>
        </p:txBody>
      </p:sp>
      <p:sp>
        <p:nvSpPr>
          <p:cNvPr id="348217" name="Line 57"/>
          <p:cNvSpPr>
            <a:spLocks noChangeShapeType="1"/>
          </p:cNvSpPr>
          <p:nvPr/>
        </p:nvSpPr>
        <p:spPr bwMode="auto">
          <a:xfrm>
            <a:off x="5802313" y="2047875"/>
            <a:ext cx="21590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8218" name="Line 58"/>
          <p:cNvSpPr>
            <a:spLocks noChangeShapeType="1"/>
          </p:cNvSpPr>
          <p:nvPr/>
        </p:nvSpPr>
        <p:spPr bwMode="auto">
          <a:xfrm>
            <a:off x="1111250" y="3714750"/>
            <a:ext cx="26035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8219" name="Line 59"/>
          <p:cNvSpPr>
            <a:spLocks noChangeShapeType="1"/>
          </p:cNvSpPr>
          <p:nvPr/>
        </p:nvSpPr>
        <p:spPr bwMode="auto">
          <a:xfrm>
            <a:off x="2895600" y="4616450"/>
            <a:ext cx="0" cy="674688"/>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8220" name="Line 60"/>
          <p:cNvSpPr>
            <a:spLocks noChangeShapeType="1"/>
          </p:cNvSpPr>
          <p:nvPr/>
        </p:nvSpPr>
        <p:spPr bwMode="auto">
          <a:xfrm>
            <a:off x="833438" y="4354513"/>
            <a:ext cx="300037"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8221" name="Line 61"/>
          <p:cNvSpPr>
            <a:spLocks noChangeShapeType="1"/>
          </p:cNvSpPr>
          <p:nvPr/>
        </p:nvSpPr>
        <p:spPr bwMode="auto">
          <a:xfrm>
            <a:off x="2662238" y="2820988"/>
            <a:ext cx="461962"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48222" name="Line 62"/>
          <p:cNvSpPr>
            <a:spLocks noChangeShapeType="1"/>
          </p:cNvSpPr>
          <p:nvPr/>
        </p:nvSpPr>
        <p:spPr bwMode="auto">
          <a:xfrm>
            <a:off x="2647950" y="4959350"/>
            <a:ext cx="474663"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48223" name="Line 63"/>
          <p:cNvSpPr>
            <a:spLocks noChangeShapeType="1"/>
          </p:cNvSpPr>
          <p:nvPr/>
        </p:nvSpPr>
        <p:spPr bwMode="auto">
          <a:xfrm>
            <a:off x="5541963" y="4970463"/>
            <a:ext cx="441325"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348224" name="Group 64"/>
          <p:cNvGrpSpPr>
            <a:grpSpLocks/>
          </p:cNvGrpSpPr>
          <p:nvPr/>
        </p:nvGrpSpPr>
        <p:grpSpPr bwMode="auto">
          <a:xfrm>
            <a:off x="4659313" y="5514975"/>
            <a:ext cx="2492375" cy="676275"/>
            <a:chOff x="2935" y="3474"/>
            <a:chExt cx="1570" cy="426"/>
          </a:xfrm>
        </p:grpSpPr>
        <p:sp>
          <p:nvSpPr>
            <p:cNvPr id="348225" name="AutoShape 65"/>
            <p:cNvSpPr>
              <a:spLocks noChangeArrowheads="1"/>
            </p:cNvSpPr>
            <p:nvPr/>
          </p:nvSpPr>
          <p:spPr bwMode="auto">
            <a:xfrm rot="21528517" flipH="1">
              <a:off x="2935" y="3474"/>
              <a:ext cx="1570" cy="426"/>
            </a:xfrm>
            <a:prstGeom prst="curvedUpArrow">
              <a:avLst>
                <a:gd name="adj1" fmla="val 73709"/>
                <a:gd name="adj2" fmla="val 147418"/>
                <a:gd name="adj3" fmla="val 41657"/>
              </a:avLst>
            </a:prstGeom>
            <a:solidFill>
              <a:schemeClr val="accent1"/>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48226" name="Text Box 66"/>
            <p:cNvSpPr txBox="1">
              <a:spLocks noChangeArrowheads="1"/>
            </p:cNvSpPr>
            <p:nvPr/>
          </p:nvSpPr>
          <p:spPr bwMode="auto">
            <a:xfrm>
              <a:off x="3516" y="3498"/>
              <a:ext cx="55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800" b="1">
                  <a:solidFill>
                    <a:schemeClr val="accent2"/>
                  </a:solidFill>
                </a:rPr>
                <a:t>設問</a:t>
              </a:r>
            </a:p>
          </p:txBody>
        </p:sp>
      </p:grpSp>
      <p:grpSp>
        <p:nvGrpSpPr>
          <p:cNvPr id="348227" name="Group 67"/>
          <p:cNvGrpSpPr>
            <a:grpSpLocks/>
          </p:cNvGrpSpPr>
          <p:nvPr/>
        </p:nvGrpSpPr>
        <p:grpSpPr bwMode="auto">
          <a:xfrm>
            <a:off x="1460500" y="5570538"/>
            <a:ext cx="2492375" cy="676275"/>
            <a:chOff x="920" y="3509"/>
            <a:chExt cx="1570" cy="426"/>
          </a:xfrm>
        </p:grpSpPr>
        <p:sp>
          <p:nvSpPr>
            <p:cNvPr id="348228" name="AutoShape 68"/>
            <p:cNvSpPr>
              <a:spLocks noChangeArrowheads="1"/>
            </p:cNvSpPr>
            <p:nvPr/>
          </p:nvSpPr>
          <p:spPr bwMode="auto">
            <a:xfrm rot="222385" flipH="1">
              <a:off x="920" y="3509"/>
              <a:ext cx="1570" cy="426"/>
            </a:xfrm>
            <a:prstGeom prst="curvedUpArrow">
              <a:avLst>
                <a:gd name="adj1" fmla="val 73709"/>
                <a:gd name="adj2" fmla="val 147418"/>
                <a:gd name="adj3" fmla="val 51523"/>
              </a:avLst>
            </a:prstGeom>
            <a:solidFill>
              <a:schemeClr val="accent1"/>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48229" name="Text Box 69"/>
            <p:cNvSpPr txBox="1">
              <a:spLocks noChangeArrowheads="1"/>
            </p:cNvSpPr>
            <p:nvPr/>
          </p:nvSpPr>
          <p:spPr bwMode="auto">
            <a:xfrm>
              <a:off x="1584" y="3541"/>
              <a:ext cx="55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800" b="1">
                  <a:solidFill>
                    <a:schemeClr val="accent2"/>
                  </a:solidFill>
                </a:rPr>
                <a:t>設問</a:t>
              </a:r>
            </a:p>
          </p:txBody>
        </p:sp>
      </p:grpSp>
      <p:sp>
        <p:nvSpPr>
          <p:cNvPr id="348230" name="Line 70"/>
          <p:cNvSpPr>
            <a:spLocks noChangeShapeType="1"/>
          </p:cNvSpPr>
          <p:nvPr/>
        </p:nvSpPr>
        <p:spPr bwMode="auto">
          <a:xfrm>
            <a:off x="1103313" y="6078538"/>
            <a:ext cx="187325"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8231" name="Text Box 71"/>
          <p:cNvSpPr txBox="1">
            <a:spLocks noChangeArrowheads="1"/>
          </p:cNvSpPr>
          <p:nvPr/>
        </p:nvSpPr>
        <p:spPr bwMode="auto">
          <a:xfrm>
            <a:off x="2630488" y="6370638"/>
            <a:ext cx="432276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b="1"/>
              <a:t>図７．　「混雑しない食堂にする」の系統図①</a:t>
            </a:r>
          </a:p>
        </p:txBody>
      </p:sp>
      <p:sp>
        <p:nvSpPr>
          <p:cNvPr id="348233" name="Line 73"/>
          <p:cNvSpPr>
            <a:spLocks noChangeShapeType="1"/>
          </p:cNvSpPr>
          <p:nvPr/>
        </p:nvSpPr>
        <p:spPr bwMode="auto">
          <a:xfrm>
            <a:off x="5803900" y="2740025"/>
            <a:ext cx="0" cy="26035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8234" name="Line 74"/>
          <p:cNvSpPr>
            <a:spLocks noChangeShapeType="1"/>
          </p:cNvSpPr>
          <p:nvPr/>
        </p:nvSpPr>
        <p:spPr bwMode="auto">
          <a:xfrm>
            <a:off x="5799138" y="2660650"/>
            <a:ext cx="206375"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8235" name="Text Box 75"/>
          <p:cNvSpPr txBox="1">
            <a:spLocks noChangeArrowheads="1"/>
          </p:cNvSpPr>
          <p:nvPr/>
        </p:nvSpPr>
        <p:spPr bwMode="auto">
          <a:xfrm>
            <a:off x="8405813" y="100013"/>
            <a:ext cx="7381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a:t>P</a:t>
            </a:r>
            <a:r>
              <a:rPr lang="ja-JP" altLang="en-US" sz="1600"/>
              <a:t>７４</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348224"/>
                                        </p:tgtEl>
                                        <p:attrNameLst>
                                          <p:attrName>style.visibility</p:attrName>
                                        </p:attrNameLst>
                                      </p:cBhvr>
                                      <p:to>
                                        <p:strVal val="visible"/>
                                      </p:to>
                                    </p:set>
                                    <p:animEffect transition="in" filter="blinds(horizontal)">
                                      <p:cBhvr>
                                        <p:cTn id="7" dur="500"/>
                                        <p:tgtEl>
                                          <p:spTgt spid="34822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348227"/>
                                        </p:tgtEl>
                                        <p:attrNameLst>
                                          <p:attrName>style.visibility</p:attrName>
                                        </p:attrNameLst>
                                      </p:cBhvr>
                                      <p:to>
                                        <p:strVal val="visible"/>
                                      </p:to>
                                    </p:set>
                                    <p:animEffect transition="in" filter="blinds(horizontal)">
                                      <p:cBhvr>
                                        <p:cTn id="12" dur="500"/>
                                        <p:tgtEl>
                                          <p:spTgt spid="3482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9186" name="Text Box 2"/>
          <p:cNvSpPr txBox="1">
            <a:spLocks noChangeArrowheads="1"/>
          </p:cNvSpPr>
          <p:nvPr/>
        </p:nvSpPr>
        <p:spPr bwMode="auto">
          <a:xfrm>
            <a:off x="6248400" y="6308725"/>
            <a:ext cx="2382838" cy="4587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solidFill>
                  <a:srgbClr val="000066"/>
                </a:solidFill>
                <a:ea typeface="HGP創英角ｺﾞｼｯｸUB" pitchFamily="50" charset="-128"/>
              </a:rPr>
              <a:t>作成者：　○○○サークル</a:t>
            </a:r>
          </a:p>
          <a:p>
            <a:pPr algn="ctr">
              <a:lnSpc>
                <a:spcPct val="50000"/>
              </a:lnSpc>
              <a:spcBef>
                <a:spcPct val="50000"/>
              </a:spcBef>
            </a:pPr>
            <a:r>
              <a:rPr lang="ja-JP" altLang="en-US" sz="1200">
                <a:solidFill>
                  <a:srgbClr val="000066"/>
                </a:solidFill>
                <a:ea typeface="HGP創英角ｺﾞｼｯｸUB" pitchFamily="50" charset="-128"/>
              </a:rPr>
              <a:t>作成日：２０</a:t>
            </a:r>
            <a:r>
              <a:rPr lang="en-US" altLang="ja-JP" sz="1200">
                <a:solidFill>
                  <a:srgbClr val="000066"/>
                </a:solidFill>
                <a:ea typeface="HGP創英角ｺﾞｼｯｸUB" pitchFamily="50" charset="-128"/>
              </a:rPr>
              <a:t>××</a:t>
            </a:r>
            <a:r>
              <a:rPr lang="ja-JP" altLang="en-US" sz="1200">
                <a:solidFill>
                  <a:srgbClr val="000066"/>
                </a:solidFill>
                <a:ea typeface="HGP創英角ｺﾞｼｯｸUB" pitchFamily="50" charset="-128"/>
              </a:rPr>
              <a:t>年　６月　１日</a:t>
            </a:r>
          </a:p>
        </p:txBody>
      </p:sp>
      <p:sp>
        <p:nvSpPr>
          <p:cNvPr id="349187" name="Text Box 3"/>
          <p:cNvSpPr txBox="1">
            <a:spLocks noChangeArrowheads="1"/>
          </p:cNvSpPr>
          <p:nvPr/>
        </p:nvSpPr>
        <p:spPr bwMode="auto">
          <a:xfrm>
            <a:off x="681038" y="781050"/>
            <a:ext cx="7893050" cy="384175"/>
          </a:xfrm>
          <a:prstGeom prst="rect">
            <a:avLst/>
          </a:prstGeom>
          <a:solidFill>
            <a:srgbClr val="FFFF99"/>
          </a:solidFill>
          <a:ln>
            <a:noFill/>
          </a:ln>
          <a:effectLst/>
          <a:extLst>
            <a:ext uri="{91240B29-F687-4F45-9708-019B960494DF}">
              <a14:hiddenLine xmlns:a14="http://schemas.microsoft.com/office/drawing/2010/main" w="12700" cap="rnd">
                <a:solidFill>
                  <a:srgbClr val="FF0000"/>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b="1"/>
              <a:t>◇ </a:t>
            </a:r>
            <a:r>
              <a:rPr lang="ja-JP" altLang="en-US" sz="1600" b="1"/>
              <a:t>最後に</a:t>
            </a:r>
            <a:r>
              <a:rPr lang="ja-JP" altLang="en-US" sz="1600" b="1">
                <a:solidFill>
                  <a:schemeClr val="accent2"/>
                </a:solidFill>
              </a:rPr>
              <a:t>①名称　②作成者　③作成年月日　④制約条件</a:t>
            </a:r>
            <a:r>
              <a:rPr lang="ja-JP" altLang="en-US" sz="1600" b="1"/>
              <a:t>など関連事項を記入し完成です</a:t>
            </a:r>
            <a:r>
              <a:rPr lang="ja-JP" altLang="en-US" sz="1600" b="1">
                <a:solidFill>
                  <a:srgbClr val="000066"/>
                </a:solidFill>
              </a:rPr>
              <a:t>。</a:t>
            </a:r>
          </a:p>
        </p:txBody>
      </p:sp>
      <p:sp>
        <p:nvSpPr>
          <p:cNvPr id="349188" name="Rectangle 4"/>
          <p:cNvSpPr>
            <a:spLocks noChangeArrowheads="1"/>
          </p:cNvSpPr>
          <p:nvPr/>
        </p:nvSpPr>
        <p:spPr bwMode="auto">
          <a:xfrm>
            <a:off x="420688" y="247650"/>
            <a:ext cx="2660650" cy="349250"/>
          </a:xfrm>
          <a:prstGeom prst="rect">
            <a:avLst/>
          </a:prstGeom>
          <a:solidFill>
            <a:srgbClr val="FFFF66"/>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b="1"/>
              <a:t>　関連事項を記入する</a:t>
            </a:r>
            <a:endParaRPr lang="ja-JP" altLang="en-US" sz="1600"/>
          </a:p>
        </p:txBody>
      </p:sp>
      <p:grpSp>
        <p:nvGrpSpPr>
          <p:cNvPr id="349190" name="Group 6"/>
          <p:cNvGrpSpPr>
            <a:grpSpLocks/>
          </p:cNvGrpSpPr>
          <p:nvPr/>
        </p:nvGrpSpPr>
        <p:grpSpPr bwMode="auto">
          <a:xfrm>
            <a:off x="201613" y="1257300"/>
            <a:ext cx="8686800" cy="5295900"/>
            <a:chOff x="127" y="792"/>
            <a:chExt cx="5472" cy="3336"/>
          </a:xfrm>
        </p:grpSpPr>
        <p:sp>
          <p:nvSpPr>
            <p:cNvPr id="349191" name="Text Box 7"/>
            <p:cNvSpPr txBox="1">
              <a:spLocks noChangeArrowheads="1"/>
            </p:cNvSpPr>
            <p:nvPr/>
          </p:nvSpPr>
          <p:spPr bwMode="auto">
            <a:xfrm>
              <a:off x="1200" y="3916"/>
              <a:ext cx="259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b="1">
                  <a:solidFill>
                    <a:schemeClr val="accent2"/>
                  </a:solidFill>
                  <a:latin typeface="ＭＳ Ｐゴシック" pitchFamily="50" charset="-128"/>
                </a:rPr>
                <a:t>図８．　「混雑しない食堂にする」の系統図②</a:t>
              </a:r>
            </a:p>
          </p:txBody>
        </p:sp>
        <p:sp>
          <p:nvSpPr>
            <p:cNvPr id="349192" name="Line 8"/>
            <p:cNvSpPr>
              <a:spLocks noChangeShapeType="1"/>
            </p:cNvSpPr>
            <p:nvPr/>
          </p:nvSpPr>
          <p:spPr bwMode="auto">
            <a:xfrm>
              <a:off x="3488" y="1249"/>
              <a:ext cx="288"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9193" name="Line 9"/>
            <p:cNvSpPr>
              <a:spLocks noChangeShapeType="1"/>
            </p:cNvSpPr>
            <p:nvPr/>
          </p:nvSpPr>
          <p:spPr bwMode="auto">
            <a:xfrm>
              <a:off x="3498" y="1560"/>
              <a:ext cx="16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9194" name="Line 10"/>
            <p:cNvSpPr>
              <a:spLocks noChangeShapeType="1"/>
            </p:cNvSpPr>
            <p:nvPr/>
          </p:nvSpPr>
          <p:spPr bwMode="auto">
            <a:xfrm>
              <a:off x="3504" y="2030"/>
              <a:ext cx="287"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9195" name="Line 11"/>
            <p:cNvSpPr>
              <a:spLocks noChangeShapeType="1"/>
            </p:cNvSpPr>
            <p:nvPr/>
          </p:nvSpPr>
          <p:spPr bwMode="auto">
            <a:xfrm>
              <a:off x="3487" y="2278"/>
              <a:ext cx="304"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9196" name="Line 12"/>
            <p:cNvSpPr>
              <a:spLocks noChangeShapeType="1"/>
            </p:cNvSpPr>
            <p:nvPr/>
          </p:nvSpPr>
          <p:spPr bwMode="auto">
            <a:xfrm>
              <a:off x="3493" y="2658"/>
              <a:ext cx="285"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9197" name="Line 13"/>
            <p:cNvSpPr>
              <a:spLocks noChangeShapeType="1"/>
            </p:cNvSpPr>
            <p:nvPr/>
          </p:nvSpPr>
          <p:spPr bwMode="auto">
            <a:xfrm>
              <a:off x="3476" y="3074"/>
              <a:ext cx="309"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9198" name="Text Box 14"/>
            <p:cNvSpPr txBox="1">
              <a:spLocks noChangeArrowheads="1"/>
            </p:cNvSpPr>
            <p:nvPr/>
          </p:nvSpPr>
          <p:spPr bwMode="auto">
            <a:xfrm>
              <a:off x="2359" y="889"/>
              <a:ext cx="584"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solidFill>
                    <a:srgbClr val="FF3300"/>
                  </a:solidFill>
                  <a:ea typeface="HGP創英角ｺﾞｼｯｸUB" pitchFamily="50" charset="-128"/>
                </a:rPr>
                <a:t>２次手段</a:t>
              </a:r>
            </a:p>
          </p:txBody>
        </p:sp>
        <p:sp>
          <p:nvSpPr>
            <p:cNvPr id="349199" name="Text Box 15"/>
            <p:cNvSpPr txBox="1">
              <a:spLocks noChangeArrowheads="1"/>
            </p:cNvSpPr>
            <p:nvPr/>
          </p:nvSpPr>
          <p:spPr bwMode="auto">
            <a:xfrm>
              <a:off x="842" y="1357"/>
              <a:ext cx="885" cy="335"/>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ea typeface="HGP創英角ｺﾞｼｯｸUB" pitchFamily="50" charset="-128"/>
                </a:rPr>
                <a:t>入り口側の流れをｽﾑｰｽﾞにする</a:t>
              </a:r>
            </a:p>
          </p:txBody>
        </p:sp>
        <p:sp>
          <p:nvSpPr>
            <p:cNvPr id="349200" name="Line 16"/>
            <p:cNvSpPr>
              <a:spLocks noChangeShapeType="1"/>
            </p:cNvSpPr>
            <p:nvPr/>
          </p:nvSpPr>
          <p:spPr bwMode="auto">
            <a:xfrm>
              <a:off x="706" y="1499"/>
              <a:ext cx="139"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9201" name="Line 17"/>
            <p:cNvSpPr>
              <a:spLocks noChangeShapeType="1"/>
            </p:cNvSpPr>
            <p:nvPr/>
          </p:nvSpPr>
          <p:spPr bwMode="auto">
            <a:xfrm>
              <a:off x="704" y="3592"/>
              <a:ext cx="176"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9202" name="Line 18"/>
            <p:cNvSpPr>
              <a:spLocks noChangeShapeType="1"/>
            </p:cNvSpPr>
            <p:nvPr/>
          </p:nvSpPr>
          <p:spPr bwMode="auto">
            <a:xfrm>
              <a:off x="703" y="1496"/>
              <a:ext cx="0" cy="2097"/>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9203" name="Line 19"/>
            <p:cNvSpPr>
              <a:spLocks noChangeShapeType="1"/>
            </p:cNvSpPr>
            <p:nvPr/>
          </p:nvSpPr>
          <p:spPr bwMode="auto">
            <a:xfrm>
              <a:off x="707" y="2872"/>
              <a:ext cx="153"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9204" name="Text Box 20"/>
            <p:cNvSpPr txBox="1">
              <a:spLocks noChangeArrowheads="1"/>
            </p:cNvSpPr>
            <p:nvPr/>
          </p:nvSpPr>
          <p:spPr bwMode="auto">
            <a:xfrm>
              <a:off x="854" y="1925"/>
              <a:ext cx="821" cy="468"/>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ea typeface="HGP創英角ｺﾞｼｯｸUB" pitchFamily="50" charset="-128"/>
                </a:rPr>
                <a:t>返却口の流れをｽﾑｰｽﾞにする</a:t>
              </a:r>
            </a:p>
          </p:txBody>
        </p:sp>
        <p:sp>
          <p:nvSpPr>
            <p:cNvPr id="349205" name="Text Box 21"/>
            <p:cNvSpPr txBox="1">
              <a:spLocks noChangeArrowheads="1"/>
            </p:cNvSpPr>
            <p:nvPr/>
          </p:nvSpPr>
          <p:spPr bwMode="auto">
            <a:xfrm>
              <a:off x="870" y="3333"/>
              <a:ext cx="784" cy="468"/>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ea typeface="HGP創英角ｺﾞｼｯｸUB" pitchFamily="50" charset="-128"/>
                </a:rPr>
                <a:t>調理・配膳をスピードアップする</a:t>
              </a:r>
            </a:p>
          </p:txBody>
        </p:sp>
        <p:sp>
          <p:nvSpPr>
            <p:cNvPr id="349206" name="Text Box 22"/>
            <p:cNvSpPr txBox="1">
              <a:spLocks noChangeArrowheads="1"/>
            </p:cNvSpPr>
            <p:nvPr/>
          </p:nvSpPr>
          <p:spPr bwMode="auto">
            <a:xfrm>
              <a:off x="233" y="1804"/>
              <a:ext cx="294" cy="1429"/>
            </a:xfrm>
            <a:prstGeom prst="rect">
              <a:avLst/>
            </a:prstGeom>
            <a:solidFill>
              <a:schemeClr val="bg1"/>
            </a:solidFill>
            <a:ln w="38100" cmpd="dbl">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ea typeface="HGP創英角ｺﾞｼｯｸUB" pitchFamily="50" charset="-128"/>
                </a:rPr>
                <a:t>混雑しない食堂にする</a:t>
              </a:r>
            </a:p>
          </p:txBody>
        </p:sp>
        <p:sp>
          <p:nvSpPr>
            <p:cNvPr id="349207" name="Text Box 23"/>
            <p:cNvSpPr txBox="1">
              <a:spLocks noChangeArrowheads="1"/>
            </p:cNvSpPr>
            <p:nvPr/>
          </p:nvSpPr>
          <p:spPr bwMode="auto">
            <a:xfrm>
              <a:off x="127" y="1634"/>
              <a:ext cx="504"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solidFill>
                    <a:srgbClr val="FF3300"/>
                  </a:solidFill>
                  <a:ea typeface="HGP創英角ｺﾞｼｯｸUB" pitchFamily="50" charset="-128"/>
                </a:rPr>
                <a:t>基本目的</a:t>
              </a:r>
            </a:p>
          </p:txBody>
        </p:sp>
        <p:sp>
          <p:nvSpPr>
            <p:cNvPr id="349208" name="Text Box 24"/>
            <p:cNvSpPr txBox="1">
              <a:spLocks noChangeArrowheads="1"/>
            </p:cNvSpPr>
            <p:nvPr/>
          </p:nvSpPr>
          <p:spPr bwMode="auto">
            <a:xfrm>
              <a:off x="972" y="1163"/>
              <a:ext cx="584"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solidFill>
                    <a:srgbClr val="FF3300"/>
                  </a:solidFill>
                  <a:ea typeface="HGP創英角ｺﾞｼｯｸUB" pitchFamily="50" charset="-128"/>
                </a:rPr>
                <a:t>１次手段</a:t>
              </a:r>
            </a:p>
          </p:txBody>
        </p:sp>
        <p:sp>
          <p:nvSpPr>
            <p:cNvPr id="349209" name="Text Box 25"/>
            <p:cNvSpPr txBox="1">
              <a:spLocks noChangeArrowheads="1"/>
            </p:cNvSpPr>
            <p:nvPr/>
          </p:nvSpPr>
          <p:spPr bwMode="auto">
            <a:xfrm>
              <a:off x="147" y="3336"/>
              <a:ext cx="521" cy="527"/>
            </a:xfrm>
            <a:prstGeom prst="rect">
              <a:avLst/>
            </a:prstGeom>
            <a:solidFill>
              <a:schemeClr val="bg1"/>
            </a:solidFill>
            <a:ln w="12700">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b="1">
                  <a:solidFill>
                    <a:schemeClr val="accent2"/>
                  </a:solidFill>
                  <a:ea typeface="HGP創英角ｺﾞｼｯｸUB" pitchFamily="50" charset="-128"/>
                </a:rPr>
                <a:t>制約条件</a:t>
              </a:r>
            </a:p>
            <a:p>
              <a:pPr algn="ctr">
                <a:spcBef>
                  <a:spcPct val="50000"/>
                </a:spcBef>
              </a:pPr>
              <a:r>
                <a:rPr lang="ja-JP" altLang="en-US" sz="1200" b="1">
                  <a:solidFill>
                    <a:schemeClr val="accent2"/>
                  </a:solidFill>
                  <a:ea typeface="HGP創英角ｺﾞｼｯｸUB" pitchFamily="50" charset="-128"/>
                </a:rPr>
                <a:t>△△△△</a:t>
              </a:r>
            </a:p>
            <a:p>
              <a:pPr algn="ctr">
                <a:spcBef>
                  <a:spcPct val="50000"/>
                </a:spcBef>
              </a:pPr>
              <a:r>
                <a:rPr lang="ja-JP" altLang="en-US" sz="1200" b="1">
                  <a:solidFill>
                    <a:schemeClr val="accent2"/>
                  </a:solidFill>
                  <a:ea typeface="HGP創英角ｺﾞｼｯｸUB" pitchFamily="50" charset="-128"/>
                </a:rPr>
                <a:t>△△△△</a:t>
              </a:r>
            </a:p>
          </p:txBody>
        </p:sp>
        <p:sp>
          <p:nvSpPr>
            <p:cNvPr id="349210" name="Text Box 26"/>
            <p:cNvSpPr txBox="1">
              <a:spLocks noChangeArrowheads="1"/>
            </p:cNvSpPr>
            <p:nvPr/>
          </p:nvSpPr>
          <p:spPr bwMode="auto">
            <a:xfrm>
              <a:off x="851" y="2707"/>
              <a:ext cx="812" cy="334"/>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ea typeface="HGP創英角ｺﾞｼｯｸUB" pitchFamily="50" charset="-128"/>
                </a:rPr>
                <a:t>ｽﾍﾟｰｽの活用を見直しする</a:t>
              </a:r>
            </a:p>
          </p:txBody>
        </p:sp>
        <p:sp>
          <p:nvSpPr>
            <p:cNvPr id="349211" name="Line 27"/>
            <p:cNvSpPr>
              <a:spLocks noChangeShapeType="1"/>
            </p:cNvSpPr>
            <p:nvPr/>
          </p:nvSpPr>
          <p:spPr bwMode="auto">
            <a:xfrm>
              <a:off x="700" y="2100"/>
              <a:ext cx="164"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9212" name="Line 28"/>
            <p:cNvSpPr>
              <a:spLocks noChangeShapeType="1"/>
            </p:cNvSpPr>
            <p:nvPr/>
          </p:nvSpPr>
          <p:spPr bwMode="auto">
            <a:xfrm>
              <a:off x="525" y="2503"/>
              <a:ext cx="189"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9213" name="Line 29"/>
            <p:cNvSpPr>
              <a:spLocks noChangeShapeType="1"/>
            </p:cNvSpPr>
            <p:nvPr/>
          </p:nvSpPr>
          <p:spPr bwMode="auto">
            <a:xfrm flipV="1">
              <a:off x="3491" y="3400"/>
              <a:ext cx="157"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9214" name="Line 30"/>
            <p:cNvSpPr>
              <a:spLocks noChangeShapeType="1"/>
            </p:cNvSpPr>
            <p:nvPr/>
          </p:nvSpPr>
          <p:spPr bwMode="auto">
            <a:xfrm flipV="1">
              <a:off x="3473" y="3751"/>
              <a:ext cx="172"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9215" name="Text Box 31"/>
            <p:cNvSpPr txBox="1">
              <a:spLocks noChangeArrowheads="1"/>
            </p:cNvSpPr>
            <p:nvPr/>
          </p:nvSpPr>
          <p:spPr bwMode="auto">
            <a:xfrm>
              <a:off x="1975" y="1747"/>
              <a:ext cx="1520" cy="191"/>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300">
                  <a:ea typeface="HGP創英角ｺﾞｼｯｸUB" pitchFamily="50" charset="-128"/>
                </a:rPr>
                <a:t>一度に人がこないようにする</a:t>
              </a:r>
            </a:p>
          </p:txBody>
        </p:sp>
        <p:sp>
          <p:nvSpPr>
            <p:cNvPr id="349216" name="Line 32"/>
            <p:cNvSpPr>
              <a:spLocks noChangeShapeType="1"/>
            </p:cNvSpPr>
            <p:nvPr/>
          </p:nvSpPr>
          <p:spPr bwMode="auto">
            <a:xfrm>
              <a:off x="1815" y="1149"/>
              <a:ext cx="16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9217" name="Line 33"/>
            <p:cNvSpPr>
              <a:spLocks noChangeShapeType="1"/>
            </p:cNvSpPr>
            <p:nvPr/>
          </p:nvSpPr>
          <p:spPr bwMode="auto">
            <a:xfrm>
              <a:off x="1815" y="2044"/>
              <a:ext cx="0" cy="231"/>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9218" name="Line 34"/>
            <p:cNvSpPr>
              <a:spLocks noChangeShapeType="1"/>
            </p:cNvSpPr>
            <p:nvPr/>
          </p:nvSpPr>
          <p:spPr bwMode="auto">
            <a:xfrm>
              <a:off x="1678" y="2160"/>
              <a:ext cx="123"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9219" name="Line 35"/>
            <p:cNvSpPr>
              <a:spLocks noChangeShapeType="1"/>
            </p:cNvSpPr>
            <p:nvPr/>
          </p:nvSpPr>
          <p:spPr bwMode="auto">
            <a:xfrm>
              <a:off x="1815" y="1149"/>
              <a:ext cx="0" cy="683"/>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9220" name="Text Box 36"/>
            <p:cNvSpPr txBox="1">
              <a:spLocks noChangeArrowheads="1"/>
            </p:cNvSpPr>
            <p:nvPr/>
          </p:nvSpPr>
          <p:spPr bwMode="auto">
            <a:xfrm>
              <a:off x="1975" y="1099"/>
              <a:ext cx="1520" cy="316"/>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300">
                  <a:ea typeface="HGP創英角ｺﾞｼｯｸUB" pitchFamily="50" charset="-128"/>
                </a:rPr>
                <a:t>並びが通路にはみ出ないようにする</a:t>
              </a:r>
            </a:p>
          </p:txBody>
        </p:sp>
        <p:sp>
          <p:nvSpPr>
            <p:cNvPr id="349221" name="Text Box 37"/>
            <p:cNvSpPr txBox="1">
              <a:spLocks noChangeArrowheads="1"/>
            </p:cNvSpPr>
            <p:nvPr/>
          </p:nvSpPr>
          <p:spPr bwMode="auto">
            <a:xfrm>
              <a:off x="1975" y="1447"/>
              <a:ext cx="1520" cy="192"/>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300">
                  <a:ea typeface="HGP創英角ｺﾞｼｯｸUB" pitchFamily="50" charset="-128"/>
                </a:rPr>
                <a:t>流れを止める要因を排除する</a:t>
              </a:r>
            </a:p>
          </p:txBody>
        </p:sp>
        <p:sp>
          <p:nvSpPr>
            <p:cNvPr id="349222" name="Line 38"/>
            <p:cNvSpPr>
              <a:spLocks noChangeShapeType="1"/>
            </p:cNvSpPr>
            <p:nvPr/>
          </p:nvSpPr>
          <p:spPr bwMode="auto">
            <a:xfrm>
              <a:off x="1814" y="1826"/>
              <a:ext cx="16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9223" name="Text Box 39"/>
            <p:cNvSpPr txBox="1">
              <a:spLocks noChangeArrowheads="1"/>
            </p:cNvSpPr>
            <p:nvPr/>
          </p:nvSpPr>
          <p:spPr bwMode="auto">
            <a:xfrm>
              <a:off x="1975" y="1972"/>
              <a:ext cx="1520" cy="191"/>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300">
                  <a:ea typeface="HGP創英角ｺﾞｼｯｸUB" pitchFamily="50" charset="-128"/>
                </a:rPr>
                <a:t>返却が複数客出来るようにする</a:t>
              </a:r>
            </a:p>
          </p:txBody>
        </p:sp>
        <p:sp>
          <p:nvSpPr>
            <p:cNvPr id="349224" name="Text Box 40"/>
            <p:cNvSpPr txBox="1">
              <a:spLocks noChangeArrowheads="1"/>
            </p:cNvSpPr>
            <p:nvPr/>
          </p:nvSpPr>
          <p:spPr bwMode="auto">
            <a:xfrm>
              <a:off x="1975" y="2214"/>
              <a:ext cx="1512" cy="191"/>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300">
                  <a:ea typeface="HGP創英角ｺﾞｼｯｸUB" pitchFamily="50" charset="-128"/>
                </a:rPr>
                <a:t>返却に時間をかけない</a:t>
              </a:r>
            </a:p>
          </p:txBody>
        </p:sp>
        <p:sp>
          <p:nvSpPr>
            <p:cNvPr id="349225" name="Line 41"/>
            <p:cNvSpPr>
              <a:spLocks noChangeShapeType="1"/>
            </p:cNvSpPr>
            <p:nvPr/>
          </p:nvSpPr>
          <p:spPr bwMode="auto">
            <a:xfrm>
              <a:off x="1815" y="2044"/>
              <a:ext cx="16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9226" name="Text Box 42"/>
            <p:cNvSpPr txBox="1">
              <a:spLocks noChangeArrowheads="1"/>
            </p:cNvSpPr>
            <p:nvPr/>
          </p:nvSpPr>
          <p:spPr bwMode="auto">
            <a:xfrm>
              <a:off x="1975" y="2576"/>
              <a:ext cx="1520" cy="192"/>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300">
                  <a:ea typeface="HGP創英角ｺﾞｼｯｸUB" pitchFamily="50" charset="-128"/>
                </a:rPr>
                <a:t>ｽﾍﾟｰｽを増やす</a:t>
              </a:r>
            </a:p>
          </p:txBody>
        </p:sp>
        <p:sp>
          <p:nvSpPr>
            <p:cNvPr id="349227" name="Text Box 43"/>
            <p:cNvSpPr txBox="1">
              <a:spLocks noChangeArrowheads="1"/>
            </p:cNvSpPr>
            <p:nvPr/>
          </p:nvSpPr>
          <p:spPr bwMode="auto">
            <a:xfrm>
              <a:off x="1975" y="2790"/>
              <a:ext cx="1512" cy="192"/>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300">
                  <a:ea typeface="HGP創英角ｺﾞｼｯｸUB" pitchFamily="50" charset="-128"/>
                </a:rPr>
                <a:t>机・椅子を増やす</a:t>
              </a:r>
            </a:p>
          </p:txBody>
        </p:sp>
        <p:sp>
          <p:nvSpPr>
            <p:cNvPr id="349228" name="Text Box 44"/>
            <p:cNvSpPr txBox="1">
              <a:spLocks noChangeArrowheads="1"/>
            </p:cNvSpPr>
            <p:nvPr/>
          </p:nvSpPr>
          <p:spPr bwMode="auto">
            <a:xfrm>
              <a:off x="1975" y="2995"/>
              <a:ext cx="1512" cy="191"/>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300">
                  <a:ea typeface="HGP創英角ｺﾞｼｯｸUB" pitchFamily="50" charset="-128"/>
                </a:rPr>
                <a:t>ﾆｰｽﾞに合せた備品の採用</a:t>
              </a:r>
            </a:p>
          </p:txBody>
        </p:sp>
        <p:sp>
          <p:nvSpPr>
            <p:cNvPr id="349229" name="Text Box 45"/>
            <p:cNvSpPr txBox="1">
              <a:spLocks noChangeArrowheads="1"/>
            </p:cNvSpPr>
            <p:nvPr/>
          </p:nvSpPr>
          <p:spPr bwMode="auto">
            <a:xfrm>
              <a:off x="1975" y="3308"/>
              <a:ext cx="1512" cy="191"/>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300">
                  <a:ea typeface="HGP創英角ｺﾞｼｯｸUB" pitchFamily="50" charset="-128"/>
                </a:rPr>
                <a:t>最短の手順・経路に見直しする</a:t>
              </a:r>
            </a:p>
          </p:txBody>
        </p:sp>
        <p:sp>
          <p:nvSpPr>
            <p:cNvPr id="349230" name="Line 46"/>
            <p:cNvSpPr>
              <a:spLocks noChangeShapeType="1"/>
            </p:cNvSpPr>
            <p:nvPr/>
          </p:nvSpPr>
          <p:spPr bwMode="auto">
            <a:xfrm>
              <a:off x="1818" y="2272"/>
              <a:ext cx="16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9231" name="Line 47"/>
            <p:cNvSpPr>
              <a:spLocks noChangeShapeType="1"/>
            </p:cNvSpPr>
            <p:nvPr/>
          </p:nvSpPr>
          <p:spPr bwMode="auto">
            <a:xfrm>
              <a:off x="1827" y="2665"/>
              <a:ext cx="16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9232" name="Text Box 48"/>
            <p:cNvSpPr txBox="1">
              <a:spLocks noChangeArrowheads="1"/>
            </p:cNvSpPr>
            <p:nvPr/>
          </p:nvSpPr>
          <p:spPr bwMode="auto">
            <a:xfrm>
              <a:off x="1975" y="3660"/>
              <a:ext cx="1512" cy="192"/>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300">
                  <a:ea typeface="HGP創英角ｺﾞｼｯｸUB" pitchFamily="50" charset="-128"/>
                </a:rPr>
                <a:t>誰でも最適な作業方法でできる</a:t>
              </a:r>
            </a:p>
          </p:txBody>
        </p:sp>
        <p:sp>
          <p:nvSpPr>
            <p:cNvPr id="349233" name="Line 49"/>
            <p:cNvSpPr>
              <a:spLocks noChangeShapeType="1"/>
            </p:cNvSpPr>
            <p:nvPr/>
          </p:nvSpPr>
          <p:spPr bwMode="auto">
            <a:xfrm>
              <a:off x="1824" y="2668"/>
              <a:ext cx="0" cy="425"/>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9234" name="Line 50"/>
            <p:cNvSpPr>
              <a:spLocks noChangeShapeType="1"/>
            </p:cNvSpPr>
            <p:nvPr/>
          </p:nvSpPr>
          <p:spPr bwMode="auto">
            <a:xfrm>
              <a:off x="1827" y="3421"/>
              <a:ext cx="146"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9235" name="Line 51"/>
            <p:cNvSpPr>
              <a:spLocks noChangeShapeType="1"/>
            </p:cNvSpPr>
            <p:nvPr/>
          </p:nvSpPr>
          <p:spPr bwMode="auto">
            <a:xfrm>
              <a:off x="1824" y="3734"/>
              <a:ext cx="147"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9236" name="Line 52"/>
            <p:cNvSpPr>
              <a:spLocks noChangeShapeType="1"/>
            </p:cNvSpPr>
            <p:nvPr/>
          </p:nvSpPr>
          <p:spPr bwMode="auto">
            <a:xfrm>
              <a:off x="1824" y="3425"/>
              <a:ext cx="0" cy="316"/>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9237" name="Line 53"/>
            <p:cNvSpPr>
              <a:spLocks noChangeShapeType="1"/>
            </p:cNvSpPr>
            <p:nvPr/>
          </p:nvSpPr>
          <p:spPr bwMode="auto">
            <a:xfrm>
              <a:off x="1656" y="3598"/>
              <a:ext cx="168"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9238" name="Line 54"/>
            <p:cNvSpPr>
              <a:spLocks noChangeShapeType="1"/>
            </p:cNvSpPr>
            <p:nvPr/>
          </p:nvSpPr>
          <p:spPr bwMode="auto">
            <a:xfrm>
              <a:off x="1728" y="1537"/>
              <a:ext cx="240"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49239" name="Line 55"/>
            <p:cNvSpPr>
              <a:spLocks noChangeShapeType="1"/>
            </p:cNvSpPr>
            <p:nvPr/>
          </p:nvSpPr>
          <p:spPr bwMode="auto">
            <a:xfrm flipV="1">
              <a:off x="1668" y="2883"/>
              <a:ext cx="300" cy="1"/>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49240" name="Line 56"/>
            <p:cNvSpPr>
              <a:spLocks noChangeShapeType="1"/>
            </p:cNvSpPr>
            <p:nvPr/>
          </p:nvSpPr>
          <p:spPr bwMode="auto">
            <a:xfrm>
              <a:off x="3483" y="2884"/>
              <a:ext cx="331"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9241" name="Text Box 57"/>
            <p:cNvSpPr txBox="1">
              <a:spLocks noChangeArrowheads="1"/>
            </p:cNvSpPr>
            <p:nvPr/>
          </p:nvSpPr>
          <p:spPr bwMode="auto">
            <a:xfrm>
              <a:off x="4408" y="792"/>
              <a:ext cx="584"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solidFill>
                    <a:srgbClr val="FF3300"/>
                  </a:solidFill>
                  <a:ea typeface="HGP創英角ｺﾞｼｯｸUB" pitchFamily="50" charset="-128"/>
                </a:rPr>
                <a:t>３次手段</a:t>
              </a:r>
            </a:p>
          </p:txBody>
        </p:sp>
        <p:sp>
          <p:nvSpPr>
            <p:cNvPr id="349242" name="Text Box 58"/>
            <p:cNvSpPr txBox="1">
              <a:spLocks noChangeArrowheads="1"/>
            </p:cNvSpPr>
            <p:nvPr/>
          </p:nvSpPr>
          <p:spPr bwMode="auto">
            <a:xfrm>
              <a:off x="3785" y="1762"/>
              <a:ext cx="1813" cy="199"/>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ea typeface="HGP創英角ｺﾞｼｯｸUB" pitchFamily="50" charset="-128"/>
                </a:rPr>
                <a:t>休憩時間の時間差設定</a:t>
              </a:r>
            </a:p>
          </p:txBody>
        </p:sp>
        <p:sp>
          <p:nvSpPr>
            <p:cNvPr id="349243" name="Text Box 59"/>
            <p:cNvSpPr txBox="1">
              <a:spLocks noChangeArrowheads="1"/>
            </p:cNvSpPr>
            <p:nvPr/>
          </p:nvSpPr>
          <p:spPr bwMode="auto">
            <a:xfrm>
              <a:off x="3785" y="954"/>
              <a:ext cx="1813" cy="2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ea typeface="HGP創英角ｺﾞｼｯｸUB" pitchFamily="50" charset="-128"/>
                </a:rPr>
                <a:t>人気を想定した順路設定（ｽﾍﾟｰｽ）</a:t>
              </a:r>
            </a:p>
          </p:txBody>
        </p:sp>
        <p:sp>
          <p:nvSpPr>
            <p:cNvPr id="349244" name="Text Box 60"/>
            <p:cNvSpPr txBox="1">
              <a:spLocks noChangeArrowheads="1"/>
            </p:cNvSpPr>
            <p:nvPr/>
          </p:nvSpPr>
          <p:spPr bwMode="auto">
            <a:xfrm>
              <a:off x="3785" y="1152"/>
              <a:ext cx="1808" cy="2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ea typeface="HGP創英角ｺﾞｼｯｸUB" pitchFamily="50" charset="-128"/>
                </a:rPr>
                <a:t>クロスしない順路設定</a:t>
              </a:r>
            </a:p>
          </p:txBody>
        </p:sp>
        <p:sp>
          <p:nvSpPr>
            <p:cNvPr id="349245" name="Line 61"/>
            <p:cNvSpPr>
              <a:spLocks noChangeShapeType="1"/>
            </p:cNvSpPr>
            <p:nvPr/>
          </p:nvSpPr>
          <p:spPr bwMode="auto">
            <a:xfrm>
              <a:off x="3655" y="1429"/>
              <a:ext cx="144"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9246" name="Line 62"/>
            <p:cNvSpPr>
              <a:spLocks noChangeShapeType="1"/>
            </p:cNvSpPr>
            <p:nvPr/>
          </p:nvSpPr>
          <p:spPr bwMode="auto">
            <a:xfrm>
              <a:off x="3655" y="1052"/>
              <a:ext cx="0" cy="383"/>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9247" name="Text Box 63"/>
            <p:cNvSpPr txBox="1">
              <a:spLocks noChangeArrowheads="1"/>
            </p:cNvSpPr>
            <p:nvPr/>
          </p:nvSpPr>
          <p:spPr bwMode="auto">
            <a:xfrm>
              <a:off x="3785" y="1544"/>
              <a:ext cx="1808" cy="2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ea typeface="HGP創英角ｺﾞｼｯｸUB" pitchFamily="50" charset="-128"/>
                </a:rPr>
                <a:t>箸等の備品必要数量の把握・設置</a:t>
              </a:r>
            </a:p>
          </p:txBody>
        </p:sp>
        <p:sp>
          <p:nvSpPr>
            <p:cNvPr id="349248" name="Line 64"/>
            <p:cNvSpPr>
              <a:spLocks noChangeShapeType="1"/>
            </p:cNvSpPr>
            <p:nvPr/>
          </p:nvSpPr>
          <p:spPr bwMode="auto">
            <a:xfrm>
              <a:off x="3661" y="1647"/>
              <a:ext cx="136"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9249" name="Line 65"/>
            <p:cNvSpPr>
              <a:spLocks noChangeShapeType="1"/>
            </p:cNvSpPr>
            <p:nvPr/>
          </p:nvSpPr>
          <p:spPr bwMode="auto">
            <a:xfrm flipH="1">
              <a:off x="3654" y="1489"/>
              <a:ext cx="2" cy="161"/>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9250" name="Line 66"/>
            <p:cNvSpPr>
              <a:spLocks noChangeShapeType="1"/>
            </p:cNvSpPr>
            <p:nvPr/>
          </p:nvSpPr>
          <p:spPr bwMode="auto">
            <a:xfrm>
              <a:off x="3661" y="1493"/>
              <a:ext cx="137"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9251" name="Text Box 67"/>
            <p:cNvSpPr txBox="1">
              <a:spLocks noChangeArrowheads="1"/>
            </p:cNvSpPr>
            <p:nvPr/>
          </p:nvSpPr>
          <p:spPr bwMode="auto">
            <a:xfrm>
              <a:off x="3785" y="1969"/>
              <a:ext cx="1813" cy="2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ea typeface="HGP創英角ｺﾞｼｯｸUB" pitchFamily="50" charset="-128"/>
                </a:rPr>
                <a:t>返却口の改造</a:t>
              </a:r>
            </a:p>
          </p:txBody>
        </p:sp>
        <p:sp>
          <p:nvSpPr>
            <p:cNvPr id="349252" name="Text Box 68"/>
            <p:cNvSpPr txBox="1">
              <a:spLocks noChangeArrowheads="1"/>
            </p:cNvSpPr>
            <p:nvPr/>
          </p:nvSpPr>
          <p:spPr bwMode="auto">
            <a:xfrm>
              <a:off x="3785" y="2166"/>
              <a:ext cx="1814" cy="2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ea typeface="HGP創英角ｺﾞｼｯｸUB" pitchFamily="50" charset="-128"/>
                </a:rPr>
                <a:t>返却方式の改善（客は洗わない）</a:t>
              </a:r>
            </a:p>
          </p:txBody>
        </p:sp>
        <p:sp>
          <p:nvSpPr>
            <p:cNvPr id="349253" name="Text Box 69"/>
            <p:cNvSpPr txBox="1">
              <a:spLocks noChangeArrowheads="1"/>
            </p:cNvSpPr>
            <p:nvPr/>
          </p:nvSpPr>
          <p:spPr bwMode="auto">
            <a:xfrm>
              <a:off x="3785" y="2363"/>
              <a:ext cx="1813" cy="2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ea typeface="HGP創英角ｺﾞｼｯｸUB" pitchFamily="50" charset="-128"/>
                </a:rPr>
                <a:t>返却手順等の見直し</a:t>
              </a:r>
            </a:p>
          </p:txBody>
        </p:sp>
        <p:sp>
          <p:nvSpPr>
            <p:cNvPr id="349254" name="Text Box 70"/>
            <p:cNvSpPr txBox="1">
              <a:spLocks noChangeArrowheads="1"/>
            </p:cNvSpPr>
            <p:nvPr/>
          </p:nvSpPr>
          <p:spPr bwMode="auto">
            <a:xfrm>
              <a:off x="3785" y="2575"/>
              <a:ext cx="1814" cy="2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ea typeface="HGP創英角ｺﾞｼｯｸUB" pitchFamily="50" charset="-128"/>
                </a:rPr>
                <a:t>隣の倉庫を移転する</a:t>
              </a:r>
            </a:p>
          </p:txBody>
        </p:sp>
        <p:sp>
          <p:nvSpPr>
            <p:cNvPr id="349255" name="Text Box 71"/>
            <p:cNvSpPr txBox="1">
              <a:spLocks noChangeArrowheads="1"/>
            </p:cNvSpPr>
            <p:nvPr/>
          </p:nvSpPr>
          <p:spPr bwMode="auto">
            <a:xfrm>
              <a:off x="3785" y="2774"/>
              <a:ext cx="1814" cy="2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ea typeface="HGP創英角ｺﾞｼｯｸUB" pitchFamily="50" charset="-128"/>
                </a:rPr>
                <a:t>机・椅子のｻｲｽﾞ見直し</a:t>
              </a:r>
            </a:p>
          </p:txBody>
        </p:sp>
        <p:sp>
          <p:nvSpPr>
            <p:cNvPr id="349256" name="Text Box 72"/>
            <p:cNvSpPr txBox="1">
              <a:spLocks noChangeArrowheads="1"/>
            </p:cNvSpPr>
            <p:nvPr/>
          </p:nvSpPr>
          <p:spPr bwMode="auto">
            <a:xfrm>
              <a:off x="3785" y="2972"/>
              <a:ext cx="1809" cy="2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ea typeface="HGP創英角ｺﾞｼｯｸUB" pitchFamily="50" charset="-128"/>
                </a:rPr>
                <a:t>ｶｳﾝﾀｰ、二人用の導入</a:t>
              </a:r>
            </a:p>
          </p:txBody>
        </p:sp>
        <p:sp>
          <p:nvSpPr>
            <p:cNvPr id="349257" name="Text Box 73"/>
            <p:cNvSpPr txBox="1">
              <a:spLocks noChangeArrowheads="1"/>
            </p:cNvSpPr>
            <p:nvPr/>
          </p:nvSpPr>
          <p:spPr bwMode="auto">
            <a:xfrm>
              <a:off x="3785" y="3177"/>
              <a:ext cx="1811" cy="2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ea typeface="HGP創英角ｺﾞｼｯｸUB" pitchFamily="50" charset="-128"/>
                </a:rPr>
                <a:t>最短距離化</a:t>
              </a:r>
            </a:p>
          </p:txBody>
        </p:sp>
        <p:sp>
          <p:nvSpPr>
            <p:cNvPr id="349258" name="Text Box 74"/>
            <p:cNvSpPr txBox="1">
              <a:spLocks noChangeArrowheads="1"/>
            </p:cNvSpPr>
            <p:nvPr/>
          </p:nvSpPr>
          <p:spPr bwMode="auto">
            <a:xfrm>
              <a:off x="3785" y="3374"/>
              <a:ext cx="1808" cy="2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ea typeface="HGP創英角ｺﾞｼｯｸUB" pitchFamily="50" charset="-128"/>
                </a:rPr>
                <a:t>外段取りの導入</a:t>
              </a:r>
            </a:p>
          </p:txBody>
        </p:sp>
        <p:sp>
          <p:nvSpPr>
            <p:cNvPr id="349259" name="Text Box 75"/>
            <p:cNvSpPr txBox="1">
              <a:spLocks noChangeArrowheads="1"/>
            </p:cNvSpPr>
            <p:nvPr/>
          </p:nvSpPr>
          <p:spPr bwMode="auto">
            <a:xfrm>
              <a:off x="3785" y="3769"/>
              <a:ext cx="1809" cy="2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ea typeface="HGP創英角ｺﾞｼｯｸUB" pitchFamily="50" charset="-128"/>
                </a:rPr>
                <a:t>作業要領の標準化と教育</a:t>
              </a:r>
            </a:p>
          </p:txBody>
        </p:sp>
        <p:sp>
          <p:nvSpPr>
            <p:cNvPr id="349260" name="Text Box 76"/>
            <p:cNvSpPr txBox="1">
              <a:spLocks noChangeArrowheads="1"/>
            </p:cNvSpPr>
            <p:nvPr/>
          </p:nvSpPr>
          <p:spPr bwMode="auto">
            <a:xfrm>
              <a:off x="3785" y="3567"/>
              <a:ext cx="1810" cy="199"/>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ea typeface="HGP創英角ｺﾞｼｯｸUB" pitchFamily="50" charset="-128"/>
                </a:rPr>
                <a:t>工数の平準化</a:t>
              </a:r>
            </a:p>
          </p:txBody>
        </p:sp>
        <p:sp>
          <p:nvSpPr>
            <p:cNvPr id="349261" name="Line 77"/>
            <p:cNvSpPr>
              <a:spLocks noChangeShapeType="1"/>
            </p:cNvSpPr>
            <p:nvPr/>
          </p:nvSpPr>
          <p:spPr bwMode="auto">
            <a:xfrm>
              <a:off x="3647" y="2084"/>
              <a:ext cx="144"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9262" name="Line 78"/>
            <p:cNvSpPr>
              <a:spLocks noChangeShapeType="1"/>
            </p:cNvSpPr>
            <p:nvPr/>
          </p:nvSpPr>
          <p:spPr bwMode="auto">
            <a:xfrm>
              <a:off x="3647" y="2460"/>
              <a:ext cx="144"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9263" name="Line 79"/>
            <p:cNvSpPr>
              <a:spLocks noChangeShapeType="1"/>
            </p:cNvSpPr>
            <p:nvPr/>
          </p:nvSpPr>
          <p:spPr bwMode="auto">
            <a:xfrm>
              <a:off x="3647" y="2084"/>
              <a:ext cx="0" cy="376"/>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9264" name="Line 80"/>
            <p:cNvSpPr>
              <a:spLocks noChangeShapeType="1"/>
            </p:cNvSpPr>
            <p:nvPr/>
          </p:nvSpPr>
          <p:spPr bwMode="auto">
            <a:xfrm>
              <a:off x="3647" y="3471"/>
              <a:ext cx="144"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9265" name="Line 81"/>
            <p:cNvSpPr>
              <a:spLocks noChangeShapeType="1"/>
            </p:cNvSpPr>
            <p:nvPr/>
          </p:nvSpPr>
          <p:spPr bwMode="auto">
            <a:xfrm flipV="1">
              <a:off x="3652" y="3641"/>
              <a:ext cx="139"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9266" name="Line 82"/>
            <p:cNvSpPr>
              <a:spLocks noChangeShapeType="1"/>
            </p:cNvSpPr>
            <p:nvPr/>
          </p:nvSpPr>
          <p:spPr bwMode="auto">
            <a:xfrm>
              <a:off x="3647" y="3836"/>
              <a:ext cx="144"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9267" name="Line 83"/>
            <p:cNvSpPr>
              <a:spLocks noChangeShapeType="1"/>
            </p:cNvSpPr>
            <p:nvPr/>
          </p:nvSpPr>
          <p:spPr bwMode="auto">
            <a:xfrm>
              <a:off x="3650" y="3273"/>
              <a:ext cx="141"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9268" name="Text Box 84"/>
            <p:cNvSpPr txBox="1">
              <a:spLocks noChangeArrowheads="1"/>
            </p:cNvSpPr>
            <p:nvPr/>
          </p:nvSpPr>
          <p:spPr bwMode="auto">
            <a:xfrm>
              <a:off x="3785" y="1346"/>
              <a:ext cx="1814" cy="201"/>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ea typeface="HGP創英角ｺﾞｼｯｸUB" pitchFamily="50" charset="-128"/>
                </a:rPr>
                <a:t>うまく流れる食堂レイアウト見直し</a:t>
              </a:r>
            </a:p>
          </p:txBody>
        </p:sp>
        <p:sp>
          <p:nvSpPr>
            <p:cNvPr id="349269" name="Line 85"/>
            <p:cNvSpPr>
              <a:spLocks noChangeShapeType="1"/>
            </p:cNvSpPr>
            <p:nvPr/>
          </p:nvSpPr>
          <p:spPr bwMode="auto">
            <a:xfrm>
              <a:off x="3655" y="1050"/>
              <a:ext cx="136"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9270" name="Line 86"/>
            <p:cNvSpPr>
              <a:spLocks noChangeShapeType="1"/>
            </p:cNvSpPr>
            <p:nvPr/>
          </p:nvSpPr>
          <p:spPr bwMode="auto">
            <a:xfrm flipH="1">
              <a:off x="3646" y="3275"/>
              <a:ext cx="1" cy="195"/>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9271" name="Line 87"/>
            <p:cNvSpPr>
              <a:spLocks noChangeShapeType="1"/>
            </p:cNvSpPr>
            <p:nvPr/>
          </p:nvSpPr>
          <p:spPr bwMode="auto">
            <a:xfrm flipH="1">
              <a:off x="3646" y="3642"/>
              <a:ext cx="1" cy="195"/>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9272" name="Line 88"/>
            <p:cNvSpPr>
              <a:spLocks noChangeShapeType="1"/>
            </p:cNvSpPr>
            <p:nvPr/>
          </p:nvSpPr>
          <p:spPr bwMode="auto">
            <a:xfrm>
              <a:off x="3492" y="1837"/>
              <a:ext cx="285"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9273" name="Line 89"/>
            <p:cNvSpPr>
              <a:spLocks noChangeShapeType="1"/>
            </p:cNvSpPr>
            <p:nvPr/>
          </p:nvSpPr>
          <p:spPr bwMode="auto">
            <a:xfrm>
              <a:off x="1824" y="3088"/>
              <a:ext cx="144"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349274" name="Text Box 90"/>
          <p:cNvSpPr txBox="1">
            <a:spLocks noChangeArrowheads="1"/>
          </p:cNvSpPr>
          <p:nvPr/>
        </p:nvSpPr>
        <p:spPr bwMode="auto">
          <a:xfrm>
            <a:off x="8405813" y="100013"/>
            <a:ext cx="7381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a:t>P</a:t>
            </a:r>
            <a:r>
              <a:rPr lang="ja-JP" altLang="en-US" sz="1600"/>
              <a:t>７５</a:t>
            </a:r>
          </a:p>
        </p:txBody>
      </p:sp>
    </p:spTree>
  </p:cSld>
  <p:clrMapOvr>
    <a:masterClrMapping/>
  </p:clrMapOvr>
  <p:transition spd="med">
    <p:cover dir="r"/>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0210" name="Oval 2"/>
          <p:cNvSpPr>
            <a:spLocks noChangeArrowheads="1"/>
          </p:cNvSpPr>
          <p:nvPr/>
        </p:nvSpPr>
        <p:spPr bwMode="auto">
          <a:xfrm>
            <a:off x="217488" y="3036888"/>
            <a:ext cx="1466850" cy="290512"/>
          </a:xfrm>
          <a:prstGeom prst="ellipse">
            <a:avLst/>
          </a:prstGeom>
          <a:solidFill>
            <a:srgbClr val="CCECFF">
              <a:alpha val="50000"/>
            </a:srgbClr>
          </a:solidFill>
          <a:ln w="22225">
            <a:solidFill>
              <a:srgbClr val="FF00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50211" name="Oval 3"/>
          <p:cNvSpPr>
            <a:spLocks noChangeArrowheads="1"/>
          </p:cNvSpPr>
          <p:nvPr/>
        </p:nvSpPr>
        <p:spPr bwMode="auto">
          <a:xfrm>
            <a:off x="5472113" y="1962150"/>
            <a:ext cx="2105025" cy="219075"/>
          </a:xfrm>
          <a:prstGeom prst="ellipse">
            <a:avLst/>
          </a:prstGeom>
          <a:solidFill>
            <a:srgbClr val="CCECFF">
              <a:alpha val="50000"/>
            </a:srgbClr>
          </a:solidFill>
          <a:ln w="22225">
            <a:solidFill>
              <a:srgbClr val="FF00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350213" name="Group 5"/>
          <p:cNvGrpSpPr>
            <a:grpSpLocks/>
          </p:cNvGrpSpPr>
          <p:nvPr/>
        </p:nvGrpSpPr>
        <p:grpSpPr bwMode="auto">
          <a:xfrm>
            <a:off x="0" y="1255713"/>
            <a:ext cx="8940800" cy="2636837"/>
            <a:chOff x="0" y="370"/>
            <a:chExt cx="5632" cy="1661"/>
          </a:xfrm>
        </p:grpSpPr>
        <p:sp>
          <p:nvSpPr>
            <p:cNvPr id="350214" name="Text Box 6"/>
            <p:cNvSpPr txBox="1">
              <a:spLocks noChangeArrowheads="1"/>
            </p:cNvSpPr>
            <p:nvPr/>
          </p:nvSpPr>
          <p:spPr bwMode="auto">
            <a:xfrm>
              <a:off x="3978" y="370"/>
              <a:ext cx="842"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b="1"/>
                <a:t>一度に人が来る</a:t>
              </a:r>
            </a:p>
          </p:txBody>
        </p:sp>
        <p:sp>
          <p:nvSpPr>
            <p:cNvPr id="350215" name="Text Box 7"/>
            <p:cNvSpPr txBox="1">
              <a:spLocks noChangeArrowheads="1"/>
            </p:cNvSpPr>
            <p:nvPr/>
          </p:nvSpPr>
          <p:spPr bwMode="auto">
            <a:xfrm>
              <a:off x="3080" y="407"/>
              <a:ext cx="842" cy="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100" b="1"/>
                <a:t>流れが止まる</a:t>
              </a:r>
            </a:p>
          </p:txBody>
        </p:sp>
        <p:sp>
          <p:nvSpPr>
            <p:cNvPr id="350216" name="Text Box 8"/>
            <p:cNvSpPr txBox="1">
              <a:spLocks noChangeArrowheads="1"/>
            </p:cNvSpPr>
            <p:nvPr/>
          </p:nvSpPr>
          <p:spPr bwMode="auto">
            <a:xfrm>
              <a:off x="5330" y="926"/>
              <a:ext cx="302" cy="978"/>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62000">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食堂が混雑する</a:t>
              </a:r>
            </a:p>
          </p:txBody>
        </p:sp>
        <p:sp>
          <p:nvSpPr>
            <p:cNvPr id="350217" name="Line 9"/>
            <p:cNvSpPr>
              <a:spLocks noChangeShapeType="1"/>
            </p:cNvSpPr>
            <p:nvPr/>
          </p:nvSpPr>
          <p:spPr bwMode="auto">
            <a:xfrm>
              <a:off x="645" y="1728"/>
              <a:ext cx="4691" cy="0"/>
            </a:xfrm>
            <a:prstGeom prst="line">
              <a:avLst/>
            </a:prstGeom>
            <a:noFill/>
            <a:ln w="38100">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0218" name="Text Box 10"/>
            <p:cNvSpPr txBox="1">
              <a:spLocks noChangeArrowheads="1"/>
            </p:cNvSpPr>
            <p:nvPr/>
          </p:nvSpPr>
          <p:spPr bwMode="auto">
            <a:xfrm>
              <a:off x="622" y="431"/>
              <a:ext cx="649" cy="200"/>
            </a:xfrm>
            <a:prstGeom prst="rect">
              <a:avLst/>
            </a:prstGeom>
            <a:solidFill>
              <a:srgbClr val="99FF33"/>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solidFill>
                    <a:srgbClr val="FF0066"/>
                  </a:solidFill>
                </a:rPr>
                <a:t>食堂施設</a:t>
              </a:r>
            </a:p>
          </p:txBody>
        </p:sp>
        <p:sp>
          <p:nvSpPr>
            <p:cNvPr id="350219" name="Line 11"/>
            <p:cNvSpPr>
              <a:spLocks noChangeShapeType="1"/>
            </p:cNvSpPr>
            <p:nvPr/>
          </p:nvSpPr>
          <p:spPr bwMode="auto">
            <a:xfrm>
              <a:off x="996" y="613"/>
              <a:ext cx="1079" cy="1079"/>
            </a:xfrm>
            <a:prstGeom prst="line">
              <a:avLst/>
            </a:prstGeom>
            <a:noFill/>
            <a:ln w="22225">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0220" name="Line 12"/>
            <p:cNvSpPr>
              <a:spLocks noChangeShapeType="1"/>
            </p:cNvSpPr>
            <p:nvPr/>
          </p:nvSpPr>
          <p:spPr bwMode="auto">
            <a:xfrm>
              <a:off x="2689" y="602"/>
              <a:ext cx="1098" cy="1098"/>
            </a:xfrm>
            <a:prstGeom prst="line">
              <a:avLst/>
            </a:prstGeom>
            <a:noFill/>
            <a:ln w="22225">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0221" name="Line 13"/>
            <p:cNvSpPr>
              <a:spLocks noChangeShapeType="1"/>
            </p:cNvSpPr>
            <p:nvPr/>
          </p:nvSpPr>
          <p:spPr bwMode="auto">
            <a:xfrm>
              <a:off x="644" y="1266"/>
              <a:ext cx="959" cy="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0222" name="Text Box 14"/>
            <p:cNvSpPr txBox="1">
              <a:spLocks noChangeArrowheads="1"/>
            </p:cNvSpPr>
            <p:nvPr/>
          </p:nvSpPr>
          <p:spPr bwMode="auto">
            <a:xfrm>
              <a:off x="31" y="1093"/>
              <a:ext cx="649"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b="1"/>
                <a:t>ｽﾍﾟｰｽ容量が不足</a:t>
              </a:r>
            </a:p>
          </p:txBody>
        </p:sp>
        <p:sp>
          <p:nvSpPr>
            <p:cNvPr id="350223" name="Line 15"/>
            <p:cNvSpPr>
              <a:spLocks noChangeShapeType="1"/>
            </p:cNvSpPr>
            <p:nvPr/>
          </p:nvSpPr>
          <p:spPr bwMode="auto">
            <a:xfrm flipV="1">
              <a:off x="2462" y="1264"/>
              <a:ext cx="802" cy="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0224" name="Text Box 16"/>
            <p:cNvSpPr txBox="1">
              <a:spLocks noChangeArrowheads="1"/>
            </p:cNvSpPr>
            <p:nvPr/>
          </p:nvSpPr>
          <p:spPr bwMode="auto">
            <a:xfrm>
              <a:off x="1849" y="1177"/>
              <a:ext cx="687"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b="1"/>
                <a:t>返却口で混む</a:t>
              </a:r>
            </a:p>
          </p:txBody>
        </p:sp>
        <p:sp>
          <p:nvSpPr>
            <p:cNvPr id="350225" name="Line 17"/>
            <p:cNvSpPr>
              <a:spLocks noChangeShapeType="1"/>
            </p:cNvSpPr>
            <p:nvPr/>
          </p:nvSpPr>
          <p:spPr bwMode="auto">
            <a:xfrm>
              <a:off x="2456" y="724"/>
              <a:ext cx="540" cy="54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0226" name="Text Box 18"/>
            <p:cNvSpPr txBox="1">
              <a:spLocks noChangeArrowheads="1"/>
            </p:cNvSpPr>
            <p:nvPr/>
          </p:nvSpPr>
          <p:spPr bwMode="auto">
            <a:xfrm>
              <a:off x="1519" y="536"/>
              <a:ext cx="121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b="1"/>
                <a:t>処理に時間がかかる</a:t>
              </a:r>
            </a:p>
          </p:txBody>
        </p:sp>
        <p:sp>
          <p:nvSpPr>
            <p:cNvPr id="350227" name="Line 19"/>
            <p:cNvSpPr>
              <a:spLocks noChangeShapeType="1"/>
            </p:cNvSpPr>
            <p:nvPr/>
          </p:nvSpPr>
          <p:spPr bwMode="auto">
            <a:xfrm flipH="1">
              <a:off x="2872" y="767"/>
              <a:ext cx="1380" cy="1"/>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0228" name="Text Box 20"/>
            <p:cNvSpPr txBox="1">
              <a:spLocks noChangeArrowheads="1"/>
            </p:cNvSpPr>
            <p:nvPr/>
          </p:nvSpPr>
          <p:spPr bwMode="auto">
            <a:xfrm>
              <a:off x="4232" y="667"/>
              <a:ext cx="915"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b="1"/>
                <a:t>入り口付近が混む</a:t>
              </a:r>
            </a:p>
          </p:txBody>
        </p:sp>
        <p:sp>
          <p:nvSpPr>
            <p:cNvPr id="350229" name="Line 21"/>
            <p:cNvSpPr>
              <a:spLocks noChangeShapeType="1"/>
            </p:cNvSpPr>
            <p:nvPr/>
          </p:nvSpPr>
          <p:spPr bwMode="auto">
            <a:xfrm flipH="1" flipV="1">
              <a:off x="3524" y="1264"/>
              <a:ext cx="642" cy="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0230" name="Text Box 22"/>
            <p:cNvSpPr txBox="1">
              <a:spLocks noChangeArrowheads="1"/>
            </p:cNvSpPr>
            <p:nvPr/>
          </p:nvSpPr>
          <p:spPr bwMode="auto">
            <a:xfrm>
              <a:off x="4200" y="1177"/>
              <a:ext cx="987"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b="1"/>
                <a:t>並びや通行者がｸﾛｽ</a:t>
              </a:r>
            </a:p>
          </p:txBody>
        </p:sp>
        <p:sp>
          <p:nvSpPr>
            <p:cNvPr id="350231" name="Text Box 23"/>
            <p:cNvSpPr txBox="1">
              <a:spLocks noChangeArrowheads="1"/>
            </p:cNvSpPr>
            <p:nvPr/>
          </p:nvSpPr>
          <p:spPr bwMode="auto">
            <a:xfrm>
              <a:off x="3928" y="1318"/>
              <a:ext cx="869" cy="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100" b="1"/>
                <a:t>順路設定がまずい</a:t>
              </a:r>
            </a:p>
          </p:txBody>
        </p:sp>
        <p:sp>
          <p:nvSpPr>
            <p:cNvPr id="350232" name="Text Box 24"/>
            <p:cNvSpPr txBox="1">
              <a:spLocks noChangeArrowheads="1"/>
            </p:cNvSpPr>
            <p:nvPr/>
          </p:nvSpPr>
          <p:spPr bwMode="auto">
            <a:xfrm>
              <a:off x="3652" y="1463"/>
              <a:ext cx="1114"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b="1"/>
                <a:t>並びがはみ出る</a:t>
              </a:r>
            </a:p>
          </p:txBody>
        </p:sp>
        <p:sp>
          <p:nvSpPr>
            <p:cNvPr id="350233" name="Line 25"/>
            <p:cNvSpPr>
              <a:spLocks noChangeShapeType="1"/>
            </p:cNvSpPr>
            <p:nvPr/>
          </p:nvSpPr>
          <p:spPr bwMode="auto">
            <a:xfrm flipH="1">
              <a:off x="3892" y="504"/>
              <a:ext cx="256" cy="265"/>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0234" name="Line 26"/>
            <p:cNvSpPr>
              <a:spLocks noChangeShapeType="1"/>
            </p:cNvSpPr>
            <p:nvPr/>
          </p:nvSpPr>
          <p:spPr bwMode="auto">
            <a:xfrm flipH="1" flipV="1">
              <a:off x="3062" y="787"/>
              <a:ext cx="695" cy="695"/>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0235" name="Line 27"/>
            <p:cNvSpPr>
              <a:spLocks noChangeShapeType="1"/>
            </p:cNvSpPr>
            <p:nvPr/>
          </p:nvSpPr>
          <p:spPr bwMode="auto">
            <a:xfrm flipH="1" flipV="1">
              <a:off x="3731" y="1264"/>
              <a:ext cx="265" cy="153"/>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0236" name="Line 28"/>
            <p:cNvSpPr>
              <a:spLocks noChangeShapeType="1"/>
            </p:cNvSpPr>
            <p:nvPr/>
          </p:nvSpPr>
          <p:spPr bwMode="auto">
            <a:xfrm flipH="1">
              <a:off x="3702" y="1104"/>
              <a:ext cx="211" cy="160"/>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0237" name="Text Box 29"/>
            <p:cNvSpPr txBox="1">
              <a:spLocks noChangeArrowheads="1"/>
            </p:cNvSpPr>
            <p:nvPr/>
          </p:nvSpPr>
          <p:spPr bwMode="auto">
            <a:xfrm>
              <a:off x="3772" y="1055"/>
              <a:ext cx="915" cy="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100" b="1"/>
                <a:t>全体ﾚｲｱｳﾄが悪い</a:t>
              </a:r>
            </a:p>
          </p:txBody>
        </p:sp>
        <p:sp>
          <p:nvSpPr>
            <p:cNvPr id="350238" name="Line 30"/>
            <p:cNvSpPr>
              <a:spLocks noChangeShapeType="1"/>
            </p:cNvSpPr>
            <p:nvPr/>
          </p:nvSpPr>
          <p:spPr bwMode="auto">
            <a:xfrm flipH="1">
              <a:off x="4115" y="585"/>
              <a:ext cx="192" cy="0"/>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0239" name="Line 31"/>
            <p:cNvSpPr>
              <a:spLocks noChangeShapeType="1"/>
            </p:cNvSpPr>
            <p:nvPr/>
          </p:nvSpPr>
          <p:spPr bwMode="auto">
            <a:xfrm flipV="1">
              <a:off x="2552" y="1052"/>
              <a:ext cx="171" cy="1"/>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0240" name="Text Box 32"/>
            <p:cNvSpPr txBox="1">
              <a:spLocks noChangeArrowheads="1"/>
            </p:cNvSpPr>
            <p:nvPr/>
          </p:nvSpPr>
          <p:spPr bwMode="auto">
            <a:xfrm>
              <a:off x="1551" y="756"/>
              <a:ext cx="778"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b="1"/>
                <a:t>全部洗っている</a:t>
              </a:r>
            </a:p>
          </p:txBody>
        </p:sp>
        <p:sp>
          <p:nvSpPr>
            <p:cNvPr id="350241" name="Line 33"/>
            <p:cNvSpPr>
              <a:spLocks noChangeShapeType="1"/>
            </p:cNvSpPr>
            <p:nvPr/>
          </p:nvSpPr>
          <p:spPr bwMode="auto">
            <a:xfrm flipV="1">
              <a:off x="2598" y="1264"/>
              <a:ext cx="120" cy="248"/>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0242" name="Line 34"/>
            <p:cNvSpPr>
              <a:spLocks noChangeShapeType="1"/>
            </p:cNvSpPr>
            <p:nvPr/>
          </p:nvSpPr>
          <p:spPr bwMode="auto">
            <a:xfrm flipH="1" flipV="1">
              <a:off x="2654" y="1417"/>
              <a:ext cx="209" cy="2"/>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0243" name="Line 35"/>
            <p:cNvSpPr>
              <a:spLocks noChangeShapeType="1"/>
            </p:cNvSpPr>
            <p:nvPr/>
          </p:nvSpPr>
          <p:spPr bwMode="auto">
            <a:xfrm flipV="1">
              <a:off x="649" y="1264"/>
              <a:ext cx="284" cy="292"/>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0244" name="Text Box 36"/>
            <p:cNvSpPr txBox="1">
              <a:spLocks noChangeArrowheads="1"/>
            </p:cNvSpPr>
            <p:nvPr/>
          </p:nvSpPr>
          <p:spPr bwMode="auto">
            <a:xfrm>
              <a:off x="143" y="1493"/>
              <a:ext cx="970"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b="1">
                  <a:solidFill>
                    <a:srgbClr val="FF0000"/>
                  </a:solidFill>
                </a:rPr>
                <a:t>全体ｽﾍﾟｰｽが不足</a:t>
              </a:r>
            </a:p>
          </p:txBody>
        </p:sp>
        <p:sp>
          <p:nvSpPr>
            <p:cNvPr id="350245" name="Line 37"/>
            <p:cNvSpPr>
              <a:spLocks noChangeShapeType="1"/>
            </p:cNvSpPr>
            <p:nvPr/>
          </p:nvSpPr>
          <p:spPr bwMode="auto">
            <a:xfrm>
              <a:off x="940" y="870"/>
              <a:ext cx="385" cy="394"/>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0246" name="Text Box 38"/>
            <p:cNvSpPr txBox="1">
              <a:spLocks noChangeArrowheads="1"/>
            </p:cNvSpPr>
            <p:nvPr/>
          </p:nvSpPr>
          <p:spPr bwMode="auto">
            <a:xfrm>
              <a:off x="155" y="636"/>
              <a:ext cx="82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b="1"/>
                <a:t>利用者のﾆｰｽﾞに合っていない</a:t>
              </a:r>
            </a:p>
          </p:txBody>
        </p:sp>
        <p:sp>
          <p:nvSpPr>
            <p:cNvPr id="350247" name="Line 39"/>
            <p:cNvSpPr>
              <a:spLocks noChangeShapeType="1"/>
            </p:cNvSpPr>
            <p:nvPr/>
          </p:nvSpPr>
          <p:spPr bwMode="auto">
            <a:xfrm>
              <a:off x="861" y="1014"/>
              <a:ext cx="219" cy="0"/>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0248" name="Text Box 40"/>
            <p:cNvSpPr txBox="1">
              <a:spLocks noChangeArrowheads="1"/>
            </p:cNvSpPr>
            <p:nvPr/>
          </p:nvSpPr>
          <p:spPr bwMode="auto">
            <a:xfrm>
              <a:off x="4287" y="508"/>
              <a:ext cx="1116" cy="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100" b="1"/>
                <a:t>集中する休憩時間設定</a:t>
              </a:r>
            </a:p>
          </p:txBody>
        </p:sp>
        <p:sp>
          <p:nvSpPr>
            <p:cNvPr id="350249" name="Line 41"/>
            <p:cNvSpPr>
              <a:spLocks noChangeShapeType="1"/>
            </p:cNvSpPr>
            <p:nvPr/>
          </p:nvSpPr>
          <p:spPr bwMode="auto">
            <a:xfrm flipH="1">
              <a:off x="3024" y="522"/>
              <a:ext cx="256" cy="265"/>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0250" name="Line 42"/>
            <p:cNvSpPr>
              <a:spLocks noChangeShapeType="1"/>
            </p:cNvSpPr>
            <p:nvPr/>
          </p:nvSpPr>
          <p:spPr bwMode="auto">
            <a:xfrm flipH="1">
              <a:off x="3201" y="613"/>
              <a:ext cx="192" cy="0"/>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0251" name="Text Box 43"/>
            <p:cNvSpPr txBox="1">
              <a:spLocks noChangeArrowheads="1"/>
            </p:cNvSpPr>
            <p:nvPr/>
          </p:nvSpPr>
          <p:spPr bwMode="auto">
            <a:xfrm>
              <a:off x="3291" y="526"/>
              <a:ext cx="842"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b="1"/>
                <a:t>箸等がなくなる</a:t>
              </a:r>
            </a:p>
          </p:txBody>
        </p:sp>
        <p:sp>
          <p:nvSpPr>
            <p:cNvPr id="350252" name="Text Box 44"/>
            <p:cNvSpPr txBox="1">
              <a:spLocks noChangeArrowheads="1"/>
            </p:cNvSpPr>
            <p:nvPr/>
          </p:nvSpPr>
          <p:spPr bwMode="auto">
            <a:xfrm>
              <a:off x="2259" y="1479"/>
              <a:ext cx="971"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b="1"/>
                <a:t>返却が一人づつ</a:t>
              </a:r>
            </a:p>
          </p:txBody>
        </p:sp>
        <p:sp>
          <p:nvSpPr>
            <p:cNvPr id="350253" name="Text Box 45"/>
            <p:cNvSpPr txBox="1">
              <a:spLocks noChangeArrowheads="1"/>
            </p:cNvSpPr>
            <p:nvPr/>
          </p:nvSpPr>
          <p:spPr bwMode="auto">
            <a:xfrm>
              <a:off x="2863" y="1374"/>
              <a:ext cx="971"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b="1"/>
                <a:t>返却口が狭い</a:t>
              </a:r>
            </a:p>
          </p:txBody>
        </p:sp>
        <p:sp>
          <p:nvSpPr>
            <p:cNvPr id="350254" name="Line 46"/>
            <p:cNvSpPr>
              <a:spLocks noChangeShapeType="1"/>
            </p:cNvSpPr>
            <p:nvPr/>
          </p:nvSpPr>
          <p:spPr bwMode="auto">
            <a:xfrm>
              <a:off x="2259" y="849"/>
              <a:ext cx="293" cy="1"/>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0255" name="Text Box 47"/>
            <p:cNvSpPr txBox="1">
              <a:spLocks noChangeArrowheads="1"/>
            </p:cNvSpPr>
            <p:nvPr/>
          </p:nvSpPr>
          <p:spPr bwMode="auto">
            <a:xfrm>
              <a:off x="1717" y="966"/>
              <a:ext cx="90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b="1"/>
                <a:t>返却手順が悪い</a:t>
              </a:r>
            </a:p>
          </p:txBody>
        </p:sp>
        <p:sp>
          <p:nvSpPr>
            <p:cNvPr id="350256" name="Text Box 48"/>
            <p:cNvSpPr txBox="1">
              <a:spLocks noChangeArrowheads="1"/>
            </p:cNvSpPr>
            <p:nvPr/>
          </p:nvSpPr>
          <p:spPr bwMode="auto">
            <a:xfrm>
              <a:off x="2452" y="449"/>
              <a:ext cx="620" cy="200"/>
            </a:xfrm>
            <a:prstGeom prst="rect">
              <a:avLst/>
            </a:prstGeom>
            <a:solidFill>
              <a:srgbClr val="99FF33"/>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solidFill>
                    <a:srgbClr val="FF0066"/>
                  </a:solidFill>
                </a:rPr>
                <a:t>運営方法</a:t>
              </a:r>
            </a:p>
          </p:txBody>
        </p:sp>
        <p:sp>
          <p:nvSpPr>
            <p:cNvPr id="350257" name="Line 49"/>
            <p:cNvSpPr>
              <a:spLocks noChangeShapeType="1"/>
            </p:cNvSpPr>
            <p:nvPr/>
          </p:nvSpPr>
          <p:spPr bwMode="auto">
            <a:xfrm flipV="1">
              <a:off x="1253" y="1264"/>
              <a:ext cx="220" cy="247"/>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0258" name="Text Box 50"/>
            <p:cNvSpPr txBox="1">
              <a:spLocks noChangeArrowheads="1"/>
            </p:cNvSpPr>
            <p:nvPr/>
          </p:nvSpPr>
          <p:spPr bwMode="auto">
            <a:xfrm>
              <a:off x="1060" y="1468"/>
              <a:ext cx="82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b="1"/>
                <a:t>机・椅子のｻｲｽﾞ形状が不適切</a:t>
              </a:r>
            </a:p>
          </p:txBody>
        </p:sp>
        <p:sp>
          <p:nvSpPr>
            <p:cNvPr id="350259" name="Text Box 51"/>
            <p:cNvSpPr txBox="1">
              <a:spLocks noChangeArrowheads="1"/>
            </p:cNvSpPr>
            <p:nvPr/>
          </p:nvSpPr>
          <p:spPr bwMode="auto">
            <a:xfrm>
              <a:off x="0" y="944"/>
              <a:ext cx="970"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b="1"/>
                <a:t>一人用、</a:t>
              </a:r>
              <a:r>
                <a:rPr lang="en-US" altLang="ja-JP" sz="1200" b="1"/>
                <a:t>2</a:t>
              </a:r>
              <a:r>
                <a:rPr lang="ja-JP" altLang="en-US" sz="1200" b="1"/>
                <a:t>人用なし</a:t>
              </a:r>
            </a:p>
          </p:txBody>
        </p:sp>
        <p:sp>
          <p:nvSpPr>
            <p:cNvPr id="350260" name="Line 52"/>
            <p:cNvSpPr>
              <a:spLocks noChangeShapeType="1"/>
            </p:cNvSpPr>
            <p:nvPr/>
          </p:nvSpPr>
          <p:spPr bwMode="auto">
            <a:xfrm flipH="1">
              <a:off x="3341" y="1034"/>
              <a:ext cx="658" cy="2"/>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0261" name="Text Box 53"/>
            <p:cNvSpPr txBox="1">
              <a:spLocks noChangeArrowheads="1"/>
            </p:cNvSpPr>
            <p:nvPr/>
          </p:nvSpPr>
          <p:spPr bwMode="auto">
            <a:xfrm>
              <a:off x="3980" y="917"/>
              <a:ext cx="1381"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b="1"/>
                <a:t>ﾒﾆｭｰにより並びの長さに偏り</a:t>
              </a:r>
            </a:p>
          </p:txBody>
        </p:sp>
        <p:sp>
          <p:nvSpPr>
            <p:cNvPr id="350262" name="Line 54"/>
            <p:cNvSpPr>
              <a:spLocks noChangeShapeType="1"/>
            </p:cNvSpPr>
            <p:nvPr/>
          </p:nvSpPr>
          <p:spPr bwMode="auto">
            <a:xfrm flipH="1">
              <a:off x="3546" y="911"/>
              <a:ext cx="174" cy="124"/>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0263" name="Text Box 55"/>
            <p:cNvSpPr txBox="1">
              <a:spLocks noChangeArrowheads="1"/>
            </p:cNvSpPr>
            <p:nvPr/>
          </p:nvSpPr>
          <p:spPr bwMode="auto">
            <a:xfrm>
              <a:off x="3331" y="797"/>
              <a:ext cx="1609" cy="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100" b="1">
                  <a:solidFill>
                    <a:srgbClr val="FF0000"/>
                  </a:solidFill>
                </a:rPr>
                <a:t>ﾒﾆｭｰ別に長さを想定していない</a:t>
              </a:r>
            </a:p>
          </p:txBody>
        </p:sp>
        <p:sp>
          <p:nvSpPr>
            <p:cNvPr id="350264" name="Line 56"/>
            <p:cNvSpPr>
              <a:spLocks noChangeShapeType="1"/>
            </p:cNvSpPr>
            <p:nvPr/>
          </p:nvSpPr>
          <p:spPr bwMode="auto">
            <a:xfrm flipV="1">
              <a:off x="1745" y="1720"/>
              <a:ext cx="110" cy="119"/>
            </a:xfrm>
            <a:prstGeom prst="line">
              <a:avLst/>
            </a:prstGeom>
            <a:noFill/>
            <a:ln w="22225">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0265" name="Line 57"/>
            <p:cNvSpPr>
              <a:spLocks noChangeShapeType="1"/>
            </p:cNvSpPr>
            <p:nvPr/>
          </p:nvSpPr>
          <p:spPr bwMode="auto">
            <a:xfrm flipV="1">
              <a:off x="3600" y="1711"/>
              <a:ext cx="92" cy="101"/>
            </a:xfrm>
            <a:prstGeom prst="line">
              <a:avLst/>
            </a:prstGeom>
            <a:noFill/>
            <a:ln w="22225">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0266" name="Text Box 58"/>
            <p:cNvSpPr txBox="1">
              <a:spLocks noChangeArrowheads="1"/>
            </p:cNvSpPr>
            <p:nvPr/>
          </p:nvSpPr>
          <p:spPr bwMode="auto">
            <a:xfrm>
              <a:off x="1399" y="1831"/>
              <a:ext cx="649" cy="200"/>
            </a:xfrm>
            <a:prstGeom prst="rect">
              <a:avLst/>
            </a:prstGeom>
            <a:solidFill>
              <a:srgbClr val="99FF33"/>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solidFill>
                    <a:srgbClr val="FF0066"/>
                  </a:solidFill>
                </a:rPr>
                <a:t>利用者</a:t>
              </a:r>
            </a:p>
          </p:txBody>
        </p:sp>
        <p:sp>
          <p:nvSpPr>
            <p:cNvPr id="350267" name="Text Box 59"/>
            <p:cNvSpPr txBox="1">
              <a:spLocks noChangeArrowheads="1"/>
            </p:cNvSpPr>
            <p:nvPr/>
          </p:nvSpPr>
          <p:spPr bwMode="auto">
            <a:xfrm>
              <a:off x="2881" y="1804"/>
              <a:ext cx="986" cy="200"/>
            </a:xfrm>
            <a:prstGeom prst="rect">
              <a:avLst/>
            </a:prstGeom>
            <a:solidFill>
              <a:srgbClr val="99FF33"/>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solidFill>
                    <a:srgbClr val="FF0066"/>
                  </a:solidFill>
                </a:rPr>
                <a:t>調理・配膳員</a:t>
              </a:r>
            </a:p>
          </p:txBody>
        </p:sp>
      </p:grpSp>
      <p:sp>
        <p:nvSpPr>
          <p:cNvPr id="350268" name="Line 60"/>
          <p:cNvSpPr>
            <a:spLocks noChangeShapeType="1"/>
          </p:cNvSpPr>
          <p:nvPr/>
        </p:nvSpPr>
        <p:spPr bwMode="auto">
          <a:xfrm>
            <a:off x="5562600" y="6894513"/>
            <a:ext cx="4699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0269" name="Text Box 61"/>
          <p:cNvSpPr txBox="1">
            <a:spLocks noChangeArrowheads="1"/>
          </p:cNvSpPr>
          <p:nvPr/>
        </p:nvSpPr>
        <p:spPr bwMode="auto">
          <a:xfrm>
            <a:off x="152400" y="133350"/>
            <a:ext cx="4495800" cy="349250"/>
          </a:xfrm>
          <a:prstGeom prst="rect">
            <a:avLst/>
          </a:prstGeom>
          <a:solidFill>
            <a:srgbClr val="FFFF66"/>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b="1"/>
              <a:t>特性要因図の重要要因の系統図を作る場合</a:t>
            </a:r>
          </a:p>
        </p:txBody>
      </p:sp>
      <p:sp>
        <p:nvSpPr>
          <p:cNvPr id="350270" name="Text Box 62"/>
          <p:cNvSpPr txBox="1">
            <a:spLocks noChangeArrowheads="1"/>
          </p:cNvSpPr>
          <p:nvPr/>
        </p:nvSpPr>
        <p:spPr bwMode="auto">
          <a:xfrm>
            <a:off x="2728913" y="6375400"/>
            <a:ext cx="43307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b="1"/>
              <a:t>図９．特性要因図から系統図へ展開</a:t>
            </a:r>
          </a:p>
        </p:txBody>
      </p:sp>
      <p:sp>
        <p:nvSpPr>
          <p:cNvPr id="350271" name="Text Box 63"/>
          <p:cNvSpPr txBox="1">
            <a:spLocks noChangeArrowheads="1"/>
          </p:cNvSpPr>
          <p:nvPr/>
        </p:nvSpPr>
        <p:spPr bwMode="auto">
          <a:xfrm>
            <a:off x="1042988" y="627063"/>
            <a:ext cx="6764337" cy="581025"/>
          </a:xfrm>
          <a:prstGeom prst="rect">
            <a:avLst/>
          </a:prstGeom>
          <a:solidFill>
            <a:srgbClr val="FFFF66"/>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b="1"/>
              <a:t>◇</a:t>
            </a:r>
            <a:r>
              <a:rPr lang="ja-JP" altLang="en-US" sz="1600" b="1"/>
              <a:t>特性要因図で、色々な要因の中から</a:t>
            </a:r>
            <a:r>
              <a:rPr lang="ja-JP" altLang="en-US" sz="1600" b="1">
                <a:solidFill>
                  <a:srgbClr val="0000FF"/>
                </a:solidFill>
              </a:rPr>
              <a:t>重要要因（攻撃対象）を絞り込んだら</a:t>
            </a:r>
            <a:r>
              <a:rPr lang="ja-JP" altLang="en-US" sz="1600" b="1"/>
              <a:t/>
            </a:r>
            <a:br>
              <a:rPr lang="ja-JP" altLang="en-US" sz="1600" b="1"/>
            </a:br>
            <a:r>
              <a:rPr lang="ja-JP" altLang="en-US" sz="1600" b="1"/>
              <a:t>　 次に具体的な</a:t>
            </a:r>
            <a:r>
              <a:rPr lang="ja-JP" altLang="en-US" sz="1600" b="1">
                <a:solidFill>
                  <a:srgbClr val="0000FF"/>
                </a:solidFill>
              </a:rPr>
              <a:t>対策案を系統図で決める方法</a:t>
            </a:r>
            <a:r>
              <a:rPr lang="ja-JP" altLang="en-US" sz="1600" b="1"/>
              <a:t>があります。</a:t>
            </a:r>
          </a:p>
        </p:txBody>
      </p:sp>
      <p:grpSp>
        <p:nvGrpSpPr>
          <p:cNvPr id="350272" name="Group 64"/>
          <p:cNvGrpSpPr>
            <a:grpSpLocks/>
          </p:cNvGrpSpPr>
          <p:nvPr/>
        </p:nvGrpSpPr>
        <p:grpSpPr bwMode="auto">
          <a:xfrm>
            <a:off x="2060575" y="3629025"/>
            <a:ext cx="6400800" cy="769938"/>
            <a:chOff x="1298" y="2286"/>
            <a:chExt cx="4032" cy="485"/>
          </a:xfrm>
        </p:grpSpPr>
        <p:sp>
          <p:nvSpPr>
            <p:cNvPr id="350273" name="Text Box 65"/>
            <p:cNvSpPr txBox="1">
              <a:spLocks noChangeArrowheads="1"/>
            </p:cNvSpPr>
            <p:nvPr/>
          </p:nvSpPr>
          <p:spPr bwMode="auto">
            <a:xfrm rot="-661761">
              <a:off x="2389" y="2568"/>
              <a:ext cx="984" cy="162"/>
            </a:xfrm>
            <a:prstGeom prst="rect">
              <a:avLst/>
            </a:prstGeom>
            <a:noFill/>
            <a:ln w="12700">
              <a:solidFill>
                <a:srgbClr val="FF0000"/>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000" b="1">
                  <a:solidFill>
                    <a:srgbClr val="FF0000"/>
                  </a:solidFill>
                </a:rPr>
                <a:t>目的を表現</a:t>
              </a:r>
            </a:p>
          </p:txBody>
        </p:sp>
        <p:sp>
          <p:nvSpPr>
            <p:cNvPr id="350274" name="Line 66"/>
            <p:cNvSpPr>
              <a:spLocks noChangeShapeType="1"/>
            </p:cNvSpPr>
            <p:nvPr/>
          </p:nvSpPr>
          <p:spPr bwMode="auto">
            <a:xfrm flipH="1">
              <a:off x="1298" y="2286"/>
              <a:ext cx="4032" cy="485"/>
            </a:xfrm>
            <a:prstGeom prst="line">
              <a:avLst/>
            </a:prstGeom>
            <a:noFill/>
            <a:ln w="25400">
              <a:solidFill>
                <a:srgbClr val="FF0000"/>
              </a:solidFill>
              <a:prstDash val="dash"/>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350275" name="Group 67"/>
          <p:cNvGrpSpPr>
            <a:grpSpLocks/>
          </p:cNvGrpSpPr>
          <p:nvPr/>
        </p:nvGrpSpPr>
        <p:grpSpPr bwMode="auto">
          <a:xfrm>
            <a:off x="2670175" y="2074863"/>
            <a:ext cx="2844800" cy="2641600"/>
            <a:chOff x="1682" y="1307"/>
            <a:chExt cx="1792" cy="1664"/>
          </a:xfrm>
        </p:grpSpPr>
        <p:sp>
          <p:nvSpPr>
            <p:cNvPr id="350276" name="Text Box 68"/>
            <p:cNvSpPr txBox="1">
              <a:spLocks noChangeArrowheads="1"/>
            </p:cNvSpPr>
            <p:nvPr/>
          </p:nvSpPr>
          <p:spPr bwMode="auto">
            <a:xfrm>
              <a:off x="2207" y="1897"/>
              <a:ext cx="220" cy="888"/>
            </a:xfrm>
            <a:prstGeom prst="rect">
              <a:avLst/>
            </a:prstGeom>
            <a:noFill/>
            <a:ln w="12700">
              <a:solidFill>
                <a:srgbClr val="FF0000"/>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000" b="1">
                  <a:solidFill>
                    <a:srgbClr val="FF0000"/>
                  </a:solidFill>
                </a:rPr>
                <a:t>手段的表現にする</a:t>
              </a:r>
            </a:p>
          </p:txBody>
        </p:sp>
        <p:sp>
          <p:nvSpPr>
            <p:cNvPr id="350277" name="Line 69"/>
            <p:cNvSpPr>
              <a:spLocks noChangeShapeType="1"/>
            </p:cNvSpPr>
            <p:nvPr/>
          </p:nvSpPr>
          <p:spPr bwMode="auto">
            <a:xfrm flipH="1">
              <a:off x="1682" y="1307"/>
              <a:ext cx="1792" cy="1664"/>
            </a:xfrm>
            <a:prstGeom prst="line">
              <a:avLst/>
            </a:prstGeom>
            <a:noFill/>
            <a:ln w="25400">
              <a:solidFill>
                <a:srgbClr val="FF0000"/>
              </a:solidFill>
              <a:prstDash val="dash"/>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350278" name="Group 70"/>
          <p:cNvGrpSpPr>
            <a:grpSpLocks/>
          </p:cNvGrpSpPr>
          <p:nvPr/>
        </p:nvGrpSpPr>
        <p:grpSpPr bwMode="auto">
          <a:xfrm>
            <a:off x="1093788" y="3327400"/>
            <a:ext cx="1779587" cy="2274888"/>
            <a:chOff x="689" y="2096"/>
            <a:chExt cx="1121" cy="1433"/>
          </a:xfrm>
        </p:grpSpPr>
        <p:sp>
          <p:nvSpPr>
            <p:cNvPr id="350279" name="Line 71"/>
            <p:cNvSpPr>
              <a:spLocks noChangeShapeType="1"/>
            </p:cNvSpPr>
            <p:nvPr/>
          </p:nvSpPr>
          <p:spPr bwMode="auto">
            <a:xfrm>
              <a:off x="695" y="2096"/>
              <a:ext cx="1115" cy="1433"/>
            </a:xfrm>
            <a:prstGeom prst="line">
              <a:avLst/>
            </a:prstGeom>
            <a:noFill/>
            <a:ln w="25400">
              <a:solidFill>
                <a:srgbClr val="FF0000"/>
              </a:solidFill>
              <a:prstDash val="dash"/>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0280" name="Text Box 72"/>
            <p:cNvSpPr txBox="1">
              <a:spLocks noChangeArrowheads="1"/>
            </p:cNvSpPr>
            <p:nvPr/>
          </p:nvSpPr>
          <p:spPr bwMode="auto">
            <a:xfrm>
              <a:off x="689" y="2336"/>
              <a:ext cx="239" cy="888"/>
            </a:xfrm>
            <a:prstGeom prst="rect">
              <a:avLst/>
            </a:prstGeom>
            <a:noFill/>
            <a:ln w="12700">
              <a:solidFill>
                <a:srgbClr val="FF0000"/>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b="1">
                  <a:solidFill>
                    <a:srgbClr val="FF0000"/>
                  </a:solidFill>
                </a:rPr>
                <a:t>手段的表現にする</a:t>
              </a:r>
            </a:p>
          </p:txBody>
        </p:sp>
      </p:grpSp>
      <p:sp>
        <p:nvSpPr>
          <p:cNvPr id="350281" name="Text Box 73"/>
          <p:cNvSpPr txBox="1">
            <a:spLocks noChangeArrowheads="1"/>
          </p:cNvSpPr>
          <p:nvPr/>
        </p:nvSpPr>
        <p:spPr bwMode="auto">
          <a:xfrm>
            <a:off x="8204200" y="3865563"/>
            <a:ext cx="939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（特性）</a:t>
            </a:r>
          </a:p>
        </p:txBody>
      </p:sp>
      <p:sp>
        <p:nvSpPr>
          <p:cNvPr id="350282" name="Text Box 74"/>
          <p:cNvSpPr txBox="1">
            <a:spLocks noChangeArrowheads="1"/>
          </p:cNvSpPr>
          <p:nvPr/>
        </p:nvSpPr>
        <p:spPr bwMode="auto">
          <a:xfrm>
            <a:off x="1308100" y="6330950"/>
            <a:ext cx="9604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（目的）</a:t>
            </a:r>
          </a:p>
        </p:txBody>
      </p:sp>
      <p:sp>
        <p:nvSpPr>
          <p:cNvPr id="350283" name="Text Box 75"/>
          <p:cNvSpPr txBox="1">
            <a:spLocks noChangeArrowheads="1"/>
          </p:cNvSpPr>
          <p:nvPr/>
        </p:nvSpPr>
        <p:spPr bwMode="auto">
          <a:xfrm>
            <a:off x="-33338" y="2746375"/>
            <a:ext cx="1435101"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solidFill>
                  <a:srgbClr val="FF0000"/>
                </a:solidFill>
              </a:rPr>
              <a:t>（重要要因②）</a:t>
            </a:r>
          </a:p>
        </p:txBody>
      </p:sp>
      <p:grpSp>
        <p:nvGrpSpPr>
          <p:cNvPr id="350284" name="Group 76"/>
          <p:cNvGrpSpPr>
            <a:grpSpLocks/>
          </p:cNvGrpSpPr>
          <p:nvPr/>
        </p:nvGrpSpPr>
        <p:grpSpPr bwMode="auto">
          <a:xfrm>
            <a:off x="1576388" y="4187825"/>
            <a:ext cx="5992812" cy="2082800"/>
            <a:chOff x="993" y="2638"/>
            <a:chExt cx="3775" cy="1312"/>
          </a:xfrm>
        </p:grpSpPr>
        <p:sp>
          <p:nvSpPr>
            <p:cNvPr id="350285" name="Text Box 77"/>
            <p:cNvSpPr txBox="1">
              <a:spLocks noChangeArrowheads="1"/>
            </p:cNvSpPr>
            <p:nvPr/>
          </p:nvSpPr>
          <p:spPr bwMode="auto">
            <a:xfrm>
              <a:off x="993" y="2734"/>
              <a:ext cx="255" cy="1216"/>
            </a:xfrm>
            <a:prstGeom prst="rect">
              <a:avLst/>
            </a:prstGeom>
            <a:solidFill>
              <a:schemeClr val="bg1"/>
            </a:solidFill>
            <a:ln w="38100" cmpd="dbl">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b="1"/>
                <a:t>混雑しない食堂にする</a:t>
              </a:r>
            </a:p>
          </p:txBody>
        </p:sp>
        <p:sp>
          <p:nvSpPr>
            <p:cNvPr id="350286" name="Text Box 78"/>
            <p:cNvSpPr txBox="1">
              <a:spLocks noChangeArrowheads="1"/>
            </p:cNvSpPr>
            <p:nvPr/>
          </p:nvSpPr>
          <p:spPr bwMode="auto">
            <a:xfrm>
              <a:off x="1512" y="2958"/>
              <a:ext cx="1000" cy="296"/>
            </a:xfrm>
            <a:prstGeom prst="rect">
              <a:avLst/>
            </a:prstGeom>
            <a:solidFill>
              <a:srgbClr val="CCFF99"/>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b="1">
                  <a:solidFill>
                    <a:srgbClr val="FF0066"/>
                  </a:solidFill>
                </a:rPr>
                <a:t>ﾒﾆｭｰ別に順路設定する</a:t>
              </a:r>
            </a:p>
          </p:txBody>
        </p:sp>
        <p:sp>
          <p:nvSpPr>
            <p:cNvPr id="350287" name="Text Box 79"/>
            <p:cNvSpPr txBox="1">
              <a:spLocks noChangeArrowheads="1"/>
            </p:cNvSpPr>
            <p:nvPr/>
          </p:nvSpPr>
          <p:spPr bwMode="auto">
            <a:xfrm>
              <a:off x="1519" y="3542"/>
              <a:ext cx="993" cy="181"/>
            </a:xfrm>
            <a:prstGeom prst="rect">
              <a:avLst/>
            </a:prstGeom>
            <a:solidFill>
              <a:srgbClr val="CCFF99"/>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b="1">
                  <a:solidFill>
                    <a:srgbClr val="FF0066"/>
                  </a:solidFill>
                </a:rPr>
                <a:t>全体ｽﾍﾟｰｽを増やす</a:t>
              </a:r>
            </a:p>
          </p:txBody>
        </p:sp>
        <p:sp>
          <p:nvSpPr>
            <p:cNvPr id="350288" name="Text Box 80"/>
            <p:cNvSpPr txBox="1">
              <a:spLocks noChangeArrowheads="1"/>
            </p:cNvSpPr>
            <p:nvPr/>
          </p:nvSpPr>
          <p:spPr bwMode="auto">
            <a:xfrm>
              <a:off x="2856" y="2768"/>
              <a:ext cx="784" cy="181"/>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endParaRPr lang="ja-JP" altLang="ja-JP" sz="1200" b="1"/>
            </a:p>
          </p:txBody>
        </p:sp>
        <p:sp>
          <p:nvSpPr>
            <p:cNvPr id="350289" name="Text Box 81"/>
            <p:cNvSpPr txBox="1">
              <a:spLocks noChangeArrowheads="1"/>
            </p:cNvSpPr>
            <p:nvPr/>
          </p:nvSpPr>
          <p:spPr bwMode="auto">
            <a:xfrm>
              <a:off x="2856" y="3124"/>
              <a:ext cx="784" cy="181"/>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endParaRPr lang="ja-JP" altLang="ja-JP" sz="1200" b="1"/>
            </a:p>
          </p:txBody>
        </p:sp>
        <p:sp>
          <p:nvSpPr>
            <p:cNvPr id="350290" name="Text Box 82"/>
            <p:cNvSpPr txBox="1">
              <a:spLocks noChangeArrowheads="1"/>
            </p:cNvSpPr>
            <p:nvPr/>
          </p:nvSpPr>
          <p:spPr bwMode="auto">
            <a:xfrm>
              <a:off x="3920" y="2638"/>
              <a:ext cx="848" cy="181"/>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endParaRPr lang="ja-JP" altLang="ja-JP" sz="1200" b="1"/>
            </a:p>
          </p:txBody>
        </p:sp>
        <p:sp>
          <p:nvSpPr>
            <p:cNvPr id="350291" name="Text Box 83"/>
            <p:cNvSpPr txBox="1">
              <a:spLocks noChangeArrowheads="1"/>
            </p:cNvSpPr>
            <p:nvPr/>
          </p:nvSpPr>
          <p:spPr bwMode="auto">
            <a:xfrm>
              <a:off x="3920" y="2846"/>
              <a:ext cx="848" cy="181"/>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endParaRPr lang="ja-JP" altLang="ja-JP" sz="1200" b="1"/>
            </a:p>
          </p:txBody>
        </p:sp>
        <p:sp>
          <p:nvSpPr>
            <p:cNvPr id="350292" name="Text Box 84"/>
            <p:cNvSpPr txBox="1">
              <a:spLocks noChangeArrowheads="1"/>
            </p:cNvSpPr>
            <p:nvPr/>
          </p:nvSpPr>
          <p:spPr bwMode="auto">
            <a:xfrm>
              <a:off x="3920" y="3054"/>
              <a:ext cx="848" cy="181"/>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endParaRPr lang="ja-JP" altLang="ja-JP" sz="1200" b="1"/>
            </a:p>
          </p:txBody>
        </p:sp>
        <p:sp>
          <p:nvSpPr>
            <p:cNvPr id="350293" name="Text Box 85"/>
            <p:cNvSpPr txBox="1">
              <a:spLocks noChangeArrowheads="1"/>
            </p:cNvSpPr>
            <p:nvPr/>
          </p:nvSpPr>
          <p:spPr bwMode="auto">
            <a:xfrm>
              <a:off x="3920" y="3262"/>
              <a:ext cx="848" cy="181"/>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endParaRPr lang="ja-JP" altLang="ja-JP" sz="1200" b="1"/>
            </a:p>
          </p:txBody>
        </p:sp>
        <p:sp>
          <p:nvSpPr>
            <p:cNvPr id="350294" name="Text Box 86"/>
            <p:cNvSpPr txBox="1">
              <a:spLocks noChangeArrowheads="1"/>
            </p:cNvSpPr>
            <p:nvPr/>
          </p:nvSpPr>
          <p:spPr bwMode="auto">
            <a:xfrm>
              <a:off x="3920" y="3502"/>
              <a:ext cx="848" cy="181"/>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endParaRPr lang="ja-JP" altLang="ja-JP" sz="1200" b="1"/>
            </a:p>
          </p:txBody>
        </p:sp>
        <p:sp>
          <p:nvSpPr>
            <p:cNvPr id="350295" name="Text Box 87"/>
            <p:cNvSpPr txBox="1">
              <a:spLocks noChangeArrowheads="1"/>
            </p:cNvSpPr>
            <p:nvPr/>
          </p:nvSpPr>
          <p:spPr bwMode="auto">
            <a:xfrm>
              <a:off x="3920" y="3710"/>
              <a:ext cx="848" cy="181"/>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endParaRPr lang="ja-JP" altLang="ja-JP" sz="1200" b="1"/>
            </a:p>
          </p:txBody>
        </p:sp>
        <p:sp>
          <p:nvSpPr>
            <p:cNvPr id="350296" name="Text Box 88"/>
            <p:cNvSpPr txBox="1">
              <a:spLocks noChangeArrowheads="1"/>
            </p:cNvSpPr>
            <p:nvPr/>
          </p:nvSpPr>
          <p:spPr bwMode="auto">
            <a:xfrm>
              <a:off x="2856" y="3391"/>
              <a:ext cx="784" cy="181"/>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endParaRPr lang="ja-JP" altLang="ja-JP" sz="1200" b="1"/>
            </a:p>
          </p:txBody>
        </p:sp>
        <p:sp>
          <p:nvSpPr>
            <p:cNvPr id="350297" name="Text Box 89"/>
            <p:cNvSpPr txBox="1">
              <a:spLocks noChangeArrowheads="1"/>
            </p:cNvSpPr>
            <p:nvPr/>
          </p:nvSpPr>
          <p:spPr bwMode="auto">
            <a:xfrm>
              <a:off x="2856" y="3710"/>
              <a:ext cx="784" cy="181"/>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endParaRPr lang="ja-JP" altLang="ja-JP" sz="1200" b="1"/>
            </a:p>
          </p:txBody>
        </p:sp>
        <p:sp>
          <p:nvSpPr>
            <p:cNvPr id="350298" name="Line 90"/>
            <p:cNvSpPr>
              <a:spLocks noChangeShapeType="1"/>
            </p:cNvSpPr>
            <p:nvPr/>
          </p:nvSpPr>
          <p:spPr bwMode="auto">
            <a:xfrm>
              <a:off x="3784" y="2718"/>
              <a:ext cx="0" cy="24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0299" name="Line 91"/>
            <p:cNvSpPr>
              <a:spLocks noChangeShapeType="1"/>
            </p:cNvSpPr>
            <p:nvPr/>
          </p:nvSpPr>
          <p:spPr bwMode="auto">
            <a:xfrm>
              <a:off x="3792" y="3158"/>
              <a:ext cx="0" cy="184"/>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0300" name="Line 92"/>
            <p:cNvSpPr>
              <a:spLocks noChangeShapeType="1"/>
            </p:cNvSpPr>
            <p:nvPr/>
          </p:nvSpPr>
          <p:spPr bwMode="auto">
            <a:xfrm>
              <a:off x="3792" y="3390"/>
              <a:ext cx="0" cy="184"/>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0301" name="Line 93"/>
            <p:cNvSpPr>
              <a:spLocks noChangeShapeType="1"/>
            </p:cNvSpPr>
            <p:nvPr/>
          </p:nvSpPr>
          <p:spPr bwMode="auto">
            <a:xfrm>
              <a:off x="3792" y="3390"/>
              <a:ext cx="128"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0302" name="Line 94"/>
            <p:cNvSpPr>
              <a:spLocks noChangeShapeType="1"/>
            </p:cNvSpPr>
            <p:nvPr/>
          </p:nvSpPr>
          <p:spPr bwMode="auto">
            <a:xfrm>
              <a:off x="3792" y="3566"/>
              <a:ext cx="128"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0303" name="Line 95"/>
            <p:cNvSpPr>
              <a:spLocks noChangeShapeType="1"/>
            </p:cNvSpPr>
            <p:nvPr/>
          </p:nvSpPr>
          <p:spPr bwMode="auto">
            <a:xfrm>
              <a:off x="3792" y="3334"/>
              <a:ext cx="128"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0304" name="Line 96"/>
            <p:cNvSpPr>
              <a:spLocks noChangeShapeType="1"/>
            </p:cNvSpPr>
            <p:nvPr/>
          </p:nvSpPr>
          <p:spPr bwMode="auto">
            <a:xfrm>
              <a:off x="3792" y="3158"/>
              <a:ext cx="128"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0305" name="Line 97"/>
            <p:cNvSpPr>
              <a:spLocks noChangeShapeType="1"/>
            </p:cNvSpPr>
            <p:nvPr/>
          </p:nvSpPr>
          <p:spPr bwMode="auto">
            <a:xfrm>
              <a:off x="3784" y="2950"/>
              <a:ext cx="136"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0306" name="Line 98"/>
            <p:cNvSpPr>
              <a:spLocks noChangeShapeType="1"/>
            </p:cNvSpPr>
            <p:nvPr/>
          </p:nvSpPr>
          <p:spPr bwMode="auto">
            <a:xfrm>
              <a:off x="3784" y="2718"/>
              <a:ext cx="136"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0307" name="Line 99"/>
            <p:cNvSpPr>
              <a:spLocks noChangeShapeType="1"/>
            </p:cNvSpPr>
            <p:nvPr/>
          </p:nvSpPr>
          <p:spPr bwMode="auto">
            <a:xfrm>
              <a:off x="3640" y="2870"/>
              <a:ext cx="144"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0308" name="Line 100"/>
            <p:cNvSpPr>
              <a:spLocks noChangeShapeType="1"/>
            </p:cNvSpPr>
            <p:nvPr/>
          </p:nvSpPr>
          <p:spPr bwMode="auto">
            <a:xfrm>
              <a:off x="3648" y="3230"/>
              <a:ext cx="144"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0309" name="Line 101"/>
            <p:cNvSpPr>
              <a:spLocks noChangeShapeType="1"/>
            </p:cNvSpPr>
            <p:nvPr/>
          </p:nvSpPr>
          <p:spPr bwMode="auto">
            <a:xfrm>
              <a:off x="3640" y="3486"/>
              <a:ext cx="16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0310" name="Line 102"/>
            <p:cNvSpPr>
              <a:spLocks noChangeShapeType="1"/>
            </p:cNvSpPr>
            <p:nvPr/>
          </p:nvSpPr>
          <p:spPr bwMode="auto">
            <a:xfrm>
              <a:off x="3640" y="3798"/>
              <a:ext cx="28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0311" name="Line 103"/>
            <p:cNvSpPr>
              <a:spLocks noChangeShapeType="1"/>
            </p:cNvSpPr>
            <p:nvPr/>
          </p:nvSpPr>
          <p:spPr bwMode="auto">
            <a:xfrm>
              <a:off x="2696" y="2886"/>
              <a:ext cx="0" cy="336"/>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0312" name="Line 104"/>
            <p:cNvSpPr>
              <a:spLocks noChangeShapeType="1"/>
            </p:cNvSpPr>
            <p:nvPr/>
          </p:nvSpPr>
          <p:spPr bwMode="auto">
            <a:xfrm>
              <a:off x="2696" y="3438"/>
              <a:ext cx="0" cy="384"/>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0313" name="Line 105"/>
            <p:cNvSpPr>
              <a:spLocks noChangeShapeType="1"/>
            </p:cNvSpPr>
            <p:nvPr/>
          </p:nvSpPr>
          <p:spPr bwMode="auto">
            <a:xfrm>
              <a:off x="2696" y="2886"/>
              <a:ext cx="16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0314" name="Line 106"/>
            <p:cNvSpPr>
              <a:spLocks noChangeShapeType="1"/>
            </p:cNvSpPr>
            <p:nvPr/>
          </p:nvSpPr>
          <p:spPr bwMode="auto">
            <a:xfrm>
              <a:off x="2696" y="3214"/>
              <a:ext cx="16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0315" name="Line 107"/>
            <p:cNvSpPr>
              <a:spLocks noChangeShapeType="1"/>
            </p:cNvSpPr>
            <p:nvPr/>
          </p:nvSpPr>
          <p:spPr bwMode="auto">
            <a:xfrm>
              <a:off x="2696" y="3438"/>
              <a:ext cx="16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0316" name="Line 108"/>
            <p:cNvSpPr>
              <a:spLocks noChangeShapeType="1"/>
            </p:cNvSpPr>
            <p:nvPr/>
          </p:nvSpPr>
          <p:spPr bwMode="auto">
            <a:xfrm>
              <a:off x="2696" y="3806"/>
              <a:ext cx="16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0317" name="Line 109"/>
            <p:cNvSpPr>
              <a:spLocks noChangeShapeType="1"/>
            </p:cNvSpPr>
            <p:nvPr/>
          </p:nvSpPr>
          <p:spPr bwMode="auto">
            <a:xfrm>
              <a:off x="2520" y="3630"/>
              <a:ext cx="176"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0318" name="Line 110"/>
            <p:cNvSpPr>
              <a:spLocks noChangeShapeType="1"/>
            </p:cNvSpPr>
            <p:nvPr/>
          </p:nvSpPr>
          <p:spPr bwMode="auto">
            <a:xfrm>
              <a:off x="2520" y="3038"/>
              <a:ext cx="176"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0319" name="Line 111"/>
            <p:cNvSpPr>
              <a:spLocks noChangeShapeType="1"/>
            </p:cNvSpPr>
            <p:nvPr/>
          </p:nvSpPr>
          <p:spPr bwMode="auto">
            <a:xfrm>
              <a:off x="1400" y="3038"/>
              <a:ext cx="0" cy="608"/>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0320" name="Line 112"/>
            <p:cNvSpPr>
              <a:spLocks noChangeShapeType="1"/>
            </p:cNvSpPr>
            <p:nvPr/>
          </p:nvSpPr>
          <p:spPr bwMode="auto">
            <a:xfrm>
              <a:off x="1400" y="3038"/>
              <a:ext cx="12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0321" name="Line 113"/>
            <p:cNvSpPr>
              <a:spLocks noChangeShapeType="1"/>
            </p:cNvSpPr>
            <p:nvPr/>
          </p:nvSpPr>
          <p:spPr bwMode="auto">
            <a:xfrm>
              <a:off x="1400" y="3638"/>
              <a:ext cx="12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0322" name="Line 114"/>
            <p:cNvSpPr>
              <a:spLocks noChangeShapeType="1"/>
            </p:cNvSpPr>
            <p:nvPr/>
          </p:nvSpPr>
          <p:spPr bwMode="auto">
            <a:xfrm>
              <a:off x="1256" y="3342"/>
              <a:ext cx="144"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0323" name="Text Box 115"/>
            <p:cNvSpPr txBox="1">
              <a:spLocks noChangeArrowheads="1"/>
            </p:cNvSpPr>
            <p:nvPr/>
          </p:nvSpPr>
          <p:spPr bwMode="auto">
            <a:xfrm>
              <a:off x="2904" y="3694"/>
              <a:ext cx="704"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solidFill>
                    <a:srgbClr val="FF0000"/>
                  </a:solidFill>
                </a:rPr>
                <a:t>２次手段</a:t>
              </a:r>
            </a:p>
          </p:txBody>
        </p:sp>
        <p:sp>
          <p:nvSpPr>
            <p:cNvPr id="350324" name="Text Box 116"/>
            <p:cNvSpPr txBox="1">
              <a:spLocks noChangeArrowheads="1"/>
            </p:cNvSpPr>
            <p:nvPr/>
          </p:nvSpPr>
          <p:spPr bwMode="auto">
            <a:xfrm>
              <a:off x="3992" y="3694"/>
              <a:ext cx="704"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solidFill>
                    <a:srgbClr val="FF0000"/>
                  </a:solidFill>
                </a:rPr>
                <a:t>３次手段</a:t>
              </a:r>
            </a:p>
          </p:txBody>
        </p:sp>
        <p:sp>
          <p:nvSpPr>
            <p:cNvPr id="350325" name="Text Box 117"/>
            <p:cNvSpPr txBox="1">
              <a:spLocks noChangeArrowheads="1"/>
            </p:cNvSpPr>
            <p:nvPr/>
          </p:nvSpPr>
          <p:spPr bwMode="auto">
            <a:xfrm>
              <a:off x="1619" y="3740"/>
              <a:ext cx="663"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solidFill>
                    <a:srgbClr val="FF0000"/>
                  </a:solidFill>
                </a:rPr>
                <a:t>１次手段</a:t>
              </a:r>
            </a:p>
          </p:txBody>
        </p:sp>
      </p:grpSp>
      <p:sp>
        <p:nvSpPr>
          <p:cNvPr id="350326" name="Text Box 118"/>
          <p:cNvSpPr txBox="1">
            <a:spLocks noChangeArrowheads="1"/>
          </p:cNvSpPr>
          <p:nvPr/>
        </p:nvSpPr>
        <p:spPr bwMode="auto">
          <a:xfrm>
            <a:off x="7462838" y="1933575"/>
            <a:ext cx="1287462" cy="3048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solidFill>
                  <a:srgbClr val="FF0000"/>
                </a:solidFill>
              </a:rPr>
              <a:t>（重要要因①）</a:t>
            </a:r>
          </a:p>
        </p:txBody>
      </p:sp>
      <p:sp>
        <p:nvSpPr>
          <p:cNvPr id="350327" name="Text Box 119"/>
          <p:cNvSpPr txBox="1">
            <a:spLocks noChangeArrowheads="1"/>
          </p:cNvSpPr>
          <p:nvPr/>
        </p:nvSpPr>
        <p:spPr bwMode="auto">
          <a:xfrm>
            <a:off x="8405813" y="100013"/>
            <a:ext cx="7381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a:t>P</a:t>
            </a:r>
            <a:r>
              <a:rPr lang="ja-JP" altLang="en-US" sz="1600"/>
              <a:t>７６</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nodeType="clickEffect">
                                  <p:stCondLst>
                                    <p:cond delay="0"/>
                                  </p:stCondLst>
                                  <p:childTnLst>
                                    <p:set>
                                      <p:cBhvr>
                                        <p:cTn id="6" dur="1" fill="hold">
                                          <p:stCondLst>
                                            <p:cond delay="0"/>
                                          </p:stCondLst>
                                        </p:cTn>
                                        <p:tgtEl>
                                          <p:spTgt spid="350272"/>
                                        </p:tgtEl>
                                        <p:attrNameLst>
                                          <p:attrName>style.visibility</p:attrName>
                                        </p:attrNameLst>
                                      </p:cBhvr>
                                      <p:to>
                                        <p:strVal val="visible"/>
                                      </p:to>
                                    </p:set>
                                    <p:anim calcmode="lin" valueType="num">
                                      <p:cBhvr additive="base">
                                        <p:cTn id="7" dur="500" fill="hold"/>
                                        <p:tgtEl>
                                          <p:spTgt spid="350272"/>
                                        </p:tgtEl>
                                        <p:attrNameLst>
                                          <p:attrName>ppt_x</p:attrName>
                                        </p:attrNameLst>
                                      </p:cBhvr>
                                      <p:tavLst>
                                        <p:tav tm="0">
                                          <p:val>
                                            <p:strVal val="1+#ppt_w/2"/>
                                          </p:val>
                                        </p:tav>
                                        <p:tav tm="100000">
                                          <p:val>
                                            <p:strVal val="#ppt_x"/>
                                          </p:val>
                                        </p:tav>
                                      </p:tavLst>
                                    </p:anim>
                                    <p:anim calcmode="lin" valueType="num">
                                      <p:cBhvr additive="base">
                                        <p:cTn id="8" dur="500" fill="hold"/>
                                        <p:tgtEl>
                                          <p:spTgt spid="350272"/>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3" fill="hold" nodeType="clickEffect">
                                  <p:stCondLst>
                                    <p:cond delay="0"/>
                                  </p:stCondLst>
                                  <p:childTnLst>
                                    <p:set>
                                      <p:cBhvr>
                                        <p:cTn id="12" dur="1" fill="hold">
                                          <p:stCondLst>
                                            <p:cond delay="0"/>
                                          </p:stCondLst>
                                        </p:cTn>
                                        <p:tgtEl>
                                          <p:spTgt spid="350275"/>
                                        </p:tgtEl>
                                        <p:attrNameLst>
                                          <p:attrName>style.visibility</p:attrName>
                                        </p:attrNameLst>
                                      </p:cBhvr>
                                      <p:to>
                                        <p:strVal val="visible"/>
                                      </p:to>
                                    </p:set>
                                    <p:anim calcmode="lin" valueType="num">
                                      <p:cBhvr additive="base">
                                        <p:cTn id="13" dur="500" fill="hold"/>
                                        <p:tgtEl>
                                          <p:spTgt spid="350275"/>
                                        </p:tgtEl>
                                        <p:attrNameLst>
                                          <p:attrName>ppt_x</p:attrName>
                                        </p:attrNameLst>
                                      </p:cBhvr>
                                      <p:tavLst>
                                        <p:tav tm="0">
                                          <p:val>
                                            <p:strVal val="1+#ppt_w/2"/>
                                          </p:val>
                                        </p:tav>
                                        <p:tav tm="100000">
                                          <p:val>
                                            <p:strVal val="#ppt_x"/>
                                          </p:val>
                                        </p:tav>
                                      </p:tavLst>
                                    </p:anim>
                                    <p:anim calcmode="lin" valueType="num">
                                      <p:cBhvr additive="base">
                                        <p:cTn id="14" dur="500" fill="hold"/>
                                        <p:tgtEl>
                                          <p:spTgt spid="350275"/>
                                        </p:tgtEl>
                                        <p:attrNameLst>
                                          <p:attrName>ppt_y</p:attrName>
                                        </p:attrNameLst>
                                      </p:cBhvr>
                                      <p:tavLst>
                                        <p:tav tm="0">
                                          <p:val>
                                            <p:strVal val="0-#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9" fill="hold" nodeType="clickEffect">
                                  <p:stCondLst>
                                    <p:cond delay="0"/>
                                  </p:stCondLst>
                                  <p:childTnLst>
                                    <p:set>
                                      <p:cBhvr>
                                        <p:cTn id="18" dur="1" fill="hold">
                                          <p:stCondLst>
                                            <p:cond delay="0"/>
                                          </p:stCondLst>
                                        </p:cTn>
                                        <p:tgtEl>
                                          <p:spTgt spid="350278"/>
                                        </p:tgtEl>
                                        <p:attrNameLst>
                                          <p:attrName>style.visibility</p:attrName>
                                        </p:attrNameLst>
                                      </p:cBhvr>
                                      <p:to>
                                        <p:strVal val="visible"/>
                                      </p:to>
                                    </p:set>
                                    <p:anim calcmode="lin" valueType="num">
                                      <p:cBhvr additive="base">
                                        <p:cTn id="19" dur="500" fill="hold"/>
                                        <p:tgtEl>
                                          <p:spTgt spid="350278"/>
                                        </p:tgtEl>
                                        <p:attrNameLst>
                                          <p:attrName>ppt_x</p:attrName>
                                        </p:attrNameLst>
                                      </p:cBhvr>
                                      <p:tavLst>
                                        <p:tav tm="0">
                                          <p:val>
                                            <p:strVal val="0-#ppt_w/2"/>
                                          </p:val>
                                        </p:tav>
                                        <p:tav tm="100000">
                                          <p:val>
                                            <p:strVal val="#ppt_x"/>
                                          </p:val>
                                        </p:tav>
                                      </p:tavLst>
                                    </p:anim>
                                    <p:anim calcmode="lin" valueType="num">
                                      <p:cBhvr additive="base">
                                        <p:cTn id="20" dur="500" fill="hold"/>
                                        <p:tgtEl>
                                          <p:spTgt spid="35027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2259" name="Text Box 3"/>
          <p:cNvSpPr txBox="1">
            <a:spLocks noChangeArrowheads="1"/>
          </p:cNvSpPr>
          <p:nvPr/>
        </p:nvSpPr>
        <p:spPr bwMode="auto">
          <a:xfrm>
            <a:off x="2319338" y="6351588"/>
            <a:ext cx="4216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b="1"/>
              <a:t>図</a:t>
            </a:r>
            <a:r>
              <a:rPr lang="en-US" altLang="ja-JP" sz="1600" b="1"/>
              <a:t>10</a:t>
            </a:r>
            <a:r>
              <a:rPr lang="ja-JP" altLang="en-US" sz="1600" b="1"/>
              <a:t>．系統図とマトリックス図の組み合わせ</a:t>
            </a:r>
          </a:p>
        </p:txBody>
      </p:sp>
      <p:sp>
        <p:nvSpPr>
          <p:cNvPr id="352260" name="Text Box 4"/>
          <p:cNvSpPr txBox="1">
            <a:spLocks noChangeArrowheads="1"/>
          </p:cNvSpPr>
          <p:nvPr/>
        </p:nvSpPr>
        <p:spPr bwMode="auto">
          <a:xfrm>
            <a:off x="277813" y="1825625"/>
            <a:ext cx="5394325" cy="581025"/>
          </a:xfrm>
          <a:prstGeom prst="rect">
            <a:avLst/>
          </a:prstGeom>
          <a:solidFill>
            <a:srgbClr val="FF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b="1"/>
              <a:t>２）複数の実施ﾚﾍﾞﾙの手段を予想効果、実現性などから</a:t>
            </a:r>
            <a:br>
              <a:rPr lang="ja-JP" altLang="en-US" sz="1600" b="1"/>
            </a:br>
            <a:r>
              <a:rPr lang="ja-JP" altLang="en-US" sz="1600" b="1"/>
              <a:t>　　評価し、実施事項を決定する。</a:t>
            </a:r>
          </a:p>
        </p:txBody>
      </p:sp>
      <p:sp>
        <p:nvSpPr>
          <p:cNvPr id="352261" name="Text Box 5"/>
          <p:cNvSpPr txBox="1">
            <a:spLocks noChangeArrowheads="1"/>
          </p:cNvSpPr>
          <p:nvPr/>
        </p:nvSpPr>
        <p:spPr bwMode="auto">
          <a:xfrm>
            <a:off x="277813" y="1330325"/>
            <a:ext cx="5416550" cy="336550"/>
          </a:xfrm>
          <a:prstGeom prst="rect">
            <a:avLst/>
          </a:prstGeom>
          <a:solidFill>
            <a:srgbClr val="FF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b="1"/>
              <a:t>１）マトリックス図とセットにして最適手段の選定を行う。</a:t>
            </a:r>
          </a:p>
        </p:txBody>
      </p:sp>
      <p:sp>
        <p:nvSpPr>
          <p:cNvPr id="352262" name="Rectangle 6"/>
          <p:cNvSpPr>
            <a:spLocks noChangeArrowheads="1"/>
          </p:cNvSpPr>
          <p:nvPr/>
        </p:nvSpPr>
        <p:spPr bwMode="auto">
          <a:xfrm>
            <a:off x="223838" y="179388"/>
            <a:ext cx="5503862" cy="457200"/>
          </a:xfrm>
          <a:prstGeom prst="rect">
            <a:avLst/>
          </a:prstGeom>
          <a:solidFill>
            <a:srgbClr val="FFFF66"/>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a:latin typeface="HGP創英角ｺﾞｼｯｸUB" pitchFamily="50" charset="-128"/>
                <a:ea typeface="HGP創英角ｺﾞｼｯｸUB" pitchFamily="50" charset="-128"/>
              </a:rPr>
              <a:t>手順７</a:t>
            </a:r>
            <a:r>
              <a:rPr lang="en-US" altLang="ja-JP">
                <a:latin typeface="HGP創英角ｺﾞｼｯｸUB" pitchFamily="50" charset="-128"/>
                <a:ea typeface="HGP創英角ｺﾞｼｯｸUB" pitchFamily="50" charset="-128"/>
              </a:rPr>
              <a:t>.</a:t>
            </a:r>
            <a:r>
              <a:rPr lang="ja-JP" altLang="en-US">
                <a:latin typeface="HGP創英角ｺﾞｼｯｸUB" pitchFamily="50" charset="-128"/>
                <a:ea typeface="HGP創英角ｺﾞｼｯｸUB" pitchFamily="50" charset="-128"/>
              </a:rPr>
              <a:t>　最適手段の選定と結論の要約</a:t>
            </a:r>
          </a:p>
        </p:txBody>
      </p:sp>
      <p:sp>
        <p:nvSpPr>
          <p:cNvPr id="352263" name="Text Box 7"/>
          <p:cNvSpPr txBox="1">
            <a:spLocks noChangeArrowheads="1"/>
          </p:cNvSpPr>
          <p:nvPr/>
        </p:nvSpPr>
        <p:spPr bwMode="auto">
          <a:xfrm>
            <a:off x="442913" y="5991225"/>
            <a:ext cx="1774825" cy="668338"/>
          </a:xfrm>
          <a:prstGeom prst="rect">
            <a:avLst/>
          </a:prstGeom>
          <a:noFill/>
          <a:ln w="12700" cap="rnd">
            <a:solidFill>
              <a:schemeClr val="tx1"/>
            </a:solidFill>
            <a:prstDash val="sysDot"/>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b="1"/>
              <a:t>制約条件</a:t>
            </a:r>
            <a:r>
              <a:rPr lang="ja-JP" altLang="en-US" sz="1000" b="1"/>
              <a:t/>
            </a:r>
            <a:br>
              <a:rPr lang="ja-JP" altLang="en-US" sz="1000" b="1"/>
            </a:br>
            <a:r>
              <a:rPr lang="ja-JP" altLang="en-US" sz="1000" b="1"/>
              <a:t>１．投資額を最小限にする</a:t>
            </a:r>
          </a:p>
          <a:p>
            <a:pPr>
              <a:spcBef>
                <a:spcPct val="50000"/>
              </a:spcBef>
            </a:pPr>
            <a:r>
              <a:rPr lang="ja-JP" altLang="en-US" sz="1000" b="1"/>
              <a:t>２．食事時間を変えない</a:t>
            </a:r>
          </a:p>
        </p:txBody>
      </p:sp>
      <p:sp>
        <p:nvSpPr>
          <p:cNvPr id="352264" name="Line 8"/>
          <p:cNvSpPr>
            <a:spLocks noChangeShapeType="1"/>
          </p:cNvSpPr>
          <p:nvPr/>
        </p:nvSpPr>
        <p:spPr bwMode="auto">
          <a:xfrm>
            <a:off x="3895725" y="5815013"/>
            <a:ext cx="4973638" cy="12700"/>
          </a:xfrm>
          <a:prstGeom prst="line">
            <a:avLst/>
          </a:prstGeom>
          <a:noFill/>
          <a:ln w="25400">
            <a:solidFill>
              <a:srgbClr val="FF0000"/>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352265" name="Group 9"/>
          <p:cNvGrpSpPr>
            <a:grpSpLocks/>
          </p:cNvGrpSpPr>
          <p:nvPr/>
        </p:nvGrpSpPr>
        <p:grpSpPr bwMode="auto">
          <a:xfrm>
            <a:off x="5895975" y="1111250"/>
            <a:ext cx="2989263" cy="4994275"/>
            <a:chOff x="3714" y="700"/>
            <a:chExt cx="1883" cy="3146"/>
          </a:xfrm>
        </p:grpSpPr>
        <p:sp>
          <p:nvSpPr>
            <p:cNvPr id="352266" name="Text Box 10"/>
            <p:cNvSpPr txBox="1">
              <a:spLocks noChangeArrowheads="1"/>
            </p:cNvSpPr>
            <p:nvPr/>
          </p:nvSpPr>
          <p:spPr bwMode="auto">
            <a:xfrm>
              <a:off x="3806" y="700"/>
              <a:ext cx="1517"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得点＝①</a:t>
              </a:r>
              <a:r>
                <a:rPr lang="en-US" altLang="ja-JP" sz="1400" b="1"/>
                <a:t>×②×③×④</a:t>
              </a:r>
            </a:p>
          </p:txBody>
        </p:sp>
        <p:sp>
          <p:nvSpPr>
            <p:cNvPr id="352267" name="Rectangle 11"/>
            <p:cNvSpPr>
              <a:spLocks noChangeArrowheads="1"/>
            </p:cNvSpPr>
            <p:nvPr/>
          </p:nvSpPr>
          <p:spPr bwMode="auto">
            <a:xfrm>
              <a:off x="3720" y="976"/>
              <a:ext cx="1848" cy="2640"/>
            </a:xfrm>
            <a:prstGeom prst="rect">
              <a:avLst/>
            </a:prstGeom>
            <a:solidFill>
              <a:schemeClr val="bg1"/>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52268" name="Text Box 12"/>
            <p:cNvSpPr txBox="1">
              <a:spLocks noChangeArrowheads="1"/>
            </p:cNvSpPr>
            <p:nvPr/>
          </p:nvSpPr>
          <p:spPr bwMode="auto">
            <a:xfrm>
              <a:off x="3909" y="3655"/>
              <a:ext cx="899" cy="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solidFill>
                    <a:srgbClr val="FF0000"/>
                  </a:solidFill>
                </a:rPr>
                <a:t>マトリックス図</a:t>
              </a:r>
            </a:p>
          </p:txBody>
        </p:sp>
        <p:sp>
          <p:nvSpPr>
            <p:cNvPr id="352269" name="Line 13"/>
            <p:cNvSpPr>
              <a:spLocks noChangeShapeType="1"/>
            </p:cNvSpPr>
            <p:nvPr/>
          </p:nvSpPr>
          <p:spPr bwMode="auto">
            <a:xfrm>
              <a:off x="3714" y="973"/>
              <a:ext cx="0" cy="2618"/>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2270" name="Line 14"/>
            <p:cNvSpPr>
              <a:spLocks noChangeShapeType="1"/>
            </p:cNvSpPr>
            <p:nvPr/>
          </p:nvSpPr>
          <p:spPr bwMode="auto">
            <a:xfrm>
              <a:off x="3721" y="973"/>
              <a:ext cx="1841"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2271" name="Line 15"/>
            <p:cNvSpPr>
              <a:spLocks noChangeShapeType="1"/>
            </p:cNvSpPr>
            <p:nvPr/>
          </p:nvSpPr>
          <p:spPr bwMode="auto">
            <a:xfrm>
              <a:off x="4332" y="1146"/>
              <a:ext cx="0" cy="243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2272" name="Line 16"/>
            <p:cNvSpPr>
              <a:spLocks noChangeShapeType="1"/>
            </p:cNvSpPr>
            <p:nvPr/>
          </p:nvSpPr>
          <p:spPr bwMode="auto">
            <a:xfrm>
              <a:off x="4023" y="1146"/>
              <a:ext cx="0" cy="243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2273" name="Line 17"/>
            <p:cNvSpPr>
              <a:spLocks noChangeShapeType="1"/>
            </p:cNvSpPr>
            <p:nvPr/>
          </p:nvSpPr>
          <p:spPr bwMode="auto">
            <a:xfrm>
              <a:off x="4950" y="1146"/>
              <a:ext cx="0" cy="244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2274" name="Line 18"/>
            <p:cNvSpPr>
              <a:spLocks noChangeShapeType="1"/>
            </p:cNvSpPr>
            <p:nvPr/>
          </p:nvSpPr>
          <p:spPr bwMode="auto">
            <a:xfrm>
              <a:off x="4641" y="1146"/>
              <a:ext cx="0" cy="244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2275" name="Line 19"/>
            <p:cNvSpPr>
              <a:spLocks noChangeShapeType="1"/>
            </p:cNvSpPr>
            <p:nvPr/>
          </p:nvSpPr>
          <p:spPr bwMode="auto">
            <a:xfrm>
              <a:off x="5568" y="973"/>
              <a:ext cx="0" cy="2618"/>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2276" name="Line 20"/>
            <p:cNvSpPr>
              <a:spLocks noChangeShapeType="1"/>
            </p:cNvSpPr>
            <p:nvPr/>
          </p:nvSpPr>
          <p:spPr bwMode="auto">
            <a:xfrm>
              <a:off x="5259" y="1146"/>
              <a:ext cx="0" cy="2452"/>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2277" name="Line 21"/>
            <p:cNvSpPr>
              <a:spLocks noChangeShapeType="1"/>
            </p:cNvSpPr>
            <p:nvPr/>
          </p:nvSpPr>
          <p:spPr bwMode="auto">
            <a:xfrm>
              <a:off x="3714" y="1146"/>
              <a:ext cx="1854"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2278" name="Line 22"/>
            <p:cNvSpPr>
              <a:spLocks noChangeShapeType="1"/>
            </p:cNvSpPr>
            <p:nvPr/>
          </p:nvSpPr>
          <p:spPr bwMode="auto">
            <a:xfrm>
              <a:off x="3714" y="1817"/>
              <a:ext cx="1854"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2279" name="Line 23"/>
            <p:cNvSpPr>
              <a:spLocks noChangeShapeType="1"/>
            </p:cNvSpPr>
            <p:nvPr/>
          </p:nvSpPr>
          <p:spPr bwMode="auto">
            <a:xfrm>
              <a:off x="3714" y="2022"/>
              <a:ext cx="1854"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2280" name="Line 24"/>
            <p:cNvSpPr>
              <a:spLocks noChangeShapeType="1"/>
            </p:cNvSpPr>
            <p:nvPr/>
          </p:nvSpPr>
          <p:spPr bwMode="auto">
            <a:xfrm>
              <a:off x="3714" y="2222"/>
              <a:ext cx="1854"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2281" name="Line 25"/>
            <p:cNvSpPr>
              <a:spLocks noChangeShapeType="1"/>
            </p:cNvSpPr>
            <p:nvPr/>
          </p:nvSpPr>
          <p:spPr bwMode="auto">
            <a:xfrm>
              <a:off x="3714" y="2422"/>
              <a:ext cx="1854"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2282" name="Line 26"/>
            <p:cNvSpPr>
              <a:spLocks noChangeShapeType="1"/>
            </p:cNvSpPr>
            <p:nvPr/>
          </p:nvSpPr>
          <p:spPr bwMode="auto">
            <a:xfrm>
              <a:off x="3724" y="2631"/>
              <a:ext cx="1844"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2283" name="Line 27"/>
            <p:cNvSpPr>
              <a:spLocks noChangeShapeType="1"/>
            </p:cNvSpPr>
            <p:nvPr/>
          </p:nvSpPr>
          <p:spPr bwMode="auto">
            <a:xfrm>
              <a:off x="3714" y="2833"/>
              <a:ext cx="1854"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2284" name="Line 28"/>
            <p:cNvSpPr>
              <a:spLocks noChangeShapeType="1"/>
            </p:cNvSpPr>
            <p:nvPr/>
          </p:nvSpPr>
          <p:spPr bwMode="auto">
            <a:xfrm>
              <a:off x="3724" y="3042"/>
              <a:ext cx="1844"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2285" name="Line 29"/>
            <p:cNvSpPr>
              <a:spLocks noChangeShapeType="1"/>
            </p:cNvSpPr>
            <p:nvPr/>
          </p:nvSpPr>
          <p:spPr bwMode="auto">
            <a:xfrm>
              <a:off x="3714" y="3275"/>
              <a:ext cx="1854"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2286" name="Text Box 30"/>
            <p:cNvSpPr txBox="1">
              <a:spLocks noChangeArrowheads="1"/>
            </p:cNvSpPr>
            <p:nvPr/>
          </p:nvSpPr>
          <p:spPr bwMode="auto">
            <a:xfrm>
              <a:off x="4025" y="982"/>
              <a:ext cx="1194" cy="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評 価 項 目</a:t>
              </a:r>
            </a:p>
          </p:txBody>
        </p:sp>
        <p:sp>
          <p:nvSpPr>
            <p:cNvPr id="352287" name="Text Box 31"/>
            <p:cNvSpPr txBox="1">
              <a:spLocks noChangeArrowheads="1"/>
            </p:cNvSpPr>
            <p:nvPr/>
          </p:nvSpPr>
          <p:spPr bwMode="auto">
            <a:xfrm>
              <a:off x="5279" y="1172"/>
              <a:ext cx="251" cy="6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総合評価</a:t>
              </a:r>
            </a:p>
          </p:txBody>
        </p:sp>
        <p:sp>
          <p:nvSpPr>
            <p:cNvPr id="352288" name="Text Box 32"/>
            <p:cNvSpPr txBox="1">
              <a:spLocks noChangeArrowheads="1"/>
            </p:cNvSpPr>
            <p:nvPr/>
          </p:nvSpPr>
          <p:spPr bwMode="auto">
            <a:xfrm>
              <a:off x="4987" y="1166"/>
              <a:ext cx="250" cy="6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得　　点</a:t>
              </a:r>
            </a:p>
          </p:txBody>
        </p:sp>
        <p:sp>
          <p:nvSpPr>
            <p:cNvPr id="352289" name="Text Box 33"/>
            <p:cNvSpPr txBox="1">
              <a:spLocks noChangeArrowheads="1"/>
            </p:cNvSpPr>
            <p:nvPr/>
          </p:nvSpPr>
          <p:spPr bwMode="auto">
            <a:xfrm>
              <a:off x="4693" y="1166"/>
              <a:ext cx="250" cy="6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b="1"/>
                <a:t>管理容易さ</a:t>
              </a:r>
              <a:r>
                <a:rPr lang="ja-JP" altLang="en-US" sz="1400" b="1"/>
                <a:t>④</a:t>
              </a:r>
            </a:p>
          </p:txBody>
        </p:sp>
        <p:sp>
          <p:nvSpPr>
            <p:cNvPr id="352290" name="Text Box 34"/>
            <p:cNvSpPr txBox="1">
              <a:spLocks noChangeArrowheads="1"/>
            </p:cNvSpPr>
            <p:nvPr/>
          </p:nvSpPr>
          <p:spPr bwMode="auto">
            <a:xfrm>
              <a:off x="4396" y="1153"/>
              <a:ext cx="251" cy="6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経済性③</a:t>
              </a:r>
            </a:p>
          </p:txBody>
        </p:sp>
        <p:sp>
          <p:nvSpPr>
            <p:cNvPr id="352291" name="Text Box 35"/>
            <p:cNvSpPr txBox="1">
              <a:spLocks noChangeArrowheads="1"/>
            </p:cNvSpPr>
            <p:nvPr/>
          </p:nvSpPr>
          <p:spPr bwMode="auto">
            <a:xfrm>
              <a:off x="3743" y="1155"/>
              <a:ext cx="250" cy="7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予想効果①</a:t>
              </a:r>
            </a:p>
          </p:txBody>
        </p:sp>
        <p:sp>
          <p:nvSpPr>
            <p:cNvPr id="352292" name="Text Box 36"/>
            <p:cNvSpPr txBox="1">
              <a:spLocks noChangeArrowheads="1"/>
            </p:cNvSpPr>
            <p:nvPr/>
          </p:nvSpPr>
          <p:spPr bwMode="auto">
            <a:xfrm>
              <a:off x="4059" y="1157"/>
              <a:ext cx="250" cy="6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実現性②</a:t>
              </a:r>
            </a:p>
          </p:txBody>
        </p:sp>
        <p:sp>
          <p:nvSpPr>
            <p:cNvPr id="352293" name="Text Box 37"/>
            <p:cNvSpPr txBox="1">
              <a:spLocks noChangeArrowheads="1"/>
            </p:cNvSpPr>
            <p:nvPr/>
          </p:nvSpPr>
          <p:spPr bwMode="auto">
            <a:xfrm>
              <a:off x="4983" y="1815"/>
              <a:ext cx="24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９</a:t>
              </a:r>
            </a:p>
          </p:txBody>
        </p:sp>
        <p:sp>
          <p:nvSpPr>
            <p:cNvPr id="352294" name="Text Box 38"/>
            <p:cNvSpPr txBox="1">
              <a:spLocks noChangeArrowheads="1"/>
            </p:cNvSpPr>
            <p:nvPr/>
          </p:nvSpPr>
          <p:spPr bwMode="auto">
            <a:xfrm>
              <a:off x="4918" y="2024"/>
              <a:ext cx="349" cy="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４５</a:t>
              </a:r>
            </a:p>
          </p:txBody>
        </p:sp>
        <p:sp>
          <p:nvSpPr>
            <p:cNvPr id="352295" name="Text Box 39"/>
            <p:cNvSpPr txBox="1">
              <a:spLocks noChangeArrowheads="1"/>
            </p:cNvSpPr>
            <p:nvPr/>
          </p:nvSpPr>
          <p:spPr bwMode="auto">
            <a:xfrm>
              <a:off x="4928" y="2226"/>
              <a:ext cx="328"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b="1"/>
                <a:t>１３５</a:t>
              </a:r>
            </a:p>
          </p:txBody>
        </p:sp>
        <p:sp>
          <p:nvSpPr>
            <p:cNvPr id="352296" name="Text Box 40"/>
            <p:cNvSpPr txBox="1">
              <a:spLocks noChangeArrowheads="1"/>
            </p:cNvSpPr>
            <p:nvPr/>
          </p:nvSpPr>
          <p:spPr bwMode="auto">
            <a:xfrm>
              <a:off x="4930" y="2439"/>
              <a:ext cx="316" cy="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４５</a:t>
              </a:r>
            </a:p>
          </p:txBody>
        </p:sp>
        <p:sp>
          <p:nvSpPr>
            <p:cNvPr id="352297" name="Text Box 41"/>
            <p:cNvSpPr txBox="1">
              <a:spLocks noChangeArrowheads="1"/>
            </p:cNvSpPr>
            <p:nvPr/>
          </p:nvSpPr>
          <p:spPr bwMode="auto">
            <a:xfrm>
              <a:off x="4930" y="2638"/>
              <a:ext cx="327" cy="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７５</a:t>
              </a:r>
            </a:p>
          </p:txBody>
        </p:sp>
        <p:sp>
          <p:nvSpPr>
            <p:cNvPr id="352298" name="Text Box 42"/>
            <p:cNvSpPr txBox="1">
              <a:spLocks noChangeArrowheads="1"/>
            </p:cNvSpPr>
            <p:nvPr/>
          </p:nvSpPr>
          <p:spPr bwMode="auto">
            <a:xfrm>
              <a:off x="4943" y="2837"/>
              <a:ext cx="293" cy="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１５</a:t>
              </a:r>
            </a:p>
          </p:txBody>
        </p:sp>
        <p:sp>
          <p:nvSpPr>
            <p:cNvPr id="352299" name="Text Box 43"/>
            <p:cNvSpPr txBox="1">
              <a:spLocks noChangeArrowheads="1"/>
            </p:cNvSpPr>
            <p:nvPr/>
          </p:nvSpPr>
          <p:spPr bwMode="auto">
            <a:xfrm>
              <a:off x="4943" y="3050"/>
              <a:ext cx="317" cy="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４５</a:t>
              </a:r>
            </a:p>
          </p:txBody>
        </p:sp>
        <p:sp>
          <p:nvSpPr>
            <p:cNvPr id="352300" name="Text Box 44"/>
            <p:cNvSpPr txBox="1">
              <a:spLocks noChangeArrowheads="1"/>
            </p:cNvSpPr>
            <p:nvPr/>
          </p:nvSpPr>
          <p:spPr bwMode="auto">
            <a:xfrm>
              <a:off x="4951" y="3291"/>
              <a:ext cx="305" cy="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２７</a:t>
              </a:r>
            </a:p>
          </p:txBody>
        </p:sp>
        <p:sp>
          <p:nvSpPr>
            <p:cNvPr id="352301" name="Text Box 45"/>
            <p:cNvSpPr txBox="1">
              <a:spLocks noChangeArrowheads="1"/>
            </p:cNvSpPr>
            <p:nvPr/>
          </p:nvSpPr>
          <p:spPr bwMode="auto">
            <a:xfrm>
              <a:off x="5281" y="1826"/>
              <a:ext cx="254" cy="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b="1"/>
                <a:t>×</a:t>
              </a:r>
            </a:p>
          </p:txBody>
        </p:sp>
        <p:sp>
          <p:nvSpPr>
            <p:cNvPr id="352302" name="Text Box 46"/>
            <p:cNvSpPr txBox="1">
              <a:spLocks noChangeArrowheads="1"/>
            </p:cNvSpPr>
            <p:nvPr/>
          </p:nvSpPr>
          <p:spPr bwMode="auto">
            <a:xfrm>
              <a:off x="5281" y="2013"/>
              <a:ext cx="263"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b="1"/>
                <a:t>○</a:t>
              </a:r>
            </a:p>
          </p:txBody>
        </p:sp>
        <p:sp>
          <p:nvSpPr>
            <p:cNvPr id="352303" name="Text Box 47"/>
            <p:cNvSpPr txBox="1">
              <a:spLocks noChangeArrowheads="1"/>
            </p:cNvSpPr>
            <p:nvPr/>
          </p:nvSpPr>
          <p:spPr bwMode="auto">
            <a:xfrm>
              <a:off x="5286" y="2219"/>
              <a:ext cx="253"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b="1"/>
                <a:t>◎</a:t>
              </a:r>
            </a:p>
          </p:txBody>
        </p:sp>
        <p:sp>
          <p:nvSpPr>
            <p:cNvPr id="352304" name="Text Box 48"/>
            <p:cNvSpPr txBox="1">
              <a:spLocks noChangeArrowheads="1"/>
            </p:cNvSpPr>
            <p:nvPr/>
          </p:nvSpPr>
          <p:spPr bwMode="auto">
            <a:xfrm>
              <a:off x="5281" y="2638"/>
              <a:ext cx="263"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b="1"/>
                <a:t>○</a:t>
              </a:r>
            </a:p>
          </p:txBody>
        </p:sp>
        <p:sp>
          <p:nvSpPr>
            <p:cNvPr id="352305" name="Text Box 49"/>
            <p:cNvSpPr txBox="1">
              <a:spLocks noChangeArrowheads="1"/>
            </p:cNvSpPr>
            <p:nvPr/>
          </p:nvSpPr>
          <p:spPr bwMode="auto">
            <a:xfrm>
              <a:off x="5279" y="2425"/>
              <a:ext cx="253" cy="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b="1"/>
                <a:t>△</a:t>
              </a:r>
            </a:p>
          </p:txBody>
        </p:sp>
        <p:sp>
          <p:nvSpPr>
            <p:cNvPr id="352306" name="Text Box 50"/>
            <p:cNvSpPr txBox="1">
              <a:spLocks noChangeArrowheads="1"/>
            </p:cNvSpPr>
            <p:nvPr/>
          </p:nvSpPr>
          <p:spPr bwMode="auto">
            <a:xfrm>
              <a:off x="5274" y="2827"/>
              <a:ext cx="263"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b="1"/>
                <a:t>△</a:t>
              </a:r>
            </a:p>
          </p:txBody>
        </p:sp>
        <p:sp>
          <p:nvSpPr>
            <p:cNvPr id="352307" name="Text Box 51"/>
            <p:cNvSpPr txBox="1">
              <a:spLocks noChangeArrowheads="1"/>
            </p:cNvSpPr>
            <p:nvPr/>
          </p:nvSpPr>
          <p:spPr bwMode="auto">
            <a:xfrm>
              <a:off x="5281" y="3064"/>
              <a:ext cx="263"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b="1"/>
                <a:t>◎</a:t>
              </a:r>
            </a:p>
          </p:txBody>
        </p:sp>
        <p:sp>
          <p:nvSpPr>
            <p:cNvPr id="352308" name="Text Box 52"/>
            <p:cNvSpPr txBox="1">
              <a:spLocks noChangeArrowheads="1"/>
            </p:cNvSpPr>
            <p:nvPr/>
          </p:nvSpPr>
          <p:spPr bwMode="auto">
            <a:xfrm>
              <a:off x="5279" y="3271"/>
              <a:ext cx="263" cy="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b="1"/>
                <a:t>△</a:t>
              </a:r>
            </a:p>
          </p:txBody>
        </p:sp>
        <p:sp>
          <p:nvSpPr>
            <p:cNvPr id="352309" name="Text Box 53"/>
            <p:cNvSpPr txBox="1">
              <a:spLocks noChangeArrowheads="1"/>
            </p:cNvSpPr>
            <p:nvPr/>
          </p:nvSpPr>
          <p:spPr bwMode="auto">
            <a:xfrm>
              <a:off x="4033" y="1811"/>
              <a:ext cx="270" cy="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３</a:t>
              </a:r>
            </a:p>
          </p:txBody>
        </p:sp>
        <p:sp>
          <p:nvSpPr>
            <p:cNvPr id="352310" name="Text Box 54"/>
            <p:cNvSpPr txBox="1">
              <a:spLocks noChangeArrowheads="1"/>
            </p:cNvSpPr>
            <p:nvPr/>
          </p:nvSpPr>
          <p:spPr bwMode="auto">
            <a:xfrm>
              <a:off x="3721" y="2013"/>
              <a:ext cx="280" cy="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１</a:t>
              </a:r>
            </a:p>
          </p:txBody>
        </p:sp>
        <p:sp>
          <p:nvSpPr>
            <p:cNvPr id="352311" name="Text Box 55"/>
            <p:cNvSpPr txBox="1">
              <a:spLocks noChangeArrowheads="1"/>
            </p:cNvSpPr>
            <p:nvPr/>
          </p:nvSpPr>
          <p:spPr bwMode="auto">
            <a:xfrm>
              <a:off x="3721" y="2219"/>
              <a:ext cx="283" cy="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３</a:t>
              </a:r>
            </a:p>
          </p:txBody>
        </p:sp>
        <p:sp>
          <p:nvSpPr>
            <p:cNvPr id="352312" name="Text Box 56"/>
            <p:cNvSpPr txBox="1">
              <a:spLocks noChangeArrowheads="1"/>
            </p:cNvSpPr>
            <p:nvPr/>
          </p:nvSpPr>
          <p:spPr bwMode="auto">
            <a:xfrm>
              <a:off x="3721" y="2638"/>
              <a:ext cx="265" cy="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５</a:t>
              </a:r>
            </a:p>
          </p:txBody>
        </p:sp>
        <p:sp>
          <p:nvSpPr>
            <p:cNvPr id="352313" name="Text Box 57"/>
            <p:cNvSpPr txBox="1">
              <a:spLocks noChangeArrowheads="1"/>
            </p:cNvSpPr>
            <p:nvPr/>
          </p:nvSpPr>
          <p:spPr bwMode="auto">
            <a:xfrm>
              <a:off x="3721" y="2425"/>
              <a:ext cx="283" cy="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１</a:t>
              </a:r>
            </a:p>
          </p:txBody>
        </p:sp>
        <p:sp>
          <p:nvSpPr>
            <p:cNvPr id="352314" name="Text Box 58"/>
            <p:cNvSpPr txBox="1">
              <a:spLocks noChangeArrowheads="1"/>
            </p:cNvSpPr>
            <p:nvPr/>
          </p:nvSpPr>
          <p:spPr bwMode="auto">
            <a:xfrm>
              <a:off x="3721" y="2827"/>
              <a:ext cx="26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３</a:t>
              </a:r>
            </a:p>
          </p:txBody>
        </p:sp>
        <p:sp>
          <p:nvSpPr>
            <p:cNvPr id="352315" name="Text Box 59"/>
            <p:cNvSpPr txBox="1">
              <a:spLocks noChangeArrowheads="1"/>
            </p:cNvSpPr>
            <p:nvPr/>
          </p:nvSpPr>
          <p:spPr bwMode="auto">
            <a:xfrm>
              <a:off x="3721" y="3043"/>
              <a:ext cx="265" cy="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３</a:t>
              </a:r>
            </a:p>
          </p:txBody>
        </p:sp>
        <p:sp>
          <p:nvSpPr>
            <p:cNvPr id="352316" name="Text Box 60"/>
            <p:cNvSpPr txBox="1">
              <a:spLocks noChangeArrowheads="1"/>
            </p:cNvSpPr>
            <p:nvPr/>
          </p:nvSpPr>
          <p:spPr bwMode="auto">
            <a:xfrm>
              <a:off x="3721" y="3299"/>
              <a:ext cx="265" cy="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３</a:t>
              </a:r>
            </a:p>
          </p:txBody>
        </p:sp>
        <p:sp>
          <p:nvSpPr>
            <p:cNvPr id="352317" name="Text Box 61"/>
            <p:cNvSpPr txBox="1">
              <a:spLocks noChangeArrowheads="1"/>
            </p:cNvSpPr>
            <p:nvPr/>
          </p:nvSpPr>
          <p:spPr bwMode="auto">
            <a:xfrm>
              <a:off x="3721" y="1819"/>
              <a:ext cx="28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１</a:t>
              </a:r>
            </a:p>
          </p:txBody>
        </p:sp>
        <p:sp>
          <p:nvSpPr>
            <p:cNvPr id="352318" name="Text Box 62"/>
            <p:cNvSpPr txBox="1">
              <a:spLocks noChangeArrowheads="1"/>
            </p:cNvSpPr>
            <p:nvPr/>
          </p:nvSpPr>
          <p:spPr bwMode="auto">
            <a:xfrm>
              <a:off x="4033" y="2004"/>
              <a:ext cx="287" cy="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３</a:t>
              </a:r>
            </a:p>
          </p:txBody>
        </p:sp>
        <p:sp>
          <p:nvSpPr>
            <p:cNvPr id="352319" name="Text Box 63"/>
            <p:cNvSpPr txBox="1">
              <a:spLocks noChangeArrowheads="1"/>
            </p:cNvSpPr>
            <p:nvPr/>
          </p:nvSpPr>
          <p:spPr bwMode="auto">
            <a:xfrm>
              <a:off x="4033" y="2220"/>
              <a:ext cx="277" cy="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３</a:t>
              </a:r>
            </a:p>
          </p:txBody>
        </p:sp>
        <p:sp>
          <p:nvSpPr>
            <p:cNvPr id="352320" name="Text Box 64"/>
            <p:cNvSpPr txBox="1">
              <a:spLocks noChangeArrowheads="1"/>
            </p:cNvSpPr>
            <p:nvPr/>
          </p:nvSpPr>
          <p:spPr bwMode="auto">
            <a:xfrm>
              <a:off x="4033" y="2631"/>
              <a:ext cx="287" cy="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１</a:t>
              </a:r>
            </a:p>
          </p:txBody>
        </p:sp>
        <p:sp>
          <p:nvSpPr>
            <p:cNvPr id="352321" name="Text Box 65"/>
            <p:cNvSpPr txBox="1">
              <a:spLocks noChangeArrowheads="1"/>
            </p:cNvSpPr>
            <p:nvPr/>
          </p:nvSpPr>
          <p:spPr bwMode="auto">
            <a:xfrm>
              <a:off x="4033" y="2416"/>
              <a:ext cx="292" cy="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５</a:t>
              </a:r>
            </a:p>
          </p:txBody>
        </p:sp>
        <p:sp>
          <p:nvSpPr>
            <p:cNvPr id="352322" name="Text Box 66"/>
            <p:cNvSpPr txBox="1">
              <a:spLocks noChangeArrowheads="1"/>
            </p:cNvSpPr>
            <p:nvPr/>
          </p:nvSpPr>
          <p:spPr bwMode="auto">
            <a:xfrm>
              <a:off x="4033" y="2822"/>
              <a:ext cx="279" cy="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１</a:t>
              </a:r>
            </a:p>
          </p:txBody>
        </p:sp>
        <p:sp>
          <p:nvSpPr>
            <p:cNvPr id="352323" name="Text Box 67"/>
            <p:cNvSpPr txBox="1">
              <a:spLocks noChangeArrowheads="1"/>
            </p:cNvSpPr>
            <p:nvPr/>
          </p:nvSpPr>
          <p:spPr bwMode="auto">
            <a:xfrm>
              <a:off x="4033" y="3057"/>
              <a:ext cx="26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３</a:t>
              </a:r>
            </a:p>
          </p:txBody>
        </p:sp>
        <p:sp>
          <p:nvSpPr>
            <p:cNvPr id="352324" name="Text Box 68"/>
            <p:cNvSpPr txBox="1">
              <a:spLocks noChangeArrowheads="1"/>
            </p:cNvSpPr>
            <p:nvPr/>
          </p:nvSpPr>
          <p:spPr bwMode="auto">
            <a:xfrm>
              <a:off x="4033" y="3292"/>
              <a:ext cx="265" cy="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３</a:t>
              </a:r>
            </a:p>
          </p:txBody>
        </p:sp>
        <p:sp>
          <p:nvSpPr>
            <p:cNvPr id="352325" name="Text Box 69"/>
            <p:cNvSpPr txBox="1">
              <a:spLocks noChangeArrowheads="1"/>
            </p:cNvSpPr>
            <p:nvPr/>
          </p:nvSpPr>
          <p:spPr bwMode="auto">
            <a:xfrm>
              <a:off x="4339" y="1826"/>
              <a:ext cx="255" cy="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３</a:t>
              </a:r>
            </a:p>
          </p:txBody>
        </p:sp>
        <p:sp>
          <p:nvSpPr>
            <p:cNvPr id="352326" name="Text Box 70"/>
            <p:cNvSpPr txBox="1">
              <a:spLocks noChangeArrowheads="1"/>
            </p:cNvSpPr>
            <p:nvPr/>
          </p:nvSpPr>
          <p:spPr bwMode="auto">
            <a:xfrm>
              <a:off x="4339" y="2013"/>
              <a:ext cx="265" cy="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３</a:t>
              </a:r>
            </a:p>
          </p:txBody>
        </p:sp>
        <p:sp>
          <p:nvSpPr>
            <p:cNvPr id="352327" name="Text Box 71"/>
            <p:cNvSpPr txBox="1">
              <a:spLocks noChangeArrowheads="1"/>
            </p:cNvSpPr>
            <p:nvPr/>
          </p:nvSpPr>
          <p:spPr bwMode="auto">
            <a:xfrm>
              <a:off x="4339" y="2219"/>
              <a:ext cx="253" cy="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３</a:t>
              </a:r>
            </a:p>
          </p:txBody>
        </p:sp>
        <p:sp>
          <p:nvSpPr>
            <p:cNvPr id="352328" name="Text Box 72"/>
            <p:cNvSpPr txBox="1">
              <a:spLocks noChangeArrowheads="1"/>
            </p:cNvSpPr>
            <p:nvPr/>
          </p:nvSpPr>
          <p:spPr bwMode="auto">
            <a:xfrm>
              <a:off x="4339" y="2638"/>
              <a:ext cx="265" cy="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５</a:t>
              </a:r>
            </a:p>
          </p:txBody>
        </p:sp>
        <p:sp>
          <p:nvSpPr>
            <p:cNvPr id="352329" name="Text Box 73"/>
            <p:cNvSpPr txBox="1">
              <a:spLocks noChangeArrowheads="1"/>
            </p:cNvSpPr>
            <p:nvPr/>
          </p:nvSpPr>
          <p:spPr bwMode="auto">
            <a:xfrm>
              <a:off x="4339" y="2425"/>
              <a:ext cx="254" cy="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３</a:t>
              </a:r>
            </a:p>
          </p:txBody>
        </p:sp>
        <p:sp>
          <p:nvSpPr>
            <p:cNvPr id="352330" name="Text Box 74"/>
            <p:cNvSpPr txBox="1">
              <a:spLocks noChangeArrowheads="1"/>
            </p:cNvSpPr>
            <p:nvPr/>
          </p:nvSpPr>
          <p:spPr bwMode="auto">
            <a:xfrm>
              <a:off x="4339" y="2827"/>
              <a:ext cx="26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１</a:t>
              </a:r>
            </a:p>
          </p:txBody>
        </p:sp>
        <p:sp>
          <p:nvSpPr>
            <p:cNvPr id="352331" name="Text Box 75"/>
            <p:cNvSpPr txBox="1">
              <a:spLocks noChangeArrowheads="1"/>
            </p:cNvSpPr>
            <p:nvPr/>
          </p:nvSpPr>
          <p:spPr bwMode="auto">
            <a:xfrm>
              <a:off x="4339" y="3043"/>
              <a:ext cx="265" cy="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１</a:t>
              </a:r>
            </a:p>
          </p:txBody>
        </p:sp>
        <p:sp>
          <p:nvSpPr>
            <p:cNvPr id="352332" name="Text Box 76"/>
            <p:cNvSpPr txBox="1">
              <a:spLocks noChangeArrowheads="1"/>
            </p:cNvSpPr>
            <p:nvPr/>
          </p:nvSpPr>
          <p:spPr bwMode="auto">
            <a:xfrm>
              <a:off x="4339" y="3299"/>
              <a:ext cx="265" cy="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１</a:t>
              </a:r>
            </a:p>
          </p:txBody>
        </p:sp>
        <p:sp>
          <p:nvSpPr>
            <p:cNvPr id="352333" name="Text Box 77"/>
            <p:cNvSpPr txBox="1">
              <a:spLocks noChangeArrowheads="1"/>
            </p:cNvSpPr>
            <p:nvPr/>
          </p:nvSpPr>
          <p:spPr bwMode="auto">
            <a:xfrm>
              <a:off x="4649" y="1819"/>
              <a:ext cx="258"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１</a:t>
              </a:r>
            </a:p>
          </p:txBody>
        </p:sp>
        <p:sp>
          <p:nvSpPr>
            <p:cNvPr id="352334" name="Text Box 78"/>
            <p:cNvSpPr txBox="1">
              <a:spLocks noChangeArrowheads="1"/>
            </p:cNvSpPr>
            <p:nvPr/>
          </p:nvSpPr>
          <p:spPr bwMode="auto">
            <a:xfrm>
              <a:off x="4649" y="2004"/>
              <a:ext cx="268" cy="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５</a:t>
              </a:r>
            </a:p>
          </p:txBody>
        </p:sp>
        <p:sp>
          <p:nvSpPr>
            <p:cNvPr id="352335" name="Text Box 79"/>
            <p:cNvSpPr txBox="1">
              <a:spLocks noChangeArrowheads="1"/>
            </p:cNvSpPr>
            <p:nvPr/>
          </p:nvSpPr>
          <p:spPr bwMode="auto">
            <a:xfrm>
              <a:off x="4649" y="2213"/>
              <a:ext cx="258" cy="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５</a:t>
              </a:r>
            </a:p>
          </p:txBody>
        </p:sp>
        <p:sp>
          <p:nvSpPr>
            <p:cNvPr id="352336" name="Text Box 80"/>
            <p:cNvSpPr txBox="1">
              <a:spLocks noChangeArrowheads="1"/>
            </p:cNvSpPr>
            <p:nvPr/>
          </p:nvSpPr>
          <p:spPr bwMode="auto">
            <a:xfrm>
              <a:off x="4649" y="2631"/>
              <a:ext cx="268" cy="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３</a:t>
              </a:r>
            </a:p>
          </p:txBody>
        </p:sp>
        <p:sp>
          <p:nvSpPr>
            <p:cNvPr id="352337" name="Text Box 81"/>
            <p:cNvSpPr txBox="1">
              <a:spLocks noChangeArrowheads="1"/>
            </p:cNvSpPr>
            <p:nvPr/>
          </p:nvSpPr>
          <p:spPr bwMode="auto">
            <a:xfrm>
              <a:off x="4649" y="2416"/>
              <a:ext cx="255" cy="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３</a:t>
              </a:r>
            </a:p>
          </p:txBody>
        </p:sp>
        <p:sp>
          <p:nvSpPr>
            <p:cNvPr id="352338" name="Text Box 82"/>
            <p:cNvSpPr txBox="1">
              <a:spLocks noChangeArrowheads="1"/>
            </p:cNvSpPr>
            <p:nvPr/>
          </p:nvSpPr>
          <p:spPr bwMode="auto">
            <a:xfrm>
              <a:off x="4649" y="2836"/>
              <a:ext cx="268" cy="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５</a:t>
              </a:r>
            </a:p>
          </p:txBody>
        </p:sp>
        <p:sp>
          <p:nvSpPr>
            <p:cNvPr id="352339" name="Text Box 83"/>
            <p:cNvSpPr txBox="1">
              <a:spLocks noChangeArrowheads="1"/>
            </p:cNvSpPr>
            <p:nvPr/>
          </p:nvSpPr>
          <p:spPr bwMode="auto">
            <a:xfrm>
              <a:off x="4649" y="3063"/>
              <a:ext cx="268" cy="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５</a:t>
              </a:r>
            </a:p>
          </p:txBody>
        </p:sp>
        <p:sp>
          <p:nvSpPr>
            <p:cNvPr id="352340" name="Text Box 84"/>
            <p:cNvSpPr txBox="1">
              <a:spLocks noChangeArrowheads="1"/>
            </p:cNvSpPr>
            <p:nvPr/>
          </p:nvSpPr>
          <p:spPr bwMode="auto">
            <a:xfrm>
              <a:off x="4649" y="3271"/>
              <a:ext cx="268" cy="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３</a:t>
              </a:r>
            </a:p>
          </p:txBody>
        </p:sp>
        <p:sp>
          <p:nvSpPr>
            <p:cNvPr id="352341" name="Line 85"/>
            <p:cNvSpPr>
              <a:spLocks noChangeShapeType="1"/>
            </p:cNvSpPr>
            <p:nvPr/>
          </p:nvSpPr>
          <p:spPr bwMode="auto">
            <a:xfrm flipV="1">
              <a:off x="5597" y="3591"/>
              <a:ext cx="0" cy="93"/>
            </a:xfrm>
            <a:prstGeom prst="line">
              <a:avLst/>
            </a:prstGeom>
            <a:noFill/>
            <a:ln w="25400">
              <a:solidFill>
                <a:srgbClr val="FF0000"/>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2342" name="Line 86"/>
            <p:cNvSpPr>
              <a:spLocks noChangeShapeType="1"/>
            </p:cNvSpPr>
            <p:nvPr/>
          </p:nvSpPr>
          <p:spPr bwMode="auto">
            <a:xfrm>
              <a:off x="3716" y="3489"/>
              <a:ext cx="1843"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352343" name="Group 87"/>
          <p:cNvGrpSpPr>
            <a:grpSpLocks/>
          </p:cNvGrpSpPr>
          <p:nvPr/>
        </p:nvGrpSpPr>
        <p:grpSpPr bwMode="auto">
          <a:xfrm>
            <a:off x="155575" y="2874963"/>
            <a:ext cx="5700713" cy="3033712"/>
            <a:chOff x="98" y="1811"/>
            <a:chExt cx="3591" cy="1911"/>
          </a:xfrm>
        </p:grpSpPr>
        <p:sp>
          <p:nvSpPr>
            <p:cNvPr id="352344" name="Line 88"/>
            <p:cNvSpPr>
              <a:spLocks noChangeShapeType="1"/>
            </p:cNvSpPr>
            <p:nvPr/>
          </p:nvSpPr>
          <p:spPr bwMode="auto">
            <a:xfrm>
              <a:off x="441" y="2374"/>
              <a:ext cx="0" cy="1348"/>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2345" name="Text Box 89"/>
            <p:cNvSpPr txBox="1">
              <a:spLocks noChangeArrowheads="1"/>
            </p:cNvSpPr>
            <p:nvPr/>
          </p:nvSpPr>
          <p:spPr bwMode="auto">
            <a:xfrm>
              <a:off x="98" y="2360"/>
              <a:ext cx="275" cy="1356"/>
            </a:xfrm>
            <a:prstGeom prst="rect">
              <a:avLst/>
            </a:prstGeom>
            <a:solidFill>
              <a:schemeClr val="bg1"/>
            </a:solidFill>
            <a:ln w="38100" cmpd="dbl">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混雑しない食堂にする</a:t>
              </a:r>
            </a:p>
          </p:txBody>
        </p:sp>
        <p:sp>
          <p:nvSpPr>
            <p:cNvPr id="352346" name="Text Box 90"/>
            <p:cNvSpPr txBox="1">
              <a:spLocks noChangeArrowheads="1"/>
            </p:cNvSpPr>
            <p:nvPr/>
          </p:nvSpPr>
          <p:spPr bwMode="auto">
            <a:xfrm>
              <a:off x="518" y="2170"/>
              <a:ext cx="657" cy="602"/>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t>入り口側の流れをｽﾑｰｽﾞにする</a:t>
              </a:r>
            </a:p>
          </p:txBody>
        </p:sp>
        <p:sp>
          <p:nvSpPr>
            <p:cNvPr id="352347" name="Text Box 91"/>
            <p:cNvSpPr txBox="1">
              <a:spLocks noChangeArrowheads="1"/>
            </p:cNvSpPr>
            <p:nvPr/>
          </p:nvSpPr>
          <p:spPr bwMode="auto">
            <a:xfrm>
              <a:off x="1316" y="1886"/>
              <a:ext cx="983" cy="296"/>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b="1"/>
                <a:t>並びが通路にはみ出ないようにする</a:t>
              </a:r>
            </a:p>
          </p:txBody>
        </p:sp>
        <p:sp>
          <p:nvSpPr>
            <p:cNvPr id="352348" name="Text Box 92"/>
            <p:cNvSpPr txBox="1">
              <a:spLocks noChangeArrowheads="1"/>
            </p:cNvSpPr>
            <p:nvPr/>
          </p:nvSpPr>
          <p:spPr bwMode="auto">
            <a:xfrm>
              <a:off x="2475" y="2023"/>
              <a:ext cx="1211" cy="18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b="1"/>
                <a:t>ｸﾛｽしない順路設定</a:t>
              </a:r>
            </a:p>
          </p:txBody>
        </p:sp>
        <p:sp>
          <p:nvSpPr>
            <p:cNvPr id="352349" name="Text Box 93"/>
            <p:cNvSpPr txBox="1">
              <a:spLocks noChangeArrowheads="1"/>
            </p:cNvSpPr>
            <p:nvPr/>
          </p:nvSpPr>
          <p:spPr bwMode="auto">
            <a:xfrm>
              <a:off x="2475" y="1811"/>
              <a:ext cx="1213" cy="181"/>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b="1"/>
                <a:t>人気を想定した順路設定</a:t>
              </a:r>
            </a:p>
          </p:txBody>
        </p:sp>
        <p:sp>
          <p:nvSpPr>
            <p:cNvPr id="352350" name="Line 94"/>
            <p:cNvSpPr>
              <a:spLocks noChangeShapeType="1"/>
            </p:cNvSpPr>
            <p:nvPr/>
          </p:nvSpPr>
          <p:spPr bwMode="auto">
            <a:xfrm>
              <a:off x="449" y="2375"/>
              <a:ext cx="7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2351" name="Line 95"/>
            <p:cNvSpPr>
              <a:spLocks noChangeShapeType="1"/>
            </p:cNvSpPr>
            <p:nvPr/>
          </p:nvSpPr>
          <p:spPr bwMode="auto">
            <a:xfrm flipV="1">
              <a:off x="388" y="3224"/>
              <a:ext cx="126"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2352" name="Line 96"/>
            <p:cNvSpPr>
              <a:spLocks noChangeShapeType="1"/>
            </p:cNvSpPr>
            <p:nvPr/>
          </p:nvSpPr>
          <p:spPr bwMode="auto">
            <a:xfrm>
              <a:off x="1175" y="2383"/>
              <a:ext cx="146"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2353" name="Line 97"/>
            <p:cNvSpPr>
              <a:spLocks noChangeShapeType="1"/>
            </p:cNvSpPr>
            <p:nvPr/>
          </p:nvSpPr>
          <p:spPr bwMode="auto">
            <a:xfrm>
              <a:off x="2396" y="1891"/>
              <a:ext cx="87"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2354" name="Line 98"/>
            <p:cNvSpPr>
              <a:spLocks noChangeShapeType="1"/>
            </p:cNvSpPr>
            <p:nvPr/>
          </p:nvSpPr>
          <p:spPr bwMode="auto">
            <a:xfrm>
              <a:off x="2405" y="2104"/>
              <a:ext cx="58"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2355" name="Line 99"/>
            <p:cNvSpPr>
              <a:spLocks noChangeShapeType="1"/>
            </p:cNvSpPr>
            <p:nvPr/>
          </p:nvSpPr>
          <p:spPr bwMode="auto">
            <a:xfrm>
              <a:off x="2396" y="1900"/>
              <a:ext cx="0" cy="378"/>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2356" name="Text Box 100"/>
            <p:cNvSpPr txBox="1">
              <a:spLocks noChangeArrowheads="1"/>
            </p:cNvSpPr>
            <p:nvPr/>
          </p:nvSpPr>
          <p:spPr bwMode="auto">
            <a:xfrm>
              <a:off x="518" y="3015"/>
              <a:ext cx="657" cy="468"/>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t>ｽﾍﾟｰｽの活用を見直しする</a:t>
              </a:r>
            </a:p>
          </p:txBody>
        </p:sp>
        <p:sp>
          <p:nvSpPr>
            <p:cNvPr id="352357" name="Line 101"/>
            <p:cNvSpPr>
              <a:spLocks noChangeShapeType="1"/>
            </p:cNvSpPr>
            <p:nvPr/>
          </p:nvSpPr>
          <p:spPr bwMode="auto">
            <a:xfrm>
              <a:off x="1237" y="2023"/>
              <a:ext cx="0" cy="677"/>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2358" name="Line 102"/>
            <p:cNvSpPr>
              <a:spLocks noChangeShapeType="1"/>
            </p:cNvSpPr>
            <p:nvPr/>
          </p:nvSpPr>
          <p:spPr bwMode="auto">
            <a:xfrm>
              <a:off x="2298" y="2103"/>
              <a:ext cx="103"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2359" name="Text Box 103"/>
            <p:cNvSpPr txBox="1">
              <a:spLocks noChangeArrowheads="1"/>
            </p:cNvSpPr>
            <p:nvPr/>
          </p:nvSpPr>
          <p:spPr bwMode="auto">
            <a:xfrm>
              <a:off x="1316" y="2209"/>
              <a:ext cx="982" cy="295"/>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b="1"/>
                <a:t>流れを止める要因を排除する</a:t>
              </a:r>
            </a:p>
          </p:txBody>
        </p:sp>
        <p:sp>
          <p:nvSpPr>
            <p:cNvPr id="352360" name="Text Box 104"/>
            <p:cNvSpPr txBox="1">
              <a:spLocks noChangeArrowheads="1"/>
            </p:cNvSpPr>
            <p:nvPr/>
          </p:nvSpPr>
          <p:spPr bwMode="auto">
            <a:xfrm>
              <a:off x="2475" y="2227"/>
              <a:ext cx="1207" cy="18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b="1"/>
                <a:t>うまく流れるﾚｲｱｳﾄ見直し</a:t>
              </a:r>
            </a:p>
          </p:txBody>
        </p:sp>
        <p:sp>
          <p:nvSpPr>
            <p:cNvPr id="352361" name="Text Box 105"/>
            <p:cNvSpPr txBox="1">
              <a:spLocks noChangeArrowheads="1"/>
            </p:cNvSpPr>
            <p:nvPr/>
          </p:nvSpPr>
          <p:spPr bwMode="auto">
            <a:xfrm>
              <a:off x="2475" y="2435"/>
              <a:ext cx="1207" cy="18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b="1"/>
                <a:t>箸等の部品必要量設置</a:t>
              </a:r>
            </a:p>
          </p:txBody>
        </p:sp>
        <p:sp>
          <p:nvSpPr>
            <p:cNvPr id="352362" name="Text Box 106"/>
            <p:cNvSpPr txBox="1">
              <a:spLocks noChangeArrowheads="1"/>
            </p:cNvSpPr>
            <p:nvPr/>
          </p:nvSpPr>
          <p:spPr bwMode="auto">
            <a:xfrm>
              <a:off x="2475" y="2643"/>
              <a:ext cx="1214" cy="18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b="1"/>
                <a:t>休憩時間の時間差設定</a:t>
              </a:r>
            </a:p>
          </p:txBody>
        </p:sp>
        <p:sp>
          <p:nvSpPr>
            <p:cNvPr id="352363" name="Line 107"/>
            <p:cNvSpPr>
              <a:spLocks noChangeShapeType="1"/>
            </p:cNvSpPr>
            <p:nvPr/>
          </p:nvSpPr>
          <p:spPr bwMode="auto">
            <a:xfrm flipV="1">
              <a:off x="1243" y="2692"/>
              <a:ext cx="9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2364" name="Text Box 108"/>
            <p:cNvSpPr txBox="1">
              <a:spLocks noChangeArrowheads="1"/>
            </p:cNvSpPr>
            <p:nvPr/>
          </p:nvSpPr>
          <p:spPr bwMode="auto">
            <a:xfrm>
              <a:off x="1316" y="2881"/>
              <a:ext cx="973" cy="18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b="1"/>
                <a:t>ｽﾍﾟｰｽを増やす</a:t>
              </a:r>
            </a:p>
          </p:txBody>
        </p:sp>
        <p:sp>
          <p:nvSpPr>
            <p:cNvPr id="352365" name="Text Box 109"/>
            <p:cNvSpPr txBox="1">
              <a:spLocks noChangeArrowheads="1"/>
            </p:cNvSpPr>
            <p:nvPr/>
          </p:nvSpPr>
          <p:spPr bwMode="auto">
            <a:xfrm>
              <a:off x="1316" y="3088"/>
              <a:ext cx="969" cy="18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b="1"/>
                <a:t>机・椅子を増やす</a:t>
              </a:r>
            </a:p>
          </p:txBody>
        </p:sp>
        <p:sp>
          <p:nvSpPr>
            <p:cNvPr id="352366" name="Text Box 110"/>
            <p:cNvSpPr txBox="1">
              <a:spLocks noChangeArrowheads="1"/>
            </p:cNvSpPr>
            <p:nvPr/>
          </p:nvSpPr>
          <p:spPr bwMode="auto">
            <a:xfrm>
              <a:off x="2475" y="2853"/>
              <a:ext cx="1204" cy="18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b="1"/>
                <a:t>隣の倉庫を移転</a:t>
              </a:r>
            </a:p>
          </p:txBody>
        </p:sp>
        <p:sp>
          <p:nvSpPr>
            <p:cNvPr id="352367" name="Text Box 111"/>
            <p:cNvSpPr txBox="1">
              <a:spLocks noChangeArrowheads="1"/>
            </p:cNvSpPr>
            <p:nvPr/>
          </p:nvSpPr>
          <p:spPr bwMode="auto">
            <a:xfrm>
              <a:off x="2475" y="3083"/>
              <a:ext cx="1204" cy="18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b="1"/>
                <a:t>机・椅子のｻｲｽﾞ見直し</a:t>
              </a:r>
            </a:p>
          </p:txBody>
        </p:sp>
        <p:sp>
          <p:nvSpPr>
            <p:cNvPr id="352368" name="Text Box 112"/>
            <p:cNvSpPr txBox="1">
              <a:spLocks noChangeArrowheads="1"/>
            </p:cNvSpPr>
            <p:nvPr/>
          </p:nvSpPr>
          <p:spPr bwMode="auto">
            <a:xfrm>
              <a:off x="2475" y="3292"/>
              <a:ext cx="1206" cy="18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b="1"/>
                <a:t>ｶｳﾝﾀｰ、二人用の導入</a:t>
              </a:r>
            </a:p>
          </p:txBody>
        </p:sp>
        <p:sp>
          <p:nvSpPr>
            <p:cNvPr id="352369" name="Text Box 113"/>
            <p:cNvSpPr txBox="1">
              <a:spLocks noChangeArrowheads="1"/>
            </p:cNvSpPr>
            <p:nvPr/>
          </p:nvSpPr>
          <p:spPr bwMode="auto">
            <a:xfrm>
              <a:off x="1316" y="2541"/>
              <a:ext cx="974" cy="296"/>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b="1"/>
                <a:t>一度に人がこないようにする</a:t>
              </a:r>
            </a:p>
          </p:txBody>
        </p:sp>
        <p:sp>
          <p:nvSpPr>
            <p:cNvPr id="352370" name="Text Box 114"/>
            <p:cNvSpPr txBox="1">
              <a:spLocks noChangeArrowheads="1"/>
            </p:cNvSpPr>
            <p:nvPr/>
          </p:nvSpPr>
          <p:spPr bwMode="auto">
            <a:xfrm>
              <a:off x="1316" y="3306"/>
              <a:ext cx="974" cy="296"/>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b="1"/>
                <a:t>ﾆｰｽﾞに合せた備品の採用</a:t>
              </a:r>
            </a:p>
          </p:txBody>
        </p:sp>
        <p:sp>
          <p:nvSpPr>
            <p:cNvPr id="352371" name="Line 115"/>
            <p:cNvSpPr>
              <a:spLocks noChangeShapeType="1"/>
            </p:cNvSpPr>
            <p:nvPr/>
          </p:nvSpPr>
          <p:spPr bwMode="auto">
            <a:xfrm>
              <a:off x="2398" y="2343"/>
              <a:ext cx="0" cy="167"/>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2372" name="Line 116"/>
            <p:cNvSpPr>
              <a:spLocks noChangeShapeType="1"/>
            </p:cNvSpPr>
            <p:nvPr/>
          </p:nvSpPr>
          <p:spPr bwMode="auto">
            <a:xfrm>
              <a:off x="2396" y="2284"/>
              <a:ext cx="87"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2373" name="Line 117"/>
            <p:cNvSpPr>
              <a:spLocks noChangeShapeType="1"/>
            </p:cNvSpPr>
            <p:nvPr/>
          </p:nvSpPr>
          <p:spPr bwMode="auto">
            <a:xfrm>
              <a:off x="2405" y="2342"/>
              <a:ext cx="72"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2374" name="Line 118"/>
            <p:cNvSpPr>
              <a:spLocks noChangeShapeType="1"/>
            </p:cNvSpPr>
            <p:nvPr/>
          </p:nvSpPr>
          <p:spPr bwMode="auto">
            <a:xfrm>
              <a:off x="2308" y="2437"/>
              <a:ext cx="95"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2375" name="Line 119"/>
            <p:cNvSpPr>
              <a:spLocks noChangeShapeType="1"/>
            </p:cNvSpPr>
            <p:nvPr/>
          </p:nvSpPr>
          <p:spPr bwMode="auto">
            <a:xfrm>
              <a:off x="2286" y="2947"/>
              <a:ext cx="189" cy="1"/>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2376" name="Line 120"/>
            <p:cNvSpPr>
              <a:spLocks noChangeShapeType="1"/>
            </p:cNvSpPr>
            <p:nvPr/>
          </p:nvSpPr>
          <p:spPr bwMode="auto">
            <a:xfrm>
              <a:off x="2286" y="3174"/>
              <a:ext cx="189" cy="1"/>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2377" name="Line 121"/>
            <p:cNvSpPr>
              <a:spLocks noChangeShapeType="1"/>
            </p:cNvSpPr>
            <p:nvPr/>
          </p:nvSpPr>
          <p:spPr bwMode="auto">
            <a:xfrm>
              <a:off x="2291" y="3401"/>
              <a:ext cx="189" cy="1"/>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2378" name="Line 122"/>
            <p:cNvSpPr>
              <a:spLocks noChangeShapeType="1"/>
            </p:cNvSpPr>
            <p:nvPr/>
          </p:nvSpPr>
          <p:spPr bwMode="auto">
            <a:xfrm>
              <a:off x="1246" y="2955"/>
              <a:ext cx="0" cy="726"/>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2379" name="Line 123"/>
            <p:cNvSpPr>
              <a:spLocks noChangeShapeType="1"/>
            </p:cNvSpPr>
            <p:nvPr/>
          </p:nvSpPr>
          <p:spPr bwMode="auto">
            <a:xfrm flipV="1">
              <a:off x="1243" y="2957"/>
              <a:ext cx="9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2380" name="Line 124"/>
            <p:cNvSpPr>
              <a:spLocks noChangeShapeType="1"/>
            </p:cNvSpPr>
            <p:nvPr/>
          </p:nvSpPr>
          <p:spPr bwMode="auto">
            <a:xfrm flipV="1">
              <a:off x="1243" y="3466"/>
              <a:ext cx="9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2381" name="Line 125"/>
            <p:cNvSpPr>
              <a:spLocks noChangeShapeType="1"/>
            </p:cNvSpPr>
            <p:nvPr/>
          </p:nvSpPr>
          <p:spPr bwMode="auto">
            <a:xfrm>
              <a:off x="1175" y="3167"/>
              <a:ext cx="162"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2382" name="Line 126"/>
            <p:cNvSpPr>
              <a:spLocks noChangeShapeType="1"/>
            </p:cNvSpPr>
            <p:nvPr/>
          </p:nvSpPr>
          <p:spPr bwMode="auto">
            <a:xfrm>
              <a:off x="2461" y="3523"/>
              <a:ext cx="0" cy="140"/>
            </a:xfrm>
            <a:prstGeom prst="line">
              <a:avLst/>
            </a:prstGeom>
            <a:noFill/>
            <a:ln w="25400">
              <a:solidFill>
                <a:srgbClr val="FF0000"/>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2383" name="Line 127"/>
            <p:cNvSpPr>
              <a:spLocks noChangeShapeType="1"/>
            </p:cNvSpPr>
            <p:nvPr/>
          </p:nvSpPr>
          <p:spPr bwMode="auto">
            <a:xfrm>
              <a:off x="2406" y="2515"/>
              <a:ext cx="65"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2384" name="Line 128"/>
            <p:cNvSpPr>
              <a:spLocks noChangeShapeType="1"/>
            </p:cNvSpPr>
            <p:nvPr/>
          </p:nvSpPr>
          <p:spPr bwMode="auto">
            <a:xfrm>
              <a:off x="1239" y="2019"/>
              <a:ext cx="73"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52385" name="Line 129"/>
            <p:cNvSpPr>
              <a:spLocks noChangeShapeType="1"/>
            </p:cNvSpPr>
            <p:nvPr/>
          </p:nvSpPr>
          <p:spPr bwMode="auto">
            <a:xfrm>
              <a:off x="2289" y="2727"/>
              <a:ext cx="182"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352386" name="Text Box 130"/>
          <p:cNvSpPr txBox="1">
            <a:spLocks noChangeArrowheads="1"/>
          </p:cNvSpPr>
          <p:nvPr/>
        </p:nvSpPr>
        <p:spPr bwMode="auto">
          <a:xfrm>
            <a:off x="8405813" y="100013"/>
            <a:ext cx="7381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a:t>P</a:t>
            </a:r>
            <a:r>
              <a:rPr lang="ja-JP" altLang="en-US" sz="1600"/>
              <a:t>７７</a:t>
            </a:r>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4306" name="Rectangle 2"/>
          <p:cNvSpPr>
            <a:spLocks noGrp="1" noChangeArrowheads="1"/>
          </p:cNvSpPr>
          <p:nvPr>
            <p:ph type="title"/>
          </p:nvPr>
        </p:nvSpPr>
        <p:spPr>
          <a:xfrm>
            <a:off x="309563" y="422275"/>
            <a:ext cx="7950200" cy="538163"/>
          </a:xfrm>
          <a:solidFill>
            <a:srgbClr val="FF99FF"/>
          </a:solidFill>
          <a:effectLst>
            <a:outerShdw dist="107763" dir="2700000" algn="ctr" rotWithShape="0">
              <a:schemeClr val="bg2">
                <a:alpha val="50000"/>
              </a:schemeClr>
            </a:outerShdw>
          </a:effectLst>
        </p:spPr>
        <p:txBody>
          <a:bodyPr/>
          <a:lstStyle/>
          <a:p>
            <a:r>
              <a:rPr lang="ja-JP" altLang="en-US" sz="2800">
                <a:ea typeface="HG創英角ﾎﾟｯﾌﾟ体" pitchFamily="49" charset="-128"/>
              </a:rPr>
              <a:t>４－</a:t>
            </a:r>
            <a:r>
              <a:rPr lang="en-US" altLang="ja-JP" sz="2800">
                <a:ea typeface="HG創英角ﾎﾟｯﾌﾟ体" pitchFamily="49" charset="-128"/>
              </a:rPr>
              <a:t>3</a:t>
            </a:r>
            <a:r>
              <a:rPr lang="ja-JP" altLang="en-US" sz="2800">
                <a:ea typeface="HG創英角ﾎﾟｯﾌﾟ体" pitchFamily="49" charset="-128"/>
              </a:rPr>
              <a:t>．系統図（方策展開型）作成上の注意点</a:t>
            </a:r>
          </a:p>
        </p:txBody>
      </p:sp>
      <p:grpSp>
        <p:nvGrpSpPr>
          <p:cNvPr id="354307" name="Group 3"/>
          <p:cNvGrpSpPr>
            <a:grpSpLocks/>
          </p:cNvGrpSpPr>
          <p:nvPr/>
        </p:nvGrpSpPr>
        <p:grpSpPr bwMode="auto">
          <a:xfrm>
            <a:off x="361950" y="1100138"/>
            <a:ext cx="8448675" cy="5497512"/>
            <a:chOff x="228" y="693"/>
            <a:chExt cx="5322" cy="3463"/>
          </a:xfrm>
        </p:grpSpPr>
        <p:sp>
          <p:nvSpPr>
            <p:cNvPr id="354308" name="AutoShape 4"/>
            <p:cNvSpPr>
              <a:spLocks noChangeArrowheads="1"/>
            </p:cNvSpPr>
            <p:nvPr/>
          </p:nvSpPr>
          <p:spPr bwMode="auto">
            <a:xfrm>
              <a:off x="228" y="693"/>
              <a:ext cx="5322" cy="3463"/>
            </a:xfrm>
            <a:prstGeom prst="roundRect">
              <a:avLst>
                <a:gd name="adj" fmla="val 16667"/>
              </a:avLst>
            </a:prstGeom>
            <a:solidFill>
              <a:srgbClr val="FFFF66"/>
            </a:solidFill>
            <a:ln w="12700" cap="rnd">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54309" name="Text Box 5"/>
            <p:cNvSpPr txBox="1">
              <a:spLocks noChangeArrowheads="1"/>
            </p:cNvSpPr>
            <p:nvPr/>
          </p:nvSpPr>
          <p:spPr bwMode="auto">
            <a:xfrm>
              <a:off x="522" y="830"/>
              <a:ext cx="3402" cy="250"/>
            </a:xfrm>
            <a:prstGeom prst="rect">
              <a:avLst/>
            </a:prstGeom>
            <a:solidFill>
              <a:srgbClr val="FFFF66"/>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2000">
                  <a:solidFill>
                    <a:srgbClr val="0000FF"/>
                  </a:solidFill>
                  <a:ea typeface="HG創英角ﾎﾟｯﾌﾟ体" pitchFamily="49" charset="-128"/>
                </a:rPr>
                <a:t>１）基本目的である目標値を明確にする</a:t>
              </a:r>
            </a:p>
          </p:txBody>
        </p:sp>
        <p:sp>
          <p:nvSpPr>
            <p:cNvPr id="354310" name="Text Box 6"/>
            <p:cNvSpPr txBox="1">
              <a:spLocks noChangeArrowheads="1"/>
            </p:cNvSpPr>
            <p:nvPr/>
          </p:nvSpPr>
          <p:spPr bwMode="auto">
            <a:xfrm>
              <a:off x="1083" y="1093"/>
              <a:ext cx="3083" cy="192"/>
            </a:xfrm>
            <a:prstGeom prst="rect">
              <a:avLst/>
            </a:prstGeom>
            <a:solidFill>
              <a:srgbClr val="FFFF66"/>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t>・基本目的である目標値により結果が異なってくる。</a:t>
              </a:r>
            </a:p>
          </p:txBody>
        </p:sp>
        <p:sp>
          <p:nvSpPr>
            <p:cNvPr id="354311" name="Text Box 7"/>
            <p:cNvSpPr txBox="1">
              <a:spLocks noChangeArrowheads="1"/>
            </p:cNvSpPr>
            <p:nvPr/>
          </p:nvSpPr>
          <p:spPr bwMode="auto">
            <a:xfrm>
              <a:off x="522" y="1352"/>
              <a:ext cx="3742" cy="250"/>
            </a:xfrm>
            <a:prstGeom prst="rect">
              <a:avLst/>
            </a:prstGeom>
            <a:solidFill>
              <a:srgbClr val="FFFF66"/>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2000">
                  <a:solidFill>
                    <a:srgbClr val="0000FF"/>
                  </a:solidFill>
                  <a:ea typeface="HG創英角ﾎﾟｯﾌﾟ体" pitchFamily="49" charset="-128"/>
                </a:rPr>
                <a:t>２）制約条件を明確にする</a:t>
              </a:r>
            </a:p>
          </p:txBody>
        </p:sp>
        <p:sp>
          <p:nvSpPr>
            <p:cNvPr id="354312" name="Text Box 8"/>
            <p:cNvSpPr txBox="1">
              <a:spLocks noChangeArrowheads="1"/>
            </p:cNvSpPr>
            <p:nvPr/>
          </p:nvSpPr>
          <p:spPr bwMode="auto">
            <a:xfrm>
              <a:off x="522" y="1874"/>
              <a:ext cx="2977" cy="250"/>
            </a:xfrm>
            <a:prstGeom prst="rect">
              <a:avLst/>
            </a:prstGeom>
            <a:solidFill>
              <a:srgbClr val="FFFF66"/>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2000">
                  <a:solidFill>
                    <a:srgbClr val="0000FF"/>
                  </a:solidFill>
                  <a:ea typeface="HG創英角ﾎﾟｯﾌﾟ体" pitchFamily="49" charset="-128"/>
                </a:rPr>
                <a:t>３）１次手段を慎重に抽出する</a:t>
              </a:r>
            </a:p>
          </p:txBody>
        </p:sp>
        <p:sp>
          <p:nvSpPr>
            <p:cNvPr id="354313" name="Text Box 9"/>
            <p:cNvSpPr txBox="1">
              <a:spLocks noChangeArrowheads="1"/>
            </p:cNvSpPr>
            <p:nvPr/>
          </p:nvSpPr>
          <p:spPr bwMode="auto">
            <a:xfrm>
              <a:off x="522" y="2396"/>
              <a:ext cx="3309" cy="250"/>
            </a:xfrm>
            <a:prstGeom prst="rect">
              <a:avLst/>
            </a:prstGeom>
            <a:solidFill>
              <a:srgbClr val="FFFF66"/>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2000">
                  <a:solidFill>
                    <a:srgbClr val="0000FF"/>
                  </a:solidFill>
                  <a:ea typeface="HG創英角ﾎﾟｯﾌﾟ体" pitchFamily="49" charset="-128"/>
                </a:rPr>
                <a:t>４）系統図における手段はＯＲ回路である</a:t>
              </a:r>
            </a:p>
          </p:txBody>
        </p:sp>
        <p:sp>
          <p:nvSpPr>
            <p:cNvPr id="354314" name="Text Box 10"/>
            <p:cNvSpPr txBox="1">
              <a:spLocks noChangeArrowheads="1"/>
            </p:cNvSpPr>
            <p:nvPr/>
          </p:nvSpPr>
          <p:spPr bwMode="auto">
            <a:xfrm>
              <a:off x="522" y="2918"/>
              <a:ext cx="3456" cy="250"/>
            </a:xfrm>
            <a:prstGeom prst="rect">
              <a:avLst/>
            </a:prstGeom>
            <a:solidFill>
              <a:srgbClr val="FFFF66"/>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2000">
                  <a:solidFill>
                    <a:srgbClr val="0000FF"/>
                  </a:solidFill>
                  <a:ea typeface="HG創英角ﾎﾟｯﾌﾟ体" pitchFamily="49" charset="-128"/>
                </a:rPr>
                <a:t>５）最適手段には３要素が必要</a:t>
              </a:r>
            </a:p>
          </p:txBody>
        </p:sp>
        <p:sp>
          <p:nvSpPr>
            <p:cNvPr id="354315" name="Text Box 11"/>
            <p:cNvSpPr txBox="1">
              <a:spLocks noChangeArrowheads="1"/>
            </p:cNvSpPr>
            <p:nvPr/>
          </p:nvSpPr>
          <p:spPr bwMode="auto">
            <a:xfrm>
              <a:off x="522" y="3440"/>
              <a:ext cx="3801" cy="250"/>
            </a:xfrm>
            <a:prstGeom prst="rect">
              <a:avLst/>
            </a:prstGeom>
            <a:solidFill>
              <a:srgbClr val="FFFF66"/>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2000">
                  <a:solidFill>
                    <a:srgbClr val="0000FF"/>
                  </a:solidFill>
                  <a:ea typeface="HG創英角ﾎﾟｯﾌﾟ体" pitchFamily="49" charset="-128"/>
                </a:rPr>
                <a:t>６）効果に対する評価の高い手段を大切にする</a:t>
              </a:r>
            </a:p>
          </p:txBody>
        </p:sp>
        <p:sp>
          <p:nvSpPr>
            <p:cNvPr id="354316" name="Text Box 12"/>
            <p:cNvSpPr txBox="1">
              <a:spLocks noChangeArrowheads="1"/>
            </p:cNvSpPr>
            <p:nvPr/>
          </p:nvSpPr>
          <p:spPr bwMode="auto">
            <a:xfrm>
              <a:off x="1083" y="1579"/>
              <a:ext cx="3083" cy="192"/>
            </a:xfrm>
            <a:prstGeom prst="rect">
              <a:avLst/>
            </a:prstGeom>
            <a:solidFill>
              <a:srgbClr val="FFFF66"/>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t>・最適な解決手段を摘出するとき必要。</a:t>
              </a:r>
            </a:p>
          </p:txBody>
        </p:sp>
        <p:sp>
          <p:nvSpPr>
            <p:cNvPr id="354317" name="Text Box 13"/>
            <p:cNvSpPr txBox="1">
              <a:spLocks noChangeArrowheads="1"/>
            </p:cNvSpPr>
            <p:nvPr/>
          </p:nvSpPr>
          <p:spPr bwMode="auto">
            <a:xfrm>
              <a:off x="1083" y="2140"/>
              <a:ext cx="3083" cy="192"/>
            </a:xfrm>
            <a:prstGeom prst="rect">
              <a:avLst/>
            </a:prstGeom>
            <a:solidFill>
              <a:srgbClr val="FFFF66"/>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t>・特性要因図や連関図などで根本原因を追究する事が重要。</a:t>
              </a:r>
            </a:p>
          </p:txBody>
        </p:sp>
        <p:sp>
          <p:nvSpPr>
            <p:cNvPr id="354318" name="Text Box 14"/>
            <p:cNvSpPr txBox="1">
              <a:spLocks noChangeArrowheads="1"/>
            </p:cNvSpPr>
            <p:nvPr/>
          </p:nvSpPr>
          <p:spPr bwMode="auto">
            <a:xfrm>
              <a:off x="1083" y="2636"/>
              <a:ext cx="4067" cy="192"/>
            </a:xfrm>
            <a:prstGeom prst="rect">
              <a:avLst/>
            </a:prstGeom>
            <a:solidFill>
              <a:srgbClr val="FFFF66"/>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t>・二つの二次手段が発想された場合は少なくともどちらかを実施する必要が有る。</a:t>
              </a:r>
            </a:p>
          </p:txBody>
        </p:sp>
        <p:sp>
          <p:nvSpPr>
            <p:cNvPr id="354319" name="Text Box 15"/>
            <p:cNvSpPr txBox="1">
              <a:spLocks noChangeArrowheads="1"/>
            </p:cNvSpPr>
            <p:nvPr/>
          </p:nvSpPr>
          <p:spPr bwMode="auto">
            <a:xfrm>
              <a:off x="1083" y="3205"/>
              <a:ext cx="4228" cy="192"/>
            </a:xfrm>
            <a:prstGeom prst="rect">
              <a:avLst/>
            </a:prstGeom>
            <a:solidFill>
              <a:srgbClr val="FFFF66"/>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t>・技術・システム・人の三要素に関する改善又は改革を取り上げる必要が有る。</a:t>
              </a:r>
            </a:p>
          </p:txBody>
        </p:sp>
        <p:sp>
          <p:nvSpPr>
            <p:cNvPr id="354320" name="Text Box 16"/>
            <p:cNvSpPr txBox="1">
              <a:spLocks noChangeArrowheads="1"/>
            </p:cNvSpPr>
            <p:nvPr/>
          </p:nvSpPr>
          <p:spPr bwMode="auto">
            <a:xfrm>
              <a:off x="1083" y="3752"/>
              <a:ext cx="3235" cy="192"/>
            </a:xfrm>
            <a:prstGeom prst="rect">
              <a:avLst/>
            </a:prstGeom>
            <a:solidFill>
              <a:srgbClr val="FFFF66"/>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t>・効果が高いが、実現性・経済性が低いと判断した対策こそ重要。</a:t>
              </a:r>
            </a:p>
          </p:txBody>
        </p:sp>
      </p:grpSp>
      <p:sp>
        <p:nvSpPr>
          <p:cNvPr id="354322" name="Text Box 18"/>
          <p:cNvSpPr txBox="1">
            <a:spLocks noChangeArrowheads="1"/>
          </p:cNvSpPr>
          <p:nvPr/>
        </p:nvSpPr>
        <p:spPr bwMode="auto">
          <a:xfrm>
            <a:off x="8405813" y="100013"/>
            <a:ext cx="7381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a:t>P</a:t>
            </a:r>
            <a:r>
              <a:rPr lang="ja-JP" altLang="en-US" sz="1600"/>
              <a:t>７８</a:t>
            </a:r>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659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32513" y="3740150"/>
            <a:ext cx="2501900" cy="2478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366598" name="Group 6"/>
          <p:cNvGrpSpPr>
            <a:grpSpLocks/>
          </p:cNvGrpSpPr>
          <p:nvPr/>
        </p:nvGrpSpPr>
        <p:grpSpPr bwMode="auto">
          <a:xfrm>
            <a:off x="7418388" y="2476500"/>
            <a:ext cx="1443037" cy="1806575"/>
            <a:chOff x="866" y="3143"/>
            <a:chExt cx="909" cy="1138"/>
          </a:xfrm>
        </p:grpSpPr>
        <p:sp>
          <p:nvSpPr>
            <p:cNvPr id="366599" name="Freeform 7"/>
            <p:cNvSpPr>
              <a:spLocks/>
            </p:cNvSpPr>
            <p:nvPr/>
          </p:nvSpPr>
          <p:spPr bwMode="auto">
            <a:xfrm>
              <a:off x="1180" y="4198"/>
              <a:ext cx="290" cy="83"/>
            </a:xfrm>
            <a:custGeom>
              <a:avLst/>
              <a:gdLst>
                <a:gd name="T0" fmla="*/ 28 w 290"/>
                <a:gd name="T1" fmla="*/ 5 h 83"/>
                <a:gd name="T2" fmla="*/ 19 w 290"/>
                <a:gd name="T3" fmla="*/ 13 h 83"/>
                <a:gd name="T4" fmla="*/ 9 w 290"/>
                <a:gd name="T5" fmla="*/ 24 h 83"/>
                <a:gd name="T6" fmla="*/ 3 w 290"/>
                <a:gd name="T7" fmla="*/ 35 h 83"/>
                <a:gd name="T8" fmla="*/ 0 w 290"/>
                <a:gd name="T9" fmla="*/ 46 h 83"/>
                <a:gd name="T10" fmla="*/ 0 w 290"/>
                <a:gd name="T11" fmla="*/ 57 h 83"/>
                <a:gd name="T12" fmla="*/ 7 w 290"/>
                <a:gd name="T13" fmla="*/ 66 h 83"/>
                <a:gd name="T14" fmla="*/ 16 w 290"/>
                <a:gd name="T15" fmla="*/ 72 h 83"/>
                <a:gd name="T16" fmla="*/ 30 w 290"/>
                <a:gd name="T17" fmla="*/ 79 h 83"/>
                <a:gd name="T18" fmla="*/ 35 w 290"/>
                <a:gd name="T19" fmla="*/ 79 h 83"/>
                <a:gd name="T20" fmla="*/ 44 w 290"/>
                <a:gd name="T21" fmla="*/ 79 h 83"/>
                <a:gd name="T22" fmla="*/ 58 w 290"/>
                <a:gd name="T23" fmla="*/ 79 h 83"/>
                <a:gd name="T24" fmla="*/ 74 w 290"/>
                <a:gd name="T25" fmla="*/ 79 h 83"/>
                <a:gd name="T26" fmla="*/ 90 w 290"/>
                <a:gd name="T27" fmla="*/ 79 h 83"/>
                <a:gd name="T28" fmla="*/ 106 w 290"/>
                <a:gd name="T29" fmla="*/ 76 h 83"/>
                <a:gd name="T30" fmla="*/ 117 w 290"/>
                <a:gd name="T31" fmla="*/ 74 h 83"/>
                <a:gd name="T32" fmla="*/ 124 w 290"/>
                <a:gd name="T33" fmla="*/ 70 h 83"/>
                <a:gd name="T34" fmla="*/ 127 w 290"/>
                <a:gd name="T35" fmla="*/ 76 h 83"/>
                <a:gd name="T36" fmla="*/ 131 w 290"/>
                <a:gd name="T37" fmla="*/ 81 h 83"/>
                <a:gd name="T38" fmla="*/ 147 w 290"/>
                <a:gd name="T39" fmla="*/ 81 h 83"/>
                <a:gd name="T40" fmla="*/ 154 w 290"/>
                <a:gd name="T41" fmla="*/ 81 h 83"/>
                <a:gd name="T42" fmla="*/ 166 w 290"/>
                <a:gd name="T43" fmla="*/ 83 h 83"/>
                <a:gd name="T44" fmla="*/ 182 w 290"/>
                <a:gd name="T45" fmla="*/ 83 h 83"/>
                <a:gd name="T46" fmla="*/ 200 w 290"/>
                <a:gd name="T47" fmla="*/ 83 h 83"/>
                <a:gd name="T48" fmla="*/ 218 w 290"/>
                <a:gd name="T49" fmla="*/ 83 h 83"/>
                <a:gd name="T50" fmla="*/ 235 w 290"/>
                <a:gd name="T51" fmla="*/ 81 h 83"/>
                <a:gd name="T52" fmla="*/ 248 w 290"/>
                <a:gd name="T53" fmla="*/ 79 h 83"/>
                <a:gd name="T54" fmla="*/ 260 w 290"/>
                <a:gd name="T55" fmla="*/ 79 h 83"/>
                <a:gd name="T56" fmla="*/ 271 w 290"/>
                <a:gd name="T57" fmla="*/ 74 h 83"/>
                <a:gd name="T58" fmla="*/ 278 w 290"/>
                <a:gd name="T59" fmla="*/ 70 h 83"/>
                <a:gd name="T60" fmla="*/ 283 w 290"/>
                <a:gd name="T61" fmla="*/ 66 h 83"/>
                <a:gd name="T62" fmla="*/ 287 w 290"/>
                <a:gd name="T63" fmla="*/ 57 h 83"/>
                <a:gd name="T64" fmla="*/ 287 w 290"/>
                <a:gd name="T65" fmla="*/ 46 h 83"/>
                <a:gd name="T66" fmla="*/ 290 w 290"/>
                <a:gd name="T67" fmla="*/ 29 h 83"/>
                <a:gd name="T68" fmla="*/ 290 w 290"/>
                <a:gd name="T69" fmla="*/ 5 h 83"/>
                <a:gd name="T70" fmla="*/ 278 w 290"/>
                <a:gd name="T71" fmla="*/ 11 h 83"/>
                <a:gd name="T72" fmla="*/ 267 w 290"/>
                <a:gd name="T73" fmla="*/ 16 h 83"/>
                <a:gd name="T74" fmla="*/ 246 w 290"/>
                <a:gd name="T75" fmla="*/ 18 h 83"/>
                <a:gd name="T76" fmla="*/ 228 w 290"/>
                <a:gd name="T77" fmla="*/ 13 h 83"/>
                <a:gd name="T78" fmla="*/ 209 w 290"/>
                <a:gd name="T79" fmla="*/ 9 h 83"/>
                <a:gd name="T80" fmla="*/ 191 w 290"/>
                <a:gd name="T81" fmla="*/ 3 h 83"/>
                <a:gd name="T82" fmla="*/ 170 w 290"/>
                <a:gd name="T83" fmla="*/ 0 h 83"/>
                <a:gd name="T84" fmla="*/ 150 w 290"/>
                <a:gd name="T85" fmla="*/ 5 h 83"/>
                <a:gd name="T86" fmla="*/ 140 w 290"/>
                <a:gd name="T87" fmla="*/ 9 h 83"/>
                <a:gd name="T88" fmla="*/ 127 w 290"/>
                <a:gd name="T89" fmla="*/ 18 h 83"/>
                <a:gd name="T90" fmla="*/ 108 w 290"/>
                <a:gd name="T91" fmla="*/ 13 h 83"/>
                <a:gd name="T92" fmla="*/ 83 w 290"/>
                <a:gd name="T93" fmla="*/ 7 h 83"/>
                <a:gd name="T94" fmla="*/ 55 w 290"/>
                <a:gd name="T95" fmla="*/ 3 h 83"/>
                <a:gd name="T96" fmla="*/ 28 w 290"/>
                <a:gd name="T97" fmla="*/ 5 h 83"/>
                <a:gd name="T98" fmla="*/ 28 w 290"/>
                <a:gd name="T99" fmla="*/ 5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90" h="83">
                  <a:moveTo>
                    <a:pt x="28" y="5"/>
                  </a:moveTo>
                  <a:lnTo>
                    <a:pt x="19" y="13"/>
                  </a:lnTo>
                  <a:lnTo>
                    <a:pt x="9" y="24"/>
                  </a:lnTo>
                  <a:lnTo>
                    <a:pt x="3" y="35"/>
                  </a:lnTo>
                  <a:lnTo>
                    <a:pt x="0" y="46"/>
                  </a:lnTo>
                  <a:lnTo>
                    <a:pt x="0" y="57"/>
                  </a:lnTo>
                  <a:lnTo>
                    <a:pt x="7" y="66"/>
                  </a:lnTo>
                  <a:lnTo>
                    <a:pt x="16" y="72"/>
                  </a:lnTo>
                  <a:lnTo>
                    <a:pt x="30" y="79"/>
                  </a:lnTo>
                  <a:lnTo>
                    <a:pt x="35" y="79"/>
                  </a:lnTo>
                  <a:lnTo>
                    <a:pt x="44" y="79"/>
                  </a:lnTo>
                  <a:lnTo>
                    <a:pt x="58" y="79"/>
                  </a:lnTo>
                  <a:lnTo>
                    <a:pt x="74" y="79"/>
                  </a:lnTo>
                  <a:lnTo>
                    <a:pt x="90" y="79"/>
                  </a:lnTo>
                  <a:lnTo>
                    <a:pt x="106" y="76"/>
                  </a:lnTo>
                  <a:lnTo>
                    <a:pt x="117" y="74"/>
                  </a:lnTo>
                  <a:lnTo>
                    <a:pt x="124" y="70"/>
                  </a:lnTo>
                  <a:lnTo>
                    <a:pt x="127" y="76"/>
                  </a:lnTo>
                  <a:lnTo>
                    <a:pt x="131" y="81"/>
                  </a:lnTo>
                  <a:lnTo>
                    <a:pt x="147" y="81"/>
                  </a:lnTo>
                  <a:lnTo>
                    <a:pt x="154" y="81"/>
                  </a:lnTo>
                  <a:lnTo>
                    <a:pt x="166" y="83"/>
                  </a:lnTo>
                  <a:lnTo>
                    <a:pt x="182" y="83"/>
                  </a:lnTo>
                  <a:lnTo>
                    <a:pt x="200" y="83"/>
                  </a:lnTo>
                  <a:lnTo>
                    <a:pt x="218" y="83"/>
                  </a:lnTo>
                  <a:lnTo>
                    <a:pt x="235" y="81"/>
                  </a:lnTo>
                  <a:lnTo>
                    <a:pt x="248" y="79"/>
                  </a:lnTo>
                  <a:lnTo>
                    <a:pt x="260" y="79"/>
                  </a:lnTo>
                  <a:lnTo>
                    <a:pt x="271" y="74"/>
                  </a:lnTo>
                  <a:lnTo>
                    <a:pt x="278" y="70"/>
                  </a:lnTo>
                  <a:lnTo>
                    <a:pt x="283" y="66"/>
                  </a:lnTo>
                  <a:lnTo>
                    <a:pt x="287" y="57"/>
                  </a:lnTo>
                  <a:lnTo>
                    <a:pt x="287" y="46"/>
                  </a:lnTo>
                  <a:lnTo>
                    <a:pt x="290" y="29"/>
                  </a:lnTo>
                  <a:lnTo>
                    <a:pt x="290" y="5"/>
                  </a:lnTo>
                  <a:lnTo>
                    <a:pt x="278" y="11"/>
                  </a:lnTo>
                  <a:lnTo>
                    <a:pt x="267" y="16"/>
                  </a:lnTo>
                  <a:lnTo>
                    <a:pt x="246" y="18"/>
                  </a:lnTo>
                  <a:lnTo>
                    <a:pt x="228" y="13"/>
                  </a:lnTo>
                  <a:lnTo>
                    <a:pt x="209" y="9"/>
                  </a:lnTo>
                  <a:lnTo>
                    <a:pt x="191" y="3"/>
                  </a:lnTo>
                  <a:lnTo>
                    <a:pt x="170" y="0"/>
                  </a:lnTo>
                  <a:lnTo>
                    <a:pt x="150" y="5"/>
                  </a:lnTo>
                  <a:lnTo>
                    <a:pt x="140" y="9"/>
                  </a:lnTo>
                  <a:lnTo>
                    <a:pt x="127" y="18"/>
                  </a:lnTo>
                  <a:lnTo>
                    <a:pt x="108" y="13"/>
                  </a:lnTo>
                  <a:lnTo>
                    <a:pt x="83" y="7"/>
                  </a:lnTo>
                  <a:lnTo>
                    <a:pt x="55" y="3"/>
                  </a:lnTo>
                  <a:lnTo>
                    <a:pt x="28" y="5"/>
                  </a:lnTo>
                  <a:lnTo>
                    <a:pt x="28" y="5"/>
                  </a:lnTo>
                  <a:close/>
                </a:path>
              </a:pathLst>
            </a:custGeom>
            <a:solidFill>
              <a:srgbClr val="7F1E02"/>
            </a:solidFill>
            <a:ln w="33338">
              <a:solidFill>
                <a:srgbClr val="000000"/>
              </a:solidFill>
              <a:prstDash val="solid"/>
              <a:round/>
              <a:headEnd/>
              <a:tailEnd/>
            </a:ln>
          </p:spPr>
          <p:txBody>
            <a:bodyPr/>
            <a:lstStyle/>
            <a:p>
              <a:endParaRPr lang="ja-JP" altLang="en-US"/>
            </a:p>
          </p:txBody>
        </p:sp>
        <p:sp>
          <p:nvSpPr>
            <p:cNvPr id="366600" name="Freeform 8"/>
            <p:cNvSpPr>
              <a:spLocks/>
            </p:cNvSpPr>
            <p:nvPr/>
          </p:nvSpPr>
          <p:spPr bwMode="auto">
            <a:xfrm>
              <a:off x="1297" y="4216"/>
              <a:ext cx="10" cy="52"/>
            </a:xfrm>
            <a:custGeom>
              <a:avLst/>
              <a:gdLst>
                <a:gd name="T0" fmla="*/ 10 w 10"/>
                <a:gd name="T1" fmla="*/ 0 h 52"/>
                <a:gd name="T2" fmla="*/ 3 w 10"/>
                <a:gd name="T3" fmla="*/ 11 h 52"/>
                <a:gd name="T4" fmla="*/ 0 w 10"/>
                <a:gd name="T5" fmla="*/ 26 h 52"/>
                <a:gd name="T6" fmla="*/ 3 w 10"/>
                <a:gd name="T7" fmla="*/ 41 h 52"/>
                <a:gd name="T8" fmla="*/ 7 w 10"/>
                <a:gd name="T9" fmla="*/ 52 h 52"/>
              </a:gdLst>
              <a:ahLst/>
              <a:cxnLst>
                <a:cxn ang="0">
                  <a:pos x="T0" y="T1"/>
                </a:cxn>
                <a:cxn ang="0">
                  <a:pos x="T2" y="T3"/>
                </a:cxn>
                <a:cxn ang="0">
                  <a:pos x="T4" y="T5"/>
                </a:cxn>
                <a:cxn ang="0">
                  <a:pos x="T6" y="T7"/>
                </a:cxn>
                <a:cxn ang="0">
                  <a:pos x="T8" y="T9"/>
                </a:cxn>
              </a:cxnLst>
              <a:rect l="0" t="0" r="r" b="b"/>
              <a:pathLst>
                <a:path w="10" h="52">
                  <a:moveTo>
                    <a:pt x="10" y="0"/>
                  </a:moveTo>
                  <a:lnTo>
                    <a:pt x="3" y="11"/>
                  </a:lnTo>
                  <a:lnTo>
                    <a:pt x="0" y="26"/>
                  </a:lnTo>
                  <a:lnTo>
                    <a:pt x="3" y="41"/>
                  </a:lnTo>
                  <a:lnTo>
                    <a:pt x="7" y="52"/>
                  </a:lnTo>
                </a:path>
              </a:pathLst>
            </a:custGeom>
            <a:noFill/>
            <a:ln w="333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366601" name="Freeform 9"/>
            <p:cNvSpPr>
              <a:spLocks/>
            </p:cNvSpPr>
            <p:nvPr/>
          </p:nvSpPr>
          <p:spPr bwMode="auto">
            <a:xfrm>
              <a:off x="1171" y="3834"/>
              <a:ext cx="308" cy="382"/>
            </a:xfrm>
            <a:custGeom>
              <a:avLst/>
              <a:gdLst>
                <a:gd name="T0" fmla="*/ 37 w 308"/>
                <a:gd name="T1" fmla="*/ 369 h 382"/>
                <a:gd name="T2" fmla="*/ 64 w 308"/>
                <a:gd name="T3" fmla="*/ 367 h 382"/>
                <a:gd name="T4" fmla="*/ 92 w 308"/>
                <a:gd name="T5" fmla="*/ 371 h 382"/>
                <a:gd name="T6" fmla="*/ 117 w 308"/>
                <a:gd name="T7" fmla="*/ 377 h 382"/>
                <a:gd name="T8" fmla="*/ 136 w 308"/>
                <a:gd name="T9" fmla="*/ 382 h 382"/>
                <a:gd name="T10" fmla="*/ 149 w 308"/>
                <a:gd name="T11" fmla="*/ 373 h 382"/>
                <a:gd name="T12" fmla="*/ 159 w 308"/>
                <a:gd name="T13" fmla="*/ 369 h 382"/>
                <a:gd name="T14" fmla="*/ 179 w 308"/>
                <a:gd name="T15" fmla="*/ 364 h 382"/>
                <a:gd name="T16" fmla="*/ 200 w 308"/>
                <a:gd name="T17" fmla="*/ 367 h 382"/>
                <a:gd name="T18" fmla="*/ 218 w 308"/>
                <a:gd name="T19" fmla="*/ 373 h 382"/>
                <a:gd name="T20" fmla="*/ 237 w 308"/>
                <a:gd name="T21" fmla="*/ 377 h 382"/>
                <a:gd name="T22" fmla="*/ 255 w 308"/>
                <a:gd name="T23" fmla="*/ 382 h 382"/>
                <a:gd name="T24" fmla="*/ 276 w 308"/>
                <a:gd name="T25" fmla="*/ 380 h 382"/>
                <a:gd name="T26" fmla="*/ 287 w 308"/>
                <a:gd name="T27" fmla="*/ 375 h 382"/>
                <a:gd name="T28" fmla="*/ 299 w 308"/>
                <a:gd name="T29" fmla="*/ 369 h 382"/>
                <a:gd name="T30" fmla="*/ 301 w 308"/>
                <a:gd name="T31" fmla="*/ 356 h 382"/>
                <a:gd name="T32" fmla="*/ 301 w 308"/>
                <a:gd name="T33" fmla="*/ 336 h 382"/>
                <a:gd name="T34" fmla="*/ 301 w 308"/>
                <a:gd name="T35" fmla="*/ 312 h 382"/>
                <a:gd name="T36" fmla="*/ 303 w 308"/>
                <a:gd name="T37" fmla="*/ 288 h 382"/>
                <a:gd name="T38" fmla="*/ 303 w 308"/>
                <a:gd name="T39" fmla="*/ 230 h 382"/>
                <a:gd name="T40" fmla="*/ 306 w 308"/>
                <a:gd name="T41" fmla="*/ 169 h 382"/>
                <a:gd name="T42" fmla="*/ 308 w 308"/>
                <a:gd name="T43" fmla="*/ 110 h 382"/>
                <a:gd name="T44" fmla="*/ 308 w 308"/>
                <a:gd name="T45" fmla="*/ 82 h 382"/>
                <a:gd name="T46" fmla="*/ 308 w 308"/>
                <a:gd name="T47" fmla="*/ 58 h 382"/>
                <a:gd name="T48" fmla="*/ 308 w 308"/>
                <a:gd name="T49" fmla="*/ 39 h 382"/>
                <a:gd name="T50" fmla="*/ 308 w 308"/>
                <a:gd name="T51" fmla="*/ 19 h 382"/>
                <a:gd name="T52" fmla="*/ 308 w 308"/>
                <a:gd name="T53" fmla="*/ 8 h 382"/>
                <a:gd name="T54" fmla="*/ 308 w 308"/>
                <a:gd name="T55" fmla="*/ 0 h 382"/>
                <a:gd name="T56" fmla="*/ 255 w 308"/>
                <a:gd name="T57" fmla="*/ 0 h 382"/>
                <a:gd name="T58" fmla="*/ 207 w 308"/>
                <a:gd name="T59" fmla="*/ 2 h 382"/>
                <a:gd name="T60" fmla="*/ 165 w 308"/>
                <a:gd name="T61" fmla="*/ 2 h 382"/>
                <a:gd name="T62" fmla="*/ 131 w 308"/>
                <a:gd name="T63" fmla="*/ 2 h 382"/>
                <a:gd name="T64" fmla="*/ 101 w 308"/>
                <a:gd name="T65" fmla="*/ 2 h 382"/>
                <a:gd name="T66" fmla="*/ 76 w 308"/>
                <a:gd name="T67" fmla="*/ 2 h 382"/>
                <a:gd name="T68" fmla="*/ 55 w 308"/>
                <a:gd name="T69" fmla="*/ 2 h 382"/>
                <a:gd name="T70" fmla="*/ 39 w 308"/>
                <a:gd name="T71" fmla="*/ 2 h 382"/>
                <a:gd name="T72" fmla="*/ 28 w 308"/>
                <a:gd name="T73" fmla="*/ 2 h 382"/>
                <a:gd name="T74" fmla="*/ 18 w 308"/>
                <a:gd name="T75" fmla="*/ 2 h 382"/>
                <a:gd name="T76" fmla="*/ 7 w 308"/>
                <a:gd name="T77" fmla="*/ 2 h 382"/>
                <a:gd name="T78" fmla="*/ 2 w 308"/>
                <a:gd name="T79" fmla="*/ 2 h 382"/>
                <a:gd name="T80" fmla="*/ 2 w 308"/>
                <a:gd name="T81" fmla="*/ 2 h 382"/>
                <a:gd name="T82" fmla="*/ 0 w 308"/>
                <a:gd name="T83" fmla="*/ 52 h 382"/>
                <a:gd name="T84" fmla="*/ 0 w 308"/>
                <a:gd name="T85" fmla="*/ 99 h 382"/>
                <a:gd name="T86" fmla="*/ 2 w 308"/>
                <a:gd name="T87" fmla="*/ 143 h 382"/>
                <a:gd name="T88" fmla="*/ 5 w 308"/>
                <a:gd name="T89" fmla="*/ 184 h 382"/>
                <a:gd name="T90" fmla="*/ 9 w 308"/>
                <a:gd name="T91" fmla="*/ 228 h 382"/>
                <a:gd name="T92" fmla="*/ 16 w 308"/>
                <a:gd name="T93" fmla="*/ 271 h 382"/>
                <a:gd name="T94" fmla="*/ 25 w 308"/>
                <a:gd name="T95" fmla="*/ 317 h 382"/>
                <a:gd name="T96" fmla="*/ 37 w 308"/>
                <a:gd name="T97" fmla="*/ 369 h 382"/>
                <a:gd name="T98" fmla="*/ 37 w 308"/>
                <a:gd name="T99" fmla="*/ 369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08" h="382">
                  <a:moveTo>
                    <a:pt x="37" y="369"/>
                  </a:moveTo>
                  <a:lnTo>
                    <a:pt x="64" y="367"/>
                  </a:lnTo>
                  <a:lnTo>
                    <a:pt x="92" y="371"/>
                  </a:lnTo>
                  <a:lnTo>
                    <a:pt x="117" y="377"/>
                  </a:lnTo>
                  <a:lnTo>
                    <a:pt x="136" y="382"/>
                  </a:lnTo>
                  <a:lnTo>
                    <a:pt x="149" y="373"/>
                  </a:lnTo>
                  <a:lnTo>
                    <a:pt x="159" y="369"/>
                  </a:lnTo>
                  <a:lnTo>
                    <a:pt x="179" y="364"/>
                  </a:lnTo>
                  <a:lnTo>
                    <a:pt x="200" y="367"/>
                  </a:lnTo>
                  <a:lnTo>
                    <a:pt x="218" y="373"/>
                  </a:lnTo>
                  <a:lnTo>
                    <a:pt x="237" y="377"/>
                  </a:lnTo>
                  <a:lnTo>
                    <a:pt x="255" y="382"/>
                  </a:lnTo>
                  <a:lnTo>
                    <a:pt x="276" y="380"/>
                  </a:lnTo>
                  <a:lnTo>
                    <a:pt x="287" y="375"/>
                  </a:lnTo>
                  <a:lnTo>
                    <a:pt x="299" y="369"/>
                  </a:lnTo>
                  <a:lnTo>
                    <a:pt x="301" y="356"/>
                  </a:lnTo>
                  <a:lnTo>
                    <a:pt x="301" y="336"/>
                  </a:lnTo>
                  <a:lnTo>
                    <a:pt x="301" y="312"/>
                  </a:lnTo>
                  <a:lnTo>
                    <a:pt x="303" y="288"/>
                  </a:lnTo>
                  <a:lnTo>
                    <a:pt x="303" y="230"/>
                  </a:lnTo>
                  <a:lnTo>
                    <a:pt x="306" y="169"/>
                  </a:lnTo>
                  <a:lnTo>
                    <a:pt x="308" y="110"/>
                  </a:lnTo>
                  <a:lnTo>
                    <a:pt x="308" y="82"/>
                  </a:lnTo>
                  <a:lnTo>
                    <a:pt x="308" y="58"/>
                  </a:lnTo>
                  <a:lnTo>
                    <a:pt x="308" y="39"/>
                  </a:lnTo>
                  <a:lnTo>
                    <a:pt x="308" y="19"/>
                  </a:lnTo>
                  <a:lnTo>
                    <a:pt x="308" y="8"/>
                  </a:lnTo>
                  <a:lnTo>
                    <a:pt x="308" y="0"/>
                  </a:lnTo>
                  <a:lnTo>
                    <a:pt x="255" y="0"/>
                  </a:lnTo>
                  <a:lnTo>
                    <a:pt x="207" y="2"/>
                  </a:lnTo>
                  <a:lnTo>
                    <a:pt x="165" y="2"/>
                  </a:lnTo>
                  <a:lnTo>
                    <a:pt x="131" y="2"/>
                  </a:lnTo>
                  <a:lnTo>
                    <a:pt x="101" y="2"/>
                  </a:lnTo>
                  <a:lnTo>
                    <a:pt x="76" y="2"/>
                  </a:lnTo>
                  <a:lnTo>
                    <a:pt x="55" y="2"/>
                  </a:lnTo>
                  <a:lnTo>
                    <a:pt x="39" y="2"/>
                  </a:lnTo>
                  <a:lnTo>
                    <a:pt x="28" y="2"/>
                  </a:lnTo>
                  <a:lnTo>
                    <a:pt x="18" y="2"/>
                  </a:lnTo>
                  <a:lnTo>
                    <a:pt x="7" y="2"/>
                  </a:lnTo>
                  <a:lnTo>
                    <a:pt x="2" y="2"/>
                  </a:lnTo>
                  <a:lnTo>
                    <a:pt x="2" y="2"/>
                  </a:lnTo>
                  <a:lnTo>
                    <a:pt x="0" y="52"/>
                  </a:lnTo>
                  <a:lnTo>
                    <a:pt x="0" y="99"/>
                  </a:lnTo>
                  <a:lnTo>
                    <a:pt x="2" y="143"/>
                  </a:lnTo>
                  <a:lnTo>
                    <a:pt x="5" y="184"/>
                  </a:lnTo>
                  <a:lnTo>
                    <a:pt x="9" y="228"/>
                  </a:lnTo>
                  <a:lnTo>
                    <a:pt x="16" y="271"/>
                  </a:lnTo>
                  <a:lnTo>
                    <a:pt x="25" y="317"/>
                  </a:lnTo>
                  <a:lnTo>
                    <a:pt x="37" y="369"/>
                  </a:lnTo>
                  <a:lnTo>
                    <a:pt x="37" y="369"/>
                  </a:lnTo>
                  <a:close/>
                </a:path>
              </a:pathLst>
            </a:custGeom>
            <a:solidFill>
              <a:srgbClr val="7F7F7F"/>
            </a:solidFill>
            <a:ln w="33338">
              <a:solidFill>
                <a:srgbClr val="000000"/>
              </a:solidFill>
              <a:prstDash val="solid"/>
              <a:round/>
              <a:headEnd/>
              <a:tailEnd/>
            </a:ln>
          </p:spPr>
          <p:txBody>
            <a:bodyPr/>
            <a:lstStyle/>
            <a:p>
              <a:endParaRPr lang="ja-JP" altLang="en-US"/>
            </a:p>
          </p:txBody>
        </p:sp>
        <p:sp>
          <p:nvSpPr>
            <p:cNvPr id="366602" name="Freeform 10"/>
            <p:cNvSpPr>
              <a:spLocks/>
            </p:cNvSpPr>
            <p:nvPr/>
          </p:nvSpPr>
          <p:spPr bwMode="auto">
            <a:xfrm>
              <a:off x="1323" y="3964"/>
              <a:ext cx="7" cy="239"/>
            </a:xfrm>
            <a:custGeom>
              <a:avLst/>
              <a:gdLst>
                <a:gd name="T0" fmla="*/ 7 w 7"/>
                <a:gd name="T1" fmla="*/ 239 h 239"/>
                <a:gd name="T2" fmla="*/ 2 w 7"/>
                <a:gd name="T3" fmla="*/ 208 h 239"/>
                <a:gd name="T4" fmla="*/ 2 w 7"/>
                <a:gd name="T5" fmla="*/ 176 h 239"/>
                <a:gd name="T6" fmla="*/ 0 w 7"/>
                <a:gd name="T7" fmla="*/ 106 h 239"/>
                <a:gd name="T8" fmla="*/ 0 w 7"/>
                <a:gd name="T9" fmla="*/ 74 h 239"/>
                <a:gd name="T10" fmla="*/ 0 w 7"/>
                <a:gd name="T11" fmla="*/ 43 h 239"/>
                <a:gd name="T12" fmla="*/ 0 w 7"/>
                <a:gd name="T13" fmla="*/ 19 h 239"/>
                <a:gd name="T14" fmla="*/ 0 w 7"/>
                <a:gd name="T15" fmla="*/ 0 h 2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239">
                  <a:moveTo>
                    <a:pt x="7" y="239"/>
                  </a:moveTo>
                  <a:lnTo>
                    <a:pt x="2" y="208"/>
                  </a:lnTo>
                  <a:lnTo>
                    <a:pt x="2" y="176"/>
                  </a:lnTo>
                  <a:lnTo>
                    <a:pt x="0" y="106"/>
                  </a:lnTo>
                  <a:lnTo>
                    <a:pt x="0" y="74"/>
                  </a:lnTo>
                  <a:lnTo>
                    <a:pt x="0" y="43"/>
                  </a:lnTo>
                  <a:lnTo>
                    <a:pt x="0" y="19"/>
                  </a:lnTo>
                  <a:lnTo>
                    <a:pt x="0" y="0"/>
                  </a:lnTo>
                </a:path>
              </a:pathLst>
            </a:custGeom>
            <a:noFill/>
            <a:ln w="333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366603" name="Freeform 11"/>
            <p:cNvSpPr>
              <a:spLocks/>
            </p:cNvSpPr>
            <p:nvPr/>
          </p:nvSpPr>
          <p:spPr bwMode="auto">
            <a:xfrm>
              <a:off x="948" y="3545"/>
              <a:ext cx="715" cy="339"/>
            </a:xfrm>
            <a:custGeom>
              <a:avLst/>
              <a:gdLst>
                <a:gd name="T0" fmla="*/ 207 w 715"/>
                <a:gd name="T1" fmla="*/ 273 h 339"/>
                <a:gd name="T2" fmla="*/ 202 w 715"/>
                <a:gd name="T3" fmla="*/ 306 h 339"/>
                <a:gd name="T4" fmla="*/ 205 w 715"/>
                <a:gd name="T5" fmla="*/ 323 h 339"/>
                <a:gd name="T6" fmla="*/ 223 w 715"/>
                <a:gd name="T7" fmla="*/ 336 h 339"/>
                <a:gd name="T8" fmla="*/ 241 w 715"/>
                <a:gd name="T9" fmla="*/ 339 h 339"/>
                <a:gd name="T10" fmla="*/ 276 w 715"/>
                <a:gd name="T11" fmla="*/ 339 h 339"/>
                <a:gd name="T12" fmla="*/ 365 w 715"/>
                <a:gd name="T13" fmla="*/ 339 h 339"/>
                <a:gd name="T14" fmla="*/ 457 w 715"/>
                <a:gd name="T15" fmla="*/ 336 h 339"/>
                <a:gd name="T16" fmla="*/ 490 w 715"/>
                <a:gd name="T17" fmla="*/ 334 h 339"/>
                <a:gd name="T18" fmla="*/ 508 w 715"/>
                <a:gd name="T19" fmla="*/ 332 h 339"/>
                <a:gd name="T20" fmla="*/ 533 w 715"/>
                <a:gd name="T21" fmla="*/ 323 h 339"/>
                <a:gd name="T22" fmla="*/ 542 w 715"/>
                <a:gd name="T23" fmla="*/ 308 h 339"/>
                <a:gd name="T24" fmla="*/ 542 w 715"/>
                <a:gd name="T25" fmla="*/ 286 h 339"/>
                <a:gd name="T26" fmla="*/ 545 w 715"/>
                <a:gd name="T27" fmla="*/ 249 h 339"/>
                <a:gd name="T28" fmla="*/ 554 w 715"/>
                <a:gd name="T29" fmla="*/ 173 h 339"/>
                <a:gd name="T30" fmla="*/ 563 w 715"/>
                <a:gd name="T31" fmla="*/ 113 h 339"/>
                <a:gd name="T32" fmla="*/ 572 w 715"/>
                <a:gd name="T33" fmla="*/ 100 h 339"/>
                <a:gd name="T34" fmla="*/ 607 w 715"/>
                <a:gd name="T35" fmla="*/ 84 h 339"/>
                <a:gd name="T36" fmla="*/ 657 w 715"/>
                <a:gd name="T37" fmla="*/ 65 h 339"/>
                <a:gd name="T38" fmla="*/ 696 w 715"/>
                <a:gd name="T39" fmla="*/ 47 h 339"/>
                <a:gd name="T40" fmla="*/ 712 w 715"/>
                <a:gd name="T41" fmla="*/ 41 h 339"/>
                <a:gd name="T42" fmla="*/ 715 w 715"/>
                <a:gd name="T43" fmla="*/ 41 h 339"/>
                <a:gd name="T44" fmla="*/ 696 w 715"/>
                <a:gd name="T45" fmla="*/ 17 h 339"/>
                <a:gd name="T46" fmla="*/ 687 w 715"/>
                <a:gd name="T47" fmla="*/ 6 h 339"/>
                <a:gd name="T48" fmla="*/ 685 w 715"/>
                <a:gd name="T49" fmla="*/ 0 h 339"/>
                <a:gd name="T50" fmla="*/ 655 w 715"/>
                <a:gd name="T51" fmla="*/ 4 h 339"/>
                <a:gd name="T52" fmla="*/ 572 w 715"/>
                <a:gd name="T53" fmla="*/ 13 h 339"/>
                <a:gd name="T54" fmla="*/ 480 w 715"/>
                <a:gd name="T55" fmla="*/ 19 h 339"/>
                <a:gd name="T56" fmla="*/ 423 w 715"/>
                <a:gd name="T57" fmla="*/ 24 h 339"/>
                <a:gd name="T58" fmla="*/ 395 w 715"/>
                <a:gd name="T59" fmla="*/ 26 h 339"/>
                <a:gd name="T60" fmla="*/ 372 w 715"/>
                <a:gd name="T61" fmla="*/ 28 h 339"/>
                <a:gd name="T62" fmla="*/ 326 w 715"/>
                <a:gd name="T63" fmla="*/ 37 h 339"/>
                <a:gd name="T64" fmla="*/ 264 w 715"/>
                <a:gd name="T65" fmla="*/ 58 h 339"/>
                <a:gd name="T66" fmla="*/ 189 w 715"/>
                <a:gd name="T67" fmla="*/ 100 h 339"/>
                <a:gd name="T68" fmla="*/ 127 w 715"/>
                <a:gd name="T69" fmla="*/ 117 h 339"/>
                <a:gd name="T70" fmla="*/ 108 w 715"/>
                <a:gd name="T71" fmla="*/ 104 h 339"/>
                <a:gd name="T72" fmla="*/ 97 w 715"/>
                <a:gd name="T73" fmla="*/ 95 h 339"/>
                <a:gd name="T74" fmla="*/ 88 w 715"/>
                <a:gd name="T75" fmla="*/ 106 h 339"/>
                <a:gd name="T76" fmla="*/ 46 w 715"/>
                <a:gd name="T77" fmla="*/ 152 h 339"/>
                <a:gd name="T78" fmla="*/ 19 w 715"/>
                <a:gd name="T79" fmla="*/ 180 h 339"/>
                <a:gd name="T80" fmla="*/ 0 w 715"/>
                <a:gd name="T81" fmla="*/ 195 h 339"/>
                <a:gd name="T82" fmla="*/ 37 w 715"/>
                <a:gd name="T83" fmla="*/ 226 h 339"/>
                <a:gd name="T84" fmla="*/ 58 w 715"/>
                <a:gd name="T85" fmla="*/ 241 h 339"/>
                <a:gd name="T86" fmla="*/ 65 w 715"/>
                <a:gd name="T87" fmla="*/ 247 h 339"/>
                <a:gd name="T88" fmla="*/ 83 w 715"/>
                <a:gd name="T89" fmla="*/ 258 h 339"/>
                <a:gd name="T90" fmla="*/ 117 w 715"/>
                <a:gd name="T91" fmla="*/ 273 h 339"/>
                <a:gd name="T92" fmla="*/ 152 w 715"/>
                <a:gd name="T93" fmla="*/ 273 h 339"/>
                <a:gd name="T94" fmla="*/ 189 w 715"/>
                <a:gd name="T95" fmla="*/ 263 h 339"/>
                <a:gd name="T96" fmla="*/ 209 w 715"/>
                <a:gd name="T97" fmla="*/ 25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15" h="339">
                  <a:moveTo>
                    <a:pt x="209" y="252"/>
                  </a:moveTo>
                  <a:lnTo>
                    <a:pt x="207" y="273"/>
                  </a:lnTo>
                  <a:lnTo>
                    <a:pt x="205" y="291"/>
                  </a:lnTo>
                  <a:lnTo>
                    <a:pt x="202" y="306"/>
                  </a:lnTo>
                  <a:lnTo>
                    <a:pt x="205" y="317"/>
                  </a:lnTo>
                  <a:lnTo>
                    <a:pt x="205" y="323"/>
                  </a:lnTo>
                  <a:lnTo>
                    <a:pt x="209" y="330"/>
                  </a:lnTo>
                  <a:lnTo>
                    <a:pt x="223" y="336"/>
                  </a:lnTo>
                  <a:lnTo>
                    <a:pt x="230" y="336"/>
                  </a:lnTo>
                  <a:lnTo>
                    <a:pt x="241" y="339"/>
                  </a:lnTo>
                  <a:lnTo>
                    <a:pt x="258" y="339"/>
                  </a:lnTo>
                  <a:lnTo>
                    <a:pt x="276" y="339"/>
                  </a:lnTo>
                  <a:lnTo>
                    <a:pt x="317" y="339"/>
                  </a:lnTo>
                  <a:lnTo>
                    <a:pt x="365" y="339"/>
                  </a:lnTo>
                  <a:lnTo>
                    <a:pt x="414" y="339"/>
                  </a:lnTo>
                  <a:lnTo>
                    <a:pt x="457" y="336"/>
                  </a:lnTo>
                  <a:lnTo>
                    <a:pt x="476" y="334"/>
                  </a:lnTo>
                  <a:lnTo>
                    <a:pt x="490" y="334"/>
                  </a:lnTo>
                  <a:lnTo>
                    <a:pt x="501" y="334"/>
                  </a:lnTo>
                  <a:lnTo>
                    <a:pt x="508" y="332"/>
                  </a:lnTo>
                  <a:lnTo>
                    <a:pt x="524" y="328"/>
                  </a:lnTo>
                  <a:lnTo>
                    <a:pt x="533" y="323"/>
                  </a:lnTo>
                  <a:lnTo>
                    <a:pt x="540" y="315"/>
                  </a:lnTo>
                  <a:lnTo>
                    <a:pt x="542" y="308"/>
                  </a:lnTo>
                  <a:lnTo>
                    <a:pt x="542" y="299"/>
                  </a:lnTo>
                  <a:lnTo>
                    <a:pt x="542" y="286"/>
                  </a:lnTo>
                  <a:lnTo>
                    <a:pt x="545" y="269"/>
                  </a:lnTo>
                  <a:lnTo>
                    <a:pt x="545" y="249"/>
                  </a:lnTo>
                  <a:lnTo>
                    <a:pt x="549" y="226"/>
                  </a:lnTo>
                  <a:lnTo>
                    <a:pt x="554" y="173"/>
                  </a:lnTo>
                  <a:lnTo>
                    <a:pt x="558" y="121"/>
                  </a:lnTo>
                  <a:lnTo>
                    <a:pt x="563" y="113"/>
                  </a:lnTo>
                  <a:lnTo>
                    <a:pt x="565" y="104"/>
                  </a:lnTo>
                  <a:lnTo>
                    <a:pt x="572" y="100"/>
                  </a:lnTo>
                  <a:lnTo>
                    <a:pt x="581" y="95"/>
                  </a:lnTo>
                  <a:lnTo>
                    <a:pt x="607" y="84"/>
                  </a:lnTo>
                  <a:lnTo>
                    <a:pt x="625" y="76"/>
                  </a:lnTo>
                  <a:lnTo>
                    <a:pt x="657" y="65"/>
                  </a:lnTo>
                  <a:lnTo>
                    <a:pt x="682" y="54"/>
                  </a:lnTo>
                  <a:lnTo>
                    <a:pt x="696" y="47"/>
                  </a:lnTo>
                  <a:lnTo>
                    <a:pt x="705" y="43"/>
                  </a:lnTo>
                  <a:lnTo>
                    <a:pt x="712" y="41"/>
                  </a:lnTo>
                  <a:lnTo>
                    <a:pt x="715" y="41"/>
                  </a:lnTo>
                  <a:lnTo>
                    <a:pt x="715" y="41"/>
                  </a:lnTo>
                  <a:lnTo>
                    <a:pt x="703" y="28"/>
                  </a:lnTo>
                  <a:lnTo>
                    <a:pt x="696" y="17"/>
                  </a:lnTo>
                  <a:lnTo>
                    <a:pt x="692" y="11"/>
                  </a:lnTo>
                  <a:lnTo>
                    <a:pt x="687" y="6"/>
                  </a:lnTo>
                  <a:lnTo>
                    <a:pt x="685" y="2"/>
                  </a:lnTo>
                  <a:lnTo>
                    <a:pt x="685" y="0"/>
                  </a:lnTo>
                  <a:lnTo>
                    <a:pt x="671" y="2"/>
                  </a:lnTo>
                  <a:lnTo>
                    <a:pt x="655" y="4"/>
                  </a:lnTo>
                  <a:lnTo>
                    <a:pt x="616" y="8"/>
                  </a:lnTo>
                  <a:lnTo>
                    <a:pt x="572" y="13"/>
                  </a:lnTo>
                  <a:lnTo>
                    <a:pt x="526" y="15"/>
                  </a:lnTo>
                  <a:lnTo>
                    <a:pt x="480" y="19"/>
                  </a:lnTo>
                  <a:lnTo>
                    <a:pt x="439" y="24"/>
                  </a:lnTo>
                  <a:lnTo>
                    <a:pt x="423" y="24"/>
                  </a:lnTo>
                  <a:lnTo>
                    <a:pt x="407" y="26"/>
                  </a:lnTo>
                  <a:lnTo>
                    <a:pt x="395" y="26"/>
                  </a:lnTo>
                  <a:lnTo>
                    <a:pt x="386" y="26"/>
                  </a:lnTo>
                  <a:lnTo>
                    <a:pt x="372" y="28"/>
                  </a:lnTo>
                  <a:lnTo>
                    <a:pt x="352" y="30"/>
                  </a:lnTo>
                  <a:lnTo>
                    <a:pt x="326" y="37"/>
                  </a:lnTo>
                  <a:lnTo>
                    <a:pt x="299" y="45"/>
                  </a:lnTo>
                  <a:lnTo>
                    <a:pt x="264" y="58"/>
                  </a:lnTo>
                  <a:lnTo>
                    <a:pt x="230" y="76"/>
                  </a:lnTo>
                  <a:lnTo>
                    <a:pt x="189" y="100"/>
                  </a:lnTo>
                  <a:lnTo>
                    <a:pt x="143" y="130"/>
                  </a:lnTo>
                  <a:lnTo>
                    <a:pt x="127" y="117"/>
                  </a:lnTo>
                  <a:lnTo>
                    <a:pt x="117" y="108"/>
                  </a:lnTo>
                  <a:lnTo>
                    <a:pt x="108" y="104"/>
                  </a:lnTo>
                  <a:lnTo>
                    <a:pt x="101" y="100"/>
                  </a:lnTo>
                  <a:lnTo>
                    <a:pt x="97" y="95"/>
                  </a:lnTo>
                  <a:lnTo>
                    <a:pt x="97" y="95"/>
                  </a:lnTo>
                  <a:lnTo>
                    <a:pt x="88" y="106"/>
                  </a:lnTo>
                  <a:lnTo>
                    <a:pt x="74" y="121"/>
                  </a:lnTo>
                  <a:lnTo>
                    <a:pt x="46" y="152"/>
                  </a:lnTo>
                  <a:lnTo>
                    <a:pt x="30" y="167"/>
                  </a:lnTo>
                  <a:lnTo>
                    <a:pt x="19" y="180"/>
                  </a:lnTo>
                  <a:lnTo>
                    <a:pt x="7" y="189"/>
                  </a:lnTo>
                  <a:lnTo>
                    <a:pt x="0" y="195"/>
                  </a:lnTo>
                  <a:lnTo>
                    <a:pt x="21" y="213"/>
                  </a:lnTo>
                  <a:lnTo>
                    <a:pt x="37" y="226"/>
                  </a:lnTo>
                  <a:lnTo>
                    <a:pt x="48" y="234"/>
                  </a:lnTo>
                  <a:lnTo>
                    <a:pt x="58" y="241"/>
                  </a:lnTo>
                  <a:lnTo>
                    <a:pt x="62" y="245"/>
                  </a:lnTo>
                  <a:lnTo>
                    <a:pt x="65" y="247"/>
                  </a:lnTo>
                  <a:lnTo>
                    <a:pt x="65" y="247"/>
                  </a:lnTo>
                  <a:lnTo>
                    <a:pt x="83" y="258"/>
                  </a:lnTo>
                  <a:lnTo>
                    <a:pt x="99" y="267"/>
                  </a:lnTo>
                  <a:lnTo>
                    <a:pt x="117" y="273"/>
                  </a:lnTo>
                  <a:lnTo>
                    <a:pt x="133" y="276"/>
                  </a:lnTo>
                  <a:lnTo>
                    <a:pt x="152" y="273"/>
                  </a:lnTo>
                  <a:lnTo>
                    <a:pt x="170" y="269"/>
                  </a:lnTo>
                  <a:lnTo>
                    <a:pt x="189" y="263"/>
                  </a:lnTo>
                  <a:lnTo>
                    <a:pt x="209" y="252"/>
                  </a:lnTo>
                  <a:lnTo>
                    <a:pt x="209" y="252"/>
                  </a:lnTo>
                  <a:close/>
                </a:path>
              </a:pathLst>
            </a:custGeom>
            <a:solidFill>
              <a:srgbClr val="101077"/>
            </a:solidFill>
            <a:ln w="33338">
              <a:solidFill>
                <a:srgbClr val="000000"/>
              </a:solidFill>
              <a:prstDash val="solid"/>
              <a:round/>
              <a:headEnd/>
              <a:tailEnd/>
            </a:ln>
          </p:spPr>
          <p:txBody>
            <a:bodyPr/>
            <a:lstStyle/>
            <a:p>
              <a:endParaRPr lang="ja-JP" altLang="en-US"/>
            </a:p>
          </p:txBody>
        </p:sp>
        <p:sp>
          <p:nvSpPr>
            <p:cNvPr id="366604" name="Freeform 12"/>
            <p:cNvSpPr>
              <a:spLocks/>
            </p:cNvSpPr>
            <p:nvPr/>
          </p:nvSpPr>
          <p:spPr bwMode="auto">
            <a:xfrm>
              <a:off x="1157" y="3692"/>
              <a:ext cx="16" cy="105"/>
            </a:xfrm>
            <a:custGeom>
              <a:avLst/>
              <a:gdLst>
                <a:gd name="T0" fmla="*/ 0 w 16"/>
                <a:gd name="T1" fmla="*/ 105 h 105"/>
                <a:gd name="T2" fmla="*/ 3 w 16"/>
                <a:gd name="T3" fmla="*/ 92 h 105"/>
                <a:gd name="T4" fmla="*/ 5 w 16"/>
                <a:gd name="T5" fmla="*/ 76 h 105"/>
                <a:gd name="T6" fmla="*/ 9 w 16"/>
                <a:gd name="T7" fmla="*/ 44 h 105"/>
                <a:gd name="T8" fmla="*/ 12 w 16"/>
                <a:gd name="T9" fmla="*/ 31 h 105"/>
                <a:gd name="T10" fmla="*/ 14 w 16"/>
                <a:gd name="T11" fmla="*/ 18 h 105"/>
                <a:gd name="T12" fmla="*/ 16 w 16"/>
                <a:gd name="T13" fmla="*/ 7 h 105"/>
                <a:gd name="T14" fmla="*/ 16 w 16"/>
                <a:gd name="T15" fmla="*/ 0 h 10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105">
                  <a:moveTo>
                    <a:pt x="0" y="105"/>
                  </a:moveTo>
                  <a:lnTo>
                    <a:pt x="3" y="92"/>
                  </a:lnTo>
                  <a:lnTo>
                    <a:pt x="5" y="76"/>
                  </a:lnTo>
                  <a:lnTo>
                    <a:pt x="9" y="44"/>
                  </a:lnTo>
                  <a:lnTo>
                    <a:pt x="12" y="31"/>
                  </a:lnTo>
                  <a:lnTo>
                    <a:pt x="14" y="18"/>
                  </a:lnTo>
                  <a:lnTo>
                    <a:pt x="16" y="7"/>
                  </a:lnTo>
                  <a:lnTo>
                    <a:pt x="16" y="0"/>
                  </a:lnTo>
                </a:path>
              </a:pathLst>
            </a:custGeom>
            <a:noFill/>
            <a:ln w="333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366605" name="Freeform 13"/>
            <p:cNvSpPr>
              <a:spLocks/>
            </p:cNvSpPr>
            <p:nvPr/>
          </p:nvSpPr>
          <p:spPr bwMode="auto">
            <a:xfrm>
              <a:off x="1238" y="3588"/>
              <a:ext cx="181" cy="170"/>
            </a:xfrm>
            <a:custGeom>
              <a:avLst/>
              <a:gdLst>
                <a:gd name="T0" fmla="*/ 0 w 181"/>
                <a:gd name="T1" fmla="*/ 18 h 170"/>
                <a:gd name="T2" fmla="*/ 9 w 181"/>
                <a:gd name="T3" fmla="*/ 35 h 170"/>
                <a:gd name="T4" fmla="*/ 16 w 181"/>
                <a:gd name="T5" fmla="*/ 54 h 170"/>
                <a:gd name="T6" fmla="*/ 36 w 181"/>
                <a:gd name="T7" fmla="*/ 98 h 170"/>
                <a:gd name="T8" fmla="*/ 48 w 181"/>
                <a:gd name="T9" fmla="*/ 120 h 170"/>
                <a:gd name="T10" fmla="*/ 62 w 181"/>
                <a:gd name="T11" fmla="*/ 139 h 170"/>
                <a:gd name="T12" fmla="*/ 75 w 181"/>
                <a:gd name="T13" fmla="*/ 157 h 170"/>
                <a:gd name="T14" fmla="*/ 92 w 181"/>
                <a:gd name="T15" fmla="*/ 170 h 170"/>
                <a:gd name="T16" fmla="*/ 121 w 181"/>
                <a:gd name="T17" fmla="*/ 124 h 170"/>
                <a:gd name="T18" fmla="*/ 149 w 181"/>
                <a:gd name="T19" fmla="*/ 78 h 170"/>
                <a:gd name="T20" fmla="*/ 160 w 181"/>
                <a:gd name="T21" fmla="*/ 54 h 170"/>
                <a:gd name="T22" fmla="*/ 172 w 181"/>
                <a:gd name="T23" fmla="*/ 35 h 170"/>
                <a:gd name="T24" fmla="*/ 179 w 181"/>
                <a:gd name="T25" fmla="*/ 15 h 170"/>
                <a:gd name="T26" fmla="*/ 181 w 181"/>
                <a:gd name="T27" fmla="*/ 0 h 170"/>
                <a:gd name="T28" fmla="*/ 0 w 181"/>
                <a:gd name="T29" fmla="*/ 18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1" h="170">
                  <a:moveTo>
                    <a:pt x="0" y="18"/>
                  </a:moveTo>
                  <a:lnTo>
                    <a:pt x="9" y="35"/>
                  </a:lnTo>
                  <a:lnTo>
                    <a:pt x="16" y="54"/>
                  </a:lnTo>
                  <a:lnTo>
                    <a:pt x="36" y="98"/>
                  </a:lnTo>
                  <a:lnTo>
                    <a:pt x="48" y="120"/>
                  </a:lnTo>
                  <a:lnTo>
                    <a:pt x="62" y="139"/>
                  </a:lnTo>
                  <a:lnTo>
                    <a:pt x="75" y="157"/>
                  </a:lnTo>
                  <a:lnTo>
                    <a:pt x="92" y="170"/>
                  </a:lnTo>
                  <a:lnTo>
                    <a:pt x="121" y="124"/>
                  </a:lnTo>
                  <a:lnTo>
                    <a:pt x="149" y="78"/>
                  </a:lnTo>
                  <a:lnTo>
                    <a:pt x="160" y="54"/>
                  </a:lnTo>
                  <a:lnTo>
                    <a:pt x="172" y="35"/>
                  </a:lnTo>
                  <a:lnTo>
                    <a:pt x="179" y="15"/>
                  </a:lnTo>
                  <a:lnTo>
                    <a:pt x="181" y="0"/>
                  </a:lnTo>
                  <a:lnTo>
                    <a:pt x="0" y="18"/>
                  </a:lnTo>
                  <a:close/>
                </a:path>
              </a:pathLst>
            </a:custGeom>
            <a:solidFill>
              <a:srgbClr val="FFFFFF"/>
            </a:solidFill>
            <a:ln w="33338">
              <a:solidFill>
                <a:srgbClr val="000000"/>
              </a:solidFill>
              <a:prstDash val="solid"/>
              <a:round/>
              <a:headEnd/>
              <a:tailEnd/>
            </a:ln>
          </p:spPr>
          <p:txBody>
            <a:bodyPr/>
            <a:lstStyle/>
            <a:p>
              <a:endParaRPr lang="ja-JP" altLang="en-US"/>
            </a:p>
          </p:txBody>
        </p:sp>
        <p:sp>
          <p:nvSpPr>
            <p:cNvPr id="366606" name="Freeform 14"/>
            <p:cNvSpPr>
              <a:spLocks/>
            </p:cNvSpPr>
            <p:nvPr/>
          </p:nvSpPr>
          <p:spPr bwMode="auto">
            <a:xfrm>
              <a:off x="1272" y="3627"/>
              <a:ext cx="99" cy="65"/>
            </a:xfrm>
            <a:custGeom>
              <a:avLst/>
              <a:gdLst>
                <a:gd name="T0" fmla="*/ 0 w 99"/>
                <a:gd name="T1" fmla="*/ 57 h 65"/>
                <a:gd name="T2" fmla="*/ 53 w 99"/>
                <a:gd name="T3" fmla="*/ 0 h 65"/>
                <a:gd name="T4" fmla="*/ 99 w 99"/>
                <a:gd name="T5" fmla="*/ 65 h 65"/>
              </a:gdLst>
              <a:ahLst/>
              <a:cxnLst>
                <a:cxn ang="0">
                  <a:pos x="T0" y="T1"/>
                </a:cxn>
                <a:cxn ang="0">
                  <a:pos x="T2" y="T3"/>
                </a:cxn>
                <a:cxn ang="0">
                  <a:pos x="T4" y="T5"/>
                </a:cxn>
              </a:cxnLst>
              <a:rect l="0" t="0" r="r" b="b"/>
              <a:pathLst>
                <a:path w="99" h="65">
                  <a:moveTo>
                    <a:pt x="0" y="57"/>
                  </a:moveTo>
                  <a:lnTo>
                    <a:pt x="53" y="0"/>
                  </a:lnTo>
                  <a:lnTo>
                    <a:pt x="99" y="65"/>
                  </a:lnTo>
                </a:path>
              </a:pathLst>
            </a:custGeom>
            <a:noFill/>
            <a:ln w="333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366607" name="Freeform 15"/>
            <p:cNvSpPr>
              <a:spLocks/>
            </p:cNvSpPr>
            <p:nvPr/>
          </p:nvSpPr>
          <p:spPr bwMode="auto">
            <a:xfrm>
              <a:off x="939" y="3621"/>
              <a:ext cx="106" cy="108"/>
            </a:xfrm>
            <a:custGeom>
              <a:avLst/>
              <a:gdLst>
                <a:gd name="T0" fmla="*/ 0 w 106"/>
                <a:gd name="T1" fmla="*/ 89 h 108"/>
                <a:gd name="T2" fmla="*/ 28 w 106"/>
                <a:gd name="T3" fmla="*/ 61 h 108"/>
                <a:gd name="T4" fmla="*/ 48 w 106"/>
                <a:gd name="T5" fmla="*/ 37 h 108"/>
                <a:gd name="T6" fmla="*/ 64 w 106"/>
                <a:gd name="T7" fmla="*/ 21 h 108"/>
                <a:gd name="T8" fmla="*/ 74 w 106"/>
                <a:gd name="T9" fmla="*/ 11 h 108"/>
                <a:gd name="T10" fmla="*/ 80 w 106"/>
                <a:gd name="T11" fmla="*/ 4 h 108"/>
                <a:gd name="T12" fmla="*/ 83 w 106"/>
                <a:gd name="T13" fmla="*/ 0 h 108"/>
                <a:gd name="T14" fmla="*/ 85 w 106"/>
                <a:gd name="T15" fmla="*/ 0 h 108"/>
                <a:gd name="T16" fmla="*/ 97 w 106"/>
                <a:gd name="T17" fmla="*/ 11 h 108"/>
                <a:gd name="T18" fmla="*/ 103 w 106"/>
                <a:gd name="T19" fmla="*/ 17 h 108"/>
                <a:gd name="T20" fmla="*/ 106 w 106"/>
                <a:gd name="T21" fmla="*/ 19 h 108"/>
                <a:gd name="T22" fmla="*/ 106 w 106"/>
                <a:gd name="T23" fmla="*/ 19 h 108"/>
                <a:gd name="T24" fmla="*/ 87 w 106"/>
                <a:gd name="T25" fmla="*/ 39 h 108"/>
                <a:gd name="T26" fmla="*/ 67 w 106"/>
                <a:gd name="T27" fmla="*/ 65 h 108"/>
                <a:gd name="T28" fmla="*/ 41 w 106"/>
                <a:gd name="T29" fmla="*/ 89 h 108"/>
                <a:gd name="T30" fmla="*/ 21 w 106"/>
                <a:gd name="T31" fmla="*/ 108 h 108"/>
                <a:gd name="T32" fmla="*/ 0 w 106"/>
                <a:gd name="T33" fmla="*/ 89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6" h="108">
                  <a:moveTo>
                    <a:pt x="0" y="89"/>
                  </a:moveTo>
                  <a:lnTo>
                    <a:pt x="28" y="61"/>
                  </a:lnTo>
                  <a:lnTo>
                    <a:pt x="48" y="37"/>
                  </a:lnTo>
                  <a:lnTo>
                    <a:pt x="64" y="21"/>
                  </a:lnTo>
                  <a:lnTo>
                    <a:pt x="74" y="11"/>
                  </a:lnTo>
                  <a:lnTo>
                    <a:pt x="80" y="4"/>
                  </a:lnTo>
                  <a:lnTo>
                    <a:pt x="83" y="0"/>
                  </a:lnTo>
                  <a:lnTo>
                    <a:pt x="85" y="0"/>
                  </a:lnTo>
                  <a:lnTo>
                    <a:pt x="97" y="11"/>
                  </a:lnTo>
                  <a:lnTo>
                    <a:pt x="103" y="17"/>
                  </a:lnTo>
                  <a:lnTo>
                    <a:pt x="106" y="19"/>
                  </a:lnTo>
                  <a:lnTo>
                    <a:pt x="106" y="19"/>
                  </a:lnTo>
                  <a:lnTo>
                    <a:pt x="87" y="39"/>
                  </a:lnTo>
                  <a:lnTo>
                    <a:pt x="67" y="65"/>
                  </a:lnTo>
                  <a:lnTo>
                    <a:pt x="41" y="89"/>
                  </a:lnTo>
                  <a:lnTo>
                    <a:pt x="21" y="108"/>
                  </a:lnTo>
                  <a:lnTo>
                    <a:pt x="0" y="89"/>
                  </a:lnTo>
                  <a:close/>
                </a:path>
              </a:pathLst>
            </a:custGeom>
            <a:solidFill>
              <a:srgbClr val="FFFFFF"/>
            </a:solidFill>
            <a:ln w="33338">
              <a:solidFill>
                <a:srgbClr val="000000"/>
              </a:solidFill>
              <a:prstDash val="solid"/>
              <a:round/>
              <a:headEnd/>
              <a:tailEnd/>
            </a:ln>
          </p:spPr>
          <p:txBody>
            <a:bodyPr/>
            <a:lstStyle/>
            <a:p>
              <a:endParaRPr lang="ja-JP" altLang="en-US"/>
            </a:p>
          </p:txBody>
        </p:sp>
        <p:sp>
          <p:nvSpPr>
            <p:cNvPr id="366608" name="Freeform 16"/>
            <p:cNvSpPr>
              <a:spLocks/>
            </p:cNvSpPr>
            <p:nvPr/>
          </p:nvSpPr>
          <p:spPr bwMode="auto">
            <a:xfrm>
              <a:off x="866" y="3566"/>
              <a:ext cx="158" cy="144"/>
            </a:xfrm>
            <a:custGeom>
              <a:avLst/>
              <a:gdLst>
                <a:gd name="T0" fmla="*/ 73 w 158"/>
                <a:gd name="T1" fmla="*/ 144 h 144"/>
                <a:gd name="T2" fmla="*/ 101 w 158"/>
                <a:gd name="T3" fmla="*/ 116 h 144"/>
                <a:gd name="T4" fmla="*/ 121 w 158"/>
                <a:gd name="T5" fmla="*/ 92 h 144"/>
                <a:gd name="T6" fmla="*/ 137 w 158"/>
                <a:gd name="T7" fmla="*/ 76 h 144"/>
                <a:gd name="T8" fmla="*/ 147 w 158"/>
                <a:gd name="T9" fmla="*/ 66 h 144"/>
                <a:gd name="T10" fmla="*/ 153 w 158"/>
                <a:gd name="T11" fmla="*/ 59 h 144"/>
                <a:gd name="T12" fmla="*/ 156 w 158"/>
                <a:gd name="T13" fmla="*/ 55 h 144"/>
                <a:gd name="T14" fmla="*/ 158 w 158"/>
                <a:gd name="T15" fmla="*/ 55 h 144"/>
                <a:gd name="T16" fmla="*/ 156 w 158"/>
                <a:gd name="T17" fmla="*/ 35 h 144"/>
                <a:gd name="T18" fmla="*/ 149 w 158"/>
                <a:gd name="T19" fmla="*/ 18 h 144"/>
                <a:gd name="T20" fmla="*/ 142 w 158"/>
                <a:gd name="T21" fmla="*/ 11 h 144"/>
                <a:gd name="T22" fmla="*/ 135 w 158"/>
                <a:gd name="T23" fmla="*/ 7 h 144"/>
                <a:gd name="T24" fmla="*/ 128 w 158"/>
                <a:gd name="T25" fmla="*/ 5 h 144"/>
                <a:gd name="T26" fmla="*/ 121 w 158"/>
                <a:gd name="T27" fmla="*/ 7 h 144"/>
                <a:gd name="T28" fmla="*/ 107 w 158"/>
                <a:gd name="T29" fmla="*/ 3 h 144"/>
                <a:gd name="T30" fmla="*/ 91 w 158"/>
                <a:gd name="T31" fmla="*/ 0 h 144"/>
                <a:gd name="T32" fmla="*/ 73 w 158"/>
                <a:gd name="T33" fmla="*/ 0 h 144"/>
                <a:gd name="T34" fmla="*/ 57 w 158"/>
                <a:gd name="T35" fmla="*/ 5 h 144"/>
                <a:gd name="T36" fmla="*/ 39 w 158"/>
                <a:gd name="T37" fmla="*/ 11 h 144"/>
                <a:gd name="T38" fmla="*/ 25 w 158"/>
                <a:gd name="T39" fmla="*/ 20 h 144"/>
                <a:gd name="T40" fmla="*/ 13 w 158"/>
                <a:gd name="T41" fmla="*/ 33 h 144"/>
                <a:gd name="T42" fmla="*/ 4 w 158"/>
                <a:gd name="T43" fmla="*/ 53 h 144"/>
                <a:gd name="T44" fmla="*/ 0 w 158"/>
                <a:gd name="T45" fmla="*/ 72 h 144"/>
                <a:gd name="T46" fmla="*/ 2 w 158"/>
                <a:gd name="T47" fmla="*/ 87 h 144"/>
                <a:gd name="T48" fmla="*/ 9 w 158"/>
                <a:gd name="T49" fmla="*/ 105 h 144"/>
                <a:gd name="T50" fmla="*/ 18 w 158"/>
                <a:gd name="T51" fmla="*/ 116 h 144"/>
                <a:gd name="T52" fmla="*/ 45 w 158"/>
                <a:gd name="T53" fmla="*/ 135 h 144"/>
                <a:gd name="T54" fmla="*/ 73 w 158"/>
                <a:gd name="T55" fmla="*/ 144 h 144"/>
                <a:gd name="T56" fmla="*/ 73 w 158"/>
                <a:gd name="T57"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58" h="144">
                  <a:moveTo>
                    <a:pt x="73" y="144"/>
                  </a:moveTo>
                  <a:lnTo>
                    <a:pt x="101" y="116"/>
                  </a:lnTo>
                  <a:lnTo>
                    <a:pt x="121" y="92"/>
                  </a:lnTo>
                  <a:lnTo>
                    <a:pt x="137" y="76"/>
                  </a:lnTo>
                  <a:lnTo>
                    <a:pt x="147" y="66"/>
                  </a:lnTo>
                  <a:lnTo>
                    <a:pt x="153" y="59"/>
                  </a:lnTo>
                  <a:lnTo>
                    <a:pt x="156" y="55"/>
                  </a:lnTo>
                  <a:lnTo>
                    <a:pt x="158" y="55"/>
                  </a:lnTo>
                  <a:lnTo>
                    <a:pt x="156" y="35"/>
                  </a:lnTo>
                  <a:lnTo>
                    <a:pt x="149" y="18"/>
                  </a:lnTo>
                  <a:lnTo>
                    <a:pt x="142" y="11"/>
                  </a:lnTo>
                  <a:lnTo>
                    <a:pt x="135" y="7"/>
                  </a:lnTo>
                  <a:lnTo>
                    <a:pt x="128" y="5"/>
                  </a:lnTo>
                  <a:lnTo>
                    <a:pt x="121" y="7"/>
                  </a:lnTo>
                  <a:lnTo>
                    <a:pt x="107" y="3"/>
                  </a:lnTo>
                  <a:lnTo>
                    <a:pt x="91" y="0"/>
                  </a:lnTo>
                  <a:lnTo>
                    <a:pt x="73" y="0"/>
                  </a:lnTo>
                  <a:lnTo>
                    <a:pt x="57" y="5"/>
                  </a:lnTo>
                  <a:lnTo>
                    <a:pt x="39" y="11"/>
                  </a:lnTo>
                  <a:lnTo>
                    <a:pt x="25" y="20"/>
                  </a:lnTo>
                  <a:lnTo>
                    <a:pt x="13" y="33"/>
                  </a:lnTo>
                  <a:lnTo>
                    <a:pt x="4" y="53"/>
                  </a:lnTo>
                  <a:lnTo>
                    <a:pt x="0" y="72"/>
                  </a:lnTo>
                  <a:lnTo>
                    <a:pt x="2" y="87"/>
                  </a:lnTo>
                  <a:lnTo>
                    <a:pt x="9" y="105"/>
                  </a:lnTo>
                  <a:lnTo>
                    <a:pt x="18" y="116"/>
                  </a:lnTo>
                  <a:lnTo>
                    <a:pt x="45" y="135"/>
                  </a:lnTo>
                  <a:lnTo>
                    <a:pt x="73" y="144"/>
                  </a:lnTo>
                  <a:lnTo>
                    <a:pt x="73" y="144"/>
                  </a:lnTo>
                  <a:close/>
                </a:path>
              </a:pathLst>
            </a:custGeom>
            <a:solidFill>
              <a:srgbClr val="FAD28D"/>
            </a:solidFill>
            <a:ln w="33338">
              <a:solidFill>
                <a:srgbClr val="000000"/>
              </a:solidFill>
              <a:prstDash val="solid"/>
              <a:round/>
              <a:headEnd/>
              <a:tailEnd/>
            </a:ln>
          </p:spPr>
          <p:txBody>
            <a:bodyPr/>
            <a:lstStyle/>
            <a:p>
              <a:endParaRPr lang="ja-JP" altLang="en-US"/>
            </a:p>
          </p:txBody>
        </p:sp>
        <p:sp>
          <p:nvSpPr>
            <p:cNvPr id="366609" name="Freeform 17"/>
            <p:cNvSpPr>
              <a:spLocks/>
            </p:cNvSpPr>
            <p:nvPr/>
          </p:nvSpPr>
          <p:spPr bwMode="auto">
            <a:xfrm>
              <a:off x="944" y="3573"/>
              <a:ext cx="43" cy="56"/>
            </a:xfrm>
            <a:custGeom>
              <a:avLst/>
              <a:gdLst>
                <a:gd name="T0" fmla="*/ 43 w 43"/>
                <a:gd name="T1" fmla="*/ 0 h 56"/>
                <a:gd name="T2" fmla="*/ 25 w 43"/>
                <a:gd name="T3" fmla="*/ 11 h 56"/>
                <a:gd name="T4" fmla="*/ 9 w 43"/>
                <a:gd name="T5" fmla="*/ 26 h 56"/>
                <a:gd name="T6" fmla="*/ 0 w 43"/>
                <a:gd name="T7" fmla="*/ 41 h 56"/>
                <a:gd name="T8" fmla="*/ 0 w 43"/>
                <a:gd name="T9" fmla="*/ 46 h 56"/>
                <a:gd name="T10" fmla="*/ 2 w 43"/>
                <a:gd name="T11" fmla="*/ 50 h 56"/>
                <a:gd name="T12" fmla="*/ 11 w 43"/>
                <a:gd name="T13" fmla="*/ 54 h 56"/>
                <a:gd name="T14" fmla="*/ 23 w 43"/>
                <a:gd name="T15" fmla="*/ 56 h 56"/>
                <a:gd name="T16" fmla="*/ 32 w 43"/>
                <a:gd name="T17" fmla="*/ 54 h 56"/>
                <a:gd name="T18" fmla="*/ 39 w 43"/>
                <a:gd name="T19" fmla="*/ 5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56">
                  <a:moveTo>
                    <a:pt x="43" y="0"/>
                  </a:moveTo>
                  <a:lnTo>
                    <a:pt x="25" y="11"/>
                  </a:lnTo>
                  <a:lnTo>
                    <a:pt x="9" y="26"/>
                  </a:lnTo>
                  <a:lnTo>
                    <a:pt x="0" y="41"/>
                  </a:lnTo>
                  <a:lnTo>
                    <a:pt x="0" y="46"/>
                  </a:lnTo>
                  <a:lnTo>
                    <a:pt x="2" y="50"/>
                  </a:lnTo>
                  <a:lnTo>
                    <a:pt x="11" y="54"/>
                  </a:lnTo>
                  <a:lnTo>
                    <a:pt x="23" y="56"/>
                  </a:lnTo>
                  <a:lnTo>
                    <a:pt x="32" y="54"/>
                  </a:lnTo>
                  <a:lnTo>
                    <a:pt x="39" y="52"/>
                  </a:lnTo>
                </a:path>
              </a:pathLst>
            </a:custGeom>
            <a:noFill/>
            <a:ln w="333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366610" name="Freeform 18"/>
            <p:cNvSpPr>
              <a:spLocks/>
            </p:cNvSpPr>
            <p:nvPr/>
          </p:nvSpPr>
          <p:spPr bwMode="auto">
            <a:xfrm>
              <a:off x="888" y="3625"/>
              <a:ext cx="63" cy="67"/>
            </a:xfrm>
            <a:custGeom>
              <a:avLst/>
              <a:gdLst>
                <a:gd name="T0" fmla="*/ 63 w 63"/>
                <a:gd name="T1" fmla="*/ 0 h 67"/>
                <a:gd name="T2" fmla="*/ 58 w 63"/>
                <a:gd name="T3" fmla="*/ 9 h 67"/>
                <a:gd name="T4" fmla="*/ 51 w 63"/>
                <a:gd name="T5" fmla="*/ 20 h 67"/>
                <a:gd name="T6" fmla="*/ 40 w 63"/>
                <a:gd name="T7" fmla="*/ 46 h 67"/>
                <a:gd name="T8" fmla="*/ 30 w 63"/>
                <a:gd name="T9" fmla="*/ 57 h 67"/>
                <a:gd name="T10" fmla="*/ 21 w 63"/>
                <a:gd name="T11" fmla="*/ 65 h 67"/>
                <a:gd name="T12" fmla="*/ 12 w 63"/>
                <a:gd name="T13" fmla="*/ 67 h 67"/>
                <a:gd name="T14" fmla="*/ 0 w 63"/>
                <a:gd name="T15" fmla="*/ 61 h 6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7">
                  <a:moveTo>
                    <a:pt x="63" y="0"/>
                  </a:moveTo>
                  <a:lnTo>
                    <a:pt x="58" y="9"/>
                  </a:lnTo>
                  <a:lnTo>
                    <a:pt x="51" y="20"/>
                  </a:lnTo>
                  <a:lnTo>
                    <a:pt x="40" y="46"/>
                  </a:lnTo>
                  <a:lnTo>
                    <a:pt x="30" y="57"/>
                  </a:lnTo>
                  <a:lnTo>
                    <a:pt x="21" y="65"/>
                  </a:lnTo>
                  <a:lnTo>
                    <a:pt x="12" y="67"/>
                  </a:lnTo>
                  <a:lnTo>
                    <a:pt x="0" y="61"/>
                  </a:lnTo>
                </a:path>
              </a:pathLst>
            </a:custGeom>
            <a:noFill/>
            <a:ln w="333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366611" name="Line 19"/>
            <p:cNvSpPr>
              <a:spLocks noChangeShapeType="1"/>
            </p:cNvSpPr>
            <p:nvPr/>
          </p:nvSpPr>
          <p:spPr bwMode="auto">
            <a:xfrm>
              <a:off x="900" y="3642"/>
              <a:ext cx="28" cy="24"/>
            </a:xfrm>
            <a:prstGeom prst="line">
              <a:avLst/>
            </a:prstGeom>
            <a:noFill/>
            <a:ln w="3333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66612" name="Line 20"/>
            <p:cNvSpPr>
              <a:spLocks noChangeShapeType="1"/>
            </p:cNvSpPr>
            <p:nvPr/>
          </p:nvSpPr>
          <p:spPr bwMode="auto">
            <a:xfrm>
              <a:off x="918" y="3619"/>
              <a:ext cx="23" cy="23"/>
            </a:xfrm>
            <a:prstGeom prst="line">
              <a:avLst/>
            </a:prstGeom>
            <a:noFill/>
            <a:ln w="3333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66613" name="Line 21"/>
            <p:cNvSpPr>
              <a:spLocks noChangeShapeType="1"/>
            </p:cNvSpPr>
            <p:nvPr/>
          </p:nvSpPr>
          <p:spPr bwMode="auto">
            <a:xfrm>
              <a:off x="930" y="3599"/>
              <a:ext cx="16" cy="11"/>
            </a:xfrm>
            <a:prstGeom prst="line">
              <a:avLst/>
            </a:prstGeom>
            <a:noFill/>
            <a:ln w="3333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66614" name="Freeform 22"/>
            <p:cNvSpPr>
              <a:spLocks/>
            </p:cNvSpPr>
            <p:nvPr/>
          </p:nvSpPr>
          <p:spPr bwMode="auto">
            <a:xfrm>
              <a:off x="1148" y="3225"/>
              <a:ext cx="393" cy="402"/>
            </a:xfrm>
            <a:custGeom>
              <a:avLst/>
              <a:gdLst>
                <a:gd name="T0" fmla="*/ 7 w 393"/>
                <a:gd name="T1" fmla="*/ 135 h 402"/>
                <a:gd name="T2" fmla="*/ 0 w 393"/>
                <a:gd name="T3" fmla="*/ 183 h 402"/>
                <a:gd name="T4" fmla="*/ 0 w 393"/>
                <a:gd name="T5" fmla="*/ 231 h 402"/>
                <a:gd name="T6" fmla="*/ 5 w 393"/>
                <a:gd name="T7" fmla="*/ 276 h 402"/>
                <a:gd name="T8" fmla="*/ 18 w 393"/>
                <a:gd name="T9" fmla="*/ 320 h 402"/>
                <a:gd name="T10" fmla="*/ 41 w 393"/>
                <a:gd name="T11" fmla="*/ 354 h 402"/>
                <a:gd name="T12" fmla="*/ 55 w 393"/>
                <a:gd name="T13" fmla="*/ 370 h 402"/>
                <a:gd name="T14" fmla="*/ 74 w 393"/>
                <a:gd name="T15" fmla="*/ 381 h 402"/>
                <a:gd name="T16" fmla="*/ 94 w 393"/>
                <a:gd name="T17" fmla="*/ 391 h 402"/>
                <a:gd name="T18" fmla="*/ 120 w 393"/>
                <a:gd name="T19" fmla="*/ 398 h 402"/>
                <a:gd name="T20" fmla="*/ 147 w 393"/>
                <a:gd name="T21" fmla="*/ 402 h 402"/>
                <a:gd name="T22" fmla="*/ 177 w 393"/>
                <a:gd name="T23" fmla="*/ 402 h 402"/>
                <a:gd name="T24" fmla="*/ 216 w 393"/>
                <a:gd name="T25" fmla="*/ 398 h 402"/>
                <a:gd name="T26" fmla="*/ 248 w 393"/>
                <a:gd name="T27" fmla="*/ 391 h 402"/>
                <a:gd name="T28" fmla="*/ 273 w 393"/>
                <a:gd name="T29" fmla="*/ 378 h 402"/>
                <a:gd name="T30" fmla="*/ 294 w 393"/>
                <a:gd name="T31" fmla="*/ 365 h 402"/>
                <a:gd name="T32" fmla="*/ 308 w 393"/>
                <a:gd name="T33" fmla="*/ 352 h 402"/>
                <a:gd name="T34" fmla="*/ 319 w 393"/>
                <a:gd name="T35" fmla="*/ 337 h 402"/>
                <a:gd name="T36" fmla="*/ 329 w 393"/>
                <a:gd name="T37" fmla="*/ 324 h 402"/>
                <a:gd name="T38" fmla="*/ 338 w 393"/>
                <a:gd name="T39" fmla="*/ 313 h 402"/>
                <a:gd name="T40" fmla="*/ 354 w 393"/>
                <a:gd name="T41" fmla="*/ 307 h 402"/>
                <a:gd name="T42" fmla="*/ 368 w 393"/>
                <a:gd name="T43" fmla="*/ 300 h 402"/>
                <a:gd name="T44" fmla="*/ 377 w 393"/>
                <a:gd name="T45" fmla="*/ 291 h 402"/>
                <a:gd name="T46" fmla="*/ 386 w 393"/>
                <a:gd name="T47" fmla="*/ 281 h 402"/>
                <a:gd name="T48" fmla="*/ 393 w 393"/>
                <a:gd name="T49" fmla="*/ 259 h 402"/>
                <a:gd name="T50" fmla="*/ 393 w 393"/>
                <a:gd name="T51" fmla="*/ 239 h 402"/>
                <a:gd name="T52" fmla="*/ 384 w 393"/>
                <a:gd name="T53" fmla="*/ 220 h 402"/>
                <a:gd name="T54" fmla="*/ 365 w 393"/>
                <a:gd name="T55" fmla="*/ 209 h 402"/>
                <a:gd name="T56" fmla="*/ 354 w 393"/>
                <a:gd name="T57" fmla="*/ 207 h 402"/>
                <a:gd name="T58" fmla="*/ 342 w 393"/>
                <a:gd name="T59" fmla="*/ 207 h 402"/>
                <a:gd name="T60" fmla="*/ 329 w 393"/>
                <a:gd name="T61" fmla="*/ 209 h 402"/>
                <a:gd name="T62" fmla="*/ 312 w 393"/>
                <a:gd name="T63" fmla="*/ 215 h 402"/>
                <a:gd name="T64" fmla="*/ 319 w 393"/>
                <a:gd name="T65" fmla="*/ 181 h 402"/>
                <a:gd name="T66" fmla="*/ 324 w 393"/>
                <a:gd name="T67" fmla="*/ 146 h 402"/>
                <a:gd name="T68" fmla="*/ 324 w 393"/>
                <a:gd name="T69" fmla="*/ 113 h 402"/>
                <a:gd name="T70" fmla="*/ 317 w 393"/>
                <a:gd name="T71" fmla="*/ 81 h 402"/>
                <a:gd name="T72" fmla="*/ 303 w 393"/>
                <a:gd name="T73" fmla="*/ 50 h 402"/>
                <a:gd name="T74" fmla="*/ 283 w 393"/>
                <a:gd name="T75" fmla="*/ 29 h 402"/>
                <a:gd name="T76" fmla="*/ 255 w 393"/>
                <a:gd name="T77" fmla="*/ 11 h 402"/>
                <a:gd name="T78" fmla="*/ 216 w 393"/>
                <a:gd name="T79" fmla="*/ 3 h 402"/>
                <a:gd name="T80" fmla="*/ 177 w 393"/>
                <a:gd name="T81" fmla="*/ 0 h 402"/>
                <a:gd name="T82" fmla="*/ 138 w 393"/>
                <a:gd name="T83" fmla="*/ 0 h 402"/>
                <a:gd name="T84" fmla="*/ 108 w 393"/>
                <a:gd name="T85" fmla="*/ 9 h 402"/>
                <a:gd name="T86" fmla="*/ 78 w 393"/>
                <a:gd name="T87" fmla="*/ 20 h 402"/>
                <a:gd name="T88" fmla="*/ 55 w 393"/>
                <a:gd name="T89" fmla="*/ 37 h 402"/>
                <a:gd name="T90" fmla="*/ 35 w 393"/>
                <a:gd name="T91" fmla="*/ 63 h 402"/>
                <a:gd name="T92" fmla="*/ 18 w 393"/>
                <a:gd name="T93" fmla="*/ 94 h 402"/>
                <a:gd name="T94" fmla="*/ 7 w 393"/>
                <a:gd name="T95" fmla="*/ 135 h 402"/>
                <a:gd name="T96" fmla="*/ 7 w 393"/>
                <a:gd name="T97" fmla="*/ 135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93" h="402">
                  <a:moveTo>
                    <a:pt x="7" y="135"/>
                  </a:moveTo>
                  <a:lnTo>
                    <a:pt x="0" y="183"/>
                  </a:lnTo>
                  <a:lnTo>
                    <a:pt x="0" y="231"/>
                  </a:lnTo>
                  <a:lnTo>
                    <a:pt x="5" y="276"/>
                  </a:lnTo>
                  <a:lnTo>
                    <a:pt x="18" y="320"/>
                  </a:lnTo>
                  <a:lnTo>
                    <a:pt x="41" y="354"/>
                  </a:lnTo>
                  <a:lnTo>
                    <a:pt x="55" y="370"/>
                  </a:lnTo>
                  <a:lnTo>
                    <a:pt x="74" y="381"/>
                  </a:lnTo>
                  <a:lnTo>
                    <a:pt x="94" y="391"/>
                  </a:lnTo>
                  <a:lnTo>
                    <a:pt x="120" y="398"/>
                  </a:lnTo>
                  <a:lnTo>
                    <a:pt x="147" y="402"/>
                  </a:lnTo>
                  <a:lnTo>
                    <a:pt x="177" y="402"/>
                  </a:lnTo>
                  <a:lnTo>
                    <a:pt x="216" y="398"/>
                  </a:lnTo>
                  <a:lnTo>
                    <a:pt x="248" y="391"/>
                  </a:lnTo>
                  <a:lnTo>
                    <a:pt x="273" y="378"/>
                  </a:lnTo>
                  <a:lnTo>
                    <a:pt x="294" y="365"/>
                  </a:lnTo>
                  <a:lnTo>
                    <a:pt x="308" y="352"/>
                  </a:lnTo>
                  <a:lnTo>
                    <a:pt x="319" y="337"/>
                  </a:lnTo>
                  <a:lnTo>
                    <a:pt x="329" y="324"/>
                  </a:lnTo>
                  <a:lnTo>
                    <a:pt x="338" y="313"/>
                  </a:lnTo>
                  <a:lnTo>
                    <a:pt x="354" y="307"/>
                  </a:lnTo>
                  <a:lnTo>
                    <a:pt x="368" y="300"/>
                  </a:lnTo>
                  <a:lnTo>
                    <a:pt x="377" y="291"/>
                  </a:lnTo>
                  <a:lnTo>
                    <a:pt x="386" y="281"/>
                  </a:lnTo>
                  <a:lnTo>
                    <a:pt x="393" y="259"/>
                  </a:lnTo>
                  <a:lnTo>
                    <a:pt x="393" y="239"/>
                  </a:lnTo>
                  <a:lnTo>
                    <a:pt x="384" y="220"/>
                  </a:lnTo>
                  <a:lnTo>
                    <a:pt x="365" y="209"/>
                  </a:lnTo>
                  <a:lnTo>
                    <a:pt x="354" y="207"/>
                  </a:lnTo>
                  <a:lnTo>
                    <a:pt x="342" y="207"/>
                  </a:lnTo>
                  <a:lnTo>
                    <a:pt x="329" y="209"/>
                  </a:lnTo>
                  <a:lnTo>
                    <a:pt x="312" y="215"/>
                  </a:lnTo>
                  <a:lnTo>
                    <a:pt x="319" y="181"/>
                  </a:lnTo>
                  <a:lnTo>
                    <a:pt x="324" y="146"/>
                  </a:lnTo>
                  <a:lnTo>
                    <a:pt x="324" y="113"/>
                  </a:lnTo>
                  <a:lnTo>
                    <a:pt x="317" y="81"/>
                  </a:lnTo>
                  <a:lnTo>
                    <a:pt x="303" y="50"/>
                  </a:lnTo>
                  <a:lnTo>
                    <a:pt x="283" y="29"/>
                  </a:lnTo>
                  <a:lnTo>
                    <a:pt x="255" y="11"/>
                  </a:lnTo>
                  <a:lnTo>
                    <a:pt x="216" y="3"/>
                  </a:lnTo>
                  <a:lnTo>
                    <a:pt x="177" y="0"/>
                  </a:lnTo>
                  <a:lnTo>
                    <a:pt x="138" y="0"/>
                  </a:lnTo>
                  <a:lnTo>
                    <a:pt x="108" y="9"/>
                  </a:lnTo>
                  <a:lnTo>
                    <a:pt x="78" y="20"/>
                  </a:lnTo>
                  <a:lnTo>
                    <a:pt x="55" y="37"/>
                  </a:lnTo>
                  <a:lnTo>
                    <a:pt x="35" y="63"/>
                  </a:lnTo>
                  <a:lnTo>
                    <a:pt x="18" y="94"/>
                  </a:lnTo>
                  <a:lnTo>
                    <a:pt x="7" y="135"/>
                  </a:lnTo>
                  <a:lnTo>
                    <a:pt x="7" y="135"/>
                  </a:lnTo>
                  <a:close/>
                </a:path>
              </a:pathLst>
            </a:custGeom>
            <a:solidFill>
              <a:srgbClr val="FAD28D"/>
            </a:solidFill>
            <a:ln w="33338">
              <a:solidFill>
                <a:srgbClr val="000000"/>
              </a:solidFill>
              <a:prstDash val="solid"/>
              <a:round/>
              <a:headEnd/>
              <a:tailEnd/>
            </a:ln>
          </p:spPr>
          <p:txBody>
            <a:bodyPr/>
            <a:lstStyle/>
            <a:p>
              <a:endParaRPr lang="ja-JP" altLang="en-US"/>
            </a:p>
          </p:txBody>
        </p:sp>
        <p:sp>
          <p:nvSpPr>
            <p:cNvPr id="366615" name="Freeform 23"/>
            <p:cNvSpPr>
              <a:spLocks/>
            </p:cNvSpPr>
            <p:nvPr/>
          </p:nvSpPr>
          <p:spPr bwMode="auto">
            <a:xfrm>
              <a:off x="1426" y="3295"/>
              <a:ext cx="110" cy="145"/>
            </a:xfrm>
            <a:custGeom>
              <a:avLst/>
              <a:gdLst>
                <a:gd name="T0" fmla="*/ 97 w 110"/>
                <a:gd name="T1" fmla="*/ 143 h 145"/>
                <a:gd name="T2" fmla="*/ 85 w 110"/>
                <a:gd name="T3" fmla="*/ 137 h 145"/>
                <a:gd name="T4" fmla="*/ 71 w 110"/>
                <a:gd name="T5" fmla="*/ 137 h 145"/>
                <a:gd name="T6" fmla="*/ 53 w 110"/>
                <a:gd name="T7" fmla="*/ 137 h 145"/>
                <a:gd name="T8" fmla="*/ 34 w 110"/>
                <a:gd name="T9" fmla="*/ 145 h 145"/>
                <a:gd name="T10" fmla="*/ 32 w 110"/>
                <a:gd name="T11" fmla="*/ 106 h 145"/>
                <a:gd name="T12" fmla="*/ 28 w 110"/>
                <a:gd name="T13" fmla="*/ 72 h 145"/>
                <a:gd name="T14" fmla="*/ 18 w 110"/>
                <a:gd name="T15" fmla="*/ 37 h 145"/>
                <a:gd name="T16" fmla="*/ 9 w 110"/>
                <a:gd name="T17" fmla="*/ 19 h 145"/>
                <a:gd name="T18" fmla="*/ 0 w 110"/>
                <a:gd name="T19" fmla="*/ 0 h 145"/>
                <a:gd name="T20" fmla="*/ 37 w 110"/>
                <a:gd name="T21" fmla="*/ 15 h 145"/>
                <a:gd name="T22" fmla="*/ 64 w 110"/>
                <a:gd name="T23" fmla="*/ 28 h 145"/>
                <a:gd name="T24" fmla="*/ 83 w 110"/>
                <a:gd name="T25" fmla="*/ 39 h 145"/>
                <a:gd name="T26" fmla="*/ 97 w 110"/>
                <a:gd name="T27" fmla="*/ 43 h 145"/>
                <a:gd name="T28" fmla="*/ 106 w 110"/>
                <a:gd name="T29" fmla="*/ 48 h 145"/>
                <a:gd name="T30" fmla="*/ 108 w 110"/>
                <a:gd name="T31" fmla="*/ 50 h 145"/>
                <a:gd name="T32" fmla="*/ 110 w 110"/>
                <a:gd name="T33" fmla="*/ 50 h 145"/>
                <a:gd name="T34" fmla="*/ 108 w 110"/>
                <a:gd name="T35" fmla="*/ 91 h 145"/>
                <a:gd name="T36" fmla="*/ 106 w 110"/>
                <a:gd name="T37" fmla="*/ 117 h 145"/>
                <a:gd name="T38" fmla="*/ 97 w 110"/>
                <a:gd name="T39" fmla="*/ 143 h 145"/>
                <a:gd name="T40" fmla="*/ 97 w 110"/>
                <a:gd name="T41" fmla="*/ 143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0" h="145">
                  <a:moveTo>
                    <a:pt x="97" y="143"/>
                  </a:moveTo>
                  <a:lnTo>
                    <a:pt x="85" y="137"/>
                  </a:lnTo>
                  <a:lnTo>
                    <a:pt x="71" y="137"/>
                  </a:lnTo>
                  <a:lnTo>
                    <a:pt x="53" y="137"/>
                  </a:lnTo>
                  <a:lnTo>
                    <a:pt x="34" y="145"/>
                  </a:lnTo>
                  <a:lnTo>
                    <a:pt x="32" y="106"/>
                  </a:lnTo>
                  <a:lnTo>
                    <a:pt x="28" y="72"/>
                  </a:lnTo>
                  <a:lnTo>
                    <a:pt x="18" y="37"/>
                  </a:lnTo>
                  <a:lnTo>
                    <a:pt x="9" y="19"/>
                  </a:lnTo>
                  <a:lnTo>
                    <a:pt x="0" y="0"/>
                  </a:lnTo>
                  <a:lnTo>
                    <a:pt x="37" y="15"/>
                  </a:lnTo>
                  <a:lnTo>
                    <a:pt x="64" y="28"/>
                  </a:lnTo>
                  <a:lnTo>
                    <a:pt x="83" y="39"/>
                  </a:lnTo>
                  <a:lnTo>
                    <a:pt x="97" y="43"/>
                  </a:lnTo>
                  <a:lnTo>
                    <a:pt x="106" y="48"/>
                  </a:lnTo>
                  <a:lnTo>
                    <a:pt x="108" y="50"/>
                  </a:lnTo>
                  <a:lnTo>
                    <a:pt x="110" y="50"/>
                  </a:lnTo>
                  <a:lnTo>
                    <a:pt x="108" y="91"/>
                  </a:lnTo>
                  <a:lnTo>
                    <a:pt x="106" y="117"/>
                  </a:lnTo>
                  <a:lnTo>
                    <a:pt x="97" y="143"/>
                  </a:lnTo>
                  <a:lnTo>
                    <a:pt x="97" y="143"/>
                  </a:lnTo>
                  <a:close/>
                </a:path>
              </a:pathLst>
            </a:custGeom>
            <a:solidFill>
              <a:srgbClr val="000000"/>
            </a:solidFill>
            <a:ln w="33338">
              <a:solidFill>
                <a:srgbClr val="000000"/>
              </a:solidFill>
              <a:prstDash val="solid"/>
              <a:round/>
              <a:headEnd/>
              <a:tailEnd/>
            </a:ln>
          </p:spPr>
          <p:txBody>
            <a:bodyPr/>
            <a:lstStyle/>
            <a:p>
              <a:endParaRPr lang="ja-JP" altLang="en-US"/>
            </a:p>
          </p:txBody>
        </p:sp>
        <p:sp>
          <p:nvSpPr>
            <p:cNvPr id="366616" name="Freeform 24"/>
            <p:cNvSpPr>
              <a:spLocks/>
            </p:cNvSpPr>
            <p:nvPr/>
          </p:nvSpPr>
          <p:spPr bwMode="auto">
            <a:xfrm>
              <a:off x="1166" y="3143"/>
              <a:ext cx="373" cy="202"/>
            </a:xfrm>
            <a:custGeom>
              <a:avLst/>
              <a:gdLst>
                <a:gd name="T0" fmla="*/ 370 w 373"/>
                <a:gd name="T1" fmla="*/ 202 h 202"/>
                <a:gd name="T2" fmla="*/ 352 w 373"/>
                <a:gd name="T3" fmla="*/ 200 h 202"/>
                <a:gd name="T4" fmla="*/ 329 w 373"/>
                <a:gd name="T5" fmla="*/ 195 h 202"/>
                <a:gd name="T6" fmla="*/ 281 w 373"/>
                <a:gd name="T7" fmla="*/ 187 h 202"/>
                <a:gd name="T8" fmla="*/ 226 w 373"/>
                <a:gd name="T9" fmla="*/ 180 h 202"/>
                <a:gd name="T10" fmla="*/ 170 w 373"/>
                <a:gd name="T11" fmla="*/ 171 h 202"/>
                <a:gd name="T12" fmla="*/ 115 w 373"/>
                <a:gd name="T13" fmla="*/ 163 h 202"/>
                <a:gd name="T14" fmla="*/ 67 w 373"/>
                <a:gd name="T15" fmla="*/ 156 h 202"/>
                <a:gd name="T16" fmla="*/ 46 w 373"/>
                <a:gd name="T17" fmla="*/ 154 h 202"/>
                <a:gd name="T18" fmla="*/ 28 w 373"/>
                <a:gd name="T19" fmla="*/ 152 h 202"/>
                <a:gd name="T20" fmla="*/ 12 w 373"/>
                <a:gd name="T21" fmla="*/ 150 h 202"/>
                <a:gd name="T22" fmla="*/ 0 w 373"/>
                <a:gd name="T23" fmla="*/ 148 h 202"/>
                <a:gd name="T24" fmla="*/ 12 w 373"/>
                <a:gd name="T25" fmla="*/ 111 h 202"/>
                <a:gd name="T26" fmla="*/ 28 w 373"/>
                <a:gd name="T27" fmla="*/ 78 h 202"/>
                <a:gd name="T28" fmla="*/ 51 w 373"/>
                <a:gd name="T29" fmla="*/ 52 h 202"/>
                <a:gd name="T30" fmla="*/ 81 w 373"/>
                <a:gd name="T31" fmla="*/ 30 h 202"/>
                <a:gd name="T32" fmla="*/ 111 w 373"/>
                <a:gd name="T33" fmla="*/ 13 h 202"/>
                <a:gd name="T34" fmla="*/ 147 w 373"/>
                <a:gd name="T35" fmla="*/ 4 h 202"/>
                <a:gd name="T36" fmla="*/ 187 w 373"/>
                <a:gd name="T37" fmla="*/ 0 h 202"/>
                <a:gd name="T38" fmla="*/ 228 w 373"/>
                <a:gd name="T39" fmla="*/ 2 h 202"/>
                <a:gd name="T40" fmla="*/ 265 w 373"/>
                <a:gd name="T41" fmla="*/ 11 h 202"/>
                <a:gd name="T42" fmla="*/ 297 w 373"/>
                <a:gd name="T43" fmla="*/ 26 h 202"/>
                <a:gd name="T44" fmla="*/ 322 w 373"/>
                <a:gd name="T45" fmla="*/ 46 h 202"/>
                <a:gd name="T46" fmla="*/ 345 w 373"/>
                <a:gd name="T47" fmla="*/ 69 h 202"/>
                <a:gd name="T48" fmla="*/ 359 w 373"/>
                <a:gd name="T49" fmla="*/ 98 h 202"/>
                <a:gd name="T50" fmla="*/ 370 w 373"/>
                <a:gd name="T51" fmla="*/ 130 h 202"/>
                <a:gd name="T52" fmla="*/ 373 w 373"/>
                <a:gd name="T53" fmla="*/ 165 h 202"/>
                <a:gd name="T54" fmla="*/ 370 w 373"/>
                <a:gd name="T55" fmla="*/ 202 h 202"/>
                <a:gd name="T56" fmla="*/ 370 w 373"/>
                <a:gd name="T57" fmla="*/ 202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73" h="202">
                  <a:moveTo>
                    <a:pt x="370" y="202"/>
                  </a:moveTo>
                  <a:lnTo>
                    <a:pt x="352" y="200"/>
                  </a:lnTo>
                  <a:lnTo>
                    <a:pt x="329" y="195"/>
                  </a:lnTo>
                  <a:lnTo>
                    <a:pt x="281" y="187"/>
                  </a:lnTo>
                  <a:lnTo>
                    <a:pt x="226" y="180"/>
                  </a:lnTo>
                  <a:lnTo>
                    <a:pt x="170" y="171"/>
                  </a:lnTo>
                  <a:lnTo>
                    <a:pt x="115" y="163"/>
                  </a:lnTo>
                  <a:lnTo>
                    <a:pt x="67" y="156"/>
                  </a:lnTo>
                  <a:lnTo>
                    <a:pt x="46" y="154"/>
                  </a:lnTo>
                  <a:lnTo>
                    <a:pt x="28" y="152"/>
                  </a:lnTo>
                  <a:lnTo>
                    <a:pt x="12" y="150"/>
                  </a:lnTo>
                  <a:lnTo>
                    <a:pt x="0" y="148"/>
                  </a:lnTo>
                  <a:lnTo>
                    <a:pt x="12" y="111"/>
                  </a:lnTo>
                  <a:lnTo>
                    <a:pt x="28" y="78"/>
                  </a:lnTo>
                  <a:lnTo>
                    <a:pt x="51" y="52"/>
                  </a:lnTo>
                  <a:lnTo>
                    <a:pt x="81" y="30"/>
                  </a:lnTo>
                  <a:lnTo>
                    <a:pt x="111" y="13"/>
                  </a:lnTo>
                  <a:lnTo>
                    <a:pt x="147" y="4"/>
                  </a:lnTo>
                  <a:lnTo>
                    <a:pt x="187" y="0"/>
                  </a:lnTo>
                  <a:lnTo>
                    <a:pt x="228" y="2"/>
                  </a:lnTo>
                  <a:lnTo>
                    <a:pt x="265" y="11"/>
                  </a:lnTo>
                  <a:lnTo>
                    <a:pt x="297" y="26"/>
                  </a:lnTo>
                  <a:lnTo>
                    <a:pt x="322" y="46"/>
                  </a:lnTo>
                  <a:lnTo>
                    <a:pt x="345" y="69"/>
                  </a:lnTo>
                  <a:lnTo>
                    <a:pt x="359" y="98"/>
                  </a:lnTo>
                  <a:lnTo>
                    <a:pt x="370" y="130"/>
                  </a:lnTo>
                  <a:lnTo>
                    <a:pt x="373" y="165"/>
                  </a:lnTo>
                  <a:lnTo>
                    <a:pt x="370" y="202"/>
                  </a:lnTo>
                  <a:lnTo>
                    <a:pt x="370" y="202"/>
                  </a:lnTo>
                  <a:close/>
                </a:path>
              </a:pathLst>
            </a:custGeom>
            <a:solidFill>
              <a:srgbClr val="101077"/>
            </a:solidFill>
            <a:ln w="33338">
              <a:solidFill>
                <a:srgbClr val="000000"/>
              </a:solidFill>
              <a:prstDash val="solid"/>
              <a:round/>
              <a:headEnd/>
              <a:tailEnd/>
            </a:ln>
          </p:spPr>
          <p:txBody>
            <a:bodyPr/>
            <a:lstStyle/>
            <a:p>
              <a:endParaRPr lang="ja-JP" altLang="en-US"/>
            </a:p>
          </p:txBody>
        </p:sp>
        <p:sp>
          <p:nvSpPr>
            <p:cNvPr id="366617" name="Freeform 25"/>
            <p:cNvSpPr>
              <a:spLocks/>
            </p:cNvSpPr>
            <p:nvPr/>
          </p:nvSpPr>
          <p:spPr bwMode="auto">
            <a:xfrm>
              <a:off x="951" y="3265"/>
              <a:ext cx="277" cy="95"/>
            </a:xfrm>
            <a:custGeom>
              <a:avLst/>
              <a:gdLst>
                <a:gd name="T0" fmla="*/ 215 w 277"/>
                <a:gd name="T1" fmla="*/ 26 h 95"/>
                <a:gd name="T2" fmla="*/ 227 w 277"/>
                <a:gd name="T3" fmla="*/ 28 h 95"/>
                <a:gd name="T4" fmla="*/ 241 w 277"/>
                <a:gd name="T5" fmla="*/ 30 h 95"/>
                <a:gd name="T6" fmla="*/ 259 w 277"/>
                <a:gd name="T7" fmla="*/ 32 h 95"/>
                <a:gd name="T8" fmla="*/ 277 w 277"/>
                <a:gd name="T9" fmla="*/ 34 h 95"/>
                <a:gd name="T10" fmla="*/ 266 w 277"/>
                <a:gd name="T11" fmla="*/ 47 h 95"/>
                <a:gd name="T12" fmla="*/ 248 w 277"/>
                <a:gd name="T13" fmla="*/ 60 h 95"/>
                <a:gd name="T14" fmla="*/ 209 w 277"/>
                <a:gd name="T15" fmla="*/ 80 h 95"/>
                <a:gd name="T16" fmla="*/ 163 w 277"/>
                <a:gd name="T17" fmla="*/ 93 h 95"/>
                <a:gd name="T18" fmla="*/ 117 w 277"/>
                <a:gd name="T19" fmla="*/ 95 h 95"/>
                <a:gd name="T20" fmla="*/ 94 w 277"/>
                <a:gd name="T21" fmla="*/ 93 h 95"/>
                <a:gd name="T22" fmla="*/ 73 w 277"/>
                <a:gd name="T23" fmla="*/ 91 h 95"/>
                <a:gd name="T24" fmla="*/ 55 w 277"/>
                <a:gd name="T25" fmla="*/ 82 h 95"/>
                <a:gd name="T26" fmla="*/ 36 w 277"/>
                <a:gd name="T27" fmla="*/ 73 h 95"/>
                <a:gd name="T28" fmla="*/ 22 w 277"/>
                <a:gd name="T29" fmla="*/ 58 h 95"/>
                <a:gd name="T30" fmla="*/ 11 w 277"/>
                <a:gd name="T31" fmla="*/ 43 h 95"/>
                <a:gd name="T32" fmla="*/ 4 w 277"/>
                <a:gd name="T33" fmla="*/ 23 h 95"/>
                <a:gd name="T34" fmla="*/ 0 w 277"/>
                <a:gd name="T35" fmla="*/ 0 h 95"/>
                <a:gd name="T36" fmla="*/ 41 w 277"/>
                <a:gd name="T37" fmla="*/ 4 h 95"/>
                <a:gd name="T38" fmla="*/ 78 w 277"/>
                <a:gd name="T39" fmla="*/ 8 h 95"/>
                <a:gd name="T40" fmla="*/ 107 w 277"/>
                <a:gd name="T41" fmla="*/ 13 h 95"/>
                <a:gd name="T42" fmla="*/ 135 w 277"/>
                <a:gd name="T43" fmla="*/ 17 h 95"/>
                <a:gd name="T44" fmla="*/ 158 w 277"/>
                <a:gd name="T45" fmla="*/ 19 h 95"/>
                <a:gd name="T46" fmla="*/ 179 w 277"/>
                <a:gd name="T47" fmla="*/ 21 h 95"/>
                <a:gd name="T48" fmla="*/ 215 w 277"/>
                <a:gd name="T49" fmla="*/ 26 h 95"/>
                <a:gd name="T50" fmla="*/ 215 w 277"/>
                <a:gd name="T51" fmla="*/ 2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77" h="95">
                  <a:moveTo>
                    <a:pt x="215" y="26"/>
                  </a:moveTo>
                  <a:lnTo>
                    <a:pt x="227" y="28"/>
                  </a:lnTo>
                  <a:lnTo>
                    <a:pt x="241" y="30"/>
                  </a:lnTo>
                  <a:lnTo>
                    <a:pt x="259" y="32"/>
                  </a:lnTo>
                  <a:lnTo>
                    <a:pt x="277" y="34"/>
                  </a:lnTo>
                  <a:lnTo>
                    <a:pt x="266" y="47"/>
                  </a:lnTo>
                  <a:lnTo>
                    <a:pt x="248" y="60"/>
                  </a:lnTo>
                  <a:lnTo>
                    <a:pt x="209" y="80"/>
                  </a:lnTo>
                  <a:lnTo>
                    <a:pt x="163" y="93"/>
                  </a:lnTo>
                  <a:lnTo>
                    <a:pt x="117" y="95"/>
                  </a:lnTo>
                  <a:lnTo>
                    <a:pt x="94" y="93"/>
                  </a:lnTo>
                  <a:lnTo>
                    <a:pt x="73" y="91"/>
                  </a:lnTo>
                  <a:lnTo>
                    <a:pt x="55" y="82"/>
                  </a:lnTo>
                  <a:lnTo>
                    <a:pt x="36" y="73"/>
                  </a:lnTo>
                  <a:lnTo>
                    <a:pt x="22" y="58"/>
                  </a:lnTo>
                  <a:lnTo>
                    <a:pt x="11" y="43"/>
                  </a:lnTo>
                  <a:lnTo>
                    <a:pt x="4" y="23"/>
                  </a:lnTo>
                  <a:lnTo>
                    <a:pt x="0" y="0"/>
                  </a:lnTo>
                  <a:lnTo>
                    <a:pt x="41" y="4"/>
                  </a:lnTo>
                  <a:lnTo>
                    <a:pt x="78" y="8"/>
                  </a:lnTo>
                  <a:lnTo>
                    <a:pt x="107" y="13"/>
                  </a:lnTo>
                  <a:lnTo>
                    <a:pt x="135" y="17"/>
                  </a:lnTo>
                  <a:lnTo>
                    <a:pt x="158" y="19"/>
                  </a:lnTo>
                  <a:lnTo>
                    <a:pt x="179" y="21"/>
                  </a:lnTo>
                  <a:lnTo>
                    <a:pt x="215" y="26"/>
                  </a:lnTo>
                  <a:lnTo>
                    <a:pt x="215" y="26"/>
                  </a:lnTo>
                  <a:close/>
                </a:path>
              </a:pathLst>
            </a:custGeom>
            <a:solidFill>
              <a:srgbClr val="101077"/>
            </a:solidFill>
            <a:ln w="33338">
              <a:solidFill>
                <a:srgbClr val="000000"/>
              </a:solidFill>
              <a:prstDash val="solid"/>
              <a:round/>
              <a:headEnd/>
              <a:tailEnd/>
            </a:ln>
          </p:spPr>
          <p:txBody>
            <a:bodyPr/>
            <a:lstStyle/>
            <a:p>
              <a:endParaRPr lang="ja-JP" altLang="en-US"/>
            </a:p>
          </p:txBody>
        </p:sp>
        <p:sp>
          <p:nvSpPr>
            <p:cNvPr id="366618" name="Freeform 26"/>
            <p:cNvSpPr>
              <a:spLocks/>
            </p:cNvSpPr>
            <p:nvPr/>
          </p:nvSpPr>
          <p:spPr bwMode="auto">
            <a:xfrm>
              <a:off x="1307" y="3662"/>
              <a:ext cx="18" cy="22"/>
            </a:xfrm>
            <a:custGeom>
              <a:avLst/>
              <a:gdLst>
                <a:gd name="T0" fmla="*/ 18 w 18"/>
                <a:gd name="T1" fmla="*/ 11 h 22"/>
                <a:gd name="T2" fmla="*/ 16 w 18"/>
                <a:gd name="T3" fmla="*/ 20 h 22"/>
                <a:gd name="T4" fmla="*/ 9 w 18"/>
                <a:gd name="T5" fmla="*/ 22 h 22"/>
                <a:gd name="T6" fmla="*/ 2 w 18"/>
                <a:gd name="T7" fmla="*/ 20 h 22"/>
                <a:gd name="T8" fmla="*/ 0 w 18"/>
                <a:gd name="T9" fmla="*/ 11 h 22"/>
                <a:gd name="T10" fmla="*/ 2 w 18"/>
                <a:gd name="T11" fmla="*/ 2 h 22"/>
                <a:gd name="T12" fmla="*/ 9 w 18"/>
                <a:gd name="T13" fmla="*/ 0 h 22"/>
                <a:gd name="T14" fmla="*/ 16 w 18"/>
                <a:gd name="T15" fmla="*/ 2 h 22"/>
                <a:gd name="T16" fmla="*/ 18 w 18"/>
                <a:gd name="T17" fmla="*/ 11 h 22"/>
                <a:gd name="T18" fmla="*/ 18 w 18"/>
                <a:gd name="T19" fmla="*/ 11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22">
                  <a:moveTo>
                    <a:pt x="18" y="11"/>
                  </a:moveTo>
                  <a:lnTo>
                    <a:pt x="16" y="20"/>
                  </a:lnTo>
                  <a:lnTo>
                    <a:pt x="9" y="22"/>
                  </a:lnTo>
                  <a:lnTo>
                    <a:pt x="2" y="20"/>
                  </a:lnTo>
                  <a:lnTo>
                    <a:pt x="0" y="11"/>
                  </a:lnTo>
                  <a:lnTo>
                    <a:pt x="2" y="2"/>
                  </a:lnTo>
                  <a:lnTo>
                    <a:pt x="9" y="0"/>
                  </a:lnTo>
                  <a:lnTo>
                    <a:pt x="16" y="2"/>
                  </a:lnTo>
                  <a:lnTo>
                    <a:pt x="18" y="11"/>
                  </a:lnTo>
                  <a:lnTo>
                    <a:pt x="18"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66619" name="Freeform 27"/>
            <p:cNvSpPr>
              <a:spLocks/>
            </p:cNvSpPr>
            <p:nvPr/>
          </p:nvSpPr>
          <p:spPr bwMode="auto">
            <a:xfrm>
              <a:off x="1189" y="3347"/>
              <a:ext cx="60" cy="44"/>
            </a:xfrm>
            <a:custGeom>
              <a:avLst/>
              <a:gdLst>
                <a:gd name="T0" fmla="*/ 0 w 60"/>
                <a:gd name="T1" fmla="*/ 30 h 44"/>
                <a:gd name="T2" fmla="*/ 0 w 60"/>
                <a:gd name="T3" fmla="*/ 37 h 44"/>
                <a:gd name="T4" fmla="*/ 5 w 60"/>
                <a:gd name="T5" fmla="*/ 39 h 44"/>
                <a:gd name="T6" fmla="*/ 10 w 60"/>
                <a:gd name="T7" fmla="*/ 39 h 44"/>
                <a:gd name="T8" fmla="*/ 14 w 60"/>
                <a:gd name="T9" fmla="*/ 37 h 44"/>
                <a:gd name="T10" fmla="*/ 19 w 60"/>
                <a:gd name="T11" fmla="*/ 26 h 44"/>
                <a:gd name="T12" fmla="*/ 26 w 60"/>
                <a:gd name="T13" fmla="*/ 20 h 44"/>
                <a:gd name="T14" fmla="*/ 30 w 60"/>
                <a:gd name="T15" fmla="*/ 15 h 44"/>
                <a:gd name="T16" fmla="*/ 35 w 60"/>
                <a:gd name="T17" fmla="*/ 15 h 44"/>
                <a:gd name="T18" fmla="*/ 42 w 60"/>
                <a:gd name="T19" fmla="*/ 20 h 44"/>
                <a:gd name="T20" fmla="*/ 44 w 60"/>
                <a:gd name="T21" fmla="*/ 37 h 44"/>
                <a:gd name="T22" fmla="*/ 46 w 60"/>
                <a:gd name="T23" fmla="*/ 41 h 44"/>
                <a:gd name="T24" fmla="*/ 53 w 60"/>
                <a:gd name="T25" fmla="*/ 44 h 44"/>
                <a:gd name="T26" fmla="*/ 58 w 60"/>
                <a:gd name="T27" fmla="*/ 41 h 44"/>
                <a:gd name="T28" fmla="*/ 60 w 60"/>
                <a:gd name="T29" fmla="*/ 37 h 44"/>
                <a:gd name="T30" fmla="*/ 58 w 60"/>
                <a:gd name="T31" fmla="*/ 24 h 44"/>
                <a:gd name="T32" fmla="*/ 53 w 60"/>
                <a:gd name="T33" fmla="*/ 11 h 44"/>
                <a:gd name="T34" fmla="*/ 49 w 60"/>
                <a:gd name="T35" fmla="*/ 4 h 44"/>
                <a:gd name="T36" fmla="*/ 37 w 60"/>
                <a:gd name="T37" fmla="*/ 0 h 44"/>
                <a:gd name="T38" fmla="*/ 28 w 60"/>
                <a:gd name="T39" fmla="*/ 0 h 44"/>
                <a:gd name="T40" fmla="*/ 17 w 60"/>
                <a:gd name="T41" fmla="*/ 7 h 44"/>
                <a:gd name="T42" fmla="*/ 7 w 60"/>
                <a:gd name="T43" fmla="*/ 15 h 44"/>
                <a:gd name="T44" fmla="*/ 0 w 60"/>
                <a:gd name="T45" fmla="*/ 30 h 44"/>
                <a:gd name="T46" fmla="*/ 0 w 60"/>
                <a:gd name="T47" fmla="*/ 3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0" h="44">
                  <a:moveTo>
                    <a:pt x="0" y="30"/>
                  </a:moveTo>
                  <a:lnTo>
                    <a:pt x="0" y="37"/>
                  </a:lnTo>
                  <a:lnTo>
                    <a:pt x="5" y="39"/>
                  </a:lnTo>
                  <a:lnTo>
                    <a:pt x="10" y="39"/>
                  </a:lnTo>
                  <a:lnTo>
                    <a:pt x="14" y="37"/>
                  </a:lnTo>
                  <a:lnTo>
                    <a:pt x="19" y="26"/>
                  </a:lnTo>
                  <a:lnTo>
                    <a:pt x="26" y="20"/>
                  </a:lnTo>
                  <a:lnTo>
                    <a:pt x="30" y="15"/>
                  </a:lnTo>
                  <a:lnTo>
                    <a:pt x="35" y="15"/>
                  </a:lnTo>
                  <a:lnTo>
                    <a:pt x="42" y="20"/>
                  </a:lnTo>
                  <a:lnTo>
                    <a:pt x="44" y="37"/>
                  </a:lnTo>
                  <a:lnTo>
                    <a:pt x="46" y="41"/>
                  </a:lnTo>
                  <a:lnTo>
                    <a:pt x="53" y="44"/>
                  </a:lnTo>
                  <a:lnTo>
                    <a:pt x="58" y="41"/>
                  </a:lnTo>
                  <a:lnTo>
                    <a:pt x="60" y="37"/>
                  </a:lnTo>
                  <a:lnTo>
                    <a:pt x="58" y="24"/>
                  </a:lnTo>
                  <a:lnTo>
                    <a:pt x="53" y="11"/>
                  </a:lnTo>
                  <a:lnTo>
                    <a:pt x="49" y="4"/>
                  </a:lnTo>
                  <a:lnTo>
                    <a:pt x="37" y="0"/>
                  </a:lnTo>
                  <a:lnTo>
                    <a:pt x="28" y="0"/>
                  </a:lnTo>
                  <a:lnTo>
                    <a:pt x="17" y="7"/>
                  </a:lnTo>
                  <a:lnTo>
                    <a:pt x="7" y="15"/>
                  </a:lnTo>
                  <a:lnTo>
                    <a:pt x="0" y="30"/>
                  </a:lnTo>
                  <a:lnTo>
                    <a:pt x="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66620" name="Freeform 28"/>
            <p:cNvSpPr>
              <a:spLocks/>
            </p:cNvSpPr>
            <p:nvPr/>
          </p:nvSpPr>
          <p:spPr bwMode="auto">
            <a:xfrm>
              <a:off x="1357" y="3362"/>
              <a:ext cx="58" cy="50"/>
            </a:xfrm>
            <a:custGeom>
              <a:avLst/>
              <a:gdLst>
                <a:gd name="T0" fmla="*/ 0 w 58"/>
                <a:gd name="T1" fmla="*/ 31 h 50"/>
                <a:gd name="T2" fmla="*/ 0 w 58"/>
                <a:gd name="T3" fmla="*/ 37 h 50"/>
                <a:gd name="T4" fmla="*/ 5 w 58"/>
                <a:gd name="T5" fmla="*/ 42 h 50"/>
                <a:gd name="T6" fmla="*/ 12 w 58"/>
                <a:gd name="T7" fmla="*/ 42 h 50"/>
                <a:gd name="T8" fmla="*/ 16 w 58"/>
                <a:gd name="T9" fmla="*/ 37 h 50"/>
                <a:gd name="T10" fmla="*/ 21 w 58"/>
                <a:gd name="T11" fmla="*/ 26 h 50"/>
                <a:gd name="T12" fmla="*/ 25 w 58"/>
                <a:gd name="T13" fmla="*/ 20 h 50"/>
                <a:gd name="T14" fmla="*/ 30 w 58"/>
                <a:gd name="T15" fmla="*/ 15 h 50"/>
                <a:gd name="T16" fmla="*/ 32 w 58"/>
                <a:gd name="T17" fmla="*/ 15 h 50"/>
                <a:gd name="T18" fmla="*/ 37 w 58"/>
                <a:gd name="T19" fmla="*/ 18 h 50"/>
                <a:gd name="T20" fmla="*/ 39 w 58"/>
                <a:gd name="T21" fmla="*/ 22 h 50"/>
                <a:gd name="T22" fmla="*/ 41 w 58"/>
                <a:gd name="T23" fmla="*/ 31 h 50"/>
                <a:gd name="T24" fmla="*/ 39 w 58"/>
                <a:gd name="T25" fmla="*/ 39 h 50"/>
                <a:gd name="T26" fmla="*/ 41 w 58"/>
                <a:gd name="T27" fmla="*/ 46 h 50"/>
                <a:gd name="T28" fmla="*/ 46 w 58"/>
                <a:gd name="T29" fmla="*/ 50 h 50"/>
                <a:gd name="T30" fmla="*/ 51 w 58"/>
                <a:gd name="T31" fmla="*/ 48 h 50"/>
                <a:gd name="T32" fmla="*/ 55 w 58"/>
                <a:gd name="T33" fmla="*/ 44 h 50"/>
                <a:gd name="T34" fmla="*/ 58 w 58"/>
                <a:gd name="T35" fmla="*/ 26 h 50"/>
                <a:gd name="T36" fmla="*/ 53 w 58"/>
                <a:gd name="T37" fmla="*/ 13 h 50"/>
                <a:gd name="T38" fmla="*/ 46 w 58"/>
                <a:gd name="T39" fmla="*/ 5 h 50"/>
                <a:gd name="T40" fmla="*/ 37 w 58"/>
                <a:gd name="T41" fmla="*/ 0 h 50"/>
                <a:gd name="T42" fmla="*/ 28 w 58"/>
                <a:gd name="T43" fmla="*/ 0 h 50"/>
                <a:gd name="T44" fmla="*/ 18 w 58"/>
                <a:gd name="T45" fmla="*/ 5 h 50"/>
                <a:gd name="T46" fmla="*/ 9 w 58"/>
                <a:gd name="T47" fmla="*/ 15 h 50"/>
                <a:gd name="T48" fmla="*/ 0 w 58"/>
                <a:gd name="T49" fmla="*/ 31 h 50"/>
                <a:gd name="T50" fmla="*/ 0 w 58"/>
                <a:gd name="T51" fmla="*/ 31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8" h="50">
                  <a:moveTo>
                    <a:pt x="0" y="31"/>
                  </a:moveTo>
                  <a:lnTo>
                    <a:pt x="0" y="37"/>
                  </a:lnTo>
                  <a:lnTo>
                    <a:pt x="5" y="42"/>
                  </a:lnTo>
                  <a:lnTo>
                    <a:pt x="12" y="42"/>
                  </a:lnTo>
                  <a:lnTo>
                    <a:pt x="16" y="37"/>
                  </a:lnTo>
                  <a:lnTo>
                    <a:pt x="21" y="26"/>
                  </a:lnTo>
                  <a:lnTo>
                    <a:pt x="25" y="20"/>
                  </a:lnTo>
                  <a:lnTo>
                    <a:pt x="30" y="15"/>
                  </a:lnTo>
                  <a:lnTo>
                    <a:pt x="32" y="15"/>
                  </a:lnTo>
                  <a:lnTo>
                    <a:pt x="37" y="18"/>
                  </a:lnTo>
                  <a:lnTo>
                    <a:pt x="39" y="22"/>
                  </a:lnTo>
                  <a:lnTo>
                    <a:pt x="41" y="31"/>
                  </a:lnTo>
                  <a:lnTo>
                    <a:pt x="39" y="39"/>
                  </a:lnTo>
                  <a:lnTo>
                    <a:pt x="41" y="46"/>
                  </a:lnTo>
                  <a:lnTo>
                    <a:pt x="46" y="50"/>
                  </a:lnTo>
                  <a:lnTo>
                    <a:pt x="51" y="48"/>
                  </a:lnTo>
                  <a:lnTo>
                    <a:pt x="55" y="44"/>
                  </a:lnTo>
                  <a:lnTo>
                    <a:pt x="58" y="26"/>
                  </a:lnTo>
                  <a:lnTo>
                    <a:pt x="53" y="13"/>
                  </a:lnTo>
                  <a:lnTo>
                    <a:pt x="46" y="5"/>
                  </a:lnTo>
                  <a:lnTo>
                    <a:pt x="37" y="0"/>
                  </a:lnTo>
                  <a:lnTo>
                    <a:pt x="28" y="0"/>
                  </a:lnTo>
                  <a:lnTo>
                    <a:pt x="18" y="5"/>
                  </a:lnTo>
                  <a:lnTo>
                    <a:pt x="9" y="15"/>
                  </a:lnTo>
                  <a:lnTo>
                    <a:pt x="0" y="31"/>
                  </a:lnTo>
                  <a:lnTo>
                    <a:pt x="0" y="3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66621" name="Freeform 29"/>
            <p:cNvSpPr>
              <a:spLocks/>
            </p:cNvSpPr>
            <p:nvPr/>
          </p:nvSpPr>
          <p:spPr bwMode="auto">
            <a:xfrm>
              <a:off x="1265" y="3375"/>
              <a:ext cx="44" cy="61"/>
            </a:xfrm>
            <a:custGeom>
              <a:avLst/>
              <a:gdLst>
                <a:gd name="T0" fmla="*/ 35 w 44"/>
                <a:gd name="T1" fmla="*/ 0 h 61"/>
                <a:gd name="T2" fmla="*/ 23 w 44"/>
                <a:gd name="T3" fmla="*/ 2 h 61"/>
                <a:gd name="T4" fmla="*/ 12 w 44"/>
                <a:gd name="T5" fmla="*/ 9 h 61"/>
                <a:gd name="T6" fmla="*/ 5 w 44"/>
                <a:gd name="T7" fmla="*/ 16 h 61"/>
                <a:gd name="T8" fmla="*/ 0 w 44"/>
                <a:gd name="T9" fmla="*/ 26 h 61"/>
                <a:gd name="T10" fmla="*/ 0 w 44"/>
                <a:gd name="T11" fmla="*/ 35 h 61"/>
                <a:gd name="T12" fmla="*/ 3 w 44"/>
                <a:gd name="T13" fmla="*/ 44 h 61"/>
                <a:gd name="T14" fmla="*/ 9 w 44"/>
                <a:gd name="T15" fmla="*/ 52 h 61"/>
                <a:gd name="T16" fmla="*/ 19 w 44"/>
                <a:gd name="T17" fmla="*/ 61 h 61"/>
                <a:gd name="T18" fmla="*/ 25 w 44"/>
                <a:gd name="T19" fmla="*/ 61 h 61"/>
                <a:gd name="T20" fmla="*/ 30 w 44"/>
                <a:gd name="T21" fmla="*/ 59 h 61"/>
                <a:gd name="T22" fmla="*/ 32 w 44"/>
                <a:gd name="T23" fmla="*/ 52 h 61"/>
                <a:gd name="T24" fmla="*/ 28 w 44"/>
                <a:gd name="T25" fmla="*/ 48 h 61"/>
                <a:gd name="T26" fmla="*/ 19 w 44"/>
                <a:gd name="T27" fmla="*/ 39 h 61"/>
                <a:gd name="T28" fmla="*/ 16 w 44"/>
                <a:gd name="T29" fmla="*/ 29 h 61"/>
                <a:gd name="T30" fmla="*/ 23 w 44"/>
                <a:gd name="T31" fmla="*/ 20 h 61"/>
                <a:gd name="T32" fmla="*/ 37 w 44"/>
                <a:gd name="T33" fmla="*/ 16 h 61"/>
                <a:gd name="T34" fmla="*/ 42 w 44"/>
                <a:gd name="T35" fmla="*/ 13 h 61"/>
                <a:gd name="T36" fmla="*/ 44 w 44"/>
                <a:gd name="T37" fmla="*/ 7 h 61"/>
                <a:gd name="T38" fmla="*/ 42 w 44"/>
                <a:gd name="T39" fmla="*/ 2 h 61"/>
                <a:gd name="T40" fmla="*/ 35 w 44"/>
                <a:gd name="T41" fmla="*/ 0 h 61"/>
                <a:gd name="T42" fmla="*/ 35 w 44"/>
                <a:gd name="T43"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 h="61">
                  <a:moveTo>
                    <a:pt x="35" y="0"/>
                  </a:moveTo>
                  <a:lnTo>
                    <a:pt x="23" y="2"/>
                  </a:lnTo>
                  <a:lnTo>
                    <a:pt x="12" y="9"/>
                  </a:lnTo>
                  <a:lnTo>
                    <a:pt x="5" y="16"/>
                  </a:lnTo>
                  <a:lnTo>
                    <a:pt x="0" y="26"/>
                  </a:lnTo>
                  <a:lnTo>
                    <a:pt x="0" y="35"/>
                  </a:lnTo>
                  <a:lnTo>
                    <a:pt x="3" y="44"/>
                  </a:lnTo>
                  <a:lnTo>
                    <a:pt x="9" y="52"/>
                  </a:lnTo>
                  <a:lnTo>
                    <a:pt x="19" y="61"/>
                  </a:lnTo>
                  <a:lnTo>
                    <a:pt x="25" y="61"/>
                  </a:lnTo>
                  <a:lnTo>
                    <a:pt x="30" y="59"/>
                  </a:lnTo>
                  <a:lnTo>
                    <a:pt x="32" y="52"/>
                  </a:lnTo>
                  <a:lnTo>
                    <a:pt x="28" y="48"/>
                  </a:lnTo>
                  <a:lnTo>
                    <a:pt x="19" y="39"/>
                  </a:lnTo>
                  <a:lnTo>
                    <a:pt x="16" y="29"/>
                  </a:lnTo>
                  <a:lnTo>
                    <a:pt x="23" y="20"/>
                  </a:lnTo>
                  <a:lnTo>
                    <a:pt x="37" y="16"/>
                  </a:lnTo>
                  <a:lnTo>
                    <a:pt x="42" y="13"/>
                  </a:lnTo>
                  <a:lnTo>
                    <a:pt x="44" y="7"/>
                  </a:lnTo>
                  <a:lnTo>
                    <a:pt x="42" y="2"/>
                  </a:lnTo>
                  <a:lnTo>
                    <a:pt x="35" y="0"/>
                  </a:lnTo>
                  <a:lnTo>
                    <a:pt x="3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66622" name="Freeform 30"/>
            <p:cNvSpPr>
              <a:spLocks/>
            </p:cNvSpPr>
            <p:nvPr/>
          </p:nvSpPr>
          <p:spPr bwMode="auto">
            <a:xfrm>
              <a:off x="1463" y="3464"/>
              <a:ext cx="41" cy="20"/>
            </a:xfrm>
            <a:custGeom>
              <a:avLst/>
              <a:gdLst>
                <a:gd name="T0" fmla="*/ 0 w 41"/>
                <a:gd name="T1" fmla="*/ 20 h 20"/>
                <a:gd name="T2" fmla="*/ 7 w 41"/>
                <a:gd name="T3" fmla="*/ 9 h 20"/>
                <a:gd name="T4" fmla="*/ 16 w 41"/>
                <a:gd name="T5" fmla="*/ 3 h 20"/>
                <a:gd name="T6" fmla="*/ 27 w 41"/>
                <a:gd name="T7" fmla="*/ 0 h 20"/>
                <a:gd name="T8" fmla="*/ 41 w 41"/>
                <a:gd name="T9" fmla="*/ 3 h 20"/>
                <a:gd name="T10" fmla="*/ 0 w 41"/>
                <a:gd name="T11" fmla="*/ 20 h 20"/>
              </a:gdLst>
              <a:ahLst/>
              <a:cxnLst>
                <a:cxn ang="0">
                  <a:pos x="T0" y="T1"/>
                </a:cxn>
                <a:cxn ang="0">
                  <a:pos x="T2" y="T3"/>
                </a:cxn>
                <a:cxn ang="0">
                  <a:pos x="T4" y="T5"/>
                </a:cxn>
                <a:cxn ang="0">
                  <a:pos x="T6" y="T7"/>
                </a:cxn>
                <a:cxn ang="0">
                  <a:pos x="T8" y="T9"/>
                </a:cxn>
                <a:cxn ang="0">
                  <a:pos x="T10" y="T11"/>
                </a:cxn>
              </a:cxnLst>
              <a:rect l="0" t="0" r="r" b="b"/>
              <a:pathLst>
                <a:path w="41" h="20">
                  <a:moveTo>
                    <a:pt x="0" y="20"/>
                  </a:moveTo>
                  <a:lnTo>
                    <a:pt x="7" y="9"/>
                  </a:lnTo>
                  <a:lnTo>
                    <a:pt x="16" y="3"/>
                  </a:lnTo>
                  <a:lnTo>
                    <a:pt x="27" y="0"/>
                  </a:lnTo>
                  <a:lnTo>
                    <a:pt x="41" y="3"/>
                  </a:lnTo>
                  <a:lnTo>
                    <a:pt x="0" y="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66623" name="Freeform 31"/>
            <p:cNvSpPr>
              <a:spLocks/>
            </p:cNvSpPr>
            <p:nvPr/>
          </p:nvSpPr>
          <p:spPr bwMode="auto">
            <a:xfrm>
              <a:off x="1454" y="3456"/>
              <a:ext cx="57" cy="34"/>
            </a:xfrm>
            <a:custGeom>
              <a:avLst/>
              <a:gdLst>
                <a:gd name="T0" fmla="*/ 18 w 57"/>
                <a:gd name="T1" fmla="*/ 4 h 34"/>
                <a:gd name="T2" fmla="*/ 9 w 57"/>
                <a:gd name="T3" fmla="*/ 13 h 34"/>
                <a:gd name="T4" fmla="*/ 0 w 57"/>
                <a:gd name="T5" fmla="*/ 24 h 34"/>
                <a:gd name="T6" fmla="*/ 2 w 57"/>
                <a:gd name="T7" fmla="*/ 30 h 34"/>
                <a:gd name="T8" fmla="*/ 6 w 57"/>
                <a:gd name="T9" fmla="*/ 34 h 34"/>
                <a:gd name="T10" fmla="*/ 13 w 57"/>
                <a:gd name="T11" fmla="*/ 34 h 34"/>
                <a:gd name="T12" fmla="*/ 18 w 57"/>
                <a:gd name="T13" fmla="*/ 30 h 34"/>
                <a:gd name="T14" fmla="*/ 20 w 57"/>
                <a:gd name="T15" fmla="*/ 24 h 34"/>
                <a:gd name="T16" fmla="*/ 27 w 57"/>
                <a:gd name="T17" fmla="*/ 19 h 34"/>
                <a:gd name="T18" fmla="*/ 36 w 57"/>
                <a:gd name="T19" fmla="*/ 17 h 34"/>
                <a:gd name="T20" fmla="*/ 48 w 57"/>
                <a:gd name="T21" fmla="*/ 17 h 34"/>
                <a:gd name="T22" fmla="*/ 52 w 57"/>
                <a:gd name="T23" fmla="*/ 17 h 34"/>
                <a:gd name="T24" fmla="*/ 57 w 57"/>
                <a:gd name="T25" fmla="*/ 13 h 34"/>
                <a:gd name="T26" fmla="*/ 57 w 57"/>
                <a:gd name="T27" fmla="*/ 6 h 34"/>
                <a:gd name="T28" fmla="*/ 52 w 57"/>
                <a:gd name="T29" fmla="*/ 4 h 34"/>
                <a:gd name="T30" fmla="*/ 34 w 57"/>
                <a:gd name="T31" fmla="*/ 0 h 34"/>
                <a:gd name="T32" fmla="*/ 18 w 57"/>
                <a:gd name="T33" fmla="*/ 4 h 34"/>
                <a:gd name="T34" fmla="*/ 18 w 57"/>
                <a:gd name="T35" fmla="*/ 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34">
                  <a:moveTo>
                    <a:pt x="18" y="4"/>
                  </a:moveTo>
                  <a:lnTo>
                    <a:pt x="9" y="13"/>
                  </a:lnTo>
                  <a:lnTo>
                    <a:pt x="0" y="24"/>
                  </a:lnTo>
                  <a:lnTo>
                    <a:pt x="2" y="30"/>
                  </a:lnTo>
                  <a:lnTo>
                    <a:pt x="6" y="34"/>
                  </a:lnTo>
                  <a:lnTo>
                    <a:pt x="13" y="34"/>
                  </a:lnTo>
                  <a:lnTo>
                    <a:pt x="18" y="30"/>
                  </a:lnTo>
                  <a:lnTo>
                    <a:pt x="20" y="24"/>
                  </a:lnTo>
                  <a:lnTo>
                    <a:pt x="27" y="19"/>
                  </a:lnTo>
                  <a:lnTo>
                    <a:pt x="36" y="17"/>
                  </a:lnTo>
                  <a:lnTo>
                    <a:pt x="48" y="17"/>
                  </a:lnTo>
                  <a:lnTo>
                    <a:pt x="52" y="17"/>
                  </a:lnTo>
                  <a:lnTo>
                    <a:pt x="57" y="13"/>
                  </a:lnTo>
                  <a:lnTo>
                    <a:pt x="57" y="6"/>
                  </a:lnTo>
                  <a:lnTo>
                    <a:pt x="52" y="4"/>
                  </a:lnTo>
                  <a:lnTo>
                    <a:pt x="34" y="0"/>
                  </a:lnTo>
                  <a:lnTo>
                    <a:pt x="18" y="4"/>
                  </a:lnTo>
                  <a:lnTo>
                    <a:pt x="18"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66624" name="Freeform 32"/>
            <p:cNvSpPr>
              <a:spLocks/>
            </p:cNvSpPr>
            <p:nvPr/>
          </p:nvSpPr>
          <p:spPr bwMode="auto">
            <a:xfrm>
              <a:off x="1201" y="3456"/>
              <a:ext cx="193" cy="134"/>
            </a:xfrm>
            <a:custGeom>
              <a:avLst/>
              <a:gdLst>
                <a:gd name="T0" fmla="*/ 16 w 193"/>
                <a:gd name="T1" fmla="*/ 0 h 134"/>
                <a:gd name="T2" fmla="*/ 7 w 193"/>
                <a:gd name="T3" fmla="*/ 2 h 134"/>
                <a:gd name="T4" fmla="*/ 2 w 193"/>
                <a:gd name="T5" fmla="*/ 8 h 134"/>
                <a:gd name="T6" fmla="*/ 0 w 193"/>
                <a:gd name="T7" fmla="*/ 39 h 134"/>
                <a:gd name="T8" fmla="*/ 2 w 193"/>
                <a:gd name="T9" fmla="*/ 65 h 134"/>
                <a:gd name="T10" fmla="*/ 11 w 193"/>
                <a:gd name="T11" fmla="*/ 84 h 134"/>
                <a:gd name="T12" fmla="*/ 23 w 193"/>
                <a:gd name="T13" fmla="*/ 104 h 134"/>
                <a:gd name="T14" fmla="*/ 39 w 193"/>
                <a:gd name="T15" fmla="*/ 117 h 134"/>
                <a:gd name="T16" fmla="*/ 57 w 193"/>
                <a:gd name="T17" fmla="*/ 126 h 134"/>
                <a:gd name="T18" fmla="*/ 76 w 193"/>
                <a:gd name="T19" fmla="*/ 132 h 134"/>
                <a:gd name="T20" fmla="*/ 99 w 193"/>
                <a:gd name="T21" fmla="*/ 134 h 134"/>
                <a:gd name="T22" fmla="*/ 119 w 193"/>
                <a:gd name="T23" fmla="*/ 132 h 134"/>
                <a:gd name="T24" fmla="*/ 138 w 193"/>
                <a:gd name="T25" fmla="*/ 123 h 134"/>
                <a:gd name="T26" fmla="*/ 152 w 193"/>
                <a:gd name="T27" fmla="*/ 113 h 134"/>
                <a:gd name="T28" fmla="*/ 165 w 193"/>
                <a:gd name="T29" fmla="*/ 97 h 134"/>
                <a:gd name="T30" fmla="*/ 184 w 193"/>
                <a:gd name="T31" fmla="*/ 63 h 134"/>
                <a:gd name="T32" fmla="*/ 193 w 193"/>
                <a:gd name="T33" fmla="*/ 30 h 134"/>
                <a:gd name="T34" fmla="*/ 193 w 193"/>
                <a:gd name="T35" fmla="*/ 21 h 134"/>
                <a:gd name="T36" fmla="*/ 193 w 193"/>
                <a:gd name="T37" fmla="*/ 17 h 134"/>
                <a:gd name="T38" fmla="*/ 181 w 193"/>
                <a:gd name="T39" fmla="*/ 15 h 134"/>
                <a:gd name="T40" fmla="*/ 135 w 193"/>
                <a:gd name="T41" fmla="*/ 8 h 134"/>
                <a:gd name="T42" fmla="*/ 85 w 193"/>
                <a:gd name="T43" fmla="*/ 4 h 134"/>
                <a:gd name="T44" fmla="*/ 64 w 193"/>
                <a:gd name="T45" fmla="*/ 4 h 134"/>
                <a:gd name="T46" fmla="*/ 44 w 193"/>
                <a:gd name="T47" fmla="*/ 2 h 134"/>
                <a:gd name="T48" fmla="*/ 27 w 193"/>
                <a:gd name="T49" fmla="*/ 2 h 134"/>
                <a:gd name="T50" fmla="*/ 16 w 193"/>
                <a:gd name="T51" fmla="*/ 0 h 134"/>
                <a:gd name="T52" fmla="*/ 16 w 193"/>
                <a:gd name="T53" fmla="*/ 0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93" h="134">
                  <a:moveTo>
                    <a:pt x="16" y="0"/>
                  </a:moveTo>
                  <a:lnTo>
                    <a:pt x="7" y="2"/>
                  </a:lnTo>
                  <a:lnTo>
                    <a:pt x="2" y="8"/>
                  </a:lnTo>
                  <a:lnTo>
                    <a:pt x="0" y="39"/>
                  </a:lnTo>
                  <a:lnTo>
                    <a:pt x="2" y="65"/>
                  </a:lnTo>
                  <a:lnTo>
                    <a:pt x="11" y="84"/>
                  </a:lnTo>
                  <a:lnTo>
                    <a:pt x="23" y="104"/>
                  </a:lnTo>
                  <a:lnTo>
                    <a:pt x="39" y="117"/>
                  </a:lnTo>
                  <a:lnTo>
                    <a:pt x="57" y="126"/>
                  </a:lnTo>
                  <a:lnTo>
                    <a:pt x="76" y="132"/>
                  </a:lnTo>
                  <a:lnTo>
                    <a:pt x="99" y="134"/>
                  </a:lnTo>
                  <a:lnTo>
                    <a:pt x="119" y="132"/>
                  </a:lnTo>
                  <a:lnTo>
                    <a:pt x="138" y="123"/>
                  </a:lnTo>
                  <a:lnTo>
                    <a:pt x="152" y="113"/>
                  </a:lnTo>
                  <a:lnTo>
                    <a:pt x="165" y="97"/>
                  </a:lnTo>
                  <a:lnTo>
                    <a:pt x="184" y="63"/>
                  </a:lnTo>
                  <a:lnTo>
                    <a:pt x="193" y="30"/>
                  </a:lnTo>
                  <a:lnTo>
                    <a:pt x="193" y="21"/>
                  </a:lnTo>
                  <a:lnTo>
                    <a:pt x="193" y="17"/>
                  </a:lnTo>
                  <a:lnTo>
                    <a:pt x="181" y="15"/>
                  </a:lnTo>
                  <a:lnTo>
                    <a:pt x="135" y="8"/>
                  </a:lnTo>
                  <a:lnTo>
                    <a:pt x="85" y="4"/>
                  </a:lnTo>
                  <a:lnTo>
                    <a:pt x="64" y="4"/>
                  </a:lnTo>
                  <a:lnTo>
                    <a:pt x="44" y="2"/>
                  </a:lnTo>
                  <a:lnTo>
                    <a:pt x="27" y="2"/>
                  </a:lnTo>
                  <a:lnTo>
                    <a:pt x="16" y="0"/>
                  </a:lnTo>
                  <a:lnTo>
                    <a:pt x="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66625" name="Freeform 33"/>
            <p:cNvSpPr>
              <a:spLocks/>
            </p:cNvSpPr>
            <p:nvPr/>
          </p:nvSpPr>
          <p:spPr bwMode="auto">
            <a:xfrm>
              <a:off x="1242" y="3519"/>
              <a:ext cx="115" cy="54"/>
            </a:xfrm>
            <a:custGeom>
              <a:avLst/>
              <a:gdLst>
                <a:gd name="T0" fmla="*/ 5 w 115"/>
                <a:gd name="T1" fmla="*/ 21 h 54"/>
                <a:gd name="T2" fmla="*/ 0 w 115"/>
                <a:gd name="T3" fmla="*/ 30 h 54"/>
                <a:gd name="T4" fmla="*/ 0 w 115"/>
                <a:gd name="T5" fmla="*/ 34 h 54"/>
                <a:gd name="T6" fmla="*/ 5 w 115"/>
                <a:gd name="T7" fmla="*/ 39 h 54"/>
                <a:gd name="T8" fmla="*/ 12 w 115"/>
                <a:gd name="T9" fmla="*/ 43 h 54"/>
                <a:gd name="T10" fmla="*/ 26 w 115"/>
                <a:gd name="T11" fmla="*/ 50 h 54"/>
                <a:gd name="T12" fmla="*/ 46 w 115"/>
                <a:gd name="T13" fmla="*/ 54 h 54"/>
                <a:gd name="T14" fmla="*/ 74 w 115"/>
                <a:gd name="T15" fmla="*/ 50 h 54"/>
                <a:gd name="T16" fmla="*/ 92 w 115"/>
                <a:gd name="T17" fmla="*/ 43 h 54"/>
                <a:gd name="T18" fmla="*/ 104 w 115"/>
                <a:gd name="T19" fmla="*/ 32 h 54"/>
                <a:gd name="T20" fmla="*/ 111 w 115"/>
                <a:gd name="T21" fmla="*/ 21 h 54"/>
                <a:gd name="T22" fmla="*/ 113 w 115"/>
                <a:gd name="T23" fmla="*/ 15 h 54"/>
                <a:gd name="T24" fmla="*/ 115 w 115"/>
                <a:gd name="T25" fmla="*/ 8 h 54"/>
                <a:gd name="T26" fmla="*/ 111 w 115"/>
                <a:gd name="T27" fmla="*/ 6 h 54"/>
                <a:gd name="T28" fmla="*/ 106 w 115"/>
                <a:gd name="T29" fmla="*/ 6 h 54"/>
                <a:gd name="T30" fmla="*/ 97 w 115"/>
                <a:gd name="T31" fmla="*/ 2 h 54"/>
                <a:gd name="T32" fmla="*/ 85 w 115"/>
                <a:gd name="T33" fmla="*/ 0 h 54"/>
                <a:gd name="T34" fmla="*/ 71 w 115"/>
                <a:gd name="T35" fmla="*/ 0 h 54"/>
                <a:gd name="T36" fmla="*/ 55 w 115"/>
                <a:gd name="T37" fmla="*/ 0 h 54"/>
                <a:gd name="T38" fmla="*/ 37 w 115"/>
                <a:gd name="T39" fmla="*/ 2 h 54"/>
                <a:gd name="T40" fmla="*/ 21 w 115"/>
                <a:gd name="T41" fmla="*/ 11 h 54"/>
                <a:gd name="T42" fmla="*/ 5 w 115"/>
                <a:gd name="T43" fmla="*/ 21 h 54"/>
                <a:gd name="T44" fmla="*/ 5 w 115"/>
                <a:gd name="T45" fmla="*/ 2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15" h="54">
                  <a:moveTo>
                    <a:pt x="5" y="21"/>
                  </a:moveTo>
                  <a:lnTo>
                    <a:pt x="0" y="30"/>
                  </a:lnTo>
                  <a:lnTo>
                    <a:pt x="0" y="34"/>
                  </a:lnTo>
                  <a:lnTo>
                    <a:pt x="5" y="39"/>
                  </a:lnTo>
                  <a:lnTo>
                    <a:pt x="12" y="43"/>
                  </a:lnTo>
                  <a:lnTo>
                    <a:pt x="26" y="50"/>
                  </a:lnTo>
                  <a:lnTo>
                    <a:pt x="46" y="54"/>
                  </a:lnTo>
                  <a:lnTo>
                    <a:pt x="74" y="50"/>
                  </a:lnTo>
                  <a:lnTo>
                    <a:pt x="92" y="43"/>
                  </a:lnTo>
                  <a:lnTo>
                    <a:pt x="104" y="32"/>
                  </a:lnTo>
                  <a:lnTo>
                    <a:pt x="111" y="21"/>
                  </a:lnTo>
                  <a:lnTo>
                    <a:pt x="113" y="15"/>
                  </a:lnTo>
                  <a:lnTo>
                    <a:pt x="115" y="8"/>
                  </a:lnTo>
                  <a:lnTo>
                    <a:pt x="111" y="6"/>
                  </a:lnTo>
                  <a:lnTo>
                    <a:pt x="106" y="6"/>
                  </a:lnTo>
                  <a:lnTo>
                    <a:pt x="97" y="2"/>
                  </a:lnTo>
                  <a:lnTo>
                    <a:pt x="85" y="0"/>
                  </a:lnTo>
                  <a:lnTo>
                    <a:pt x="71" y="0"/>
                  </a:lnTo>
                  <a:lnTo>
                    <a:pt x="55" y="0"/>
                  </a:lnTo>
                  <a:lnTo>
                    <a:pt x="37" y="2"/>
                  </a:lnTo>
                  <a:lnTo>
                    <a:pt x="21" y="11"/>
                  </a:lnTo>
                  <a:lnTo>
                    <a:pt x="5" y="21"/>
                  </a:lnTo>
                  <a:lnTo>
                    <a:pt x="5" y="21"/>
                  </a:lnTo>
                  <a:close/>
                </a:path>
              </a:pathLst>
            </a:custGeom>
            <a:solidFill>
              <a:srgbClr val="FFCC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66626" name="Freeform 34"/>
            <p:cNvSpPr>
              <a:spLocks/>
            </p:cNvSpPr>
            <p:nvPr/>
          </p:nvSpPr>
          <p:spPr bwMode="auto">
            <a:xfrm>
              <a:off x="1649" y="3508"/>
              <a:ext cx="126" cy="78"/>
            </a:xfrm>
            <a:custGeom>
              <a:avLst/>
              <a:gdLst>
                <a:gd name="T0" fmla="*/ 0 w 126"/>
                <a:gd name="T1" fmla="*/ 13 h 78"/>
                <a:gd name="T2" fmla="*/ 0 w 126"/>
                <a:gd name="T3" fmla="*/ 4 h 78"/>
                <a:gd name="T4" fmla="*/ 0 w 126"/>
                <a:gd name="T5" fmla="*/ 0 h 78"/>
                <a:gd name="T6" fmla="*/ 5 w 126"/>
                <a:gd name="T7" fmla="*/ 0 h 78"/>
                <a:gd name="T8" fmla="*/ 12 w 126"/>
                <a:gd name="T9" fmla="*/ 0 h 78"/>
                <a:gd name="T10" fmla="*/ 21 w 126"/>
                <a:gd name="T11" fmla="*/ 0 h 78"/>
                <a:gd name="T12" fmla="*/ 35 w 126"/>
                <a:gd name="T13" fmla="*/ 0 h 78"/>
                <a:gd name="T14" fmla="*/ 48 w 126"/>
                <a:gd name="T15" fmla="*/ 2 h 78"/>
                <a:gd name="T16" fmla="*/ 57 w 126"/>
                <a:gd name="T17" fmla="*/ 2 h 78"/>
                <a:gd name="T18" fmla="*/ 62 w 126"/>
                <a:gd name="T19" fmla="*/ 2 h 78"/>
                <a:gd name="T20" fmla="*/ 69 w 126"/>
                <a:gd name="T21" fmla="*/ 2 h 78"/>
                <a:gd name="T22" fmla="*/ 85 w 126"/>
                <a:gd name="T23" fmla="*/ 4 h 78"/>
                <a:gd name="T24" fmla="*/ 103 w 126"/>
                <a:gd name="T25" fmla="*/ 6 h 78"/>
                <a:gd name="T26" fmla="*/ 110 w 126"/>
                <a:gd name="T27" fmla="*/ 8 h 78"/>
                <a:gd name="T28" fmla="*/ 115 w 126"/>
                <a:gd name="T29" fmla="*/ 8 h 78"/>
                <a:gd name="T30" fmla="*/ 124 w 126"/>
                <a:gd name="T31" fmla="*/ 8 h 78"/>
                <a:gd name="T32" fmla="*/ 126 w 126"/>
                <a:gd name="T33" fmla="*/ 13 h 78"/>
                <a:gd name="T34" fmla="*/ 124 w 126"/>
                <a:gd name="T35" fmla="*/ 22 h 78"/>
                <a:gd name="T36" fmla="*/ 122 w 126"/>
                <a:gd name="T37" fmla="*/ 26 h 78"/>
                <a:gd name="T38" fmla="*/ 115 w 126"/>
                <a:gd name="T39" fmla="*/ 35 h 78"/>
                <a:gd name="T40" fmla="*/ 99 w 126"/>
                <a:gd name="T41" fmla="*/ 56 h 78"/>
                <a:gd name="T42" fmla="*/ 90 w 126"/>
                <a:gd name="T43" fmla="*/ 65 h 78"/>
                <a:gd name="T44" fmla="*/ 78 w 126"/>
                <a:gd name="T45" fmla="*/ 71 h 78"/>
                <a:gd name="T46" fmla="*/ 67 w 126"/>
                <a:gd name="T47" fmla="*/ 78 h 78"/>
                <a:gd name="T48" fmla="*/ 53 w 126"/>
                <a:gd name="T49" fmla="*/ 78 h 78"/>
                <a:gd name="T50" fmla="*/ 30 w 126"/>
                <a:gd name="T51" fmla="*/ 71 h 78"/>
                <a:gd name="T52" fmla="*/ 16 w 126"/>
                <a:gd name="T53" fmla="*/ 56 h 78"/>
                <a:gd name="T54" fmla="*/ 7 w 126"/>
                <a:gd name="T55" fmla="*/ 37 h 78"/>
                <a:gd name="T56" fmla="*/ 0 w 126"/>
                <a:gd name="T57" fmla="*/ 13 h 78"/>
                <a:gd name="T58" fmla="*/ 0 w 126"/>
                <a:gd name="T59" fmla="*/ 1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6" h="78">
                  <a:moveTo>
                    <a:pt x="0" y="13"/>
                  </a:moveTo>
                  <a:lnTo>
                    <a:pt x="0" y="4"/>
                  </a:lnTo>
                  <a:lnTo>
                    <a:pt x="0" y="0"/>
                  </a:lnTo>
                  <a:lnTo>
                    <a:pt x="5" y="0"/>
                  </a:lnTo>
                  <a:lnTo>
                    <a:pt x="12" y="0"/>
                  </a:lnTo>
                  <a:lnTo>
                    <a:pt x="21" y="0"/>
                  </a:lnTo>
                  <a:lnTo>
                    <a:pt x="35" y="0"/>
                  </a:lnTo>
                  <a:lnTo>
                    <a:pt x="48" y="2"/>
                  </a:lnTo>
                  <a:lnTo>
                    <a:pt x="57" y="2"/>
                  </a:lnTo>
                  <a:lnTo>
                    <a:pt x="62" y="2"/>
                  </a:lnTo>
                  <a:lnTo>
                    <a:pt x="69" y="2"/>
                  </a:lnTo>
                  <a:lnTo>
                    <a:pt x="85" y="4"/>
                  </a:lnTo>
                  <a:lnTo>
                    <a:pt x="103" y="6"/>
                  </a:lnTo>
                  <a:lnTo>
                    <a:pt x="110" y="8"/>
                  </a:lnTo>
                  <a:lnTo>
                    <a:pt x="115" y="8"/>
                  </a:lnTo>
                  <a:lnTo>
                    <a:pt x="124" y="8"/>
                  </a:lnTo>
                  <a:lnTo>
                    <a:pt x="126" y="13"/>
                  </a:lnTo>
                  <a:lnTo>
                    <a:pt x="124" y="22"/>
                  </a:lnTo>
                  <a:lnTo>
                    <a:pt x="122" y="26"/>
                  </a:lnTo>
                  <a:lnTo>
                    <a:pt x="115" y="35"/>
                  </a:lnTo>
                  <a:lnTo>
                    <a:pt x="99" y="56"/>
                  </a:lnTo>
                  <a:lnTo>
                    <a:pt x="90" y="65"/>
                  </a:lnTo>
                  <a:lnTo>
                    <a:pt x="78" y="71"/>
                  </a:lnTo>
                  <a:lnTo>
                    <a:pt x="67" y="78"/>
                  </a:lnTo>
                  <a:lnTo>
                    <a:pt x="53" y="78"/>
                  </a:lnTo>
                  <a:lnTo>
                    <a:pt x="30" y="71"/>
                  </a:lnTo>
                  <a:lnTo>
                    <a:pt x="16" y="56"/>
                  </a:lnTo>
                  <a:lnTo>
                    <a:pt x="7" y="37"/>
                  </a:lnTo>
                  <a:lnTo>
                    <a:pt x="0" y="13"/>
                  </a:lnTo>
                  <a:lnTo>
                    <a:pt x="0" y="1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366627" name="Freeform 35"/>
            <p:cNvSpPr>
              <a:spLocks/>
            </p:cNvSpPr>
            <p:nvPr/>
          </p:nvSpPr>
          <p:spPr bwMode="auto">
            <a:xfrm>
              <a:off x="1690" y="3543"/>
              <a:ext cx="65" cy="30"/>
            </a:xfrm>
            <a:custGeom>
              <a:avLst/>
              <a:gdLst>
                <a:gd name="T0" fmla="*/ 7 w 65"/>
                <a:gd name="T1" fmla="*/ 21 h 30"/>
                <a:gd name="T2" fmla="*/ 3 w 65"/>
                <a:gd name="T3" fmla="*/ 19 h 30"/>
                <a:gd name="T4" fmla="*/ 0 w 65"/>
                <a:gd name="T5" fmla="*/ 15 h 30"/>
                <a:gd name="T6" fmla="*/ 3 w 65"/>
                <a:gd name="T7" fmla="*/ 13 h 30"/>
                <a:gd name="T8" fmla="*/ 7 w 65"/>
                <a:gd name="T9" fmla="*/ 10 h 30"/>
                <a:gd name="T10" fmla="*/ 14 w 65"/>
                <a:gd name="T11" fmla="*/ 10 h 30"/>
                <a:gd name="T12" fmla="*/ 21 w 65"/>
                <a:gd name="T13" fmla="*/ 8 h 30"/>
                <a:gd name="T14" fmla="*/ 30 w 65"/>
                <a:gd name="T15" fmla="*/ 4 h 30"/>
                <a:gd name="T16" fmla="*/ 37 w 65"/>
                <a:gd name="T17" fmla="*/ 2 h 30"/>
                <a:gd name="T18" fmla="*/ 46 w 65"/>
                <a:gd name="T19" fmla="*/ 2 h 30"/>
                <a:gd name="T20" fmla="*/ 53 w 65"/>
                <a:gd name="T21" fmla="*/ 0 h 30"/>
                <a:gd name="T22" fmla="*/ 58 w 65"/>
                <a:gd name="T23" fmla="*/ 0 h 30"/>
                <a:gd name="T24" fmla="*/ 62 w 65"/>
                <a:gd name="T25" fmla="*/ 0 h 30"/>
                <a:gd name="T26" fmla="*/ 65 w 65"/>
                <a:gd name="T27" fmla="*/ 2 h 30"/>
                <a:gd name="T28" fmla="*/ 62 w 65"/>
                <a:gd name="T29" fmla="*/ 6 h 30"/>
                <a:gd name="T30" fmla="*/ 58 w 65"/>
                <a:gd name="T31" fmla="*/ 10 h 30"/>
                <a:gd name="T32" fmla="*/ 51 w 65"/>
                <a:gd name="T33" fmla="*/ 17 h 30"/>
                <a:gd name="T34" fmla="*/ 44 w 65"/>
                <a:gd name="T35" fmla="*/ 23 h 30"/>
                <a:gd name="T36" fmla="*/ 39 w 65"/>
                <a:gd name="T37" fmla="*/ 26 h 30"/>
                <a:gd name="T38" fmla="*/ 35 w 65"/>
                <a:gd name="T39" fmla="*/ 28 h 30"/>
                <a:gd name="T40" fmla="*/ 28 w 65"/>
                <a:gd name="T41" fmla="*/ 30 h 30"/>
                <a:gd name="T42" fmla="*/ 19 w 65"/>
                <a:gd name="T43" fmla="*/ 28 h 30"/>
                <a:gd name="T44" fmla="*/ 7 w 65"/>
                <a:gd name="T45" fmla="*/ 21 h 30"/>
                <a:gd name="T46" fmla="*/ 7 w 65"/>
                <a:gd name="T47" fmla="*/ 21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5" h="30">
                  <a:moveTo>
                    <a:pt x="7" y="21"/>
                  </a:moveTo>
                  <a:lnTo>
                    <a:pt x="3" y="19"/>
                  </a:lnTo>
                  <a:lnTo>
                    <a:pt x="0" y="15"/>
                  </a:lnTo>
                  <a:lnTo>
                    <a:pt x="3" y="13"/>
                  </a:lnTo>
                  <a:lnTo>
                    <a:pt x="7" y="10"/>
                  </a:lnTo>
                  <a:lnTo>
                    <a:pt x="14" y="10"/>
                  </a:lnTo>
                  <a:lnTo>
                    <a:pt x="21" y="8"/>
                  </a:lnTo>
                  <a:lnTo>
                    <a:pt x="30" y="4"/>
                  </a:lnTo>
                  <a:lnTo>
                    <a:pt x="37" y="2"/>
                  </a:lnTo>
                  <a:lnTo>
                    <a:pt x="46" y="2"/>
                  </a:lnTo>
                  <a:lnTo>
                    <a:pt x="53" y="0"/>
                  </a:lnTo>
                  <a:lnTo>
                    <a:pt x="58" y="0"/>
                  </a:lnTo>
                  <a:lnTo>
                    <a:pt x="62" y="0"/>
                  </a:lnTo>
                  <a:lnTo>
                    <a:pt x="65" y="2"/>
                  </a:lnTo>
                  <a:lnTo>
                    <a:pt x="62" y="6"/>
                  </a:lnTo>
                  <a:lnTo>
                    <a:pt x="58" y="10"/>
                  </a:lnTo>
                  <a:lnTo>
                    <a:pt x="51" y="17"/>
                  </a:lnTo>
                  <a:lnTo>
                    <a:pt x="44" y="23"/>
                  </a:lnTo>
                  <a:lnTo>
                    <a:pt x="39" y="26"/>
                  </a:lnTo>
                  <a:lnTo>
                    <a:pt x="35" y="28"/>
                  </a:lnTo>
                  <a:lnTo>
                    <a:pt x="28" y="30"/>
                  </a:lnTo>
                  <a:lnTo>
                    <a:pt x="19" y="28"/>
                  </a:lnTo>
                  <a:lnTo>
                    <a:pt x="7" y="21"/>
                  </a:lnTo>
                  <a:lnTo>
                    <a:pt x="7" y="21"/>
                  </a:lnTo>
                  <a:close/>
                </a:path>
              </a:pathLst>
            </a:custGeom>
            <a:solidFill>
              <a:srgbClr val="FFCC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sp>
        <p:nvSpPr>
          <p:cNvPr id="366628" name="Text Box 36"/>
          <p:cNvSpPr txBox="1">
            <a:spLocks noChangeArrowheads="1"/>
          </p:cNvSpPr>
          <p:nvPr/>
        </p:nvSpPr>
        <p:spPr bwMode="auto">
          <a:xfrm>
            <a:off x="1539875" y="5319713"/>
            <a:ext cx="3827463" cy="1049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　参考図書　：　日科技連出版社</a:t>
            </a:r>
          </a:p>
          <a:p>
            <a:pPr>
              <a:spcBef>
                <a:spcPct val="50000"/>
              </a:spcBef>
            </a:pPr>
            <a:r>
              <a:rPr lang="ja-JP" altLang="en-US" sz="1400"/>
              <a:t>　　　　　　　　・</a:t>
            </a:r>
            <a:r>
              <a:rPr lang="en-US" altLang="ja-JP" sz="1400"/>
              <a:t>QC</a:t>
            </a:r>
            <a:r>
              <a:rPr lang="ja-JP" altLang="en-US" sz="1400"/>
              <a:t>サークルのための問題解決法</a:t>
            </a:r>
            <a:br>
              <a:rPr lang="ja-JP" altLang="en-US" sz="1400"/>
            </a:br>
            <a:r>
              <a:rPr lang="ja-JP" altLang="en-US" sz="1400"/>
              <a:t>　　　　　　　　・すぐに使える</a:t>
            </a:r>
            <a:r>
              <a:rPr lang="en-US" altLang="ja-JP" sz="1400"/>
              <a:t>QC</a:t>
            </a:r>
            <a:r>
              <a:rPr lang="ja-JP" altLang="en-US" sz="1400"/>
              <a:t>手法</a:t>
            </a:r>
            <a:br>
              <a:rPr lang="ja-JP" altLang="en-US" sz="1400"/>
            </a:br>
            <a:r>
              <a:rPr lang="ja-JP" altLang="en-US" sz="1400"/>
              <a:t>　　　　　　　   ・やさしい新</a:t>
            </a:r>
            <a:r>
              <a:rPr lang="en-US" altLang="ja-JP" sz="1400"/>
              <a:t>QC</a:t>
            </a:r>
            <a:r>
              <a:rPr lang="ja-JP" altLang="en-US" sz="1400"/>
              <a:t>七つ道具　他</a:t>
            </a:r>
          </a:p>
        </p:txBody>
      </p:sp>
      <p:sp>
        <p:nvSpPr>
          <p:cNvPr id="366629" name="Text Box 37"/>
          <p:cNvSpPr txBox="1">
            <a:spLocks noChangeArrowheads="1"/>
          </p:cNvSpPr>
          <p:nvPr/>
        </p:nvSpPr>
        <p:spPr bwMode="auto">
          <a:xfrm>
            <a:off x="1455738" y="2459038"/>
            <a:ext cx="5230812"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4000">
                <a:ea typeface="HGP創英角ﾎﾟｯﾌﾟ体" pitchFamily="50" charset="-128"/>
              </a:rPr>
              <a:t>ありがとうございました</a:t>
            </a:r>
          </a:p>
        </p:txBody>
      </p:sp>
      <p:sp>
        <p:nvSpPr>
          <p:cNvPr id="366630" name="Text Box 38"/>
          <p:cNvSpPr txBox="1">
            <a:spLocks noChangeArrowheads="1"/>
          </p:cNvSpPr>
          <p:nvPr/>
        </p:nvSpPr>
        <p:spPr bwMode="auto">
          <a:xfrm>
            <a:off x="2187575" y="1227138"/>
            <a:ext cx="3605213" cy="927100"/>
          </a:xfrm>
          <a:prstGeom prst="rect">
            <a:avLst/>
          </a:prstGeom>
          <a:solidFill>
            <a:srgbClr val="FFC1C1"/>
          </a:solidFill>
          <a:ln w="12700">
            <a:solidFill>
              <a:srgbClr val="FFC1C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fontAlgn="ctr"/>
            <a:r>
              <a:rPr lang="ja-JP" altLang="en-US" sz="5400" b="1">
                <a:effectLst>
                  <a:outerShdw blurRad="38100" dist="38100" dir="2700000" algn="tl">
                    <a:srgbClr val="FFFFFF"/>
                  </a:outerShdw>
                </a:effectLst>
                <a:ea typeface="HG創英角ﾎﾟｯﾌﾟ体" pitchFamily="49" charset="-128"/>
              </a:rPr>
              <a:t>終わり</a:t>
            </a:r>
          </a:p>
        </p:txBody>
      </p:sp>
      <p:pic>
        <p:nvPicPr>
          <p:cNvPr id="366631" name="Picture 39" descr="21_0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4550" y="3708400"/>
            <a:ext cx="1111250" cy="1112838"/>
          </a:xfrm>
          <a:prstGeom prst="rect">
            <a:avLst/>
          </a:prstGeom>
          <a:noFill/>
          <a:extLst>
            <a:ext uri="{909E8E84-426E-40DD-AFC4-6F175D3DCCD1}">
              <a14:hiddenFill xmlns:a14="http://schemas.microsoft.com/office/drawing/2010/main">
                <a:solidFill>
                  <a:srgbClr val="FFFFFF"/>
                </a:solidFill>
              </a14:hiddenFill>
            </a:ext>
          </a:extLst>
        </p:spPr>
      </p:pic>
      <p:sp>
        <p:nvSpPr>
          <p:cNvPr id="366632" name="Text Box 40"/>
          <p:cNvSpPr txBox="1">
            <a:spLocks noChangeArrowheads="1"/>
          </p:cNvSpPr>
          <p:nvPr/>
        </p:nvSpPr>
        <p:spPr bwMode="auto">
          <a:xfrm>
            <a:off x="1978025" y="4437063"/>
            <a:ext cx="33432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a:latin typeface="HGP創英角ﾎﾟｯﾌﾟ体" pitchFamily="50" charset="-128"/>
                <a:ea typeface="HGP創英角ﾎﾟｯﾌﾟ体" pitchFamily="50" charset="-128"/>
              </a:rPr>
              <a:t>QC</a:t>
            </a:r>
            <a:r>
              <a:rPr lang="ja-JP" altLang="en-US">
                <a:latin typeface="HGP創英角ﾎﾟｯﾌﾟ体" pitchFamily="50" charset="-128"/>
                <a:ea typeface="HGP創英角ﾎﾟｯﾌﾟ体" pitchFamily="50" charset="-128"/>
              </a:rPr>
              <a:t>サークル静岡地区</a:t>
            </a:r>
          </a:p>
        </p:txBody>
      </p:sp>
      <p:sp>
        <p:nvSpPr>
          <p:cNvPr id="366633" name="Text Box 41"/>
          <p:cNvSpPr txBox="1">
            <a:spLocks noChangeArrowheads="1"/>
          </p:cNvSpPr>
          <p:nvPr/>
        </p:nvSpPr>
        <p:spPr bwMode="auto">
          <a:xfrm>
            <a:off x="8405813" y="100013"/>
            <a:ext cx="7381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a:t>P</a:t>
            </a:r>
            <a:r>
              <a:rPr lang="ja-JP" altLang="en-US" sz="1600"/>
              <a:t>７９</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8" name="Text Box 2"/>
          <p:cNvSpPr txBox="1">
            <a:spLocks noChangeArrowheads="1"/>
          </p:cNvSpPr>
          <p:nvPr/>
        </p:nvSpPr>
        <p:spPr bwMode="auto">
          <a:xfrm>
            <a:off x="98425" y="111125"/>
            <a:ext cx="5332413" cy="531813"/>
          </a:xfrm>
          <a:prstGeom prst="rect">
            <a:avLst/>
          </a:prstGeom>
          <a:solidFill>
            <a:srgbClr val="FFC1C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r>
              <a:rPr lang="ja-JP" altLang="en-US" sz="2800" b="1">
                <a:effectLst>
                  <a:outerShdw blurRad="38100" dist="38100" dir="2700000" algn="tl">
                    <a:srgbClr val="FFFFFF"/>
                  </a:outerShdw>
                </a:effectLst>
                <a:ea typeface="HG創英角ﾎﾟｯﾌﾟ体" pitchFamily="49" charset="-128"/>
              </a:rPr>
              <a:t>手順５．対策案の検討と実施</a:t>
            </a:r>
          </a:p>
        </p:txBody>
      </p:sp>
      <p:sp>
        <p:nvSpPr>
          <p:cNvPr id="203779" name="Text Box 3"/>
          <p:cNvSpPr txBox="1">
            <a:spLocks noChangeArrowheads="1"/>
          </p:cNvSpPr>
          <p:nvPr/>
        </p:nvSpPr>
        <p:spPr bwMode="auto">
          <a:xfrm>
            <a:off x="469900" y="5534025"/>
            <a:ext cx="3013075" cy="849313"/>
          </a:xfrm>
          <a:prstGeom prst="rect">
            <a:avLst/>
          </a:prstGeom>
          <a:solidFill>
            <a:srgbClr val="336600"/>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solidFill>
                  <a:schemeClr val="bg1"/>
                </a:solidFill>
              </a:rPr>
              <a:t>よく使われる手法</a:t>
            </a:r>
          </a:p>
          <a:p>
            <a:pPr>
              <a:spcBef>
                <a:spcPct val="50000"/>
              </a:spcBef>
            </a:pPr>
            <a:r>
              <a:rPr lang="ja-JP" altLang="en-US" sz="1400" b="1">
                <a:solidFill>
                  <a:schemeClr val="bg1"/>
                </a:solidFill>
              </a:rPr>
              <a:t>         ▼系統図法 ▼ 特性要因図　</a:t>
            </a:r>
            <a:br>
              <a:rPr lang="ja-JP" altLang="en-US" sz="1400" b="1">
                <a:solidFill>
                  <a:schemeClr val="bg1"/>
                </a:solidFill>
              </a:rPr>
            </a:br>
            <a:r>
              <a:rPr lang="ja-JP" altLang="en-US" sz="1400" b="1">
                <a:solidFill>
                  <a:schemeClr val="bg1"/>
                </a:solidFill>
              </a:rPr>
              <a:t>　　　 ▼</a:t>
            </a:r>
            <a:r>
              <a:rPr lang="en-US" altLang="ja-JP" sz="1400" b="1">
                <a:solidFill>
                  <a:schemeClr val="bg1"/>
                </a:solidFill>
              </a:rPr>
              <a:t>PDPC</a:t>
            </a:r>
            <a:r>
              <a:rPr lang="ja-JP" altLang="en-US" sz="1400" b="1">
                <a:solidFill>
                  <a:schemeClr val="bg1"/>
                </a:solidFill>
              </a:rPr>
              <a:t>法 　　　　　など</a:t>
            </a:r>
          </a:p>
        </p:txBody>
      </p:sp>
      <p:grpSp>
        <p:nvGrpSpPr>
          <p:cNvPr id="203840" name="Group 64"/>
          <p:cNvGrpSpPr>
            <a:grpSpLocks/>
          </p:cNvGrpSpPr>
          <p:nvPr/>
        </p:nvGrpSpPr>
        <p:grpSpPr bwMode="auto">
          <a:xfrm>
            <a:off x="103188" y="1074738"/>
            <a:ext cx="4354512" cy="2449512"/>
            <a:chOff x="65" y="677"/>
            <a:chExt cx="2743" cy="1543"/>
          </a:xfrm>
        </p:grpSpPr>
        <p:sp>
          <p:nvSpPr>
            <p:cNvPr id="203780" name="Text Box 4"/>
            <p:cNvSpPr txBox="1">
              <a:spLocks noChangeArrowheads="1"/>
            </p:cNvSpPr>
            <p:nvPr/>
          </p:nvSpPr>
          <p:spPr bwMode="auto">
            <a:xfrm>
              <a:off x="92" y="677"/>
              <a:ext cx="2557"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2000" b="1"/>
                <a:t>■ </a:t>
              </a:r>
              <a:r>
                <a:rPr lang="ja-JP" altLang="en-US" sz="2000" b="1"/>
                <a:t>原因別に対策のアイデアを出す。</a:t>
              </a:r>
            </a:p>
          </p:txBody>
        </p:sp>
        <p:sp>
          <p:nvSpPr>
            <p:cNvPr id="203781" name="Text Box 5"/>
            <p:cNvSpPr txBox="1">
              <a:spLocks noChangeArrowheads="1"/>
            </p:cNvSpPr>
            <p:nvPr/>
          </p:nvSpPr>
          <p:spPr bwMode="auto">
            <a:xfrm>
              <a:off x="65" y="1682"/>
              <a:ext cx="2743" cy="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2000" b="1"/>
                <a:t>■ </a:t>
              </a:r>
              <a:r>
                <a:rPr lang="ja-JP" altLang="en-US" sz="2000" b="1"/>
                <a:t>内容によっては上司・スタッフの  </a:t>
              </a:r>
            </a:p>
            <a:p>
              <a:pPr>
                <a:spcBef>
                  <a:spcPct val="50000"/>
                </a:spcBef>
              </a:pPr>
              <a:r>
                <a:rPr lang="ja-JP" altLang="en-US" sz="2000" b="1"/>
                <a:t>     承認を得る。</a:t>
              </a:r>
            </a:p>
          </p:txBody>
        </p:sp>
        <p:grpSp>
          <p:nvGrpSpPr>
            <p:cNvPr id="203835" name="Group 59"/>
            <p:cNvGrpSpPr>
              <a:grpSpLocks/>
            </p:cNvGrpSpPr>
            <p:nvPr/>
          </p:nvGrpSpPr>
          <p:grpSpPr bwMode="auto">
            <a:xfrm>
              <a:off x="74" y="1103"/>
              <a:ext cx="2589" cy="467"/>
              <a:chOff x="74" y="1103"/>
              <a:chExt cx="2589" cy="467"/>
            </a:xfrm>
          </p:grpSpPr>
          <p:sp>
            <p:nvSpPr>
              <p:cNvPr id="203782" name="Text Box 6"/>
              <p:cNvSpPr txBox="1">
                <a:spLocks noChangeArrowheads="1"/>
              </p:cNvSpPr>
              <p:nvPr/>
            </p:nvSpPr>
            <p:spPr bwMode="auto">
              <a:xfrm>
                <a:off x="74" y="1103"/>
                <a:ext cx="2589"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2000" b="1"/>
                  <a:t>■ </a:t>
                </a:r>
                <a:r>
                  <a:rPr lang="ja-JP" altLang="en-US" sz="2000" b="1"/>
                  <a:t>実際にやれる対策か検討する。</a:t>
                </a:r>
              </a:p>
            </p:txBody>
          </p:sp>
          <p:sp>
            <p:nvSpPr>
              <p:cNvPr id="203783" name="Text Box 7"/>
              <p:cNvSpPr txBox="1">
                <a:spLocks noChangeArrowheads="1"/>
              </p:cNvSpPr>
              <p:nvPr/>
            </p:nvSpPr>
            <p:spPr bwMode="auto">
              <a:xfrm>
                <a:off x="425" y="1358"/>
                <a:ext cx="137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b="1"/>
                  <a:t>（コスト、期間など）</a:t>
                </a:r>
              </a:p>
            </p:txBody>
          </p:sp>
        </p:grpSp>
      </p:grpSp>
      <p:pic>
        <p:nvPicPr>
          <p:cNvPr id="203832" name="Picture 56" descr="23_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65238" y="3479800"/>
            <a:ext cx="1987550" cy="1668463"/>
          </a:xfrm>
          <a:prstGeom prst="rect">
            <a:avLst/>
          </a:prstGeom>
          <a:noFill/>
          <a:extLst>
            <a:ext uri="{909E8E84-426E-40DD-AFC4-6F175D3DCCD1}">
              <a14:hiddenFill xmlns:a14="http://schemas.microsoft.com/office/drawing/2010/main">
                <a:solidFill>
                  <a:srgbClr val="FFFFFF"/>
                </a:solidFill>
              </a14:hiddenFill>
            </a:ext>
          </a:extLst>
        </p:spPr>
      </p:pic>
      <p:grpSp>
        <p:nvGrpSpPr>
          <p:cNvPr id="203838" name="Group 62"/>
          <p:cNvGrpSpPr>
            <a:grpSpLocks/>
          </p:cNvGrpSpPr>
          <p:nvPr/>
        </p:nvGrpSpPr>
        <p:grpSpPr bwMode="auto">
          <a:xfrm>
            <a:off x="3606800" y="995363"/>
            <a:ext cx="5283200" cy="5392737"/>
            <a:chOff x="2272" y="627"/>
            <a:chExt cx="3328" cy="3397"/>
          </a:xfrm>
        </p:grpSpPr>
        <p:grpSp>
          <p:nvGrpSpPr>
            <p:cNvPr id="203833" name="Group 57"/>
            <p:cNvGrpSpPr>
              <a:grpSpLocks/>
            </p:cNvGrpSpPr>
            <p:nvPr/>
          </p:nvGrpSpPr>
          <p:grpSpPr bwMode="auto">
            <a:xfrm>
              <a:off x="2785" y="627"/>
              <a:ext cx="2803" cy="1443"/>
              <a:chOff x="2833" y="531"/>
              <a:chExt cx="2803" cy="1443"/>
            </a:xfrm>
          </p:grpSpPr>
          <p:sp>
            <p:nvSpPr>
              <p:cNvPr id="203784" name="Text Box 8"/>
              <p:cNvSpPr txBox="1">
                <a:spLocks noChangeArrowheads="1"/>
              </p:cNvSpPr>
              <p:nvPr/>
            </p:nvSpPr>
            <p:spPr bwMode="auto">
              <a:xfrm>
                <a:off x="2833" y="531"/>
                <a:ext cx="2734"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b="1"/>
                  <a:t>◇</a:t>
                </a:r>
                <a:r>
                  <a:rPr lang="ja-JP" altLang="en-US" sz="1600" b="1"/>
                  <a:t>一次・二次・三次と手段を展開する</a:t>
                </a:r>
              </a:p>
            </p:txBody>
          </p:sp>
          <p:sp>
            <p:nvSpPr>
              <p:cNvPr id="203785" name="Text Box 9"/>
              <p:cNvSpPr txBox="1">
                <a:spLocks noChangeArrowheads="1"/>
              </p:cNvSpPr>
              <p:nvPr/>
            </p:nvSpPr>
            <p:spPr bwMode="auto">
              <a:xfrm>
                <a:off x="2902" y="771"/>
                <a:ext cx="2734" cy="1203"/>
              </a:xfrm>
              <a:prstGeom prst="rect">
                <a:avLst/>
              </a:prstGeom>
              <a:noFill/>
              <a:ln w="9525">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400" u="sng"/>
                  <a:t>  </a:t>
                </a:r>
                <a:r>
                  <a:rPr lang="ja-JP" altLang="en-US" sz="1400" u="sng"/>
                  <a:t>一次手段を</a:t>
                </a:r>
                <a:r>
                  <a:rPr lang="ja-JP" altLang="en-US" sz="1400"/>
                  <a:t>一つひとつの</a:t>
                </a:r>
                <a:r>
                  <a:rPr lang="ja-JP" altLang="en-US" sz="1400" u="sng"/>
                  <a:t>目的として</a:t>
                </a:r>
                <a:r>
                  <a:rPr lang="ja-JP" altLang="en-US" sz="1400"/>
                  <a:t>、それを</a:t>
                </a:r>
                <a:r>
                  <a:rPr lang="ja-JP" altLang="en-US" sz="1400" u="sng"/>
                  <a:t>実施</a:t>
                </a:r>
                <a:r>
                  <a:rPr lang="ja-JP" altLang="en-US" sz="1400"/>
                  <a:t> </a:t>
                </a:r>
              </a:p>
              <a:p>
                <a:pPr>
                  <a:spcBef>
                    <a:spcPct val="50000"/>
                  </a:spcBef>
                </a:pPr>
                <a:r>
                  <a:rPr lang="ja-JP" altLang="en-US" sz="1400" u="sng"/>
                  <a:t>  するための手段</a:t>
                </a:r>
                <a:r>
                  <a:rPr lang="ja-JP" altLang="en-US" sz="1400"/>
                  <a:t>を考え</a:t>
                </a:r>
                <a:r>
                  <a:rPr lang="ja-JP" altLang="en-US" sz="1400" u="sng"/>
                  <a:t>二次手段とする</a:t>
                </a:r>
                <a:r>
                  <a:rPr lang="ja-JP" altLang="en-US" sz="1400"/>
                  <a:t>。</a:t>
                </a:r>
              </a:p>
              <a:p>
                <a:pPr>
                  <a:spcBef>
                    <a:spcPct val="50000"/>
                  </a:spcBef>
                </a:pPr>
                <a:r>
                  <a:rPr lang="ja-JP" altLang="en-US" sz="1400"/>
                  <a:t>  二次手段が全て出揃い漏れがないことが確認</a:t>
                </a:r>
              </a:p>
              <a:p>
                <a:pPr>
                  <a:spcBef>
                    <a:spcPct val="50000"/>
                  </a:spcBef>
                </a:pPr>
                <a:r>
                  <a:rPr lang="ja-JP" altLang="en-US" sz="1400"/>
                  <a:t>  されたら、今度は</a:t>
                </a:r>
                <a:r>
                  <a:rPr lang="ja-JP" altLang="en-US" sz="1400" u="sng"/>
                  <a:t>二次手段を目的として</a:t>
                </a:r>
                <a:r>
                  <a:rPr lang="ja-JP" altLang="en-US" sz="1400"/>
                  <a:t>、</a:t>
                </a:r>
                <a:r>
                  <a:rPr lang="ja-JP" altLang="en-US" sz="1400" u="sng"/>
                  <a:t>三次</a:t>
                </a:r>
              </a:p>
              <a:p>
                <a:pPr>
                  <a:spcBef>
                    <a:spcPct val="50000"/>
                  </a:spcBef>
                </a:pPr>
                <a:r>
                  <a:rPr lang="ja-JP" altLang="en-US" sz="1400" u="sng"/>
                  <a:t>  手段へ</a:t>
                </a:r>
                <a:r>
                  <a:rPr lang="ja-JP" altLang="en-US" sz="1400"/>
                  <a:t>、</a:t>
                </a:r>
                <a:r>
                  <a:rPr lang="ja-JP" altLang="en-US" sz="1400" u="sng"/>
                  <a:t>さらに四次手段</a:t>
                </a:r>
                <a:r>
                  <a:rPr lang="ja-JP" altLang="en-US" sz="1400"/>
                  <a:t>へと展開し、実施可能な</a:t>
                </a:r>
              </a:p>
              <a:p>
                <a:pPr>
                  <a:spcBef>
                    <a:spcPct val="50000"/>
                  </a:spcBef>
                </a:pPr>
                <a:r>
                  <a:rPr lang="ja-JP" altLang="en-US" sz="1400"/>
                  <a:t>  レベルになるまで展開を繰り返す。</a:t>
                </a:r>
              </a:p>
            </p:txBody>
          </p:sp>
        </p:grpSp>
        <p:sp>
          <p:nvSpPr>
            <p:cNvPr id="203787" name="Rectangle 11"/>
            <p:cNvSpPr>
              <a:spLocks noChangeArrowheads="1"/>
            </p:cNvSpPr>
            <p:nvPr/>
          </p:nvSpPr>
          <p:spPr bwMode="auto">
            <a:xfrm>
              <a:off x="2464" y="2628"/>
              <a:ext cx="238" cy="705"/>
            </a:xfrm>
            <a:prstGeom prst="rect">
              <a:avLst/>
            </a:prstGeom>
            <a:noFill/>
            <a:ln w="38100" cmpd="dbl">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3789" name="Text Box 13"/>
            <p:cNvSpPr txBox="1">
              <a:spLocks noChangeArrowheads="1"/>
            </p:cNvSpPr>
            <p:nvPr/>
          </p:nvSpPr>
          <p:spPr bwMode="auto">
            <a:xfrm>
              <a:off x="2474" y="2848"/>
              <a:ext cx="229"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Ａ</a:t>
              </a:r>
            </a:p>
          </p:txBody>
        </p:sp>
        <p:sp>
          <p:nvSpPr>
            <p:cNvPr id="203790" name="Text Box 14"/>
            <p:cNvSpPr txBox="1">
              <a:spLocks noChangeArrowheads="1"/>
            </p:cNvSpPr>
            <p:nvPr/>
          </p:nvSpPr>
          <p:spPr bwMode="auto">
            <a:xfrm>
              <a:off x="2272" y="2410"/>
              <a:ext cx="612"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000"/>
                <a:t>基本目的</a:t>
              </a:r>
            </a:p>
          </p:txBody>
        </p:sp>
        <p:sp>
          <p:nvSpPr>
            <p:cNvPr id="203791" name="Text Box 15"/>
            <p:cNvSpPr txBox="1">
              <a:spLocks noChangeArrowheads="1"/>
            </p:cNvSpPr>
            <p:nvPr/>
          </p:nvSpPr>
          <p:spPr bwMode="auto">
            <a:xfrm>
              <a:off x="2857" y="2601"/>
              <a:ext cx="284" cy="181"/>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Ｂ１</a:t>
              </a:r>
            </a:p>
          </p:txBody>
        </p:sp>
        <p:sp>
          <p:nvSpPr>
            <p:cNvPr id="203792" name="Text Box 16"/>
            <p:cNvSpPr txBox="1">
              <a:spLocks noChangeArrowheads="1"/>
            </p:cNvSpPr>
            <p:nvPr/>
          </p:nvSpPr>
          <p:spPr bwMode="auto">
            <a:xfrm>
              <a:off x="2854" y="3138"/>
              <a:ext cx="284" cy="181"/>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Ｂ２</a:t>
              </a:r>
            </a:p>
          </p:txBody>
        </p:sp>
        <p:sp>
          <p:nvSpPr>
            <p:cNvPr id="203793" name="Text Box 17"/>
            <p:cNvSpPr txBox="1">
              <a:spLocks noChangeArrowheads="1"/>
            </p:cNvSpPr>
            <p:nvPr/>
          </p:nvSpPr>
          <p:spPr bwMode="auto">
            <a:xfrm>
              <a:off x="3286" y="2463"/>
              <a:ext cx="284" cy="181"/>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Ｃ１</a:t>
              </a:r>
            </a:p>
          </p:txBody>
        </p:sp>
        <p:sp>
          <p:nvSpPr>
            <p:cNvPr id="203794" name="Text Box 18"/>
            <p:cNvSpPr txBox="1">
              <a:spLocks noChangeArrowheads="1"/>
            </p:cNvSpPr>
            <p:nvPr/>
          </p:nvSpPr>
          <p:spPr bwMode="auto">
            <a:xfrm>
              <a:off x="3283" y="2721"/>
              <a:ext cx="284" cy="181"/>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Ｃ２</a:t>
              </a:r>
            </a:p>
          </p:txBody>
        </p:sp>
        <p:sp>
          <p:nvSpPr>
            <p:cNvPr id="203795" name="Text Box 19"/>
            <p:cNvSpPr txBox="1">
              <a:spLocks noChangeArrowheads="1"/>
            </p:cNvSpPr>
            <p:nvPr/>
          </p:nvSpPr>
          <p:spPr bwMode="auto">
            <a:xfrm>
              <a:off x="3292" y="2982"/>
              <a:ext cx="284" cy="181"/>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Ｃ３</a:t>
              </a:r>
            </a:p>
          </p:txBody>
        </p:sp>
        <p:sp>
          <p:nvSpPr>
            <p:cNvPr id="203796" name="Text Box 20"/>
            <p:cNvSpPr txBox="1">
              <a:spLocks noChangeArrowheads="1"/>
            </p:cNvSpPr>
            <p:nvPr/>
          </p:nvSpPr>
          <p:spPr bwMode="auto">
            <a:xfrm>
              <a:off x="3289" y="3240"/>
              <a:ext cx="284" cy="181"/>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t>Ｃ４</a:t>
              </a:r>
            </a:p>
          </p:txBody>
        </p:sp>
        <p:sp>
          <p:nvSpPr>
            <p:cNvPr id="203797" name="Line 21"/>
            <p:cNvSpPr>
              <a:spLocks noChangeShapeType="1"/>
            </p:cNvSpPr>
            <p:nvPr/>
          </p:nvSpPr>
          <p:spPr bwMode="auto">
            <a:xfrm>
              <a:off x="2784" y="2675"/>
              <a:ext cx="0" cy="567"/>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3800" name="Line 24"/>
            <p:cNvSpPr>
              <a:spLocks noChangeShapeType="1"/>
            </p:cNvSpPr>
            <p:nvPr/>
          </p:nvSpPr>
          <p:spPr bwMode="auto">
            <a:xfrm>
              <a:off x="2793" y="2679"/>
              <a:ext cx="73"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3801" name="Line 25"/>
            <p:cNvSpPr>
              <a:spLocks noChangeShapeType="1"/>
            </p:cNvSpPr>
            <p:nvPr/>
          </p:nvSpPr>
          <p:spPr bwMode="auto">
            <a:xfrm>
              <a:off x="2781" y="3234"/>
              <a:ext cx="73"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3803" name="Line 27"/>
            <p:cNvSpPr>
              <a:spLocks noChangeShapeType="1"/>
            </p:cNvSpPr>
            <p:nvPr/>
          </p:nvSpPr>
          <p:spPr bwMode="auto">
            <a:xfrm>
              <a:off x="2692" y="2947"/>
              <a:ext cx="9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3804" name="Line 28"/>
            <p:cNvSpPr>
              <a:spLocks noChangeShapeType="1"/>
            </p:cNvSpPr>
            <p:nvPr/>
          </p:nvSpPr>
          <p:spPr bwMode="auto">
            <a:xfrm>
              <a:off x="3204" y="2547"/>
              <a:ext cx="0" cy="291"/>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3805" name="Line 29"/>
            <p:cNvSpPr>
              <a:spLocks noChangeShapeType="1"/>
            </p:cNvSpPr>
            <p:nvPr/>
          </p:nvSpPr>
          <p:spPr bwMode="auto">
            <a:xfrm>
              <a:off x="3204" y="2839"/>
              <a:ext cx="9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3806" name="Line 30"/>
            <p:cNvSpPr>
              <a:spLocks noChangeShapeType="1"/>
            </p:cNvSpPr>
            <p:nvPr/>
          </p:nvSpPr>
          <p:spPr bwMode="auto">
            <a:xfrm>
              <a:off x="3201" y="3079"/>
              <a:ext cx="9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3807" name="Line 31"/>
            <p:cNvSpPr>
              <a:spLocks noChangeShapeType="1"/>
            </p:cNvSpPr>
            <p:nvPr/>
          </p:nvSpPr>
          <p:spPr bwMode="auto">
            <a:xfrm>
              <a:off x="3216" y="2545"/>
              <a:ext cx="74"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3808" name="Line 32"/>
            <p:cNvSpPr>
              <a:spLocks noChangeShapeType="1"/>
            </p:cNvSpPr>
            <p:nvPr/>
          </p:nvSpPr>
          <p:spPr bwMode="auto">
            <a:xfrm>
              <a:off x="3201" y="3075"/>
              <a:ext cx="0" cy="291"/>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3809" name="Line 33"/>
            <p:cNvSpPr>
              <a:spLocks noChangeShapeType="1"/>
            </p:cNvSpPr>
            <p:nvPr/>
          </p:nvSpPr>
          <p:spPr bwMode="auto">
            <a:xfrm>
              <a:off x="3201" y="3367"/>
              <a:ext cx="9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3811" name="Line 35"/>
            <p:cNvSpPr>
              <a:spLocks noChangeShapeType="1"/>
            </p:cNvSpPr>
            <p:nvPr/>
          </p:nvSpPr>
          <p:spPr bwMode="auto">
            <a:xfrm>
              <a:off x="3140" y="3221"/>
              <a:ext cx="73"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3812" name="Line 36"/>
            <p:cNvSpPr>
              <a:spLocks noChangeShapeType="1"/>
            </p:cNvSpPr>
            <p:nvPr/>
          </p:nvSpPr>
          <p:spPr bwMode="auto">
            <a:xfrm>
              <a:off x="3137" y="2705"/>
              <a:ext cx="73"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3814" name="Text Box 38"/>
            <p:cNvSpPr txBox="1">
              <a:spLocks noChangeArrowheads="1"/>
            </p:cNvSpPr>
            <p:nvPr/>
          </p:nvSpPr>
          <p:spPr bwMode="auto">
            <a:xfrm>
              <a:off x="2648" y="2271"/>
              <a:ext cx="650" cy="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900"/>
                <a:t>一次手段＝目的</a:t>
              </a:r>
            </a:p>
          </p:txBody>
        </p:sp>
        <p:sp>
          <p:nvSpPr>
            <p:cNvPr id="203816" name="Line 40"/>
            <p:cNvSpPr>
              <a:spLocks noChangeShapeType="1"/>
            </p:cNvSpPr>
            <p:nvPr/>
          </p:nvSpPr>
          <p:spPr bwMode="auto">
            <a:xfrm flipH="1">
              <a:off x="2948" y="2391"/>
              <a:ext cx="101" cy="175"/>
            </a:xfrm>
            <a:prstGeom prst="line">
              <a:avLst/>
            </a:prstGeom>
            <a:noFill/>
            <a:ln w="12700" cap="rnd">
              <a:solidFill>
                <a:schemeClr val="tx1"/>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3817" name="Text Box 41"/>
            <p:cNvSpPr txBox="1">
              <a:spLocks noChangeArrowheads="1"/>
            </p:cNvSpPr>
            <p:nvPr/>
          </p:nvSpPr>
          <p:spPr bwMode="auto">
            <a:xfrm>
              <a:off x="3239" y="2187"/>
              <a:ext cx="650" cy="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900"/>
                <a:t>二次手段＝目的</a:t>
              </a:r>
            </a:p>
          </p:txBody>
        </p:sp>
        <p:sp>
          <p:nvSpPr>
            <p:cNvPr id="203818" name="Line 42"/>
            <p:cNvSpPr>
              <a:spLocks noChangeShapeType="1"/>
            </p:cNvSpPr>
            <p:nvPr/>
          </p:nvSpPr>
          <p:spPr bwMode="auto">
            <a:xfrm flipH="1">
              <a:off x="3486" y="2309"/>
              <a:ext cx="84" cy="146"/>
            </a:xfrm>
            <a:prstGeom prst="line">
              <a:avLst/>
            </a:prstGeom>
            <a:noFill/>
            <a:ln w="12700" cap="rnd">
              <a:solidFill>
                <a:schemeClr val="tx1"/>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3819" name="Text Box 43"/>
            <p:cNvSpPr txBox="1">
              <a:spLocks noChangeArrowheads="1"/>
            </p:cNvSpPr>
            <p:nvPr/>
          </p:nvSpPr>
          <p:spPr bwMode="auto">
            <a:xfrm>
              <a:off x="3625" y="2392"/>
              <a:ext cx="1929"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000"/>
                <a:t>Ａを達成するためにはＢ１・Ｂ２を実行する。</a:t>
              </a:r>
            </a:p>
          </p:txBody>
        </p:sp>
        <p:sp>
          <p:nvSpPr>
            <p:cNvPr id="203820" name="Text Box 44"/>
            <p:cNvSpPr txBox="1">
              <a:spLocks noChangeArrowheads="1"/>
            </p:cNvSpPr>
            <p:nvPr/>
          </p:nvSpPr>
          <p:spPr bwMode="auto">
            <a:xfrm>
              <a:off x="3622" y="2515"/>
              <a:ext cx="1929"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000"/>
                <a:t>Ｂ１・Ｂ２を実行すればＡが達成できる。</a:t>
              </a:r>
            </a:p>
          </p:txBody>
        </p:sp>
        <p:sp>
          <p:nvSpPr>
            <p:cNvPr id="203821" name="Text Box 45"/>
            <p:cNvSpPr txBox="1">
              <a:spLocks noChangeArrowheads="1"/>
            </p:cNvSpPr>
            <p:nvPr/>
          </p:nvSpPr>
          <p:spPr bwMode="auto">
            <a:xfrm>
              <a:off x="3631" y="2659"/>
              <a:ext cx="1929"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000"/>
                <a:t>Ｂ１を達成するためにはＣ１・Ｃ２を実行する。</a:t>
              </a:r>
            </a:p>
          </p:txBody>
        </p:sp>
        <p:sp>
          <p:nvSpPr>
            <p:cNvPr id="203824" name="Text Box 48"/>
            <p:cNvSpPr txBox="1">
              <a:spLocks noChangeArrowheads="1"/>
            </p:cNvSpPr>
            <p:nvPr/>
          </p:nvSpPr>
          <p:spPr bwMode="auto">
            <a:xfrm>
              <a:off x="3628" y="2809"/>
              <a:ext cx="1929"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000"/>
                <a:t>Ｃ１・Ｃ２を実行すればＢ１が達成できる。</a:t>
              </a:r>
            </a:p>
          </p:txBody>
        </p:sp>
        <p:sp>
          <p:nvSpPr>
            <p:cNvPr id="203825" name="Text Box 49"/>
            <p:cNvSpPr txBox="1">
              <a:spLocks noChangeArrowheads="1"/>
            </p:cNvSpPr>
            <p:nvPr/>
          </p:nvSpPr>
          <p:spPr bwMode="auto">
            <a:xfrm>
              <a:off x="3628" y="2998"/>
              <a:ext cx="1929"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000"/>
                <a:t>Ｂ２を達成するためにはＣ３・Ｃ４を実行する。</a:t>
              </a:r>
            </a:p>
          </p:txBody>
        </p:sp>
        <p:sp>
          <p:nvSpPr>
            <p:cNvPr id="203826" name="Text Box 50"/>
            <p:cNvSpPr txBox="1">
              <a:spLocks noChangeArrowheads="1"/>
            </p:cNvSpPr>
            <p:nvPr/>
          </p:nvSpPr>
          <p:spPr bwMode="auto">
            <a:xfrm>
              <a:off x="3634" y="3211"/>
              <a:ext cx="1929"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000"/>
                <a:t>Ｃ３・Ｃ４を実行すればＢ２が達成できる。</a:t>
              </a:r>
            </a:p>
          </p:txBody>
        </p:sp>
        <p:grpSp>
          <p:nvGrpSpPr>
            <p:cNvPr id="203834" name="Group 58"/>
            <p:cNvGrpSpPr>
              <a:grpSpLocks/>
            </p:cNvGrpSpPr>
            <p:nvPr/>
          </p:nvGrpSpPr>
          <p:grpSpPr bwMode="auto">
            <a:xfrm>
              <a:off x="2281" y="2074"/>
              <a:ext cx="3319" cy="1950"/>
              <a:chOff x="2304" y="2341"/>
              <a:chExt cx="3319" cy="1682"/>
            </a:xfrm>
          </p:grpSpPr>
          <p:sp>
            <p:nvSpPr>
              <p:cNvPr id="203827" name="Rectangle 51"/>
              <p:cNvSpPr>
                <a:spLocks noChangeArrowheads="1"/>
              </p:cNvSpPr>
              <p:nvPr/>
            </p:nvSpPr>
            <p:spPr bwMode="auto">
              <a:xfrm>
                <a:off x="2304" y="2341"/>
                <a:ext cx="3319" cy="1508"/>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3828" name="Text Box 52"/>
              <p:cNvSpPr txBox="1">
                <a:spLocks noChangeArrowheads="1"/>
              </p:cNvSpPr>
              <p:nvPr/>
            </p:nvSpPr>
            <p:spPr bwMode="auto">
              <a:xfrm>
                <a:off x="3401" y="3840"/>
                <a:ext cx="1070" cy="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b="1"/>
                  <a:t>系統図法</a:t>
                </a:r>
              </a:p>
            </p:txBody>
          </p:sp>
        </p:grpSp>
        <p:sp>
          <p:nvSpPr>
            <p:cNvPr id="203837" name="Text Box 61"/>
            <p:cNvSpPr txBox="1">
              <a:spLocks noChangeArrowheads="1"/>
            </p:cNvSpPr>
            <p:nvPr/>
          </p:nvSpPr>
          <p:spPr bwMode="auto">
            <a:xfrm>
              <a:off x="2554" y="3482"/>
              <a:ext cx="2486"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kumimoji="1" sz="2400">
                  <a:solidFill>
                    <a:schemeClr val="tx1"/>
                  </a:solidFill>
                  <a:latin typeface="Times New Roman" pitchFamily="18" charset="0"/>
                  <a:ea typeface="ＭＳ Ｐゴシック" pitchFamily="50" charset="-128"/>
                </a:defRPr>
              </a:lvl1pPr>
              <a:lvl2pPr marL="571500" algn="l">
                <a:defRPr kumimoji="1" sz="2400">
                  <a:solidFill>
                    <a:schemeClr val="tx1"/>
                  </a:solidFill>
                  <a:latin typeface="Times New Roman" pitchFamily="18" charset="0"/>
                  <a:ea typeface="ＭＳ Ｐゴシック" pitchFamily="50" charset="-128"/>
                </a:defRPr>
              </a:lvl2pPr>
              <a:lvl3pPr marL="1143000" algn="l">
                <a:defRPr kumimoji="1" sz="2400">
                  <a:solidFill>
                    <a:schemeClr val="tx1"/>
                  </a:solidFill>
                  <a:latin typeface="Times New Roman" pitchFamily="18" charset="0"/>
                  <a:ea typeface="ＭＳ Ｐゴシック" pitchFamily="50" charset="-128"/>
                </a:defRPr>
              </a:lvl3pPr>
              <a:lvl4pPr marL="1714500" algn="l">
                <a:defRPr kumimoji="1" sz="2400">
                  <a:solidFill>
                    <a:schemeClr val="tx1"/>
                  </a:solidFill>
                  <a:latin typeface="Times New Roman" pitchFamily="18" charset="0"/>
                  <a:ea typeface="ＭＳ Ｐゴシック" pitchFamily="50" charset="-128"/>
                </a:defRPr>
              </a:lvl4pPr>
              <a:lvl5pPr marL="2286000" algn="l">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000"/>
                <a:t>系統図における手段系列は、</a:t>
              </a:r>
              <a:r>
                <a:rPr lang="ja-JP" altLang="en-US" sz="1000">
                  <a:solidFill>
                    <a:srgbClr val="FF0000"/>
                  </a:solidFill>
                </a:rPr>
                <a:t>原則として“ＯＲ”回路</a:t>
              </a:r>
              <a:r>
                <a:rPr lang="ja-JP" altLang="en-US" sz="1000"/>
                <a:t>で二つの手段が有った場合は</a:t>
              </a:r>
              <a:r>
                <a:rPr lang="ja-JP" altLang="en-US" sz="1000">
                  <a:solidFill>
                    <a:srgbClr val="FF0000"/>
                  </a:solidFill>
                </a:rPr>
                <a:t>少なくともどちらかを実施する必要が有る</a:t>
              </a:r>
              <a:r>
                <a:rPr lang="ja-JP" altLang="en-US" sz="1000"/>
                <a:t>。</a:t>
              </a:r>
            </a:p>
          </p:txBody>
        </p:sp>
      </p:grpSp>
      <p:sp>
        <p:nvSpPr>
          <p:cNvPr id="203839" name="Text Box 63"/>
          <p:cNvSpPr txBox="1">
            <a:spLocks noChangeArrowheads="1"/>
          </p:cNvSpPr>
          <p:nvPr/>
        </p:nvSpPr>
        <p:spPr bwMode="auto">
          <a:xfrm>
            <a:off x="8570913" y="100013"/>
            <a:ext cx="5730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a:t>P</a:t>
            </a:r>
            <a:r>
              <a:rPr lang="ja-JP" altLang="en-US" sz="1600"/>
              <a:t>８</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203838"/>
                                        </p:tgtEl>
                                        <p:attrNameLst>
                                          <p:attrName>style.visibility</p:attrName>
                                        </p:attrNameLst>
                                      </p:cBhvr>
                                      <p:to>
                                        <p:strVal val="visible"/>
                                      </p:to>
                                    </p:set>
                                    <p:animEffect transition="in" filter="checkerboard(across)">
                                      <p:cBhvr>
                                        <p:cTn id="7" dur="500"/>
                                        <p:tgtEl>
                                          <p:spTgt spid="2038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8" name="Rectangle 28"/>
          <p:cNvSpPr>
            <a:spLocks noChangeArrowheads="1"/>
          </p:cNvSpPr>
          <p:nvPr/>
        </p:nvSpPr>
        <p:spPr bwMode="auto">
          <a:xfrm>
            <a:off x="4602163" y="1079500"/>
            <a:ext cx="4354512" cy="4092575"/>
          </a:xfrm>
          <a:prstGeom prst="rect">
            <a:avLst/>
          </a:prstGeom>
          <a:solidFill>
            <a:schemeClr val="hlink"/>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4802" name="Text Box 2"/>
          <p:cNvSpPr txBox="1">
            <a:spLocks noChangeArrowheads="1"/>
          </p:cNvSpPr>
          <p:nvPr/>
        </p:nvSpPr>
        <p:spPr bwMode="auto">
          <a:xfrm>
            <a:off x="85725" y="174625"/>
            <a:ext cx="4098925" cy="531813"/>
          </a:xfrm>
          <a:prstGeom prst="rect">
            <a:avLst/>
          </a:prstGeom>
          <a:solidFill>
            <a:srgbClr val="FFC1C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r>
              <a:rPr lang="ja-JP" altLang="en-US" sz="2800" b="1">
                <a:effectLst>
                  <a:outerShdw blurRad="38100" dist="38100" dir="2700000" algn="tl">
                    <a:srgbClr val="FFFFFF"/>
                  </a:outerShdw>
                </a:effectLst>
                <a:ea typeface="HG創英角ﾎﾟｯﾌﾟ体" pitchFamily="49" charset="-128"/>
              </a:rPr>
              <a:t>手順６．効果の確認</a:t>
            </a:r>
          </a:p>
        </p:txBody>
      </p:sp>
      <p:sp>
        <p:nvSpPr>
          <p:cNvPr id="204803" name="Text Box 3"/>
          <p:cNvSpPr txBox="1">
            <a:spLocks noChangeArrowheads="1"/>
          </p:cNvSpPr>
          <p:nvPr/>
        </p:nvSpPr>
        <p:spPr bwMode="auto">
          <a:xfrm>
            <a:off x="3690938" y="5365750"/>
            <a:ext cx="5222875" cy="955675"/>
          </a:xfrm>
          <a:prstGeom prst="rect">
            <a:avLst/>
          </a:prstGeom>
          <a:solidFill>
            <a:srgbClr val="336600"/>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solidFill>
                  <a:schemeClr val="bg1"/>
                </a:solidFill>
              </a:rPr>
              <a:t>よく使われる手法</a:t>
            </a:r>
          </a:p>
          <a:p>
            <a:pPr>
              <a:spcBef>
                <a:spcPct val="50000"/>
              </a:spcBef>
            </a:pPr>
            <a:r>
              <a:rPr lang="ja-JP" altLang="en-US" sz="1400" b="1">
                <a:solidFill>
                  <a:schemeClr val="bg1"/>
                </a:solidFill>
              </a:rPr>
              <a:t>    ▼グラフ         ▼パレート図       ▼管理図</a:t>
            </a:r>
          </a:p>
          <a:p>
            <a:pPr>
              <a:spcBef>
                <a:spcPct val="50000"/>
              </a:spcBef>
            </a:pPr>
            <a:r>
              <a:rPr lang="ja-JP" altLang="en-US" sz="1400" b="1">
                <a:solidFill>
                  <a:schemeClr val="bg1"/>
                </a:solidFill>
              </a:rPr>
              <a:t>    ▼チェックシート 　▼ヒストグラム　　▼レーダーチャート　など</a:t>
            </a:r>
          </a:p>
        </p:txBody>
      </p:sp>
      <p:sp>
        <p:nvSpPr>
          <p:cNvPr id="204804" name="Text Box 4"/>
          <p:cNvSpPr txBox="1">
            <a:spLocks noChangeArrowheads="1"/>
          </p:cNvSpPr>
          <p:nvPr/>
        </p:nvSpPr>
        <p:spPr bwMode="auto">
          <a:xfrm>
            <a:off x="200025" y="1290638"/>
            <a:ext cx="44354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2000" b="1"/>
              <a:t>■ </a:t>
            </a:r>
            <a:r>
              <a:rPr lang="ja-JP" altLang="en-US" sz="2000" b="1"/>
              <a:t>改善効果を目標値と比較する。</a:t>
            </a:r>
          </a:p>
        </p:txBody>
      </p:sp>
      <p:sp>
        <p:nvSpPr>
          <p:cNvPr id="204806" name="Text Box 6"/>
          <p:cNvSpPr txBox="1">
            <a:spLocks noChangeArrowheads="1"/>
          </p:cNvSpPr>
          <p:nvPr/>
        </p:nvSpPr>
        <p:spPr bwMode="auto">
          <a:xfrm>
            <a:off x="190500" y="1852613"/>
            <a:ext cx="460851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2000" b="1"/>
              <a:t>■ </a:t>
            </a:r>
            <a:r>
              <a:rPr lang="ja-JP" altLang="en-US" sz="2000" b="1"/>
              <a:t>マイナス効果はないか検証する。</a:t>
            </a:r>
          </a:p>
        </p:txBody>
      </p:sp>
      <p:sp>
        <p:nvSpPr>
          <p:cNvPr id="204809" name="Line 9"/>
          <p:cNvSpPr>
            <a:spLocks noChangeShapeType="1"/>
          </p:cNvSpPr>
          <p:nvPr/>
        </p:nvSpPr>
        <p:spPr bwMode="auto">
          <a:xfrm>
            <a:off x="5546725" y="1717675"/>
            <a:ext cx="0" cy="2235200"/>
          </a:xfrm>
          <a:prstGeom prst="line">
            <a:avLst/>
          </a:prstGeom>
          <a:noFill/>
          <a:ln w="1905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4810" name="Line 10"/>
          <p:cNvSpPr>
            <a:spLocks noChangeShapeType="1"/>
          </p:cNvSpPr>
          <p:nvPr/>
        </p:nvSpPr>
        <p:spPr bwMode="auto">
          <a:xfrm>
            <a:off x="5546725" y="3952875"/>
            <a:ext cx="2525713" cy="0"/>
          </a:xfrm>
          <a:prstGeom prst="line">
            <a:avLst/>
          </a:prstGeom>
          <a:noFill/>
          <a:ln w="1905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4811" name="Rectangle 11"/>
          <p:cNvSpPr>
            <a:spLocks noChangeArrowheads="1"/>
          </p:cNvSpPr>
          <p:nvPr/>
        </p:nvSpPr>
        <p:spPr bwMode="auto">
          <a:xfrm>
            <a:off x="5824538" y="2706688"/>
            <a:ext cx="550862" cy="1246187"/>
          </a:xfrm>
          <a:prstGeom prst="rect">
            <a:avLst/>
          </a:prstGeom>
          <a:solidFill>
            <a:srgbClr val="CCFF66"/>
          </a:solidFill>
          <a:ln w="1905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4812" name="Text Box 12"/>
          <p:cNvSpPr txBox="1">
            <a:spLocks noChangeArrowheads="1"/>
          </p:cNvSpPr>
          <p:nvPr/>
        </p:nvSpPr>
        <p:spPr bwMode="auto">
          <a:xfrm>
            <a:off x="5764213" y="4013200"/>
            <a:ext cx="7397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活動前</a:t>
            </a:r>
          </a:p>
        </p:txBody>
      </p:sp>
      <p:sp>
        <p:nvSpPr>
          <p:cNvPr id="204813" name="Text Box 13"/>
          <p:cNvSpPr txBox="1">
            <a:spLocks noChangeArrowheads="1"/>
          </p:cNvSpPr>
          <p:nvPr/>
        </p:nvSpPr>
        <p:spPr bwMode="auto">
          <a:xfrm>
            <a:off x="7073900" y="4022725"/>
            <a:ext cx="7397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活動後</a:t>
            </a:r>
          </a:p>
        </p:txBody>
      </p:sp>
      <p:sp>
        <p:nvSpPr>
          <p:cNvPr id="204814" name="Text Box 14"/>
          <p:cNvSpPr txBox="1">
            <a:spLocks noChangeArrowheads="1"/>
          </p:cNvSpPr>
          <p:nvPr/>
        </p:nvSpPr>
        <p:spPr bwMode="auto">
          <a:xfrm>
            <a:off x="7259638" y="3692525"/>
            <a:ext cx="59531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b="1"/>
              <a:t>０件</a:t>
            </a:r>
          </a:p>
        </p:txBody>
      </p:sp>
      <p:sp>
        <p:nvSpPr>
          <p:cNvPr id="204815" name="Text Box 15"/>
          <p:cNvSpPr txBox="1">
            <a:spLocks noChangeArrowheads="1"/>
          </p:cNvSpPr>
          <p:nvPr/>
        </p:nvSpPr>
        <p:spPr bwMode="auto">
          <a:xfrm>
            <a:off x="5740400" y="2297113"/>
            <a:ext cx="7540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b="1"/>
              <a:t>４０件</a:t>
            </a:r>
          </a:p>
        </p:txBody>
      </p:sp>
      <p:sp>
        <p:nvSpPr>
          <p:cNvPr id="204816" name="AutoShape 16"/>
          <p:cNvSpPr>
            <a:spLocks noChangeArrowheads="1"/>
          </p:cNvSpPr>
          <p:nvPr/>
        </p:nvSpPr>
        <p:spPr bwMode="auto">
          <a:xfrm rot="2224522">
            <a:off x="6446838" y="3181350"/>
            <a:ext cx="935037" cy="465138"/>
          </a:xfrm>
          <a:prstGeom prst="rightArrow">
            <a:avLst>
              <a:gd name="adj1" fmla="val 50000"/>
              <a:gd name="adj2" fmla="val 50256"/>
            </a:avLst>
          </a:prstGeom>
          <a:noFill/>
          <a:ln w="28575" cap="rnd">
            <a:solidFill>
              <a:schemeClr val="tx1"/>
            </a:solidFill>
            <a:prstDash val="sysDot"/>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4817" name="Line 17"/>
          <p:cNvSpPr>
            <a:spLocks noChangeShapeType="1"/>
          </p:cNvSpPr>
          <p:nvPr/>
        </p:nvSpPr>
        <p:spPr bwMode="auto">
          <a:xfrm>
            <a:off x="5546725" y="3330575"/>
            <a:ext cx="13017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4818" name="Line 18"/>
          <p:cNvSpPr>
            <a:spLocks noChangeShapeType="1"/>
          </p:cNvSpPr>
          <p:nvPr/>
        </p:nvSpPr>
        <p:spPr bwMode="auto">
          <a:xfrm>
            <a:off x="5541963" y="2697163"/>
            <a:ext cx="13017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4819" name="Line 19"/>
          <p:cNvSpPr>
            <a:spLocks noChangeShapeType="1"/>
          </p:cNvSpPr>
          <p:nvPr/>
        </p:nvSpPr>
        <p:spPr bwMode="auto">
          <a:xfrm>
            <a:off x="5551488" y="2092325"/>
            <a:ext cx="13017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4820" name="Text Box 20"/>
          <p:cNvSpPr txBox="1">
            <a:spLocks noChangeArrowheads="1"/>
          </p:cNvSpPr>
          <p:nvPr/>
        </p:nvSpPr>
        <p:spPr bwMode="auto">
          <a:xfrm>
            <a:off x="5183188" y="3794125"/>
            <a:ext cx="4349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０</a:t>
            </a:r>
          </a:p>
        </p:txBody>
      </p:sp>
      <p:sp>
        <p:nvSpPr>
          <p:cNvPr id="204821" name="Text Box 21"/>
          <p:cNvSpPr txBox="1">
            <a:spLocks noChangeArrowheads="1"/>
          </p:cNvSpPr>
          <p:nvPr/>
        </p:nvSpPr>
        <p:spPr bwMode="auto">
          <a:xfrm>
            <a:off x="5178425" y="3203575"/>
            <a:ext cx="4349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２０</a:t>
            </a:r>
          </a:p>
        </p:txBody>
      </p:sp>
      <p:sp>
        <p:nvSpPr>
          <p:cNvPr id="204822" name="Text Box 22"/>
          <p:cNvSpPr txBox="1">
            <a:spLocks noChangeArrowheads="1"/>
          </p:cNvSpPr>
          <p:nvPr/>
        </p:nvSpPr>
        <p:spPr bwMode="auto">
          <a:xfrm>
            <a:off x="5173663" y="2527300"/>
            <a:ext cx="4349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４０</a:t>
            </a:r>
          </a:p>
        </p:txBody>
      </p:sp>
      <p:sp>
        <p:nvSpPr>
          <p:cNvPr id="204823" name="Text Box 23"/>
          <p:cNvSpPr txBox="1">
            <a:spLocks noChangeArrowheads="1"/>
          </p:cNvSpPr>
          <p:nvPr/>
        </p:nvSpPr>
        <p:spPr bwMode="auto">
          <a:xfrm>
            <a:off x="5168900" y="1936750"/>
            <a:ext cx="4349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６０</a:t>
            </a:r>
          </a:p>
        </p:txBody>
      </p:sp>
      <p:sp>
        <p:nvSpPr>
          <p:cNvPr id="204824" name="Text Box 24"/>
          <p:cNvSpPr txBox="1">
            <a:spLocks noChangeArrowheads="1"/>
          </p:cNvSpPr>
          <p:nvPr/>
        </p:nvSpPr>
        <p:spPr bwMode="auto">
          <a:xfrm>
            <a:off x="5010150" y="1616075"/>
            <a:ext cx="6953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（件）</a:t>
            </a:r>
          </a:p>
        </p:txBody>
      </p:sp>
      <p:sp>
        <p:nvSpPr>
          <p:cNvPr id="204825" name="Text Box 25"/>
          <p:cNvSpPr txBox="1">
            <a:spLocks noChangeArrowheads="1"/>
          </p:cNvSpPr>
          <p:nvPr/>
        </p:nvSpPr>
        <p:spPr bwMode="auto">
          <a:xfrm>
            <a:off x="5111750" y="4419600"/>
            <a:ext cx="31051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図３   効果確認</a:t>
            </a:r>
          </a:p>
        </p:txBody>
      </p:sp>
      <p:sp>
        <p:nvSpPr>
          <p:cNvPr id="204826" name="Text Box 26"/>
          <p:cNvSpPr txBox="1">
            <a:spLocks noChangeArrowheads="1"/>
          </p:cNvSpPr>
          <p:nvPr/>
        </p:nvSpPr>
        <p:spPr bwMode="auto">
          <a:xfrm>
            <a:off x="4884738" y="2165350"/>
            <a:ext cx="396875" cy="1654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苦情数</a:t>
            </a:r>
          </a:p>
        </p:txBody>
      </p:sp>
      <p:sp>
        <p:nvSpPr>
          <p:cNvPr id="204827" name="Text Box 27"/>
          <p:cNvSpPr txBox="1">
            <a:spLocks noChangeArrowheads="1"/>
          </p:cNvSpPr>
          <p:nvPr/>
        </p:nvSpPr>
        <p:spPr bwMode="auto">
          <a:xfrm>
            <a:off x="6400800" y="2135188"/>
            <a:ext cx="2509838"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4000" b="1" i="1">
                <a:solidFill>
                  <a:schemeClr val="bg2"/>
                </a:solidFill>
                <a:ea typeface="HGP創英角ﾎﾟｯﾌﾟ体" pitchFamily="50" charset="-128"/>
              </a:rPr>
              <a:t>目標達成</a:t>
            </a:r>
          </a:p>
        </p:txBody>
      </p:sp>
      <p:grpSp>
        <p:nvGrpSpPr>
          <p:cNvPr id="205033" name="Group 233"/>
          <p:cNvGrpSpPr>
            <a:grpSpLocks/>
          </p:cNvGrpSpPr>
          <p:nvPr/>
        </p:nvGrpSpPr>
        <p:grpSpPr bwMode="auto">
          <a:xfrm>
            <a:off x="195263" y="2447925"/>
            <a:ext cx="4762500" cy="3944938"/>
            <a:chOff x="123" y="1542"/>
            <a:chExt cx="3000" cy="2485"/>
          </a:xfrm>
        </p:grpSpPr>
        <p:grpSp>
          <p:nvGrpSpPr>
            <p:cNvPr id="204836" name="Group 36"/>
            <p:cNvGrpSpPr>
              <a:grpSpLocks/>
            </p:cNvGrpSpPr>
            <p:nvPr/>
          </p:nvGrpSpPr>
          <p:grpSpPr bwMode="auto">
            <a:xfrm>
              <a:off x="123" y="1542"/>
              <a:ext cx="3000" cy="977"/>
              <a:chOff x="123" y="1542"/>
              <a:chExt cx="3000" cy="977"/>
            </a:xfrm>
          </p:grpSpPr>
          <p:sp>
            <p:nvSpPr>
              <p:cNvPr id="204805" name="Text Box 5"/>
              <p:cNvSpPr txBox="1">
                <a:spLocks noChangeArrowheads="1"/>
              </p:cNvSpPr>
              <p:nvPr/>
            </p:nvSpPr>
            <p:spPr bwMode="auto">
              <a:xfrm>
                <a:off x="123" y="1542"/>
                <a:ext cx="3000" cy="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2000" b="1"/>
                  <a:t>■ </a:t>
                </a:r>
                <a:r>
                  <a:rPr lang="ja-JP" altLang="en-US" sz="2000" b="1"/>
                  <a:t>無形効果や、波及効果も出来る限り</a:t>
                </a:r>
              </a:p>
              <a:p>
                <a:pPr>
                  <a:spcBef>
                    <a:spcPct val="50000"/>
                  </a:spcBef>
                </a:pPr>
                <a:r>
                  <a:rPr lang="ja-JP" altLang="en-US" sz="2000" b="1"/>
                  <a:t>    　把握する。</a:t>
                </a:r>
              </a:p>
            </p:txBody>
          </p:sp>
          <p:sp>
            <p:nvSpPr>
              <p:cNvPr id="204807" name="Text Box 7"/>
              <p:cNvSpPr txBox="1">
                <a:spLocks noChangeArrowheads="1"/>
              </p:cNvSpPr>
              <p:nvPr/>
            </p:nvSpPr>
            <p:spPr bwMode="auto">
              <a:xfrm>
                <a:off x="1279" y="1874"/>
                <a:ext cx="1371"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・チームワークの向上</a:t>
                </a:r>
              </a:p>
            </p:txBody>
          </p:sp>
          <p:sp>
            <p:nvSpPr>
              <p:cNvPr id="204808" name="Text Box 8"/>
              <p:cNvSpPr txBox="1">
                <a:spLocks noChangeArrowheads="1"/>
              </p:cNvSpPr>
              <p:nvPr/>
            </p:nvSpPr>
            <p:spPr bwMode="auto">
              <a:xfrm>
                <a:off x="1276" y="2327"/>
                <a:ext cx="1371"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・改善提案件数  など</a:t>
                </a:r>
              </a:p>
            </p:txBody>
          </p:sp>
          <p:sp>
            <p:nvSpPr>
              <p:cNvPr id="204832" name="Text Box 32"/>
              <p:cNvSpPr txBox="1">
                <a:spLocks noChangeArrowheads="1"/>
              </p:cNvSpPr>
              <p:nvPr/>
            </p:nvSpPr>
            <p:spPr bwMode="auto">
              <a:xfrm>
                <a:off x="1162" y="2095"/>
                <a:ext cx="853"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・能力向上</a:t>
                </a:r>
              </a:p>
            </p:txBody>
          </p:sp>
        </p:grpSp>
        <p:grpSp>
          <p:nvGrpSpPr>
            <p:cNvPr id="205031" name="Group 231"/>
            <p:cNvGrpSpPr>
              <a:grpSpLocks/>
            </p:cNvGrpSpPr>
            <p:nvPr/>
          </p:nvGrpSpPr>
          <p:grpSpPr bwMode="auto">
            <a:xfrm>
              <a:off x="652" y="2838"/>
              <a:ext cx="1160" cy="1189"/>
              <a:chOff x="652" y="2838"/>
              <a:chExt cx="1160" cy="1189"/>
            </a:xfrm>
          </p:grpSpPr>
          <p:sp>
            <p:nvSpPr>
              <p:cNvPr id="204942" name="Line 142"/>
              <p:cNvSpPr>
                <a:spLocks noChangeShapeType="1"/>
              </p:cNvSpPr>
              <p:nvPr/>
            </p:nvSpPr>
            <p:spPr bwMode="auto">
              <a:xfrm>
                <a:off x="1214" y="3340"/>
                <a:ext cx="1"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4943" name="Line 143"/>
              <p:cNvSpPr>
                <a:spLocks noChangeShapeType="1"/>
              </p:cNvSpPr>
              <p:nvPr/>
            </p:nvSpPr>
            <p:spPr bwMode="auto">
              <a:xfrm>
                <a:off x="1214" y="3244"/>
                <a:ext cx="75" cy="30"/>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4944" name="Line 144"/>
              <p:cNvSpPr>
                <a:spLocks noChangeShapeType="1"/>
              </p:cNvSpPr>
              <p:nvPr/>
            </p:nvSpPr>
            <p:spPr bwMode="auto">
              <a:xfrm>
                <a:off x="1214" y="3141"/>
                <a:ext cx="158" cy="60"/>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4945" name="Line 145"/>
              <p:cNvSpPr>
                <a:spLocks noChangeShapeType="1"/>
              </p:cNvSpPr>
              <p:nvPr/>
            </p:nvSpPr>
            <p:spPr bwMode="auto">
              <a:xfrm>
                <a:off x="1214" y="3045"/>
                <a:ext cx="232" cy="89"/>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4946" name="Line 146"/>
              <p:cNvSpPr>
                <a:spLocks noChangeShapeType="1"/>
              </p:cNvSpPr>
              <p:nvPr/>
            </p:nvSpPr>
            <p:spPr bwMode="auto">
              <a:xfrm>
                <a:off x="1214" y="2942"/>
                <a:ext cx="315" cy="118"/>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4947" name="Line 147"/>
              <p:cNvSpPr>
                <a:spLocks noChangeShapeType="1"/>
              </p:cNvSpPr>
              <p:nvPr/>
            </p:nvSpPr>
            <p:spPr bwMode="auto">
              <a:xfrm>
                <a:off x="1214" y="2838"/>
                <a:ext cx="397" cy="148"/>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4948" name="Line 148"/>
              <p:cNvSpPr>
                <a:spLocks noChangeShapeType="1"/>
              </p:cNvSpPr>
              <p:nvPr/>
            </p:nvSpPr>
            <p:spPr bwMode="auto">
              <a:xfrm>
                <a:off x="1214" y="3340"/>
                <a:ext cx="1"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4949" name="Line 149"/>
              <p:cNvSpPr>
                <a:spLocks noChangeShapeType="1"/>
              </p:cNvSpPr>
              <p:nvPr/>
            </p:nvSpPr>
            <p:spPr bwMode="auto">
              <a:xfrm>
                <a:off x="1289" y="3274"/>
                <a:ext cx="33" cy="66"/>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4950" name="Line 150"/>
              <p:cNvSpPr>
                <a:spLocks noChangeShapeType="1"/>
              </p:cNvSpPr>
              <p:nvPr/>
            </p:nvSpPr>
            <p:spPr bwMode="auto">
              <a:xfrm>
                <a:off x="1372" y="3201"/>
                <a:ext cx="66" cy="139"/>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4951" name="Line 151"/>
              <p:cNvSpPr>
                <a:spLocks noChangeShapeType="1"/>
              </p:cNvSpPr>
              <p:nvPr/>
            </p:nvSpPr>
            <p:spPr bwMode="auto">
              <a:xfrm>
                <a:off x="1446" y="3134"/>
                <a:ext cx="99" cy="206"/>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4952" name="Line 152"/>
              <p:cNvSpPr>
                <a:spLocks noChangeShapeType="1"/>
              </p:cNvSpPr>
              <p:nvPr/>
            </p:nvSpPr>
            <p:spPr bwMode="auto">
              <a:xfrm>
                <a:off x="1529" y="3060"/>
                <a:ext cx="132" cy="280"/>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4953" name="Line 153"/>
              <p:cNvSpPr>
                <a:spLocks noChangeShapeType="1"/>
              </p:cNvSpPr>
              <p:nvPr/>
            </p:nvSpPr>
            <p:spPr bwMode="auto">
              <a:xfrm>
                <a:off x="1611" y="2986"/>
                <a:ext cx="166" cy="354"/>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4954" name="Line 154"/>
              <p:cNvSpPr>
                <a:spLocks noChangeShapeType="1"/>
              </p:cNvSpPr>
              <p:nvPr/>
            </p:nvSpPr>
            <p:spPr bwMode="auto">
              <a:xfrm>
                <a:off x="1214" y="3340"/>
                <a:ext cx="1"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4955" name="Line 155"/>
              <p:cNvSpPr>
                <a:spLocks noChangeShapeType="1"/>
              </p:cNvSpPr>
              <p:nvPr/>
            </p:nvSpPr>
            <p:spPr bwMode="auto">
              <a:xfrm flipH="1">
                <a:off x="1289" y="3340"/>
                <a:ext cx="33" cy="67"/>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4956" name="Line 156"/>
              <p:cNvSpPr>
                <a:spLocks noChangeShapeType="1"/>
              </p:cNvSpPr>
              <p:nvPr/>
            </p:nvSpPr>
            <p:spPr bwMode="auto">
              <a:xfrm flipH="1">
                <a:off x="1372" y="3340"/>
                <a:ext cx="66" cy="140"/>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4957" name="Line 157"/>
              <p:cNvSpPr>
                <a:spLocks noChangeShapeType="1"/>
              </p:cNvSpPr>
              <p:nvPr/>
            </p:nvSpPr>
            <p:spPr bwMode="auto">
              <a:xfrm flipH="1">
                <a:off x="1446" y="3340"/>
                <a:ext cx="99" cy="207"/>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4958" name="Line 158"/>
              <p:cNvSpPr>
                <a:spLocks noChangeShapeType="1"/>
              </p:cNvSpPr>
              <p:nvPr/>
            </p:nvSpPr>
            <p:spPr bwMode="auto">
              <a:xfrm flipH="1">
                <a:off x="1529" y="3340"/>
                <a:ext cx="132" cy="28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4959" name="Line 159"/>
              <p:cNvSpPr>
                <a:spLocks noChangeShapeType="1"/>
              </p:cNvSpPr>
              <p:nvPr/>
            </p:nvSpPr>
            <p:spPr bwMode="auto">
              <a:xfrm flipH="1">
                <a:off x="1611" y="3340"/>
                <a:ext cx="166" cy="355"/>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4960" name="Line 160"/>
              <p:cNvSpPr>
                <a:spLocks noChangeShapeType="1"/>
              </p:cNvSpPr>
              <p:nvPr/>
            </p:nvSpPr>
            <p:spPr bwMode="auto">
              <a:xfrm>
                <a:off x="1214" y="3340"/>
                <a:ext cx="1"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4961" name="Line 161"/>
              <p:cNvSpPr>
                <a:spLocks noChangeShapeType="1"/>
              </p:cNvSpPr>
              <p:nvPr/>
            </p:nvSpPr>
            <p:spPr bwMode="auto">
              <a:xfrm flipH="1">
                <a:off x="1214" y="3407"/>
                <a:ext cx="75" cy="30"/>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4962" name="Line 162"/>
              <p:cNvSpPr>
                <a:spLocks noChangeShapeType="1"/>
              </p:cNvSpPr>
              <p:nvPr/>
            </p:nvSpPr>
            <p:spPr bwMode="auto">
              <a:xfrm flipH="1">
                <a:off x="1214" y="3480"/>
                <a:ext cx="158" cy="60"/>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4963" name="Line 163"/>
              <p:cNvSpPr>
                <a:spLocks noChangeShapeType="1"/>
              </p:cNvSpPr>
              <p:nvPr/>
            </p:nvSpPr>
            <p:spPr bwMode="auto">
              <a:xfrm flipH="1">
                <a:off x="1214" y="3547"/>
                <a:ext cx="232" cy="89"/>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4964" name="Line 164"/>
              <p:cNvSpPr>
                <a:spLocks noChangeShapeType="1"/>
              </p:cNvSpPr>
              <p:nvPr/>
            </p:nvSpPr>
            <p:spPr bwMode="auto">
              <a:xfrm flipH="1">
                <a:off x="1214" y="3621"/>
                <a:ext cx="315" cy="118"/>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4965" name="Line 165"/>
              <p:cNvSpPr>
                <a:spLocks noChangeShapeType="1"/>
              </p:cNvSpPr>
              <p:nvPr/>
            </p:nvSpPr>
            <p:spPr bwMode="auto">
              <a:xfrm flipH="1">
                <a:off x="1214" y="3695"/>
                <a:ext cx="397" cy="148"/>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4966" name="Line 166"/>
              <p:cNvSpPr>
                <a:spLocks noChangeShapeType="1"/>
              </p:cNvSpPr>
              <p:nvPr/>
            </p:nvSpPr>
            <p:spPr bwMode="auto">
              <a:xfrm>
                <a:off x="1214" y="3340"/>
                <a:ext cx="1"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4967" name="Line 167"/>
              <p:cNvSpPr>
                <a:spLocks noChangeShapeType="1"/>
              </p:cNvSpPr>
              <p:nvPr/>
            </p:nvSpPr>
            <p:spPr bwMode="auto">
              <a:xfrm flipH="1" flipV="1">
                <a:off x="1140" y="3407"/>
                <a:ext cx="74" cy="30"/>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4968" name="Line 168"/>
              <p:cNvSpPr>
                <a:spLocks noChangeShapeType="1"/>
              </p:cNvSpPr>
              <p:nvPr/>
            </p:nvSpPr>
            <p:spPr bwMode="auto">
              <a:xfrm flipH="1" flipV="1">
                <a:off x="1057" y="3480"/>
                <a:ext cx="157" cy="60"/>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4969" name="Line 169"/>
              <p:cNvSpPr>
                <a:spLocks noChangeShapeType="1"/>
              </p:cNvSpPr>
              <p:nvPr/>
            </p:nvSpPr>
            <p:spPr bwMode="auto">
              <a:xfrm flipH="1" flipV="1">
                <a:off x="983" y="3547"/>
                <a:ext cx="231" cy="89"/>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4970" name="Line 170"/>
              <p:cNvSpPr>
                <a:spLocks noChangeShapeType="1"/>
              </p:cNvSpPr>
              <p:nvPr/>
            </p:nvSpPr>
            <p:spPr bwMode="auto">
              <a:xfrm flipH="1" flipV="1">
                <a:off x="900" y="3621"/>
                <a:ext cx="314" cy="118"/>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4971" name="Line 171"/>
              <p:cNvSpPr>
                <a:spLocks noChangeShapeType="1"/>
              </p:cNvSpPr>
              <p:nvPr/>
            </p:nvSpPr>
            <p:spPr bwMode="auto">
              <a:xfrm flipH="1" flipV="1">
                <a:off x="817" y="3695"/>
                <a:ext cx="397" cy="148"/>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4972" name="Line 172"/>
              <p:cNvSpPr>
                <a:spLocks noChangeShapeType="1"/>
              </p:cNvSpPr>
              <p:nvPr/>
            </p:nvSpPr>
            <p:spPr bwMode="auto">
              <a:xfrm>
                <a:off x="1214" y="3340"/>
                <a:ext cx="1"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4973" name="Line 173"/>
              <p:cNvSpPr>
                <a:spLocks noChangeShapeType="1"/>
              </p:cNvSpPr>
              <p:nvPr/>
            </p:nvSpPr>
            <p:spPr bwMode="auto">
              <a:xfrm flipH="1" flipV="1">
                <a:off x="1107" y="3340"/>
                <a:ext cx="33" cy="67"/>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4974" name="Line 174"/>
              <p:cNvSpPr>
                <a:spLocks noChangeShapeType="1"/>
              </p:cNvSpPr>
              <p:nvPr/>
            </p:nvSpPr>
            <p:spPr bwMode="auto">
              <a:xfrm flipH="1" flipV="1">
                <a:off x="991" y="3340"/>
                <a:ext cx="66" cy="140"/>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4975" name="Line 175"/>
              <p:cNvSpPr>
                <a:spLocks noChangeShapeType="1"/>
              </p:cNvSpPr>
              <p:nvPr/>
            </p:nvSpPr>
            <p:spPr bwMode="auto">
              <a:xfrm flipH="1" flipV="1">
                <a:off x="883" y="3340"/>
                <a:ext cx="100" cy="207"/>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4976" name="Line 176"/>
              <p:cNvSpPr>
                <a:spLocks noChangeShapeType="1"/>
              </p:cNvSpPr>
              <p:nvPr/>
            </p:nvSpPr>
            <p:spPr bwMode="auto">
              <a:xfrm flipH="1" flipV="1">
                <a:off x="768" y="3340"/>
                <a:ext cx="132" cy="28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4977" name="Line 177"/>
              <p:cNvSpPr>
                <a:spLocks noChangeShapeType="1"/>
              </p:cNvSpPr>
              <p:nvPr/>
            </p:nvSpPr>
            <p:spPr bwMode="auto">
              <a:xfrm flipH="1" flipV="1">
                <a:off x="652" y="3340"/>
                <a:ext cx="165" cy="355"/>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4978" name="Line 178"/>
              <p:cNvSpPr>
                <a:spLocks noChangeShapeType="1"/>
              </p:cNvSpPr>
              <p:nvPr/>
            </p:nvSpPr>
            <p:spPr bwMode="auto">
              <a:xfrm>
                <a:off x="1214" y="3340"/>
                <a:ext cx="1"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4979" name="Line 179"/>
              <p:cNvSpPr>
                <a:spLocks noChangeShapeType="1"/>
              </p:cNvSpPr>
              <p:nvPr/>
            </p:nvSpPr>
            <p:spPr bwMode="auto">
              <a:xfrm flipV="1">
                <a:off x="1107" y="3274"/>
                <a:ext cx="33" cy="66"/>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4980" name="Line 180"/>
              <p:cNvSpPr>
                <a:spLocks noChangeShapeType="1"/>
              </p:cNvSpPr>
              <p:nvPr/>
            </p:nvSpPr>
            <p:spPr bwMode="auto">
              <a:xfrm flipV="1">
                <a:off x="991" y="3201"/>
                <a:ext cx="66" cy="139"/>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4981" name="Line 181"/>
              <p:cNvSpPr>
                <a:spLocks noChangeShapeType="1"/>
              </p:cNvSpPr>
              <p:nvPr/>
            </p:nvSpPr>
            <p:spPr bwMode="auto">
              <a:xfrm flipV="1">
                <a:off x="883" y="3134"/>
                <a:ext cx="100" cy="206"/>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4982" name="Line 182"/>
              <p:cNvSpPr>
                <a:spLocks noChangeShapeType="1"/>
              </p:cNvSpPr>
              <p:nvPr/>
            </p:nvSpPr>
            <p:spPr bwMode="auto">
              <a:xfrm flipV="1">
                <a:off x="768" y="3060"/>
                <a:ext cx="132" cy="280"/>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4983" name="Line 183"/>
              <p:cNvSpPr>
                <a:spLocks noChangeShapeType="1"/>
              </p:cNvSpPr>
              <p:nvPr/>
            </p:nvSpPr>
            <p:spPr bwMode="auto">
              <a:xfrm flipV="1">
                <a:off x="652" y="2986"/>
                <a:ext cx="165" cy="354"/>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4984" name="Line 184"/>
              <p:cNvSpPr>
                <a:spLocks noChangeShapeType="1"/>
              </p:cNvSpPr>
              <p:nvPr/>
            </p:nvSpPr>
            <p:spPr bwMode="auto">
              <a:xfrm>
                <a:off x="1214" y="3340"/>
                <a:ext cx="1"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4985" name="Line 185"/>
              <p:cNvSpPr>
                <a:spLocks noChangeShapeType="1"/>
              </p:cNvSpPr>
              <p:nvPr/>
            </p:nvSpPr>
            <p:spPr bwMode="auto">
              <a:xfrm flipV="1">
                <a:off x="1140" y="3244"/>
                <a:ext cx="74" cy="30"/>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4986" name="Line 186"/>
              <p:cNvSpPr>
                <a:spLocks noChangeShapeType="1"/>
              </p:cNvSpPr>
              <p:nvPr/>
            </p:nvSpPr>
            <p:spPr bwMode="auto">
              <a:xfrm flipV="1">
                <a:off x="1057" y="3141"/>
                <a:ext cx="157" cy="60"/>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4987" name="Line 187"/>
              <p:cNvSpPr>
                <a:spLocks noChangeShapeType="1"/>
              </p:cNvSpPr>
              <p:nvPr/>
            </p:nvSpPr>
            <p:spPr bwMode="auto">
              <a:xfrm flipV="1">
                <a:off x="983" y="3045"/>
                <a:ext cx="231" cy="89"/>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4988" name="Line 188"/>
              <p:cNvSpPr>
                <a:spLocks noChangeShapeType="1"/>
              </p:cNvSpPr>
              <p:nvPr/>
            </p:nvSpPr>
            <p:spPr bwMode="auto">
              <a:xfrm flipV="1">
                <a:off x="900" y="2942"/>
                <a:ext cx="314" cy="118"/>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4989" name="Line 189"/>
              <p:cNvSpPr>
                <a:spLocks noChangeShapeType="1"/>
              </p:cNvSpPr>
              <p:nvPr/>
            </p:nvSpPr>
            <p:spPr bwMode="auto">
              <a:xfrm flipV="1">
                <a:off x="817" y="2838"/>
                <a:ext cx="397" cy="148"/>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4990" name="Line 190"/>
              <p:cNvSpPr>
                <a:spLocks noChangeShapeType="1"/>
              </p:cNvSpPr>
              <p:nvPr/>
            </p:nvSpPr>
            <p:spPr bwMode="auto">
              <a:xfrm flipV="1">
                <a:off x="1214" y="2838"/>
                <a:ext cx="1" cy="502"/>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4991" name="Line 191"/>
              <p:cNvSpPr>
                <a:spLocks noChangeShapeType="1"/>
              </p:cNvSpPr>
              <p:nvPr/>
            </p:nvSpPr>
            <p:spPr bwMode="auto">
              <a:xfrm flipV="1">
                <a:off x="1214" y="2986"/>
                <a:ext cx="397" cy="354"/>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4992" name="Line 192"/>
              <p:cNvSpPr>
                <a:spLocks noChangeShapeType="1"/>
              </p:cNvSpPr>
              <p:nvPr/>
            </p:nvSpPr>
            <p:spPr bwMode="auto">
              <a:xfrm>
                <a:off x="1214" y="3340"/>
                <a:ext cx="563"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4993" name="Line 193"/>
              <p:cNvSpPr>
                <a:spLocks noChangeShapeType="1"/>
              </p:cNvSpPr>
              <p:nvPr/>
            </p:nvSpPr>
            <p:spPr bwMode="auto">
              <a:xfrm>
                <a:off x="1214" y="3340"/>
                <a:ext cx="397" cy="355"/>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4994" name="Line 194"/>
              <p:cNvSpPr>
                <a:spLocks noChangeShapeType="1"/>
              </p:cNvSpPr>
              <p:nvPr/>
            </p:nvSpPr>
            <p:spPr bwMode="auto">
              <a:xfrm>
                <a:off x="1214" y="3340"/>
                <a:ext cx="1" cy="503"/>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4995" name="Line 195"/>
              <p:cNvSpPr>
                <a:spLocks noChangeShapeType="1"/>
              </p:cNvSpPr>
              <p:nvPr/>
            </p:nvSpPr>
            <p:spPr bwMode="auto">
              <a:xfrm flipH="1">
                <a:off x="817" y="3340"/>
                <a:ext cx="397" cy="355"/>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4996" name="Line 196"/>
              <p:cNvSpPr>
                <a:spLocks noChangeShapeType="1"/>
              </p:cNvSpPr>
              <p:nvPr/>
            </p:nvSpPr>
            <p:spPr bwMode="auto">
              <a:xfrm flipH="1">
                <a:off x="652" y="3340"/>
                <a:ext cx="562" cy="1"/>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4997" name="Line 197"/>
              <p:cNvSpPr>
                <a:spLocks noChangeShapeType="1"/>
              </p:cNvSpPr>
              <p:nvPr/>
            </p:nvSpPr>
            <p:spPr bwMode="auto">
              <a:xfrm flipH="1" flipV="1">
                <a:off x="817" y="2986"/>
                <a:ext cx="397" cy="354"/>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4998" name="Line 198"/>
              <p:cNvSpPr>
                <a:spLocks noChangeShapeType="1"/>
              </p:cNvSpPr>
              <p:nvPr/>
            </p:nvSpPr>
            <p:spPr bwMode="auto">
              <a:xfrm>
                <a:off x="1214" y="3141"/>
                <a:ext cx="158" cy="60"/>
              </a:xfrm>
              <a:prstGeom prst="line">
                <a:avLst/>
              </a:prstGeom>
              <a:noFill/>
              <a:ln w="6985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4999" name="Line 199"/>
              <p:cNvSpPr>
                <a:spLocks noChangeShapeType="1"/>
              </p:cNvSpPr>
              <p:nvPr/>
            </p:nvSpPr>
            <p:spPr bwMode="auto">
              <a:xfrm>
                <a:off x="1372" y="3201"/>
                <a:ext cx="8" cy="139"/>
              </a:xfrm>
              <a:prstGeom prst="line">
                <a:avLst/>
              </a:prstGeom>
              <a:noFill/>
              <a:ln w="6985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5000" name="Line 200"/>
              <p:cNvSpPr>
                <a:spLocks noChangeShapeType="1"/>
              </p:cNvSpPr>
              <p:nvPr/>
            </p:nvSpPr>
            <p:spPr bwMode="auto">
              <a:xfrm flipH="1">
                <a:off x="1372" y="3340"/>
                <a:ext cx="8" cy="140"/>
              </a:xfrm>
              <a:prstGeom prst="line">
                <a:avLst/>
              </a:prstGeom>
              <a:noFill/>
              <a:ln w="6985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5001" name="Line 201"/>
              <p:cNvSpPr>
                <a:spLocks noChangeShapeType="1"/>
              </p:cNvSpPr>
              <p:nvPr/>
            </p:nvSpPr>
            <p:spPr bwMode="auto">
              <a:xfrm flipH="1">
                <a:off x="1214" y="3480"/>
                <a:ext cx="158" cy="112"/>
              </a:xfrm>
              <a:prstGeom prst="line">
                <a:avLst/>
              </a:prstGeom>
              <a:noFill/>
              <a:ln w="6985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5002" name="Line 202"/>
              <p:cNvSpPr>
                <a:spLocks noChangeShapeType="1"/>
              </p:cNvSpPr>
              <p:nvPr/>
            </p:nvSpPr>
            <p:spPr bwMode="auto">
              <a:xfrm flipH="1" flipV="1">
                <a:off x="1057" y="3480"/>
                <a:ext cx="157" cy="112"/>
              </a:xfrm>
              <a:prstGeom prst="line">
                <a:avLst/>
              </a:prstGeom>
              <a:noFill/>
              <a:ln w="6985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5003" name="Line 203"/>
              <p:cNvSpPr>
                <a:spLocks noChangeShapeType="1"/>
              </p:cNvSpPr>
              <p:nvPr/>
            </p:nvSpPr>
            <p:spPr bwMode="auto">
              <a:xfrm flipH="1" flipV="1">
                <a:off x="933" y="3340"/>
                <a:ext cx="124" cy="140"/>
              </a:xfrm>
              <a:prstGeom prst="line">
                <a:avLst/>
              </a:prstGeom>
              <a:noFill/>
              <a:ln w="6985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5004" name="Line 204"/>
              <p:cNvSpPr>
                <a:spLocks noChangeShapeType="1"/>
              </p:cNvSpPr>
              <p:nvPr/>
            </p:nvSpPr>
            <p:spPr bwMode="auto">
              <a:xfrm flipV="1">
                <a:off x="933" y="3201"/>
                <a:ext cx="124" cy="139"/>
              </a:xfrm>
              <a:prstGeom prst="line">
                <a:avLst/>
              </a:prstGeom>
              <a:noFill/>
              <a:ln w="6985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5005" name="Line 205"/>
              <p:cNvSpPr>
                <a:spLocks noChangeShapeType="1"/>
              </p:cNvSpPr>
              <p:nvPr/>
            </p:nvSpPr>
            <p:spPr bwMode="auto">
              <a:xfrm flipV="1">
                <a:off x="1057" y="3141"/>
                <a:ext cx="157" cy="60"/>
              </a:xfrm>
              <a:prstGeom prst="line">
                <a:avLst/>
              </a:prstGeom>
              <a:noFill/>
              <a:ln w="6985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5006" name="Line 206"/>
              <p:cNvSpPr>
                <a:spLocks noChangeShapeType="1"/>
              </p:cNvSpPr>
              <p:nvPr/>
            </p:nvSpPr>
            <p:spPr bwMode="auto">
              <a:xfrm>
                <a:off x="1214" y="2890"/>
                <a:ext cx="315" cy="170"/>
              </a:xfrm>
              <a:prstGeom prst="line">
                <a:avLst/>
              </a:prstGeom>
              <a:noFill/>
              <a:ln w="69850">
                <a:solidFill>
                  <a:srgbClr val="FF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5007" name="Line 207"/>
              <p:cNvSpPr>
                <a:spLocks noChangeShapeType="1"/>
              </p:cNvSpPr>
              <p:nvPr/>
            </p:nvSpPr>
            <p:spPr bwMode="auto">
              <a:xfrm>
                <a:off x="1529" y="3060"/>
                <a:ext cx="178" cy="285"/>
              </a:xfrm>
              <a:prstGeom prst="line">
                <a:avLst/>
              </a:prstGeom>
              <a:noFill/>
              <a:ln w="69850">
                <a:solidFill>
                  <a:srgbClr val="FF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5008" name="Line 208"/>
              <p:cNvSpPr>
                <a:spLocks noChangeShapeType="1"/>
              </p:cNvSpPr>
              <p:nvPr/>
            </p:nvSpPr>
            <p:spPr bwMode="auto">
              <a:xfrm flipH="1">
                <a:off x="1496" y="3357"/>
                <a:ext cx="205" cy="235"/>
              </a:xfrm>
              <a:prstGeom prst="line">
                <a:avLst/>
              </a:prstGeom>
              <a:noFill/>
              <a:ln w="69850">
                <a:solidFill>
                  <a:srgbClr val="FF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5009" name="Line 209"/>
              <p:cNvSpPr>
                <a:spLocks noChangeShapeType="1"/>
              </p:cNvSpPr>
              <p:nvPr/>
            </p:nvSpPr>
            <p:spPr bwMode="auto">
              <a:xfrm flipH="1">
                <a:off x="1214" y="3592"/>
                <a:ext cx="282" cy="51"/>
              </a:xfrm>
              <a:prstGeom prst="line">
                <a:avLst/>
              </a:prstGeom>
              <a:noFill/>
              <a:ln w="69850">
                <a:solidFill>
                  <a:srgbClr val="FF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5010" name="Line 210"/>
              <p:cNvSpPr>
                <a:spLocks noChangeShapeType="1"/>
              </p:cNvSpPr>
              <p:nvPr/>
            </p:nvSpPr>
            <p:spPr bwMode="auto">
              <a:xfrm flipH="1" flipV="1">
                <a:off x="1016" y="3517"/>
                <a:ext cx="198" cy="126"/>
              </a:xfrm>
              <a:prstGeom prst="line">
                <a:avLst/>
              </a:prstGeom>
              <a:noFill/>
              <a:ln w="69850">
                <a:solidFill>
                  <a:srgbClr val="FF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5011" name="Line 211"/>
              <p:cNvSpPr>
                <a:spLocks noChangeShapeType="1"/>
              </p:cNvSpPr>
              <p:nvPr/>
            </p:nvSpPr>
            <p:spPr bwMode="auto">
              <a:xfrm flipH="1" flipV="1">
                <a:off x="875" y="3340"/>
                <a:ext cx="141" cy="177"/>
              </a:xfrm>
              <a:prstGeom prst="line">
                <a:avLst/>
              </a:prstGeom>
              <a:noFill/>
              <a:ln w="69850">
                <a:solidFill>
                  <a:srgbClr val="FF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5012" name="Line 212"/>
              <p:cNvSpPr>
                <a:spLocks noChangeShapeType="1"/>
              </p:cNvSpPr>
              <p:nvPr/>
            </p:nvSpPr>
            <p:spPr bwMode="auto">
              <a:xfrm flipV="1">
                <a:off x="875" y="3089"/>
                <a:ext cx="58" cy="251"/>
              </a:xfrm>
              <a:prstGeom prst="line">
                <a:avLst/>
              </a:prstGeom>
              <a:noFill/>
              <a:ln w="69850">
                <a:solidFill>
                  <a:srgbClr val="FF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5013" name="Line 213"/>
              <p:cNvSpPr>
                <a:spLocks noChangeShapeType="1"/>
              </p:cNvSpPr>
              <p:nvPr/>
            </p:nvSpPr>
            <p:spPr bwMode="auto">
              <a:xfrm flipV="1">
                <a:off x="933" y="2890"/>
                <a:ext cx="281" cy="199"/>
              </a:xfrm>
              <a:prstGeom prst="line">
                <a:avLst/>
              </a:prstGeom>
              <a:noFill/>
              <a:ln w="69850">
                <a:solidFill>
                  <a:srgbClr val="FF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5014" name="Freeform 214"/>
              <p:cNvSpPr>
                <a:spLocks/>
              </p:cNvSpPr>
              <p:nvPr/>
            </p:nvSpPr>
            <p:spPr bwMode="auto">
              <a:xfrm>
                <a:off x="1190" y="3119"/>
                <a:ext cx="49" cy="44"/>
              </a:xfrm>
              <a:custGeom>
                <a:avLst/>
                <a:gdLst>
                  <a:gd name="T0" fmla="*/ 43 w 87"/>
                  <a:gd name="T1" fmla="*/ 0 h 87"/>
                  <a:gd name="T2" fmla="*/ 87 w 87"/>
                  <a:gd name="T3" fmla="*/ 44 h 87"/>
                  <a:gd name="T4" fmla="*/ 43 w 87"/>
                  <a:gd name="T5" fmla="*/ 87 h 87"/>
                  <a:gd name="T6" fmla="*/ 0 w 87"/>
                  <a:gd name="T7" fmla="*/ 44 h 87"/>
                  <a:gd name="T8" fmla="*/ 43 w 87"/>
                  <a:gd name="T9" fmla="*/ 0 h 87"/>
                </a:gdLst>
                <a:ahLst/>
                <a:cxnLst>
                  <a:cxn ang="0">
                    <a:pos x="T0" y="T1"/>
                  </a:cxn>
                  <a:cxn ang="0">
                    <a:pos x="T2" y="T3"/>
                  </a:cxn>
                  <a:cxn ang="0">
                    <a:pos x="T4" y="T5"/>
                  </a:cxn>
                  <a:cxn ang="0">
                    <a:pos x="T6" y="T7"/>
                  </a:cxn>
                  <a:cxn ang="0">
                    <a:pos x="T8" y="T9"/>
                  </a:cxn>
                </a:cxnLst>
                <a:rect l="0" t="0" r="r" b="b"/>
                <a:pathLst>
                  <a:path w="87" h="87">
                    <a:moveTo>
                      <a:pt x="43" y="0"/>
                    </a:moveTo>
                    <a:lnTo>
                      <a:pt x="87" y="44"/>
                    </a:lnTo>
                    <a:lnTo>
                      <a:pt x="43" y="87"/>
                    </a:lnTo>
                    <a:lnTo>
                      <a:pt x="0" y="44"/>
                    </a:lnTo>
                    <a:lnTo>
                      <a:pt x="43" y="0"/>
                    </a:lnTo>
                    <a:close/>
                  </a:path>
                </a:pathLst>
              </a:custGeom>
              <a:solidFill>
                <a:srgbClr val="FFCC00"/>
              </a:solidFill>
              <a:ln w="23813">
                <a:solidFill>
                  <a:schemeClr val="tx1"/>
                </a:solidFill>
                <a:prstDash val="solid"/>
                <a:round/>
                <a:headEnd/>
                <a:tailEnd/>
              </a:ln>
            </p:spPr>
            <p:txBody>
              <a:bodyPr/>
              <a:lstStyle/>
              <a:p>
                <a:endParaRPr lang="ja-JP" altLang="en-US"/>
              </a:p>
            </p:txBody>
          </p:sp>
          <p:sp>
            <p:nvSpPr>
              <p:cNvPr id="205015" name="Freeform 215"/>
              <p:cNvSpPr>
                <a:spLocks/>
              </p:cNvSpPr>
              <p:nvPr/>
            </p:nvSpPr>
            <p:spPr bwMode="auto">
              <a:xfrm>
                <a:off x="1346" y="3177"/>
                <a:ext cx="51" cy="45"/>
              </a:xfrm>
              <a:custGeom>
                <a:avLst/>
                <a:gdLst>
                  <a:gd name="T0" fmla="*/ 44 w 88"/>
                  <a:gd name="T1" fmla="*/ 0 h 87"/>
                  <a:gd name="T2" fmla="*/ 88 w 88"/>
                  <a:gd name="T3" fmla="*/ 44 h 87"/>
                  <a:gd name="T4" fmla="*/ 44 w 88"/>
                  <a:gd name="T5" fmla="*/ 87 h 87"/>
                  <a:gd name="T6" fmla="*/ 0 w 88"/>
                  <a:gd name="T7" fmla="*/ 44 h 87"/>
                  <a:gd name="T8" fmla="*/ 44 w 88"/>
                  <a:gd name="T9" fmla="*/ 0 h 87"/>
                </a:gdLst>
                <a:ahLst/>
                <a:cxnLst>
                  <a:cxn ang="0">
                    <a:pos x="T0" y="T1"/>
                  </a:cxn>
                  <a:cxn ang="0">
                    <a:pos x="T2" y="T3"/>
                  </a:cxn>
                  <a:cxn ang="0">
                    <a:pos x="T4" y="T5"/>
                  </a:cxn>
                  <a:cxn ang="0">
                    <a:pos x="T6" y="T7"/>
                  </a:cxn>
                  <a:cxn ang="0">
                    <a:pos x="T8" y="T9"/>
                  </a:cxn>
                </a:cxnLst>
                <a:rect l="0" t="0" r="r" b="b"/>
                <a:pathLst>
                  <a:path w="88" h="87">
                    <a:moveTo>
                      <a:pt x="44" y="0"/>
                    </a:moveTo>
                    <a:lnTo>
                      <a:pt x="88" y="44"/>
                    </a:lnTo>
                    <a:lnTo>
                      <a:pt x="44" y="87"/>
                    </a:lnTo>
                    <a:lnTo>
                      <a:pt x="0" y="44"/>
                    </a:lnTo>
                    <a:lnTo>
                      <a:pt x="44" y="0"/>
                    </a:lnTo>
                    <a:close/>
                  </a:path>
                </a:pathLst>
              </a:custGeom>
              <a:solidFill>
                <a:srgbClr val="FFCC00"/>
              </a:solidFill>
              <a:ln w="23813">
                <a:solidFill>
                  <a:schemeClr val="tx1"/>
                </a:solidFill>
                <a:prstDash val="solid"/>
                <a:round/>
                <a:headEnd/>
                <a:tailEnd/>
              </a:ln>
            </p:spPr>
            <p:txBody>
              <a:bodyPr/>
              <a:lstStyle/>
              <a:p>
                <a:endParaRPr lang="ja-JP" altLang="en-US"/>
              </a:p>
            </p:txBody>
          </p:sp>
          <p:sp>
            <p:nvSpPr>
              <p:cNvPr id="205016" name="Freeform 216"/>
              <p:cNvSpPr>
                <a:spLocks/>
              </p:cNvSpPr>
              <p:nvPr/>
            </p:nvSpPr>
            <p:spPr bwMode="auto">
              <a:xfrm>
                <a:off x="1355" y="3318"/>
                <a:ext cx="49" cy="45"/>
              </a:xfrm>
              <a:custGeom>
                <a:avLst/>
                <a:gdLst>
                  <a:gd name="T0" fmla="*/ 44 w 87"/>
                  <a:gd name="T1" fmla="*/ 0 h 87"/>
                  <a:gd name="T2" fmla="*/ 87 w 87"/>
                  <a:gd name="T3" fmla="*/ 43 h 87"/>
                  <a:gd name="T4" fmla="*/ 44 w 87"/>
                  <a:gd name="T5" fmla="*/ 87 h 87"/>
                  <a:gd name="T6" fmla="*/ 0 w 87"/>
                  <a:gd name="T7" fmla="*/ 43 h 87"/>
                  <a:gd name="T8" fmla="*/ 44 w 87"/>
                  <a:gd name="T9" fmla="*/ 0 h 87"/>
                </a:gdLst>
                <a:ahLst/>
                <a:cxnLst>
                  <a:cxn ang="0">
                    <a:pos x="T0" y="T1"/>
                  </a:cxn>
                  <a:cxn ang="0">
                    <a:pos x="T2" y="T3"/>
                  </a:cxn>
                  <a:cxn ang="0">
                    <a:pos x="T4" y="T5"/>
                  </a:cxn>
                  <a:cxn ang="0">
                    <a:pos x="T6" y="T7"/>
                  </a:cxn>
                  <a:cxn ang="0">
                    <a:pos x="T8" y="T9"/>
                  </a:cxn>
                </a:cxnLst>
                <a:rect l="0" t="0" r="r" b="b"/>
                <a:pathLst>
                  <a:path w="87" h="87">
                    <a:moveTo>
                      <a:pt x="44" y="0"/>
                    </a:moveTo>
                    <a:lnTo>
                      <a:pt x="87" y="43"/>
                    </a:lnTo>
                    <a:lnTo>
                      <a:pt x="44" y="87"/>
                    </a:lnTo>
                    <a:lnTo>
                      <a:pt x="0" y="43"/>
                    </a:lnTo>
                    <a:lnTo>
                      <a:pt x="44" y="0"/>
                    </a:lnTo>
                    <a:close/>
                  </a:path>
                </a:pathLst>
              </a:custGeom>
              <a:solidFill>
                <a:srgbClr val="FFCC00"/>
              </a:solidFill>
              <a:ln w="23813">
                <a:solidFill>
                  <a:schemeClr val="tx1"/>
                </a:solidFill>
                <a:prstDash val="solid"/>
                <a:round/>
                <a:headEnd/>
                <a:tailEnd/>
              </a:ln>
            </p:spPr>
            <p:txBody>
              <a:bodyPr/>
              <a:lstStyle/>
              <a:p>
                <a:endParaRPr lang="ja-JP" altLang="en-US"/>
              </a:p>
            </p:txBody>
          </p:sp>
          <p:sp>
            <p:nvSpPr>
              <p:cNvPr id="205017" name="Freeform 217"/>
              <p:cNvSpPr>
                <a:spLocks/>
              </p:cNvSpPr>
              <p:nvPr/>
            </p:nvSpPr>
            <p:spPr bwMode="auto">
              <a:xfrm>
                <a:off x="1346" y="3458"/>
                <a:ext cx="51" cy="45"/>
              </a:xfrm>
              <a:custGeom>
                <a:avLst/>
                <a:gdLst>
                  <a:gd name="T0" fmla="*/ 44 w 88"/>
                  <a:gd name="T1" fmla="*/ 0 h 87"/>
                  <a:gd name="T2" fmla="*/ 88 w 88"/>
                  <a:gd name="T3" fmla="*/ 44 h 87"/>
                  <a:gd name="T4" fmla="*/ 44 w 88"/>
                  <a:gd name="T5" fmla="*/ 87 h 87"/>
                  <a:gd name="T6" fmla="*/ 0 w 88"/>
                  <a:gd name="T7" fmla="*/ 44 h 87"/>
                  <a:gd name="T8" fmla="*/ 44 w 88"/>
                  <a:gd name="T9" fmla="*/ 0 h 87"/>
                </a:gdLst>
                <a:ahLst/>
                <a:cxnLst>
                  <a:cxn ang="0">
                    <a:pos x="T0" y="T1"/>
                  </a:cxn>
                  <a:cxn ang="0">
                    <a:pos x="T2" y="T3"/>
                  </a:cxn>
                  <a:cxn ang="0">
                    <a:pos x="T4" y="T5"/>
                  </a:cxn>
                  <a:cxn ang="0">
                    <a:pos x="T6" y="T7"/>
                  </a:cxn>
                  <a:cxn ang="0">
                    <a:pos x="T8" y="T9"/>
                  </a:cxn>
                </a:cxnLst>
                <a:rect l="0" t="0" r="r" b="b"/>
                <a:pathLst>
                  <a:path w="88" h="87">
                    <a:moveTo>
                      <a:pt x="44" y="0"/>
                    </a:moveTo>
                    <a:lnTo>
                      <a:pt x="88" y="44"/>
                    </a:lnTo>
                    <a:lnTo>
                      <a:pt x="44" y="87"/>
                    </a:lnTo>
                    <a:lnTo>
                      <a:pt x="0" y="44"/>
                    </a:lnTo>
                    <a:lnTo>
                      <a:pt x="44" y="0"/>
                    </a:lnTo>
                    <a:close/>
                  </a:path>
                </a:pathLst>
              </a:custGeom>
              <a:solidFill>
                <a:srgbClr val="FFCC00"/>
              </a:solidFill>
              <a:ln w="23813">
                <a:solidFill>
                  <a:schemeClr val="tx1"/>
                </a:solidFill>
                <a:prstDash val="solid"/>
                <a:round/>
                <a:headEnd/>
                <a:tailEnd/>
              </a:ln>
            </p:spPr>
            <p:txBody>
              <a:bodyPr/>
              <a:lstStyle/>
              <a:p>
                <a:endParaRPr lang="ja-JP" altLang="en-US"/>
              </a:p>
            </p:txBody>
          </p:sp>
          <p:sp>
            <p:nvSpPr>
              <p:cNvPr id="205018" name="Freeform 218"/>
              <p:cNvSpPr>
                <a:spLocks/>
              </p:cNvSpPr>
              <p:nvPr/>
            </p:nvSpPr>
            <p:spPr bwMode="auto">
              <a:xfrm>
                <a:off x="1190" y="3569"/>
                <a:ext cx="49" cy="45"/>
              </a:xfrm>
              <a:custGeom>
                <a:avLst/>
                <a:gdLst>
                  <a:gd name="T0" fmla="*/ 43 w 87"/>
                  <a:gd name="T1" fmla="*/ 0 h 87"/>
                  <a:gd name="T2" fmla="*/ 87 w 87"/>
                  <a:gd name="T3" fmla="*/ 44 h 87"/>
                  <a:gd name="T4" fmla="*/ 43 w 87"/>
                  <a:gd name="T5" fmla="*/ 87 h 87"/>
                  <a:gd name="T6" fmla="*/ 0 w 87"/>
                  <a:gd name="T7" fmla="*/ 44 h 87"/>
                  <a:gd name="T8" fmla="*/ 43 w 87"/>
                  <a:gd name="T9" fmla="*/ 0 h 87"/>
                </a:gdLst>
                <a:ahLst/>
                <a:cxnLst>
                  <a:cxn ang="0">
                    <a:pos x="T0" y="T1"/>
                  </a:cxn>
                  <a:cxn ang="0">
                    <a:pos x="T2" y="T3"/>
                  </a:cxn>
                  <a:cxn ang="0">
                    <a:pos x="T4" y="T5"/>
                  </a:cxn>
                  <a:cxn ang="0">
                    <a:pos x="T6" y="T7"/>
                  </a:cxn>
                  <a:cxn ang="0">
                    <a:pos x="T8" y="T9"/>
                  </a:cxn>
                </a:cxnLst>
                <a:rect l="0" t="0" r="r" b="b"/>
                <a:pathLst>
                  <a:path w="87" h="87">
                    <a:moveTo>
                      <a:pt x="43" y="0"/>
                    </a:moveTo>
                    <a:lnTo>
                      <a:pt x="87" y="44"/>
                    </a:lnTo>
                    <a:lnTo>
                      <a:pt x="43" y="87"/>
                    </a:lnTo>
                    <a:lnTo>
                      <a:pt x="0" y="44"/>
                    </a:lnTo>
                    <a:lnTo>
                      <a:pt x="43" y="0"/>
                    </a:lnTo>
                    <a:close/>
                  </a:path>
                </a:pathLst>
              </a:custGeom>
              <a:solidFill>
                <a:srgbClr val="FFCC00"/>
              </a:solidFill>
              <a:ln w="23813">
                <a:solidFill>
                  <a:schemeClr val="tx1"/>
                </a:solidFill>
                <a:prstDash val="solid"/>
                <a:round/>
                <a:headEnd/>
                <a:tailEnd/>
              </a:ln>
            </p:spPr>
            <p:txBody>
              <a:bodyPr/>
              <a:lstStyle/>
              <a:p>
                <a:endParaRPr lang="ja-JP" altLang="en-US"/>
              </a:p>
            </p:txBody>
          </p:sp>
          <p:sp>
            <p:nvSpPr>
              <p:cNvPr id="205019" name="Freeform 219"/>
              <p:cNvSpPr>
                <a:spLocks/>
              </p:cNvSpPr>
              <p:nvPr/>
            </p:nvSpPr>
            <p:spPr bwMode="auto">
              <a:xfrm>
                <a:off x="1032" y="3458"/>
                <a:ext cx="50" cy="45"/>
              </a:xfrm>
              <a:custGeom>
                <a:avLst/>
                <a:gdLst>
                  <a:gd name="T0" fmla="*/ 44 w 87"/>
                  <a:gd name="T1" fmla="*/ 0 h 87"/>
                  <a:gd name="T2" fmla="*/ 87 w 87"/>
                  <a:gd name="T3" fmla="*/ 44 h 87"/>
                  <a:gd name="T4" fmla="*/ 44 w 87"/>
                  <a:gd name="T5" fmla="*/ 87 h 87"/>
                  <a:gd name="T6" fmla="*/ 0 w 87"/>
                  <a:gd name="T7" fmla="*/ 44 h 87"/>
                  <a:gd name="T8" fmla="*/ 44 w 87"/>
                  <a:gd name="T9" fmla="*/ 0 h 87"/>
                </a:gdLst>
                <a:ahLst/>
                <a:cxnLst>
                  <a:cxn ang="0">
                    <a:pos x="T0" y="T1"/>
                  </a:cxn>
                  <a:cxn ang="0">
                    <a:pos x="T2" y="T3"/>
                  </a:cxn>
                  <a:cxn ang="0">
                    <a:pos x="T4" y="T5"/>
                  </a:cxn>
                  <a:cxn ang="0">
                    <a:pos x="T6" y="T7"/>
                  </a:cxn>
                  <a:cxn ang="0">
                    <a:pos x="T8" y="T9"/>
                  </a:cxn>
                </a:cxnLst>
                <a:rect l="0" t="0" r="r" b="b"/>
                <a:pathLst>
                  <a:path w="87" h="87">
                    <a:moveTo>
                      <a:pt x="44" y="0"/>
                    </a:moveTo>
                    <a:lnTo>
                      <a:pt x="87" y="44"/>
                    </a:lnTo>
                    <a:lnTo>
                      <a:pt x="44" y="87"/>
                    </a:lnTo>
                    <a:lnTo>
                      <a:pt x="0" y="44"/>
                    </a:lnTo>
                    <a:lnTo>
                      <a:pt x="44" y="0"/>
                    </a:lnTo>
                    <a:close/>
                  </a:path>
                </a:pathLst>
              </a:custGeom>
              <a:solidFill>
                <a:srgbClr val="FFCC00"/>
              </a:solidFill>
              <a:ln w="23813">
                <a:solidFill>
                  <a:schemeClr val="tx1"/>
                </a:solidFill>
                <a:prstDash val="solid"/>
                <a:round/>
                <a:headEnd/>
                <a:tailEnd/>
              </a:ln>
            </p:spPr>
            <p:txBody>
              <a:bodyPr/>
              <a:lstStyle/>
              <a:p>
                <a:endParaRPr lang="ja-JP" altLang="en-US"/>
              </a:p>
            </p:txBody>
          </p:sp>
          <p:sp>
            <p:nvSpPr>
              <p:cNvPr id="205020" name="Freeform 220"/>
              <p:cNvSpPr>
                <a:spLocks/>
              </p:cNvSpPr>
              <p:nvPr/>
            </p:nvSpPr>
            <p:spPr bwMode="auto">
              <a:xfrm>
                <a:off x="908" y="3318"/>
                <a:ext cx="50" cy="45"/>
              </a:xfrm>
              <a:custGeom>
                <a:avLst/>
                <a:gdLst>
                  <a:gd name="T0" fmla="*/ 43 w 87"/>
                  <a:gd name="T1" fmla="*/ 0 h 87"/>
                  <a:gd name="T2" fmla="*/ 87 w 87"/>
                  <a:gd name="T3" fmla="*/ 43 h 87"/>
                  <a:gd name="T4" fmla="*/ 43 w 87"/>
                  <a:gd name="T5" fmla="*/ 87 h 87"/>
                  <a:gd name="T6" fmla="*/ 0 w 87"/>
                  <a:gd name="T7" fmla="*/ 43 h 87"/>
                  <a:gd name="T8" fmla="*/ 43 w 87"/>
                  <a:gd name="T9" fmla="*/ 0 h 87"/>
                </a:gdLst>
                <a:ahLst/>
                <a:cxnLst>
                  <a:cxn ang="0">
                    <a:pos x="T0" y="T1"/>
                  </a:cxn>
                  <a:cxn ang="0">
                    <a:pos x="T2" y="T3"/>
                  </a:cxn>
                  <a:cxn ang="0">
                    <a:pos x="T4" y="T5"/>
                  </a:cxn>
                  <a:cxn ang="0">
                    <a:pos x="T6" y="T7"/>
                  </a:cxn>
                  <a:cxn ang="0">
                    <a:pos x="T8" y="T9"/>
                  </a:cxn>
                </a:cxnLst>
                <a:rect l="0" t="0" r="r" b="b"/>
                <a:pathLst>
                  <a:path w="87" h="87">
                    <a:moveTo>
                      <a:pt x="43" y="0"/>
                    </a:moveTo>
                    <a:lnTo>
                      <a:pt x="87" y="43"/>
                    </a:lnTo>
                    <a:lnTo>
                      <a:pt x="43" y="87"/>
                    </a:lnTo>
                    <a:lnTo>
                      <a:pt x="0" y="43"/>
                    </a:lnTo>
                    <a:lnTo>
                      <a:pt x="43" y="0"/>
                    </a:lnTo>
                    <a:close/>
                  </a:path>
                </a:pathLst>
              </a:custGeom>
              <a:solidFill>
                <a:srgbClr val="FFCC00"/>
              </a:solidFill>
              <a:ln w="23813">
                <a:solidFill>
                  <a:schemeClr val="tx1"/>
                </a:solidFill>
                <a:prstDash val="solid"/>
                <a:round/>
                <a:headEnd/>
                <a:tailEnd/>
              </a:ln>
            </p:spPr>
            <p:txBody>
              <a:bodyPr/>
              <a:lstStyle/>
              <a:p>
                <a:endParaRPr lang="ja-JP" altLang="en-US"/>
              </a:p>
            </p:txBody>
          </p:sp>
          <p:sp>
            <p:nvSpPr>
              <p:cNvPr id="205021" name="Freeform 221"/>
              <p:cNvSpPr>
                <a:spLocks/>
              </p:cNvSpPr>
              <p:nvPr/>
            </p:nvSpPr>
            <p:spPr bwMode="auto">
              <a:xfrm>
                <a:off x="1032" y="3177"/>
                <a:ext cx="50" cy="45"/>
              </a:xfrm>
              <a:custGeom>
                <a:avLst/>
                <a:gdLst>
                  <a:gd name="T0" fmla="*/ 44 w 87"/>
                  <a:gd name="T1" fmla="*/ 0 h 87"/>
                  <a:gd name="T2" fmla="*/ 87 w 87"/>
                  <a:gd name="T3" fmla="*/ 44 h 87"/>
                  <a:gd name="T4" fmla="*/ 44 w 87"/>
                  <a:gd name="T5" fmla="*/ 87 h 87"/>
                  <a:gd name="T6" fmla="*/ 0 w 87"/>
                  <a:gd name="T7" fmla="*/ 44 h 87"/>
                  <a:gd name="T8" fmla="*/ 44 w 87"/>
                  <a:gd name="T9" fmla="*/ 0 h 87"/>
                </a:gdLst>
                <a:ahLst/>
                <a:cxnLst>
                  <a:cxn ang="0">
                    <a:pos x="T0" y="T1"/>
                  </a:cxn>
                  <a:cxn ang="0">
                    <a:pos x="T2" y="T3"/>
                  </a:cxn>
                  <a:cxn ang="0">
                    <a:pos x="T4" y="T5"/>
                  </a:cxn>
                  <a:cxn ang="0">
                    <a:pos x="T6" y="T7"/>
                  </a:cxn>
                  <a:cxn ang="0">
                    <a:pos x="T8" y="T9"/>
                  </a:cxn>
                </a:cxnLst>
                <a:rect l="0" t="0" r="r" b="b"/>
                <a:pathLst>
                  <a:path w="87" h="87">
                    <a:moveTo>
                      <a:pt x="44" y="0"/>
                    </a:moveTo>
                    <a:lnTo>
                      <a:pt x="87" y="44"/>
                    </a:lnTo>
                    <a:lnTo>
                      <a:pt x="44" y="87"/>
                    </a:lnTo>
                    <a:lnTo>
                      <a:pt x="0" y="44"/>
                    </a:lnTo>
                    <a:lnTo>
                      <a:pt x="44" y="0"/>
                    </a:lnTo>
                    <a:close/>
                  </a:path>
                </a:pathLst>
              </a:custGeom>
              <a:solidFill>
                <a:srgbClr val="FFCC00"/>
              </a:solidFill>
              <a:ln w="23813">
                <a:solidFill>
                  <a:schemeClr val="tx1"/>
                </a:solidFill>
                <a:prstDash val="solid"/>
                <a:round/>
                <a:headEnd/>
                <a:tailEnd/>
              </a:ln>
            </p:spPr>
            <p:txBody>
              <a:bodyPr/>
              <a:lstStyle/>
              <a:p>
                <a:endParaRPr lang="ja-JP" altLang="en-US"/>
              </a:p>
            </p:txBody>
          </p:sp>
          <p:sp>
            <p:nvSpPr>
              <p:cNvPr id="205022" name="Rectangle 222"/>
              <p:cNvSpPr>
                <a:spLocks noChangeArrowheads="1"/>
              </p:cNvSpPr>
              <p:nvPr/>
            </p:nvSpPr>
            <p:spPr bwMode="auto">
              <a:xfrm>
                <a:off x="1190" y="2868"/>
                <a:ext cx="41" cy="36"/>
              </a:xfrm>
              <a:prstGeom prst="rect">
                <a:avLst/>
              </a:prstGeom>
              <a:solidFill>
                <a:srgbClr val="FF00FF"/>
              </a:solidFill>
              <a:ln w="23813">
                <a:solidFill>
                  <a:schemeClr val="tx1"/>
                </a:solidFill>
                <a:miter lim="800000"/>
                <a:headEnd/>
                <a:tailEnd/>
              </a:ln>
            </p:spPr>
            <p:txBody>
              <a:bodyPr/>
              <a:lstStyle/>
              <a:p>
                <a:endParaRPr lang="ja-JP" altLang="en-US"/>
              </a:p>
            </p:txBody>
          </p:sp>
          <p:sp>
            <p:nvSpPr>
              <p:cNvPr id="205023" name="Rectangle 223"/>
              <p:cNvSpPr>
                <a:spLocks noChangeArrowheads="1"/>
              </p:cNvSpPr>
              <p:nvPr/>
            </p:nvSpPr>
            <p:spPr bwMode="auto">
              <a:xfrm>
                <a:off x="1504" y="3038"/>
                <a:ext cx="41" cy="37"/>
              </a:xfrm>
              <a:prstGeom prst="rect">
                <a:avLst/>
              </a:prstGeom>
              <a:solidFill>
                <a:srgbClr val="FF00FF"/>
              </a:solidFill>
              <a:ln w="23813">
                <a:solidFill>
                  <a:schemeClr val="tx1"/>
                </a:solidFill>
                <a:miter lim="800000"/>
                <a:headEnd/>
                <a:tailEnd/>
              </a:ln>
            </p:spPr>
            <p:txBody>
              <a:bodyPr/>
              <a:lstStyle/>
              <a:p>
                <a:endParaRPr lang="ja-JP" altLang="en-US"/>
              </a:p>
            </p:txBody>
          </p:sp>
          <p:sp>
            <p:nvSpPr>
              <p:cNvPr id="205024" name="Rectangle 224"/>
              <p:cNvSpPr>
                <a:spLocks noChangeArrowheads="1"/>
              </p:cNvSpPr>
              <p:nvPr/>
            </p:nvSpPr>
            <p:spPr bwMode="auto">
              <a:xfrm>
                <a:off x="1689" y="3324"/>
                <a:ext cx="35" cy="30"/>
              </a:xfrm>
              <a:prstGeom prst="rect">
                <a:avLst/>
              </a:prstGeom>
              <a:solidFill>
                <a:srgbClr val="FF00FF"/>
              </a:solidFill>
              <a:ln w="23813">
                <a:solidFill>
                  <a:schemeClr val="tx1"/>
                </a:solidFill>
                <a:miter lim="800000"/>
                <a:headEnd/>
                <a:tailEnd/>
              </a:ln>
            </p:spPr>
            <p:txBody>
              <a:bodyPr/>
              <a:lstStyle/>
              <a:p>
                <a:endParaRPr lang="ja-JP" altLang="en-US"/>
              </a:p>
            </p:txBody>
          </p:sp>
          <p:sp>
            <p:nvSpPr>
              <p:cNvPr id="205025" name="Rectangle 225"/>
              <p:cNvSpPr>
                <a:spLocks noChangeArrowheads="1"/>
              </p:cNvSpPr>
              <p:nvPr/>
            </p:nvSpPr>
            <p:spPr bwMode="auto">
              <a:xfrm>
                <a:off x="1470" y="3569"/>
                <a:ext cx="42" cy="37"/>
              </a:xfrm>
              <a:prstGeom prst="rect">
                <a:avLst/>
              </a:prstGeom>
              <a:solidFill>
                <a:srgbClr val="FF00FF"/>
              </a:solidFill>
              <a:ln w="23813">
                <a:solidFill>
                  <a:schemeClr val="tx1"/>
                </a:solidFill>
                <a:miter lim="800000"/>
                <a:headEnd/>
                <a:tailEnd/>
              </a:ln>
            </p:spPr>
            <p:txBody>
              <a:bodyPr/>
              <a:lstStyle/>
              <a:p>
                <a:endParaRPr lang="ja-JP" altLang="en-US"/>
              </a:p>
            </p:txBody>
          </p:sp>
          <p:sp>
            <p:nvSpPr>
              <p:cNvPr id="205026" name="Rectangle 226"/>
              <p:cNvSpPr>
                <a:spLocks noChangeArrowheads="1"/>
              </p:cNvSpPr>
              <p:nvPr/>
            </p:nvSpPr>
            <p:spPr bwMode="auto">
              <a:xfrm>
                <a:off x="1190" y="3621"/>
                <a:ext cx="41" cy="37"/>
              </a:xfrm>
              <a:prstGeom prst="rect">
                <a:avLst/>
              </a:prstGeom>
              <a:solidFill>
                <a:srgbClr val="FF00FF"/>
              </a:solidFill>
              <a:ln w="23813">
                <a:solidFill>
                  <a:schemeClr val="tx1"/>
                </a:solidFill>
                <a:miter lim="800000"/>
                <a:headEnd/>
                <a:tailEnd/>
              </a:ln>
            </p:spPr>
            <p:txBody>
              <a:bodyPr/>
              <a:lstStyle/>
              <a:p>
                <a:endParaRPr lang="ja-JP" altLang="en-US"/>
              </a:p>
            </p:txBody>
          </p:sp>
          <p:sp>
            <p:nvSpPr>
              <p:cNvPr id="205027" name="Rectangle 227"/>
              <p:cNvSpPr>
                <a:spLocks noChangeArrowheads="1"/>
              </p:cNvSpPr>
              <p:nvPr/>
            </p:nvSpPr>
            <p:spPr bwMode="auto">
              <a:xfrm>
                <a:off x="991" y="3495"/>
                <a:ext cx="41" cy="37"/>
              </a:xfrm>
              <a:prstGeom prst="rect">
                <a:avLst/>
              </a:prstGeom>
              <a:solidFill>
                <a:srgbClr val="FF00FF"/>
              </a:solidFill>
              <a:ln w="23813">
                <a:solidFill>
                  <a:schemeClr val="tx1"/>
                </a:solidFill>
                <a:miter lim="800000"/>
                <a:headEnd/>
                <a:tailEnd/>
              </a:ln>
            </p:spPr>
            <p:txBody>
              <a:bodyPr/>
              <a:lstStyle/>
              <a:p>
                <a:endParaRPr lang="ja-JP" altLang="en-US"/>
              </a:p>
            </p:txBody>
          </p:sp>
          <p:sp>
            <p:nvSpPr>
              <p:cNvPr id="205028" name="Rectangle 228"/>
              <p:cNvSpPr>
                <a:spLocks noChangeArrowheads="1"/>
              </p:cNvSpPr>
              <p:nvPr/>
            </p:nvSpPr>
            <p:spPr bwMode="auto">
              <a:xfrm>
                <a:off x="850" y="3318"/>
                <a:ext cx="42" cy="36"/>
              </a:xfrm>
              <a:prstGeom prst="rect">
                <a:avLst/>
              </a:prstGeom>
              <a:solidFill>
                <a:srgbClr val="FF00FF"/>
              </a:solidFill>
              <a:ln w="23813">
                <a:solidFill>
                  <a:schemeClr val="tx1"/>
                </a:solidFill>
                <a:miter lim="800000"/>
                <a:headEnd/>
                <a:tailEnd/>
              </a:ln>
            </p:spPr>
            <p:txBody>
              <a:bodyPr/>
              <a:lstStyle/>
              <a:p>
                <a:endParaRPr lang="ja-JP" altLang="en-US"/>
              </a:p>
            </p:txBody>
          </p:sp>
          <p:sp>
            <p:nvSpPr>
              <p:cNvPr id="205029" name="Rectangle 229"/>
              <p:cNvSpPr>
                <a:spLocks noChangeArrowheads="1"/>
              </p:cNvSpPr>
              <p:nvPr/>
            </p:nvSpPr>
            <p:spPr bwMode="auto">
              <a:xfrm>
                <a:off x="908" y="3067"/>
                <a:ext cx="42" cy="37"/>
              </a:xfrm>
              <a:prstGeom prst="rect">
                <a:avLst/>
              </a:prstGeom>
              <a:solidFill>
                <a:srgbClr val="FF00FF"/>
              </a:solidFill>
              <a:ln w="23813">
                <a:solidFill>
                  <a:schemeClr val="tx1"/>
                </a:solidFill>
                <a:miter lim="800000"/>
                <a:headEnd/>
                <a:tailEnd/>
              </a:ln>
            </p:spPr>
            <p:txBody>
              <a:bodyPr/>
              <a:lstStyle/>
              <a:p>
                <a:endParaRPr lang="ja-JP" altLang="en-US"/>
              </a:p>
            </p:txBody>
          </p:sp>
          <p:sp>
            <p:nvSpPr>
              <p:cNvPr id="205030" name="Text Box 230"/>
              <p:cNvSpPr txBox="1">
                <a:spLocks noChangeArrowheads="1"/>
              </p:cNvSpPr>
              <p:nvPr/>
            </p:nvSpPr>
            <p:spPr bwMode="auto">
              <a:xfrm>
                <a:off x="702" y="3835"/>
                <a:ext cx="1110"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レーダーチャート</a:t>
                </a:r>
              </a:p>
            </p:txBody>
          </p:sp>
        </p:grpSp>
      </p:grpSp>
      <p:sp>
        <p:nvSpPr>
          <p:cNvPr id="205032" name="Text Box 232"/>
          <p:cNvSpPr txBox="1">
            <a:spLocks noChangeArrowheads="1"/>
          </p:cNvSpPr>
          <p:nvPr/>
        </p:nvSpPr>
        <p:spPr bwMode="auto">
          <a:xfrm>
            <a:off x="8570913" y="100013"/>
            <a:ext cx="5730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762000">
              <a:defRPr kumimoji="1" sz="2400">
                <a:solidFill>
                  <a:schemeClr val="tx1"/>
                </a:solidFill>
                <a:latin typeface="Times New Roman" pitchFamily="18" charset="0"/>
                <a:ea typeface="ＭＳ Ｐゴシック" pitchFamily="50" charset="-128"/>
              </a:defRPr>
            </a:lvl1pPr>
            <a:lvl2pPr marL="571500" algn="l" defTabSz="762000">
              <a:defRPr kumimoji="1" sz="2400">
                <a:solidFill>
                  <a:schemeClr val="tx1"/>
                </a:solidFill>
                <a:latin typeface="Times New Roman" pitchFamily="18" charset="0"/>
                <a:ea typeface="ＭＳ Ｐゴシック" pitchFamily="50" charset="-128"/>
              </a:defRPr>
            </a:lvl2pPr>
            <a:lvl3pPr marL="1143000" algn="l" defTabSz="762000">
              <a:defRPr kumimoji="1" sz="2400">
                <a:solidFill>
                  <a:schemeClr val="tx1"/>
                </a:solidFill>
                <a:latin typeface="Times New Roman" pitchFamily="18" charset="0"/>
                <a:ea typeface="ＭＳ Ｐゴシック" pitchFamily="50" charset="-128"/>
              </a:defRPr>
            </a:lvl3pPr>
            <a:lvl4pPr marL="1714500" algn="l" defTabSz="762000">
              <a:defRPr kumimoji="1" sz="2400">
                <a:solidFill>
                  <a:schemeClr val="tx1"/>
                </a:solidFill>
                <a:latin typeface="Times New Roman" pitchFamily="18" charset="0"/>
                <a:ea typeface="ＭＳ Ｐゴシック" pitchFamily="50" charset="-128"/>
              </a:defRPr>
            </a:lvl4pPr>
            <a:lvl5pPr marL="2286000" algn="l"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a:t>P</a:t>
            </a:r>
            <a:r>
              <a:rPr lang="ja-JP" altLang="en-US" sz="1600"/>
              <a:t>９</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04804"/>
                                        </p:tgtEl>
                                        <p:attrNameLst>
                                          <p:attrName>style.visibility</p:attrName>
                                        </p:attrNameLst>
                                      </p:cBhvr>
                                      <p:to>
                                        <p:strVal val="visible"/>
                                      </p:to>
                                    </p:set>
                                    <p:anim calcmode="lin" valueType="num">
                                      <p:cBhvr additive="base">
                                        <p:cTn id="7" dur="500" fill="hold"/>
                                        <p:tgtEl>
                                          <p:spTgt spid="204804"/>
                                        </p:tgtEl>
                                        <p:attrNameLst>
                                          <p:attrName>ppt_x</p:attrName>
                                        </p:attrNameLst>
                                      </p:cBhvr>
                                      <p:tavLst>
                                        <p:tav tm="0">
                                          <p:val>
                                            <p:strVal val="0-#ppt_w/2"/>
                                          </p:val>
                                        </p:tav>
                                        <p:tav tm="100000">
                                          <p:val>
                                            <p:strVal val="#ppt_x"/>
                                          </p:val>
                                        </p:tav>
                                      </p:tavLst>
                                    </p:anim>
                                    <p:anim calcmode="lin" valueType="num">
                                      <p:cBhvr additive="base">
                                        <p:cTn id="8" dur="500" fill="hold"/>
                                        <p:tgtEl>
                                          <p:spTgt spid="204804"/>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04806"/>
                                        </p:tgtEl>
                                        <p:attrNameLst>
                                          <p:attrName>style.visibility</p:attrName>
                                        </p:attrNameLst>
                                      </p:cBhvr>
                                      <p:to>
                                        <p:strVal val="visible"/>
                                      </p:to>
                                    </p:set>
                                    <p:anim calcmode="lin" valueType="num">
                                      <p:cBhvr additive="base">
                                        <p:cTn id="13" dur="500" fill="hold"/>
                                        <p:tgtEl>
                                          <p:spTgt spid="204806"/>
                                        </p:tgtEl>
                                        <p:attrNameLst>
                                          <p:attrName>ppt_x</p:attrName>
                                        </p:attrNameLst>
                                      </p:cBhvr>
                                      <p:tavLst>
                                        <p:tav tm="0">
                                          <p:val>
                                            <p:strVal val="0-#ppt_w/2"/>
                                          </p:val>
                                        </p:tav>
                                        <p:tav tm="100000">
                                          <p:val>
                                            <p:strVal val="#ppt_x"/>
                                          </p:val>
                                        </p:tav>
                                      </p:tavLst>
                                    </p:anim>
                                    <p:anim calcmode="lin" valueType="num">
                                      <p:cBhvr additive="base">
                                        <p:cTn id="14" dur="500" fill="hold"/>
                                        <p:tgtEl>
                                          <p:spTgt spid="204806"/>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3" presetClass="entr" presetSubtype="10" fill="hold" nodeType="clickEffect">
                                  <p:stCondLst>
                                    <p:cond delay="0"/>
                                  </p:stCondLst>
                                  <p:childTnLst>
                                    <p:set>
                                      <p:cBhvr>
                                        <p:cTn id="18" dur="1" fill="hold">
                                          <p:stCondLst>
                                            <p:cond delay="0"/>
                                          </p:stCondLst>
                                        </p:cTn>
                                        <p:tgtEl>
                                          <p:spTgt spid="205033"/>
                                        </p:tgtEl>
                                        <p:attrNameLst>
                                          <p:attrName>style.visibility</p:attrName>
                                        </p:attrNameLst>
                                      </p:cBhvr>
                                      <p:to>
                                        <p:strVal val="visible"/>
                                      </p:to>
                                    </p:set>
                                    <p:animEffect transition="in" filter="blinds(horizontal)">
                                      <p:cBhvr>
                                        <p:cTn id="19" dur="500"/>
                                        <p:tgtEl>
                                          <p:spTgt spid="2050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04" grpId="0" autoUpdateAnimBg="0"/>
      <p:bldP spid="204806" grpId="0" autoUpdateAnimBg="0"/>
    </p:bldLst>
  </p:timing>
</p:sld>
</file>

<file path=ppt/theme/theme1.xml><?xml version="1.0" encoding="utf-8"?>
<a:theme xmlns:a="http://schemas.openxmlformats.org/drawingml/2006/main" name="標準デザイン">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標準デザイン">
      <a:majorFont>
        <a:latin typeface="Times New Roman"/>
        <a:ea typeface="ＭＳ Ｐゴシック"/>
        <a:cs typeface=""/>
      </a:majorFont>
      <a:minorFont>
        <a:latin typeface="Times New Roman"/>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rnd" cmpd="sng" algn="ctr">
          <a:solidFill>
            <a:schemeClr val="tx1"/>
          </a:solidFill>
          <a:prstDash val="sysDot"/>
          <a:round/>
          <a:headEnd type="none" w="sm" len="sm"/>
          <a:tailEnd type="triangl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400" b="0" i="0" u="none" strike="noStrike" cap="none" normalizeH="0" baseline="0" smtClean="0">
            <a:ln>
              <a:noFill/>
            </a:ln>
            <a:solidFill>
              <a:schemeClr val="tx1"/>
            </a:solidFill>
            <a:effectLst/>
            <a:latin typeface="Times New Roman" pitchFamily="18" charset="0"/>
            <a:ea typeface="ＭＳ Ｐゴシック" pitchFamily="50" charset="-128"/>
          </a:defRPr>
        </a:defPPr>
      </a:lstStyle>
    </a:spDef>
    <a:lnDef>
      <a:spPr bwMode="auto">
        <a:xfrm>
          <a:off x="0" y="0"/>
          <a:ext cx="1" cy="1"/>
        </a:xfrm>
        <a:custGeom>
          <a:avLst/>
          <a:gdLst/>
          <a:ahLst/>
          <a:cxnLst/>
          <a:rect l="0" t="0" r="0" b="0"/>
          <a:pathLst/>
        </a:custGeom>
        <a:solidFill>
          <a:schemeClr val="accent1"/>
        </a:solidFill>
        <a:ln w="12700" cap="rnd" cmpd="sng" algn="ctr">
          <a:solidFill>
            <a:schemeClr val="tx1"/>
          </a:solidFill>
          <a:prstDash val="sysDot"/>
          <a:round/>
          <a:headEnd type="none" w="sm" len="sm"/>
          <a:tailEnd type="triangl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400" b="0" i="0" u="none" strike="noStrike" cap="none" normalizeH="0" baseline="0" smtClean="0">
            <a:ln>
              <a:noFill/>
            </a:ln>
            <a:solidFill>
              <a:schemeClr val="tx1"/>
            </a:solidFill>
            <a:effectLst/>
            <a:latin typeface="Times New Roman" pitchFamily="18" charset="0"/>
            <a:ea typeface="ＭＳ Ｐゴシック" pitchFamily="50" charset="-128"/>
          </a:defRPr>
        </a:defPPr>
      </a:lstStyle>
    </a:lnDef>
  </a:objectDefaults>
  <a:extraClrSchemeLst>
    <a:extraClrScheme>
      <a:clrScheme name="標準デザイン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標準デザイン 2">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標準デザイン 6">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EF78CFC77271354195C530399E11D87F" ma:contentTypeVersion="" ma:contentTypeDescription="新しいドキュメントを作成します。" ma:contentTypeScope="" ma:versionID="e38e4ad93fdcd0c090c04df74166b6f6">
  <xsd:schema xmlns:xsd="http://www.w3.org/2001/XMLSchema" xmlns:xs="http://www.w3.org/2001/XMLSchema" xmlns:p="http://schemas.microsoft.com/office/2006/metadata/properties" xmlns:ns2="0683b1c7-e6a1-4474-b543-1598854bf204" xmlns:ns3="74607d63-f6bb-47a8-a8d4-f26cfe716e30" xmlns:ns4="d9dc673b-9e34-4001-b69a-8484e8c1b815" targetNamespace="http://schemas.microsoft.com/office/2006/metadata/properties" ma:root="true" ma:fieldsID="e02bf150fef1940094f978c4266d1397" ns2:_="" ns3:_="" ns4:_="">
    <xsd:import namespace="0683b1c7-e6a1-4474-b543-1598854bf204"/>
    <xsd:import namespace="74607d63-f6bb-47a8-a8d4-f26cfe716e30"/>
    <xsd:import namespace="d9dc673b-9e34-4001-b69a-8484e8c1b815"/>
    <xsd:element name="properties">
      <xsd:complexType>
        <xsd:sequence>
          <xsd:element name="documentManagement">
            <xsd:complexType>
              <xsd:all>
                <xsd:element ref="ns2:SharedWithUsers" minOccurs="0"/>
                <xsd:element ref="ns2:SharedWithDetails" minOccurs="0"/>
                <xsd:element ref="ns3:_x30d5__x30a9__x30eb__x30c0__x7ba1__x7406__x8005_" minOccurs="0"/>
                <xsd:element ref="ns3:_x30d5__x30a9__x30eb__x30c0__x7ba1__x7406__x8005__x90e8__x7f72__x30b3__x30fc__x30c9_" minOccurs="0"/>
                <xsd:element ref="ns3:MediaServiceMetadata" minOccurs="0"/>
                <xsd:element ref="ns3:MediaServiceFastMetadata" minOccurs="0"/>
                <xsd:element ref="ns3:MediaLengthInSeconds" minOccurs="0"/>
                <xsd:element ref="ns3:lcf76f155ced4ddcb4097134ff3c332f" minOccurs="0"/>
                <xsd:element ref="ns4:TaxCatchAll" minOccurs="0"/>
                <xsd:element ref="ns3:MediaServiceDateTaken" minOccurs="0"/>
                <xsd:element ref="ns3:MediaServiceLocation" minOccurs="0"/>
                <xsd:element ref="ns3:MediaServiceGenerationTime" minOccurs="0"/>
                <xsd:element ref="ns3:MediaServiceEventHashCode" minOccurs="0"/>
                <xsd:element ref="ns3:MediaServiceOCR" minOccurs="0"/>
                <xsd:element ref="ns3:MediaServiceObjectDetectorVersion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683b1c7-e6a1-4474-b543-1598854bf204" elementFormDefault="qualified">
    <xsd:import namespace="http://schemas.microsoft.com/office/2006/documentManagement/types"/>
    <xsd:import namespace="http://schemas.microsoft.com/office/infopath/2007/PartnerControls"/>
    <xsd:element name="SharedWithUsers" ma:index="8"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共有相手の詳細情報"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4607d63-f6bb-47a8-a8d4-f26cfe716e30" elementFormDefault="qualified">
    <xsd:import namespace="http://schemas.microsoft.com/office/2006/documentManagement/types"/>
    <xsd:import namespace="http://schemas.microsoft.com/office/infopath/2007/PartnerControls"/>
    <xsd:element name="_x30d5__x30a9__x30eb__x30c0__x7ba1__x7406__x8005_" ma:index="10" nillable="true" ma:displayName="フォルダ管理者" ma:format="Dropdown" ma:internalName="_x30d5__x30a9__x30eb__x30c0__x7ba1__x7406__x8005_">
      <xsd:simpleType>
        <xsd:restriction base="dms:Text">
          <xsd:maxLength value="255"/>
        </xsd:restriction>
      </xsd:simpleType>
    </xsd:element>
    <xsd:element name="_x30d5__x30a9__x30eb__x30c0__x7ba1__x7406__x8005__x90e8__x7f72__x30b3__x30fc__x30c9_" ma:index="11" nillable="true" ma:displayName="フォルダ管理部署" ma:format="Dropdown" ma:internalName="_x30d5__x30a9__x30eb__x30c0__x7ba1__x7406__x8005__x90e8__x7f72__x30b3__x30fc__x30c9_">
      <xsd:simpleType>
        <xsd:restriction base="dms:Text">
          <xsd:maxLength value="255"/>
        </xsd:restriction>
      </xsd:simpleType>
    </xsd:element>
    <xsd:element name="MediaServiceMetadata" ma:index="12" nillable="true" ma:displayName="MediaServiceMetadata" ma:hidden="true" ma:internalName="MediaServiceMetadata" ma:readOnly="true">
      <xsd:simpleType>
        <xsd:restriction base="dms:Note"/>
      </xsd:simpleType>
    </xsd:element>
    <xsd:element name="MediaServiceFastMetadata" ma:index="13" nillable="true" ma:displayName="MediaServiceFastMetadata" ma:hidden="true" ma:internalName="MediaServiceFastMetadata" ma:readOnly="true">
      <xsd:simpleType>
        <xsd:restriction base="dms:Note"/>
      </xsd:simpleType>
    </xsd:element>
    <xsd:element name="MediaLengthInSeconds" ma:index="14" nillable="true" ma:displayName="MediaLengthInSeconds" ma:hidden="true" ma:internalName="MediaLengthInSeconds" ma:readOnly="true">
      <xsd:simpleType>
        <xsd:restriction base="dms:Unknown"/>
      </xsd:simpleType>
    </xsd:element>
    <xsd:element name="lcf76f155ced4ddcb4097134ff3c332f" ma:index="16" nillable="true" ma:taxonomy="true" ma:internalName="lcf76f155ced4ddcb4097134ff3c332f" ma:taxonomyFieldName="MediaServiceImageTags" ma:displayName="画像タグ" ma:readOnly="false" ma:fieldId="{5cf76f15-5ced-4ddc-b409-7134ff3c332f}" ma:taxonomyMulti="true" ma:sspId="401df557-eeb5-435c-8d7c-77a7fa12a987" ma:termSetId="09814cd3-568e-fe90-9814-8d621ff8fb84" ma:anchorId="fba54fb3-c3e1-fe81-a776-ca4b69148c4d" ma:open="true" ma:isKeyword="false">
      <xsd:complexType>
        <xsd:sequence>
          <xsd:element ref="pc:Terms" minOccurs="0" maxOccurs="1"/>
        </xsd:sequence>
      </xsd:complexType>
    </xsd:element>
    <xsd:element name="MediaServiceDateTaken" ma:index="18" nillable="true" ma:displayName="MediaServiceDateTaken" ma:hidden="true" ma:indexed="true" ma:internalName="MediaServiceDateTaken" ma:readOnly="true">
      <xsd:simpleType>
        <xsd:restriction base="dms:Text"/>
      </xsd:simpleType>
    </xsd:element>
    <xsd:element name="MediaServiceLocation" ma:index="19" nillable="true" ma:displayName="Location" ma:indexed="true" ma:internalName="MediaServiceLocation" ma:readOnly="true">
      <xsd:simpleType>
        <xsd:restriction base="dms:Text"/>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element name="MediaServiceOCR" ma:index="22" nillable="true" ma:displayName="Extracted Text" ma:internalName="MediaServiceOCR" ma:readOnly="true">
      <xsd:simpleType>
        <xsd:restriction base="dms:Note">
          <xsd:maxLength value="255"/>
        </xsd:restriction>
      </xsd:simpleType>
    </xsd:element>
    <xsd:element name="MediaServiceObjectDetectorVersions" ma:index="23"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9dc673b-9e34-4001-b69a-8484e8c1b815"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83F50DA7-15AB-4337-A58F-12A8006B0C20}" ma:internalName="TaxCatchAll" ma:showField="CatchAllData" ma:web="{0683b1c7-e6a1-4474-b543-1598854bf20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74607d63-f6bb-47a8-a8d4-f26cfe716e30">
      <Terms xmlns="http://schemas.microsoft.com/office/infopath/2007/PartnerControls"/>
    </lcf76f155ced4ddcb4097134ff3c332f>
    <_x30d5__x30a9__x30eb__x30c0__x7ba1__x7406__x8005_ xmlns="74607d63-f6bb-47a8-a8d4-f26cfe716e30" xsi:nil="true"/>
    <TaxCatchAll xmlns="d9dc673b-9e34-4001-b69a-8484e8c1b815" xsi:nil="true"/>
    <_x30d5__x30a9__x30eb__x30c0__x7ba1__x7406__x8005__x90e8__x7f72__x30b3__x30fc__x30c9_ xmlns="74607d63-f6bb-47a8-a8d4-f26cfe716e30" xsi:nil="true"/>
  </documentManagement>
</p:properties>
</file>

<file path=customXml/itemProps1.xml><?xml version="1.0" encoding="utf-8"?>
<ds:datastoreItem xmlns:ds="http://schemas.openxmlformats.org/officeDocument/2006/customXml" ds:itemID="{ACE6F542-5838-4002-B680-84D757ED14B8}"/>
</file>

<file path=customXml/itemProps2.xml><?xml version="1.0" encoding="utf-8"?>
<ds:datastoreItem xmlns:ds="http://schemas.openxmlformats.org/officeDocument/2006/customXml" ds:itemID="{C5F825CF-DED6-4C93-9FCE-61626B71FD04}"/>
</file>

<file path=customXml/itemProps3.xml><?xml version="1.0" encoding="utf-8"?>
<ds:datastoreItem xmlns:ds="http://schemas.openxmlformats.org/officeDocument/2006/customXml" ds:itemID="{E580FE14-D637-47C6-A9D2-87F1B7730AA0}"/>
</file>

<file path=docProps/app.xml><?xml version="1.0" encoding="utf-8"?>
<Properties xmlns="http://schemas.openxmlformats.org/officeDocument/2006/extended-properties" xmlns:vt="http://schemas.openxmlformats.org/officeDocument/2006/docPropsVTypes">
  <TotalTime>11371</TotalTime>
  <Words>13395</Words>
  <Application>Microsoft Office PowerPoint</Application>
  <PresentationFormat>画面に合わせる (4:3)</PresentationFormat>
  <Paragraphs>3027</Paragraphs>
  <Slides>79</Slides>
  <Notes>58</Notes>
  <HiddenSlides>0</HiddenSlides>
  <MMClips>0</MMClips>
  <ScaleCrop>false</ScaleCrop>
  <HeadingPairs>
    <vt:vector size="8" baseType="variant">
      <vt:variant>
        <vt:lpstr>使用されているフォント</vt:lpstr>
      </vt:variant>
      <vt:variant>
        <vt:i4>13</vt:i4>
      </vt:variant>
      <vt:variant>
        <vt:lpstr>テーマ</vt:lpstr>
      </vt:variant>
      <vt:variant>
        <vt:i4>1</vt:i4>
      </vt:variant>
      <vt:variant>
        <vt:lpstr>埋め込まれた OLE サーバー</vt:lpstr>
      </vt:variant>
      <vt:variant>
        <vt:i4>2</vt:i4>
      </vt:variant>
      <vt:variant>
        <vt:lpstr>スライド タイトル</vt:lpstr>
      </vt:variant>
      <vt:variant>
        <vt:i4>79</vt:i4>
      </vt:variant>
    </vt:vector>
  </HeadingPairs>
  <TitlesOfParts>
    <vt:vector size="95" baseType="lpstr">
      <vt:lpstr>Times New Roman</vt:lpstr>
      <vt:lpstr>ＭＳ Ｐゴシック</vt:lpstr>
      <vt:lpstr>ＭＳ Ｐ明朝</vt:lpstr>
      <vt:lpstr>HGP創英角ﾎﾟｯﾌﾟ体</vt:lpstr>
      <vt:lpstr>HG丸ｺﾞｼｯｸM-PRO</vt:lpstr>
      <vt:lpstr>HGｺﾞｼｯｸE</vt:lpstr>
      <vt:lpstr>HG創英角ﾎﾟｯﾌﾟ体</vt:lpstr>
      <vt:lpstr>HGP創英角ｺﾞｼｯｸUB</vt:lpstr>
      <vt:lpstr>ＭＳ ゴシック</vt:lpstr>
      <vt:lpstr>HG正楷書体-PRO</vt:lpstr>
      <vt:lpstr>Arial</vt:lpstr>
      <vt:lpstr>HGS創英角ﾎﾟｯﾌﾟ体</vt:lpstr>
      <vt:lpstr>HG創英角ｺﾞｼｯｸUB</vt:lpstr>
      <vt:lpstr>標準デザイン</vt:lpstr>
      <vt:lpstr>Microsoft Office Excel グラフ</vt:lpstr>
      <vt:lpstr>Microsoft Office Excel ワークシート</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３．特性要因図の作り方１（原因追求型）</vt:lpstr>
      <vt:lpstr>PowerPoint プレゼンテーション</vt:lpstr>
      <vt:lpstr>PowerPoint プレゼンテーション</vt:lpstr>
      <vt:lpstr>PowerPoint プレゼンテーション</vt:lpstr>
      <vt:lpstr>PowerPoint プレゼンテーション</vt:lpstr>
      <vt:lpstr>手順５　要因に漏れがないかチェックする</vt:lpstr>
      <vt:lpstr>PowerPoint プレゼンテーション</vt:lpstr>
      <vt:lpstr>PowerPoint プレゼンテーション</vt:lpstr>
      <vt:lpstr>PowerPoint プレゼンテーション</vt:lpstr>
      <vt:lpstr>４．特性要因図の作り方２（対策追求型）</vt:lpstr>
      <vt:lpstr>手順１　目的とする特性を決める</vt:lpstr>
      <vt:lpstr>PowerPoint プレゼンテーション</vt:lpstr>
      <vt:lpstr>５．よい特性要因図のチェックポイント</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　</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４－3．系統図（方策展開型）作成上の注意点</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課題達成の手順</dc:title>
  <dc:creator>人事部</dc:creator>
  <cp:lastModifiedBy>s890376</cp:lastModifiedBy>
  <cp:revision>512</cp:revision>
  <cp:lastPrinted>2003-05-13T10:37:57Z</cp:lastPrinted>
  <dcterms:created xsi:type="dcterms:W3CDTF">2000-10-23T10:08:03Z</dcterms:created>
  <dcterms:modified xsi:type="dcterms:W3CDTF">2020-02-18T02:58:23Z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0x010100EF78CFC77271354195C530399E11D87F</vt:lpwstr>
  </property>
</Properties>
</file>